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1" r:id="rId5"/>
    <p:sldMasterId id="2147483662" r:id="rId6"/>
    <p:sldMasterId id="2147483664" r:id="rId7"/>
    <p:sldMasterId id="2147483678" r:id="rId8"/>
  </p:sldMasterIdLst>
  <p:notesMasterIdLst>
    <p:notesMasterId r:id="rId74"/>
  </p:notesMasterIdLst>
  <p:sldIdLst>
    <p:sldId id="256" r:id="rId9"/>
    <p:sldId id="257" r:id="rId10"/>
    <p:sldId id="258" r:id="rId11"/>
    <p:sldId id="259" r:id="rId12"/>
    <p:sldId id="260" r:id="rId13"/>
    <p:sldId id="261" r:id="rId14"/>
    <p:sldId id="262" r:id="rId15"/>
    <p:sldId id="263" r:id="rId16"/>
    <p:sldId id="264" r:id="rId17"/>
    <p:sldId id="290" r:id="rId18"/>
    <p:sldId id="265" r:id="rId19"/>
    <p:sldId id="266" r:id="rId20"/>
    <p:sldId id="267" r:id="rId21"/>
    <p:sldId id="268" r:id="rId22"/>
    <p:sldId id="269" r:id="rId23"/>
    <p:sldId id="270" r:id="rId24"/>
    <p:sldId id="271" r:id="rId25"/>
    <p:sldId id="272" r:id="rId26"/>
    <p:sldId id="273" r:id="rId27"/>
    <p:sldId id="2147470361" r:id="rId28"/>
    <p:sldId id="2147470362" r:id="rId29"/>
    <p:sldId id="2147470363" r:id="rId30"/>
    <p:sldId id="2147470364" r:id="rId31"/>
    <p:sldId id="2147470365" r:id="rId32"/>
    <p:sldId id="2147470366" r:id="rId33"/>
    <p:sldId id="2147470367" r:id="rId34"/>
    <p:sldId id="2147470368" r:id="rId35"/>
    <p:sldId id="2147470369" r:id="rId36"/>
    <p:sldId id="2147470370" r:id="rId37"/>
    <p:sldId id="2147470371" r:id="rId38"/>
    <p:sldId id="2147470372" r:id="rId39"/>
    <p:sldId id="2147470373" r:id="rId40"/>
    <p:sldId id="2147470374" r:id="rId41"/>
    <p:sldId id="2147470375" r:id="rId42"/>
    <p:sldId id="2147470376" r:id="rId43"/>
    <p:sldId id="293" r:id="rId44"/>
    <p:sldId id="337" r:id="rId45"/>
    <p:sldId id="2147470377" r:id="rId46"/>
    <p:sldId id="294" r:id="rId47"/>
    <p:sldId id="338" r:id="rId48"/>
    <p:sldId id="327" r:id="rId49"/>
    <p:sldId id="295" r:id="rId50"/>
    <p:sldId id="326" r:id="rId51"/>
    <p:sldId id="332" r:id="rId52"/>
    <p:sldId id="2147470378" r:id="rId53"/>
    <p:sldId id="2147470379" r:id="rId54"/>
    <p:sldId id="2147470380" r:id="rId55"/>
    <p:sldId id="2147470381" r:id="rId56"/>
    <p:sldId id="2147470382" r:id="rId57"/>
    <p:sldId id="2147470383" r:id="rId58"/>
    <p:sldId id="2147470384" r:id="rId59"/>
    <p:sldId id="2147470385" r:id="rId60"/>
    <p:sldId id="2147470386" r:id="rId61"/>
    <p:sldId id="2147470387" r:id="rId62"/>
    <p:sldId id="2147470388" r:id="rId63"/>
    <p:sldId id="2147470389" r:id="rId64"/>
    <p:sldId id="2147470390" r:id="rId65"/>
    <p:sldId id="2147470391" r:id="rId66"/>
    <p:sldId id="280" r:id="rId67"/>
    <p:sldId id="281" r:id="rId68"/>
    <p:sldId id="287" r:id="rId69"/>
    <p:sldId id="288" r:id="rId70"/>
    <p:sldId id="289" r:id="rId71"/>
    <p:sldId id="282" r:id="rId72"/>
    <p:sldId id="2147470360" r:id="rId7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F00"/>
    <a:srgbClr val="AA00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9" autoAdjust="0"/>
    <p:restoredTop sz="86375" autoAdjust="0"/>
  </p:normalViewPr>
  <p:slideViewPr>
    <p:cSldViewPr snapToGrid="0" snapToObjects="1">
      <p:cViewPr varScale="1">
        <p:scale>
          <a:sx n="95" d="100"/>
          <a:sy n="95" d="100"/>
        </p:scale>
        <p:origin x="396" y="186"/>
      </p:cViewPr>
      <p:guideLst/>
    </p:cSldViewPr>
  </p:slideViewPr>
  <p:outlineViewPr>
    <p:cViewPr>
      <p:scale>
        <a:sx n="33" d="100"/>
        <a:sy n="33" d="100"/>
      </p:scale>
      <p:origin x="0" y="-60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16" Type="http://schemas.openxmlformats.org/officeDocument/2006/relationships/slide" Target="slides/slide8.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63.xml"/><Relationship Id="rId2" Type="http://schemas.openxmlformats.org/officeDocument/2006/relationships/customXml" Target="../customXml/item2.xml"/><Relationship Id="rId29"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5064994-96D9-854D-A7C6-5EFA356D822E}"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en-US"/>
        </a:p>
      </dgm:t>
    </dgm:pt>
    <dgm:pt modelId="{2FD74939-0DA1-B545-8F08-F1AE2064E546}">
      <dgm:prSet phldrT="[Text]"/>
      <dgm:spPr/>
      <dgm:t>
        <a:bodyPr/>
        <a:lstStyle/>
        <a:p>
          <a:r>
            <a:rPr lang="en-US" dirty="0"/>
            <a:t>Highest Priority Today</a:t>
          </a:r>
        </a:p>
      </dgm:t>
    </dgm:pt>
    <dgm:pt modelId="{E017D63F-978D-B343-9EC8-291137424025}" type="parTrans" cxnId="{570324D7-12E2-5F45-A623-9A1FE2E8CDAE}">
      <dgm:prSet/>
      <dgm:spPr/>
      <dgm:t>
        <a:bodyPr/>
        <a:lstStyle/>
        <a:p>
          <a:endParaRPr lang="en-US"/>
        </a:p>
      </dgm:t>
    </dgm:pt>
    <dgm:pt modelId="{8D5849A3-AD18-9C4F-BECC-C08B2B139D21}" type="sibTrans" cxnId="{570324D7-12E2-5F45-A623-9A1FE2E8CDAE}">
      <dgm:prSet/>
      <dgm:spPr/>
      <dgm:t>
        <a:bodyPr/>
        <a:lstStyle/>
        <a:p>
          <a:endParaRPr lang="en-US"/>
        </a:p>
      </dgm:t>
    </dgm:pt>
    <dgm:pt modelId="{18A5EAF8-774F-D844-A138-2A17E981F687}">
      <dgm:prSet phldrT="[Text]"/>
      <dgm:spPr/>
      <dgm:t>
        <a:bodyPr/>
        <a:lstStyle/>
        <a:p>
          <a:r>
            <a:rPr lang="en-US" dirty="0"/>
            <a:t>Discussion w/Peers</a:t>
          </a:r>
        </a:p>
      </dgm:t>
    </dgm:pt>
    <dgm:pt modelId="{7C3C3E1B-87EF-494E-B12E-BB0707D83681}" type="parTrans" cxnId="{60291A97-14F4-B548-975B-7FC5E00E6548}">
      <dgm:prSet/>
      <dgm:spPr/>
      <dgm:t>
        <a:bodyPr/>
        <a:lstStyle/>
        <a:p>
          <a:endParaRPr lang="en-US"/>
        </a:p>
      </dgm:t>
    </dgm:pt>
    <dgm:pt modelId="{9D6E337F-2621-AA41-B99F-DCA058D2C634}" type="sibTrans" cxnId="{60291A97-14F4-B548-975B-7FC5E00E6548}">
      <dgm:prSet/>
      <dgm:spPr/>
      <dgm:t>
        <a:bodyPr/>
        <a:lstStyle/>
        <a:p>
          <a:endParaRPr lang="en-US"/>
        </a:p>
      </dgm:t>
    </dgm:pt>
    <dgm:pt modelId="{0D8BD18D-3E65-404B-90F8-D91A16A0F3D6}">
      <dgm:prSet/>
      <dgm:spPr/>
      <dgm:t>
        <a:bodyPr/>
        <a:lstStyle/>
        <a:p>
          <a:r>
            <a:rPr lang="en-US" dirty="0"/>
            <a:t>Questions for State</a:t>
          </a:r>
        </a:p>
      </dgm:t>
    </dgm:pt>
    <dgm:pt modelId="{9278B776-ED95-2641-8408-DA3EB170663D}" type="parTrans" cxnId="{BD593FF6-21B0-084B-9916-91E5C4FAA3DF}">
      <dgm:prSet/>
      <dgm:spPr/>
      <dgm:t>
        <a:bodyPr/>
        <a:lstStyle/>
        <a:p>
          <a:endParaRPr lang="en-US"/>
        </a:p>
      </dgm:t>
    </dgm:pt>
    <dgm:pt modelId="{7627BDC9-D293-1742-A405-163583123BD7}" type="sibTrans" cxnId="{BD593FF6-21B0-084B-9916-91E5C4FAA3DF}">
      <dgm:prSet/>
      <dgm:spPr/>
      <dgm:t>
        <a:bodyPr/>
        <a:lstStyle/>
        <a:p>
          <a:endParaRPr lang="en-US"/>
        </a:p>
      </dgm:t>
    </dgm:pt>
    <dgm:pt modelId="{2231C2B2-ED9F-C846-BA15-4D96BEF78AA9}">
      <dgm:prSet/>
      <dgm:spPr/>
      <dgm:t>
        <a:bodyPr/>
        <a:lstStyle/>
        <a:p>
          <a:r>
            <a:rPr lang="en-US"/>
            <a:t>Questions/Topics</a:t>
          </a:r>
          <a:endParaRPr lang="en-US" dirty="0"/>
        </a:p>
      </dgm:t>
    </dgm:pt>
    <dgm:pt modelId="{A5D66EF9-7686-9240-A696-D694F693671B}" type="parTrans" cxnId="{288C2E59-4B71-A245-8A73-505CEC02AA54}">
      <dgm:prSet/>
      <dgm:spPr/>
      <dgm:t>
        <a:bodyPr/>
        <a:lstStyle/>
        <a:p>
          <a:endParaRPr lang="en-US"/>
        </a:p>
      </dgm:t>
    </dgm:pt>
    <dgm:pt modelId="{A2148805-FF7A-B046-BD56-D3C6322E106F}" type="sibTrans" cxnId="{288C2E59-4B71-A245-8A73-505CEC02AA54}">
      <dgm:prSet/>
      <dgm:spPr/>
      <dgm:t>
        <a:bodyPr/>
        <a:lstStyle/>
        <a:p>
          <a:endParaRPr lang="en-US"/>
        </a:p>
      </dgm:t>
    </dgm:pt>
    <dgm:pt modelId="{109BDF21-097E-9743-AC9E-88DAA350359B}" type="pres">
      <dgm:prSet presAssocID="{05064994-96D9-854D-A7C6-5EFA356D822E}" presName="Name0" presStyleCnt="0">
        <dgm:presLayoutVars>
          <dgm:chMax val="7"/>
          <dgm:chPref val="7"/>
          <dgm:dir/>
        </dgm:presLayoutVars>
      </dgm:prSet>
      <dgm:spPr/>
    </dgm:pt>
    <dgm:pt modelId="{78FD27BB-CC21-7846-95B6-311807B0CEB7}" type="pres">
      <dgm:prSet presAssocID="{05064994-96D9-854D-A7C6-5EFA356D822E}" presName="Name1" presStyleCnt="0"/>
      <dgm:spPr/>
    </dgm:pt>
    <dgm:pt modelId="{31CDD9A4-DD50-3A4E-80F1-7B9C67A3F206}" type="pres">
      <dgm:prSet presAssocID="{05064994-96D9-854D-A7C6-5EFA356D822E}" presName="cycle" presStyleCnt="0"/>
      <dgm:spPr/>
    </dgm:pt>
    <dgm:pt modelId="{A730D85C-193C-674D-8ACB-424C10AB84E1}" type="pres">
      <dgm:prSet presAssocID="{05064994-96D9-854D-A7C6-5EFA356D822E}" presName="srcNode" presStyleLbl="node1" presStyleIdx="0" presStyleCnt="4"/>
      <dgm:spPr/>
    </dgm:pt>
    <dgm:pt modelId="{8FC027FE-4222-434B-B24A-80625C623E5A}" type="pres">
      <dgm:prSet presAssocID="{05064994-96D9-854D-A7C6-5EFA356D822E}" presName="conn" presStyleLbl="parChTrans1D2" presStyleIdx="0" presStyleCnt="1"/>
      <dgm:spPr/>
    </dgm:pt>
    <dgm:pt modelId="{76AC95A2-F92D-3F4C-9253-3D34BB326E68}" type="pres">
      <dgm:prSet presAssocID="{05064994-96D9-854D-A7C6-5EFA356D822E}" presName="extraNode" presStyleLbl="node1" presStyleIdx="0" presStyleCnt="4"/>
      <dgm:spPr/>
    </dgm:pt>
    <dgm:pt modelId="{7B1DB9D2-EFE9-6642-B704-C34B7219219E}" type="pres">
      <dgm:prSet presAssocID="{05064994-96D9-854D-A7C6-5EFA356D822E}" presName="dstNode" presStyleLbl="node1" presStyleIdx="0" presStyleCnt="4"/>
      <dgm:spPr/>
    </dgm:pt>
    <dgm:pt modelId="{C511338E-5374-5043-B35A-4EA4CFBDD828}" type="pres">
      <dgm:prSet presAssocID="{2231C2B2-ED9F-C846-BA15-4D96BEF78AA9}" presName="text_1" presStyleLbl="node1" presStyleIdx="0" presStyleCnt="4">
        <dgm:presLayoutVars>
          <dgm:bulletEnabled val="1"/>
        </dgm:presLayoutVars>
      </dgm:prSet>
      <dgm:spPr/>
    </dgm:pt>
    <dgm:pt modelId="{1441FA95-B8B7-A645-A733-268310D75900}" type="pres">
      <dgm:prSet presAssocID="{2231C2B2-ED9F-C846-BA15-4D96BEF78AA9}" presName="accent_1" presStyleCnt="0"/>
      <dgm:spPr/>
    </dgm:pt>
    <dgm:pt modelId="{5C512D66-9914-5B42-8B34-78F406265FDD}" type="pres">
      <dgm:prSet presAssocID="{2231C2B2-ED9F-C846-BA15-4D96BEF78AA9}" presName="accentRepeatNode" presStyleLbl="solidFgAcc1" presStyleIdx="0" presStyleCnt="4"/>
      <dgm:spPr/>
    </dgm:pt>
    <dgm:pt modelId="{EAD1C7A5-00D6-1140-A2D9-8E460EACEA29}" type="pres">
      <dgm:prSet presAssocID="{2FD74939-0DA1-B545-8F08-F1AE2064E546}" presName="text_2" presStyleLbl="node1" presStyleIdx="1" presStyleCnt="4">
        <dgm:presLayoutVars>
          <dgm:bulletEnabled val="1"/>
        </dgm:presLayoutVars>
      </dgm:prSet>
      <dgm:spPr/>
    </dgm:pt>
    <dgm:pt modelId="{460FE117-4AD5-3F4C-9C98-C3EBB2F551FC}" type="pres">
      <dgm:prSet presAssocID="{2FD74939-0DA1-B545-8F08-F1AE2064E546}" presName="accent_2" presStyleCnt="0"/>
      <dgm:spPr/>
    </dgm:pt>
    <dgm:pt modelId="{6B07DB72-8967-944D-AE33-A893AF8BF5BF}" type="pres">
      <dgm:prSet presAssocID="{2FD74939-0DA1-B545-8F08-F1AE2064E546}" presName="accentRepeatNode" presStyleLbl="solidFgAcc1" presStyleIdx="1" presStyleCnt="4"/>
      <dgm:spPr/>
    </dgm:pt>
    <dgm:pt modelId="{1D48481C-FA06-5740-BBE8-51FAE75E264B}" type="pres">
      <dgm:prSet presAssocID="{18A5EAF8-774F-D844-A138-2A17E981F687}" presName="text_3" presStyleLbl="node1" presStyleIdx="2" presStyleCnt="4">
        <dgm:presLayoutVars>
          <dgm:bulletEnabled val="1"/>
        </dgm:presLayoutVars>
      </dgm:prSet>
      <dgm:spPr/>
    </dgm:pt>
    <dgm:pt modelId="{BDECE8E8-203C-7F4D-A814-C52C7C9282B8}" type="pres">
      <dgm:prSet presAssocID="{18A5EAF8-774F-D844-A138-2A17E981F687}" presName="accent_3" presStyleCnt="0"/>
      <dgm:spPr/>
    </dgm:pt>
    <dgm:pt modelId="{F7789FF5-4D67-3140-BD65-A70F8B7BF823}" type="pres">
      <dgm:prSet presAssocID="{18A5EAF8-774F-D844-A138-2A17E981F687}" presName="accentRepeatNode" presStyleLbl="solidFgAcc1" presStyleIdx="2" presStyleCnt="4"/>
      <dgm:spPr/>
    </dgm:pt>
    <dgm:pt modelId="{A1324819-8E6F-DA45-BFC5-C74BFCBB1067}" type="pres">
      <dgm:prSet presAssocID="{0D8BD18D-3E65-404B-90F8-D91A16A0F3D6}" presName="text_4" presStyleLbl="node1" presStyleIdx="3" presStyleCnt="4">
        <dgm:presLayoutVars>
          <dgm:bulletEnabled val="1"/>
        </dgm:presLayoutVars>
      </dgm:prSet>
      <dgm:spPr/>
    </dgm:pt>
    <dgm:pt modelId="{31C41A36-D92B-2044-AA92-6A34468C329F}" type="pres">
      <dgm:prSet presAssocID="{0D8BD18D-3E65-404B-90F8-D91A16A0F3D6}" presName="accent_4" presStyleCnt="0"/>
      <dgm:spPr/>
    </dgm:pt>
    <dgm:pt modelId="{0A845BE5-EBF2-EF4A-B3CC-C8F6A3BFA7AF}" type="pres">
      <dgm:prSet presAssocID="{0D8BD18D-3E65-404B-90F8-D91A16A0F3D6}" presName="accentRepeatNode" presStyleLbl="solidFgAcc1" presStyleIdx="3" presStyleCnt="4"/>
      <dgm:spPr/>
    </dgm:pt>
  </dgm:ptLst>
  <dgm:cxnLst>
    <dgm:cxn modelId="{E84E812B-CA9F-0147-9C9C-885A5F6A11F8}" type="presOf" srcId="{18A5EAF8-774F-D844-A138-2A17E981F687}" destId="{1D48481C-FA06-5740-BBE8-51FAE75E264B}" srcOrd="0" destOrd="0" presId="urn:microsoft.com/office/officeart/2008/layout/VerticalCurvedList"/>
    <dgm:cxn modelId="{9600A82D-022B-784D-9CC7-10F11117C846}" type="presOf" srcId="{0D8BD18D-3E65-404B-90F8-D91A16A0F3D6}" destId="{A1324819-8E6F-DA45-BFC5-C74BFCBB1067}" srcOrd="0" destOrd="0" presId="urn:microsoft.com/office/officeart/2008/layout/VerticalCurvedList"/>
    <dgm:cxn modelId="{1F42DE6D-DEB9-C849-8914-CFEC43F3B3F8}" type="presOf" srcId="{05064994-96D9-854D-A7C6-5EFA356D822E}" destId="{109BDF21-097E-9743-AC9E-88DAA350359B}" srcOrd="0" destOrd="0" presId="urn:microsoft.com/office/officeart/2008/layout/VerticalCurvedList"/>
    <dgm:cxn modelId="{288C2E59-4B71-A245-8A73-505CEC02AA54}" srcId="{05064994-96D9-854D-A7C6-5EFA356D822E}" destId="{2231C2B2-ED9F-C846-BA15-4D96BEF78AA9}" srcOrd="0" destOrd="0" parTransId="{A5D66EF9-7686-9240-A696-D694F693671B}" sibTransId="{A2148805-FF7A-B046-BD56-D3C6322E106F}"/>
    <dgm:cxn modelId="{008CD296-F957-8944-8494-2BD1B7D699CE}" type="presOf" srcId="{A2148805-FF7A-B046-BD56-D3C6322E106F}" destId="{8FC027FE-4222-434B-B24A-80625C623E5A}" srcOrd="0" destOrd="0" presId="urn:microsoft.com/office/officeart/2008/layout/VerticalCurvedList"/>
    <dgm:cxn modelId="{60291A97-14F4-B548-975B-7FC5E00E6548}" srcId="{05064994-96D9-854D-A7C6-5EFA356D822E}" destId="{18A5EAF8-774F-D844-A138-2A17E981F687}" srcOrd="2" destOrd="0" parTransId="{7C3C3E1B-87EF-494E-B12E-BB0707D83681}" sibTransId="{9D6E337F-2621-AA41-B99F-DCA058D2C634}"/>
    <dgm:cxn modelId="{F3F6FCC0-E79F-B94A-A97F-2ABE7A11AD37}" type="presOf" srcId="{2FD74939-0DA1-B545-8F08-F1AE2064E546}" destId="{EAD1C7A5-00D6-1140-A2D9-8E460EACEA29}" srcOrd="0" destOrd="0" presId="urn:microsoft.com/office/officeart/2008/layout/VerticalCurvedList"/>
    <dgm:cxn modelId="{570324D7-12E2-5F45-A623-9A1FE2E8CDAE}" srcId="{05064994-96D9-854D-A7C6-5EFA356D822E}" destId="{2FD74939-0DA1-B545-8F08-F1AE2064E546}" srcOrd="1" destOrd="0" parTransId="{E017D63F-978D-B343-9EC8-291137424025}" sibTransId="{8D5849A3-AD18-9C4F-BECC-C08B2B139D21}"/>
    <dgm:cxn modelId="{CF0935EE-9E92-B245-A2E5-0925105C8E8A}" type="presOf" srcId="{2231C2B2-ED9F-C846-BA15-4D96BEF78AA9}" destId="{C511338E-5374-5043-B35A-4EA4CFBDD828}" srcOrd="0" destOrd="0" presId="urn:microsoft.com/office/officeart/2008/layout/VerticalCurvedList"/>
    <dgm:cxn modelId="{BD593FF6-21B0-084B-9916-91E5C4FAA3DF}" srcId="{05064994-96D9-854D-A7C6-5EFA356D822E}" destId="{0D8BD18D-3E65-404B-90F8-D91A16A0F3D6}" srcOrd="3" destOrd="0" parTransId="{9278B776-ED95-2641-8408-DA3EB170663D}" sibTransId="{7627BDC9-D293-1742-A405-163583123BD7}"/>
    <dgm:cxn modelId="{55A02DA6-5771-EE41-A5AB-78E28EA0E884}" type="presParOf" srcId="{109BDF21-097E-9743-AC9E-88DAA350359B}" destId="{78FD27BB-CC21-7846-95B6-311807B0CEB7}" srcOrd="0" destOrd="0" presId="urn:microsoft.com/office/officeart/2008/layout/VerticalCurvedList"/>
    <dgm:cxn modelId="{0BB62C95-6E31-264C-8F94-6A6242BCB7A5}" type="presParOf" srcId="{78FD27BB-CC21-7846-95B6-311807B0CEB7}" destId="{31CDD9A4-DD50-3A4E-80F1-7B9C67A3F206}" srcOrd="0" destOrd="0" presId="urn:microsoft.com/office/officeart/2008/layout/VerticalCurvedList"/>
    <dgm:cxn modelId="{575892EB-1D2E-E84F-A23D-3A537E0F23A1}" type="presParOf" srcId="{31CDD9A4-DD50-3A4E-80F1-7B9C67A3F206}" destId="{A730D85C-193C-674D-8ACB-424C10AB84E1}" srcOrd="0" destOrd="0" presId="urn:microsoft.com/office/officeart/2008/layout/VerticalCurvedList"/>
    <dgm:cxn modelId="{4BE1CC30-BFCD-7742-BE5A-5CBBF3C35AEA}" type="presParOf" srcId="{31CDD9A4-DD50-3A4E-80F1-7B9C67A3F206}" destId="{8FC027FE-4222-434B-B24A-80625C623E5A}" srcOrd="1" destOrd="0" presId="urn:microsoft.com/office/officeart/2008/layout/VerticalCurvedList"/>
    <dgm:cxn modelId="{830F7203-07AE-D74F-BCCF-2012DBBC50C0}" type="presParOf" srcId="{31CDD9A4-DD50-3A4E-80F1-7B9C67A3F206}" destId="{76AC95A2-F92D-3F4C-9253-3D34BB326E68}" srcOrd="2" destOrd="0" presId="urn:microsoft.com/office/officeart/2008/layout/VerticalCurvedList"/>
    <dgm:cxn modelId="{9940004C-CD70-984E-8C2F-C46201728CA4}" type="presParOf" srcId="{31CDD9A4-DD50-3A4E-80F1-7B9C67A3F206}" destId="{7B1DB9D2-EFE9-6642-B704-C34B7219219E}" srcOrd="3" destOrd="0" presId="urn:microsoft.com/office/officeart/2008/layout/VerticalCurvedList"/>
    <dgm:cxn modelId="{835B1CF6-C28C-6141-80ED-45D05045168D}" type="presParOf" srcId="{78FD27BB-CC21-7846-95B6-311807B0CEB7}" destId="{C511338E-5374-5043-B35A-4EA4CFBDD828}" srcOrd="1" destOrd="0" presId="urn:microsoft.com/office/officeart/2008/layout/VerticalCurvedList"/>
    <dgm:cxn modelId="{2C322666-7698-9744-8946-CBFF5B746AFC}" type="presParOf" srcId="{78FD27BB-CC21-7846-95B6-311807B0CEB7}" destId="{1441FA95-B8B7-A645-A733-268310D75900}" srcOrd="2" destOrd="0" presId="urn:microsoft.com/office/officeart/2008/layout/VerticalCurvedList"/>
    <dgm:cxn modelId="{A26DE3CC-D5C0-8B4D-9808-88155324EE99}" type="presParOf" srcId="{1441FA95-B8B7-A645-A733-268310D75900}" destId="{5C512D66-9914-5B42-8B34-78F406265FDD}" srcOrd="0" destOrd="0" presId="urn:microsoft.com/office/officeart/2008/layout/VerticalCurvedList"/>
    <dgm:cxn modelId="{73928073-89F9-FA45-B3EC-88AB18DCA5CE}" type="presParOf" srcId="{78FD27BB-CC21-7846-95B6-311807B0CEB7}" destId="{EAD1C7A5-00D6-1140-A2D9-8E460EACEA29}" srcOrd="3" destOrd="0" presId="urn:microsoft.com/office/officeart/2008/layout/VerticalCurvedList"/>
    <dgm:cxn modelId="{16479768-DD79-394A-ADFA-129D3C44DFED}" type="presParOf" srcId="{78FD27BB-CC21-7846-95B6-311807B0CEB7}" destId="{460FE117-4AD5-3F4C-9C98-C3EBB2F551FC}" srcOrd="4" destOrd="0" presId="urn:microsoft.com/office/officeart/2008/layout/VerticalCurvedList"/>
    <dgm:cxn modelId="{5356E390-191E-ED40-9724-F4F2465F8D07}" type="presParOf" srcId="{460FE117-4AD5-3F4C-9C98-C3EBB2F551FC}" destId="{6B07DB72-8967-944D-AE33-A893AF8BF5BF}" srcOrd="0" destOrd="0" presId="urn:microsoft.com/office/officeart/2008/layout/VerticalCurvedList"/>
    <dgm:cxn modelId="{DE8EAFF0-852B-6844-B232-396A11908A04}" type="presParOf" srcId="{78FD27BB-CC21-7846-95B6-311807B0CEB7}" destId="{1D48481C-FA06-5740-BBE8-51FAE75E264B}" srcOrd="5" destOrd="0" presId="urn:microsoft.com/office/officeart/2008/layout/VerticalCurvedList"/>
    <dgm:cxn modelId="{907FE432-C5F6-2246-9435-DD6720328012}" type="presParOf" srcId="{78FD27BB-CC21-7846-95B6-311807B0CEB7}" destId="{BDECE8E8-203C-7F4D-A814-C52C7C9282B8}" srcOrd="6" destOrd="0" presId="urn:microsoft.com/office/officeart/2008/layout/VerticalCurvedList"/>
    <dgm:cxn modelId="{CC941824-20CE-7B43-8A90-96BB53FC31A2}" type="presParOf" srcId="{BDECE8E8-203C-7F4D-A814-C52C7C9282B8}" destId="{F7789FF5-4D67-3140-BD65-A70F8B7BF823}" srcOrd="0" destOrd="0" presId="urn:microsoft.com/office/officeart/2008/layout/VerticalCurvedList"/>
    <dgm:cxn modelId="{4105154A-F20E-3A4A-828D-9314001345E4}" type="presParOf" srcId="{78FD27BB-CC21-7846-95B6-311807B0CEB7}" destId="{A1324819-8E6F-DA45-BFC5-C74BFCBB1067}" srcOrd="7" destOrd="0" presId="urn:microsoft.com/office/officeart/2008/layout/VerticalCurvedList"/>
    <dgm:cxn modelId="{953EDC7A-A66E-8349-8170-014D9EA38A0A}" type="presParOf" srcId="{78FD27BB-CC21-7846-95B6-311807B0CEB7}" destId="{31C41A36-D92B-2044-AA92-6A34468C329F}" srcOrd="8" destOrd="0" presId="urn:microsoft.com/office/officeart/2008/layout/VerticalCurvedList"/>
    <dgm:cxn modelId="{6B9693A8-C36B-CF4A-A9C0-B55B4ADC59A6}" type="presParOf" srcId="{31C41A36-D92B-2044-AA92-6A34468C329F}" destId="{0A845BE5-EBF2-EF4A-B3CC-C8F6A3BFA7AF}"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C027FE-4222-434B-B24A-80625C623E5A}">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511338E-5374-5043-B35A-4EA4CFBDD828}">
      <dsp:nvSpPr>
        <dsp:cNvPr id="0" name=""/>
        <dsp:cNvSpPr/>
      </dsp:nvSpPr>
      <dsp:spPr>
        <a:xfrm>
          <a:off x="610504" y="416587"/>
          <a:ext cx="7440913" cy="8336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111760" rIns="111760" bIns="111760" numCol="1" spcCol="1270" anchor="ctr" anchorCtr="0">
          <a:noAutofit/>
        </a:bodyPr>
        <a:lstStyle/>
        <a:p>
          <a:pPr marL="0" lvl="0" indent="0" algn="l" defTabSz="1955800">
            <a:lnSpc>
              <a:spcPct val="90000"/>
            </a:lnSpc>
            <a:spcBef>
              <a:spcPct val="0"/>
            </a:spcBef>
            <a:spcAft>
              <a:spcPct val="35000"/>
            </a:spcAft>
            <a:buNone/>
          </a:pPr>
          <a:r>
            <a:rPr lang="en-US" sz="4400" kern="1200"/>
            <a:t>Questions/Topics</a:t>
          </a:r>
          <a:endParaRPr lang="en-US" sz="4400" kern="1200" dirty="0"/>
        </a:p>
      </dsp:txBody>
      <dsp:txXfrm>
        <a:off x="610504" y="416587"/>
        <a:ext cx="7440913" cy="833607"/>
      </dsp:txXfrm>
    </dsp:sp>
    <dsp:sp modelId="{5C512D66-9914-5B42-8B34-78F406265FDD}">
      <dsp:nvSpPr>
        <dsp:cNvPr id="0" name=""/>
        <dsp:cNvSpPr/>
      </dsp:nvSpPr>
      <dsp:spPr>
        <a:xfrm>
          <a:off x="89500" y="312386"/>
          <a:ext cx="1042009" cy="104200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D1C7A5-00D6-1140-A2D9-8E460EACEA29}">
      <dsp:nvSpPr>
        <dsp:cNvPr id="0" name=""/>
        <dsp:cNvSpPr/>
      </dsp:nvSpPr>
      <dsp:spPr>
        <a:xfrm>
          <a:off x="1088431" y="1667215"/>
          <a:ext cx="6962986" cy="8336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111760" rIns="111760" bIns="111760" numCol="1" spcCol="1270" anchor="ctr" anchorCtr="0">
          <a:noAutofit/>
        </a:bodyPr>
        <a:lstStyle/>
        <a:p>
          <a:pPr marL="0" lvl="0" indent="0" algn="l" defTabSz="1955800">
            <a:lnSpc>
              <a:spcPct val="90000"/>
            </a:lnSpc>
            <a:spcBef>
              <a:spcPct val="0"/>
            </a:spcBef>
            <a:spcAft>
              <a:spcPct val="35000"/>
            </a:spcAft>
            <a:buNone/>
          </a:pPr>
          <a:r>
            <a:rPr lang="en-US" sz="4400" kern="1200" dirty="0"/>
            <a:t>Highest Priority Today</a:t>
          </a:r>
        </a:p>
      </dsp:txBody>
      <dsp:txXfrm>
        <a:off x="1088431" y="1667215"/>
        <a:ext cx="6962986" cy="833607"/>
      </dsp:txXfrm>
    </dsp:sp>
    <dsp:sp modelId="{6B07DB72-8967-944D-AE33-A893AF8BF5BF}">
      <dsp:nvSpPr>
        <dsp:cNvPr id="0" name=""/>
        <dsp:cNvSpPr/>
      </dsp:nvSpPr>
      <dsp:spPr>
        <a:xfrm>
          <a:off x="567426" y="1563014"/>
          <a:ext cx="1042009" cy="104200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48481C-FA06-5740-BBE8-51FAE75E264B}">
      <dsp:nvSpPr>
        <dsp:cNvPr id="0" name=""/>
        <dsp:cNvSpPr/>
      </dsp:nvSpPr>
      <dsp:spPr>
        <a:xfrm>
          <a:off x="1088431" y="2917843"/>
          <a:ext cx="6962986" cy="8336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111760" rIns="111760" bIns="111760" numCol="1" spcCol="1270" anchor="ctr" anchorCtr="0">
          <a:noAutofit/>
        </a:bodyPr>
        <a:lstStyle/>
        <a:p>
          <a:pPr marL="0" lvl="0" indent="0" algn="l" defTabSz="1955800">
            <a:lnSpc>
              <a:spcPct val="90000"/>
            </a:lnSpc>
            <a:spcBef>
              <a:spcPct val="0"/>
            </a:spcBef>
            <a:spcAft>
              <a:spcPct val="35000"/>
            </a:spcAft>
            <a:buNone/>
          </a:pPr>
          <a:r>
            <a:rPr lang="en-US" sz="4400" kern="1200" dirty="0"/>
            <a:t>Discussion w/Peers</a:t>
          </a:r>
        </a:p>
      </dsp:txBody>
      <dsp:txXfrm>
        <a:off x="1088431" y="2917843"/>
        <a:ext cx="6962986" cy="833607"/>
      </dsp:txXfrm>
    </dsp:sp>
    <dsp:sp modelId="{F7789FF5-4D67-3140-BD65-A70F8B7BF823}">
      <dsp:nvSpPr>
        <dsp:cNvPr id="0" name=""/>
        <dsp:cNvSpPr/>
      </dsp:nvSpPr>
      <dsp:spPr>
        <a:xfrm>
          <a:off x="567426" y="2813642"/>
          <a:ext cx="1042009" cy="104200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324819-8E6F-DA45-BFC5-C74BFCBB1067}">
      <dsp:nvSpPr>
        <dsp:cNvPr id="0" name=""/>
        <dsp:cNvSpPr/>
      </dsp:nvSpPr>
      <dsp:spPr>
        <a:xfrm>
          <a:off x="610504" y="4168472"/>
          <a:ext cx="7440913" cy="8336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111760" rIns="111760" bIns="111760" numCol="1" spcCol="1270" anchor="ctr" anchorCtr="0">
          <a:noAutofit/>
        </a:bodyPr>
        <a:lstStyle/>
        <a:p>
          <a:pPr marL="0" lvl="0" indent="0" algn="l" defTabSz="1955800">
            <a:lnSpc>
              <a:spcPct val="90000"/>
            </a:lnSpc>
            <a:spcBef>
              <a:spcPct val="0"/>
            </a:spcBef>
            <a:spcAft>
              <a:spcPct val="35000"/>
            </a:spcAft>
            <a:buNone/>
          </a:pPr>
          <a:r>
            <a:rPr lang="en-US" sz="4400" kern="1200" dirty="0"/>
            <a:t>Questions for State</a:t>
          </a:r>
        </a:p>
      </dsp:txBody>
      <dsp:txXfrm>
        <a:off x="610504" y="4168472"/>
        <a:ext cx="7440913" cy="833607"/>
      </dsp:txXfrm>
    </dsp:sp>
    <dsp:sp modelId="{0A845BE5-EBF2-EF4A-B3CC-C8F6A3BFA7AF}">
      <dsp:nvSpPr>
        <dsp:cNvPr id="0" name=""/>
        <dsp:cNvSpPr/>
      </dsp:nvSpPr>
      <dsp:spPr>
        <a:xfrm>
          <a:off x="89500" y="4064271"/>
          <a:ext cx="1042009" cy="1042009"/>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4076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TIME: 2 minutes
Welcome participants to Session 4. Connect the series arc: Session 1 framed the workforce challenge, Session 2 focused on attraction, and Session 3 focused on accessible pathways. Today asks what happens after people enter the field. Retention is shaped by everyday working conditions, leadership, onboarding, belonging, professional support, and well-being. Preview the three 10-minute guest presentations and the 20-minute presenter-led breakout rooms.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TIME: 2 minutes
Orient participants to the flow. Emphasize that the session will move from system conditions to concrete models and then to participant application. Invite participants to listen for one workplace condition they can influence directly and one support that requires broader system partnership.</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TIME: 2 minutes
Review these as outcomes rather than as an agenda. The goal is not to leave with a long list of wellness activities. The goal is to diagnose the retention problem, understand which conditions are within influence, and choose a strategy that fits the root cause.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TIME: 1 minute
Locate Session 4 in the learning journey. Attraction and pathways matter, but they do not guarantee retention. Once people enter, the quality of onboarding, supervision, workload, peer connection, growth opportunities, and organizational support becomes the retention strategy.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Jani: TIME: 3 minutes
Use this as the bridge from pathway design to retention. Ask participants to think about what happens immediately after entry. Is there role clarity? Orientation? A named person to call? Time to learn? Peer support? Supervision? Ask for a few examples in chat.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Jani: TIME: 4 minutes
Launch a Zoom poll or invite in chat. Debrief quickly: Which pressure rose to the top? Are there differences by role, geography, or employer type? Emphasize that different problems require different retention responses.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TIME: 1 minute
Transition into the retention fundamentals section.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TIME: 3 minutes
Frame retention as cumulative. A strong supervisor cannot fully offset a chronically impossible workload; a wellness activity cannot fix unclear roles; a pay increase may not solve isolation. Encourage participants to think in terms of the whole work experience.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TIME: 3 minutes
Use these figures as a signal, not as a diagnosis for any individual state. Emphasize the coexistence of high meaning and high stress: people can love the work and still decide it is not sustainable. The retention question is how systems preserve purpose while changing conditions that drive exit.
SOURCE / REFERENCE:
ECPC/NIEER national EI/ECSE workforce survey, 2022–2023; figures carried forward from Session 1 materials.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Ted: TIME: 3 minutes</a:t>
            </a:r>
          </a:p>
          <a:p>
            <a:endParaRPr dirty="0"/>
          </a:p>
          <a:p>
            <a:r>
              <a:rPr dirty="0"/>
              <a:t>Use this slide to update the retention story with current Part C system data from ITCA’s 2026 Tipping Points Survey. Forty states answered the provider-shortage questions. High workload (78%) and low compensation (73%) were the two most frequently cited factors contributing to shortages. Thirty-eight percent reported that shortages had increased in the past year, while another 38% said they were about the same. Looking forward, 87% of 47 respondents expected shortages of direct service providers to remain an issue over the next five years.</a:t>
            </a:r>
          </a:p>
          <a:p>
            <a:endParaRPr dirty="0"/>
          </a:p>
          <a:p>
            <a:r>
              <a:rPr dirty="0"/>
              <a:t>Connect this directly to retention: workforce instability is not only a recruitment problem. High workload and low compensation can make it harder for existing personnel to stay, while shortages increase pressure on the workforce that remains. The service consequence is also visible: 85% of 39 responding states identified provider capacity as a contributor to gaps between planned and delivered IFSP services.</a:t>
            </a:r>
          </a:p>
          <a:p>
            <a:endParaRPr dirty="0"/>
          </a:p>
          <a:p>
            <a:r>
              <a:rPr dirty="0"/>
              <a:t>Caution participants not to over-interpret the figures. ITCA reports aggregated responses from state and jurisdiction Part C coordinators, respondent counts vary by question, and ITCA states that it does not independently verify the data or draw conclusions from the responses.</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TIME: 3 minutes
Make the distinction explicit: self-care is valuable, but it should not be used to shift responsibility for structural problems onto individual workers. The practical question is how individual and relational supports are paired with changes in workload, supervision, role clarity, staffing, and organizational culture. This sets up Susan Connor’s Self-Care Café example while keeping the systems lens.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Jani: TIME: 3 minutes
Use this slide to reframe orientation as a year-long retention strategy. New personnel need staged learning, access to experienced colleagues, feedback, and opportunities to revisit questions once they have enough experience to know what they do not yet know. This sets up the KITS example.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Jani: TIME: 3 minutes
Ask participants to think about supervision from the employee perspective. Supportive supervision includes clarity, feedback, problem solving, reflection, and recognition. Depending on role and model, reflective supervision or mental health consultation can add a relational space for processing the emotional dimensions of the work.</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Jani: TIME: 3 minutes
Broaden the workload conversation. Two people with the same caseload can experience very different workload depending on travel, acuity, documentation, vacancies, administrative support, and schedule control. Encourage participants to identify which workload dimension is driving strain locally.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TIME: 3 minutes
Connect retention to professional identity and career sustainability. A person may leave one job but remain in the field if there are visible pathways for growth. Conversely, someone may leave the field when they cannot see how to advance without abandoning direct service entirely.</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TIME: 3 minutes
Encourage participants to begin with a manageable dashboard. Turnover rate alone tells you that people left; it does not tell you when, where, or why. Combine administrative indicators with listening strategies such as stay interviews and open-ended feedback.</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TIME: 3 minutes
Offer these as sample prompts, not a required instrument. The most important design feature is closing the loop. Asking for input and then never responding can make trust worse. Encourage leaders to distinguish immediate changes from issues requiring policy, funding, or cross-agency work.</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TIME: 3 minutes
Use this as the decision table for the session. There is no universal retention intervention. Invite participants to identify the row that is closest to their current problem and listen to the guest examples through that lens.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TIME: 1 minute
Introduce the guest segment. Each presenter has 10 minutes. Ask participants to listen for: the retention problem being addressed, the core design features, who owns the strategy, what participation looks like, and what another state could adapt.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TIME: 5 minutes of 10-minute guest </a:t>
            </a:r>
            <a:r>
              <a:rPr lang="en-US" dirty="0" err="1"/>
              <a:t>segmentHandoff</a:t>
            </a:r>
            <a:r>
              <a:rPr lang="en-US" dirty="0"/>
              <a:t> to Susan Connor. Invite Susan to describe the origin and purpose of the Self-Care Café, the format and facilitation approach, who participates, and what EITP has learned about creating meaningful space for self-care and connection. Ask Susan to update any details shown on the slide. Give a subtle time cue around minute 4.SOURCE / </a:t>
            </a:r>
            <a:r>
              <a:rPr lang="en-US" dirty="0" err="1"/>
              <a:t>REFERENCE:Illinois</a:t>
            </a:r>
            <a:r>
              <a:rPr lang="en-US" dirty="0"/>
              <a:t> EITP has documented “Self-Care Café – A Monthly Mindfulness and Self-Care Check-in” in its training calendar/newsletters. Current EITP mission emphasizes growth, service, and belonging.</a:t>
            </a:r>
          </a:p>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follow same structure but the One Dimension session focuses on one dimension for each day – for example, breath awareness, seated yoga, social self-care, personal/spiritual, emotional/psychological, physical, etc. </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F4490-C12D-0440-B21F-8AE7193344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856168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F4490-C12D-0440-B21F-8AE7193344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186737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CAFAF-F65B-7969-9048-277F04397F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5840AA-25F3-8117-EA31-EDE325F9F2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511274-0A9F-A292-7C25-3FCFA8430F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D97D1C-004C-2EC7-2E98-6AF3AADEC4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F4490-C12D-0440-B21F-8AE7193344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421768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F4490-C12D-0440-B21F-8AE7193344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03667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5F857-F11E-22C5-731D-ECED2B457E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75FEF9-616E-CEAD-939C-2115E61432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270FFA-5EFE-C910-2938-9C82AB6E07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96E6E6-D243-545A-2A1E-B382FA17BFD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F4490-C12D-0440-B21F-8AE7193344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81634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7F1C4-600E-AD4E-6BA6-E4B35C614F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071FD5-066D-C3F4-E819-2019732FEE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B56B5B-11C2-F623-D0E9-697044454285}"/>
              </a:ext>
            </a:extLst>
          </p:cNvPr>
          <p:cNvSpPr>
            <a:spLocks noGrp="1"/>
          </p:cNvSpPr>
          <p:nvPr>
            <p:ph type="body" idx="1"/>
          </p:nvPr>
        </p:nvSpPr>
        <p:spPr/>
        <p:txBody>
          <a:bodyPr/>
          <a:lstStyle/>
          <a:p>
            <a:endParaRPr lang="en-US" sz="1200" dirty="0">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352FFA21-C575-FD1B-5E37-59652E7415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0B5321-0FEC-5E45-8FB6-6D347DAF354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390098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lgn="l"/>
            <a:r>
              <a:rPr lang="en-US" sz="1100"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F4490-C12D-0440-B21F-8AE7193344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415910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A317D-B420-FB2A-A513-E23E22D53E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7D77E1-4393-A5E3-3183-5F85BFDFE0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7E136E-54EF-CFEC-0E11-B94DC3AFC7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0F7B1B-46F4-0D6D-19B1-37CCD567D3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F4490-C12D-0440-B21F-8AE7193344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400301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0B5321-0FEC-5E45-8FB6-6D347DAF354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572687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presentation brief.
- ECIN logo supplied by user.
[/Sources]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546F6-2F19-1A89-5FCD-0D32B26336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7A8C98-0F69-DA33-453F-65C29CE8CA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05FC15-2C0B-9BC8-3991-934E05000CE6}"/>
              </a:ext>
            </a:extLst>
          </p:cNvPr>
          <p:cNvSpPr>
            <a:spLocks noGrp="1"/>
          </p:cNvSpPr>
          <p:nvPr>
            <p:ph type="body" idx="1"/>
          </p:nvPr>
        </p:nvSpPr>
        <p:spPr/>
        <p:txBody>
          <a:bodyPr/>
          <a:lstStyle/>
          <a:p>
            <a:r>
              <a:rPr lang="en-US" dirty="0"/>
              <a:t>[Sources]
- User-provided presentation brief.
- ECIN logo supplied by user.
[/Sources]</a:t>
            </a:r>
          </a:p>
        </p:txBody>
      </p:sp>
      <p:sp>
        <p:nvSpPr>
          <p:cNvPr id="4" name="Slide Number Placeholder 3">
            <a:extLst>
              <a:ext uri="{FF2B5EF4-FFF2-40B4-BE49-F238E27FC236}">
                <a16:creationId xmlns:a16="http://schemas.microsoft.com/office/drawing/2014/main" id="{57432BF2-63D4-349E-F1A7-EA2E93BD2FF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521688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presentation brief; strategy names reflect PROMISE materials supplied by user.
[/Sources]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TeacherWISE_English Manual Translation.pdf, POISE wellbeing domains and mindfulness content.
- 11.21.23 Educare DC PROMISE Intervention One Pager, staff-facing PROMISE model.
- Image generated for this presentation.
[/Sources]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FY 26 GU IECMH Family Leadership One_Pager.pdf.
- IECMH Family Leadership_Community Mental Health Worker Certificate_Overview.pdf.
- User-provided clarification that certificate program includes Early Intervention and ECSE.
- Image generated for this presentation.
[/Sources]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ECIN PROP_MTLC History to DC LEAD Timeline_05.08.2025(1).pdf.
- Polinger Four-Year Investment Final Sustainability Report, M-TLC/DC LEAD transition.
- Image generated for this presentation.
[/Sources]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ECIN Parent Cafe on Economic Mobility_Overview(1).pdf: five Economic Mobility Protective Factors.
ECIN_2025Cards_Eng_D4 (5).pdf: economic mobility prompts spanning wages, benefits, career advancement, housing, transportation, food, healthcare, mental health and social networks.
[/Sources]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ECIN_2025Cards_Eng_D4 (5).pdf: 30-card Movin’ On Up! deck and workforce-relevant prompts.
ECIN Parent Cafe on Economic Mobility_Overview(1).pdf: Parent Café uses parent-led conversations to build community, share resources and navigate economic challenges.
ECIN Parent Cafe Economic Mobility(1).pdf: host training invitation.
[/Sources]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ECIN Parent Cafe on Economic Mobility_Overview.pdf, five Economic Mobility Protective Factors.
- ECIN_2025Cards_Eng_D4 (5).pdf, Movin’ On Up! conversation prompts and economic mobility framework.
[/Sources]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Synthesis of ECIN PROMISE implementation materials and ECTA requested focus on supportive work environments, job satisfaction, retention and replicable strategies.
[/Sources]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ECTA webinar request: breakout application to states, jurisdictions and communities.
[/Sources]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presentation brief.
- ECTA invitation/email supplied earlier by user: breakout focused on replication/adaptation within states, jurisdictions and communities.
[/Sources]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TIME: 3 minutes
Synthesize without ranking the models. Each addresses a different mechanism. Ask participants to identify which lever is closest to the pressure they selected in the opening poll.</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Ted: TIME: 3 minutes
Ask participants to open the Session 4 page of the implementation planning tool. Give them a minute to choose a retention pressure and a candidate strategy. The breakout is not just Q&amp;A; it should help them test fit and refine a next action.</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Jani: TIME: 2 minutes
Rapidly reinforce the four takeaways. Remind participants that the planning tool asks them to select one workplace practice to strengthen, test, or scale.</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Jani: TIME: 1 minute
Highlight the guest resources and the ECTA recruitment and retention synthesis. Reinforce the between-session commitments from the planning tool.</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Jani: TIME: 1 minute
Thank the guest presenters and breakout facilitators. Bridge to Session 5: retention is strengthened when people can see a future in the field and when systems align professional learning, advancement, data, and long-term workforce planning. Close with the required ECTA/OPSE acknowledgment as appropriate for the final production deck.</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Jani: TIME: 2 minutes before breakouts
Explain the three rooms and the purpose. Ask participants to choose the room that best matches the retention pressure they want to work on. Encourage them to use the planning-tool prompts during the conversation. Tech team opens rooms for a full 20 minutes and provides a 2-minute warning.</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Jani: Close with the required ECTA acknowledgement.</a:t>
            </a:r>
          </a:p>
          <a:p>
            <a:r>
              <a:rPr lang="en-US" dirty="0"/>
              <a:t>Thank participants for attending, acknowledge the ECTA Center and OSEP funding statement, and direct participants to ectacenter.org for additional resources.</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BAE9E6-FC52-7F4E-B22E-76509B4751CB}" type="slidenum">
              <a:rPr kumimoji="0" lang="en-US" sz="18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14839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11480" y="6565392"/>
            <a:ext cx="11384280" cy="0"/>
          </a:xfrm>
          <a:prstGeom prst="line">
            <a:avLst/>
          </a:prstGeom>
          <a:noFill/>
          <a:ln w="10160">
            <a:solidFill>
              <a:srgbClr val="D9E2EA"/>
            </a:solidFill>
            <a:prstDash val="solid"/>
          </a:ln>
        </p:spPr>
        <p:txBody>
          <a:bodyPr/>
          <a:lstStyle/>
          <a:p>
            <a:endParaRPr lang="en-US"/>
          </a:p>
        </p:txBody>
      </p:sp>
      <p:sp>
        <p:nvSpPr>
          <p:cNvPr id="3" name="Text 1"/>
          <p:cNvSpPr/>
          <p:nvPr/>
        </p:nvSpPr>
        <p:spPr>
          <a:xfrm>
            <a:off x="475488" y="6583680"/>
            <a:ext cx="5394960" cy="146304"/>
          </a:xfrm>
          <a:prstGeom prst="rect">
            <a:avLst/>
          </a:prstGeom>
          <a:noFill/>
          <a:ln/>
        </p:spPr>
        <p:txBody>
          <a:bodyPr wrap="square" lIns="0" tIns="0" rIns="0" bIns="0" rtlCol="0" anchor="ctr"/>
          <a:lstStyle/>
          <a:p>
            <a:pPr marL="0" indent="0">
              <a:buNone/>
            </a:pPr>
            <a:r>
              <a:rPr lang="en-US" sz="580" dirty="0">
                <a:solidFill>
                  <a:srgbClr val="7990A0"/>
                </a:solidFill>
                <a:latin typeface="Aptos" pitchFamily="34" charset="0"/>
                <a:ea typeface="Aptos" pitchFamily="34" charset="-122"/>
                <a:cs typeface="Aptos" pitchFamily="34" charset="-120"/>
              </a:rPr>
              <a:t>STRENGTHENING RECRUITMENT &amp; RETENTION IN THE EI/ECSE WORKFORCE</a:t>
            </a:r>
            <a:endParaRPr lang="en-US" sz="580" dirty="0"/>
          </a:p>
        </p:txBody>
      </p:sp>
      <p:pic>
        <p:nvPicPr>
          <p:cNvPr id="4" name="Image 0" descr="/mnt/data/session3_unzip/ppt/media/image1.png"/>
          <p:cNvPicPr>
            <a:picLocks noChangeAspect="1"/>
          </p:cNvPicPr>
          <p:nvPr/>
        </p:nvPicPr>
        <p:blipFill>
          <a:blip r:embed="rId2"/>
          <a:stretch>
            <a:fillRect/>
          </a:stretch>
        </p:blipFill>
        <p:spPr>
          <a:xfrm>
            <a:off x="9948672" y="6556248"/>
            <a:ext cx="1810512" cy="201168"/>
          </a:xfrm>
          <a:prstGeom prst="rect">
            <a:avLst/>
          </a:prstGeom>
        </p:spPr>
      </p:pic>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325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5698DF-06DE-0D90-AA9B-A64DDB030FA7}"/>
              </a:ext>
            </a:extLst>
          </p:cNvPr>
          <p:cNvSpPr/>
          <p:nvPr userDrawn="1"/>
        </p:nvSpPr>
        <p:spPr>
          <a:xfrm>
            <a:off x="0" y="0"/>
            <a:ext cx="12192000" cy="5836025"/>
          </a:xfrm>
          <a:prstGeom prst="rect">
            <a:avLst/>
          </a:prstGeom>
          <a:solidFill>
            <a:srgbClr val="1E32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9DCC8127-221E-EA9D-12B7-5A310F2309D1}"/>
              </a:ext>
            </a:extLst>
          </p:cNvPr>
          <p:cNvSpPr>
            <a:spLocks noGrp="1"/>
          </p:cNvSpPr>
          <p:nvPr>
            <p:ph type="title" hasCustomPrompt="1"/>
          </p:nvPr>
        </p:nvSpPr>
        <p:spPr>
          <a:xfrm>
            <a:off x="831850" y="585131"/>
            <a:ext cx="10515600" cy="2852737"/>
          </a:xfrm>
        </p:spPr>
        <p:txBody>
          <a:bodyPr anchor="b"/>
          <a:lstStyle>
            <a:lvl1pPr>
              <a:defRPr sz="6000">
                <a:solidFill>
                  <a:schemeClr val="bg1"/>
                </a:solidFill>
              </a:defRPr>
            </a:lvl1pPr>
          </a:lstStyle>
          <a:p>
            <a:r>
              <a:rPr lang="en-US"/>
              <a:t>Arial Bold 60pt</a:t>
            </a:r>
          </a:p>
        </p:txBody>
      </p:sp>
      <p:sp>
        <p:nvSpPr>
          <p:cNvPr id="8" name="Text Placeholder 2">
            <a:extLst>
              <a:ext uri="{FF2B5EF4-FFF2-40B4-BE49-F238E27FC236}">
                <a16:creationId xmlns:a16="http://schemas.microsoft.com/office/drawing/2014/main" id="{9A34E260-D9DA-3F10-85AB-C6033E3F678C}"/>
              </a:ext>
            </a:extLst>
          </p:cNvPr>
          <p:cNvSpPr>
            <a:spLocks noGrp="1"/>
          </p:cNvSpPr>
          <p:nvPr>
            <p:ph type="body" idx="1" hasCustomPrompt="1"/>
          </p:nvPr>
        </p:nvSpPr>
        <p:spPr>
          <a:xfrm>
            <a:off x="831850" y="3464856"/>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text</a:t>
            </a:r>
          </a:p>
        </p:txBody>
      </p:sp>
      <p:sp>
        <p:nvSpPr>
          <p:cNvPr id="13" name="Slide Number Placeholder 3">
            <a:extLst>
              <a:ext uri="{FF2B5EF4-FFF2-40B4-BE49-F238E27FC236}">
                <a16:creationId xmlns:a16="http://schemas.microsoft.com/office/drawing/2014/main" id="{FC4A156D-13D9-2FDA-F9BF-129D6B11D4D3}"/>
              </a:ext>
            </a:extLst>
          </p:cNvPr>
          <p:cNvSpPr>
            <a:spLocks noGrp="1"/>
          </p:cNvSpPr>
          <p:nvPr>
            <p:ph type="sldNum" sz="quarter" idx="4"/>
          </p:nvPr>
        </p:nvSpPr>
        <p:spPr>
          <a:xfrm>
            <a:off x="11445275" y="6279500"/>
            <a:ext cx="496328" cy="365125"/>
          </a:xfrm>
          <a:prstGeom prst="rect">
            <a:avLst/>
          </a:prstGeom>
        </p:spPr>
        <p:txBody>
          <a:bodyPr/>
          <a:lstStyle/>
          <a:p>
            <a:fld id="{AAEB2964-82D0-4712-8443-E5C852A32913}" type="slidenum">
              <a:rPr lang="en-US" smtClean="0"/>
              <a:pPr/>
              <a:t>‹#›</a:t>
            </a:fld>
            <a:endParaRPr lang="en-US"/>
          </a:p>
        </p:txBody>
      </p:sp>
    </p:spTree>
    <p:extLst>
      <p:ext uri="{BB962C8B-B14F-4D97-AF65-F5344CB8AC3E}">
        <p14:creationId xmlns:p14="http://schemas.microsoft.com/office/powerpoint/2010/main" val="3290130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0C11CA1-E596-FC48-B3B2-CEF864D5B1B4}"/>
              </a:ext>
            </a:extLst>
          </p:cNvPr>
          <p:cNvSpPr>
            <a:spLocks noGrp="1"/>
          </p:cNvSpPr>
          <p:nvPr>
            <p:ph type="title" hasCustomPrompt="1"/>
          </p:nvPr>
        </p:nvSpPr>
        <p:spPr>
          <a:xfrm>
            <a:off x="768514" y="454346"/>
            <a:ext cx="9955923" cy="932252"/>
          </a:xfrm>
          <a:prstGeom prst="rect">
            <a:avLst/>
          </a:prstGeom>
        </p:spPr>
        <p:txBody>
          <a:bodyPr vert="horz" lIns="91440" tIns="45720" rIns="91440" bIns="45720" rtlCol="0" anchor="ctr" anchorCtr="0">
            <a:noAutofit/>
          </a:bodyPr>
          <a:lstStyle/>
          <a:p>
            <a:r>
              <a:rPr lang="en-US"/>
              <a:t>Click To Edit Master Title Style</a:t>
            </a:r>
          </a:p>
        </p:txBody>
      </p:sp>
      <p:sp>
        <p:nvSpPr>
          <p:cNvPr id="3" name="Slide Number Placeholder 3">
            <a:extLst>
              <a:ext uri="{FF2B5EF4-FFF2-40B4-BE49-F238E27FC236}">
                <a16:creationId xmlns:a16="http://schemas.microsoft.com/office/drawing/2014/main" id="{3E86F3BC-3B4F-6690-08E2-54E1DC06D6A6}"/>
              </a:ext>
            </a:extLst>
          </p:cNvPr>
          <p:cNvSpPr>
            <a:spLocks noGrp="1"/>
          </p:cNvSpPr>
          <p:nvPr>
            <p:ph type="sldNum" sz="quarter" idx="4"/>
          </p:nvPr>
        </p:nvSpPr>
        <p:spPr>
          <a:xfrm>
            <a:off x="11445275" y="6279500"/>
            <a:ext cx="496328" cy="365125"/>
          </a:xfrm>
          <a:prstGeom prst="rect">
            <a:avLst/>
          </a:prstGeom>
        </p:spPr>
        <p:txBody>
          <a:bodyPr/>
          <a:lstStyle/>
          <a:p>
            <a:fld id="{AAEB2964-82D0-4712-8443-E5C852A32913}" type="slidenum">
              <a:rPr lang="en-US" smtClean="0"/>
              <a:pPr/>
              <a:t>‹#›</a:t>
            </a:fld>
            <a:endParaRPr lang="en-US"/>
          </a:p>
        </p:txBody>
      </p:sp>
    </p:spTree>
    <p:extLst>
      <p:ext uri="{BB962C8B-B14F-4D97-AF65-F5344CB8AC3E}">
        <p14:creationId xmlns:p14="http://schemas.microsoft.com/office/powerpoint/2010/main" val="1240254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71155" y="4588551"/>
            <a:ext cx="11027288" cy="977621"/>
          </a:xfrm>
        </p:spPr>
        <p:txBody>
          <a:bodyPr tIns="91440" bIns="91440">
            <a:normAutofit/>
          </a:bodyPr>
          <a:lstStyle>
            <a:lvl1pPr marL="0" indent="0" algn="l">
              <a:buNone/>
              <a:defRPr sz="1800" b="0" cap="none"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p:cNvCxnSpPr/>
          <p:nvPr userDrawn="1"/>
        </p:nvCxnSpPr>
        <p:spPr>
          <a:xfrm flipV="1">
            <a:off x="571154" y="2743200"/>
            <a:ext cx="11009158" cy="1"/>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ctrTitle" hasCustomPrompt="1"/>
          </p:nvPr>
        </p:nvSpPr>
        <p:spPr>
          <a:xfrm>
            <a:off x="571154" y="3063240"/>
            <a:ext cx="11027289" cy="1333500"/>
          </a:xfrm>
        </p:spPr>
        <p:txBody>
          <a:bodyPr bIns="0" anchor="t" anchorCtr="0">
            <a:normAutofit/>
          </a:bodyPr>
          <a:lstStyle>
            <a:lvl1pPr algn="l">
              <a:defRPr sz="3600" cap="none"/>
            </a:lvl1pPr>
          </a:lstStyle>
          <a:p>
            <a:r>
              <a:rPr lang="en-US"/>
              <a:t>Click to edit master title style</a:t>
            </a:r>
          </a:p>
        </p:txBody>
      </p:sp>
      <p:pic>
        <p:nvPicPr>
          <p:cNvPr id="6" name="Picture 5" title="Logo: ECTA: Early Childhood Technical Assistance Cen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154" y="1333947"/>
            <a:ext cx="7382443" cy="1089213"/>
          </a:xfrm>
          <a:prstGeom prst="rect">
            <a:avLst/>
          </a:prstGeom>
        </p:spPr>
      </p:pic>
    </p:spTree>
    <p:extLst>
      <p:ext uri="{BB962C8B-B14F-4D97-AF65-F5344CB8AC3E}">
        <p14:creationId xmlns:p14="http://schemas.microsoft.com/office/powerpoint/2010/main" val="3832442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4"/>
          <p:cNvSpPr>
            <a:spLocks noGrp="1"/>
          </p:cNvSpPr>
          <p:nvPr>
            <p:ph type="ftr" sz="quarter" idx="3"/>
          </p:nvPr>
        </p:nvSpPr>
        <p:spPr>
          <a:xfrm>
            <a:off x="2229633" y="6349533"/>
            <a:ext cx="8130877" cy="496463"/>
          </a:xfrm>
          <a:prstGeom prst="rect">
            <a:avLst/>
          </a:prstGeom>
        </p:spPr>
        <p:txBody>
          <a:bodyPr anchor="ctr" anchorCtr="0"/>
          <a:lstStyle>
            <a:lvl1pPr>
              <a:defRPr sz="1100">
                <a:solidFill>
                  <a:schemeClr val="bg1"/>
                </a:solidFill>
              </a:defRPr>
            </a:lvl1pPr>
          </a:lstStyle>
          <a:p>
            <a:endParaRPr lang="en-US"/>
          </a:p>
        </p:txBody>
      </p:sp>
      <p:sp>
        <p:nvSpPr>
          <p:cNvPr id="7" name="Slide Number Placeholder 5"/>
          <p:cNvSpPr>
            <a:spLocks noGrp="1"/>
          </p:cNvSpPr>
          <p:nvPr>
            <p:ph type="sldNum" sz="quarter" idx="4"/>
          </p:nvPr>
        </p:nvSpPr>
        <p:spPr>
          <a:xfrm>
            <a:off x="10360510" y="6349534"/>
            <a:ext cx="1232776" cy="503578"/>
          </a:xfrm>
          <a:prstGeom prst="rect">
            <a:avLst/>
          </a:prstGeom>
        </p:spPr>
        <p:txBody>
          <a:bodyPr anchor="ctr" anchorCtr="0"/>
          <a:lstStyle>
            <a:lvl1pPr algn="r">
              <a:defRPr sz="2000" b="1">
                <a:solidFill>
                  <a:schemeClr val="bg1"/>
                </a:solidFill>
              </a:defRPr>
            </a:lvl1pPr>
          </a:lstStyle>
          <a:p>
            <a:fld id="{8FF8BE51-C3B0-9B4F-9A06-4F809A9A7941}" type="slidenum">
              <a:rPr lang="en-US" smtClean="0"/>
              <a:pPr/>
              <a:t>‹#›</a:t>
            </a:fld>
            <a:endParaRPr lang="en-US"/>
          </a:p>
        </p:txBody>
      </p:sp>
    </p:spTree>
    <p:extLst>
      <p:ext uri="{BB962C8B-B14F-4D97-AF65-F5344CB8AC3E}">
        <p14:creationId xmlns:p14="http://schemas.microsoft.com/office/powerpoint/2010/main" val="735690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7829" y="226979"/>
            <a:ext cx="11005456" cy="899693"/>
          </a:xfrm>
        </p:spPr>
        <p:txBody>
          <a:bodyPr/>
          <a:lstStyle>
            <a:lvl1pPr>
              <a:defRPr cap="none"/>
            </a:lvl1pPr>
          </a:lstStyle>
          <a:p>
            <a:r>
              <a:rPr lang="en-US"/>
              <a:t>Click to edit master title style</a:t>
            </a:r>
          </a:p>
        </p:txBody>
      </p:sp>
      <p:sp>
        <p:nvSpPr>
          <p:cNvPr id="3" name="Content Placeholder 2"/>
          <p:cNvSpPr>
            <a:spLocks noGrp="1"/>
          </p:cNvSpPr>
          <p:nvPr>
            <p:ph sz="half" idx="1"/>
          </p:nvPr>
        </p:nvSpPr>
        <p:spPr>
          <a:xfrm>
            <a:off x="587829" y="1368358"/>
            <a:ext cx="5388428" cy="4091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4856" y="1376140"/>
            <a:ext cx="5388429" cy="4082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p:cNvSpPr>
            <a:spLocks noGrp="1"/>
          </p:cNvSpPr>
          <p:nvPr>
            <p:ph type="ftr" sz="quarter" idx="3"/>
          </p:nvPr>
        </p:nvSpPr>
        <p:spPr>
          <a:xfrm>
            <a:off x="2229633" y="6349533"/>
            <a:ext cx="8130877" cy="496463"/>
          </a:xfrm>
          <a:prstGeom prst="rect">
            <a:avLst/>
          </a:prstGeom>
        </p:spPr>
        <p:txBody>
          <a:bodyPr anchor="ctr" anchorCtr="0"/>
          <a:lstStyle>
            <a:lvl1pPr>
              <a:defRPr sz="1100">
                <a:solidFill>
                  <a:schemeClr val="bg1"/>
                </a:solidFill>
              </a:defRPr>
            </a:lvl1pPr>
          </a:lstStyle>
          <a:p>
            <a:endParaRPr lang="en-US"/>
          </a:p>
        </p:txBody>
      </p:sp>
      <p:sp>
        <p:nvSpPr>
          <p:cNvPr id="13" name="Slide Number Placeholder 5"/>
          <p:cNvSpPr>
            <a:spLocks noGrp="1"/>
          </p:cNvSpPr>
          <p:nvPr>
            <p:ph type="sldNum" sz="quarter" idx="4"/>
          </p:nvPr>
        </p:nvSpPr>
        <p:spPr>
          <a:xfrm>
            <a:off x="10360510" y="6349534"/>
            <a:ext cx="1232776" cy="503578"/>
          </a:xfrm>
          <a:prstGeom prst="rect">
            <a:avLst/>
          </a:prstGeom>
        </p:spPr>
        <p:txBody>
          <a:bodyPr anchor="ctr" anchorCtr="0"/>
          <a:lstStyle>
            <a:lvl1pPr algn="r">
              <a:defRPr sz="2000" b="1">
                <a:solidFill>
                  <a:schemeClr val="bg1"/>
                </a:solidFill>
              </a:defRPr>
            </a:lvl1pPr>
          </a:lstStyle>
          <a:p>
            <a:fld id="{8FF8BE51-C3B0-9B4F-9A06-4F809A9A7941}" type="slidenum">
              <a:rPr lang="en-US" smtClean="0"/>
              <a:pPr/>
              <a:t>‹#›</a:t>
            </a:fld>
            <a:endParaRPr lang="en-US"/>
          </a:p>
        </p:txBody>
      </p:sp>
    </p:spTree>
    <p:extLst>
      <p:ext uri="{BB962C8B-B14F-4D97-AF65-F5344CB8AC3E}">
        <p14:creationId xmlns:p14="http://schemas.microsoft.com/office/powerpoint/2010/main" val="1086535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 ECTA">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974080" y="2410119"/>
            <a:ext cx="5624362" cy="1841842"/>
          </a:xfrm>
          <a:prstGeom prst="rect">
            <a:avLst/>
          </a:prstGeom>
        </p:spPr>
        <p:txBody>
          <a:bodyPr bIns="0" anchor="b">
            <a:normAutofit/>
          </a:bodyPr>
          <a:lstStyle>
            <a:lvl1pPr algn="l">
              <a:defRPr sz="5400" cap="none"/>
            </a:lvl1pPr>
          </a:lstStyle>
          <a:p>
            <a:r>
              <a:rPr lang="en-US"/>
              <a:t>Click to edit master title style</a:t>
            </a:r>
          </a:p>
        </p:txBody>
      </p:sp>
      <p:sp>
        <p:nvSpPr>
          <p:cNvPr id="8" name="Subtitle 2"/>
          <p:cNvSpPr>
            <a:spLocks noGrp="1"/>
          </p:cNvSpPr>
          <p:nvPr>
            <p:ph type="subTitle" idx="1" hasCustomPrompt="1"/>
          </p:nvPr>
        </p:nvSpPr>
        <p:spPr>
          <a:xfrm>
            <a:off x="5974080" y="4436836"/>
            <a:ext cx="5624362" cy="1702399"/>
          </a:xfrm>
          <a:prstGeom prst="rect">
            <a:avLst/>
          </a:prstGeom>
        </p:spPr>
        <p:txBody>
          <a:bodyPr tIns="91440" bIns="91440" anchor="ctr" anchorCtr="0">
            <a:normAutofit/>
          </a:bodyPr>
          <a:lstStyle>
            <a:lvl1pPr marL="0" indent="0" algn="l">
              <a:buNone/>
              <a:defRPr sz="1800" b="0" cap="none"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ubtitle 2"/>
          <p:cNvSpPr txBox="1">
            <a:spLocks/>
          </p:cNvSpPr>
          <p:nvPr userDrawn="1"/>
        </p:nvSpPr>
        <p:spPr>
          <a:xfrm>
            <a:off x="495300" y="2410119"/>
            <a:ext cx="3451860" cy="3729116"/>
          </a:xfrm>
          <a:prstGeom prst="rect">
            <a:avLst/>
          </a:prstGeom>
        </p:spPr>
        <p:txBody>
          <a:bodyPr vert="horz" lIns="91440" tIns="91440" rIns="91440" bIns="91440" rtlCol="0" anchor="ctr" anchorCtr="0">
            <a:normAutofit/>
          </a:bodyPr>
          <a:lstStyle>
            <a:lvl1pPr marL="0" indent="0" algn="l" defTabSz="914400" rtl="0" eaLnBrk="1" latinLnBrk="0" hangingPunct="1">
              <a:lnSpc>
                <a:spcPct val="120000"/>
              </a:lnSpc>
              <a:spcBef>
                <a:spcPts val="1000"/>
              </a:spcBef>
              <a:buClr>
                <a:schemeClr val="accent1"/>
              </a:buClr>
              <a:buSzPct val="100000"/>
              <a:buFont typeface="Arial" panose="020B0604020202020204" pitchFamily="34" charset="0"/>
              <a:buNone/>
              <a:defRPr sz="1800" b="0" kern="1200" cap="none" baseline="0">
                <a:solidFill>
                  <a:schemeClr val="tx1"/>
                </a:solidFill>
                <a:effectLst/>
                <a:latin typeface="Arial" charset="0"/>
                <a:ea typeface="Arial" charset="0"/>
                <a:cs typeface="Arial" charset="0"/>
              </a:defRPr>
            </a:lvl1pPr>
            <a:lvl2pPr marL="457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800" kern="1200" cap="none" baseline="0">
                <a:solidFill>
                  <a:schemeClr val="tx1"/>
                </a:solidFill>
                <a:effectLst/>
                <a:latin typeface="Arial" charset="0"/>
                <a:ea typeface="Arial" charset="0"/>
                <a:cs typeface="Arial" charset="0"/>
              </a:defRPr>
            </a:lvl2pPr>
            <a:lvl3pPr marL="914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800" kern="1200">
                <a:solidFill>
                  <a:schemeClr val="tx1"/>
                </a:solidFill>
                <a:effectLst/>
                <a:latin typeface="Arial" charset="0"/>
                <a:ea typeface="Arial" charset="0"/>
                <a:cs typeface="Arial" charset="0"/>
              </a:defRPr>
            </a:lvl3pPr>
            <a:lvl4pPr marL="1371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cap="none" baseline="0">
                <a:solidFill>
                  <a:schemeClr val="tx1"/>
                </a:solidFill>
                <a:effectLst/>
                <a:latin typeface="Arial" charset="0"/>
                <a:ea typeface="Arial" charset="0"/>
                <a:cs typeface="Arial" charset="0"/>
              </a:defRPr>
            </a:lvl4pPr>
            <a:lvl5pPr marL="18288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Arial" charset="0"/>
                <a:ea typeface="Arial" charset="0"/>
                <a:cs typeface="Arial" charset="0"/>
              </a:defRPr>
            </a:lvl5pPr>
            <a:lvl6pPr marL="22860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baseline="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00000"/>
              <a:buFont typeface="Arial" panose="020B0604020202020204" pitchFamily="34" charset="0"/>
              <a:buNone/>
              <a:defRPr sz="1600" kern="1200" baseline="0">
                <a:solidFill>
                  <a:schemeClr val="tx1"/>
                </a:solidFill>
                <a:effectLst/>
                <a:latin typeface="+mn-lt"/>
                <a:ea typeface="+mn-ea"/>
                <a:cs typeface="+mn-cs"/>
              </a:defRPr>
            </a:lvl9pPr>
          </a:lstStyle>
          <a:p>
            <a:r>
              <a:rPr lang="en-US">
                <a:solidFill>
                  <a:schemeClr val="bg1"/>
                </a:solidFill>
              </a:rPr>
              <a:t>Additional</a:t>
            </a:r>
            <a:r>
              <a:rPr lang="en-US" baseline="0">
                <a:solidFill>
                  <a:schemeClr val="bg1"/>
                </a:solidFill>
              </a:rPr>
              <a:t> welcome, information or notification</a:t>
            </a:r>
            <a:endParaRPr lang="en-US">
              <a:solidFill>
                <a:schemeClr val="bg1"/>
              </a:solidFill>
            </a:endParaRPr>
          </a:p>
        </p:txBody>
      </p:sp>
      <p:cxnSp>
        <p:nvCxnSpPr>
          <p:cNvPr id="13" name="Straight Connector 12"/>
          <p:cNvCxnSpPr/>
          <p:nvPr userDrawn="1"/>
        </p:nvCxnSpPr>
        <p:spPr>
          <a:xfrm>
            <a:off x="5974080" y="1906003"/>
            <a:ext cx="56243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Picture 1" title="Logo: ECTA: Early Childhood Technical Assistance Cen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74080" y="891304"/>
            <a:ext cx="5624362" cy="829824"/>
          </a:xfrm>
          <a:prstGeom prst="rect">
            <a:avLst/>
          </a:prstGeom>
        </p:spPr>
      </p:pic>
    </p:spTree>
    <p:extLst>
      <p:ext uri="{BB962C8B-B14F-4D97-AF65-F5344CB8AC3E}">
        <p14:creationId xmlns:p14="http://schemas.microsoft.com/office/powerpoint/2010/main" val="2214172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CTA disclaimer">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10360510" y="6349534"/>
            <a:ext cx="1232776" cy="503578"/>
          </a:xfrm>
          <a:prstGeom prst="rect">
            <a:avLst/>
          </a:prstGeom>
        </p:spPr>
        <p:txBody>
          <a:bodyPr anchor="ctr" anchorCtr="0"/>
          <a:lstStyle>
            <a:lvl1pPr algn="r">
              <a:defRPr sz="2000" b="1">
                <a:solidFill>
                  <a:schemeClr val="bg1"/>
                </a:solidFill>
              </a:defRPr>
            </a:lvl1pPr>
          </a:lstStyle>
          <a:p>
            <a:fld id="{8FF8BE51-C3B0-9B4F-9A06-4F809A9A7941}" type="slidenum">
              <a:rPr lang="en-US" smtClean="0"/>
              <a:pPr/>
              <a:t>‹#›</a:t>
            </a:fld>
            <a:endParaRPr lang="en-US"/>
          </a:p>
        </p:txBody>
      </p:sp>
      <p:cxnSp>
        <p:nvCxnSpPr>
          <p:cNvPr id="8" name="Straight Connector 7"/>
          <p:cNvCxnSpPr/>
          <p:nvPr userDrawn="1"/>
        </p:nvCxnSpPr>
        <p:spPr>
          <a:xfrm>
            <a:off x="1941533" y="3713663"/>
            <a:ext cx="82997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1973580" y="2523098"/>
            <a:ext cx="8259347" cy="913250"/>
          </a:xfrm>
          <a:prstGeom prst="rect">
            <a:avLst/>
          </a:prstGeom>
        </p:spPr>
        <p:txBody>
          <a:bodyPr anchor="ctr" anchorCtr="0"/>
          <a:lstStyle/>
          <a:p>
            <a:r>
              <a:rPr lang="en-US" b="0"/>
              <a:t>Click to edit Master title style</a:t>
            </a:r>
            <a:endParaRPr lang="en-US"/>
          </a:p>
        </p:txBody>
      </p:sp>
      <p:sp>
        <p:nvSpPr>
          <p:cNvPr id="12" name="Text Placeholder 2"/>
          <p:cNvSpPr>
            <a:spLocks noGrp="1"/>
          </p:cNvSpPr>
          <p:nvPr>
            <p:ph type="body" idx="1" hasCustomPrompt="1"/>
          </p:nvPr>
        </p:nvSpPr>
        <p:spPr>
          <a:xfrm>
            <a:off x="1905852" y="3846280"/>
            <a:ext cx="8327075" cy="1012929"/>
          </a:xfrm>
          <a:prstGeom prst="rect">
            <a:avLst/>
          </a:prstGeom>
        </p:spPr>
        <p:txBody>
          <a:bodyPr>
            <a:noAutofit/>
          </a:bodyPr>
          <a:lstStyle>
            <a:lvl1pPr marL="0" indent="0">
              <a:buNone/>
              <a:defRPr baseline="0"/>
            </a:lvl1pPr>
          </a:lstStyle>
          <a:p>
            <a:r>
              <a:rPr lang="en-US" sz="1200"/>
              <a:t>The ECTA Center is a program of the FPG Child Development Institute of the University of North Carolina at Chapel Hill, funded through cooperative agreement number </a:t>
            </a:r>
            <a:r>
              <a:rPr lang="is-IS" sz="1200"/>
              <a:t>H326P170001 </a:t>
            </a:r>
            <a:r>
              <a:rPr lang="en-US" sz="1200"/>
              <a:t>from the Office of Special Education Programs, U.S. Department of Education. Opinions expressed herein do not necessarily represent the Department of Education's position or policy. Project Officer: Julia Martin </a:t>
            </a:r>
            <a:r>
              <a:rPr lang="en-US" sz="1200" err="1"/>
              <a:t>Eile</a:t>
            </a:r>
            <a:endParaRPr lang="en-US" sz="1200"/>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852" y="5058531"/>
            <a:ext cx="3779520" cy="585216"/>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73669" y="4750570"/>
            <a:ext cx="1867611" cy="1099570"/>
          </a:xfrm>
          <a:prstGeom prst="rect">
            <a:avLst/>
          </a:prstGeom>
        </p:spPr>
      </p:pic>
      <p:cxnSp>
        <p:nvCxnSpPr>
          <p:cNvPr id="15" name="Straight Connector 14"/>
          <p:cNvCxnSpPr/>
          <p:nvPr userDrawn="1"/>
        </p:nvCxnSpPr>
        <p:spPr>
          <a:xfrm>
            <a:off x="1973580" y="2270760"/>
            <a:ext cx="82593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title="Logo: ECTA: Early Childhood Technical Assistance Cente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73580" y="833545"/>
            <a:ext cx="7382443" cy="1089213"/>
          </a:xfrm>
          <a:prstGeom prst="rect">
            <a:avLst/>
          </a:prstGeom>
        </p:spPr>
      </p:pic>
    </p:spTree>
    <p:extLst>
      <p:ext uri="{BB962C8B-B14F-4D97-AF65-F5344CB8AC3E}">
        <p14:creationId xmlns:p14="http://schemas.microsoft.com/office/powerpoint/2010/main" val="3892073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ECTA disclaimer">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10360510" y="6349534"/>
            <a:ext cx="1232776" cy="503578"/>
          </a:xfrm>
          <a:prstGeom prst="rect">
            <a:avLst/>
          </a:prstGeom>
        </p:spPr>
        <p:txBody>
          <a:bodyPr anchor="ctr" anchorCtr="0"/>
          <a:lstStyle>
            <a:lvl1pPr algn="r">
              <a:defRPr sz="2000" b="1">
                <a:solidFill>
                  <a:schemeClr val="bg1"/>
                </a:solidFill>
              </a:defRPr>
            </a:lvl1pPr>
          </a:lstStyle>
          <a:p>
            <a:fld id="{8FF8BE51-C3B0-9B4F-9A06-4F809A9A7941}" type="slidenum">
              <a:rPr lang="en-US" smtClean="0"/>
              <a:pPr/>
              <a:t>‹#›</a:t>
            </a:fld>
            <a:endParaRPr lang="en-US"/>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852" y="5058531"/>
            <a:ext cx="3779520" cy="585216"/>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73669" y="4750570"/>
            <a:ext cx="1867611" cy="1099570"/>
          </a:xfrm>
          <a:prstGeom prst="rect">
            <a:avLst/>
          </a:prstGeom>
        </p:spPr>
      </p:pic>
      <p:cxnSp>
        <p:nvCxnSpPr>
          <p:cNvPr id="16" name="Straight Connector 15">
            <a:extLst>
              <a:ext uri="{FF2B5EF4-FFF2-40B4-BE49-F238E27FC236}">
                <a16:creationId xmlns:a16="http://schemas.microsoft.com/office/drawing/2014/main" id="{8098D700-1770-E84C-870C-C000EF1C291B}"/>
              </a:ext>
            </a:extLst>
          </p:cNvPr>
          <p:cNvCxnSpPr/>
          <p:nvPr userDrawn="1"/>
        </p:nvCxnSpPr>
        <p:spPr>
          <a:xfrm>
            <a:off x="1973580" y="1743986"/>
            <a:ext cx="82593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E175660-4F39-C347-AFC6-E25DE82FC7C0}"/>
              </a:ext>
            </a:extLst>
          </p:cNvPr>
          <p:cNvCxnSpPr/>
          <p:nvPr userDrawn="1"/>
        </p:nvCxnSpPr>
        <p:spPr>
          <a:xfrm>
            <a:off x="1973580" y="3094445"/>
            <a:ext cx="82593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9" name="Picture 18" title="Logo: DaSy">
            <a:extLst>
              <a:ext uri="{FF2B5EF4-FFF2-40B4-BE49-F238E27FC236}">
                <a16:creationId xmlns:a16="http://schemas.microsoft.com/office/drawing/2014/main" id="{122C5A05-9BF7-1742-8E7B-6DF6927D50FD}"/>
              </a:ext>
            </a:extLst>
          </p:cNvPr>
          <p:cNvPicPr>
            <a:picLocks noChangeAspect="1"/>
          </p:cNvPicPr>
          <p:nvPr userDrawn="1"/>
        </p:nvPicPr>
        <p:blipFill>
          <a:blip r:embed="rId4"/>
          <a:stretch>
            <a:fillRect/>
          </a:stretch>
        </p:blipFill>
        <p:spPr>
          <a:xfrm>
            <a:off x="6523094" y="660584"/>
            <a:ext cx="3709833" cy="838644"/>
          </a:xfrm>
          <a:prstGeom prst="rect">
            <a:avLst/>
          </a:prstGeom>
        </p:spPr>
      </p:pic>
      <p:pic>
        <p:nvPicPr>
          <p:cNvPr id="20" name="Picture 19" title="Logo: ECTA">
            <a:extLst>
              <a:ext uri="{FF2B5EF4-FFF2-40B4-BE49-F238E27FC236}">
                <a16:creationId xmlns:a16="http://schemas.microsoft.com/office/drawing/2014/main" id="{02C35E5C-BD99-5744-8777-5028F3250FB7}"/>
              </a:ext>
            </a:extLst>
          </p:cNvPr>
          <p:cNvPicPr>
            <a:picLocks noChangeAspect="1"/>
          </p:cNvPicPr>
          <p:nvPr userDrawn="1"/>
        </p:nvPicPr>
        <p:blipFill>
          <a:blip r:embed="rId5"/>
          <a:stretch>
            <a:fillRect/>
          </a:stretch>
        </p:blipFill>
        <p:spPr>
          <a:xfrm>
            <a:off x="1973580" y="786003"/>
            <a:ext cx="4218498" cy="620041"/>
          </a:xfrm>
          <a:prstGeom prst="rect">
            <a:avLst/>
          </a:prstGeom>
        </p:spPr>
      </p:pic>
      <p:sp>
        <p:nvSpPr>
          <p:cNvPr id="21" name="Text Placeholder 2">
            <a:extLst>
              <a:ext uri="{FF2B5EF4-FFF2-40B4-BE49-F238E27FC236}">
                <a16:creationId xmlns:a16="http://schemas.microsoft.com/office/drawing/2014/main" id="{5A2D4CB2-D6B7-C846-9227-FDD8AF7614F8}"/>
              </a:ext>
            </a:extLst>
          </p:cNvPr>
          <p:cNvSpPr>
            <a:spLocks noGrp="1"/>
          </p:cNvSpPr>
          <p:nvPr>
            <p:ph idx="1"/>
          </p:nvPr>
        </p:nvSpPr>
        <p:spPr>
          <a:xfrm>
            <a:off x="1973580" y="3379302"/>
            <a:ext cx="8259347" cy="1387319"/>
          </a:xfrm>
          <a:prstGeom prst="rect">
            <a:avLst/>
          </a:prstGeom>
        </p:spPr>
        <p:txBody>
          <a:bodyPr>
            <a:noAutofit/>
          </a:bodyPr>
          <a:lstStyle/>
          <a:p>
            <a:pPr marL="0" lvl="0" indent="0">
              <a:buNone/>
            </a:pPr>
            <a:r>
              <a:rPr lang="en-US" sz="1300"/>
              <a:t>Click to edit Master text styles</a:t>
            </a:r>
          </a:p>
        </p:txBody>
      </p:sp>
      <p:sp>
        <p:nvSpPr>
          <p:cNvPr id="22" name="Title 1">
            <a:extLst>
              <a:ext uri="{FF2B5EF4-FFF2-40B4-BE49-F238E27FC236}">
                <a16:creationId xmlns:a16="http://schemas.microsoft.com/office/drawing/2014/main" id="{466FE9D8-B2F8-F343-BB50-AC0590FAD917}"/>
              </a:ext>
            </a:extLst>
          </p:cNvPr>
          <p:cNvSpPr>
            <a:spLocks noGrp="1"/>
          </p:cNvSpPr>
          <p:nvPr>
            <p:ph type="title"/>
          </p:nvPr>
        </p:nvSpPr>
        <p:spPr>
          <a:xfrm>
            <a:off x="1973580" y="1923615"/>
            <a:ext cx="8259347" cy="914400"/>
          </a:xfrm>
          <a:prstGeom prst="rect">
            <a:avLst/>
          </a:prstGeom>
        </p:spPr>
        <p:txBody>
          <a:bodyPr anchor="ctr" anchorCtr="0">
            <a:normAutofit fontScale="90000"/>
          </a:bodyPr>
          <a:lstStyle/>
          <a:p>
            <a:r>
              <a:rPr lang="en-US" b="0"/>
              <a:t>Click to edit Master title style</a:t>
            </a:r>
            <a:endParaRPr lang="en-US"/>
          </a:p>
        </p:txBody>
      </p:sp>
    </p:spTree>
    <p:extLst>
      <p:ext uri="{BB962C8B-B14F-4D97-AF65-F5344CB8AC3E}">
        <p14:creationId xmlns:p14="http://schemas.microsoft.com/office/powerpoint/2010/main" val="24716709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ECTA disclaimer">
    <p:spTree>
      <p:nvGrpSpPr>
        <p:cNvPr id="1" name=""/>
        <p:cNvGrpSpPr/>
        <p:nvPr/>
      </p:nvGrpSpPr>
      <p:grpSpPr>
        <a:xfrm>
          <a:off x="0" y="0"/>
          <a:ext cx="0" cy="0"/>
          <a:chOff x="0" y="0"/>
          <a:chExt cx="0" cy="0"/>
        </a:xfrm>
      </p:grpSpPr>
      <p:cxnSp>
        <p:nvCxnSpPr>
          <p:cNvPr id="8" name="Straight Connector 7"/>
          <p:cNvCxnSpPr/>
          <p:nvPr userDrawn="1"/>
        </p:nvCxnSpPr>
        <p:spPr>
          <a:xfrm>
            <a:off x="1941533" y="3513638"/>
            <a:ext cx="82997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852" y="5058531"/>
            <a:ext cx="3779520" cy="585216"/>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73669" y="4750570"/>
            <a:ext cx="1867611" cy="1099570"/>
          </a:xfrm>
          <a:prstGeom prst="rect">
            <a:avLst/>
          </a:prstGeom>
        </p:spPr>
      </p:pic>
      <p:cxnSp>
        <p:nvCxnSpPr>
          <p:cNvPr id="15" name="Straight Connector 14"/>
          <p:cNvCxnSpPr/>
          <p:nvPr userDrawn="1"/>
        </p:nvCxnSpPr>
        <p:spPr>
          <a:xfrm>
            <a:off x="1973580" y="2070735"/>
            <a:ext cx="8259347"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title="Logo: ECTA: Early Childhood Technical Assistance Cente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73580" y="633520"/>
            <a:ext cx="7382443" cy="1089213"/>
          </a:xfrm>
          <a:prstGeom prst="rect">
            <a:avLst/>
          </a:prstGeom>
        </p:spPr>
      </p:pic>
      <p:sp>
        <p:nvSpPr>
          <p:cNvPr id="2" name="TextBox 1">
            <a:extLst>
              <a:ext uri="{FF2B5EF4-FFF2-40B4-BE49-F238E27FC236}">
                <a16:creationId xmlns:a16="http://schemas.microsoft.com/office/drawing/2014/main" id="{56482657-BEB4-8647-9BF3-DF631B060FF1}"/>
              </a:ext>
            </a:extLst>
          </p:cNvPr>
          <p:cNvSpPr txBox="1"/>
          <p:nvPr userDrawn="1"/>
        </p:nvSpPr>
        <p:spPr>
          <a:xfrm>
            <a:off x="1941533" y="3729038"/>
            <a:ext cx="8291394"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a:t>The ECTA Center is a program of the FPG Child Development Institute of the University of North Carolina at Chapel Hill, funded through cooperative agreement number H326P220002 from the Office of Special Education Programs, U.S. Department of Education. Opinions expressed herein do not necessarily represent the Department of Education's position or policy. Project Officer: Julia Martin </a:t>
            </a:r>
            <a:r>
              <a:rPr lang="en-US" sz="1300" err="1"/>
              <a:t>Eile</a:t>
            </a:r>
            <a:endParaRPr lang="en-US" sz="1300"/>
          </a:p>
        </p:txBody>
      </p:sp>
      <p:sp>
        <p:nvSpPr>
          <p:cNvPr id="3" name="TextBox 2">
            <a:extLst>
              <a:ext uri="{FF2B5EF4-FFF2-40B4-BE49-F238E27FC236}">
                <a16:creationId xmlns:a16="http://schemas.microsoft.com/office/drawing/2014/main" id="{0ECAD082-ED69-CA49-8CA0-CE32F7AEAD8C}"/>
              </a:ext>
            </a:extLst>
          </p:cNvPr>
          <p:cNvSpPr txBox="1"/>
          <p:nvPr userDrawn="1"/>
        </p:nvSpPr>
        <p:spPr>
          <a:xfrm>
            <a:off x="1973580" y="2485113"/>
            <a:ext cx="8259347" cy="646331"/>
          </a:xfrm>
          <a:prstGeom prst="rect">
            <a:avLst/>
          </a:prstGeom>
          <a:noFill/>
        </p:spPr>
        <p:txBody>
          <a:bodyPr wrap="square" rtlCol="0">
            <a:spAutoFit/>
          </a:bodyPr>
          <a:lstStyle/>
          <a:p>
            <a:pPr algn="ctr"/>
            <a:r>
              <a:rPr lang="en-US" sz="3600" b="0">
                <a:solidFill>
                  <a:schemeClr val="accent3">
                    <a:lumMod val="75000"/>
                  </a:schemeClr>
                </a:solidFill>
              </a:rPr>
              <a:t>Find out more at</a:t>
            </a:r>
            <a:r>
              <a:rPr lang="en-US" sz="3600">
                <a:solidFill>
                  <a:schemeClr val="accent3">
                    <a:lumMod val="75000"/>
                  </a:schemeClr>
                </a:solidFill>
              </a:rPr>
              <a:t> </a:t>
            </a:r>
            <a:r>
              <a:rPr lang="en-US" sz="3600" b="1" err="1">
                <a:solidFill>
                  <a:schemeClr val="accent3">
                    <a:lumMod val="75000"/>
                  </a:schemeClr>
                </a:solidFill>
              </a:rPr>
              <a:t>ectacenter.org</a:t>
            </a:r>
            <a:endParaRPr lang="en-US" sz="3600" b="1">
              <a:solidFill>
                <a:schemeClr val="accent3">
                  <a:lumMod val="75000"/>
                </a:schemeClr>
              </a:solidFill>
            </a:endParaRPr>
          </a:p>
        </p:txBody>
      </p:sp>
    </p:spTree>
    <p:extLst>
      <p:ext uri="{BB962C8B-B14F-4D97-AF65-F5344CB8AC3E}">
        <p14:creationId xmlns:p14="http://schemas.microsoft.com/office/powerpoint/2010/main" val="16483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3415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9/23/2026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6264246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9/23/2026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5328886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9/23/2026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13035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9/23/2026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1108795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9/23/2026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4644511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9/23/2026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484356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9/23/2026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364036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9/23/2026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2465281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9/23/2026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4121423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9/23/2026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3364749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9/23/2026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01040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Agend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56C8C1-E81C-436D-A310-A71CAAE33A17}"/>
              </a:ext>
              <a:ext uri="{C183D7F6-B498-43B3-948B-1728B52AA6E4}">
                <adec:decorative xmlns:adec="http://schemas.microsoft.com/office/drawing/2017/decorative" val="1"/>
              </a:ext>
            </a:extLst>
          </p:cNvPr>
          <p:cNvSpPr/>
          <p:nvPr userDrawn="1"/>
        </p:nvSpPr>
        <p:spPr>
          <a:xfrm>
            <a:off x="6286500" y="946404"/>
            <a:ext cx="5486400" cy="4965192"/>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B5ED18-7A07-47F1-8056-CD86B076AFE2}"/>
              </a:ext>
            </a:extLst>
          </p:cNvPr>
          <p:cNvSpPr>
            <a:spLocks noGrp="1"/>
          </p:cNvSpPr>
          <p:nvPr>
            <p:ph type="title" hasCustomPrompt="1"/>
          </p:nvPr>
        </p:nvSpPr>
        <p:spPr>
          <a:xfrm>
            <a:off x="457199" y="2103120"/>
            <a:ext cx="3848101" cy="1325563"/>
          </a:xfrm>
        </p:spPr>
        <p:txBody>
          <a:bodyPr anchor="b" anchorCtr="0">
            <a:normAutofit/>
          </a:bodyPr>
          <a:lstStyle>
            <a:lvl1pPr>
              <a:defRPr sz="3600">
                <a:solidFill>
                  <a:schemeClr val="bg2">
                    <a:lumMod val="50000"/>
                  </a:schemeClr>
                </a:solidFill>
              </a:defRPr>
            </a:lvl1pPr>
          </a:lstStyle>
          <a:p>
            <a:r>
              <a:rPr lang="en-US" dirty="0"/>
              <a:t>CLICK TO ADD TITLE</a:t>
            </a:r>
          </a:p>
        </p:txBody>
      </p:sp>
      <p:sp>
        <p:nvSpPr>
          <p:cNvPr id="13" name="Picture Placeholder 12">
            <a:extLst>
              <a:ext uri="{FF2B5EF4-FFF2-40B4-BE49-F238E27FC236}">
                <a16:creationId xmlns:a16="http://schemas.microsoft.com/office/drawing/2014/main" id="{428B1CE2-91FA-4E2B-8543-3B0F79B4801D}"/>
              </a:ext>
            </a:extLst>
          </p:cNvPr>
          <p:cNvSpPr>
            <a:spLocks noGrp="1"/>
          </p:cNvSpPr>
          <p:nvPr>
            <p:ph type="pic" sz="quarter" idx="15"/>
          </p:nvPr>
        </p:nvSpPr>
        <p:spPr>
          <a:xfrm>
            <a:off x="4697421" y="1600200"/>
            <a:ext cx="2743199" cy="3657600"/>
          </a:xfrm>
          <a:solidFill>
            <a:schemeClr val="accent1"/>
          </a:solidFill>
        </p:spPr>
        <p:txBody>
          <a:bodyPr/>
          <a:lstStyle/>
          <a:p>
            <a:endParaRPr lang="en-US" dirty="0"/>
          </a:p>
        </p:txBody>
      </p:sp>
      <p:sp>
        <p:nvSpPr>
          <p:cNvPr id="10" name="Text Placeholder 6">
            <a:extLst>
              <a:ext uri="{FF2B5EF4-FFF2-40B4-BE49-F238E27FC236}">
                <a16:creationId xmlns:a16="http://schemas.microsoft.com/office/drawing/2014/main" id="{0F7B6DF9-E76A-44ED-B84C-1391CD5D5592}"/>
              </a:ext>
            </a:extLst>
          </p:cNvPr>
          <p:cNvSpPr>
            <a:spLocks noGrp="1"/>
          </p:cNvSpPr>
          <p:nvPr>
            <p:ph type="body" sz="quarter" idx="16"/>
          </p:nvPr>
        </p:nvSpPr>
        <p:spPr>
          <a:xfrm>
            <a:off x="8312614" y="1893262"/>
            <a:ext cx="2743200" cy="3071477"/>
          </a:xfrm>
        </p:spPr>
        <p:txBody>
          <a:bodyPr anchor="ctr" anchorCtr="0">
            <a:normAutofit/>
          </a:bodyPr>
          <a:lstStyle>
            <a:lvl1pPr marL="285750" indent="-285750">
              <a:lnSpc>
                <a:spcPct val="100000"/>
              </a:lnSpc>
              <a:buFont typeface="Arial" panose="020B0604020202020204" pitchFamily="34" charset="0"/>
              <a:buChar char="•"/>
              <a:defRPr sz="1800">
                <a:solidFill>
                  <a:schemeClr val="tx1">
                    <a:lumMod val="75000"/>
                    <a:lumOff val="25000"/>
                  </a:schemeClr>
                </a:solidFill>
              </a:defRPr>
            </a:lvl1pPr>
            <a:lvl2pPr marL="742950" indent="-285750">
              <a:lnSpc>
                <a:spcPct val="100000"/>
              </a:lnSpc>
              <a:buFont typeface="Arial" panose="020B0604020202020204" pitchFamily="34" charset="0"/>
              <a:buChar char="•"/>
              <a:defRPr sz="2000"/>
            </a:lvl2pPr>
            <a:lvl3pPr marL="1200150" indent="-285750">
              <a:lnSpc>
                <a:spcPct val="100000"/>
              </a:lnSpc>
              <a:buFont typeface="Arial" panose="020B0604020202020204" pitchFamily="34" charset="0"/>
              <a:buChar char="•"/>
              <a:defRPr sz="2000"/>
            </a:lvl3pPr>
            <a:lvl4pPr marL="1657350" indent="-285750">
              <a:lnSpc>
                <a:spcPct val="100000"/>
              </a:lnSpc>
              <a:buFont typeface="Arial" panose="020B0604020202020204" pitchFamily="34" charset="0"/>
              <a:buChar char="•"/>
              <a:defRPr sz="2000"/>
            </a:lvl4pPr>
            <a:lvl5pPr marL="2114550" indent="-285750">
              <a:lnSpc>
                <a:spcPct val="100000"/>
              </a:lnSpc>
              <a:buFont typeface="Arial" panose="020B0604020202020204" pitchFamily="34" charset="0"/>
              <a:buChar char="•"/>
              <a:defRPr sz="2000"/>
            </a:lvl5pPr>
          </a:lstStyle>
          <a:p>
            <a:pPr lvl="0"/>
            <a:r>
              <a:rPr lang="en-US" dirty="0"/>
              <a:t>Click to edit Master text styles</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
        <p:nvSpPr>
          <p:cNvPr id="7" name="Freeform: Shape 6">
            <a:extLst>
              <a:ext uri="{FF2B5EF4-FFF2-40B4-BE49-F238E27FC236}">
                <a16:creationId xmlns:a16="http://schemas.microsoft.com/office/drawing/2014/main" id="{4ECB9306-A7FD-4B22-8E8A-E0B8D7862BCE}"/>
              </a:ext>
              <a:ext uri="{C183D7F6-B498-43B3-948B-1728B52AA6E4}">
                <adec:decorative xmlns:adec="http://schemas.microsoft.com/office/drawing/2017/decorative" val="1"/>
              </a:ext>
            </a:extLst>
          </p:cNvPr>
          <p:cNvSpPr/>
          <p:nvPr userDrawn="1"/>
        </p:nvSpPr>
        <p:spPr>
          <a:xfrm rot="13547565" flipH="1">
            <a:off x="624728" y="3747150"/>
            <a:ext cx="1044472" cy="908544"/>
          </a:xfrm>
          <a:custGeom>
            <a:avLst/>
            <a:gdLst>
              <a:gd name="connsiteX0" fmla="*/ 2669063 w 3859699"/>
              <a:gd name="connsiteY0" fmla="*/ 2093712 h 3357396"/>
              <a:gd name="connsiteX1" fmla="*/ 2719923 w 3859699"/>
              <a:gd name="connsiteY1" fmla="*/ 2108537 h 3357396"/>
              <a:gd name="connsiteX2" fmla="*/ 2680800 w 3859699"/>
              <a:gd name="connsiteY2" fmla="*/ 2134071 h 3357396"/>
              <a:gd name="connsiteX3" fmla="*/ 2681005 w 3859699"/>
              <a:gd name="connsiteY3" fmla="*/ 2134071 h 3357396"/>
              <a:gd name="connsiteX4" fmla="*/ 2677815 w 3859699"/>
              <a:gd name="connsiteY4" fmla="*/ 2137571 h 3357396"/>
              <a:gd name="connsiteX5" fmla="*/ 2466445 w 3859699"/>
              <a:gd name="connsiteY5" fmla="*/ 2477326 h 3357396"/>
              <a:gd name="connsiteX6" fmla="*/ 2440500 w 3859699"/>
              <a:gd name="connsiteY6" fmla="*/ 2506155 h 3357396"/>
              <a:gd name="connsiteX7" fmla="*/ 2392831 w 3859699"/>
              <a:gd name="connsiteY7" fmla="*/ 2555470 h 3357396"/>
              <a:gd name="connsiteX8" fmla="*/ 2363284 w 3859699"/>
              <a:gd name="connsiteY8" fmla="*/ 2586356 h 3357396"/>
              <a:gd name="connsiteX9" fmla="*/ 2459753 w 3859699"/>
              <a:gd name="connsiteY9" fmla="*/ 2414318 h 3357396"/>
              <a:gd name="connsiteX10" fmla="*/ 2536867 w 3859699"/>
              <a:gd name="connsiteY10" fmla="*/ 2267296 h 3357396"/>
              <a:gd name="connsiteX11" fmla="*/ 2669063 w 3859699"/>
              <a:gd name="connsiteY11" fmla="*/ 2093712 h 3357396"/>
              <a:gd name="connsiteX12" fmla="*/ 2772328 w 3859699"/>
              <a:gd name="connsiteY12" fmla="*/ 1912818 h 3357396"/>
              <a:gd name="connsiteX13" fmla="*/ 2772530 w 3859699"/>
              <a:gd name="connsiteY13" fmla="*/ 1912892 h 3357396"/>
              <a:gd name="connsiteX14" fmla="*/ 2772534 w 3859699"/>
              <a:gd name="connsiteY14" fmla="*/ 1912818 h 3357396"/>
              <a:gd name="connsiteX15" fmla="*/ 2245215 w 3859699"/>
              <a:gd name="connsiteY15" fmla="*/ 1880963 h 3357396"/>
              <a:gd name="connsiteX16" fmla="*/ 2276388 w 3859699"/>
              <a:gd name="connsiteY16" fmla="*/ 1873797 h 3357396"/>
              <a:gd name="connsiteX17" fmla="*/ 2393347 w 3859699"/>
              <a:gd name="connsiteY17" fmla="*/ 1926202 h 3357396"/>
              <a:gd name="connsiteX18" fmla="*/ 2483227 w 3859699"/>
              <a:gd name="connsiteY18" fmla="*/ 1957809 h 3357396"/>
              <a:gd name="connsiteX19" fmla="*/ 2601318 w 3859699"/>
              <a:gd name="connsiteY19" fmla="*/ 2019583 h 3357396"/>
              <a:gd name="connsiteX20" fmla="*/ 2524410 w 3859699"/>
              <a:gd name="connsiteY20" fmla="*/ 2034203 h 3357396"/>
              <a:gd name="connsiteX21" fmla="*/ 2524410 w 3859699"/>
              <a:gd name="connsiteY21" fmla="*/ 2034099 h 3357396"/>
              <a:gd name="connsiteX22" fmla="*/ 2520086 w 3859699"/>
              <a:gd name="connsiteY22" fmla="*/ 2035644 h 3357396"/>
              <a:gd name="connsiteX23" fmla="*/ 2152738 w 3859699"/>
              <a:gd name="connsiteY23" fmla="*/ 2108846 h 3357396"/>
              <a:gd name="connsiteX24" fmla="*/ 2155724 w 3859699"/>
              <a:gd name="connsiteY24" fmla="*/ 2089696 h 3357396"/>
              <a:gd name="connsiteX25" fmla="*/ 2156548 w 3859699"/>
              <a:gd name="connsiteY25" fmla="*/ 2085270 h 3357396"/>
              <a:gd name="connsiteX26" fmla="*/ 2210496 w 3859699"/>
              <a:gd name="connsiteY26" fmla="*/ 1907979 h 3357396"/>
              <a:gd name="connsiteX27" fmla="*/ 2245215 w 3859699"/>
              <a:gd name="connsiteY27" fmla="*/ 1880963 h 3357396"/>
              <a:gd name="connsiteX28" fmla="*/ 2934484 w 3859699"/>
              <a:gd name="connsiteY28" fmla="*/ 1597669 h 3357396"/>
              <a:gd name="connsiteX29" fmla="*/ 2934690 w 3859699"/>
              <a:gd name="connsiteY29" fmla="*/ 1597669 h 3357396"/>
              <a:gd name="connsiteX30" fmla="*/ 2894640 w 3859699"/>
              <a:gd name="connsiteY30" fmla="*/ 1741808 h 3357396"/>
              <a:gd name="connsiteX31" fmla="*/ 2847487 w 3859699"/>
              <a:gd name="connsiteY31" fmla="*/ 1880284 h 3357396"/>
              <a:gd name="connsiteX32" fmla="*/ 2934484 w 3859699"/>
              <a:gd name="connsiteY32" fmla="*/ 1597669 h 3357396"/>
              <a:gd name="connsiteX33" fmla="*/ 1963298 w 3859699"/>
              <a:gd name="connsiteY33" fmla="*/ 1789167 h 3357396"/>
              <a:gd name="connsiteX34" fmla="*/ 2158914 w 3859699"/>
              <a:gd name="connsiteY34" fmla="*/ 1835395 h 3357396"/>
              <a:gd name="connsiteX35" fmla="*/ 2170961 w 3859699"/>
              <a:gd name="connsiteY35" fmla="*/ 1901596 h 3357396"/>
              <a:gd name="connsiteX36" fmla="*/ 2147487 w 3859699"/>
              <a:gd name="connsiteY36" fmla="*/ 2055515 h 3357396"/>
              <a:gd name="connsiteX37" fmla="*/ 2136059 w 3859699"/>
              <a:gd name="connsiteY37" fmla="*/ 2082592 h 3357396"/>
              <a:gd name="connsiteX38" fmla="*/ 2136059 w 3859699"/>
              <a:gd name="connsiteY38" fmla="*/ 2082489 h 3357396"/>
              <a:gd name="connsiteX39" fmla="*/ 2101466 w 3859699"/>
              <a:gd name="connsiteY39" fmla="*/ 2103081 h 3357396"/>
              <a:gd name="connsiteX40" fmla="*/ 1963298 w 3859699"/>
              <a:gd name="connsiteY40" fmla="*/ 1789167 h 3357396"/>
              <a:gd name="connsiteX41" fmla="*/ 2803936 w 3859699"/>
              <a:gd name="connsiteY41" fmla="*/ 1468253 h 3357396"/>
              <a:gd name="connsiteX42" fmla="*/ 2803833 w 3859699"/>
              <a:gd name="connsiteY42" fmla="*/ 1471753 h 3357396"/>
              <a:gd name="connsiteX43" fmla="*/ 2805377 w 3859699"/>
              <a:gd name="connsiteY43" fmla="*/ 1469694 h 3357396"/>
              <a:gd name="connsiteX44" fmla="*/ 2801053 w 3859699"/>
              <a:gd name="connsiteY44" fmla="*/ 1431703 h 3357396"/>
              <a:gd name="connsiteX45" fmla="*/ 2818041 w 3859699"/>
              <a:gd name="connsiteY45" fmla="*/ 1465370 h 3357396"/>
              <a:gd name="connsiteX46" fmla="*/ 2801053 w 3859699"/>
              <a:gd name="connsiteY46" fmla="*/ 1431703 h 3357396"/>
              <a:gd name="connsiteX47" fmla="*/ 3002126 w 3859699"/>
              <a:gd name="connsiteY47" fmla="*/ 1352736 h 3357396"/>
              <a:gd name="connsiteX48" fmla="*/ 2821644 w 3859699"/>
              <a:gd name="connsiteY48" fmla="*/ 1933718 h 3357396"/>
              <a:gd name="connsiteX49" fmla="*/ 2777006 w 3859699"/>
              <a:gd name="connsiteY49" fmla="*/ 1914522 h 3357396"/>
              <a:gd name="connsiteX50" fmla="*/ 2772530 w 3859699"/>
              <a:gd name="connsiteY50" fmla="*/ 1912892 h 3357396"/>
              <a:gd name="connsiteX51" fmla="*/ 2771823 w 3859699"/>
              <a:gd name="connsiteY51" fmla="*/ 1925735 h 3357396"/>
              <a:gd name="connsiteX52" fmla="*/ 2713335 w 3859699"/>
              <a:gd name="connsiteY52" fmla="*/ 1897477 h 3357396"/>
              <a:gd name="connsiteX53" fmla="*/ 2393347 w 3859699"/>
              <a:gd name="connsiteY53" fmla="*/ 1575224 h 3357396"/>
              <a:gd name="connsiteX54" fmla="*/ 2550149 w 3859699"/>
              <a:gd name="connsiteY54" fmla="*/ 1660060 h 3357396"/>
              <a:gd name="connsiteX55" fmla="*/ 2548295 w 3859699"/>
              <a:gd name="connsiteY55" fmla="*/ 1657487 h 3357396"/>
              <a:gd name="connsiteX56" fmla="*/ 2734337 w 3859699"/>
              <a:gd name="connsiteY56" fmla="*/ 1748705 h 3357396"/>
              <a:gd name="connsiteX57" fmla="*/ 2700568 w 3859699"/>
              <a:gd name="connsiteY57" fmla="*/ 1686932 h 3357396"/>
              <a:gd name="connsiteX58" fmla="*/ 2555194 w 3859699"/>
              <a:gd name="connsiteY58" fmla="*/ 1586755 h 3357396"/>
              <a:gd name="connsiteX59" fmla="*/ 2683476 w 3859699"/>
              <a:gd name="connsiteY59" fmla="*/ 1653676 h 3357396"/>
              <a:gd name="connsiteX60" fmla="*/ 2746075 w 3859699"/>
              <a:gd name="connsiteY60" fmla="*/ 1691359 h 3357396"/>
              <a:gd name="connsiteX61" fmla="*/ 2681315 w 3859699"/>
              <a:gd name="connsiteY61" fmla="*/ 1518804 h 3357396"/>
              <a:gd name="connsiteX62" fmla="*/ 2706230 w 3859699"/>
              <a:gd name="connsiteY62" fmla="*/ 1476077 h 3357396"/>
              <a:gd name="connsiteX63" fmla="*/ 2707362 w 3859699"/>
              <a:gd name="connsiteY63" fmla="*/ 1477416 h 3357396"/>
              <a:gd name="connsiteX64" fmla="*/ 2786640 w 3859699"/>
              <a:gd name="connsiteY64" fmla="*/ 1636895 h 3357396"/>
              <a:gd name="connsiteX65" fmla="*/ 2807230 w 3859699"/>
              <a:gd name="connsiteY65" fmla="*/ 1544235 h 3357396"/>
              <a:gd name="connsiteX66" fmla="*/ 2794875 w 3859699"/>
              <a:gd name="connsiteY66" fmla="*/ 1632263 h 3357396"/>
              <a:gd name="connsiteX67" fmla="*/ 2756164 w 3859699"/>
              <a:gd name="connsiteY67" fmla="*/ 1691771 h 3357396"/>
              <a:gd name="connsiteX68" fmla="*/ 2798582 w 3859699"/>
              <a:gd name="connsiteY68" fmla="*/ 1662119 h 3357396"/>
              <a:gd name="connsiteX69" fmla="*/ 2865298 w 3859699"/>
              <a:gd name="connsiteY69" fmla="*/ 1627733 h 3357396"/>
              <a:gd name="connsiteX70" fmla="*/ 3002126 w 3859699"/>
              <a:gd name="connsiteY70" fmla="*/ 1352736 h 3357396"/>
              <a:gd name="connsiteX71" fmla="*/ 1695510 w 3859699"/>
              <a:gd name="connsiteY71" fmla="*/ 1723996 h 3357396"/>
              <a:gd name="connsiteX72" fmla="*/ 1075096 w 3859699"/>
              <a:gd name="connsiteY72" fmla="*/ 2194506 h 3357396"/>
              <a:gd name="connsiteX73" fmla="*/ 797115 w 3859699"/>
              <a:gd name="connsiteY73" fmla="*/ 2390123 h 3357396"/>
              <a:gd name="connsiteX74" fmla="*/ 802673 w 3859699"/>
              <a:gd name="connsiteY74" fmla="*/ 2399697 h 3357396"/>
              <a:gd name="connsiteX75" fmla="*/ 1710232 w 3859699"/>
              <a:gd name="connsiteY75" fmla="*/ 1728629 h 3357396"/>
              <a:gd name="connsiteX76" fmla="*/ 1695510 w 3859699"/>
              <a:gd name="connsiteY76" fmla="*/ 1723996 h 3357396"/>
              <a:gd name="connsiteX77" fmla="*/ 2541294 w 3859699"/>
              <a:gd name="connsiteY77" fmla="*/ 1460737 h 3357396"/>
              <a:gd name="connsiteX78" fmla="*/ 2655267 w 3859699"/>
              <a:gd name="connsiteY78" fmla="*/ 1557516 h 3357396"/>
              <a:gd name="connsiteX79" fmla="*/ 2658047 w 3859699"/>
              <a:gd name="connsiteY79" fmla="*/ 1599213 h 3357396"/>
              <a:gd name="connsiteX80" fmla="*/ 2639309 w 3859699"/>
              <a:gd name="connsiteY80" fmla="*/ 1576872 h 3357396"/>
              <a:gd name="connsiteX81" fmla="*/ 2622528 w 3859699"/>
              <a:gd name="connsiteY81" fmla="*/ 1574194 h 3357396"/>
              <a:gd name="connsiteX82" fmla="*/ 2596171 w 3859699"/>
              <a:gd name="connsiteY82" fmla="*/ 1547529 h 3357396"/>
              <a:gd name="connsiteX83" fmla="*/ 2582992 w 3859699"/>
              <a:gd name="connsiteY83" fmla="*/ 1539498 h 3357396"/>
              <a:gd name="connsiteX84" fmla="*/ 2588140 w 3859699"/>
              <a:gd name="connsiteY84" fmla="*/ 1554016 h 3357396"/>
              <a:gd name="connsiteX85" fmla="*/ 2624483 w 3859699"/>
              <a:gd name="connsiteY85" fmla="*/ 1583152 h 3357396"/>
              <a:gd name="connsiteX86" fmla="*/ 2606569 w 3859699"/>
              <a:gd name="connsiteY86" fmla="*/ 1584903 h 3357396"/>
              <a:gd name="connsiteX87" fmla="*/ 2541294 w 3859699"/>
              <a:gd name="connsiteY87" fmla="*/ 1460840 h 3357396"/>
              <a:gd name="connsiteX88" fmla="*/ 2263004 w 3859699"/>
              <a:gd name="connsiteY88" fmla="*/ 1472885 h 3357396"/>
              <a:gd name="connsiteX89" fmla="*/ 2408173 w 3859699"/>
              <a:gd name="connsiteY89" fmla="*/ 1662017 h 3357396"/>
              <a:gd name="connsiteX90" fmla="*/ 2410437 w 3859699"/>
              <a:gd name="connsiteY90" fmla="*/ 1664487 h 3357396"/>
              <a:gd name="connsiteX91" fmla="*/ 2558488 w 3859699"/>
              <a:gd name="connsiteY91" fmla="*/ 1828085 h 3357396"/>
              <a:gd name="connsiteX92" fmla="*/ 2681315 w 3859699"/>
              <a:gd name="connsiteY92" fmla="*/ 1970473 h 3357396"/>
              <a:gd name="connsiteX93" fmla="*/ 2384287 w 3859699"/>
              <a:gd name="connsiteY93" fmla="*/ 1873900 h 3357396"/>
              <a:gd name="connsiteX94" fmla="*/ 2293891 w 3859699"/>
              <a:gd name="connsiteY94" fmla="*/ 1830041 h 3357396"/>
              <a:gd name="connsiteX95" fmla="*/ 2285757 w 3859699"/>
              <a:gd name="connsiteY95" fmla="*/ 1830556 h 3357396"/>
              <a:gd name="connsiteX96" fmla="*/ 2282257 w 3859699"/>
              <a:gd name="connsiteY96" fmla="*/ 1815216 h 3357396"/>
              <a:gd name="connsiteX97" fmla="*/ 2276698 w 3859699"/>
              <a:gd name="connsiteY97" fmla="*/ 1810171 h 3357396"/>
              <a:gd name="connsiteX98" fmla="*/ 2248075 w 3859699"/>
              <a:gd name="connsiteY98" fmla="*/ 1803478 h 3357396"/>
              <a:gd name="connsiteX99" fmla="*/ 2223468 w 3859699"/>
              <a:gd name="connsiteY99" fmla="*/ 1792565 h 3357396"/>
              <a:gd name="connsiteX100" fmla="*/ 2227278 w 3859699"/>
              <a:gd name="connsiteY100" fmla="*/ 1707009 h 3357396"/>
              <a:gd name="connsiteX101" fmla="*/ 2229131 w 3859699"/>
              <a:gd name="connsiteY101" fmla="*/ 1663664 h 3357396"/>
              <a:gd name="connsiteX102" fmla="*/ 2231603 w 3859699"/>
              <a:gd name="connsiteY102" fmla="*/ 1645851 h 3357396"/>
              <a:gd name="connsiteX103" fmla="*/ 2263004 w 3859699"/>
              <a:gd name="connsiteY103" fmla="*/ 1472885 h 3357396"/>
              <a:gd name="connsiteX104" fmla="*/ 2654441 w 3859699"/>
              <a:gd name="connsiteY104" fmla="*/ 1313317 h 3357396"/>
              <a:gd name="connsiteX105" fmla="*/ 2723424 w 3859699"/>
              <a:gd name="connsiteY105" fmla="*/ 1392683 h 3357396"/>
              <a:gd name="connsiteX106" fmla="*/ 2713128 w 3859699"/>
              <a:gd name="connsiteY106" fmla="*/ 1425937 h 3357396"/>
              <a:gd name="connsiteX107" fmla="*/ 2697274 w 3859699"/>
              <a:gd name="connsiteY107" fmla="*/ 1438087 h 3357396"/>
              <a:gd name="connsiteX108" fmla="*/ 2675446 w 3859699"/>
              <a:gd name="connsiteY108" fmla="*/ 1420276 h 3357396"/>
              <a:gd name="connsiteX109" fmla="*/ 2676387 w 3859699"/>
              <a:gd name="connsiteY109" fmla="*/ 1450651 h 3357396"/>
              <a:gd name="connsiteX110" fmla="*/ 2684546 w 3859699"/>
              <a:gd name="connsiteY110" fmla="*/ 1451260 h 3357396"/>
              <a:gd name="connsiteX111" fmla="*/ 2684610 w 3859699"/>
              <a:gd name="connsiteY111" fmla="*/ 1451162 h 3357396"/>
              <a:gd name="connsiteX112" fmla="*/ 2684609 w 3859699"/>
              <a:gd name="connsiteY112" fmla="*/ 1451265 h 3357396"/>
              <a:gd name="connsiteX113" fmla="*/ 2684546 w 3859699"/>
              <a:gd name="connsiteY113" fmla="*/ 1451260 h 3357396"/>
              <a:gd name="connsiteX114" fmla="*/ 2667146 w 3859699"/>
              <a:gd name="connsiteY114" fmla="*/ 1477957 h 3357396"/>
              <a:gd name="connsiteX115" fmla="*/ 2676784 w 3859699"/>
              <a:gd name="connsiteY115" fmla="*/ 1512936 h 3357396"/>
              <a:gd name="connsiteX116" fmla="*/ 2620262 w 3859699"/>
              <a:gd name="connsiteY116" fmla="*/ 1411833 h 3357396"/>
              <a:gd name="connsiteX117" fmla="*/ 2627675 w 3859699"/>
              <a:gd name="connsiteY117" fmla="*/ 1382387 h 3357396"/>
              <a:gd name="connsiteX118" fmla="*/ 2654441 w 3859699"/>
              <a:gd name="connsiteY118" fmla="*/ 1313317 h 3357396"/>
              <a:gd name="connsiteX119" fmla="*/ 2300789 w 3859699"/>
              <a:gd name="connsiteY119" fmla="*/ 1402361 h 3357396"/>
              <a:gd name="connsiteX120" fmla="*/ 2473550 w 3859699"/>
              <a:gd name="connsiteY120" fmla="*/ 1546396 h 3357396"/>
              <a:gd name="connsiteX121" fmla="*/ 2473550 w 3859699"/>
              <a:gd name="connsiteY121" fmla="*/ 1546294 h 3357396"/>
              <a:gd name="connsiteX122" fmla="*/ 2604819 w 3859699"/>
              <a:gd name="connsiteY122" fmla="*/ 1665002 h 3357396"/>
              <a:gd name="connsiteX123" fmla="*/ 2528528 w 3859699"/>
              <a:gd name="connsiteY123" fmla="*/ 1629276 h 3357396"/>
              <a:gd name="connsiteX124" fmla="*/ 2441118 w 3859699"/>
              <a:gd name="connsiteY124" fmla="*/ 1554942 h 3357396"/>
              <a:gd name="connsiteX125" fmla="*/ 2300789 w 3859699"/>
              <a:gd name="connsiteY125" fmla="*/ 1402361 h 3357396"/>
              <a:gd name="connsiteX126" fmla="*/ 2768313 w 3859699"/>
              <a:gd name="connsiteY126" fmla="*/ 1246074 h 3357396"/>
              <a:gd name="connsiteX127" fmla="*/ 2753281 w 3859699"/>
              <a:gd name="connsiteY127" fmla="*/ 1365709 h 3357396"/>
              <a:gd name="connsiteX128" fmla="*/ 2838117 w 3859699"/>
              <a:gd name="connsiteY128" fmla="*/ 1288388 h 3357396"/>
              <a:gd name="connsiteX129" fmla="*/ 2825144 w 3859699"/>
              <a:gd name="connsiteY129" fmla="*/ 1452398 h 3357396"/>
              <a:gd name="connsiteX130" fmla="*/ 2813613 w 3859699"/>
              <a:gd name="connsiteY130" fmla="*/ 1435822 h 3357396"/>
              <a:gd name="connsiteX131" fmla="*/ 2812584 w 3859699"/>
              <a:gd name="connsiteY131" fmla="*/ 1342338 h 3357396"/>
              <a:gd name="connsiteX132" fmla="*/ 2729086 w 3859699"/>
              <a:gd name="connsiteY132" fmla="*/ 1381461 h 3357396"/>
              <a:gd name="connsiteX133" fmla="*/ 2697067 w 3859699"/>
              <a:gd name="connsiteY133" fmla="*/ 1302905 h 3357396"/>
              <a:gd name="connsiteX134" fmla="*/ 2739896 w 3859699"/>
              <a:gd name="connsiteY134" fmla="*/ 1383520 h 3357396"/>
              <a:gd name="connsiteX135" fmla="*/ 2739896 w 3859699"/>
              <a:gd name="connsiteY135" fmla="*/ 1383417 h 3357396"/>
              <a:gd name="connsiteX136" fmla="*/ 2750192 w 3859699"/>
              <a:gd name="connsiteY136" fmla="*/ 1342955 h 3357396"/>
              <a:gd name="connsiteX137" fmla="*/ 2768313 w 3859699"/>
              <a:gd name="connsiteY137" fmla="*/ 1246074 h 3357396"/>
              <a:gd name="connsiteX138" fmla="*/ 2575991 w 3859699"/>
              <a:gd name="connsiteY138" fmla="*/ 1285402 h 3357396"/>
              <a:gd name="connsiteX139" fmla="*/ 2604304 w 3859699"/>
              <a:gd name="connsiteY139" fmla="*/ 1347176 h 3357396"/>
              <a:gd name="connsiteX140" fmla="*/ 2601937 w 3859699"/>
              <a:gd name="connsiteY140" fmla="*/ 1448794 h 3357396"/>
              <a:gd name="connsiteX141" fmla="*/ 2602657 w 3859699"/>
              <a:gd name="connsiteY141" fmla="*/ 1458266 h 3357396"/>
              <a:gd name="connsiteX142" fmla="*/ 2600906 w 3859699"/>
              <a:gd name="connsiteY142" fmla="*/ 1457133 h 3357396"/>
              <a:gd name="connsiteX143" fmla="*/ 2594317 w 3859699"/>
              <a:gd name="connsiteY143" fmla="*/ 1423466 h 3357396"/>
              <a:gd name="connsiteX144" fmla="*/ 2587728 w 3859699"/>
              <a:gd name="connsiteY144" fmla="*/ 1388358 h 3357396"/>
              <a:gd name="connsiteX145" fmla="*/ 2585257 w 3859699"/>
              <a:gd name="connsiteY145" fmla="*/ 1384961 h 3357396"/>
              <a:gd name="connsiteX146" fmla="*/ 2581346 w 3859699"/>
              <a:gd name="connsiteY146" fmla="*/ 1386506 h 3357396"/>
              <a:gd name="connsiteX147" fmla="*/ 2568373 w 3859699"/>
              <a:gd name="connsiteY147" fmla="*/ 1416672 h 3357396"/>
              <a:gd name="connsiteX148" fmla="*/ 2558077 w 3859699"/>
              <a:gd name="connsiteY148" fmla="*/ 1434586 h 3357396"/>
              <a:gd name="connsiteX149" fmla="*/ 2554782 w 3859699"/>
              <a:gd name="connsiteY149" fmla="*/ 1436440 h 3357396"/>
              <a:gd name="connsiteX150" fmla="*/ 2544487 w 3859699"/>
              <a:gd name="connsiteY150" fmla="*/ 1423879 h 3357396"/>
              <a:gd name="connsiteX151" fmla="*/ 2557768 w 3859699"/>
              <a:gd name="connsiteY151" fmla="*/ 1432116 h 3357396"/>
              <a:gd name="connsiteX152" fmla="*/ 2557768 w 3859699"/>
              <a:gd name="connsiteY152" fmla="*/ 1432012 h 3357396"/>
              <a:gd name="connsiteX153" fmla="*/ 2557767 w 3859699"/>
              <a:gd name="connsiteY153" fmla="*/ 1390830 h 3357396"/>
              <a:gd name="connsiteX154" fmla="*/ 2558591 w 3859699"/>
              <a:gd name="connsiteY154" fmla="*/ 1357574 h 3357396"/>
              <a:gd name="connsiteX155" fmla="*/ 2562607 w 3859699"/>
              <a:gd name="connsiteY155" fmla="*/ 1308362 h 3357396"/>
              <a:gd name="connsiteX156" fmla="*/ 2573932 w 3859699"/>
              <a:gd name="connsiteY156" fmla="*/ 1288388 h 3357396"/>
              <a:gd name="connsiteX157" fmla="*/ 2575991 w 3859699"/>
              <a:gd name="connsiteY157" fmla="*/ 1285402 h 3357396"/>
              <a:gd name="connsiteX158" fmla="*/ 2241795 w 3859699"/>
              <a:gd name="connsiteY158" fmla="*/ 1342749 h 3357396"/>
              <a:gd name="connsiteX159" fmla="*/ 2375638 w 3859699"/>
              <a:gd name="connsiteY159" fmla="*/ 1566782 h 3357396"/>
              <a:gd name="connsiteX160" fmla="*/ 2241795 w 3859699"/>
              <a:gd name="connsiteY160" fmla="*/ 1342852 h 3357396"/>
              <a:gd name="connsiteX161" fmla="*/ 2805776 w 3859699"/>
              <a:gd name="connsiteY161" fmla="*/ 1148029 h 3357396"/>
              <a:gd name="connsiteX162" fmla="*/ 2807952 w 3859699"/>
              <a:gd name="connsiteY162" fmla="*/ 1147956 h 3357396"/>
              <a:gd name="connsiteX163" fmla="*/ 2807952 w 3859699"/>
              <a:gd name="connsiteY163" fmla="*/ 1147853 h 3357396"/>
              <a:gd name="connsiteX164" fmla="*/ 2757709 w 3859699"/>
              <a:gd name="connsiteY164" fmla="*/ 1197067 h 3357396"/>
              <a:gd name="connsiteX165" fmla="*/ 2805776 w 3859699"/>
              <a:gd name="connsiteY165" fmla="*/ 1148029 h 3357396"/>
              <a:gd name="connsiteX166" fmla="*/ 1665749 w 3859699"/>
              <a:gd name="connsiteY166" fmla="*/ 1414840 h 3357396"/>
              <a:gd name="connsiteX167" fmla="*/ 1669976 w 3859699"/>
              <a:gd name="connsiteY167" fmla="*/ 1494919 h 3357396"/>
              <a:gd name="connsiteX168" fmla="*/ 1680272 w 3859699"/>
              <a:gd name="connsiteY168" fmla="*/ 1545264 h 3357396"/>
              <a:gd name="connsiteX169" fmla="*/ 1645988 w 3859699"/>
              <a:gd name="connsiteY169" fmla="*/ 1549074 h 3357396"/>
              <a:gd name="connsiteX170" fmla="*/ 1658652 w 3859699"/>
              <a:gd name="connsiteY170" fmla="*/ 1444471 h 3357396"/>
              <a:gd name="connsiteX171" fmla="*/ 1658652 w 3859699"/>
              <a:gd name="connsiteY171" fmla="*/ 1444367 h 3357396"/>
              <a:gd name="connsiteX172" fmla="*/ 1665749 w 3859699"/>
              <a:gd name="connsiteY172" fmla="*/ 1414840 h 3357396"/>
              <a:gd name="connsiteX173" fmla="*/ 2598950 w 3859699"/>
              <a:gd name="connsiteY173" fmla="*/ 1100802 h 3357396"/>
              <a:gd name="connsiteX174" fmla="*/ 2624071 w 3859699"/>
              <a:gd name="connsiteY174" fmla="*/ 1146103 h 3357396"/>
              <a:gd name="connsiteX175" fmla="*/ 2632823 w 3859699"/>
              <a:gd name="connsiteY175" fmla="*/ 1169165 h 3357396"/>
              <a:gd name="connsiteX176" fmla="*/ 2655988 w 3859699"/>
              <a:gd name="connsiteY176" fmla="*/ 1194903 h 3357396"/>
              <a:gd name="connsiteX177" fmla="*/ 2666284 w 3859699"/>
              <a:gd name="connsiteY177" fmla="*/ 1194080 h 3357396"/>
              <a:gd name="connsiteX178" fmla="*/ 2687492 w 3859699"/>
              <a:gd name="connsiteY178" fmla="*/ 1151148 h 3357396"/>
              <a:gd name="connsiteX179" fmla="*/ 2716835 w 3859699"/>
              <a:gd name="connsiteY179" fmla="*/ 1245455 h 3357396"/>
              <a:gd name="connsiteX180" fmla="*/ 2708907 w 3859699"/>
              <a:gd name="connsiteY180" fmla="*/ 1233101 h 3357396"/>
              <a:gd name="connsiteX181" fmla="*/ 2697517 w 3859699"/>
              <a:gd name="connsiteY181" fmla="*/ 1231504 h 3357396"/>
              <a:gd name="connsiteX182" fmla="*/ 2694287 w 3859699"/>
              <a:gd name="connsiteY182" fmla="*/ 1238352 h 3357396"/>
              <a:gd name="connsiteX183" fmla="*/ 2686256 w 3859699"/>
              <a:gd name="connsiteY183" fmla="*/ 1256370 h 3357396"/>
              <a:gd name="connsiteX184" fmla="*/ 2669063 w 3859699"/>
              <a:gd name="connsiteY184" fmla="*/ 1254001 h 3357396"/>
              <a:gd name="connsiteX185" fmla="*/ 2657674 w 3859699"/>
              <a:gd name="connsiteY185" fmla="*/ 1255618 h 3357396"/>
              <a:gd name="connsiteX186" fmla="*/ 2656605 w 3859699"/>
              <a:gd name="connsiteY186" fmla="*/ 1263473 h 3357396"/>
              <a:gd name="connsiteX187" fmla="*/ 2657635 w 3859699"/>
              <a:gd name="connsiteY187" fmla="*/ 1266459 h 3357396"/>
              <a:gd name="connsiteX188" fmla="*/ 2655473 w 3859699"/>
              <a:gd name="connsiteY188" fmla="*/ 1268724 h 3357396"/>
              <a:gd name="connsiteX189" fmla="*/ 2629322 w 3859699"/>
              <a:gd name="connsiteY189" fmla="*/ 1293536 h 3357396"/>
              <a:gd name="connsiteX190" fmla="*/ 2628704 w 3859699"/>
              <a:gd name="connsiteY190" fmla="*/ 1210142 h 3357396"/>
              <a:gd name="connsiteX191" fmla="*/ 2624381 w 3859699"/>
              <a:gd name="connsiteY191" fmla="*/ 1199846 h 3357396"/>
              <a:gd name="connsiteX192" fmla="*/ 2621085 w 3859699"/>
              <a:gd name="connsiteY192" fmla="*/ 1199126 h 3357396"/>
              <a:gd name="connsiteX193" fmla="*/ 2613878 w 3859699"/>
              <a:gd name="connsiteY193" fmla="*/ 1203552 h 3357396"/>
              <a:gd name="connsiteX194" fmla="*/ 2598847 w 3859699"/>
              <a:gd name="connsiteY194" fmla="*/ 1224143 h 3357396"/>
              <a:gd name="connsiteX195" fmla="*/ 2594419 w 3859699"/>
              <a:gd name="connsiteY195" fmla="*/ 1229497 h 3357396"/>
              <a:gd name="connsiteX196" fmla="*/ 2592670 w 3859699"/>
              <a:gd name="connsiteY196" fmla="*/ 1155780 h 3357396"/>
              <a:gd name="connsiteX197" fmla="*/ 2592670 w 3859699"/>
              <a:gd name="connsiteY197" fmla="*/ 1155678 h 3357396"/>
              <a:gd name="connsiteX198" fmla="*/ 2598950 w 3859699"/>
              <a:gd name="connsiteY198" fmla="*/ 1100802 h 3357396"/>
              <a:gd name="connsiteX199" fmla="*/ 2393346 w 3859699"/>
              <a:gd name="connsiteY199" fmla="*/ 1158355 h 3357396"/>
              <a:gd name="connsiteX200" fmla="*/ 2398700 w 3859699"/>
              <a:gd name="connsiteY200" fmla="*/ 1160208 h 3357396"/>
              <a:gd name="connsiteX201" fmla="*/ 2423822 w 3859699"/>
              <a:gd name="connsiteY201" fmla="*/ 1172048 h 3357396"/>
              <a:gd name="connsiteX202" fmla="*/ 2467578 w 3859699"/>
              <a:gd name="connsiteY202" fmla="*/ 1259664 h 3357396"/>
              <a:gd name="connsiteX203" fmla="*/ 2534191 w 3859699"/>
              <a:gd name="connsiteY203" fmla="*/ 1430364 h 3357396"/>
              <a:gd name="connsiteX204" fmla="*/ 2532750 w 3859699"/>
              <a:gd name="connsiteY204" fmla="*/ 1436337 h 3357396"/>
              <a:gd name="connsiteX205" fmla="*/ 2532750 w 3859699"/>
              <a:gd name="connsiteY205" fmla="*/ 1436233 h 3357396"/>
              <a:gd name="connsiteX206" fmla="*/ 2524512 w 3859699"/>
              <a:gd name="connsiteY206" fmla="*/ 1445602 h 3357396"/>
              <a:gd name="connsiteX207" fmla="*/ 2393346 w 3859699"/>
              <a:gd name="connsiteY207" fmla="*/ 1158355 h 3357396"/>
              <a:gd name="connsiteX208" fmla="*/ 2769136 w 3859699"/>
              <a:gd name="connsiteY208" fmla="*/ 957385 h 3357396"/>
              <a:gd name="connsiteX209" fmla="*/ 2776137 w 3859699"/>
              <a:gd name="connsiteY209" fmla="*/ 1087006 h 3357396"/>
              <a:gd name="connsiteX210" fmla="*/ 2767592 w 3859699"/>
              <a:gd name="connsiteY210" fmla="*/ 1099670 h 3357396"/>
              <a:gd name="connsiteX211" fmla="*/ 2763577 w 3859699"/>
              <a:gd name="connsiteY211" fmla="*/ 1099670 h 3357396"/>
              <a:gd name="connsiteX212" fmla="*/ 2769136 w 3859699"/>
              <a:gd name="connsiteY212" fmla="*/ 1118304 h 3357396"/>
              <a:gd name="connsiteX213" fmla="*/ 2744015 w 3859699"/>
              <a:gd name="connsiteY213" fmla="*/ 1168960 h 3357396"/>
              <a:gd name="connsiteX214" fmla="*/ 2769136 w 3859699"/>
              <a:gd name="connsiteY214" fmla="*/ 957487 h 3357396"/>
              <a:gd name="connsiteX215" fmla="*/ 808131 w 3859699"/>
              <a:gd name="connsiteY215" fmla="*/ 1516642 h 3357396"/>
              <a:gd name="connsiteX216" fmla="*/ 1494745 w 3859699"/>
              <a:gd name="connsiteY216" fmla="*/ 1557825 h 3357396"/>
              <a:gd name="connsiteX217" fmla="*/ 1384274 w 3859699"/>
              <a:gd name="connsiteY217" fmla="*/ 1570076 h 3357396"/>
              <a:gd name="connsiteX218" fmla="*/ 1343606 w 3859699"/>
              <a:gd name="connsiteY218" fmla="*/ 1570694 h 3357396"/>
              <a:gd name="connsiteX219" fmla="*/ 1207395 w 3859699"/>
              <a:gd name="connsiteY219" fmla="*/ 1561119 h 3357396"/>
              <a:gd name="connsiteX220" fmla="*/ 985010 w 3859699"/>
              <a:gd name="connsiteY220" fmla="*/ 1546499 h 3357396"/>
              <a:gd name="connsiteX221" fmla="*/ 985009 w 3859699"/>
              <a:gd name="connsiteY221" fmla="*/ 1548558 h 3357396"/>
              <a:gd name="connsiteX222" fmla="*/ 954843 w 3859699"/>
              <a:gd name="connsiteY222" fmla="*/ 1534866 h 3357396"/>
              <a:gd name="connsiteX223" fmla="*/ 1627147 w 3859699"/>
              <a:gd name="connsiteY223" fmla="*/ 1234645 h 3357396"/>
              <a:gd name="connsiteX224" fmla="*/ 1613763 w 3859699"/>
              <a:gd name="connsiteY224" fmla="*/ 1488638 h 3357396"/>
              <a:gd name="connsiteX225" fmla="*/ 1627147 w 3859699"/>
              <a:gd name="connsiteY225" fmla="*/ 1234748 h 3357396"/>
              <a:gd name="connsiteX226" fmla="*/ 1735730 w 3859699"/>
              <a:gd name="connsiteY226" fmla="*/ 943844 h 3357396"/>
              <a:gd name="connsiteX227" fmla="*/ 1741017 w 3859699"/>
              <a:gd name="connsiteY227" fmla="*/ 946573 h 3357396"/>
              <a:gd name="connsiteX228" fmla="*/ 1743692 w 3859699"/>
              <a:gd name="connsiteY228" fmla="*/ 1404112 h 3357396"/>
              <a:gd name="connsiteX229" fmla="*/ 1743693 w 3859699"/>
              <a:gd name="connsiteY229" fmla="*/ 1413789 h 3357396"/>
              <a:gd name="connsiteX230" fmla="*/ 1745444 w 3859699"/>
              <a:gd name="connsiteY230" fmla="*/ 1582637 h 3357396"/>
              <a:gd name="connsiteX231" fmla="*/ 1740810 w 3859699"/>
              <a:gd name="connsiteY231" fmla="*/ 1589329 h 3357396"/>
              <a:gd name="connsiteX232" fmla="*/ 1737310 w 3859699"/>
              <a:gd name="connsiteY232" fmla="*/ 1590153 h 3357396"/>
              <a:gd name="connsiteX233" fmla="*/ 1732676 w 3859699"/>
              <a:gd name="connsiteY233" fmla="*/ 1588712 h 3357396"/>
              <a:gd name="connsiteX234" fmla="*/ 1698702 w 3859699"/>
              <a:gd name="connsiteY234" fmla="*/ 1293330 h 3357396"/>
              <a:gd name="connsiteX235" fmla="*/ 1698701 w 3859699"/>
              <a:gd name="connsiteY235" fmla="*/ 1293227 h 3357396"/>
              <a:gd name="connsiteX236" fmla="*/ 1718778 w 3859699"/>
              <a:gd name="connsiteY236" fmla="*/ 1051281 h 3357396"/>
              <a:gd name="connsiteX237" fmla="*/ 1726808 w 3859699"/>
              <a:gd name="connsiteY237" fmla="*/ 951103 h 3357396"/>
              <a:gd name="connsiteX238" fmla="*/ 1735730 w 3859699"/>
              <a:gd name="connsiteY238" fmla="*/ 943844 h 3357396"/>
              <a:gd name="connsiteX239" fmla="*/ 1594716 w 3859699"/>
              <a:gd name="connsiteY239" fmla="*/ 939264 h 3357396"/>
              <a:gd name="connsiteX240" fmla="*/ 1597290 w 3859699"/>
              <a:gd name="connsiteY240" fmla="*/ 1349956 h 3357396"/>
              <a:gd name="connsiteX241" fmla="*/ 1597290 w 3859699"/>
              <a:gd name="connsiteY241" fmla="*/ 1349853 h 3357396"/>
              <a:gd name="connsiteX242" fmla="*/ 1593069 w 3859699"/>
              <a:gd name="connsiteY242" fmla="*/ 1197272 h 3357396"/>
              <a:gd name="connsiteX243" fmla="*/ 1594716 w 3859699"/>
              <a:gd name="connsiteY243" fmla="*/ 939264 h 3357396"/>
              <a:gd name="connsiteX244" fmla="*/ 1513792 w 3859699"/>
              <a:gd name="connsiteY244" fmla="*/ 661283 h 3357396"/>
              <a:gd name="connsiteX245" fmla="*/ 1529646 w 3859699"/>
              <a:gd name="connsiteY245" fmla="*/ 797597 h 3357396"/>
              <a:gd name="connsiteX246" fmla="*/ 1537678 w 3859699"/>
              <a:gd name="connsiteY246" fmla="*/ 804494 h 3357396"/>
              <a:gd name="connsiteX247" fmla="*/ 1545708 w 3859699"/>
              <a:gd name="connsiteY247" fmla="*/ 797597 h 3357396"/>
              <a:gd name="connsiteX248" fmla="*/ 1548076 w 3859699"/>
              <a:gd name="connsiteY248" fmla="*/ 780609 h 3357396"/>
              <a:gd name="connsiteX249" fmla="*/ 1545502 w 3859699"/>
              <a:gd name="connsiteY249" fmla="*/ 870490 h 3357396"/>
              <a:gd name="connsiteX250" fmla="*/ 1544267 w 3859699"/>
              <a:gd name="connsiteY250" fmla="*/ 870489 h 3357396"/>
              <a:gd name="connsiteX251" fmla="*/ 1533972 w 3859699"/>
              <a:gd name="connsiteY251" fmla="*/ 1008965 h 3357396"/>
              <a:gd name="connsiteX252" fmla="*/ 1526662 w 3859699"/>
              <a:gd name="connsiteY252" fmla="*/ 880167 h 3357396"/>
              <a:gd name="connsiteX253" fmla="*/ 1513792 w 3859699"/>
              <a:gd name="connsiteY253" fmla="*/ 661283 h 3357396"/>
              <a:gd name="connsiteX254" fmla="*/ 1135016 w 3859699"/>
              <a:gd name="connsiteY254" fmla="*/ 705451 h 3357396"/>
              <a:gd name="connsiteX255" fmla="*/ 1235914 w 3859699"/>
              <a:gd name="connsiteY255" fmla="*/ 944206 h 3357396"/>
              <a:gd name="connsiteX256" fmla="*/ 1332589 w 3859699"/>
              <a:gd name="connsiteY256" fmla="*/ 1174725 h 3357396"/>
              <a:gd name="connsiteX257" fmla="*/ 1135016 w 3859699"/>
              <a:gd name="connsiteY257" fmla="*/ 705451 h 3357396"/>
              <a:gd name="connsiteX258" fmla="*/ 308176 w 3859699"/>
              <a:gd name="connsiteY258" fmla="*/ 823130 h 3357396"/>
              <a:gd name="connsiteX259" fmla="*/ 552181 w 3859699"/>
              <a:gd name="connsiteY259" fmla="*/ 1003097 h 3357396"/>
              <a:gd name="connsiteX260" fmla="*/ 998702 w 3859699"/>
              <a:gd name="connsiteY260" fmla="*/ 1305788 h 3357396"/>
              <a:gd name="connsiteX261" fmla="*/ 836443 w 3859699"/>
              <a:gd name="connsiteY261" fmla="*/ 1214261 h 3357396"/>
              <a:gd name="connsiteX262" fmla="*/ 827899 w 3859699"/>
              <a:gd name="connsiteY262" fmla="*/ 1208289 h 3357396"/>
              <a:gd name="connsiteX263" fmla="*/ 764786 w 3859699"/>
              <a:gd name="connsiteY263" fmla="*/ 1166076 h 3357396"/>
              <a:gd name="connsiteX264" fmla="*/ 308176 w 3859699"/>
              <a:gd name="connsiteY264" fmla="*/ 823130 h 3357396"/>
              <a:gd name="connsiteX265" fmla="*/ 1555284 w 3859699"/>
              <a:gd name="connsiteY265" fmla="*/ 71961 h 3357396"/>
              <a:gd name="connsiteX266" fmla="*/ 1557137 w 3859699"/>
              <a:gd name="connsiteY266" fmla="*/ 256252 h 3357396"/>
              <a:gd name="connsiteX267" fmla="*/ 1557754 w 3859699"/>
              <a:gd name="connsiteY267" fmla="*/ 373211 h 3357396"/>
              <a:gd name="connsiteX268" fmla="*/ 1551166 w 3859699"/>
              <a:gd name="connsiteY268" fmla="*/ 289405 h 3357396"/>
              <a:gd name="connsiteX269" fmla="*/ 1542825 w 3859699"/>
              <a:gd name="connsiteY269" fmla="*/ 282095 h 3357396"/>
              <a:gd name="connsiteX270" fmla="*/ 1534898 w 3859699"/>
              <a:gd name="connsiteY270" fmla="*/ 289919 h 3357396"/>
              <a:gd name="connsiteX271" fmla="*/ 1536957 w 3859699"/>
              <a:gd name="connsiteY271" fmla="*/ 481830 h 3357396"/>
              <a:gd name="connsiteX272" fmla="*/ 1536956 w 3859699"/>
              <a:gd name="connsiteY272" fmla="*/ 728925 h 3357396"/>
              <a:gd name="connsiteX273" fmla="*/ 1555284 w 3859699"/>
              <a:gd name="connsiteY273" fmla="*/ 71961 h 3357396"/>
              <a:gd name="connsiteX274" fmla="*/ 693540 w 3859699"/>
              <a:gd name="connsiteY274" fmla="*/ 231441 h 3357396"/>
              <a:gd name="connsiteX275" fmla="*/ 689834 w 3859699"/>
              <a:gd name="connsiteY275" fmla="*/ 238235 h 3357396"/>
              <a:gd name="connsiteX276" fmla="*/ 689834 w 3859699"/>
              <a:gd name="connsiteY276" fmla="*/ 269122 h 3357396"/>
              <a:gd name="connsiteX277" fmla="*/ 690658 w 3859699"/>
              <a:gd name="connsiteY277" fmla="*/ 272623 h 3357396"/>
              <a:gd name="connsiteX278" fmla="*/ 721338 w 3859699"/>
              <a:gd name="connsiteY278" fmla="*/ 333469 h 3357396"/>
              <a:gd name="connsiteX279" fmla="*/ 1034016 w 3859699"/>
              <a:gd name="connsiteY279" fmla="*/ 1003303 h 3357396"/>
              <a:gd name="connsiteX280" fmla="*/ 1051313 w 3859699"/>
              <a:gd name="connsiteY280" fmla="*/ 1031924 h 3357396"/>
              <a:gd name="connsiteX281" fmla="*/ 1053268 w 3859699"/>
              <a:gd name="connsiteY281" fmla="*/ 1034190 h 3357396"/>
              <a:gd name="connsiteX282" fmla="*/ 1161578 w 3859699"/>
              <a:gd name="connsiteY282" fmla="*/ 1158458 h 3357396"/>
              <a:gd name="connsiteX283" fmla="*/ 1270609 w 3859699"/>
              <a:gd name="connsiteY283" fmla="*/ 1279740 h 3357396"/>
              <a:gd name="connsiteX284" fmla="*/ 1278434 w 3859699"/>
              <a:gd name="connsiteY284" fmla="*/ 1273769 h 3357396"/>
              <a:gd name="connsiteX285" fmla="*/ 1281831 w 3859699"/>
              <a:gd name="connsiteY285" fmla="*/ 1261620 h 3357396"/>
              <a:gd name="connsiteX286" fmla="*/ 1281831 w 3859699"/>
              <a:gd name="connsiteY286" fmla="*/ 1256781 h 3357396"/>
              <a:gd name="connsiteX287" fmla="*/ 1209762 w 3859699"/>
              <a:gd name="connsiteY287" fmla="*/ 1142912 h 3357396"/>
              <a:gd name="connsiteX288" fmla="*/ 1169403 w 3859699"/>
              <a:gd name="connsiteY288" fmla="*/ 1088448 h 3357396"/>
              <a:gd name="connsiteX289" fmla="*/ 926530 w 3859699"/>
              <a:gd name="connsiteY289" fmla="*/ 711629 h 3357396"/>
              <a:gd name="connsiteX290" fmla="*/ 893173 w 3859699"/>
              <a:gd name="connsiteY290" fmla="*/ 654487 h 3357396"/>
              <a:gd name="connsiteX291" fmla="*/ 769625 w 3859699"/>
              <a:gd name="connsiteY291" fmla="*/ 374961 h 3357396"/>
              <a:gd name="connsiteX292" fmla="*/ 701262 w 3859699"/>
              <a:gd name="connsiteY292" fmla="*/ 230822 h 3357396"/>
              <a:gd name="connsiteX293" fmla="*/ 693540 w 3859699"/>
              <a:gd name="connsiteY293" fmla="*/ 231441 h 3357396"/>
              <a:gd name="connsiteX294" fmla="*/ 233327 w 3859699"/>
              <a:gd name="connsiteY294" fmla="*/ 166165 h 3357396"/>
              <a:gd name="connsiteX295" fmla="*/ 229311 w 3859699"/>
              <a:gd name="connsiteY295" fmla="*/ 176461 h 3357396"/>
              <a:gd name="connsiteX296" fmla="*/ 840047 w 3859699"/>
              <a:gd name="connsiteY296" fmla="*/ 1042735 h 3357396"/>
              <a:gd name="connsiteX297" fmla="*/ 870934 w 3859699"/>
              <a:gd name="connsiteY297" fmla="*/ 1075886 h 3357396"/>
              <a:gd name="connsiteX298" fmla="*/ 404130 w 3859699"/>
              <a:gd name="connsiteY298" fmla="*/ 528880 h 3357396"/>
              <a:gd name="connsiteX299" fmla="*/ 232503 w 3859699"/>
              <a:gd name="connsiteY299" fmla="*/ 305466 h 3357396"/>
              <a:gd name="connsiteX300" fmla="*/ 221060 w 3859699"/>
              <a:gd name="connsiteY300" fmla="*/ 304286 h 3357396"/>
              <a:gd name="connsiteX301" fmla="*/ 218809 w 3859699"/>
              <a:gd name="connsiteY301" fmla="*/ 314011 h 3357396"/>
              <a:gd name="connsiteX302" fmla="*/ 1074890 w 3859699"/>
              <a:gd name="connsiteY302" fmla="*/ 1319481 h 3357396"/>
              <a:gd name="connsiteX303" fmla="*/ 196160 w 3859699"/>
              <a:gd name="connsiteY303" fmla="*/ 477814 h 3357396"/>
              <a:gd name="connsiteX304" fmla="*/ 83525 w 3859699"/>
              <a:gd name="connsiteY304" fmla="*/ 338103 h 3357396"/>
              <a:gd name="connsiteX305" fmla="*/ 74774 w 3859699"/>
              <a:gd name="connsiteY305" fmla="*/ 335529 h 3357396"/>
              <a:gd name="connsiteX306" fmla="*/ 64478 w 3859699"/>
              <a:gd name="connsiteY306" fmla="*/ 345825 h 3357396"/>
              <a:gd name="connsiteX307" fmla="*/ 438415 w 3859699"/>
              <a:gd name="connsiteY307" fmla="*/ 848456 h 3357396"/>
              <a:gd name="connsiteX308" fmla="*/ 521913 w 3859699"/>
              <a:gd name="connsiteY308" fmla="*/ 947501 h 3357396"/>
              <a:gd name="connsiteX309" fmla="*/ 343387 w 3859699"/>
              <a:gd name="connsiteY309" fmla="*/ 803362 h 3357396"/>
              <a:gd name="connsiteX310" fmla="*/ 59331 w 3859699"/>
              <a:gd name="connsiteY310" fmla="*/ 584477 h 3357396"/>
              <a:gd name="connsiteX311" fmla="*/ 49035 w 3859699"/>
              <a:gd name="connsiteY311" fmla="*/ 585918 h 3357396"/>
              <a:gd name="connsiteX312" fmla="*/ 49035 w 3859699"/>
              <a:gd name="connsiteY312" fmla="*/ 596214 h 3357396"/>
              <a:gd name="connsiteX313" fmla="*/ 1343606 w 3859699"/>
              <a:gd name="connsiteY313" fmla="*/ 1459811 h 3357396"/>
              <a:gd name="connsiteX314" fmla="*/ 1356784 w 3859699"/>
              <a:gd name="connsiteY314" fmla="*/ 1471856 h 3357396"/>
              <a:gd name="connsiteX315" fmla="*/ 1358329 w 3859699"/>
              <a:gd name="connsiteY315" fmla="*/ 1474018 h 3357396"/>
              <a:gd name="connsiteX316" fmla="*/ 39151 w 3859699"/>
              <a:gd name="connsiteY316" fmla="*/ 853089 h 3357396"/>
              <a:gd name="connsiteX317" fmla="*/ 14853 w 3859699"/>
              <a:gd name="connsiteY317" fmla="*/ 837544 h 3357396"/>
              <a:gd name="connsiteX318" fmla="*/ 5999 w 3859699"/>
              <a:gd name="connsiteY318" fmla="*/ 837544 h 3357396"/>
              <a:gd name="connsiteX319" fmla="*/ 234 w 3859699"/>
              <a:gd name="connsiteY319" fmla="*/ 851134 h 3357396"/>
              <a:gd name="connsiteX320" fmla="*/ 1236428 w 3859699"/>
              <a:gd name="connsiteY320" fmla="*/ 1489462 h 3357396"/>
              <a:gd name="connsiteX321" fmla="*/ 532826 w 3859699"/>
              <a:gd name="connsiteY321" fmla="*/ 1384035 h 3357396"/>
              <a:gd name="connsiteX322" fmla="*/ 384878 w 3859699"/>
              <a:gd name="connsiteY322" fmla="*/ 1345323 h 3357396"/>
              <a:gd name="connsiteX323" fmla="*/ 377054 w 3859699"/>
              <a:gd name="connsiteY323" fmla="*/ 1347485 h 3357396"/>
              <a:gd name="connsiteX324" fmla="*/ 374994 w 3859699"/>
              <a:gd name="connsiteY324" fmla="*/ 1355310 h 3357396"/>
              <a:gd name="connsiteX325" fmla="*/ 631766 w 3859699"/>
              <a:gd name="connsiteY325" fmla="*/ 1464753 h 3357396"/>
              <a:gd name="connsiteX326" fmla="*/ 771685 w 3859699"/>
              <a:gd name="connsiteY326" fmla="*/ 1514171 h 3357396"/>
              <a:gd name="connsiteX327" fmla="*/ 781979 w 3859699"/>
              <a:gd name="connsiteY327" fmla="*/ 1520246 h 3357396"/>
              <a:gd name="connsiteX328" fmla="*/ 453446 w 3859699"/>
              <a:gd name="connsiteY328" fmla="*/ 1533733 h 3357396"/>
              <a:gd name="connsiteX329" fmla="*/ 198527 w 3859699"/>
              <a:gd name="connsiteY329" fmla="*/ 1547941 h 3357396"/>
              <a:gd name="connsiteX330" fmla="*/ 198527 w 3859699"/>
              <a:gd name="connsiteY330" fmla="*/ 1558237 h 3357396"/>
              <a:gd name="connsiteX331" fmla="*/ 205014 w 3859699"/>
              <a:gd name="connsiteY331" fmla="*/ 1562253 h 3357396"/>
              <a:gd name="connsiteX332" fmla="*/ 937752 w 3859699"/>
              <a:gd name="connsiteY332" fmla="*/ 1578313 h 3357396"/>
              <a:gd name="connsiteX333" fmla="*/ 1291510 w 3859699"/>
              <a:gd name="connsiteY333" fmla="*/ 1584490 h 3357396"/>
              <a:gd name="connsiteX334" fmla="*/ 1281214 w 3859699"/>
              <a:gd name="connsiteY334" fmla="*/ 1586344 h 3357396"/>
              <a:gd name="connsiteX335" fmla="*/ 1190510 w 3859699"/>
              <a:gd name="connsiteY335" fmla="*/ 1609611 h 3357396"/>
              <a:gd name="connsiteX336" fmla="*/ 1186288 w 3859699"/>
              <a:gd name="connsiteY336" fmla="*/ 1615686 h 3357396"/>
              <a:gd name="connsiteX337" fmla="*/ 645357 w 3859699"/>
              <a:gd name="connsiteY337" fmla="*/ 1592933 h 3357396"/>
              <a:gd name="connsiteX338" fmla="*/ 635171 w 3859699"/>
              <a:gd name="connsiteY338" fmla="*/ 1598277 h 3357396"/>
              <a:gd name="connsiteX339" fmla="*/ 637841 w 3859699"/>
              <a:gd name="connsiteY339" fmla="*/ 1607038 h 3357396"/>
              <a:gd name="connsiteX340" fmla="*/ 1208630 w 3859699"/>
              <a:gd name="connsiteY340" fmla="*/ 1660679 h 3357396"/>
              <a:gd name="connsiteX341" fmla="*/ 296336 w 3859699"/>
              <a:gd name="connsiteY341" fmla="*/ 1765693 h 3357396"/>
              <a:gd name="connsiteX342" fmla="*/ 288821 w 3859699"/>
              <a:gd name="connsiteY342" fmla="*/ 1770326 h 3357396"/>
              <a:gd name="connsiteX343" fmla="*/ 290158 w 3859699"/>
              <a:gd name="connsiteY343" fmla="*/ 1788447 h 3357396"/>
              <a:gd name="connsiteX344" fmla="*/ 1306130 w 3859699"/>
              <a:gd name="connsiteY344" fmla="*/ 1694756 h 3357396"/>
              <a:gd name="connsiteX345" fmla="*/ 1464991 w 3859699"/>
              <a:gd name="connsiteY345" fmla="*/ 1671179 h 3357396"/>
              <a:gd name="connsiteX346" fmla="*/ 1082612 w 3859699"/>
              <a:gd name="connsiteY346" fmla="*/ 1815318 h 3357396"/>
              <a:gd name="connsiteX347" fmla="*/ 197189 w 3859699"/>
              <a:gd name="connsiteY347" fmla="*/ 2194712 h 3357396"/>
              <a:gd name="connsiteX348" fmla="*/ 193894 w 3859699"/>
              <a:gd name="connsiteY348" fmla="*/ 2205007 h 3357396"/>
              <a:gd name="connsiteX349" fmla="*/ 204190 w 3859699"/>
              <a:gd name="connsiteY349" fmla="*/ 2209537 h 3357396"/>
              <a:gd name="connsiteX350" fmla="*/ 1027016 w 3859699"/>
              <a:gd name="connsiteY350" fmla="*/ 1897683 h 3357396"/>
              <a:gd name="connsiteX351" fmla="*/ 1411557 w 3859699"/>
              <a:gd name="connsiteY351" fmla="*/ 1740263 h 3357396"/>
              <a:gd name="connsiteX352" fmla="*/ 987687 w 3859699"/>
              <a:gd name="connsiteY352" fmla="*/ 1956472 h 3357396"/>
              <a:gd name="connsiteX353" fmla="*/ 450254 w 3859699"/>
              <a:gd name="connsiteY353" fmla="*/ 2242483 h 3357396"/>
              <a:gd name="connsiteX354" fmla="*/ 448146 w 3859699"/>
              <a:gd name="connsiteY354" fmla="*/ 2253790 h 3357396"/>
              <a:gd name="connsiteX355" fmla="*/ 456741 w 3859699"/>
              <a:gd name="connsiteY355" fmla="*/ 2257104 h 3357396"/>
              <a:gd name="connsiteX356" fmla="*/ 932605 w 3859699"/>
              <a:gd name="connsiteY356" fmla="*/ 2025349 h 3357396"/>
              <a:gd name="connsiteX357" fmla="*/ 1600482 w 3859699"/>
              <a:gd name="connsiteY357" fmla="*/ 1713804 h 3357396"/>
              <a:gd name="connsiteX358" fmla="*/ 1695921 w 3859699"/>
              <a:gd name="connsiteY358" fmla="*/ 1723584 h 3357396"/>
              <a:gd name="connsiteX359" fmla="*/ 1929426 w 3859699"/>
              <a:gd name="connsiteY359" fmla="*/ 1782887 h 3357396"/>
              <a:gd name="connsiteX360" fmla="*/ 1961960 w 3859699"/>
              <a:gd name="connsiteY360" fmla="*/ 1860001 h 3357396"/>
              <a:gd name="connsiteX361" fmla="*/ 2053901 w 3859699"/>
              <a:gd name="connsiteY361" fmla="*/ 2064163 h 3357396"/>
              <a:gd name="connsiteX362" fmla="*/ 1902658 w 3859699"/>
              <a:gd name="connsiteY362" fmla="*/ 1994873 h 3357396"/>
              <a:gd name="connsiteX363" fmla="*/ 1691700 w 3859699"/>
              <a:gd name="connsiteY363" fmla="*/ 1913127 h 3357396"/>
              <a:gd name="connsiteX364" fmla="*/ 1682726 w 3859699"/>
              <a:gd name="connsiteY364" fmla="*/ 1920321 h 3357396"/>
              <a:gd name="connsiteX365" fmla="*/ 1685832 w 3859699"/>
              <a:gd name="connsiteY365" fmla="*/ 1927644 h 3357396"/>
              <a:gd name="connsiteX366" fmla="*/ 2036707 w 3859699"/>
              <a:gd name="connsiteY366" fmla="*/ 2094124 h 3357396"/>
              <a:gd name="connsiteX367" fmla="*/ 1211101 w 3859699"/>
              <a:gd name="connsiteY367" fmla="*/ 2345543 h 3357396"/>
              <a:gd name="connsiteX368" fmla="*/ 1211822 w 3859699"/>
              <a:gd name="connsiteY368" fmla="*/ 2355118 h 3357396"/>
              <a:gd name="connsiteX369" fmla="*/ 1221191 w 3859699"/>
              <a:gd name="connsiteY369" fmla="*/ 2357382 h 3357396"/>
              <a:gd name="connsiteX370" fmla="*/ 2035059 w 3859699"/>
              <a:gd name="connsiteY370" fmla="*/ 2144675 h 3357396"/>
              <a:gd name="connsiteX371" fmla="*/ 1368521 w 3859699"/>
              <a:gd name="connsiteY371" fmla="*/ 2622289 h 3357396"/>
              <a:gd name="connsiteX372" fmla="*/ 1366771 w 3859699"/>
              <a:gd name="connsiteY372" fmla="*/ 2630216 h 3357396"/>
              <a:gd name="connsiteX373" fmla="*/ 1372639 w 3859699"/>
              <a:gd name="connsiteY373" fmla="*/ 2635673 h 3357396"/>
              <a:gd name="connsiteX374" fmla="*/ 1693862 w 3859699"/>
              <a:gd name="connsiteY374" fmla="*/ 2410611 h 3357396"/>
              <a:gd name="connsiteX375" fmla="*/ 2110731 w 3859699"/>
              <a:gd name="connsiteY375" fmla="*/ 2164443 h 3357396"/>
              <a:gd name="connsiteX376" fmla="*/ 2110731 w 3859699"/>
              <a:gd name="connsiteY376" fmla="*/ 2169178 h 3357396"/>
              <a:gd name="connsiteX377" fmla="*/ 2056165 w 3859699"/>
              <a:gd name="connsiteY377" fmla="*/ 2194094 h 3357396"/>
              <a:gd name="connsiteX378" fmla="*/ 2006334 w 3859699"/>
              <a:gd name="connsiteY378" fmla="*/ 2223951 h 3357396"/>
              <a:gd name="connsiteX379" fmla="*/ 2009628 w 3859699"/>
              <a:gd name="connsiteY379" fmla="*/ 2238365 h 3357396"/>
              <a:gd name="connsiteX380" fmla="*/ 2035574 w 3859699"/>
              <a:gd name="connsiteY380" fmla="*/ 2238879 h 3357396"/>
              <a:gd name="connsiteX381" fmla="*/ 2070888 w 3859699"/>
              <a:gd name="connsiteY381" fmla="*/ 2232702 h 3357396"/>
              <a:gd name="connsiteX382" fmla="*/ 2076550 w 3859699"/>
              <a:gd name="connsiteY382" fmla="*/ 2246292 h 3357396"/>
              <a:gd name="connsiteX383" fmla="*/ 2149340 w 3859699"/>
              <a:gd name="connsiteY383" fmla="*/ 2213758 h 3357396"/>
              <a:gd name="connsiteX384" fmla="*/ 2163651 w 3859699"/>
              <a:gd name="connsiteY384" fmla="*/ 2203463 h 3357396"/>
              <a:gd name="connsiteX385" fmla="*/ 2187125 w 3859699"/>
              <a:gd name="connsiteY385" fmla="*/ 2207170 h 3357396"/>
              <a:gd name="connsiteX386" fmla="*/ 2188052 w 3859699"/>
              <a:gd name="connsiteY386" fmla="*/ 2186579 h 3357396"/>
              <a:gd name="connsiteX387" fmla="*/ 2188052 w 3859699"/>
              <a:gd name="connsiteY387" fmla="*/ 2153529 h 3357396"/>
              <a:gd name="connsiteX388" fmla="*/ 2263210 w 3859699"/>
              <a:gd name="connsiteY388" fmla="*/ 2138600 h 3357396"/>
              <a:gd name="connsiteX389" fmla="*/ 2216056 w 3859699"/>
              <a:gd name="connsiteY389" fmla="*/ 2173194 h 3357396"/>
              <a:gd name="connsiteX390" fmla="*/ 2220483 w 3859699"/>
              <a:gd name="connsiteY390" fmla="*/ 2186063 h 3357396"/>
              <a:gd name="connsiteX391" fmla="*/ 2274227 w 3859699"/>
              <a:gd name="connsiteY391" fmla="*/ 2184211 h 3357396"/>
              <a:gd name="connsiteX392" fmla="*/ 2260430 w 3859699"/>
              <a:gd name="connsiteY392" fmla="*/ 2209022 h 3357396"/>
              <a:gd name="connsiteX393" fmla="*/ 2340735 w 3859699"/>
              <a:gd name="connsiteY393" fmla="*/ 2173708 h 3357396"/>
              <a:gd name="connsiteX394" fmla="*/ 2537382 w 3859699"/>
              <a:gd name="connsiteY394" fmla="*/ 2068076 h 3357396"/>
              <a:gd name="connsiteX395" fmla="*/ 1780037 w 3859699"/>
              <a:gd name="connsiteY395" fmla="*/ 2626407 h 3357396"/>
              <a:gd name="connsiteX396" fmla="*/ 1780964 w 3859699"/>
              <a:gd name="connsiteY396" fmla="*/ 2636703 h 3357396"/>
              <a:gd name="connsiteX397" fmla="*/ 1791259 w 3859699"/>
              <a:gd name="connsiteY397" fmla="*/ 2637732 h 3357396"/>
              <a:gd name="connsiteX398" fmla="*/ 2055958 w 3859699"/>
              <a:gd name="connsiteY398" fmla="*/ 2441189 h 3357396"/>
              <a:gd name="connsiteX399" fmla="*/ 2614290 w 3859699"/>
              <a:gd name="connsiteY399" fmla="*/ 2080842 h 3357396"/>
              <a:gd name="connsiteX400" fmla="*/ 2123087 w 3859699"/>
              <a:gd name="connsiteY400" fmla="*/ 2544145 h 3357396"/>
              <a:gd name="connsiteX401" fmla="*/ 2031662 w 3859699"/>
              <a:gd name="connsiteY401" fmla="*/ 2615287 h 3357396"/>
              <a:gd name="connsiteX402" fmla="*/ 2029911 w 3859699"/>
              <a:gd name="connsiteY402" fmla="*/ 2623833 h 3357396"/>
              <a:gd name="connsiteX403" fmla="*/ 2037015 w 3859699"/>
              <a:gd name="connsiteY403" fmla="*/ 2628981 h 3357396"/>
              <a:gd name="connsiteX404" fmla="*/ 2038148 w 3859699"/>
              <a:gd name="connsiteY404" fmla="*/ 2628981 h 3357396"/>
              <a:gd name="connsiteX405" fmla="*/ 2041649 w 3859699"/>
              <a:gd name="connsiteY405" fmla="*/ 2631555 h 3357396"/>
              <a:gd name="connsiteX406" fmla="*/ 2048031 w 3859699"/>
              <a:gd name="connsiteY406" fmla="*/ 2631555 h 3357396"/>
              <a:gd name="connsiteX407" fmla="*/ 2362460 w 3859699"/>
              <a:gd name="connsiteY407" fmla="*/ 2418332 h 3357396"/>
              <a:gd name="connsiteX408" fmla="*/ 2426705 w 3859699"/>
              <a:gd name="connsiteY408" fmla="*/ 2364692 h 3357396"/>
              <a:gd name="connsiteX409" fmla="*/ 2277418 w 3859699"/>
              <a:gd name="connsiteY409" fmla="*/ 2678914 h 3357396"/>
              <a:gd name="connsiteX410" fmla="*/ 2280684 w 3859699"/>
              <a:gd name="connsiteY410" fmla="*/ 2689944 h 3357396"/>
              <a:gd name="connsiteX411" fmla="*/ 2289567 w 3859699"/>
              <a:gd name="connsiteY411" fmla="*/ 2689211 h 3357396"/>
              <a:gd name="connsiteX412" fmla="*/ 2307173 w 3859699"/>
              <a:gd name="connsiteY412" fmla="*/ 2674487 h 3357396"/>
              <a:gd name="connsiteX413" fmla="*/ 2149238 w 3859699"/>
              <a:gd name="connsiteY413" fmla="*/ 2867325 h 3357396"/>
              <a:gd name="connsiteX414" fmla="*/ 2150575 w 3859699"/>
              <a:gd name="connsiteY414" fmla="*/ 2877621 h 3357396"/>
              <a:gd name="connsiteX415" fmla="*/ 2173535 w 3859699"/>
              <a:gd name="connsiteY415" fmla="*/ 2886269 h 3357396"/>
              <a:gd name="connsiteX416" fmla="*/ 2245605 w 3859699"/>
              <a:gd name="connsiteY416" fmla="*/ 2820273 h 3357396"/>
              <a:gd name="connsiteX417" fmla="*/ 2224293 w 3859699"/>
              <a:gd name="connsiteY417" fmla="*/ 2887607 h 3357396"/>
              <a:gd name="connsiteX418" fmla="*/ 2117425 w 3859699"/>
              <a:gd name="connsiteY418" fmla="*/ 3348748 h 3357396"/>
              <a:gd name="connsiteX419" fmla="*/ 2123910 w 3859699"/>
              <a:gd name="connsiteY419" fmla="*/ 3357396 h 3357396"/>
              <a:gd name="connsiteX420" fmla="*/ 2126897 w 3859699"/>
              <a:gd name="connsiteY420" fmla="*/ 3357396 h 3357396"/>
              <a:gd name="connsiteX421" fmla="*/ 2134618 w 3859699"/>
              <a:gd name="connsiteY421" fmla="*/ 3351836 h 3357396"/>
              <a:gd name="connsiteX422" fmla="*/ 2193405 w 3859699"/>
              <a:gd name="connsiteY422" fmla="*/ 3161161 h 3357396"/>
              <a:gd name="connsiteX423" fmla="*/ 2554885 w 3859699"/>
              <a:gd name="connsiteY423" fmla="*/ 2464972 h 3357396"/>
              <a:gd name="connsiteX424" fmla="*/ 2688728 w 3859699"/>
              <a:gd name="connsiteY424" fmla="*/ 2265236 h 3357396"/>
              <a:gd name="connsiteX425" fmla="*/ 2691507 w 3859699"/>
              <a:gd name="connsiteY425" fmla="*/ 2259883 h 3357396"/>
              <a:gd name="connsiteX426" fmla="*/ 2591228 w 3859699"/>
              <a:gd name="connsiteY426" fmla="*/ 2523245 h 3357396"/>
              <a:gd name="connsiteX427" fmla="*/ 2584022 w 3859699"/>
              <a:gd name="connsiteY427" fmla="*/ 2532023 h 3357396"/>
              <a:gd name="connsiteX428" fmla="*/ 2588551 w 3859699"/>
              <a:gd name="connsiteY428" fmla="*/ 2538483 h 3357396"/>
              <a:gd name="connsiteX429" fmla="*/ 2601112 w 3859699"/>
              <a:gd name="connsiteY429" fmla="*/ 2538482 h 3357396"/>
              <a:gd name="connsiteX430" fmla="*/ 2612540 w 3859699"/>
              <a:gd name="connsiteY430" fmla="*/ 2529629 h 3357396"/>
              <a:gd name="connsiteX431" fmla="*/ 2437000 w 3859699"/>
              <a:gd name="connsiteY431" fmla="*/ 2812346 h 3357396"/>
              <a:gd name="connsiteX432" fmla="*/ 2267226 w 3859699"/>
              <a:gd name="connsiteY432" fmla="*/ 3100109 h 3357396"/>
              <a:gd name="connsiteX433" fmla="*/ 2271855 w 3859699"/>
              <a:gd name="connsiteY433" fmla="*/ 3110639 h 3357396"/>
              <a:gd name="connsiteX434" fmla="*/ 2281537 w 3859699"/>
              <a:gd name="connsiteY434" fmla="*/ 3107624 h 3357396"/>
              <a:gd name="connsiteX435" fmla="*/ 2340839 w 3859699"/>
              <a:gd name="connsiteY435" fmla="*/ 3024023 h 3357396"/>
              <a:gd name="connsiteX436" fmla="*/ 2756781 w 3859699"/>
              <a:gd name="connsiteY436" fmla="*/ 2176591 h 3357396"/>
              <a:gd name="connsiteX437" fmla="*/ 2756782 w 3859699"/>
              <a:gd name="connsiteY437" fmla="*/ 2174532 h 3357396"/>
              <a:gd name="connsiteX438" fmla="*/ 2759047 w 3859699"/>
              <a:gd name="connsiteY438" fmla="*/ 2132217 h 3357396"/>
              <a:gd name="connsiteX439" fmla="*/ 3492712 w 3859699"/>
              <a:gd name="connsiteY439" fmla="*/ 2296948 h 3357396"/>
              <a:gd name="connsiteX440" fmla="*/ 3844205 w 3859699"/>
              <a:gd name="connsiteY440" fmla="*/ 2387754 h 3357396"/>
              <a:gd name="connsiteX441" fmla="*/ 3845336 w 3859699"/>
              <a:gd name="connsiteY441" fmla="*/ 2302713 h 3357396"/>
              <a:gd name="connsiteX442" fmla="*/ 3841218 w 3859699"/>
              <a:gd name="connsiteY442" fmla="*/ 2298388 h 3357396"/>
              <a:gd name="connsiteX443" fmla="*/ 3492299 w 3859699"/>
              <a:gd name="connsiteY443" fmla="*/ 2224878 h 3357396"/>
              <a:gd name="connsiteX444" fmla="*/ 3181784 w 3859699"/>
              <a:gd name="connsiteY444" fmla="*/ 2090520 h 3357396"/>
              <a:gd name="connsiteX445" fmla="*/ 3227086 w 3859699"/>
              <a:gd name="connsiteY445" fmla="*/ 1968620 h 3357396"/>
              <a:gd name="connsiteX446" fmla="*/ 3542337 w 3859699"/>
              <a:gd name="connsiteY446" fmla="*/ 671372 h 3357396"/>
              <a:gd name="connsiteX447" fmla="*/ 3534596 w 3859699"/>
              <a:gd name="connsiteY447" fmla="*/ 662864 h 3357396"/>
              <a:gd name="connsiteX448" fmla="*/ 3526276 w 3859699"/>
              <a:gd name="connsiteY448" fmla="*/ 669210 h 3357396"/>
              <a:gd name="connsiteX449" fmla="*/ 3469857 w 3859699"/>
              <a:gd name="connsiteY449" fmla="*/ 943073 h 3357396"/>
              <a:gd name="connsiteX450" fmla="*/ 3175710 w 3859699"/>
              <a:gd name="connsiteY450" fmla="*/ 1935469 h 3357396"/>
              <a:gd name="connsiteX451" fmla="*/ 3122379 w 3859699"/>
              <a:gd name="connsiteY451" fmla="*/ 2086196 h 3357396"/>
              <a:gd name="connsiteX452" fmla="*/ 3012422 w 3859699"/>
              <a:gd name="connsiteY452" fmla="*/ 2051911 h 3357396"/>
              <a:gd name="connsiteX453" fmla="*/ 2941692 w 3859699"/>
              <a:gd name="connsiteY453" fmla="*/ 2025966 h 3357396"/>
              <a:gd name="connsiteX454" fmla="*/ 3107348 w 3859699"/>
              <a:gd name="connsiteY454" fmla="*/ 1826849 h 3357396"/>
              <a:gd name="connsiteX455" fmla="*/ 3372357 w 3859699"/>
              <a:gd name="connsiteY455" fmla="*/ 1030483 h 3357396"/>
              <a:gd name="connsiteX456" fmla="*/ 3364120 w 3859699"/>
              <a:gd name="connsiteY456" fmla="*/ 1024820 h 3357396"/>
              <a:gd name="connsiteX457" fmla="*/ 3356604 w 3859699"/>
              <a:gd name="connsiteY457" fmla="*/ 1031307 h 3357396"/>
              <a:gd name="connsiteX458" fmla="*/ 3024365 w 3859699"/>
              <a:gd name="connsiteY458" fmla="*/ 1868958 h 3357396"/>
              <a:gd name="connsiteX459" fmla="*/ 2896390 w 3859699"/>
              <a:gd name="connsiteY459" fmla="*/ 2002184 h 3357396"/>
              <a:gd name="connsiteX460" fmla="*/ 2896906 w 3859699"/>
              <a:gd name="connsiteY460" fmla="*/ 2001257 h 3357396"/>
              <a:gd name="connsiteX461" fmla="*/ 3435366 w 3859699"/>
              <a:gd name="connsiteY461" fmla="*/ 796669 h 3357396"/>
              <a:gd name="connsiteX462" fmla="*/ 3448235 w 3859699"/>
              <a:gd name="connsiteY462" fmla="*/ 741382 h 3357396"/>
              <a:gd name="connsiteX463" fmla="*/ 3467283 w 3859699"/>
              <a:gd name="connsiteY463" fmla="*/ 677549 h 3357396"/>
              <a:gd name="connsiteX464" fmla="*/ 3465326 w 3859699"/>
              <a:gd name="connsiteY464" fmla="*/ 666327 h 3357396"/>
              <a:gd name="connsiteX465" fmla="*/ 3456575 w 3859699"/>
              <a:gd name="connsiteY465" fmla="*/ 659841 h 3357396"/>
              <a:gd name="connsiteX466" fmla="*/ 3445456 w 3859699"/>
              <a:gd name="connsiteY466" fmla="*/ 661076 h 3357396"/>
              <a:gd name="connsiteX467" fmla="*/ 3368033 w 3859699"/>
              <a:gd name="connsiteY467" fmla="*/ 820968 h 3357396"/>
              <a:gd name="connsiteX468" fmla="*/ 3363399 w 3859699"/>
              <a:gd name="connsiteY468" fmla="*/ 834043 h 3357396"/>
              <a:gd name="connsiteX469" fmla="*/ 2859841 w 3859699"/>
              <a:gd name="connsiteY469" fmla="*/ 1951014 h 3357396"/>
              <a:gd name="connsiteX470" fmla="*/ 2857164 w 3859699"/>
              <a:gd name="connsiteY470" fmla="*/ 1943498 h 3357396"/>
              <a:gd name="connsiteX471" fmla="*/ 2862312 w 3859699"/>
              <a:gd name="connsiteY471" fmla="*/ 1940513 h 3357396"/>
              <a:gd name="connsiteX472" fmla="*/ 2970210 w 3859699"/>
              <a:gd name="connsiteY472" fmla="*/ 1694344 h 3357396"/>
              <a:gd name="connsiteX473" fmla="*/ 3097257 w 3859699"/>
              <a:gd name="connsiteY473" fmla="*/ 1436233 h 3357396"/>
              <a:gd name="connsiteX474" fmla="*/ 3099419 w 3859699"/>
              <a:gd name="connsiteY474" fmla="*/ 1428100 h 3357396"/>
              <a:gd name="connsiteX475" fmla="*/ 3093242 w 3859699"/>
              <a:gd name="connsiteY475" fmla="*/ 1422437 h 3357396"/>
              <a:gd name="connsiteX476" fmla="*/ 3063694 w 3859699"/>
              <a:gd name="connsiteY476" fmla="*/ 1427174 h 3357396"/>
              <a:gd name="connsiteX477" fmla="*/ 3047633 w 3859699"/>
              <a:gd name="connsiteY477" fmla="*/ 1452501 h 3357396"/>
              <a:gd name="connsiteX478" fmla="*/ 3041558 w 3859699"/>
              <a:gd name="connsiteY478" fmla="*/ 1455384 h 3357396"/>
              <a:gd name="connsiteX479" fmla="*/ 3041558 w 3859699"/>
              <a:gd name="connsiteY479" fmla="*/ 1452191 h 3357396"/>
              <a:gd name="connsiteX480" fmla="*/ 3028895 w 3859699"/>
              <a:gd name="connsiteY480" fmla="*/ 1432527 h 3357396"/>
              <a:gd name="connsiteX481" fmla="*/ 3017615 w 3859699"/>
              <a:gd name="connsiteY481" fmla="*/ 1434775 h 3357396"/>
              <a:gd name="connsiteX482" fmla="*/ 3016746 w 3859699"/>
              <a:gd name="connsiteY482" fmla="*/ 1442102 h 3357396"/>
              <a:gd name="connsiteX483" fmla="*/ 3000170 w 3859699"/>
              <a:gd name="connsiteY483" fmla="*/ 1482461 h 3357396"/>
              <a:gd name="connsiteX484" fmla="*/ 2990390 w 3859699"/>
              <a:gd name="connsiteY484" fmla="*/ 1494404 h 3357396"/>
              <a:gd name="connsiteX485" fmla="*/ 3003259 w 3859699"/>
              <a:gd name="connsiteY485" fmla="*/ 1454045 h 3357396"/>
              <a:gd name="connsiteX486" fmla="*/ 3046912 w 3859699"/>
              <a:gd name="connsiteY486" fmla="*/ 1323188 h 3357396"/>
              <a:gd name="connsiteX487" fmla="*/ 3049795 w 3859699"/>
              <a:gd name="connsiteY487" fmla="*/ 1317010 h 3357396"/>
              <a:gd name="connsiteX488" fmla="*/ 3093654 w 3859699"/>
              <a:gd name="connsiteY488" fmla="*/ 1223114 h 3357396"/>
              <a:gd name="connsiteX489" fmla="*/ 3228732 w 3859699"/>
              <a:gd name="connsiteY489" fmla="*/ 917231 h 3357396"/>
              <a:gd name="connsiteX490" fmla="*/ 3228732 w 3859699"/>
              <a:gd name="connsiteY490" fmla="*/ 913628 h 3357396"/>
              <a:gd name="connsiteX491" fmla="*/ 3217511 w 3859699"/>
              <a:gd name="connsiteY491" fmla="*/ 899317 h 3357396"/>
              <a:gd name="connsiteX492" fmla="*/ 3127630 w 3859699"/>
              <a:gd name="connsiteY492" fmla="*/ 1053752 h 3357396"/>
              <a:gd name="connsiteX493" fmla="*/ 3045780 w 3859699"/>
              <a:gd name="connsiteY493" fmla="*/ 1218481 h 3357396"/>
              <a:gd name="connsiteX494" fmla="*/ 3044648 w 3859699"/>
              <a:gd name="connsiteY494" fmla="*/ 1221055 h 3357396"/>
              <a:gd name="connsiteX495" fmla="*/ 2962797 w 3859699"/>
              <a:gd name="connsiteY495" fmla="*/ 1362518 h 3357396"/>
              <a:gd name="connsiteX496" fmla="*/ 3138647 w 3859699"/>
              <a:gd name="connsiteY496" fmla="*/ 592920 h 3357396"/>
              <a:gd name="connsiteX497" fmla="*/ 3131851 w 3859699"/>
              <a:gd name="connsiteY497" fmla="*/ 584477 h 3357396"/>
              <a:gd name="connsiteX498" fmla="*/ 3122688 w 3859699"/>
              <a:gd name="connsiteY498" fmla="*/ 590139 h 3357396"/>
              <a:gd name="connsiteX499" fmla="*/ 3064312 w 3859699"/>
              <a:gd name="connsiteY499" fmla="*/ 888713 h 3357396"/>
              <a:gd name="connsiteX500" fmla="*/ 2900096 w 3859699"/>
              <a:gd name="connsiteY500" fmla="*/ 1408642 h 3357396"/>
              <a:gd name="connsiteX501" fmla="*/ 3000170 w 3859699"/>
              <a:gd name="connsiteY501" fmla="*/ 578814 h 3357396"/>
              <a:gd name="connsiteX502" fmla="*/ 3000170 w 3859699"/>
              <a:gd name="connsiteY502" fmla="*/ 576035 h 3357396"/>
              <a:gd name="connsiteX503" fmla="*/ 2987198 w 3859699"/>
              <a:gd name="connsiteY503" fmla="*/ 563062 h 3357396"/>
              <a:gd name="connsiteX504" fmla="*/ 2948794 w 3859699"/>
              <a:gd name="connsiteY504" fmla="*/ 812010 h 3357396"/>
              <a:gd name="connsiteX505" fmla="*/ 2877961 w 3859699"/>
              <a:gd name="connsiteY505" fmla="*/ 1278092 h 3357396"/>
              <a:gd name="connsiteX506" fmla="*/ 2831528 w 3859699"/>
              <a:gd name="connsiteY506" fmla="*/ 1118923 h 3357396"/>
              <a:gd name="connsiteX507" fmla="*/ 2827615 w 3859699"/>
              <a:gd name="connsiteY507" fmla="*/ 1113364 h 3357396"/>
              <a:gd name="connsiteX508" fmla="*/ 2821438 w 3859699"/>
              <a:gd name="connsiteY508" fmla="*/ 1042528 h 3357396"/>
              <a:gd name="connsiteX509" fmla="*/ 2789934 w 3859699"/>
              <a:gd name="connsiteY509" fmla="*/ 918981 h 3357396"/>
              <a:gd name="connsiteX510" fmla="*/ 2782726 w 3859699"/>
              <a:gd name="connsiteY510" fmla="*/ 918981 h 3357396"/>
              <a:gd name="connsiteX511" fmla="*/ 2767798 w 3859699"/>
              <a:gd name="connsiteY511" fmla="*/ 923511 h 3357396"/>
              <a:gd name="connsiteX512" fmla="*/ 2767798 w 3859699"/>
              <a:gd name="connsiteY512" fmla="*/ 879343 h 3357396"/>
              <a:gd name="connsiteX513" fmla="*/ 2768622 w 3859699"/>
              <a:gd name="connsiteY513" fmla="*/ 827248 h 3357396"/>
              <a:gd name="connsiteX514" fmla="*/ 2760179 w 3859699"/>
              <a:gd name="connsiteY514" fmla="*/ 821276 h 3357396"/>
              <a:gd name="connsiteX515" fmla="*/ 2732381 w 3859699"/>
              <a:gd name="connsiteY515" fmla="*/ 789256 h 3357396"/>
              <a:gd name="connsiteX516" fmla="*/ 2727439 w 3859699"/>
              <a:gd name="connsiteY516" fmla="*/ 782771 h 3357396"/>
              <a:gd name="connsiteX517" fmla="*/ 2719409 w 3859699"/>
              <a:gd name="connsiteY517" fmla="*/ 783800 h 3357396"/>
              <a:gd name="connsiteX518" fmla="*/ 2690170 w 3859699"/>
              <a:gd name="connsiteY518" fmla="*/ 968606 h 3357396"/>
              <a:gd name="connsiteX519" fmla="*/ 2694700 w 3859699"/>
              <a:gd name="connsiteY519" fmla="*/ 971592 h 3357396"/>
              <a:gd name="connsiteX520" fmla="*/ 2704995 w 3859699"/>
              <a:gd name="connsiteY520" fmla="*/ 972210 h 3357396"/>
              <a:gd name="connsiteX521" fmla="*/ 2677299 w 3859699"/>
              <a:gd name="connsiteY521" fmla="*/ 1084226 h 3357396"/>
              <a:gd name="connsiteX522" fmla="*/ 2658252 w 3859699"/>
              <a:gd name="connsiteY522" fmla="*/ 972107 h 3357396"/>
              <a:gd name="connsiteX523" fmla="*/ 2652899 w 3859699"/>
              <a:gd name="connsiteY523" fmla="*/ 882328 h 3357396"/>
              <a:gd name="connsiteX524" fmla="*/ 2657326 w 3859699"/>
              <a:gd name="connsiteY524" fmla="*/ 877181 h 3357396"/>
              <a:gd name="connsiteX525" fmla="*/ 2654855 w 3859699"/>
              <a:gd name="connsiteY525" fmla="*/ 843205 h 3357396"/>
              <a:gd name="connsiteX526" fmla="*/ 2651251 w 3859699"/>
              <a:gd name="connsiteY526" fmla="*/ 829513 h 3357396"/>
              <a:gd name="connsiteX527" fmla="*/ 2651252 w 3859699"/>
              <a:gd name="connsiteY527" fmla="*/ 824261 h 3357396"/>
              <a:gd name="connsiteX528" fmla="*/ 2643736 w 3859699"/>
              <a:gd name="connsiteY528" fmla="*/ 815922 h 3357396"/>
              <a:gd name="connsiteX529" fmla="*/ 2638588 w 3859699"/>
              <a:gd name="connsiteY529" fmla="*/ 815923 h 3357396"/>
              <a:gd name="connsiteX530" fmla="*/ 2609864 w 3859699"/>
              <a:gd name="connsiteY530" fmla="*/ 831983 h 3357396"/>
              <a:gd name="connsiteX531" fmla="*/ 2625616 w 3859699"/>
              <a:gd name="connsiteY531" fmla="*/ 876358 h 3357396"/>
              <a:gd name="connsiteX532" fmla="*/ 2625616 w 3859699"/>
              <a:gd name="connsiteY532" fmla="*/ 914863 h 3357396"/>
              <a:gd name="connsiteX533" fmla="*/ 2624586 w 3859699"/>
              <a:gd name="connsiteY533" fmla="*/ 966341 h 3357396"/>
              <a:gd name="connsiteX534" fmla="*/ 2611099 w 3859699"/>
              <a:gd name="connsiteY534" fmla="*/ 1028115 h 3357396"/>
              <a:gd name="connsiteX535" fmla="*/ 2581962 w 3859699"/>
              <a:gd name="connsiteY535" fmla="*/ 1072901 h 3357396"/>
              <a:gd name="connsiteX536" fmla="*/ 2576712 w 3859699"/>
              <a:gd name="connsiteY536" fmla="*/ 1076917 h 3357396"/>
              <a:gd name="connsiteX537" fmla="*/ 2554164 w 3859699"/>
              <a:gd name="connsiteY537" fmla="*/ 1204068 h 3357396"/>
              <a:gd name="connsiteX538" fmla="*/ 2534705 w 3859699"/>
              <a:gd name="connsiteY538" fmla="*/ 1315981 h 3357396"/>
              <a:gd name="connsiteX539" fmla="*/ 2370696 w 3859699"/>
              <a:gd name="connsiteY539" fmla="*/ 520747 h 3357396"/>
              <a:gd name="connsiteX540" fmla="*/ 2363900 w 3859699"/>
              <a:gd name="connsiteY540" fmla="*/ 513540 h 3357396"/>
              <a:gd name="connsiteX541" fmla="*/ 2350619 w 3859699"/>
              <a:gd name="connsiteY541" fmla="*/ 517864 h 3357396"/>
              <a:gd name="connsiteX542" fmla="*/ 2382330 w 3859699"/>
              <a:gd name="connsiteY542" fmla="*/ 849177 h 3357396"/>
              <a:gd name="connsiteX543" fmla="*/ 2423512 w 3859699"/>
              <a:gd name="connsiteY543" fmla="*/ 1145382 h 3357396"/>
              <a:gd name="connsiteX544" fmla="*/ 2375535 w 3859699"/>
              <a:gd name="connsiteY544" fmla="*/ 1069092 h 3357396"/>
              <a:gd name="connsiteX545" fmla="*/ 2355973 w 3859699"/>
              <a:gd name="connsiteY545" fmla="*/ 1025232 h 3357396"/>
              <a:gd name="connsiteX546" fmla="*/ 2319116 w 3859699"/>
              <a:gd name="connsiteY546" fmla="*/ 965106 h 3357396"/>
              <a:gd name="connsiteX547" fmla="*/ 2263210 w 3859699"/>
              <a:gd name="connsiteY547" fmla="*/ 733043 h 3357396"/>
              <a:gd name="connsiteX548" fmla="*/ 2241280 w 3859699"/>
              <a:gd name="connsiteY548" fmla="*/ 605789 h 3357396"/>
              <a:gd name="connsiteX549" fmla="*/ 2236235 w 3859699"/>
              <a:gd name="connsiteY549" fmla="*/ 599921 h 3357396"/>
              <a:gd name="connsiteX550" fmla="*/ 2228514 w 3859699"/>
              <a:gd name="connsiteY550" fmla="*/ 600950 h 3357396"/>
              <a:gd name="connsiteX551" fmla="*/ 2234485 w 3859699"/>
              <a:gd name="connsiteY551" fmla="*/ 767430 h 3357396"/>
              <a:gd name="connsiteX552" fmla="*/ 2247766 w 3859699"/>
              <a:gd name="connsiteY552" fmla="*/ 827351 h 3357396"/>
              <a:gd name="connsiteX553" fmla="*/ 2208335 w 3859699"/>
              <a:gd name="connsiteY553" fmla="*/ 734690 h 3357396"/>
              <a:gd name="connsiteX554" fmla="*/ 2124631 w 3859699"/>
              <a:gd name="connsiteY554" fmla="*/ 571710 h 3357396"/>
              <a:gd name="connsiteX555" fmla="*/ 2114335 w 3859699"/>
              <a:gd name="connsiteY555" fmla="*/ 570577 h 3357396"/>
              <a:gd name="connsiteX556" fmla="*/ 2110938 w 3859699"/>
              <a:gd name="connsiteY556" fmla="*/ 580049 h 3357396"/>
              <a:gd name="connsiteX557" fmla="*/ 2437412 w 3859699"/>
              <a:gd name="connsiteY557" fmla="*/ 1329365 h 3357396"/>
              <a:gd name="connsiteX558" fmla="*/ 2543046 w 3859699"/>
              <a:gd name="connsiteY558" fmla="*/ 1546911 h 3357396"/>
              <a:gd name="connsiteX559" fmla="*/ 2371417 w 3859699"/>
              <a:gd name="connsiteY559" fmla="*/ 1295698 h 3357396"/>
              <a:gd name="connsiteX560" fmla="*/ 2280198 w 3859699"/>
              <a:gd name="connsiteY560" fmla="*/ 1172151 h 3357396"/>
              <a:gd name="connsiteX561" fmla="*/ 2269903 w 3859699"/>
              <a:gd name="connsiteY561" fmla="*/ 1190683 h 3357396"/>
              <a:gd name="connsiteX562" fmla="*/ 2270520 w 3859699"/>
              <a:gd name="connsiteY562" fmla="*/ 1194080 h 3357396"/>
              <a:gd name="connsiteX563" fmla="*/ 2354223 w 3859699"/>
              <a:gd name="connsiteY563" fmla="*/ 1355515 h 3357396"/>
              <a:gd name="connsiteX564" fmla="*/ 2396641 w 3859699"/>
              <a:gd name="connsiteY564" fmla="*/ 1431498 h 3357396"/>
              <a:gd name="connsiteX565" fmla="*/ 2224498 w 3859699"/>
              <a:gd name="connsiteY565" fmla="*/ 1229806 h 3357396"/>
              <a:gd name="connsiteX566" fmla="*/ 2148723 w 3859699"/>
              <a:gd name="connsiteY566" fmla="*/ 1122527 h 3357396"/>
              <a:gd name="connsiteX567" fmla="*/ 2142031 w 3859699"/>
              <a:gd name="connsiteY567" fmla="*/ 1119541 h 3357396"/>
              <a:gd name="connsiteX568" fmla="*/ 2135751 w 3859699"/>
              <a:gd name="connsiteY568" fmla="*/ 1123041 h 3357396"/>
              <a:gd name="connsiteX569" fmla="*/ 2214512 w 3859699"/>
              <a:gd name="connsiteY569" fmla="*/ 1294153 h 3357396"/>
              <a:gd name="connsiteX570" fmla="*/ 2093436 w 3859699"/>
              <a:gd name="connsiteY570" fmla="*/ 1162164 h 3357396"/>
              <a:gd name="connsiteX571" fmla="*/ 1972256 w 3859699"/>
              <a:gd name="connsiteY571" fmla="*/ 987139 h 3357396"/>
              <a:gd name="connsiteX572" fmla="*/ 1965359 w 3859699"/>
              <a:gd name="connsiteY572" fmla="*/ 980859 h 3357396"/>
              <a:gd name="connsiteX573" fmla="*/ 1957122 w 3859699"/>
              <a:gd name="connsiteY573" fmla="*/ 985080 h 3357396"/>
              <a:gd name="connsiteX574" fmla="*/ 2129985 w 3859699"/>
              <a:gd name="connsiteY574" fmla="*/ 1257707 h 3357396"/>
              <a:gd name="connsiteX575" fmla="*/ 2261254 w 3859699"/>
              <a:gd name="connsiteY575" fmla="*/ 1428100 h 3357396"/>
              <a:gd name="connsiteX576" fmla="*/ 2254974 w 3859699"/>
              <a:gd name="connsiteY576" fmla="*/ 1435616 h 3357396"/>
              <a:gd name="connsiteX577" fmla="*/ 2023528 w 3859699"/>
              <a:gd name="connsiteY577" fmla="*/ 1246588 h 3357396"/>
              <a:gd name="connsiteX578" fmla="*/ 1858799 w 3859699"/>
              <a:gd name="connsiteY578" fmla="*/ 1105126 h 3357396"/>
              <a:gd name="connsiteX579" fmla="*/ 1848502 w 3859699"/>
              <a:gd name="connsiteY579" fmla="*/ 1105744 h 3357396"/>
              <a:gd name="connsiteX580" fmla="*/ 1846444 w 3859699"/>
              <a:gd name="connsiteY580" fmla="*/ 1115421 h 3357396"/>
              <a:gd name="connsiteX581" fmla="*/ 2055239 w 3859699"/>
              <a:gd name="connsiteY581" fmla="*/ 1314334 h 3357396"/>
              <a:gd name="connsiteX582" fmla="*/ 2219350 w 3859699"/>
              <a:gd name="connsiteY582" fmla="*/ 1461046 h 3357396"/>
              <a:gd name="connsiteX583" fmla="*/ 2204216 w 3859699"/>
              <a:gd name="connsiteY583" fmla="*/ 1607861 h 3357396"/>
              <a:gd name="connsiteX584" fmla="*/ 2196700 w 3859699"/>
              <a:gd name="connsiteY584" fmla="*/ 1646161 h 3357396"/>
              <a:gd name="connsiteX585" fmla="*/ 2195671 w 3859699"/>
              <a:gd name="connsiteY585" fmla="*/ 1694653 h 3357396"/>
              <a:gd name="connsiteX586" fmla="*/ 2193405 w 3859699"/>
              <a:gd name="connsiteY586" fmla="*/ 1778769 h 3357396"/>
              <a:gd name="connsiteX587" fmla="*/ 1978330 w 3859699"/>
              <a:gd name="connsiteY587" fmla="*/ 1739440 h 3357396"/>
              <a:gd name="connsiteX588" fmla="*/ 1942398 w 3859699"/>
              <a:gd name="connsiteY588" fmla="*/ 1613112 h 3357396"/>
              <a:gd name="connsiteX589" fmla="*/ 1938281 w 3859699"/>
              <a:gd name="connsiteY589" fmla="*/ 1606008 h 3357396"/>
              <a:gd name="connsiteX590" fmla="*/ 1930147 w 3859699"/>
              <a:gd name="connsiteY590" fmla="*/ 1606008 h 3357396"/>
              <a:gd name="connsiteX591" fmla="*/ 1906982 w 3859699"/>
              <a:gd name="connsiteY591" fmla="*/ 1678078 h 3357396"/>
              <a:gd name="connsiteX592" fmla="*/ 1801864 w 3859699"/>
              <a:gd name="connsiteY592" fmla="*/ 1623820 h 3357396"/>
              <a:gd name="connsiteX593" fmla="*/ 1792289 w 3859699"/>
              <a:gd name="connsiteY593" fmla="*/ 1629071 h 3357396"/>
              <a:gd name="connsiteX594" fmla="*/ 1915836 w 3859699"/>
              <a:gd name="connsiteY594" fmla="*/ 1702375 h 3357396"/>
              <a:gd name="connsiteX595" fmla="*/ 1915836 w 3859699"/>
              <a:gd name="connsiteY595" fmla="*/ 1707935 h 3357396"/>
              <a:gd name="connsiteX596" fmla="*/ 1841296 w 3859699"/>
              <a:gd name="connsiteY596" fmla="*/ 1679519 h 3357396"/>
              <a:gd name="connsiteX597" fmla="*/ 1878669 w 3859699"/>
              <a:gd name="connsiteY597" fmla="*/ 1712259 h 3357396"/>
              <a:gd name="connsiteX598" fmla="*/ 1832647 w 3859699"/>
              <a:gd name="connsiteY598" fmla="*/ 1696403 h 3357396"/>
              <a:gd name="connsiteX599" fmla="*/ 1796716 w 3859699"/>
              <a:gd name="connsiteY599" fmla="*/ 1697845 h 3357396"/>
              <a:gd name="connsiteX600" fmla="*/ 1739267 w 3859699"/>
              <a:gd name="connsiteY600" fmla="*/ 1690741 h 3357396"/>
              <a:gd name="connsiteX601" fmla="*/ 1681919 w 3859699"/>
              <a:gd name="connsiteY601" fmla="*/ 1690740 h 3357396"/>
              <a:gd name="connsiteX602" fmla="*/ 1666786 w 3859699"/>
              <a:gd name="connsiteY602" fmla="*/ 1654604 h 3357396"/>
              <a:gd name="connsiteX603" fmla="*/ 1665858 w 3859699"/>
              <a:gd name="connsiteY603" fmla="*/ 1653368 h 3357396"/>
              <a:gd name="connsiteX604" fmla="*/ 1677698 w 3859699"/>
              <a:gd name="connsiteY604" fmla="*/ 1617952 h 3357396"/>
              <a:gd name="connsiteX605" fmla="*/ 1633942 w 3859699"/>
              <a:gd name="connsiteY605" fmla="*/ 1576769 h 3357396"/>
              <a:gd name="connsiteX606" fmla="*/ 1630029 w 3859699"/>
              <a:gd name="connsiteY606" fmla="*/ 1573165 h 3357396"/>
              <a:gd name="connsiteX607" fmla="*/ 1655151 w 3859699"/>
              <a:gd name="connsiteY607" fmla="*/ 1583461 h 3357396"/>
              <a:gd name="connsiteX608" fmla="*/ 1686037 w 3859699"/>
              <a:gd name="connsiteY608" fmla="*/ 1627526 h 3357396"/>
              <a:gd name="connsiteX609" fmla="*/ 1690053 w 3859699"/>
              <a:gd name="connsiteY609" fmla="*/ 1633601 h 3357396"/>
              <a:gd name="connsiteX610" fmla="*/ 1697363 w 3859699"/>
              <a:gd name="connsiteY610" fmla="*/ 1633601 h 3357396"/>
              <a:gd name="connsiteX611" fmla="*/ 1720631 w 3859699"/>
              <a:gd name="connsiteY611" fmla="*/ 1636174 h 3357396"/>
              <a:gd name="connsiteX612" fmla="*/ 1751518 w 3859699"/>
              <a:gd name="connsiteY612" fmla="*/ 1673856 h 3357396"/>
              <a:gd name="connsiteX613" fmla="*/ 1760372 w 3859699"/>
              <a:gd name="connsiteY613" fmla="*/ 1680239 h 3357396"/>
              <a:gd name="connsiteX614" fmla="*/ 1767579 w 3859699"/>
              <a:gd name="connsiteY614" fmla="*/ 1672209 h 3357396"/>
              <a:gd name="connsiteX615" fmla="*/ 1828528 w 3859699"/>
              <a:gd name="connsiteY615" fmla="*/ 254193 h 3357396"/>
              <a:gd name="connsiteX616" fmla="*/ 1828529 w 3859699"/>
              <a:gd name="connsiteY616" fmla="*/ 250178 h 3357396"/>
              <a:gd name="connsiteX617" fmla="*/ 1818234 w 3859699"/>
              <a:gd name="connsiteY617" fmla="*/ 243383 h 3357396"/>
              <a:gd name="connsiteX618" fmla="*/ 1720116 w 3859699"/>
              <a:gd name="connsiteY618" fmla="*/ 823644 h 3357396"/>
              <a:gd name="connsiteX619" fmla="*/ 1666682 w 3859699"/>
              <a:gd name="connsiteY619" fmla="*/ 1199434 h 3357396"/>
              <a:gd name="connsiteX620" fmla="*/ 1692318 w 3859699"/>
              <a:gd name="connsiteY620" fmla="*/ 659532 h 3357396"/>
              <a:gd name="connsiteX621" fmla="*/ 1705085 w 3859699"/>
              <a:gd name="connsiteY621" fmla="*/ 36647 h 3357396"/>
              <a:gd name="connsiteX622" fmla="*/ 1695307 w 3859699"/>
              <a:gd name="connsiteY622" fmla="*/ 30589 h 3357396"/>
              <a:gd name="connsiteX623" fmla="*/ 1689127 w 3859699"/>
              <a:gd name="connsiteY623" fmla="*/ 39735 h 3357396"/>
              <a:gd name="connsiteX624" fmla="*/ 1657519 w 3859699"/>
              <a:gd name="connsiteY624" fmla="*/ 463915 h 3357396"/>
              <a:gd name="connsiteX625" fmla="*/ 1626632 w 3859699"/>
              <a:gd name="connsiteY625" fmla="*/ 811496 h 3357396"/>
              <a:gd name="connsiteX626" fmla="*/ 1632192 w 3859699"/>
              <a:gd name="connsiteY626" fmla="*/ 819114 h 3357396"/>
              <a:gd name="connsiteX627" fmla="*/ 1635486 w 3859699"/>
              <a:gd name="connsiteY627" fmla="*/ 819114 h 3357396"/>
              <a:gd name="connsiteX628" fmla="*/ 1630133 w 3859699"/>
              <a:gd name="connsiteY628" fmla="*/ 844957 h 3357396"/>
              <a:gd name="connsiteX629" fmla="*/ 1622823 w 3859699"/>
              <a:gd name="connsiteY629" fmla="*/ 469475 h 3357396"/>
              <a:gd name="connsiteX630" fmla="*/ 1607071 w 3859699"/>
              <a:gd name="connsiteY630" fmla="*/ 55179 h 3357396"/>
              <a:gd name="connsiteX631" fmla="*/ 1598525 w 3859699"/>
              <a:gd name="connsiteY631" fmla="*/ 49311 h 3357396"/>
              <a:gd name="connsiteX632" fmla="*/ 1591113 w 3859699"/>
              <a:gd name="connsiteY632" fmla="*/ 56620 h 3357396"/>
              <a:gd name="connsiteX633" fmla="*/ 1581331 w 3859699"/>
              <a:gd name="connsiteY633" fmla="*/ 331102 h 3357396"/>
              <a:gd name="connsiteX634" fmla="*/ 1578552 w 3859699"/>
              <a:gd name="connsiteY634" fmla="*/ 503142 h 3357396"/>
              <a:gd name="connsiteX635" fmla="*/ 1574433 w 3859699"/>
              <a:gd name="connsiteY635" fmla="*/ 255120 h 3357396"/>
              <a:gd name="connsiteX636" fmla="*/ 1569388 w 3859699"/>
              <a:gd name="connsiteY636" fmla="*/ 7305 h 3357396"/>
              <a:gd name="connsiteX637" fmla="*/ 1560468 w 3859699"/>
              <a:gd name="connsiteY637" fmla="*/ 42 h 3357396"/>
              <a:gd name="connsiteX638" fmla="*/ 1553430 w 3859699"/>
              <a:gd name="connsiteY638" fmla="*/ 6070 h 3357396"/>
              <a:gd name="connsiteX639" fmla="*/ 1510806 w 3859699"/>
              <a:gd name="connsiteY639" fmla="*/ 604554 h 3357396"/>
              <a:gd name="connsiteX640" fmla="*/ 1467977 w 3859699"/>
              <a:gd name="connsiteY640" fmla="*/ 275094 h 3357396"/>
              <a:gd name="connsiteX641" fmla="*/ 1459431 w 3859699"/>
              <a:gd name="connsiteY641" fmla="*/ 268607 h 3357396"/>
              <a:gd name="connsiteX642" fmla="*/ 1451916 w 3859699"/>
              <a:gd name="connsiteY642" fmla="*/ 276329 h 3357396"/>
              <a:gd name="connsiteX643" fmla="*/ 1471272 w 3859699"/>
              <a:gd name="connsiteY643" fmla="*/ 814379 h 3357396"/>
              <a:gd name="connsiteX644" fmla="*/ 1483420 w 3859699"/>
              <a:gd name="connsiteY644" fmla="*/ 898699 h 3357396"/>
              <a:gd name="connsiteX645" fmla="*/ 1474875 w 3859699"/>
              <a:gd name="connsiteY645" fmla="*/ 896949 h 3357396"/>
              <a:gd name="connsiteX646" fmla="*/ 1469624 w 3859699"/>
              <a:gd name="connsiteY646" fmla="*/ 904876 h 3357396"/>
              <a:gd name="connsiteX647" fmla="*/ 1475801 w 3859699"/>
              <a:gd name="connsiteY647" fmla="*/ 1056016 h 3357396"/>
              <a:gd name="connsiteX648" fmla="*/ 1534486 w 3859699"/>
              <a:gd name="connsiteY648" fmla="*/ 1466709 h 3357396"/>
              <a:gd name="connsiteX649" fmla="*/ 1375110 w 3859699"/>
              <a:gd name="connsiteY649" fmla="*/ 1231556 h 3357396"/>
              <a:gd name="connsiteX650" fmla="*/ 1069124 w 3859699"/>
              <a:gd name="connsiteY650" fmla="*/ 524762 h 3357396"/>
              <a:gd name="connsiteX651" fmla="*/ 1057902 w 3859699"/>
              <a:gd name="connsiteY651" fmla="*/ 529499 h 3357396"/>
              <a:gd name="connsiteX652" fmla="*/ 1263815 w 3859699"/>
              <a:gd name="connsiteY652" fmla="*/ 1103376 h 3357396"/>
              <a:gd name="connsiteX653" fmla="*/ 925398 w 3859699"/>
              <a:gd name="connsiteY653" fmla="*/ 342015 h 3357396"/>
              <a:gd name="connsiteX654" fmla="*/ 916853 w 3859699"/>
              <a:gd name="connsiteY654" fmla="*/ 335735 h 3357396"/>
              <a:gd name="connsiteX655" fmla="*/ 895541 w 3859699"/>
              <a:gd name="connsiteY655" fmla="*/ 350251 h 3357396"/>
              <a:gd name="connsiteX656" fmla="*/ 1062329 w 3859699"/>
              <a:gd name="connsiteY656" fmla="*/ 825498 h 3357396"/>
              <a:gd name="connsiteX657" fmla="*/ 1373669 w 3859699"/>
              <a:gd name="connsiteY657" fmla="*/ 1396183 h 3357396"/>
              <a:gd name="connsiteX658" fmla="*/ 511925 w 3859699"/>
              <a:gd name="connsiteY658" fmla="*/ 327807 h 3357396"/>
              <a:gd name="connsiteX659" fmla="*/ 500738 w 3859699"/>
              <a:gd name="connsiteY659" fmla="*/ 325133 h 3357396"/>
              <a:gd name="connsiteX660" fmla="*/ 497204 w 3859699"/>
              <a:gd name="connsiteY660" fmla="*/ 334396 h 3357396"/>
              <a:gd name="connsiteX661" fmla="*/ 1125236 w 3859699"/>
              <a:gd name="connsiteY661" fmla="*/ 1205406 h 3357396"/>
              <a:gd name="connsiteX662" fmla="*/ 1265462 w 3859699"/>
              <a:gd name="connsiteY662" fmla="*/ 1352118 h 3357396"/>
              <a:gd name="connsiteX663" fmla="*/ 296026 w 3859699"/>
              <a:gd name="connsiteY663" fmla="*/ 244207 h 3357396"/>
              <a:gd name="connsiteX664" fmla="*/ 243622 w 3859699"/>
              <a:gd name="connsiteY664" fmla="*/ 168740 h 3357396"/>
              <a:gd name="connsiteX665" fmla="*/ 233327 w 3859699"/>
              <a:gd name="connsiteY665" fmla="*/ 166165 h 335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Lst>
            <a:rect l="l" t="t" r="r" b="b"/>
            <a:pathLst>
              <a:path w="3859699" h="3357396">
                <a:moveTo>
                  <a:pt x="2669063" y="2093712"/>
                </a:moveTo>
                <a:cubicBezTo>
                  <a:pt x="2686571" y="2096503"/>
                  <a:pt x="2703658" y="2101484"/>
                  <a:pt x="2719923" y="2108537"/>
                </a:cubicBezTo>
                <a:cubicBezTo>
                  <a:pt x="2707362" y="2117763"/>
                  <a:pt x="2694302" y="2126287"/>
                  <a:pt x="2680800" y="2134071"/>
                </a:cubicBezTo>
                <a:lnTo>
                  <a:pt x="2681005" y="2134071"/>
                </a:lnTo>
                <a:cubicBezTo>
                  <a:pt x="2679618" y="2134895"/>
                  <a:pt x="2678507" y="2136114"/>
                  <a:pt x="2677815" y="2137571"/>
                </a:cubicBezTo>
                <a:cubicBezTo>
                  <a:pt x="2565901" y="2370561"/>
                  <a:pt x="2508451" y="2432026"/>
                  <a:pt x="2466445" y="2477326"/>
                </a:cubicBezTo>
                <a:cubicBezTo>
                  <a:pt x="2457385" y="2487004"/>
                  <a:pt x="2448840" y="2496167"/>
                  <a:pt x="2440500" y="2506155"/>
                </a:cubicBezTo>
                <a:cubicBezTo>
                  <a:pt x="2434941" y="2511095"/>
                  <a:pt x="2422998" y="2523657"/>
                  <a:pt x="2392831" y="2555470"/>
                </a:cubicBezTo>
                <a:lnTo>
                  <a:pt x="2363284" y="2586356"/>
                </a:lnTo>
                <a:cubicBezTo>
                  <a:pt x="2385934" y="2547234"/>
                  <a:pt x="2423203" y="2480724"/>
                  <a:pt x="2459753" y="2414318"/>
                </a:cubicBezTo>
                <a:cubicBezTo>
                  <a:pt x="2515040" y="2313832"/>
                  <a:pt x="2533058" y="2280475"/>
                  <a:pt x="2536867" y="2267296"/>
                </a:cubicBezTo>
                <a:cubicBezTo>
                  <a:pt x="2563122" y="2216745"/>
                  <a:pt x="2633029" y="2125217"/>
                  <a:pt x="2669063" y="2093712"/>
                </a:cubicBezTo>
                <a:close/>
                <a:moveTo>
                  <a:pt x="2772328" y="1912818"/>
                </a:moveTo>
                <a:lnTo>
                  <a:pt x="2772530" y="1912892"/>
                </a:lnTo>
                <a:lnTo>
                  <a:pt x="2772534" y="1912818"/>
                </a:lnTo>
                <a:close/>
                <a:moveTo>
                  <a:pt x="2245215" y="1880963"/>
                </a:moveTo>
                <a:cubicBezTo>
                  <a:pt x="2253069" y="1877903"/>
                  <a:pt x="2263158" y="1875342"/>
                  <a:pt x="2276388" y="1873797"/>
                </a:cubicBezTo>
                <a:cubicBezTo>
                  <a:pt x="2345781" y="1875650"/>
                  <a:pt x="2363181" y="1909729"/>
                  <a:pt x="2393347" y="1926202"/>
                </a:cubicBezTo>
                <a:cubicBezTo>
                  <a:pt x="2421951" y="1940258"/>
                  <a:pt x="2452122" y="1950868"/>
                  <a:pt x="2483227" y="1957809"/>
                </a:cubicBezTo>
                <a:cubicBezTo>
                  <a:pt x="2542632" y="1974488"/>
                  <a:pt x="2562504" y="1990446"/>
                  <a:pt x="2601318" y="2019583"/>
                </a:cubicBezTo>
                <a:cubicBezTo>
                  <a:pt x="2593803" y="2022261"/>
                  <a:pt x="2532029" y="2031629"/>
                  <a:pt x="2524410" y="2034203"/>
                </a:cubicBezTo>
                <a:lnTo>
                  <a:pt x="2524410" y="2034099"/>
                </a:lnTo>
                <a:lnTo>
                  <a:pt x="2520086" y="2035644"/>
                </a:lnTo>
                <a:cubicBezTo>
                  <a:pt x="2410643" y="2073018"/>
                  <a:pt x="2259504" y="2115538"/>
                  <a:pt x="2152738" y="2108846"/>
                </a:cubicBezTo>
                <a:cubicBezTo>
                  <a:pt x="2153458" y="2103493"/>
                  <a:pt x="2154488" y="2097109"/>
                  <a:pt x="2155724" y="2089696"/>
                </a:cubicBezTo>
                <a:cubicBezTo>
                  <a:pt x="2156145" y="2088251"/>
                  <a:pt x="2156420" y="2086769"/>
                  <a:pt x="2156548" y="2085270"/>
                </a:cubicBezTo>
                <a:cubicBezTo>
                  <a:pt x="2167565" y="2025246"/>
                  <a:pt x="2194436" y="1916318"/>
                  <a:pt x="2210496" y="1907979"/>
                </a:cubicBezTo>
                <a:cubicBezTo>
                  <a:pt x="2218219" y="1903808"/>
                  <a:pt x="2221654" y="1890141"/>
                  <a:pt x="2245215" y="1880963"/>
                </a:cubicBezTo>
                <a:close/>
                <a:moveTo>
                  <a:pt x="2934484" y="1597669"/>
                </a:moveTo>
                <a:lnTo>
                  <a:pt x="2934690" y="1597669"/>
                </a:lnTo>
                <a:cubicBezTo>
                  <a:pt x="2932940" y="1624643"/>
                  <a:pt x="2916364" y="1685593"/>
                  <a:pt x="2894640" y="1741808"/>
                </a:cubicBezTo>
                <a:cubicBezTo>
                  <a:pt x="2885786" y="1754573"/>
                  <a:pt x="2858606" y="1827570"/>
                  <a:pt x="2847487" y="1880284"/>
                </a:cubicBezTo>
                <a:cubicBezTo>
                  <a:pt x="2845530" y="1768988"/>
                  <a:pt x="2910186" y="1641631"/>
                  <a:pt x="2934484" y="1597669"/>
                </a:cubicBezTo>
                <a:close/>
                <a:moveTo>
                  <a:pt x="1963298" y="1789167"/>
                </a:moveTo>
                <a:cubicBezTo>
                  <a:pt x="2042987" y="1806360"/>
                  <a:pt x="2104658" y="1817789"/>
                  <a:pt x="2158914" y="1835395"/>
                </a:cubicBezTo>
                <a:cubicBezTo>
                  <a:pt x="2178786" y="1832924"/>
                  <a:pt x="2187949" y="1849191"/>
                  <a:pt x="2170961" y="1901596"/>
                </a:cubicBezTo>
                <a:lnTo>
                  <a:pt x="2147487" y="2055515"/>
                </a:lnTo>
                <a:cubicBezTo>
                  <a:pt x="2152429" y="2112449"/>
                  <a:pt x="2142339" y="2079195"/>
                  <a:pt x="2136059" y="2082592"/>
                </a:cubicBezTo>
                <a:lnTo>
                  <a:pt x="2136059" y="2082489"/>
                </a:lnTo>
                <a:cubicBezTo>
                  <a:pt x="2128337" y="2086711"/>
                  <a:pt x="2109909" y="2109979"/>
                  <a:pt x="2101466" y="2103081"/>
                </a:cubicBezTo>
                <a:cubicBezTo>
                  <a:pt x="2065225" y="2007023"/>
                  <a:pt x="1978536" y="1857119"/>
                  <a:pt x="1963298" y="1789167"/>
                </a:cubicBezTo>
                <a:close/>
                <a:moveTo>
                  <a:pt x="2803936" y="1468253"/>
                </a:moveTo>
                <a:cubicBezTo>
                  <a:pt x="2803832" y="1469385"/>
                  <a:pt x="2803832" y="1470724"/>
                  <a:pt x="2803833" y="1471753"/>
                </a:cubicBezTo>
                <a:lnTo>
                  <a:pt x="2805377" y="1469694"/>
                </a:lnTo>
                <a:close/>
                <a:moveTo>
                  <a:pt x="2801053" y="1431703"/>
                </a:moveTo>
                <a:cubicBezTo>
                  <a:pt x="2802906" y="1459707"/>
                  <a:pt x="2811349" y="1467224"/>
                  <a:pt x="2818041" y="1465370"/>
                </a:cubicBezTo>
                <a:cubicBezTo>
                  <a:pt x="2801156" y="1493477"/>
                  <a:pt x="2788184" y="1495330"/>
                  <a:pt x="2801053" y="1431703"/>
                </a:cubicBezTo>
                <a:close/>
                <a:moveTo>
                  <a:pt x="3002126" y="1352736"/>
                </a:moveTo>
                <a:cubicBezTo>
                  <a:pt x="3005421" y="1512420"/>
                  <a:pt x="2780564" y="1684255"/>
                  <a:pt x="2821644" y="1933718"/>
                </a:cubicBezTo>
                <a:cubicBezTo>
                  <a:pt x="2821373" y="2112990"/>
                  <a:pt x="2790678" y="1942276"/>
                  <a:pt x="2777006" y="1914522"/>
                </a:cubicBezTo>
                <a:lnTo>
                  <a:pt x="2772530" y="1912892"/>
                </a:lnTo>
                <a:lnTo>
                  <a:pt x="2771823" y="1925735"/>
                </a:lnTo>
                <a:cubicBezTo>
                  <a:pt x="2775291" y="1961371"/>
                  <a:pt x="2807295" y="2025039"/>
                  <a:pt x="2713335" y="1897477"/>
                </a:cubicBezTo>
                <a:cubicBezTo>
                  <a:pt x="2637662" y="1826540"/>
                  <a:pt x="2394170" y="1614657"/>
                  <a:pt x="2393347" y="1575224"/>
                </a:cubicBezTo>
                <a:cubicBezTo>
                  <a:pt x="2393346" y="1558340"/>
                  <a:pt x="2468093" y="1609611"/>
                  <a:pt x="2550149" y="1660060"/>
                </a:cubicBezTo>
                <a:lnTo>
                  <a:pt x="2548295" y="1657487"/>
                </a:lnTo>
                <a:cubicBezTo>
                  <a:pt x="2645486" y="1715759"/>
                  <a:pt x="2809702" y="2061692"/>
                  <a:pt x="2734337" y="1748705"/>
                </a:cubicBezTo>
                <a:cubicBezTo>
                  <a:pt x="2783654" y="1709068"/>
                  <a:pt x="2695626" y="1744484"/>
                  <a:pt x="2700568" y="1686932"/>
                </a:cubicBezTo>
                <a:cubicBezTo>
                  <a:pt x="2673181" y="1677769"/>
                  <a:pt x="2633028" y="1691874"/>
                  <a:pt x="2555194" y="1586755"/>
                </a:cubicBezTo>
                <a:cubicBezTo>
                  <a:pt x="2581035" y="1590462"/>
                  <a:pt x="2704892" y="1734703"/>
                  <a:pt x="2683476" y="1653676"/>
                </a:cubicBezTo>
                <a:cubicBezTo>
                  <a:pt x="2698920" y="1674268"/>
                  <a:pt x="2708290" y="1706391"/>
                  <a:pt x="2746075" y="1691359"/>
                </a:cubicBezTo>
                <a:cubicBezTo>
                  <a:pt x="2705510" y="1629585"/>
                  <a:pt x="2681521" y="1608273"/>
                  <a:pt x="2681315" y="1518804"/>
                </a:cubicBezTo>
                <a:cubicBezTo>
                  <a:pt x="2690478" y="1502434"/>
                  <a:pt x="2706230" y="1476077"/>
                  <a:pt x="2706230" y="1476077"/>
                </a:cubicBezTo>
                <a:cubicBezTo>
                  <a:pt x="2706662" y="1476475"/>
                  <a:pt x="2707042" y="1476924"/>
                  <a:pt x="2707362" y="1477416"/>
                </a:cubicBezTo>
                <a:cubicBezTo>
                  <a:pt x="2780667" y="1377857"/>
                  <a:pt x="2777477" y="1552162"/>
                  <a:pt x="2786640" y="1636895"/>
                </a:cubicBezTo>
                <a:cubicBezTo>
                  <a:pt x="2810216" y="1586550"/>
                  <a:pt x="2909363" y="1485138"/>
                  <a:pt x="2807230" y="1544235"/>
                </a:cubicBezTo>
                <a:cubicBezTo>
                  <a:pt x="2896082" y="1455074"/>
                  <a:pt x="2854900" y="1578828"/>
                  <a:pt x="2794875" y="1632263"/>
                </a:cubicBezTo>
                <a:cubicBezTo>
                  <a:pt x="2772122" y="1659443"/>
                  <a:pt x="2763989" y="1668708"/>
                  <a:pt x="2756164" y="1691771"/>
                </a:cubicBezTo>
                <a:cubicBezTo>
                  <a:pt x="2771252" y="1683318"/>
                  <a:pt x="2785461" y="1673385"/>
                  <a:pt x="2798582" y="1662119"/>
                </a:cubicBezTo>
                <a:cubicBezTo>
                  <a:pt x="2803936" y="1709891"/>
                  <a:pt x="2849339" y="1638543"/>
                  <a:pt x="2865298" y="1627733"/>
                </a:cubicBezTo>
                <a:cubicBezTo>
                  <a:pt x="2846148" y="1570797"/>
                  <a:pt x="2968253" y="1394434"/>
                  <a:pt x="3002126" y="1352736"/>
                </a:cubicBezTo>
                <a:close/>
                <a:moveTo>
                  <a:pt x="1695510" y="1723996"/>
                </a:moveTo>
                <a:cubicBezTo>
                  <a:pt x="1609129" y="1823349"/>
                  <a:pt x="1164256" y="2129232"/>
                  <a:pt x="1075096" y="2194506"/>
                </a:cubicBezTo>
                <a:cubicBezTo>
                  <a:pt x="982436" y="2262251"/>
                  <a:pt x="886892" y="2332262"/>
                  <a:pt x="797115" y="2390123"/>
                </a:cubicBezTo>
                <a:lnTo>
                  <a:pt x="802673" y="2399697"/>
                </a:lnTo>
                <a:cubicBezTo>
                  <a:pt x="982023" y="2307860"/>
                  <a:pt x="1633531" y="1853103"/>
                  <a:pt x="1710232" y="1728629"/>
                </a:cubicBezTo>
                <a:cubicBezTo>
                  <a:pt x="1705084" y="1728629"/>
                  <a:pt x="1700761" y="1724201"/>
                  <a:pt x="1695510" y="1723996"/>
                </a:cubicBezTo>
                <a:close/>
                <a:moveTo>
                  <a:pt x="2541294" y="1460737"/>
                </a:moveTo>
                <a:cubicBezTo>
                  <a:pt x="2585462" y="1462384"/>
                  <a:pt x="2636940" y="1511598"/>
                  <a:pt x="2655267" y="1557516"/>
                </a:cubicBezTo>
                <a:cubicBezTo>
                  <a:pt x="2659591" y="1568326"/>
                  <a:pt x="2664739" y="1586344"/>
                  <a:pt x="2658047" y="1599213"/>
                </a:cubicBezTo>
                <a:cubicBezTo>
                  <a:pt x="2652946" y="1590876"/>
                  <a:pt x="2646631" y="1583346"/>
                  <a:pt x="2639309" y="1576872"/>
                </a:cubicBezTo>
                <a:cubicBezTo>
                  <a:pt x="2638382" y="1576254"/>
                  <a:pt x="2622528" y="1574194"/>
                  <a:pt x="2622528" y="1574194"/>
                </a:cubicBezTo>
                <a:cubicBezTo>
                  <a:pt x="2616906" y="1562654"/>
                  <a:pt x="2607645" y="1553284"/>
                  <a:pt x="2596171" y="1547529"/>
                </a:cubicBezTo>
                <a:lnTo>
                  <a:pt x="2582992" y="1539498"/>
                </a:lnTo>
                <a:lnTo>
                  <a:pt x="2588140" y="1554016"/>
                </a:lnTo>
                <a:cubicBezTo>
                  <a:pt x="2592463" y="1566370"/>
                  <a:pt x="2624483" y="1583152"/>
                  <a:pt x="2624483" y="1583152"/>
                </a:cubicBezTo>
                <a:cubicBezTo>
                  <a:pt x="2619156" y="1586628"/>
                  <a:pt x="2612468" y="1587282"/>
                  <a:pt x="2606569" y="1584903"/>
                </a:cubicBezTo>
                <a:cubicBezTo>
                  <a:pt x="2576197" y="1573680"/>
                  <a:pt x="2546339" y="1499551"/>
                  <a:pt x="2541294" y="1460840"/>
                </a:cubicBezTo>
                <a:close/>
                <a:moveTo>
                  <a:pt x="2263004" y="1472885"/>
                </a:moveTo>
                <a:cubicBezTo>
                  <a:pt x="2272373" y="1472062"/>
                  <a:pt x="2307069" y="1486992"/>
                  <a:pt x="2408173" y="1662017"/>
                </a:cubicBezTo>
                <a:lnTo>
                  <a:pt x="2410437" y="1664487"/>
                </a:lnTo>
                <a:cubicBezTo>
                  <a:pt x="2459444" y="1705052"/>
                  <a:pt x="2507525" y="1764869"/>
                  <a:pt x="2558488" y="1828085"/>
                </a:cubicBezTo>
                <a:cubicBezTo>
                  <a:pt x="2596951" y="1877631"/>
                  <a:pt x="2637948" y="1925158"/>
                  <a:pt x="2681315" y="1970473"/>
                </a:cubicBezTo>
                <a:cubicBezTo>
                  <a:pt x="2586697" y="1934541"/>
                  <a:pt x="2460988" y="1915906"/>
                  <a:pt x="2384287" y="1873900"/>
                </a:cubicBezTo>
                <a:cubicBezTo>
                  <a:pt x="2380683" y="1871841"/>
                  <a:pt x="2312217" y="1830042"/>
                  <a:pt x="2293891" y="1830041"/>
                </a:cubicBezTo>
                <a:cubicBezTo>
                  <a:pt x="2291170" y="1829987"/>
                  <a:pt x="2288450" y="1830159"/>
                  <a:pt x="2285757" y="1830556"/>
                </a:cubicBezTo>
                <a:cubicBezTo>
                  <a:pt x="2285414" y="1825289"/>
                  <a:pt x="2284233" y="1820110"/>
                  <a:pt x="2282257" y="1815216"/>
                </a:cubicBezTo>
                <a:cubicBezTo>
                  <a:pt x="2281323" y="1812738"/>
                  <a:pt x="2279254" y="1810860"/>
                  <a:pt x="2276698" y="1810171"/>
                </a:cubicBezTo>
                <a:cubicBezTo>
                  <a:pt x="2265269" y="1807288"/>
                  <a:pt x="2256106" y="1805228"/>
                  <a:pt x="2248075" y="1803478"/>
                </a:cubicBezTo>
                <a:cubicBezTo>
                  <a:pt x="2223057" y="1798021"/>
                  <a:pt x="2223057" y="1797301"/>
                  <a:pt x="2223468" y="1792565"/>
                </a:cubicBezTo>
                <a:cubicBezTo>
                  <a:pt x="2223881" y="1787829"/>
                  <a:pt x="2225837" y="1742322"/>
                  <a:pt x="2227278" y="1707009"/>
                </a:cubicBezTo>
                <a:cubicBezTo>
                  <a:pt x="2228307" y="1683843"/>
                  <a:pt x="2229131" y="1664487"/>
                  <a:pt x="2229131" y="1663664"/>
                </a:cubicBezTo>
                <a:cubicBezTo>
                  <a:pt x="2229852" y="1660472"/>
                  <a:pt x="2230470" y="1655118"/>
                  <a:pt x="2231603" y="1645851"/>
                </a:cubicBezTo>
                <a:cubicBezTo>
                  <a:pt x="2247973" y="1510671"/>
                  <a:pt x="2258166" y="1479064"/>
                  <a:pt x="2263004" y="1472885"/>
                </a:cubicBezTo>
                <a:close/>
                <a:moveTo>
                  <a:pt x="2654441" y="1313317"/>
                </a:moveTo>
                <a:cubicBezTo>
                  <a:pt x="2668769" y="1302146"/>
                  <a:pt x="2685780" y="1333419"/>
                  <a:pt x="2723424" y="1392683"/>
                </a:cubicBezTo>
                <a:cubicBezTo>
                  <a:pt x="2723633" y="1404583"/>
                  <a:pt x="2720026" y="1416237"/>
                  <a:pt x="2713128" y="1425937"/>
                </a:cubicBezTo>
                <a:cubicBezTo>
                  <a:pt x="2710952" y="1432938"/>
                  <a:pt x="2704598" y="1437807"/>
                  <a:pt x="2697274" y="1438087"/>
                </a:cubicBezTo>
                <a:cubicBezTo>
                  <a:pt x="2689346" y="1439939"/>
                  <a:pt x="2681314" y="1435513"/>
                  <a:pt x="2675446" y="1420276"/>
                </a:cubicBezTo>
                <a:cubicBezTo>
                  <a:pt x="2676991" y="1425218"/>
                  <a:pt x="2671933" y="1444580"/>
                  <a:pt x="2676387" y="1450651"/>
                </a:cubicBezTo>
                <a:lnTo>
                  <a:pt x="2684546" y="1451260"/>
                </a:lnTo>
                <a:lnTo>
                  <a:pt x="2684610" y="1451162"/>
                </a:lnTo>
                <a:lnTo>
                  <a:pt x="2684609" y="1451265"/>
                </a:lnTo>
                <a:lnTo>
                  <a:pt x="2684546" y="1451260"/>
                </a:lnTo>
                <a:lnTo>
                  <a:pt x="2667146" y="1477957"/>
                </a:lnTo>
                <a:cubicBezTo>
                  <a:pt x="2664765" y="1488149"/>
                  <a:pt x="2666901" y="1499706"/>
                  <a:pt x="2676784" y="1512936"/>
                </a:cubicBezTo>
                <a:cubicBezTo>
                  <a:pt x="2629116" y="1500169"/>
                  <a:pt x="2620776" y="1452089"/>
                  <a:pt x="2620262" y="1411833"/>
                </a:cubicBezTo>
                <a:cubicBezTo>
                  <a:pt x="2621909" y="1404935"/>
                  <a:pt x="2627675" y="1382387"/>
                  <a:pt x="2627675" y="1382387"/>
                </a:cubicBezTo>
                <a:cubicBezTo>
                  <a:pt x="2638215" y="1342003"/>
                  <a:pt x="2645846" y="1320020"/>
                  <a:pt x="2654441" y="1313317"/>
                </a:cubicBezTo>
                <a:close/>
                <a:moveTo>
                  <a:pt x="2300789" y="1402361"/>
                </a:moveTo>
                <a:cubicBezTo>
                  <a:pt x="2361534" y="1434689"/>
                  <a:pt x="2418468" y="1491418"/>
                  <a:pt x="2473550" y="1546396"/>
                </a:cubicBezTo>
                <a:lnTo>
                  <a:pt x="2473550" y="1546294"/>
                </a:lnTo>
                <a:cubicBezTo>
                  <a:pt x="2514285" y="1589082"/>
                  <a:pt x="2558163" y="1628761"/>
                  <a:pt x="2604819" y="1665002"/>
                </a:cubicBezTo>
                <a:cubicBezTo>
                  <a:pt x="2599671" y="1666340"/>
                  <a:pt x="2530175" y="1628864"/>
                  <a:pt x="2528528" y="1629276"/>
                </a:cubicBezTo>
                <a:cubicBezTo>
                  <a:pt x="2510099" y="1604259"/>
                  <a:pt x="2476535" y="1580269"/>
                  <a:pt x="2441118" y="1554942"/>
                </a:cubicBezTo>
                <a:cubicBezTo>
                  <a:pt x="2382640" y="1513039"/>
                  <a:pt x="2316747" y="1465886"/>
                  <a:pt x="2300789" y="1402361"/>
                </a:cubicBezTo>
                <a:close/>
                <a:moveTo>
                  <a:pt x="2768313" y="1246074"/>
                </a:moveTo>
                <a:cubicBezTo>
                  <a:pt x="2801568" y="1276961"/>
                  <a:pt x="2761827" y="1343058"/>
                  <a:pt x="2753281" y="1365709"/>
                </a:cubicBezTo>
                <a:cubicBezTo>
                  <a:pt x="2799199" y="1338322"/>
                  <a:pt x="2832145" y="1268620"/>
                  <a:pt x="2838117" y="1288388"/>
                </a:cubicBezTo>
                <a:cubicBezTo>
                  <a:pt x="2876829" y="1308979"/>
                  <a:pt x="2850266" y="1402361"/>
                  <a:pt x="2825144" y="1452398"/>
                </a:cubicBezTo>
                <a:cubicBezTo>
                  <a:pt x="2824311" y="1445293"/>
                  <a:pt x="2819985" y="1439075"/>
                  <a:pt x="2813613" y="1435822"/>
                </a:cubicBezTo>
                <a:cubicBezTo>
                  <a:pt x="2789111" y="1421099"/>
                  <a:pt x="2837087" y="1373328"/>
                  <a:pt x="2812584" y="1342338"/>
                </a:cubicBezTo>
                <a:cubicBezTo>
                  <a:pt x="2788492" y="1393816"/>
                  <a:pt x="2776549" y="1477313"/>
                  <a:pt x="2729086" y="1381461"/>
                </a:cubicBezTo>
                <a:cubicBezTo>
                  <a:pt x="2725380" y="1374459"/>
                  <a:pt x="2660414" y="1241132"/>
                  <a:pt x="2697067" y="1302905"/>
                </a:cubicBezTo>
                <a:cubicBezTo>
                  <a:pt x="2728367" y="1310215"/>
                  <a:pt x="2727748" y="1388770"/>
                  <a:pt x="2739896" y="1383520"/>
                </a:cubicBezTo>
                <a:lnTo>
                  <a:pt x="2739896" y="1383417"/>
                </a:lnTo>
                <a:cubicBezTo>
                  <a:pt x="2753756" y="1374970"/>
                  <a:pt x="2758328" y="1356999"/>
                  <a:pt x="2750192" y="1342955"/>
                </a:cubicBezTo>
                <a:cubicBezTo>
                  <a:pt x="2778093" y="1318864"/>
                  <a:pt x="2757399" y="1274593"/>
                  <a:pt x="2768313" y="1246074"/>
                </a:cubicBezTo>
                <a:close/>
                <a:moveTo>
                  <a:pt x="2575991" y="1285402"/>
                </a:moveTo>
                <a:cubicBezTo>
                  <a:pt x="2618614" y="1306921"/>
                  <a:pt x="2612642" y="1323909"/>
                  <a:pt x="2604304" y="1347176"/>
                </a:cubicBezTo>
                <a:cubicBezTo>
                  <a:pt x="2598126" y="1364884"/>
                  <a:pt x="2600597" y="1430674"/>
                  <a:pt x="2601937" y="1448794"/>
                </a:cubicBezTo>
                <a:cubicBezTo>
                  <a:pt x="2601937" y="1451883"/>
                  <a:pt x="2602451" y="1455590"/>
                  <a:pt x="2602657" y="1458266"/>
                </a:cubicBezTo>
                <a:lnTo>
                  <a:pt x="2600906" y="1457133"/>
                </a:lnTo>
                <a:cubicBezTo>
                  <a:pt x="2595450" y="1452089"/>
                  <a:pt x="2594832" y="1436542"/>
                  <a:pt x="2594317" y="1423466"/>
                </a:cubicBezTo>
                <a:cubicBezTo>
                  <a:pt x="2595276" y="1411387"/>
                  <a:pt x="2593002" y="1399270"/>
                  <a:pt x="2587728" y="1388358"/>
                </a:cubicBezTo>
                <a:lnTo>
                  <a:pt x="2585257" y="1384961"/>
                </a:lnTo>
                <a:lnTo>
                  <a:pt x="2581346" y="1386506"/>
                </a:lnTo>
                <a:cubicBezTo>
                  <a:pt x="2564460" y="1392889"/>
                  <a:pt x="2566828" y="1407097"/>
                  <a:pt x="2568373" y="1416672"/>
                </a:cubicBezTo>
                <a:cubicBezTo>
                  <a:pt x="2569917" y="1426246"/>
                  <a:pt x="2570945" y="1432424"/>
                  <a:pt x="2558077" y="1434586"/>
                </a:cubicBezTo>
                <a:lnTo>
                  <a:pt x="2554782" y="1436440"/>
                </a:lnTo>
                <a:cubicBezTo>
                  <a:pt x="2553546" y="1435513"/>
                  <a:pt x="2544487" y="1423879"/>
                  <a:pt x="2544487" y="1423879"/>
                </a:cubicBezTo>
                <a:cubicBezTo>
                  <a:pt x="2544487" y="1423879"/>
                  <a:pt x="2556944" y="1432424"/>
                  <a:pt x="2557768" y="1432116"/>
                </a:cubicBezTo>
                <a:lnTo>
                  <a:pt x="2557768" y="1432012"/>
                </a:lnTo>
                <a:cubicBezTo>
                  <a:pt x="2564356" y="1429747"/>
                  <a:pt x="2563430" y="1423879"/>
                  <a:pt x="2557767" y="1390830"/>
                </a:cubicBezTo>
                <a:cubicBezTo>
                  <a:pt x="2557174" y="1379740"/>
                  <a:pt x="2557450" y="1368621"/>
                  <a:pt x="2558591" y="1357574"/>
                </a:cubicBezTo>
                <a:cubicBezTo>
                  <a:pt x="2563430" y="1341205"/>
                  <a:pt x="2569608" y="1320819"/>
                  <a:pt x="2562607" y="1308362"/>
                </a:cubicBezTo>
                <a:cubicBezTo>
                  <a:pt x="2560959" y="1305479"/>
                  <a:pt x="2571770" y="1292198"/>
                  <a:pt x="2573932" y="1288388"/>
                </a:cubicBezTo>
                <a:cubicBezTo>
                  <a:pt x="2574552" y="1287349"/>
                  <a:pt x="2575240" y="1286352"/>
                  <a:pt x="2575991" y="1285402"/>
                </a:cubicBezTo>
                <a:close/>
                <a:moveTo>
                  <a:pt x="2241795" y="1342749"/>
                </a:moveTo>
                <a:cubicBezTo>
                  <a:pt x="2287405" y="1413377"/>
                  <a:pt x="2332809" y="1491829"/>
                  <a:pt x="2375638" y="1566782"/>
                </a:cubicBezTo>
                <a:cubicBezTo>
                  <a:pt x="2321276" y="1498414"/>
                  <a:pt x="2276267" y="1423108"/>
                  <a:pt x="2241795" y="1342852"/>
                </a:cubicBezTo>
                <a:close/>
                <a:moveTo>
                  <a:pt x="2805776" y="1148029"/>
                </a:moveTo>
                <a:cubicBezTo>
                  <a:pt x="2807314" y="1147647"/>
                  <a:pt x="2807926" y="1147956"/>
                  <a:pt x="2807952" y="1147956"/>
                </a:cubicBezTo>
                <a:lnTo>
                  <a:pt x="2807952" y="1147853"/>
                </a:lnTo>
                <a:cubicBezTo>
                  <a:pt x="2838838" y="1169782"/>
                  <a:pt x="2746795" y="1270371"/>
                  <a:pt x="2757709" y="1197067"/>
                </a:cubicBezTo>
                <a:cubicBezTo>
                  <a:pt x="2788208" y="1156528"/>
                  <a:pt x="2801163" y="1149172"/>
                  <a:pt x="2805776" y="1148029"/>
                </a:cubicBezTo>
                <a:close/>
                <a:moveTo>
                  <a:pt x="1665749" y="1414840"/>
                </a:moveTo>
                <a:cubicBezTo>
                  <a:pt x="1670517" y="1413011"/>
                  <a:pt x="1669204" y="1480634"/>
                  <a:pt x="1669976" y="1494919"/>
                </a:cubicBezTo>
                <a:cubicBezTo>
                  <a:pt x="1670366" y="1512182"/>
                  <a:pt x="1673853" y="1529234"/>
                  <a:pt x="1680272" y="1545264"/>
                </a:cubicBezTo>
                <a:cubicBezTo>
                  <a:pt x="1668433" y="1552472"/>
                  <a:pt x="1654224" y="1557928"/>
                  <a:pt x="1645988" y="1549074"/>
                </a:cubicBezTo>
                <a:cubicBezTo>
                  <a:pt x="1630338" y="1532909"/>
                  <a:pt x="1645576" y="1527041"/>
                  <a:pt x="1658652" y="1444471"/>
                </a:cubicBezTo>
                <a:lnTo>
                  <a:pt x="1658652" y="1444367"/>
                </a:lnTo>
                <a:cubicBezTo>
                  <a:pt x="1661895" y="1423776"/>
                  <a:pt x="1664160" y="1415449"/>
                  <a:pt x="1665749" y="1414840"/>
                </a:cubicBezTo>
                <a:close/>
                <a:moveTo>
                  <a:pt x="2598950" y="1100802"/>
                </a:moveTo>
                <a:cubicBezTo>
                  <a:pt x="2609245" y="1106053"/>
                  <a:pt x="2616144" y="1123453"/>
                  <a:pt x="2624071" y="1146103"/>
                </a:cubicBezTo>
                <a:cubicBezTo>
                  <a:pt x="2626749" y="1153927"/>
                  <a:pt x="2629425" y="1161547"/>
                  <a:pt x="2632823" y="1169165"/>
                </a:cubicBezTo>
                <a:cubicBezTo>
                  <a:pt x="2639309" y="1180078"/>
                  <a:pt x="2648780" y="1193463"/>
                  <a:pt x="2655988" y="1194903"/>
                </a:cubicBezTo>
                <a:cubicBezTo>
                  <a:pt x="2659371" y="1196175"/>
                  <a:pt x="2663145" y="1195873"/>
                  <a:pt x="2666284" y="1194080"/>
                </a:cubicBezTo>
                <a:cubicBezTo>
                  <a:pt x="2676579" y="1188418"/>
                  <a:pt x="2683683" y="1166694"/>
                  <a:pt x="2687492" y="1151148"/>
                </a:cubicBezTo>
                <a:cubicBezTo>
                  <a:pt x="2715291" y="1176269"/>
                  <a:pt x="2719718" y="1207774"/>
                  <a:pt x="2716835" y="1245455"/>
                </a:cubicBezTo>
                <a:cubicBezTo>
                  <a:pt x="2714539" y="1241125"/>
                  <a:pt x="2711887" y="1236993"/>
                  <a:pt x="2708907" y="1233101"/>
                </a:cubicBezTo>
                <a:cubicBezTo>
                  <a:pt x="2706203" y="1229514"/>
                  <a:pt x="2701103" y="1228800"/>
                  <a:pt x="2697517" y="1231504"/>
                </a:cubicBezTo>
                <a:cubicBezTo>
                  <a:pt x="2695378" y="1233117"/>
                  <a:pt x="2694171" y="1235677"/>
                  <a:pt x="2694287" y="1238352"/>
                </a:cubicBezTo>
                <a:cubicBezTo>
                  <a:pt x="2695373" y="1245412"/>
                  <a:pt x="2692234" y="1252457"/>
                  <a:pt x="2686256" y="1256370"/>
                </a:cubicBezTo>
                <a:cubicBezTo>
                  <a:pt x="2680541" y="1258908"/>
                  <a:pt x="2673880" y="1257991"/>
                  <a:pt x="2669063" y="1254001"/>
                </a:cubicBezTo>
                <a:cubicBezTo>
                  <a:pt x="2665472" y="1251303"/>
                  <a:pt x="2660372" y="1252027"/>
                  <a:pt x="2657674" y="1255618"/>
                </a:cubicBezTo>
                <a:cubicBezTo>
                  <a:pt x="2655979" y="1257874"/>
                  <a:pt x="2655575" y="1260847"/>
                  <a:pt x="2656605" y="1263473"/>
                </a:cubicBezTo>
                <a:cubicBezTo>
                  <a:pt x="2657119" y="1264811"/>
                  <a:pt x="2657429" y="1265738"/>
                  <a:pt x="2657635" y="1266459"/>
                </a:cubicBezTo>
                <a:cubicBezTo>
                  <a:pt x="2656741" y="1267026"/>
                  <a:pt x="2655997" y="1267803"/>
                  <a:pt x="2655473" y="1268724"/>
                </a:cubicBezTo>
                <a:cubicBezTo>
                  <a:pt x="2640132" y="1292198"/>
                  <a:pt x="2631484" y="1294669"/>
                  <a:pt x="2629322" y="1293536"/>
                </a:cubicBezTo>
                <a:cubicBezTo>
                  <a:pt x="2619748" y="1288697"/>
                  <a:pt x="2616041" y="1242675"/>
                  <a:pt x="2628704" y="1210142"/>
                </a:cubicBezTo>
                <a:cubicBezTo>
                  <a:pt x="2630164" y="1206107"/>
                  <a:pt x="2628283" y="1201628"/>
                  <a:pt x="2624381" y="1199846"/>
                </a:cubicBezTo>
                <a:cubicBezTo>
                  <a:pt x="2623336" y="1199403"/>
                  <a:pt x="2622218" y="1199157"/>
                  <a:pt x="2621085" y="1199126"/>
                </a:cubicBezTo>
                <a:cubicBezTo>
                  <a:pt x="2618044" y="1199138"/>
                  <a:pt x="2615264" y="1200846"/>
                  <a:pt x="2613878" y="1203552"/>
                </a:cubicBezTo>
                <a:cubicBezTo>
                  <a:pt x="2609636" y="1210946"/>
                  <a:pt x="2604596" y="1217850"/>
                  <a:pt x="2598847" y="1224143"/>
                </a:cubicBezTo>
                <a:cubicBezTo>
                  <a:pt x="2597303" y="1225997"/>
                  <a:pt x="2595758" y="1227747"/>
                  <a:pt x="2594419" y="1229497"/>
                </a:cubicBezTo>
                <a:cubicBezTo>
                  <a:pt x="2581654" y="1210553"/>
                  <a:pt x="2587007" y="1183784"/>
                  <a:pt x="2592670" y="1155780"/>
                </a:cubicBezTo>
                <a:lnTo>
                  <a:pt x="2592670" y="1155678"/>
                </a:lnTo>
                <a:cubicBezTo>
                  <a:pt x="2597154" y="1137739"/>
                  <a:pt x="2599264" y="1119290"/>
                  <a:pt x="2598950" y="1100802"/>
                </a:cubicBezTo>
                <a:close/>
                <a:moveTo>
                  <a:pt x="2393346" y="1158355"/>
                </a:moveTo>
                <a:cubicBezTo>
                  <a:pt x="2394922" y="1159461"/>
                  <a:pt x="2396777" y="1160103"/>
                  <a:pt x="2398700" y="1160208"/>
                </a:cubicBezTo>
                <a:lnTo>
                  <a:pt x="2423822" y="1172048"/>
                </a:lnTo>
                <a:lnTo>
                  <a:pt x="2467578" y="1259664"/>
                </a:lnTo>
                <a:cubicBezTo>
                  <a:pt x="2467578" y="1259664"/>
                  <a:pt x="2520086" y="1426041"/>
                  <a:pt x="2534191" y="1430364"/>
                </a:cubicBezTo>
                <a:cubicBezTo>
                  <a:pt x="2533881" y="1432630"/>
                  <a:pt x="2533264" y="1434483"/>
                  <a:pt x="2532750" y="1436337"/>
                </a:cubicBezTo>
                <a:lnTo>
                  <a:pt x="2532750" y="1436233"/>
                </a:lnTo>
                <a:cubicBezTo>
                  <a:pt x="2530689" y="1444367"/>
                  <a:pt x="2529867" y="1446529"/>
                  <a:pt x="2524512" y="1445602"/>
                </a:cubicBezTo>
                <a:cubicBezTo>
                  <a:pt x="2514217" y="1423982"/>
                  <a:pt x="2396229" y="1211171"/>
                  <a:pt x="2393346" y="1158355"/>
                </a:cubicBezTo>
                <a:close/>
                <a:moveTo>
                  <a:pt x="2769136" y="957385"/>
                </a:moveTo>
                <a:cubicBezTo>
                  <a:pt x="2812894" y="976122"/>
                  <a:pt x="2801258" y="1052412"/>
                  <a:pt x="2776137" y="1087006"/>
                </a:cubicBezTo>
                <a:cubicBezTo>
                  <a:pt x="2777579" y="1092566"/>
                  <a:pt x="2776137" y="1097301"/>
                  <a:pt x="2767592" y="1099670"/>
                </a:cubicBezTo>
                <a:cubicBezTo>
                  <a:pt x="2766340" y="1100347"/>
                  <a:pt x="2764830" y="1100347"/>
                  <a:pt x="2763577" y="1099670"/>
                </a:cubicBezTo>
                <a:cubicBezTo>
                  <a:pt x="2760592" y="1101728"/>
                  <a:pt x="2772328" y="1117687"/>
                  <a:pt x="2769136" y="1118304"/>
                </a:cubicBezTo>
                <a:cubicBezTo>
                  <a:pt x="2786125" y="1132718"/>
                  <a:pt x="2761518" y="1154751"/>
                  <a:pt x="2744015" y="1168960"/>
                </a:cubicBezTo>
                <a:cubicBezTo>
                  <a:pt x="2754311" y="1137557"/>
                  <a:pt x="2729705" y="983947"/>
                  <a:pt x="2769136" y="957487"/>
                </a:cubicBezTo>
                <a:close/>
                <a:moveTo>
                  <a:pt x="808131" y="1516642"/>
                </a:moveTo>
                <a:cubicBezTo>
                  <a:pt x="822853" y="1510465"/>
                  <a:pt x="1433692" y="1524261"/>
                  <a:pt x="1494745" y="1557825"/>
                </a:cubicBezTo>
                <a:cubicBezTo>
                  <a:pt x="1477242" y="1570076"/>
                  <a:pt x="1419896" y="1570180"/>
                  <a:pt x="1384274" y="1570076"/>
                </a:cubicBezTo>
                <a:cubicBezTo>
                  <a:pt x="1369139" y="1570076"/>
                  <a:pt x="1343606" y="1570694"/>
                  <a:pt x="1343606" y="1570694"/>
                </a:cubicBezTo>
                <a:cubicBezTo>
                  <a:pt x="1298510" y="1567812"/>
                  <a:pt x="1252695" y="1564414"/>
                  <a:pt x="1207395" y="1561119"/>
                </a:cubicBezTo>
                <a:cubicBezTo>
                  <a:pt x="1128531" y="1555250"/>
                  <a:pt x="1054196" y="1549794"/>
                  <a:pt x="985010" y="1546499"/>
                </a:cubicBezTo>
                <a:lnTo>
                  <a:pt x="985009" y="1548558"/>
                </a:lnTo>
                <a:cubicBezTo>
                  <a:pt x="982024" y="1539705"/>
                  <a:pt x="967713" y="1537131"/>
                  <a:pt x="954843" y="1534866"/>
                </a:cubicBezTo>
                <a:close/>
                <a:moveTo>
                  <a:pt x="1627147" y="1234645"/>
                </a:moveTo>
                <a:cubicBezTo>
                  <a:pt x="1657416" y="1300537"/>
                  <a:pt x="1656386" y="1423775"/>
                  <a:pt x="1613763" y="1488638"/>
                </a:cubicBezTo>
                <a:cubicBezTo>
                  <a:pt x="1612115" y="1439734"/>
                  <a:pt x="1621073" y="1286638"/>
                  <a:pt x="1627147" y="1234748"/>
                </a:cubicBezTo>
                <a:close/>
                <a:moveTo>
                  <a:pt x="1735730" y="943844"/>
                </a:moveTo>
                <a:cubicBezTo>
                  <a:pt x="1737774" y="944054"/>
                  <a:pt x="1739662" y="945029"/>
                  <a:pt x="1741017" y="946573"/>
                </a:cubicBezTo>
                <a:cubicBezTo>
                  <a:pt x="1744928" y="951103"/>
                  <a:pt x="1753164" y="960473"/>
                  <a:pt x="1743692" y="1404112"/>
                </a:cubicBezTo>
                <a:lnTo>
                  <a:pt x="1743693" y="1413789"/>
                </a:lnTo>
                <a:cubicBezTo>
                  <a:pt x="1745444" y="1485858"/>
                  <a:pt x="1747194" y="1560193"/>
                  <a:pt x="1745444" y="1582637"/>
                </a:cubicBezTo>
                <a:cubicBezTo>
                  <a:pt x="1745228" y="1585544"/>
                  <a:pt x="1743455" y="1588105"/>
                  <a:pt x="1740810" y="1589329"/>
                </a:cubicBezTo>
                <a:cubicBezTo>
                  <a:pt x="1739718" y="1589856"/>
                  <a:pt x="1738522" y="1590136"/>
                  <a:pt x="1737310" y="1590153"/>
                </a:cubicBezTo>
                <a:cubicBezTo>
                  <a:pt x="1735658" y="1590136"/>
                  <a:pt x="1734047" y="1589635"/>
                  <a:pt x="1732676" y="1588712"/>
                </a:cubicBezTo>
                <a:cubicBezTo>
                  <a:pt x="1659269" y="1538365"/>
                  <a:pt x="1682023" y="1396699"/>
                  <a:pt x="1698702" y="1293330"/>
                </a:cubicBezTo>
                <a:lnTo>
                  <a:pt x="1698701" y="1293227"/>
                </a:lnTo>
                <a:cubicBezTo>
                  <a:pt x="1701070" y="1278401"/>
                  <a:pt x="1711777" y="1141676"/>
                  <a:pt x="1718778" y="1051281"/>
                </a:cubicBezTo>
                <a:cubicBezTo>
                  <a:pt x="1722794" y="998979"/>
                  <a:pt x="1726088" y="957693"/>
                  <a:pt x="1726808" y="951103"/>
                </a:cubicBezTo>
                <a:cubicBezTo>
                  <a:pt x="1727267" y="946635"/>
                  <a:pt x="1731262" y="943385"/>
                  <a:pt x="1735730" y="943844"/>
                </a:cubicBezTo>
                <a:close/>
                <a:moveTo>
                  <a:pt x="1594716" y="939264"/>
                </a:moveTo>
                <a:cubicBezTo>
                  <a:pt x="1617881" y="1113569"/>
                  <a:pt x="1618705" y="1251221"/>
                  <a:pt x="1597290" y="1349956"/>
                </a:cubicBezTo>
                <a:lnTo>
                  <a:pt x="1597290" y="1349853"/>
                </a:lnTo>
                <a:cubicBezTo>
                  <a:pt x="1597805" y="1302184"/>
                  <a:pt x="1595540" y="1250809"/>
                  <a:pt x="1593069" y="1197272"/>
                </a:cubicBezTo>
                <a:cubicBezTo>
                  <a:pt x="1589054" y="1107906"/>
                  <a:pt x="1584935" y="1015760"/>
                  <a:pt x="1594716" y="939264"/>
                </a:cubicBezTo>
                <a:close/>
                <a:moveTo>
                  <a:pt x="1513792" y="661283"/>
                </a:moveTo>
                <a:cubicBezTo>
                  <a:pt x="1517704" y="707510"/>
                  <a:pt x="1523059" y="753119"/>
                  <a:pt x="1529646" y="797597"/>
                </a:cubicBezTo>
                <a:cubicBezTo>
                  <a:pt x="1530256" y="801561"/>
                  <a:pt x="1533667" y="804491"/>
                  <a:pt x="1537678" y="804494"/>
                </a:cubicBezTo>
                <a:cubicBezTo>
                  <a:pt x="1541689" y="804491"/>
                  <a:pt x="1545100" y="801561"/>
                  <a:pt x="1545708" y="797597"/>
                </a:cubicBezTo>
                <a:cubicBezTo>
                  <a:pt x="1546533" y="792036"/>
                  <a:pt x="1547355" y="786374"/>
                  <a:pt x="1548076" y="780609"/>
                </a:cubicBezTo>
                <a:cubicBezTo>
                  <a:pt x="1547562" y="816746"/>
                  <a:pt x="1546533" y="847221"/>
                  <a:pt x="1545502" y="870490"/>
                </a:cubicBezTo>
                <a:lnTo>
                  <a:pt x="1544267" y="870489"/>
                </a:lnTo>
                <a:cubicBezTo>
                  <a:pt x="1531500" y="877182"/>
                  <a:pt x="1528825" y="913215"/>
                  <a:pt x="1533972" y="1008965"/>
                </a:cubicBezTo>
                <a:cubicBezTo>
                  <a:pt x="1531398" y="966753"/>
                  <a:pt x="1529132" y="923718"/>
                  <a:pt x="1526662" y="880167"/>
                </a:cubicBezTo>
                <a:cubicBezTo>
                  <a:pt x="1522750" y="807274"/>
                  <a:pt x="1518734" y="733557"/>
                  <a:pt x="1513792" y="661283"/>
                </a:cubicBezTo>
                <a:close/>
                <a:moveTo>
                  <a:pt x="1135016" y="705451"/>
                </a:moveTo>
                <a:cubicBezTo>
                  <a:pt x="1172919" y="783162"/>
                  <a:pt x="1206601" y="862864"/>
                  <a:pt x="1235914" y="944206"/>
                </a:cubicBezTo>
                <a:cubicBezTo>
                  <a:pt x="1265976" y="1022761"/>
                  <a:pt x="1296760" y="1103376"/>
                  <a:pt x="1332589" y="1174725"/>
                </a:cubicBezTo>
                <a:cubicBezTo>
                  <a:pt x="1265050" y="1052619"/>
                  <a:pt x="1206982" y="915069"/>
                  <a:pt x="1135016" y="705451"/>
                </a:cubicBezTo>
                <a:close/>
                <a:moveTo>
                  <a:pt x="308176" y="823130"/>
                </a:moveTo>
                <a:cubicBezTo>
                  <a:pt x="391055" y="879446"/>
                  <a:pt x="472906" y="942147"/>
                  <a:pt x="552181" y="1003097"/>
                </a:cubicBezTo>
                <a:cubicBezTo>
                  <a:pt x="693540" y="1111715"/>
                  <a:pt x="839636" y="1223835"/>
                  <a:pt x="998702" y="1305788"/>
                </a:cubicBezTo>
                <a:cubicBezTo>
                  <a:pt x="969463" y="1300640"/>
                  <a:pt x="914999" y="1269960"/>
                  <a:pt x="836443" y="1214261"/>
                </a:cubicBezTo>
                <a:lnTo>
                  <a:pt x="827899" y="1208289"/>
                </a:lnTo>
                <a:lnTo>
                  <a:pt x="764786" y="1166076"/>
                </a:lnTo>
                <a:cubicBezTo>
                  <a:pt x="608087" y="1061474"/>
                  <a:pt x="446548" y="953574"/>
                  <a:pt x="308176" y="823130"/>
                </a:cubicBezTo>
                <a:close/>
                <a:moveTo>
                  <a:pt x="1555284" y="71961"/>
                </a:moveTo>
                <a:cubicBezTo>
                  <a:pt x="1557034" y="126013"/>
                  <a:pt x="1557034" y="189846"/>
                  <a:pt x="1557137" y="256252"/>
                </a:cubicBezTo>
                <a:cubicBezTo>
                  <a:pt x="1557136" y="295376"/>
                  <a:pt x="1557137" y="335014"/>
                  <a:pt x="1557754" y="373211"/>
                </a:cubicBezTo>
                <a:cubicBezTo>
                  <a:pt x="1555970" y="345139"/>
                  <a:pt x="1553773" y="317203"/>
                  <a:pt x="1551166" y="289405"/>
                </a:cubicBezTo>
                <a:cubicBezTo>
                  <a:pt x="1550688" y="285181"/>
                  <a:pt x="1547076" y="282015"/>
                  <a:pt x="1542825" y="282095"/>
                </a:cubicBezTo>
                <a:cubicBezTo>
                  <a:pt x="1538531" y="282201"/>
                  <a:pt x="1535060" y="285627"/>
                  <a:pt x="1534898" y="289919"/>
                </a:cubicBezTo>
                <a:cubicBezTo>
                  <a:pt x="1532839" y="347368"/>
                  <a:pt x="1534897" y="412643"/>
                  <a:pt x="1536957" y="481830"/>
                </a:cubicBezTo>
                <a:cubicBezTo>
                  <a:pt x="1539428" y="566459"/>
                  <a:pt x="1542105" y="653458"/>
                  <a:pt x="1536956" y="728925"/>
                </a:cubicBezTo>
                <a:cubicBezTo>
                  <a:pt x="1511321" y="509422"/>
                  <a:pt x="1518117" y="268195"/>
                  <a:pt x="1555284" y="71961"/>
                </a:cubicBezTo>
                <a:close/>
                <a:moveTo>
                  <a:pt x="693540" y="231441"/>
                </a:moveTo>
                <a:cubicBezTo>
                  <a:pt x="691192" y="232894"/>
                  <a:pt x="689784" y="235476"/>
                  <a:pt x="689834" y="238235"/>
                </a:cubicBezTo>
                <a:lnTo>
                  <a:pt x="689834" y="269122"/>
                </a:lnTo>
                <a:cubicBezTo>
                  <a:pt x="689860" y="270334"/>
                  <a:pt x="690141" y="271527"/>
                  <a:pt x="690658" y="272623"/>
                </a:cubicBezTo>
                <a:lnTo>
                  <a:pt x="721338" y="333469"/>
                </a:lnTo>
                <a:cubicBezTo>
                  <a:pt x="786303" y="579638"/>
                  <a:pt x="896363" y="774328"/>
                  <a:pt x="1034016" y="1003303"/>
                </a:cubicBezTo>
                <a:lnTo>
                  <a:pt x="1051313" y="1031924"/>
                </a:lnTo>
                <a:lnTo>
                  <a:pt x="1053268" y="1034190"/>
                </a:lnTo>
                <a:cubicBezTo>
                  <a:pt x="1094451" y="1070224"/>
                  <a:pt x="1128529" y="1114908"/>
                  <a:pt x="1161578" y="1158458"/>
                </a:cubicBezTo>
                <a:cubicBezTo>
                  <a:pt x="1162505" y="1159694"/>
                  <a:pt x="1254239" y="1279740"/>
                  <a:pt x="1270609" y="1279740"/>
                </a:cubicBezTo>
                <a:cubicBezTo>
                  <a:pt x="1274286" y="1279806"/>
                  <a:pt x="1277527" y="1277334"/>
                  <a:pt x="1278434" y="1273769"/>
                </a:cubicBezTo>
                <a:lnTo>
                  <a:pt x="1281831" y="1261620"/>
                </a:lnTo>
                <a:cubicBezTo>
                  <a:pt x="1282343" y="1260048"/>
                  <a:pt x="1282343" y="1258353"/>
                  <a:pt x="1281831" y="1256781"/>
                </a:cubicBezTo>
                <a:cubicBezTo>
                  <a:pt x="1260949" y="1216925"/>
                  <a:pt x="1236846" y="1178843"/>
                  <a:pt x="1209762" y="1142912"/>
                </a:cubicBezTo>
                <a:cubicBezTo>
                  <a:pt x="1194801" y="1125925"/>
                  <a:pt x="1181299" y="1107706"/>
                  <a:pt x="1169403" y="1088448"/>
                </a:cubicBezTo>
                <a:cubicBezTo>
                  <a:pt x="1077978" y="971799"/>
                  <a:pt x="1004673" y="845471"/>
                  <a:pt x="926530" y="711629"/>
                </a:cubicBezTo>
                <a:cubicBezTo>
                  <a:pt x="915411" y="692684"/>
                  <a:pt x="904394" y="673534"/>
                  <a:pt x="893173" y="654487"/>
                </a:cubicBezTo>
                <a:cubicBezTo>
                  <a:pt x="846327" y="574491"/>
                  <a:pt x="804012" y="463915"/>
                  <a:pt x="769625" y="374961"/>
                </a:cubicBezTo>
                <a:cubicBezTo>
                  <a:pt x="733076" y="279521"/>
                  <a:pt x="716293" y="237103"/>
                  <a:pt x="701262" y="230822"/>
                </a:cubicBezTo>
                <a:cubicBezTo>
                  <a:pt x="698756" y="229671"/>
                  <a:pt x="695832" y="229906"/>
                  <a:pt x="693540" y="231441"/>
                </a:cubicBezTo>
                <a:close/>
                <a:moveTo>
                  <a:pt x="233327" y="166165"/>
                </a:moveTo>
                <a:cubicBezTo>
                  <a:pt x="229505" y="168022"/>
                  <a:pt x="227754" y="172508"/>
                  <a:pt x="229311" y="176461"/>
                </a:cubicBezTo>
                <a:cubicBezTo>
                  <a:pt x="343387" y="500155"/>
                  <a:pt x="595835" y="775975"/>
                  <a:pt x="840047" y="1042735"/>
                </a:cubicBezTo>
                <a:lnTo>
                  <a:pt x="870934" y="1075886"/>
                </a:lnTo>
                <a:cubicBezTo>
                  <a:pt x="696938" y="917746"/>
                  <a:pt x="548475" y="720482"/>
                  <a:pt x="404130" y="528880"/>
                </a:cubicBezTo>
                <a:cubicBezTo>
                  <a:pt x="348122" y="454547"/>
                  <a:pt x="290261" y="377741"/>
                  <a:pt x="232503" y="305466"/>
                </a:cubicBezTo>
                <a:cubicBezTo>
                  <a:pt x="229669" y="301980"/>
                  <a:pt x="224546" y="301452"/>
                  <a:pt x="221060" y="304286"/>
                </a:cubicBezTo>
                <a:cubicBezTo>
                  <a:pt x="218176" y="306631"/>
                  <a:pt x="217248" y="310636"/>
                  <a:pt x="218809" y="314011"/>
                </a:cubicBezTo>
                <a:cubicBezTo>
                  <a:pt x="398880" y="697420"/>
                  <a:pt x="707337" y="1058591"/>
                  <a:pt x="1074890" y="1319481"/>
                </a:cubicBezTo>
                <a:cubicBezTo>
                  <a:pt x="711661" y="1122115"/>
                  <a:pt x="428017" y="767636"/>
                  <a:pt x="196160" y="477814"/>
                </a:cubicBezTo>
                <a:cubicBezTo>
                  <a:pt x="156932" y="428807"/>
                  <a:pt x="119972" y="382580"/>
                  <a:pt x="83525" y="338103"/>
                </a:cubicBezTo>
                <a:cubicBezTo>
                  <a:pt x="81408" y="335536"/>
                  <a:pt x="77942" y="334517"/>
                  <a:pt x="74774" y="335529"/>
                </a:cubicBezTo>
                <a:cubicBezTo>
                  <a:pt x="69818" y="336993"/>
                  <a:pt x="65942" y="340869"/>
                  <a:pt x="64478" y="345825"/>
                </a:cubicBezTo>
                <a:cubicBezTo>
                  <a:pt x="51712" y="387315"/>
                  <a:pt x="211912" y="580359"/>
                  <a:pt x="438415" y="848456"/>
                </a:cubicBezTo>
                <a:cubicBezTo>
                  <a:pt x="467860" y="883359"/>
                  <a:pt x="496380" y="916922"/>
                  <a:pt x="521913" y="947501"/>
                </a:cubicBezTo>
                <a:cubicBezTo>
                  <a:pt x="461168" y="901479"/>
                  <a:pt x="401454" y="851648"/>
                  <a:pt x="343387" y="803362"/>
                </a:cubicBezTo>
                <a:cubicBezTo>
                  <a:pt x="252271" y="727071"/>
                  <a:pt x="158065" y="648310"/>
                  <a:pt x="59331" y="584477"/>
                </a:cubicBezTo>
                <a:cubicBezTo>
                  <a:pt x="56009" y="582371"/>
                  <a:pt x="51650" y="582982"/>
                  <a:pt x="49035" y="585918"/>
                </a:cubicBezTo>
                <a:cubicBezTo>
                  <a:pt x="46586" y="588914"/>
                  <a:pt x="46586" y="593219"/>
                  <a:pt x="49035" y="596214"/>
                </a:cubicBezTo>
                <a:cubicBezTo>
                  <a:pt x="440989" y="1043352"/>
                  <a:pt x="985936" y="1406685"/>
                  <a:pt x="1343606" y="1459811"/>
                </a:cubicBezTo>
                <a:cubicBezTo>
                  <a:pt x="1349062" y="1461355"/>
                  <a:pt x="1352047" y="1465165"/>
                  <a:pt x="1356784" y="1471856"/>
                </a:cubicBezTo>
                <a:lnTo>
                  <a:pt x="1358329" y="1474018"/>
                </a:lnTo>
                <a:cubicBezTo>
                  <a:pt x="1204717" y="1448177"/>
                  <a:pt x="824398" y="1357781"/>
                  <a:pt x="39151" y="853089"/>
                </a:cubicBezTo>
                <a:lnTo>
                  <a:pt x="14853" y="837544"/>
                </a:lnTo>
                <a:cubicBezTo>
                  <a:pt x="12160" y="835796"/>
                  <a:pt x="8692" y="835796"/>
                  <a:pt x="5999" y="837544"/>
                </a:cubicBezTo>
                <a:cubicBezTo>
                  <a:pt x="1505" y="840490"/>
                  <a:pt x="-771" y="845855"/>
                  <a:pt x="234" y="851134"/>
                </a:cubicBezTo>
                <a:cubicBezTo>
                  <a:pt x="10530" y="919908"/>
                  <a:pt x="765404" y="1347176"/>
                  <a:pt x="1236428" y="1489462"/>
                </a:cubicBezTo>
                <a:cubicBezTo>
                  <a:pt x="993966" y="1507376"/>
                  <a:pt x="759741" y="1444779"/>
                  <a:pt x="532826" y="1384035"/>
                </a:cubicBezTo>
                <a:cubicBezTo>
                  <a:pt x="484333" y="1371062"/>
                  <a:pt x="434193" y="1357678"/>
                  <a:pt x="384878" y="1345323"/>
                </a:cubicBezTo>
                <a:cubicBezTo>
                  <a:pt x="382071" y="1344618"/>
                  <a:pt x="379101" y="1345440"/>
                  <a:pt x="377054" y="1347485"/>
                </a:cubicBezTo>
                <a:cubicBezTo>
                  <a:pt x="375062" y="1349564"/>
                  <a:pt x="374284" y="1352521"/>
                  <a:pt x="374994" y="1355310"/>
                </a:cubicBezTo>
                <a:cubicBezTo>
                  <a:pt x="382819" y="1385270"/>
                  <a:pt x="481760" y="1418114"/>
                  <a:pt x="631766" y="1464753"/>
                </a:cubicBezTo>
                <a:cubicBezTo>
                  <a:pt x="696011" y="1484726"/>
                  <a:pt x="756653" y="1503567"/>
                  <a:pt x="771685" y="1514171"/>
                </a:cubicBezTo>
                <a:cubicBezTo>
                  <a:pt x="775349" y="1515773"/>
                  <a:pt x="778805" y="1517813"/>
                  <a:pt x="781979" y="1520246"/>
                </a:cubicBezTo>
                <a:cubicBezTo>
                  <a:pt x="756344" y="1535175"/>
                  <a:pt x="574935" y="1534351"/>
                  <a:pt x="453446" y="1533733"/>
                </a:cubicBezTo>
                <a:cubicBezTo>
                  <a:pt x="256800" y="1532909"/>
                  <a:pt x="206352" y="1534453"/>
                  <a:pt x="198527" y="1547941"/>
                </a:cubicBezTo>
                <a:cubicBezTo>
                  <a:pt x="196688" y="1551127"/>
                  <a:pt x="196689" y="1555052"/>
                  <a:pt x="198527" y="1558237"/>
                </a:cubicBezTo>
                <a:cubicBezTo>
                  <a:pt x="199846" y="1560609"/>
                  <a:pt x="202302" y="1562129"/>
                  <a:pt x="205014" y="1562253"/>
                </a:cubicBezTo>
                <a:cubicBezTo>
                  <a:pt x="516353" y="1580371"/>
                  <a:pt x="749960" y="1579240"/>
                  <a:pt x="937752" y="1578313"/>
                </a:cubicBezTo>
                <a:cubicBezTo>
                  <a:pt x="1076023" y="1577695"/>
                  <a:pt x="1189481" y="1577181"/>
                  <a:pt x="1291510" y="1584490"/>
                </a:cubicBezTo>
                <a:lnTo>
                  <a:pt x="1281214" y="1586344"/>
                </a:lnTo>
                <a:cubicBezTo>
                  <a:pt x="1245591" y="1593035"/>
                  <a:pt x="1209144" y="1600037"/>
                  <a:pt x="1190510" y="1609611"/>
                </a:cubicBezTo>
                <a:cubicBezTo>
                  <a:pt x="1188198" y="1610830"/>
                  <a:pt x="1186624" y="1613095"/>
                  <a:pt x="1186288" y="1615686"/>
                </a:cubicBezTo>
                <a:cubicBezTo>
                  <a:pt x="986759" y="1627938"/>
                  <a:pt x="757580" y="1628967"/>
                  <a:pt x="645357" y="1592933"/>
                </a:cubicBezTo>
                <a:cubicBezTo>
                  <a:pt x="641069" y="1591596"/>
                  <a:pt x="636508" y="1593989"/>
                  <a:pt x="635171" y="1598277"/>
                </a:cubicBezTo>
                <a:cubicBezTo>
                  <a:pt x="634176" y="1601469"/>
                  <a:pt x="635235" y="1604944"/>
                  <a:pt x="637841" y="1607038"/>
                </a:cubicBezTo>
                <a:cubicBezTo>
                  <a:pt x="776831" y="1717818"/>
                  <a:pt x="1004572" y="1689402"/>
                  <a:pt x="1208630" y="1660679"/>
                </a:cubicBezTo>
                <a:cubicBezTo>
                  <a:pt x="879994" y="1732748"/>
                  <a:pt x="477641" y="1770018"/>
                  <a:pt x="296336" y="1765693"/>
                </a:cubicBezTo>
                <a:cubicBezTo>
                  <a:pt x="293151" y="1765676"/>
                  <a:pt x="290235" y="1767474"/>
                  <a:pt x="288821" y="1770326"/>
                </a:cubicBezTo>
                <a:cubicBezTo>
                  <a:pt x="285701" y="1776112"/>
                  <a:pt x="286223" y="1783182"/>
                  <a:pt x="290158" y="1788447"/>
                </a:cubicBezTo>
                <a:cubicBezTo>
                  <a:pt x="323516" y="1833232"/>
                  <a:pt x="703631" y="1785769"/>
                  <a:pt x="1306130" y="1694756"/>
                </a:cubicBezTo>
                <a:cubicBezTo>
                  <a:pt x="1369447" y="1685284"/>
                  <a:pt x="1424221" y="1676945"/>
                  <a:pt x="1464991" y="1671179"/>
                </a:cubicBezTo>
                <a:cubicBezTo>
                  <a:pt x="1354519" y="1718540"/>
                  <a:pt x="1221911" y="1765693"/>
                  <a:pt x="1082612" y="1815318"/>
                </a:cubicBezTo>
                <a:cubicBezTo>
                  <a:pt x="798453" y="1916318"/>
                  <a:pt x="476406" y="2030805"/>
                  <a:pt x="197189" y="2194712"/>
                </a:cubicBezTo>
                <a:cubicBezTo>
                  <a:pt x="193639" y="2196811"/>
                  <a:pt x="192223" y="2201237"/>
                  <a:pt x="193894" y="2205007"/>
                </a:cubicBezTo>
                <a:cubicBezTo>
                  <a:pt x="195519" y="2209070"/>
                  <a:pt x="200097" y="2211084"/>
                  <a:pt x="204190" y="2209537"/>
                </a:cubicBezTo>
                <a:cubicBezTo>
                  <a:pt x="489482" y="2122334"/>
                  <a:pt x="762727" y="2008052"/>
                  <a:pt x="1027016" y="1897683"/>
                </a:cubicBezTo>
                <a:cubicBezTo>
                  <a:pt x="1152312" y="1845279"/>
                  <a:pt x="1281111" y="1791432"/>
                  <a:pt x="1411557" y="1740263"/>
                </a:cubicBezTo>
                <a:cubicBezTo>
                  <a:pt x="1287391" y="1812332"/>
                  <a:pt x="1135428" y="1885123"/>
                  <a:pt x="987687" y="1956472"/>
                </a:cubicBezTo>
                <a:cubicBezTo>
                  <a:pt x="792070" y="2050264"/>
                  <a:pt x="590482" y="2147249"/>
                  <a:pt x="450254" y="2242483"/>
                </a:cubicBezTo>
                <a:cubicBezTo>
                  <a:pt x="446551" y="2245023"/>
                  <a:pt x="445607" y="2250086"/>
                  <a:pt x="448146" y="2253790"/>
                </a:cubicBezTo>
                <a:cubicBezTo>
                  <a:pt x="450050" y="2256567"/>
                  <a:pt x="453467" y="2257883"/>
                  <a:pt x="456741" y="2257104"/>
                </a:cubicBezTo>
                <a:cubicBezTo>
                  <a:pt x="588731" y="2223951"/>
                  <a:pt x="755932" y="2127379"/>
                  <a:pt x="932605" y="2025349"/>
                </a:cubicBezTo>
                <a:cubicBezTo>
                  <a:pt x="1185054" y="1879563"/>
                  <a:pt x="1534897" y="1721834"/>
                  <a:pt x="1600482" y="1713804"/>
                </a:cubicBezTo>
                <a:cubicBezTo>
                  <a:pt x="1601098" y="1713804"/>
                  <a:pt x="1695407" y="1724100"/>
                  <a:pt x="1695921" y="1723584"/>
                </a:cubicBezTo>
                <a:cubicBezTo>
                  <a:pt x="1716513" y="1727600"/>
                  <a:pt x="1906055" y="1767237"/>
                  <a:pt x="1929426" y="1782887"/>
                </a:cubicBezTo>
                <a:cubicBezTo>
                  <a:pt x="1932927" y="1793182"/>
                  <a:pt x="1957636" y="1852589"/>
                  <a:pt x="1961960" y="1860001"/>
                </a:cubicBezTo>
                <a:cubicBezTo>
                  <a:pt x="1971741" y="1876268"/>
                  <a:pt x="1991612" y="1909626"/>
                  <a:pt x="2053901" y="2064163"/>
                </a:cubicBezTo>
                <a:cubicBezTo>
                  <a:pt x="2001495" y="2048926"/>
                  <a:pt x="1950944" y="2021540"/>
                  <a:pt x="1902658" y="1994873"/>
                </a:cubicBezTo>
                <a:cubicBezTo>
                  <a:pt x="1836251" y="1958531"/>
                  <a:pt x="1767579" y="1920950"/>
                  <a:pt x="1691700" y="1913127"/>
                </a:cubicBezTo>
                <a:cubicBezTo>
                  <a:pt x="1687235" y="1912635"/>
                  <a:pt x="1683217" y="1915856"/>
                  <a:pt x="1682726" y="1920321"/>
                </a:cubicBezTo>
                <a:cubicBezTo>
                  <a:pt x="1682416" y="1923136"/>
                  <a:pt x="1683592" y="1925910"/>
                  <a:pt x="1685832" y="1927644"/>
                </a:cubicBezTo>
                <a:cubicBezTo>
                  <a:pt x="1790375" y="2006216"/>
                  <a:pt x="1909724" y="2062844"/>
                  <a:pt x="2036707" y="2094124"/>
                </a:cubicBezTo>
                <a:cubicBezTo>
                  <a:pt x="1750591" y="2148382"/>
                  <a:pt x="1285127" y="2226010"/>
                  <a:pt x="1211101" y="2345543"/>
                </a:cubicBezTo>
                <a:cubicBezTo>
                  <a:pt x="1209263" y="2348559"/>
                  <a:pt x="1209553" y="2352410"/>
                  <a:pt x="1211822" y="2355118"/>
                </a:cubicBezTo>
                <a:cubicBezTo>
                  <a:pt x="1214148" y="2357784"/>
                  <a:pt x="1217903" y="2358691"/>
                  <a:pt x="1221191" y="2357382"/>
                </a:cubicBezTo>
                <a:cubicBezTo>
                  <a:pt x="1518117" y="2233835"/>
                  <a:pt x="1811438" y="2157545"/>
                  <a:pt x="2035059" y="2144675"/>
                </a:cubicBezTo>
                <a:cubicBezTo>
                  <a:pt x="1806187" y="2247632"/>
                  <a:pt x="1526661" y="2446852"/>
                  <a:pt x="1368521" y="2622289"/>
                </a:cubicBezTo>
                <a:cubicBezTo>
                  <a:pt x="1366584" y="2624440"/>
                  <a:pt x="1365921" y="2627450"/>
                  <a:pt x="1366771" y="2630216"/>
                </a:cubicBezTo>
                <a:cubicBezTo>
                  <a:pt x="1367615" y="2632951"/>
                  <a:pt x="1369850" y="2635030"/>
                  <a:pt x="1372639" y="2635673"/>
                </a:cubicBezTo>
                <a:cubicBezTo>
                  <a:pt x="1403526" y="2643189"/>
                  <a:pt x="1503805" y="2549808"/>
                  <a:pt x="1693862" y="2410611"/>
                </a:cubicBezTo>
                <a:cubicBezTo>
                  <a:pt x="1833677" y="2308272"/>
                  <a:pt x="2085096" y="2145911"/>
                  <a:pt x="2110731" y="2164443"/>
                </a:cubicBezTo>
                <a:cubicBezTo>
                  <a:pt x="2111485" y="2165931"/>
                  <a:pt x="2111485" y="2167690"/>
                  <a:pt x="2110731" y="2169178"/>
                </a:cubicBezTo>
                <a:cubicBezTo>
                  <a:pt x="2106717" y="2179474"/>
                  <a:pt x="2077478" y="2187813"/>
                  <a:pt x="2056165" y="2194094"/>
                </a:cubicBezTo>
                <a:cubicBezTo>
                  <a:pt x="2027028" y="2202742"/>
                  <a:pt x="2005717" y="2209022"/>
                  <a:pt x="2006334" y="2223951"/>
                </a:cubicBezTo>
                <a:cubicBezTo>
                  <a:pt x="2004912" y="2229003"/>
                  <a:pt x="2006153" y="2234432"/>
                  <a:pt x="2009628" y="2238365"/>
                </a:cubicBezTo>
                <a:cubicBezTo>
                  <a:pt x="2015497" y="2243925"/>
                  <a:pt x="2023425" y="2241968"/>
                  <a:pt x="2035574" y="2238879"/>
                </a:cubicBezTo>
                <a:cubicBezTo>
                  <a:pt x="2047123" y="2235709"/>
                  <a:pt x="2058947" y="2233640"/>
                  <a:pt x="2070888" y="2232702"/>
                </a:cubicBezTo>
                <a:cubicBezTo>
                  <a:pt x="2070276" y="2237910"/>
                  <a:pt x="2072422" y="2243060"/>
                  <a:pt x="2076550" y="2246292"/>
                </a:cubicBezTo>
                <a:cubicBezTo>
                  <a:pt x="2088288" y="2254838"/>
                  <a:pt x="2108467" y="2243101"/>
                  <a:pt x="2149340" y="2213758"/>
                </a:cubicBezTo>
                <a:cubicBezTo>
                  <a:pt x="2154693" y="2210053"/>
                  <a:pt x="2160460" y="2205830"/>
                  <a:pt x="2163651" y="2203463"/>
                </a:cubicBezTo>
                <a:cubicBezTo>
                  <a:pt x="2173947" y="2208920"/>
                  <a:pt x="2181463" y="2211906"/>
                  <a:pt x="2187125" y="2207170"/>
                </a:cubicBezTo>
                <a:cubicBezTo>
                  <a:pt x="2192788" y="2202433"/>
                  <a:pt x="2190729" y="2194711"/>
                  <a:pt x="2188052" y="2186579"/>
                </a:cubicBezTo>
                <a:cubicBezTo>
                  <a:pt x="2184757" y="2176283"/>
                  <a:pt x="2180227" y="2162898"/>
                  <a:pt x="2188052" y="2153529"/>
                </a:cubicBezTo>
                <a:cubicBezTo>
                  <a:pt x="2195876" y="2144161"/>
                  <a:pt x="2213996" y="2136541"/>
                  <a:pt x="2263210" y="2138600"/>
                </a:cubicBezTo>
                <a:cubicBezTo>
                  <a:pt x="2235823" y="2149514"/>
                  <a:pt x="2218527" y="2161869"/>
                  <a:pt x="2216056" y="2173194"/>
                </a:cubicBezTo>
                <a:cubicBezTo>
                  <a:pt x="2214878" y="2177980"/>
                  <a:pt x="2216610" y="2183014"/>
                  <a:pt x="2220483" y="2186063"/>
                </a:cubicBezTo>
                <a:cubicBezTo>
                  <a:pt x="2230058" y="2194094"/>
                  <a:pt x="2252400" y="2190491"/>
                  <a:pt x="2274227" y="2184211"/>
                </a:cubicBezTo>
                <a:cubicBezTo>
                  <a:pt x="2256002" y="2200684"/>
                  <a:pt x="2256724" y="2203772"/>
                  <a:pt x="2260430" y="2209022"/>
                </a:cubicBezTo>
                <a:cubicBezTo>
                  <a:pt x="2266608" y="2217671"/>
                  <a:pt x="2270726" y="2215200"/>
                  <a:pt x="2340735" y="2173708"/>
                </a:cubicBezTo>
                <a:cubicBezTo>
                  <a:pt x="2396024" y="2140969"/>
                  <a:pt x="2478697" y="2091962"/>
                  <a:pt x="2537382" y="2068076"/>
                </a:cubicBezTo>
                <a:cubicBezTo>
                  <a:pt x="2326220" y="2198006"/>
                  <a:pt x="1867447" y="2495859"/>
                  <a:pt x="1780037" y="2626407"/>
                </a:cubicBezTo>
                <a:cubicBezTo>
                  <a:pt x="1777885" y="2629630"/>
                  <a:pt x="1778271" y="2633916"/>
                  <a:pt x="1780964" y="2636703"/>
                </a:cubicBezTo>
                <a:cubicBezTo>
                  <a:pt x="1783742" y="2639390"/>
                  <a:pt x="1788003" y="2639817"/>
                  <a:pt x="1791259" y="2637732"/>
                </a:cubicBezTo>
                <a:cubicBezTo>
                  <a:pt x="1874859" y="2582342"/>
                  <a:pt x="1962784" y="2514185"/>
                  <a:pt x="2055958" y="2441189"/>
                </a:cubicBezTo>
                <a:cubicBezTo>
                  <a:pt x="2240457" y="2297050"/>
                  <a:pt x="2431132" y="2148999"/>
                  <a:pt x="2614290" y="2080842"/>
                </a:cubicBezTo>
                <a:cubicBezTo>
                  <a:pt x="2566828" y="2213758"/>
                  <a:pt x="2268976" y="2435732"/>
                  <a:pt x="2123087" y="2544145"/>
                </a:cubicBezTo>
                <a:cubicBezTo>
                  <a:pt x="2074183" y="2580591"/>
                  <a:pt x="2041854" y="2604683"/>
                  <a:pt x="2031662" y="2615287"/>
                </a:cubicBezTo>
                <a:cubicBezTo>
                  <a:pt x="2029471" y="2617556"/>
                  <a:pt x="2028789" y="2620886"/>
                  <a:pt x="2029911" y="2623833"/>
                </a:cubicBezTo>
                <a:cubicBezTo>
                  <a:pt x="2031050" y="2626805"/>
                  <a:pt x="2033836" y="2628824"/>
                  <a:pt x="2037015" y="2628981"/>
                </a:cubicBezTo>
                <a:lnTo>
                  <a:pt x="2038148" y="2628981"/>
                </a:lnTo>
                <a:cubicBezTo>
                  <a:pt x="2039077" y="2630122"/>
                  <a:pt x="2040281" y="2631009"/>
                  <a:pt x="2041649" y="2631555"/>
                </a:cubicBezTo>
                <a:cubicBezTo>
                  <a:pt x="2043687" y="2632425"/>
                  <a:pt x="2045992" y="2632425"/>
                  <a:pt x="2048031" y="2631555"/>
                </a:cubicBezTo>
                <a:cubicBezTo>
                  <a:pt x="2198657" y="2562573"/>
                  <a:pt x="2293376" y="2479180"/>
                  <a:pt x="2362460" y="2418332"/>
                </a:cubicBezTo>
                <a:cubicBezTo>
                  <a:pt x="2387169" y="2396609"/>
                  <a:pt x="2408069" y="2378180"/>
                  <a:pt x="2426705" y="2364692"/>
                </a:cubicBezTo>
                <a:cubicBezTo>
                  <a:pt x="2392625" y="2459412"/>
                  <a:pt x="2307687" y="2628157"/>
                  <a:pt x="2277418" y="2678914"/>
                </a:cubicBezTo>
                <a:cubicBezTo>
                  <a:pt x="2275274" y="2682862"/>
                  <a:pt x="2276737" y="2687801"/>
                  <a:pt x="2280684" y="2689944"/>
                </a:cubicBezTo>
                <a:cubicBezTo>
                  <a:pt x="2283528" y="2691488"/>
                  <a:pt x="2287015" y="2691199"/>
                  <a:pt x="2289567" y="2689211"/>
                </a:cubicBezTo>
                <a:cubicBezTo>
                  <a:pt x="2295436" y="2684268"/>
                  <a:pt x="2301407" y="2679429"/>
                  <a:pt x="2307173" y="2674487"/>
                </a:cubicBezTo>
                <a:cubicBezTo>
                  <a:pt x="2246634" y="2738115"/>
                  <a:pt x="2191449" y="2800815"/>
                  <a:pt x="2149238" y="2867325"/>
                </a:cubicBezTo>
                <a:cubicBezTo>
                  <a:pt x="2147150" y="2870631"/>
                  <a:pt x="2147713" y="2874956"/>
                  <a:pt x="2150575" y="2877621"/>
                </a:cubicBezTo>
                <a:cubicBezTo>
                  <a:pt x="2156584" y="2883742"/>
                  <a:pt x="2164982" y="2886905"/>
                  <a:pt x="2173535" y="2886269"/>
                </a:cubicBezTo>
                <a:cubicBezTo>
                  <a:pt x="2196906" y="2884313"/>
                  <a:pt x="2219660" y="2854661"/>
                  <a:pt x="2245605" y="2820273"/>
                </a:cubicBezTo>
                <a:cubicBezTo>
                  <a:pt x="2238740" y="2841895"/>
                  <a:pt x="2231637" y="2864338"/>
                  <a:pt x="2224293" y="2887607"/>
                </a:cubicBezTo>
                <a:cubicBezTo>
                  <a:pt x="2180124" y="3025671"/>
                  <a:pt x="2130088" y="3182164"/>
                  <a:pt x="2117425" y="3348748"/>
                </a:cubicBezTo>
                <a:cubicBezTo>
                  <a:pt x="2117127" y="3352845"/>
                  <a:pt x="2119894" y="3356534"/>
                  <a:pt x="2123910" y="3357396"/>
                </a:cubicBezTo>
                <a:lnTo>
                  <a:pt x="2126897" y="3357396"/>
                </a:lnTo>
                <a:cubicBezTo>
                  <a:pt x="2130398" y="3357399"/>
                  <a:pt x="2133509" y="3355159"/>
                  <a:pt x="2134618" y="3351836"/>
                </a:cubicBezTo>
                <a:cubicBezTo>
                  <a:pt x="2155209" y="3289342"/>
                  <a:pt x="2174770" y="3224170"/>
                  <a:pt x="2193405" y="3161161"/>
                </a:cubicBezTo>
                <a:cubicBezTo>
                  <a:pt x="2268255" y="2908198"/>
                  <a:pt x="2345575" y="2646380"/>
                  <a:pt x="2554885" y="2464972"/>
                </a:cubicBezTo>
                <a:cubicBezTo>
                  <a:pt x="2602554" y="2428525"/>
                  <a:pt x="2650531" y="2337923"/>
                  <a:pt x="2688728" y="2265236"/>
                </a:cubicBezTo>
                <a:lnTo>
                  <a:pt x="2691507" y="2259883"/>
                </a:lnTo>
                <a:cubicBezTo>
                  <a:pt x="2651972" y="2383018"/>
                  <a:pt x="2605642" y="2509243"/>
                  <a:pt x="2591228" y="2523245"/>
                </a:cubicBezTo>
                <a:cubicBezTo>
                  <a:pt x="2586814" y="2523679"/>
                  <a:pt x="2583588" y="2527609"/>
                  <a:pt x="2584022" y="2532023"/>
                </a:cubicBezTo>
                <a:cubicBezTo>
                  <a:pt x="2584298" y="2534820"/>
                  <a:pt x="2586016" y="2537271"/>
                  <a:pt x="2588551" y="2538483"/>
                </a:cubicBezTo>
                <a:cubicBezTo>
                  <a:pt x="2592518" y="2540402"/>
                  <a:pt x="2597146" y="2540402"/>
                  <a:pt x="2601112" y="2538482"/>
                </a:cubicBezTo>
                <a:cubicBezTo>
                  <a:pt x="2605496" y="2536358"/>
                  <a:pt x="2609388" y="2533343"/>
                  <a:pt x="2612540" y="2529629"/>
                </a:cubicBezTo>
                <a:cubicBezTo>
                  <a:pt x="2559415" y="2623833"/>
                  <a:pt x="2494861" y="2723289"/>
                  <a:pt x="2437000" y="2812346"/>
                </a:cubicBezTo>
                <a:cubicBezTo>
                  <a:pt x="2359268" y="2932084"/>
                  <a:pt x="2292140" y="3035349"/>
                  <a:pt x="2267226" y="3100109"/>
                </a:cubicBezTo>
                <a:cubicBezTo>
                  <a:pt x="2265595" y="3104295"/>
                  <a:pt x="2267669" y="3109009"/>
                  <a:pt x="2271855" y="3110639"/>
                </a:cubicBezTo>
                <a:cubicBezTo>
                  <a:pt x="2275390" y="3112015"/>
                  <a:pt x="2279407" y="3110764"/>
                  <a:pt x="2281537" y="3107624"/>
                </a:cubicBezTo>
                <a:cubicBezTo>
                  <a:pt x="2298832" y="3082812"/>
                  <a:pt x="2318910" y="3054705"/>
                  <a:pt x="2340839" y="3024023"/>
                </a:cubicBezTo>
                <a:cubicBezTo>
                  <a:pt x="2503098" y="2797006"/>
                  <a:pt x="2774490" y="2417200"/>
                  <a:pt x="2756781" y="2176591"/>
                </a:cubicBezTo>
                <a:cubicBezTo>
                  <a:pt x="2756820" y="2175906"/>
                  <a:pt x="2756820" y="2175218"/>
                  <a:pt x="2756782" y="2174532"/>
                </a:cubicBezTo>
                <a:cubicBezTo>
                  <a:pt x="2749780" y="2153941"/>
                  <a:pt x="2750501" y="2140453"/>
                  <a:pt x="2759047" y="2132217"/>
                </a:cubicBezTo>
                <a:cubicBezTo>
                  <a:pt x="2804038" y="2088153"/>
                  <a:pt x="3264870" y="2212935"/>
                  <a:pt x="3492712" y="2296948"/>
                </a:cubicBezTo>
                <a:cubicBezTo>
                  <a:pt x="3758648" y="2395065"/>
                  <a:pt x="3795403" y="2399904"/>
                  <a:pt x="3844205" y="2387754"/>
                </a:cubicBezTo>
                <a:cubicBezTo>
                  <a:pt x="3867781" y="2382092"/>
                  <a:pt x="3861398" y="2341424"/>
                  <a:pt x="3845336" y="2302713"/>
                </a:cubicBezTo>
                <a:cubicBezTo>
                  <a:pt x="3844719" y="2300705"/>
                  <a:pt x="3843194" y="2299104"/>
                  <a:pt x="3841218" y="2298388"/>
                </a:cubicBezTo>
                <a:cubicBezTo>
                  <a:pt x="3643646" y="2260810"/>
                  <a:pt x="3614716" y="2253500"/>
                  <a:pt x="3492299" y="2224878"/>
                </a:cubicBezTo>
                <a:cubicBezTo>
                  <a:pt x="3409421" y="2205522"/>
                  <a:pt x="3232748" y="2114921"/>
                  <a:pt x="3181784" y="2090520"/>
                </a:cubicBezTo>
                <a:cubicBezTo>
                  <a:pt x="3176740" y="2081666"/>
                  <a:pt x="3201244" y="2026791"/>
                  <a:pt x="3227086" y="1968620"/>
                </a:cubicBezTo>
                <a:cubicBezTo>
                  <a:pt x="3319128" y="1762193"/>
                  <a:pt x="3510524" y="1332659"/>
                  <a:pt x="3542337" y="671372"/>
                </a:cubicBezTo>
                <a:cubicBezTo>
                  <a:pt x="3542549" y="666885"/>
                  <a:pt x="3539083" y="663076"/>
                  <a:pt x="3534596" y="662864"/>
                </a:cubicBezTo>
                <a:cubicBezTo>
                  <a:pt x="3530649" y="662678"/>
                  <a:pt x="3527140" y="665355"/>
                  <a:pt x="3526276" y="669210"/>
                </a:cubicBezTo>
                <a:cubicBezTo>
                  <a:pt x="3505685" y="763930"/>
                  <a:pt x="3487462" y="854531"/>
                  <a:pt x="3469857" y="943073"/>
                </a:cubicBezTo>
                <a:cubicBezTo>
                  <a:pt x="3401801" y="1284476"/>
                  <a:pt x="3342911" y="1579342"/>
                  <a:pt x="3175710" y="1935469"/>
                </a:cubicBezTo>
                <a:cubicBezTo>
                  <a:pt x="3142867" y="1991065"/>
                  <a:pt x="3127733" y="2060560"/>
                  <a:pt x="3122379" y="2086196"/>
                </a:cubicBezTo>
                <a:cubicBezTo>
                  <a:pt x="3109818" y="2088872"/>
                  <a:pt x="3053707" y="2067561"/>
                  <a:pt x="3012422" y="2051911"/>
                </a:cubicBezTo>
                <a:cubicBezTo>
                  <a:pt x="2988743" y="2042954"/>
                  <a:pt x="2964547" y="2033792"/>
                  <a:pt x="2941692" y="2025966"/>
                </a:cubicBezTo>
                <a:cubicBezTo>
                  <a:pt x="3032396" y="1960898"/>
                  <a:pt x="3074917" y="1888828"/>
                  <a:pt x="3107348" y="1826849"/>
                </a:cubicBezTo>
                <a:cubicBezTo>
                  <a:pt x="3201244" y="1692389"/>
                  <a:pt x="3401082" y="1120570"/>
                  <a:pt x="3372357" y="1030483"/>
                </a:cubicBezTo>
                <a:cubicBezTo>
                  <a:pt x="3371201" y="1026955"/>
                  <a:pt x="3367828" y="1024636"/>
                  <a:pt x="3364120" y="1024820"/>
                </a:cubicBezTo>
                <a:cubicBezTo>
                  <a:pt x="3360433" y="1025025"/>
                  <a:pt x="3357347" y="1027689"/>
                  <a:pt x="3356604" y="1031307"/>
                </a:cubicBezTo>
                <a:cubicBezTo>
                  <a:pt x="3310789" y="1256781"/>
                  <a:pt x="3148530" y="1641426"/>
                  <a:pt x="3024365" y="1868958"/>
                </a:cubicBezTo>
                <a:cubicBezTo>
                  <a:pt x="2975667" y="1924863"/>
                  <a:pt x="2920275" y="1983446"/>
                  <a:pt x="2896390" y="2002184"/>
                </a:cubicBezTo>
                <a:lnTo>
                  <a:pt x="2896906" y="2001257"/>
                </a:lnTo>
                <a:cubicBezTo>
                  <a:pt x="3045265" y="1805641"/>
                  <a:pt x="3415907" y="861018"/>
                  <a:pt x="3435366" y="796669"/>
                </a:cubicBezTo>
                <a:cubicBezTo>
                  <a:pt x="3441029" y="777726"/>
                  <a:pt x="3444735" y="759194"/>
                  <a:pt x="3448235" y="741382"/>
                </a:cubicBezTo>
                <a:cubicBezTo>
                  <a:pt x="3453280" y="715129"/>
                  <a:pt x="3457810" y="692478"/>
                  <a:pt x="3467283" y="677549"/>
                </a:cubicBezTo>
                <a:cubicBezTo>
                  <a:pt x="3469796" y="673900"/>
                  <a:pt x="3468925" y="668911"/>
                  <a:pt x="3465326" y="666327"/>
                </a:cubicBezTo>
                <a:lnTo>
                  <a:pt x="3456575" y="659841"/>
                </a:lnTo>
                <a:cubicBezTo>
                  <a:pt x="3453114" y="657287"/>
                  <a:pt x="3448270" y="657825"/>
                  <a:pt x="3445456" y="661076"/>
                </a:cubicBezTo>
                <a:cubicBezTo>
                  <a:pt x="3410965" y="701538"/>
                  <a:pt x="3389138" y="762180"/>
                  <a:pt x="3368033" y="820968"/>
                </a:cubicBezTo>
                <a:lnTo>
                  <a:pt x="3363399" y="834043"/>
                </a:lnTo>
                <a:cubicBezTo>
                  <a:pt x="3273003" y="1092051"/>
                  <a:pt x="3044956" y="1711127"/>
                  <a:pt x="2859841" y="1951014"/>
                </a:cubicBezTo>
                <a:cubicBezTo>
                  <a:pt x="2858913" y="1948544"/>
                  <a:pt x="2857987" y="1946072"/>
                  <a:pt x="2857164" y="1943498"/>
                </a:cubicBezTo>
                <a:cubicBezTo>
                  <a:pt x="2859199" y="1943199"/>
                  <a:pt x="2861041" y="1942131"/>
                  <a:pt x="2862312" y="1940513"/>
                </a:cubicBezTo>
                <a:cubicBezTo>
                  <a:pt x="2920173" y="1865972"/>
                  <a:pt x="2945604" y="1778769"/>
                  <a:pt x="2970210" y="1694344"/>
                </a:cubicBezTo>
                <a:cubicBezTo>
                  <a:pt x="2998420" y="1597463"/>
                  <a:pt x="3025086" y="1505935"/>
                  <a:pt x="3097257" y="1436233"/>
                </a:cubicBezTo>
                <a:cubicBezTo>
                  <a:pt x="3099414" y="1434123"/>
                  <a:pt x="3100243" y="1431002"/>
                  <a:pt x="3099419" y="1428100"/>
                </a:cubicBezTo>
                <a:cubicBezTo>
                  <a:pt x="3098587" y="1425202"/>
                  <a:pt x="3096202" y="1423015"/>
                  <a:pt x="3093242" y="1422437"/>
                </a:cubicBezTo>
                <a:cubicBezTo>
                  <a:pt x="3083166" y="1419779"/>
                  <a:pt x="3072435" y="1421499"/>
                  <a:pt x="3063694" y="1427174"/>
                </a:cubicBezTo>
                <a:cubicBezTo>
                  <a:pt x="3055550" y="1433484"/>
                  <a:pt x="3049868" y="1442444"/>
                  <a:pt x="3047633" y="1452501"/>
                </a:cubicBezTo>
                <a:cubicBezTo>
                  <a:pt x="3045374" y="1452861"/>
                  <a:pt x="3043265" y="1453860"/>
                  <a:pt x="3041558" y="1455384"/>
                </a:cubicBezTo>
                <a:cubicBezTo>
                  <a:pt x="3041559" y="1454353"/>
                  <a:pt x="3041558" y="1453222"/>
                  <a:pt x="3041558" y="1452191"/>
                </a:cubicBezTo>
                <a:cubicBezTo>
                  <a:pt x="3040331" y="1444132"/>
                  <a:pt x="3035724" y="1436980"/>
                  <a:pt x="3028895" y="1432527"/>
                </a:cubicBezTo>
                <a:cubicBezTo>
                  <a:pt x="3025160" y="1430033"/>
                  <a:pt x="3020108" y="1431039"/>
                  <a:pt x="3017615" y="1434775"/>
                </a:cubicBezTo>
                <a:cubicBezTo>
                  <a:pt x="3016170" y="1436938"/>
                  <a:pt x="3015847" y="1439662"/>
                  <a:pt x="3016746" y="1442102"/>
                </a:cubicBezTo>
                <a:cubicBezTo>
                  <a:pt x="3021791" y="1456001"/>
                  <a:pt x="3013657" y="1466503"/>
                  <a:pt x="3000170" y="1482461"/>
                </a:cubicBezTo>
                <a:cubicBezTo>
                  <a:pt x="2996875" y="1486373"/>
                  <a:pt x="2993477" y="1490286"/>
                  <a:pt x="2990390" y="1494404"/>
                </a:cubicBezTo>
                <a:lnTo>
                  <a:pt x="3003259" y="1454045"/>
                </a:lnTo>
                <a:cubicBezTo>
                  <a:pt x="3020349" y="1400611"/>
                  <a:pt x="3041352" y="1334512"/>
                  <a:pt x="3046912" y="1323188"/>
                </a:cubicBezTo>
                <a:cubicBezTo>
                  <a:pt x="3048742" y="1321659"/>
                  <a:pt x="3049799" y="1319396"/>
                  <a:pt x="3049795" y="1317010"/>
                </a:cubicBezTo>
                <a:cubicBezTo>
                  <a:pt x="3051545" y="1309288"/>
                  <a:pt x="3072034" y="1267386"/>
                  <a:pt x="3093654" y="1223114"/>
                </a:cubicBezTo>
                <a:cubicBezTo>
                  <a:pt x="3137926" y="1132615"/>
                  <a:pt x="3204847" y="995890"/>
                  <a:pt x="3228732" y="917231"/>
                </a:cubicBezTo>
                <a:cubicBezTo>
                  <a:pt x="3229038" y="916050"/>
                  <a:pt x="3229038" y="914810"/>
                  <a:pt x="3228732" y="913628"/>
                </a:cubicBezTo>
                <a:cubicBezTo>
                  <a:pt x="3226982" y="902817"/>
                  <a:pt x="3221629" y="899832"/>
                  <a:pt x="3217511" y="899317"/>
                </a:cubicBezTo>
                <a:cubicBezTo>
                  <a:pt x="3201346" y="897258"/>
                  <a:pt x="3184771" y="928557"/>
                  <a:pt x="3127630" y="1053752"/>
                </a:cubicBezTo>
                <a:cubicBezTo>
                  <a:pt x="3098184" y="1118408"/>
                  <a:pt x="3067709" y="1185432"/>
                  <a:pt x="3045780" y="1218481"/>
                </a:cubicBezTo>
                <a:cubicBezTo>
                  <a:pt x="3045257" y="1219268"/>
                  <a:pt x="3044875" y="1220139"/>
                  <a:pt x="3044648" y="1221055"/>
                </a:cubicBezTo>
                <a:cubicBezTo>
                  <a:pt x="3020768" y="1270099"/>
                  <a:pt x="2993416" y="1317373"/>
                  <a:pt x="2962797" y="1362518"/>
                </a:cubicBezTo>
                <a:cubicBezTo>
                  <a:pt x="3060708" y="1172048"/>
                  <a:pt x="3125674" y="890155"/>
                  <a:pt x="3138647" y="592920"/>
                </a:cubicBezTo>
                <a:cubicBezTo>
                  <a:pt x="3138767" y="588817"/>
                  <a:pt x="3135885" y="585236"/>
                  <a:pt x="3131851" y="584477"/>
                </a:cubicBezTo>
                <a:cubicBezTo>
                  <a:pt x="3127804" y="583782"/>
                  <a:pt x="3123876" y="586210"/>
                  <a:pt x="3122688" y="590139"/>
                </a:cubicBezTo>
                <a:cubicBezTo>
                  <a:pt x="3095199" y="680843"/>
                  <a:pt x="3080168" y="781638"/>
                  <a:pt x="3064312" y="888713"/>
                </a:cubicBezTo>
                <a:cubicBezTo>
                  <a:pt x="3035793" y="1080005"/>
                  <a:pt x="3006348" y="1277373"/>
                  <a:pt x="2900096" y="1408642"/>
                </a:cubicBezTo>
                <a:cubicBezTo>
                  <a:pt x="2961151" y="1147339"/>
                  <a:pt x="2980917" y="888095"/>
                  <a:pt x="3000170" y="578814"/>
                </a:cubicBezTo>
                <a:cubicBezTo>
                  <a:pt x="3000271" y="577891"/>
                  <a:pt x="3000271" y="576958"/>
                  <a:pt x="3000170" y="576035"/>
                </a:cubicBezTo>
                <a:cubicBezTo>
                  <a:pt x="2999140" y="572637"/>
                  <a:pt x="2995846" y="562238"/>
                  <a:pt x="2987198" y="563062"/>
                </a:cubicBezTo>
                <a:cubicBezTo>
                  <a:pt x="2973299" y="564401"/>
                  <a:pt x="2969180" y="582932"/>
                  <a:pt x="2948794" y="812010"/>
                </a:cubicBezTo>
                <a:cubicBezTo>
                  <a:pt x="2934587" y="972622"/>
                  <a:pt x="2907612" y="1271607"/>
                  <a:pt x="2877961" y="1278092"/>
                </a:cubicBezTo>
                <a:cubicBezTo>
                  <a:pt x="2876005" y="1278092"/>
                  <a:pt x="2858194" y="1270474"/>
                  <a:pt x="2831528" y="1118923"/>
                </a:cubicBezTo>
                <a:cubicBezTo>
                  <a:pt x="2831139" y="1116571"/>
                  <a:pt x="2829699" y="1114523"/>
                  <a:pt x="2827615" y="1113364"/>
                </a:cubicBezTo>
                <a:cubicBezTo>
                  <a:pt x="2815467" y="1106259"/>
                  <a:pt x="2818555" y="1073827"/>
                  <a:pt x="2821438" y="1042528"/>
                </a:cubicBezTo>
                <a:cubicBezTo>
                  <a:pt x="2825968" y="993419"/>
                  <a:pt x="2831116" y="937926"/>
                  <a:pt x="2789934" y="918981"/>
                </a:cubicBezTo>
                <a:cubicBezTo>
                  <a:pt x="2787662" y="917859"/>
                  <a:pt x="2784998" y="917859"/>
                  <a:pt x="2782726" y="918981"/>
                </a:cubicBezTo>
                <a:cubicBezTo>
                  <a:pt x="2773255" y="924232"/>
                  <a:pt x="2768828" y="924232"/>
                  <a:pt x="2767798" y="923511"/>
                </a:cubicBezTo>
                <a:cubicBezTo>
                  <a:pt x="2762650" y="920011"/>
                  <a:pt x="2765637" y="894581"/>
                  <a:pt x="2767798" y="879343"/>
                </a:cubicBezTo>
                <a:cubicBezTo>
                  <a:pt x="2771082" y="862157"/>
                  <a:pt x="2771360" y="844530"/>
                  <a:pt x="2768622" y="827248"/>
                </a:cubicBezTo>
                <a:cubicBezTo>
                  <a:pt x="2767634" y="823469"/>
                  <a:pt x="2764071" y="820948"/>
                  <a:pt x="2760179" y="821276"/>
                </a:cubicBezTo>
                <a:cubicBezTo>
                  <a:pt x="2737426" y="822821"/>
                  <a:pt x="2735366" y="814275"/>
                  <a:pt x="2732381" y="789256"/>
                </a:cubicBezTo>
                <a:cubicBezTo>
                  <a:pt x="2732056" y="786349"/>
                  <a:pt x="2730158" y="783855"/>
                  <a:pt x="2727439" y="782771"/>
                </a:cubicBezTo>
                <a:cubicBezTo>
                  <a:pt x="2724786" y="781545"/>
                  <a:pt x="2721666" y="781945"/>
                  <a:pt x="2719409" y="783800"/>
                </a:cubicBezTo>
                <a:cubicBezTo>
                  <a:pt x="2650531" y="836925"/>
                  <a:pt x="2640132" y="902612"/>
                  <a:pt x="2690170" y="968606"/>
                </a:cubicBezTo>
                <a:cubicBezTo>
                  <a:pt x="2691274" y="970110"/>
                  <a:pt x="2692881" y="971170"/>
                  <a:pt x="2694700" y="971592"/>
                </a:cubicBezTo>
                <a:cubicBezTo>
                  <a:pt x="2698042" y="972563"/>
                  <a:pt x="2701561" y="972773"/>
                  <a:pt x="2704995" y="972210"/>
                </a:cubicBezTo>
                <a:cubicBezTo>
                  <a:pt x="2701180" y="1010683"/>
                  <a:pt x="2691854" y="1048408"/>
                  <a:pt x="2677299" y="1084226"/>
                </a:cubicBezTo>
                <a:cubicBezTo>
                  <a:pt x="2651355" y="1054059"/>
                  <a:pt x="2654753" y="1014216"/>
                  <a:pt x="2658252" y="972107"/>
                </a:cubicBezTo>
                <a:cubicBezTo>
                  <a:pt x="2660930" y="941220"/>
                  <a:pt x="2663607" y="909303"/>
                  <a:pt x="2652899" y="882328"/>
                </a:cubicBezTo>
                <a:cubicBezTo>
                  <a:pt x="2654668" y="880889"/>
                  <a:pt x="2656166" y="879146"/>
                  <a:pt x="2657326" y="877181"/>
                </a:cubicBezTo>
                <a:cubicBezTo>
                  <a:pt x="2662577" y="867607"/>
                  <a:pt x="2658871" y="855767"/>
                  <a:pt x="2654855" y="843205"/>
                </a:cubicBezTo>
                <a:cubicBezTo>
                  <a:pt x="2653302" y="838741"/>
                  <a:pt x="2652097" y="834164"/>
                  <a:pt x="2651251" y="829513"/>
                </a:cubicBezTo>
                <a:lnTo>
                  <a:pt x="2651252" y="824261"/>
                </a:lnTo>
                <a:cubicBezTo>
                  <a:pt x="2651374" y="819922"/>
                  <a:pt x="2648065" y="816251"/>
                  <a:pt x="2643736" y="815922"/>
                </a:cubicBezTo>
                <a:lnTo>
                  <a:pt x="2638588" y="815923"/>
                </a:lnTo>
                <a:cubicBezTo>
                  <a:pt x="2616967" y="814275"/>
                  <a:pt x="2611099" y="827762"/>
                  <a:pt x="2609864" y="831983"/>
                </a:cubicBezTo>
                <a:cubicBezTo>
                  <a:pt x="2605230" y="846912"/>
                  <a:pt x="2616246" y="865960"/>
                  <a:pt x="2625616" y="876358"/>
                </a:cubicBezTo>
                <a:cubicBezTo>
                  <a:pt x="2625616" y="890155"/>
                  <a:pt x="2625616" y="902715"/>
                  <a:pt x="2625616" y="914863"/>
                </a:cubicBezTo>
                <a:cubicBezTo>
                  <a:pt x="2626848" y="932018"/>
                  <a:pt x="2626503" y="949250"/>
                  <a:pt x="2624586" y="966341"/>
                </a:cubicBezTo>
                <a:cubicBezTo>
                  <a:pt x="2615418" y="985628"/>
                  <a:pt x="2610804" y="1006763"/>
                  <a:pt x="2611099" y="1028115"/>
                </a:cubicBezTo>
                <a:cubicBezTo>
                  <a:pt x="2609967" y="1053545"/>
                  <a:pt x="2609452" y="1066414"/>
                  <a:pt x="2581962" y="1072901"/>
                </a:cubicBezTo>
                <a:cubicBezTo>
                  <a:pt x="2579733" y="1073459"/>
                  <a:pt x="2577834" y="1074911"/>
                  <a:pt x="2576712" y="1076917"/>
                </a:cubicBezTo>
                <a:cubicBezTo>
                  <a:pt x="2552517" y="1120982"/>
                  <a:pt x="2553341" y="1163297"/>
                  <a:pt x="2554164" y="1204068"/>
                </a:cubicBezTo>
                <a:cubicBezTo>
                  <a:pt x="2554987" y="1242984"/>
                  <a:pt x="2555709" y="1279843"/>
                  <a:pt x="2534705" y="1315981"/>
                </a:cubicBezTo>
                <a:cubicBezTo>
                  <a:pt x="2459753" y="1149397"/>
                  <a:pt x="2395920" y="752708"/>
                  <a:pt x="2370696" y="520747"/>
                </a:cubicBezTo>
                <a:cubicBezTo>
                  <a:pt x="2370290" y="517100"/>
                  <a:pt x="2367518" y="514160"/>
                  <a:pt x="2363900" y="513540"/>
                </a:cubicBezTo>
                <a:cubicBezTo>
                  <a:pt x="2359031" y="512694"/>
                  <a:pt x="2354058" y="514313"/>
                  <a:pt x="2350619" y="517864"/>
                </a:cubicBezTo>
                <a:cubicBezTo>
                  <a:pt x="2330029" y="538455"/>
                  <a:pt x="2345575" y="639354"/>
                  <a:pt x="2382330" y="849177"/>
                </a:cubicBezTo>
                <a:cubicBezTo>
                  <a:pt x="2402921" y="966753"/>
                  <a:pt x="2424131" y="1088036"/>
                  <a:pt x="2423512" y="1145382"/>
                </a:cubicBezTo>
                <a:cubicBezTo>
                  <a:pt x="2387890" y="1126541"/>
                  <a:pt x="2381404" y="1096169"/>
                  <a:pt x="2375535" y="1069092"/>
                </a:cubicBezTo>
                <a:cubicBezTo>
                  <a:pt x="2371726" y="1051383"/>
                  <a:pt x="2368123" y="1034601"/>
                  <a:pt x="2355973" y="1025232"/>
                </a:cubicBezTo>
                <a:lnTo>
                  <a:pt x="2319116" y="965106"/>
                </a:lnTo>
                <a:cubicBezTo>
                  <a:pt x="2284007" y="876563"/>
                  <a:pt x="2273917" y="806862"/>
                  <a:pt x="2263210" y="733043"/>
                </a:cubicBezTo>
                <a:cubicBezTo>
                  <a:pt x="2257444" y="693199"/>
                  <a:pt x="2251472" y="651913"/>
                  <a:pt x="2241280" y="605789"/>
                </a:cubicBezTo>
                <a:cubicBezTo>
                  <a:pt x="2240732" y="603089"/>
                  <a:pt x="2238822" y="600868"/>
                  <a:pt x="2236235" y="599921"/>
                </a:cubicBezTo>
                <a:cubicBezTo>
                  <a:pt x="2233656" y="598909"/>
                  <a:pt x="2230738" y="599298"/>
                  <a:pt x="2228514" y="600950"/>
                </a:cubicBezTo>
                <a:cubicBezTo>
                  <a:pt x="2199994" y="622262"/>
                  <a:pt x="2216777" y="692787"/>
                  <a:pt x="2234485" y="767430"/>
                </a:cubicBezTo>
                <a:cubicBezTo>
                  <a:pt x="2239530" y="788844"/>
                  <a:pt x="2244781" y="809642"/>
                  <a:pt x="2247766" y="827351"/>
                </a:cubicBezTo>
                <a:cubicBezTo>
                  <a:pt x="2234794" y="801406"/>
                  <a:pt x="2221822" y="768562"/>
                  <a:pt x="2208335" y="734690"/>
                </a:cubicBezTo>
                <a:cubicBezTo>
                  <a:pt x="2182595" y="669519"/>
                  <a:pt x="2155929" y="602083"/>
                  <a:pt x="2124631" y="571710"/>
                </a:cubicBezTo>
                <a:cubicBezTo>
                  <a:pt x="2121914" y="568914"/>
                  <a:pt x="2117595" y="568439"/>
                  <a:pt x="2114335" y="570577"/>
                </a:cubicBezTo>
                <a:cubicBezTo>
                  <a:pt x="2111181" y="572595"/>
                  <a:pt x="2109786" y="576488"/>
                  <a:pt x="2110938" y="580049"/>
                </a:cubicBezTo>
                <a:cubicBezTo>
                  <a:pt x="2196185" y="838161"/>
                  <a:pt x="2318807" y="1087829"/>
                  <a:pt x="2437412" y="1329365"/>
                </a:cubicBezTo>
                <a:cubicBezTo>
                  <a:pt x="2472623" y="1401434"/>
                  <a:pt x="2508863" y="1474842"/>
                  <a:pt x="2543046" y="1546911"/>
                </a:cubicBezTo>
                <a:cubicBezTo>
                  <a:pt x="2487964" y="1496566"/>
                  <a:pt x="2421660" y="1382181"/>
                  <a:pt x="2371417" y="1295698"/>
                </a:cubicBezTo>
                <a:cubicBezTo>
                  <a:pt x="2311187" y="1191816"/>
                  <a:pt x="2295538" y="1167930"/>
                  <a:pt x="2280198" y="1172151"/>
                </a:cubicBezTo>
                <a:cubicBezTo>
                  <a:pt x="2270520" y="1174519"/>
                  <a:pt x="2269902" y="1186667"/>
                  <a:pt x="2269903" y="1190683"/>
                </a:cubicBezTo>
                <a:cubicBezTo>
                  <a:pt x="2269915" y="1191843"/>
                  <a:pt x="2270125" y="1192990"/>
                  <a:pt x="2270520" y="1194080"/>
                </a:cubicBezTo>
                <a:cubicBezTo>
                  <a:pt x="2294920" y="1249636"/>
                  <a:pt x="2322879" y="1303561"/>
                  <a:pt x="2354223" y="1355515"/>
                </a:cubicBezTo>
                <a:cubicBezTo>
                  <a:pt x="2369254" y="1381872"/>
                  <a:pt x="2383565" y="1406994"/>
                  <a:pt x="2396641" y="1431498"/>
                </a:cubicBezTo>
                <a:cubicBezTo>
                  <a:pt x="2330235" y="1390315"/>
                  <a:pt x="2276594" y="1308671"/>
                  <a:pt x="2224498" y="1229806"/>
                </a:cubicBezTo>
                <a:cubicBezTo>
                  <a:pt x="2201082" y="1192781"/>
                  <a:pt x="2175790" y="1156974"/>
                  <a:pt x="2148723" y="1122527"/>
                </a:cubicBezTo>
                <a:cubicBezTo>
                  <a:pt x="2147149" y="1120453"/>
                  <a:pt x="2144625" y="1119327"/>
                  <a:pt x="2142031" y="1119541"/>
                </a:cubicBezTo>
                <a:cubicBezTo>
                  <a:pt x="2139493" y="1119620"/>
                  <a:pt x="2137152" y="1120924"/>
                  <a:pt x="2135751" y="1123041"/>
                </a:cubicBezTo>
                <a:cubicBezTo>
                  <a:pt x="2124014" y="1140028"/>
                  <a:pt x="2185273" y="1245971"/>
                  <a:pt x="2214512" y="1294153"/>
                </a:cubicBezTo>
                <a:cubicBezTo>
                  <a:pt x="2193096" y="1277475"/>
                  <a:pt x="2154694" y="1239175"/>
                  <a:pt x="2093436" y="1162164"/>
                </a:cubicBezTo>
                <a:cubicBezTo>
                  <a:pt x="2028264" y="1079799"/>
                  <a:pt x="1975757" y="1002067"/>
                  <a:pt x="1972256" y="987139"/>
                </a:cubicBezTo>
                <a:cubicBezTo>
                  <a:pt x="1971533" y="983788"/>
                  <a:pt x="1968762" y="981265"/>
                  <a:pt x="1965359" y="980859"/>
                </a:cubicBezTo>
                <a:cubicBezTo>
                  <a:pt x="1962006" y="980444"/>
                  <a:pt x="1958742" y="982117"/>
                  <a:pt x="1957122" y="985080"/>
                </a:cubicBezTo>
                <a:cubicBezTo>
                  <a:pt x="1925204" y="1045103"/>
                  <a:pt x="2029191" y="1153207"/>
                  <a:pt x="2129985" y="1257707"/>
                </a:cubicBezTo>
                <a:cubicBezTo>
                  <a:pt x="2197524" y="1327820"/>
                  <a:pt x="2267328" y="1400302"/>
                  <a:pt x="2261254" y="1428100"/>
                </a:cubicBezTo>
                <a:cubicBezTo>
                  <a:pt x="2260562" y="1431504"/>
                  <a:pt x="2258200" y="1434331"/>
                  <a:pt x="2254974" y="1435616"/>
                </a:cubicBezTo>
                <a:cubicBezTo>
                  <a:pt x="2205966" y="1414098"/>
                  <a:pt x="2109188" y="1325247"/>
                  <a:pt x="2023528" y="1246588"/>
                </a:cubicBezTo>
                <a:cubicBezTo>
                  <a:pt x="1958665" y="1186977"/>
                  <a:pt x="1897303" y="1130660"/>
                  <a:pt x="1858799" y="1105126"/>
                </a:cubicBezTo>
                <a:cubicBezTo>
                  <a:pt x="1855646" y="1102892"/>
                  <a:pt x="1851365" y="1103149"/>
                  <a:pt x="1848502" y="1105744"/>
                </a:cubicBezTo>
                <a:cubicBezTo>
                  <a:pt x="1845674" y="1108113"/>
                  <a:pt x="1844825" y="1112106"/>
                  <a:pt x="1846444" y="1115421"/>
                </a:cubicBezTo>
                <a:cubicBezTo>
                  <a:pt x="1874448" y="1175033"/>
                  <a:pt x="1966387" y="1245867"/>
                  <a:pt x="2055239" y="1314334"/>
                </a:cubicBezTo>
                <a:cubicBezTo>
                  <a:pt x="2127308" y="1369621"/>
                  <a:pt x="2194641" y="1421716"/>
                  <a:pt x="2219350" y="1461046"/>
                </a:cubicBezTo>
                <a:cubicBezTo>
                  <a:pt x="2229646" y="1477828"/>
                  <a:pt x="2218526" y="1535175"/>
                  <a:pt x="2204216" y="1607861"/>
                </a:cubicBezTo>
                <a:cubicBezTo>
                  <a:pt x="2201848" y="1620011"/>
                  <a:pt x="2199275" y="1632777"/>
                  <a:pt x="2196700" y="1646161"/>
                </a:cubicBezTo>
                <a:cubicBezTo>
                  <a:pt x="2193817" y="1651514"/>
                  <a:pt x="2194023" y="1662737"/>
                  <a:pt x="2195671" y="1694653"/>
                </a:cubicBezTo>
                <a:cubicBezTo>
                  <a:pt x="2196906" y="1718951"/>
                  <a:pt x="2199377" y="1768370"/>
                  <a:pt x="2193405" y="1778769"/>
                </a:cubicBezTo>
                <a:cubicBezTo>
                  <a:pt x="2152223" y="1790094"/>
                  <a:pt x="2013130" y="1738204"/>
                  <a:pt x="1978330" y="1739440"/>
                </a:cubicBezTo>
                <a:cubicBezTo>
                  <a:pt x="1943325" y="1733880"/>
                  <a:pt x="1942501" y="1642866"/>
                  <a:pt x="1942398" y="1613112"/>
                </a:cubicBezTo>
                <a:cubicBezTo>
                  <a:pt x="1942431" y="1610169"/>
                  <a:pt x="1940851" y="1607443"/>
                  <a:pt x="1938281" y="1606008"/>
                </a:cubicBezTo>
                <a:cubicBezTo>
                  <a:pt x="1935776" y="1604511"/>
                  <a:pt x="1932651" y="1604512"/>
                  <a:pt x="1930147" y="1606008"/>
                </a:cubicBezTo>
                <a:cubicBezTo>
                  <a:pt x="1901628" y="1622790"/>
                  <a:pt x="1901525" y="1652132"/>
                  <a:pt x="1906982" y="1678078"/>
                </a:cubicBezTo>
                <a:cubicBezTo>
                  <a:pt x="1874144" y="1656012"/>
                  <a:pt x="1838872" y="1637806"/>
                  <a:pt x="1801864" y="1623820"/>
                </a:cubicBezTo>
                <a:lnTo>
                  <a:pt x="1792289" y="1629071"/>
                </a:lnTo>
                <a:cubicBezTo>
                  <a:pt x="1797436" y="1647603"/>
                  <a:pt x="1877742" y="1685285"/>
                  <a:pt x="1915836" y="1702375"/>
                </a:cubicBezTo>
                <a:cubicBezTo>
                  <a:pt x="1915164" y="1704168"/>
                  <a:pt x="1915164" y="1706143"/>
                  <a:pt x="1915836" y="1707935"/>
                </a:cubicBezTo>
                <a:lnTo>
                  <a:pt x="1841296" y="1679519"/>
                </a:lnTo>
                <a:cubicBezTo>
                  <a:pt x="1845825" y="1693521"/>
                  <a:pt x="1876712" y="1700831"/>
                  <a:pt x="1878669" y="1712259"/>
                </a:cubicBezTo>
                <a:cubicBezTo>
                  <a:pt x="1817410" y="1699493"/>
                  <a:pt x="1837487" y="1701963"/>
                  <a:pt x="1832647" y="1696403"/>
                </a:cubicBezTo>
                <a:cubicBezTo>
                  <a:pt x="1830176" y="1665517"/>
                  <a:pt x="1798466" y="1698978"/>
                  <a:pt x="1796716" y="1697845"/>
                </a:cubicBezTo>
                <a:cubicBezTo>
                  <a:pt x="1773858" y="1682504"/>
                  <a:pt x="1748841" y="1692904"/>
                  <a:pt x="1739267" y="1690741"/>
                </a:cubicBezTo>
                <a:cubicBezTo>
                  <a:pt x="1732368" y="1689093"/>
                  <a:pt x="1723102" y="1707626"/>
                  <a:pt x="1681919" y="1690740"/>
                </a:cubicBezTo>
                <a:cubicBezTo>
                  <a:pt x="1638575" y="1681887"/>
                  <a:pt x="1671623" y="1661296"/>
                  <a:pt x="1666786" y="1654604"/>
                </a:cubicBezTo>
                <a:lnTo>
                  <a:pt x="1665858" y="1653368"/>
                </a:lnTo>
                <a:cubicBezTo>
                  <a:pt x="1675238" y="1644133"/>
                  <a:pt x="1679638" y="1630971"/>
                  <a:pt x="1677698" y="1617952"/>
                </a:cubicBezTo>
                <a:cubicBezTo>
                  <a:pt x="1674404" y="1601272"/>
                  <a:pt x="1658446" y="1586446"/>
                  <a:pt x="1633942" y="1576769"/>
                </a:cubicBezTo>
                <a:cubicBezTo>
                  <a:pt x="1632575" y="1575637"/>
                  <a:pt x="1631270" y="1574434"/>
                  <a:pt x="1630029" y="1573165"/>
                </a:cubicBezTo>
                <a:cubicBezTo>
                  <a:pt x="1638974" y="1574993"/>
                  <a:pt x="1647495" y="1578485"/>
                  <a:pt x="1655151" y="1583461"/>
                </a:cubicBezTo>
                <a:cubicBezTo>
                  <a:pt x="1671496" y="1592815"/>
                  <a:pt x="1682820" y="1608970"/>
                  <a:pt x="1686037" y="1627526"/>
                </a:cubicBezTo>
                <a:cubicBezTo>
                  <a:pt x="1686259" y="1630101"/>
                  <a:pt x="1687771" y="1632388"/>
                  <a:pt x="1690053" y="1633601"/>
                </a:cubicBezTo>
                <a:cubicBezTo>
                  <a:pt x="1692344" y="1634791"/>
                  <a:pt x="1695072" y="1634791"/>
                  <a:pt x="1697363" y="1633601"/>
                </a:cubicBezTo>
                <a:cubicBezTo>
                  <a:pt x="1705115" y="1630948"/>
                  <a:pt x="1713646" y="1631892"/>
                  <a:pt x="1720631" y="1636174"/>
                </a:cubicBezTo>
                <a:cubicBezTo>
                  <a:pt x="1735654" y="1643972"/>
                  <a:pt x="1746820" y="1657594"/>
                  <a:pt x="1751518" y="1673856"/>
                </a:cubicBezTo>
                <a:cubicBezTo>
                  <a:pt x="1752302" y="1678001"/>
                  <a:pt x="1756193" y="1680806"/>
                  <a:pt x="1760372" y="1680239"/>
                </a:cubicBezTo>
                <a:cubicBezTo>
                  <a:pt x="1764483" y="1679816"/>
                  <a:pt x="1767600" y="1676341"/>
                  <a:pt x="1767579" y="1672209"/>
                </a:cubicBezTo>
                <a:cubicBezTo>
                  <a:pt x="1767579" y="1255030"/>
                  <a:pt x="1788170" y="616187"/>
                  <a:pt x="1828528" y="254193"/>
                </a:cubicBezTo>
                <a:cubicBezTo>
                  <a:pt x="1828878" y="252878"/>
                  <a:pt x="1828878" y="251494"/>
                  <a:pt x="1828529" y="250178"/>
                </a:cubicBezTo>
                <a:cubicBezTo>
                  <a:pt x="1826984" y="245880"/>
                  <a:pt x="1822792" y="243114"/>
                  <a:pt x="1818234" y="243383"/>
                </a:cubicBezTo>
                <a:cubicBezTo>
                  <a:pt x="1802481" y="245340"/>
                  <a:pt x="1790745" y="302583"/>
                  <a:pt x="1720116" y="823644"/>
                </a:cubicBezTo>
                <a:cubicBezTo>
                  <a:pt x="1699525" y="975917"/>
                  <a:pt x="1679655" y="1121496"/>
                  <a:pt x="1666682" y="1199434"/>
                </a:cubicBezTo>
                <a:cubicBezTo>
                  <a:pt x="1649077" y="1040985"/>
                  <a:pt x="1671006" y="847324"/>
                  <a:pt x="1692318" y="659532"/>
                </a:cubicBezTo>
                <a:cubicBezTo>
                  <a:pt x="1717440" y="438382"/>
                  <a:pt x="1743281" y="209819"/>
                  <a:pt x="1705085" y="36647"/>
                </a:cubicBezTo>
                <a:cubicBezTo>
                  <a:pt x="1704057" y="32274"/>
                  <a:pt x="1699679" y="29562"/>
                  <a:pt x="1695307" y="30589"/>
                </a:cubicBezTo>
                <a:cubicBezTo>
                  <a:pt x="1691176" y="31560"/>
                  <a:pt x="1688486" y="35541"/>
                  <a:pt x="1689127" y="39735"/>
                </a:cubicBezTo>
                <a:cubicBezTo>
                  <a:pt x="1699422" y="100480"/>
                  <a:pt x="1677904" y="285183"/>
                  <a:pt x="1657519" y="463915"/>
                </a:cubicBezTo>
                <a:cubicBezTo>
                  <a:pt x="1641046" y="607230"/>
                  <a:pt x="1625499" y="742720"/>
                  <a:pt x="1626632" y="811496"/>
                </a:cubicBezTo>
                <a:cubicBezTo>
                  <a:pt x="1626734" y="814939"/>
                  <a:pt x="1628942" y="817967"/>
                  <a:pt x="1632192" y="819114"/>
                </a:cubicBezTo>
                <a:cubicBezTo>
                  <a:pt x="1633276" y="819365"/>
                  <a:pt x="1634403" y="819365"/>
                  <a:pt x="1635486" y="819114"/>
                </a:cubicBezTo>
                <a:cubicBezTo>
                  <a:pt x="1633736" y="828277"/>
                  <a:pt x="1631883" y="836925"/>
                  <a:pt x="1630133" y="844957"/>
                </a:cubicBezTo>
                <a:cubicBezTo>
                  <a:pt x="1605217" y="731705"/>
                  <a:pt x="1614175" y="598788"/>
                  <a:pt x="1622823" y="469475"/>
                </a:cubicBezTo>
                <a:cubicBezTo>
                  <a:pt x="1632295" y="326365"/>
                  <a:pt x="1642178" y="178418"/>
                  <a:pt x="1607071" y="55179"/>
                </a:cubicBezTo>
                <a:cubicBezTo>
                  <a:pt x="1605932" y="51475"/>
                  <a:pt x="1602392" y="49044"/>
                  <a:pt x="1598525" y="49311"/>
                </a:cubicBezTo>
                <a:cubicBezTo>
                  <a:pt x="1594614" y="49640"/>
                  <a:pt x="1591496" y="52715"/>
                  <a:pt x="1591113" y="56620"/>
                </a:cubicBezTo>
                <a:cubicBezTo>
                  <a:pt x="1582052" y="143515"/>
                  <a:pt x="1581640" y="238853"/>
                  <a:pt x="1581331" y="331102"/>
                </a:cubicBezTo>
                <a:cubicBezTo>
                  <a:pt x="1581332" y="388139"/>
                  <a:pt x="1581332" y="446515"/>
                  <a:pt x="1578552" y="503142"/>
                </a:cubicBezTo>
                <a:cubicBezTo>
                  <a:pt x="1574742" y="431072"/>
                  <a:pt x="1574640" y="342118"/>
                  <a:pt x="1574433" y="255120"/>
                </a:cubicBezTo>
                <a:cubicBezTo>
                  <a:pt x="1574433" y="160606"/>
                  <a:pt x="1574433" y="71241"/>
                  <a:pt x="1569388" y="7305"/>
                </a:cubicBezTo>
                <a:cubicBezTo>
                  <a:pt x="1568930" y="2837"/>
                  <a:pt x="1564936" y="-415"/>
                  <a:pt x="1560468" y="42"/>
                </a:cubicBezTo>
                <a:cubicBezTo>
                  <a:pt x="1557096" y="388"/>
                  <a:pt x="1554290" y="2790"/>
                  <a:pt x="1553430" y="6070"/>
                </a:cubicBezTo>
                <a:cubicBezTo>
                  <a:pt x="1512866" y="178727"/>
                  <a:pt x="1498143" y="395552"/>
                  <a:pt x="1510806" y="604554"/>
                </a:cubicBezTo>
                <a:cubicBezTo>
                  <a:pt x="1503216" y="493967"/>
                  <a:pt x="1488914" y="383945"/>
                  <a:pt x="1467977" y="275094"/>
                </a:cubicBezTo>
                <a:cubicBezTo>
                  <a:pt x="1467202" y="271067"/>
                  <a:pt x="1463519" y="268271"/>
                  <a:pt x="1459431" y="268607"/>
                </a:cubicBezTo>
                <a:cubicBezTo>
                  <a:pt x="1455356" y="268958"/>
                  <a:pt x="1452155" y="272247"/>
                  <a:pt x="1451916" y="276329"/>
                </a:cubicBezTo>
                <a:cubicBezTo>
                  <a:pt x="1435237" y="573357"/>
                  <a:pt x="1451916" y="685066"/>
                  <a:pt x="1471272" y="814379"/>
                </a:cubicBezTo>
                <a:cubicBezTo>
                  <a:pt x="1475286" y="841250"/>
                  <a:pt x="1479404" y="868636"/>
                  <a:pt x="1483420" y="898699"/>
                </a:cubicBezTo>
                <a:cubicBezTo>
                  <a:pt x="1481152" y="896509"/>
                  <a:pt x="1477822" y="895827"/>
                  <a:pt x="1474875" y="896949"/>
                </a:cubicBezTo>
                <a:cubicBezTo>
                  <a:pt x="1471580" y="898160"/>
                  <a:pt x="1469453" y="901371"/>
                  <a:pt x="1469624" y="904876"/>
                </a:cubicBezTo>
                <a:lnTo>
                  <a:pt x="1475801" y="1056016"/>
                </a:lnTo>
                <a:cubicBezTo>
                  <a:pt x="1475802" y="1058693"/>
                  <a:pt x="1506689" y="1305376"/>
                  <a:pt x="1534486" y="1466709"/>
                </a:cubicBezTo>
                <a:cubicBezTo>
                  <a:pt x="1472713" y="1381357"/>
                  <a:pt x="1420617" y="1307127"/>
                  <a:pt x="1375110" y="1231556"/>
                </a:cubicBezTo>
                <a:cubicBezTo>
                  <a:pt x="1236222" y="827660"/>
                  <a:pt x="1107424" y="530425"/>
                  <a:pt x="1069124" y="524762"/>
                </a:cubicBezTo>
                <a:cubicBezTo>
                  <a:pt x="1064778" y="523997"/>
                  <a:pt x="1060386" y="525851"/>
                  <a:pt x="1057902" y="529499"/>
                </a:cubicBezTo>
                <a:cubicBezTo>
                  <a:pt x="1038341" y="556473"/>
                  <a:pt x="1117205" y="786271"/>
                  <a:pt x="1263815" y="1103376"/>
                </a:cubicBezTo>
                <a:cubicBezTo>
                  <a:pt x="1118647" y="850515"/>
                  <a:pt x="993966" y="628439"/>
                  <a:pt x="925398" y="342015"/>
                </a:cubicBezTo>
                <a:cubicBezTo>
                  <a:pt x="924455" y="338123"/>
                  <a:pt x="920849" y="335472"/>
                  <a:pt x="916853" y="335735"/>
                </a:cubicBezTo>
                <a:cubicBezTo>
                  <a:pt x="907625" y="336303"/>
                  <a:pt x="899447" y="341873"/>
                  <a:pt x="895541" y="350251"/>
                </a:cubicBezTo>
                <a:cubicBezTo>
                  <a:pt x="867948" y="405539"/>
                  <a:pt x="971007" y="639147"/>
                  <a:pt x="1062329" y="825498"/>
                </a:cubicBezTo>
                <a:cubicBezTo>
                  <a:pt x="1155607" y="1015966"/>
                  <a:pt x="1279155" y="1241955"/>
                  <a:pt x="1373669" y="1396183"/>
                </a:cubicBezTo>
                <a:cubicBezTo>
                  <a:pt x="1094555" y="1151354"/>
                  <a:pt x="790216" y="774328"/>
                  <a:pt x="511925" y="327807"/>
                </a:cubicBezTo>
                <a:cubicBezTo>
                  <a:pt x="509576" y="323980"/>
                  <a:pt x="504567" y="322782"/>
                  <a:pt x="500738" y="325133"/>
                </a:cubicBezTo>
                <a:cubicBezTo>
                  <a:pt x="497597" y="327063"/>
                  <a:pt x="496146" y="330864"/>
                  <a:pt x="497204" y="334396"/>
                </a:cubicBezTo>
                <a:cubicBezTo>
                  <a:pt x="590790" y="651502"/>
                  <a:pt x="862492" y="933087"/>
                  <a:pt x="1125236" y="1205406"/>
                </a:cubicBezTo>
                <a:cubicBezTo>
                  <a:pt x="1173934" y="1255854"/>
                  <a:pt x="1220676" y="1304244"/>
                  <a:pt x="1265462" y="1352118"/>
                </a:cubicBezTo>
                <a:cubicBezTo>
                  <a:pt x="875876" y="1078152"/>
                  <a:pt x="581319" y="654487"/>
                  <a:pt x="296026" y="244207"/>
                </a:cubicBezTo>
                <a:lnTo>
                  <a:pt x="243622" y="168740"/>
                </a:lnTo>
                <a:cubicBezTo>
                  <a:pt x="241327" y="165413"/>
                  <a:pt x="236918" y="164311"/>
                  <a:pt x="233327" y="166165"/>
                </a:cubicBezTo>
                <a:close/>
              </a:path>
            </a:pathLst>
          </a:custGeom>
          <a:solidFill>
            <a:schemeClr val="accent3">
              <a:lumMod val="40000"/>
              <a:lumOff val="60000"/>
              <a:alpha val="82000"/>
            </a:schemeClr>
          </a:solidFill>
          <a:ln w="9525" cap="flat">
            <a:noFill/>
            <a:prstDash val="solid"/>
            <a:miter/>
          </a:ln>
        </p:spPr>
        <p:txBody>
          <a:bodyPr wrap="square" rtlCol="0" anchor="ctr">
            <a:noAutofit/>
          </a:bodyPr>
          <a:lstStyle/>
          <a:p>
            <a:endParaRPr lang="en-US" dirty="0"/>
          </a:p>
        </p:txBody>
      </p:sp>
    </p:spTree>
    <p:extLst>
      <p:ext uri="{BB962C8B-B14F-4D97-AF65-F5344CB8AC3E}">
        <p14:creationId xmlns:p14="http://schemas.microsoft.com/office/powerpoint/2010/main" val="32643601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hasCustomPrompt="1"/>
          </p:nvPr>
        </p:nvSpPr>
        <p:spPr>
          <a:xfrm>
            <a:off x="6312583" y="2102720"/>
            <a:ext cx="5422217" cy="1325563"/>
          </a:xfrm>
        </p:spPr>
        <p:txBody>
          <a:bodyPr anchor="b" anchorCtr="0">
            <a:normAutofit/>
          </a:bodyPr>
          <a:lstStyle>
            <a:lvl1pPr>
              <a:defRPr sz="3600">
                <a:solidFill>
                  <a:schemeClr val="bg2">
                    <a:lumMod val="50000"/>
                  </a:schemeClr>
                </a:solidFill>
              </a:defRPr>
            </a:lvl1pPr>
          </a:lstStyle>
          <a:p>
            <a:r>
              <a:rPr lang="en-US" dirty="0"/>
              <a:t>CLICK TO ADD TITLE</a:t>
            </a:r>
          </a:p>
        </p:txBody>
      </p:sp>
      <p:sp>
        <p:nvSpPr>
          <p:cNvPr id="13" name="Picture Placeholder 12">
            <a:extLst>
              <a:ext uri="{FF2B5EF4-FFF2-40B4-BE49-F238E27FC236}">
                <a16:creationId xmlns:a16="http://schemas.microsoft.com/office/drawing/2014/main" id="{428B1CE2-91FA-4E2B-8543-3B0F79B4801D}"/>
              </a:ext>
            </a:extLst>
          </p:cNvPr>
          <p:cNvSpPr>
            <a:spLocks noGrp="1"/>
          </p:cNvSpPr>
          <p:nvPr>
            <p:ph type="pic" sz="quarter" idx="15"/>
          </p:nvPr>
        </p:nvSpPr>
        <p:spPr>
          <a:xfrm>
            <a:off x="457200" y="1143000"/>
            <a:ext cx="5486400" cy="4572000"/>
          </a:xfrm>
          <a:solidFill>
            <a:schemeClr val="accent1"/>
          </a:solidFill>
        </p:spPr>
        <p:txBody>
          <a:bodyPr/>
          <a:lstStyle/>
          <a:p>
            <a:endParaRPr lang="en-US" dirty="0"/>
          </a:p>
        </p:txBody>
      </p:sp>
      <p:sp>
        <p:nvSpPr>
          <p:cNvPr id="7" name="Text Placeholder 6">
            <a:extLst>
              <a:ext uri="{FF2B5EF4-FFF2-40B4-BE49-F238E27FC236}">
                <a16:creationId xmlns:a16="http://schemas.microsoft.com/office/drawing/2014/main" id="{24C2C3F7-8611-4C35-8251-0FD61D72D6B9}"/>
              </a:ext>
            </a:extLst>
          </p:cNvPr>
          <p:cNvSpPr>
            <a:spLocks noGrp="1"/>
          </p:cNvSpPr>
          <p:nvPr>
            <p:ph type="body" sz="quarter" idx="13"/>
          </p:nvPr>
        </p:nvSpPr>
        <p:spPr>
          <a:xfrm>
            <a:off x="6309360" y="3500407"/>
            <a:ext cx="4572000" cy="1888373"/>
          </a:xfrm>
        </p:spPr>
        <p:txBody>
          <a:bodyPr>
            <a:normAutofit/>
          </a:bodyPr>
          <a:lstStyle>
            <a:lvl1pPr marL="0" indent="0">
              <a:lnSpc>
                <a:spcPts val="2400"/>
              </a:lnSpc>
              <a:buFont typeface="Arial" panose="020B0604020202020204" pitchFamily="34" charset="0"/>
              <a:buNone/>
              <a:defRPr sz="1400" spc="30" baseline="0">
                <a:solidFill>
                  <a:schemeClr val="bg2">
                    <a:lumMod val="50000"/>
                  </a:schemeClr>
                </a:solidFill>
              </a:defRPr>
            </a:lvl1pPr>
            <a:lvl2pPr marL="457200" indent="0">
              <a:lnSpc>
                <a:spcPts val="2400"/>
              </a:lnSpc>
              <a:buFont typeface="Arial" panose="020B0604020202020204" pitchFamily="34" charset="0"/>
              <a:buNone/>
              <a:defRPr sz="1400" spc="30" baseline="0">
                <a:solidFill>
                  <a:schemeClr val="bg2">
                    <a:lumMod val="50000"/>
                  </a:schemeClr>
                </a:solidFill>
              </a:defRPr>
            </a:lvl2pPr>
            <a:lvl3pPr marL="914400" indent="0">
              <a:lnSpc>
                <a:spcPts val="2400"/>
              </a:lnSpc>
              <a:buFont typeface="Arial" panose="020B0604020202020204" pitchFamily="34" charset="0"/>
              <a:buNone/>
              <a:defRPr sz="1400" spc="30" baseline="0">
                <a:solidFill>
                  <a:schemeClr val="bg2">
                    <a:lumMod val="50000"/>
                  </a:schemeClr>
                </a:solidFill>
              </a:defRPr>
            </a:lvl3pPr>
            <a:lvl4pPr marL="1371600" indent="0">
              <a:lnSpc>
                <a:spcPts val="2400"/>
              </a:lnSpc>
              <a:buFont typeface="Arial" panose="020B0604020202020204" pitchFamily="34" charset="0"/>
              <a:buNone/>
              <a:defRPr sz="1400" spc="30" baseline="0">
                <a:solidFill>
                  <a:schemeClr val="bg2">
                    <a:lumMod val="50000"/>
                  </a:schemeClr>
                </a:solidFill>
              </a:defRPr>
            </a:lvl4pPr>
            <a:lvl5pPr marL="1828800" indent="0">
              <a:lnSpc>
                <a:spcPts val="2400"/>
              </a:lnSpc>
              <a:buFont typeface="Arial" panose="020B0604020202020204" pitchFamily="34" charset="0"/>
              <a:buNone/>
              <a:defRPr sz="1400" spc="30" baseline="0">
                <a:solidFill>
                  <a:schemeClr val="bg2">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p>
            <a:r>
              <a:rPr lang="en-US"/>
              <a:t>20XX</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7150296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600" b="1" i="0">
                <a:solidFill>
                  <a:srgbClr val="002C50"/>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3200" b="0" i="0">
                <a:solidFill>
                  <a:schemeClr val="tx1"/>
                </a:solidFill>
                <a:latin typeface="Palatino Linotype"/>
                <a:cs typeface="Palatino Linotype"/>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611679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002C50"/>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200" b="0" i="0">
                <a:solidFill>
                  <a:schemeClr val="tx1"/>
                </a:solidFill>
                <a:latin typeface="Palatino Linotype"/>
                <a:cs typeface="Palatino Linotype"/>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450033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002C50"/>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9/23/2026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148893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024879"/>
            <a:ext cx="12192000" cy="25400"/>
          </a:xfrm>
          <a:prstGeom prst="rect">
            <a:avLst/>
          </a:prstGeom>
        </p:spPr>
      </p:pic>
      <p:sp>
        <p:nvSpPr>
          <p:cNvPr id="17" name="bg object 17"/>
          <p:cNvSpPr/>
          <p:nvPr/>
        </p:nvSpPr>
        <p:spPr>
          <a:xfrm>
            <a:off x="0" y="6050279"/>
            <a:ext cx="12192000" cy="807720"/>
          </a:xfrm>
          <a:custGeom>
            <a:avLst/>
            <a:gdLst/>
            <a:ahLst/>
            <a:cxnLst/>
            <a:rect l="l" t="t" r="r" b="b"/>
            <a:pathLst>
              <a:path w="12192000" h="807720">
                <a:moveTo>
                  <a:pt x="12192000" y="0"/>
                </a:moveTo>
                <a:lnTo>
                  <a:pt x="0" y="0"/>
                </a:lnTo>
                <a:lnTo>
                  <a:pt x="0" y="807720"/>
                </a:lnTo>
                <a:lnTo>
                  <a:pt x="12192000" y="807720"/>
                </a:lnTo>
                <a:lnTo>
                  <a:pt x="12192000" y="0"/>
                </a:lnTo>
                <a:close/>
              </a:path>
            </a:pathLst>
          </a:custGeom>
          <a:solidFill>
            <a:srgbClr val="041E42"/>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rgbClr val="002C50"/>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9/23/2026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339495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024879"/>
            <a:ext cx="12192000" cy="25400"/>
          </a:xfrm>
          <a:prstGeom prst="rect">
            <a:avLst/>
          </a:prstGeom>
        </p:spPr>
      </p:pic>
      <p:sp>
        <p:nvSpPr>
          <p:cNvPr id="17" name="bg object 17"/>
          <p:cNvSpPr/>
          <p:nvPr/>
        </p:nvSpPr>
        <p:spPr>
          <a:xfrm>
            <a:off x="0" y="6050279"/>
            <a:ext cx="12192000" cy="807720"/>
          </a:xfrm>
          <a:custGeom>
            <a:avLst/>
            <a:gdLst/>
            <a:ahLst/>
            <a:cxnLst/>
            <a:rect l="l" t="t" r="r" b="b"/>
            <a:pathLst>
              <a:path w="12192000" h="807720">
                <a:moveTo>
                  <a:pt x="12192000" y="0"/>
                </a:moveTo>
                <a:lnTo>
                  <a:pt x="0" y="0"/>
                </a:lnTo>
                <a:lnTo>
                  <a:pt x="0" y="807720"/>
                </a:lnTo>
                <a:lnTo>
                  <a:pt x="12192000" y="807720"/>
                </a:lnTo>
                <a:lnTo>
                  <a:pt x="12192000" y="0"/>
                </a:lnTo>
                <a:close/>
              </a:path>
            </a:pathLst>
          </a:custGeom>
          <a:solidFill>
            <a:srgbClr val="041E42"/>
          </a:solidFill>
        </p:spPr>
        <p:txBody>
          <a:bodyPr wrap="square" lIns="0" tIns="0" rIns="0" bIns="0" rtlCol="0"/>
          <a:lstStyle/>
          <a:p>
            <a:endParaRPr/>
          </a:p>
        </p:txBody>
      </p:sp>
      <p:sp>
        <p:nvSpPr>
          <p:cNvPr id="18" name="bg object 18"/>
          <p:cNvSpPr/>
          <p:nvPr/>
        </p:nvSpPr>
        <p:spPr>
          <a:xfrm>
            <a:off x="0" y="6052661"/>
            <a:ext cx="12192000" cy="0"/>
          </a:xfrm>
          <a:custGeom>
            <a:avLst/>
            <a:gdLst/>
            <a:ahLst/>
            <a:cxnLst/>
            <a:rect l="l" t="t" r="r" b="b"/>
            <a:pathLst>
              <a:path w="12192000">
                <a:moveTo>
                  <a:pt x="0" y="0"/>
                </a:moveTo>
                <a:lnTo>
                  <a:pt x="12192000" y="0"/>
                </a:lnTo>
              </a:path>
            </a:pathLst>
          </a:custGeom>
          <a:ln w="4762">
            <a:solidFill>
              <a:srgbClr val="00397B"/>
            </a:solidFill>
          </a:ln>
        </p:spPr>
        <p:txBody>
          <a:bodyPr wrap="square" lIns="0" tIns="0" rIns="0" bIns="0" rtlCol="0"/>
          <a:lstStyle/>
          <a:p>
            <a:endParaRPr/>
          </a:p>
        </p:txBody>
      </p:sp>
      <p:sp>
        <p:nvSpPr>
          <p:cNvPr id="19" name="bg object 19"/>
          <p:cNvSpPr/>
          <p:nvPr/>
        </p:nvSpPr>
        <p:spPr>
          <a:xfrm>
            <a:off x="0" y="6050279"/>
            <a:ext cx="12192000" cy="807720"/>
          </a:xfrm>
          <a:custGeom>
            <a:avLst/>
            <a:gdLst/>
            <a:ahLst/>
            <a:cxnLst/>
            <a:rect l="l" t="t" r="r" b="b"/>
            <a:pathLst>
              <a:path w="12192000" h="807720">
                <a:moveTo>
                  <a:pt x="12192000" y="807720"/>
                </a:moveTo>
                <a:lnTo>
                  <a:pt x="0" y="807720"/>
                </a:lnTo>
                <a:lnTo>
                  <a:pt x="0" y="0"/>
                </a:lnTo>
              </a:path>
            </a:pathLst>
          </a:custGeom>
          <a:ln w="9525">
            <a:solidFill>
              <a:srgbClr val="00397B"/>
            </a:solidFill>
          </a:ln>
        </p:spPr>
        <p:txBody>
          <a:bodyPr wrap="square" lIns="0" tIns="0" rIns="0" bIns="0" rtlCol="0"/>
          <a:lstStyle/>
          <a:p>
            <a:endParaRPr/>
          </a:p>
        </p:txBody>
      </p:sp>
      <p:pic>
        <p:nvPicPr>
          <p:cNvPr id="20" name="bg object 20"/>
          <p:cNvPicPr/>
          <p:nvPr/>
        </p:nvPicPr>
        <p:blipFill>
          <a:blip r:embed="rId3" cstate="print"/>
          <a:stretch>
            <a:fillRect/>
          </a:stretch>
        </p:blipFill>
        <p:spPr>
          <a:xfrm>
            <a:off x="8798559" y="6370319"/>
            <a:ext cx="3068319" cy="223519"/>
          </a:xfrm>
          <a:prstGeom prst="rect">
            <a:avLst/>
          </a:prstGeom>
        </p:spPr>
      </p:pic>
      <p:pic>
        <p:nvPicPr>
          <p:cNvPr id="21" name="bg object 21"/>
          <p:cNvPicPr/>
          <p:nvPr/>
        </p:nvPicPr>
        <p:blipFill>
          <a:blip r:embed="rId4" cstate="print"/>
          <a:stretch>
            <a:fillRect/>
          </a:stretch>
        </p:blipFill>
        <p:spPr>
          <a:xfrm>
            <a:off x="0" y="5935979"/>
            <a:ext cx="12192000" cy="180339"/>
          </a:xfrm>
          <a:prstGeom prst="rect">
            <a:avLst/>
          </a:prstGeom>
        </p:spPr>
      </p:pic>
      <p:sp>
        <p:nvSpPr>
          <p:cNvPr id="22" name="bg object 22"/>
          <p:cNvSpPr/>
          <p:nvPr/>
        </p:nvSpPr>
        <p:spPr>
          <a:xfrm>
            <a:off x="0" y="5956299"/>
            <a:ext cx="12192000" cy="93980"/>
          </a:xfrm>
          <a:custGeom>
            <a:avLst/>
            <a:gdLst/>
            <a:ahLst/>
            <a:cxnLst/>
            <a:rect l="l" t="t" r="r" b="b"/>
            <a:pathLst>
              <a:path w="12192000" h="93979">
                <a:moveTo>
                  <a:pt x="12192000" y="0"/>
                </a:moveTo>
                <a:lnTo>
                  <a:pt x="0" y="0"/>
                </a:lnTo>
                <a:lnTo>
                  <a:pt x="0" y="93979"/>
                </a:lnTo>
                <a:lnTo>
                  <a:pt x="12192000" y="93979"/>
                </a:lnTo>
                <a:lnTo>
                  <a:pt x="12192000" y="0"/>
                </a:lnTo>
                <a:close/>
              </a:path>
            </a:pathLst>
          </a:custGeom>
          <a:solidFill>
            <a:srgbClr val="BABBBB"/>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9/23/2026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8983740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theme" Target="../theme/theme2.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9.xml"/><Relationship Id="rId7" Type="http://schemas.openxmlformats.org/officeDocument/2006/relationships/image" Target="../media/image5.png"/><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5.xml"/><Relationship Id="rId5" Type="http://schemas.openxmlformats.org/officeDocument/2006/relationships/slideLayout" Target="../slideLayouts/slideLayout31.xml"/><Relationship Id="rId4" Type="http://schemas.openxmlformats.org/officeDocument/2006/relationships/slideLayout" Target="../slideLayouts/slideLayout30.xml"/><Relationship Id="rId9"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2878724"/>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417384"/>
      </p:ext>
    </p:extLst>
  </p:cSld>
  <p:clrMap bg1="lt1" tx1="dk1" bg2="lt2" tx2="dk2" accent1="accent1" accent2="accent2" accent3="accent3" accent4="accent4" accent5="accent5" accent6="accent6" hlink="hlink" folHlink="folHlink"/>
  <p:sldLayoutIdLst>
    <p:sldLayoutId id="2147483663"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9/23/2026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429922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6024879"/>
            <a:ext cx="12192000" cy="25400"/>
          </a:xfrm>
          <a:prstGeom prst="rect">
            <a:avLst/>
          </a:prstGeom>
        </p:spPr>
      </p:pic>
      <p:sp>
        <p:nvSpPr>
          <p:cNvPr id="17" name="bg object 17"/>
          <p:cNvSpPr/>
          <p:nvPr/>
        </p:nvSpPr>
        <p:spPr>
          <a:xfrm>
            <a:off x="0" y="6050279"/>
            <a:ext cx="12192000" cy="807720"/>
          </a:xfrm>
          <a:custGeom>
            <a:avLst/>
            <a:gdLst/>
            <a:ahLst/>
            <a:cxnLst/>
            <a:rect l="l" t="t" r="r" b="b"/>
            <a:pathLst>
              <a:path w="12192000" h="807720">
                <a:moveTo>
                  <a:pt x="12192000" y="0"/>
                </a:moveTo>
                <a:lnTo>
                  <a:pt x="0" y="0"/>
                </a:lnTo>
                <a:lnTo>
                  <a:pt x="0" y="807720"/>
                </a:lnTo>
                <a:lnTo>
                  <a:pt x="12192000" y="807720"/>
                </a:lnTo>
                <a:lnTo>
                  <a:pt x="12192000" y="0"/>
                </a:lnTo>
                <a:close/>
              </a:path>
            </a:pathLst>
          </a:custGeom>
          <a:solidFill>
            <a:srgbClr val="041E42"/>
          </a:solidFill>
        </p:spPr>
        <p:txBody>
          <a:bodyPr wrap="square" lIns="0" tIns="0" rIns="0" bIns="0" rtlCol="0"/>
          <a:lstStyle/>
          <a:p>
            <a:endParaRPr/>
          </a:p>
        </p:txBody>
      </p:sp>
      <p:sp>
        <p:nvSpPr>
          <p:cNvPr id="18" name="bg object 18"/>
          <p:cNvSpPr/>
          <p:nvPr/>
        </p:nvSpPr>
        <p:spPr>
          <a:xfrm>
            <a:off x="0" y="6052661"/>
            <a:ext cx="12192000" cy="0"/>
          </a:xfrm>
          <a:custGeom>
            <a:avLst/>
            <a:gdLst/>
            <a:ahLst/>
            <a:cxnLst/>
            <a:rect l="l" t="t" r="r" b="b"/>
            <a:pathLst>
              <a:path w="12192000">
                <a:moveTo>
                  <a:pt x="0" y="0"/>
                </a:moveTo>
                <a:lnTo>
                  <a:pt x="12192000" y="0"/>
                </a:lnTo>
              </a:path>
            </a:pathLst>
          </a:custGeom>
          <a:ln w="4762">
            <a:solidFill>
              <a:srgbClr val="00397B"/>
            </a:solidFill>
          </a:ln>
        </p:spPr>
        <p:txBody>
          <a:bodyPr wrap="square" lIns="0" tIns="0" rIns="0" bIns="0" rtlCol="0"/>
          <a:lstStyle/>
          <a:p>
            <a:endParaRPr/>
          </a:p>
        </p:txBody>
      </p:sp>
      <p:sp>
        <p:nvSpPr>
          <p:cNvPr id="19" name="bg object 19"/>
          <p:cNvSpPr/>
          <p:nvPr/>
        </p:nvSpPr>
        <p:spPr>
          <a:xfrm>
            <a:off x="0" y="6050279"/>
            <a:ext cx="12192000" cy="807720"/>
          </a:xfrm>
          <a:custGeom>
            <a:avLst/>
            <a:gdLst/>
            <a:ahLst/>
            <a:cxnLst/>
            <a:rect l="l" t="t" r="r" b="b"/>
            <a:pathLst>
              <a:path w="12192000" h="807720">
                <a:moveTo>
                  <a:pt x="12192000" y="807720"/>
                </a:moveTo>
                <a:lnTo>
                  <a:pt x="0" y="807720"/>
                </a:lnTo>
                <a:lnTo>
                  <a:pt x="0" y="0"/>
                </a:lnTo>
              </a:path>
            </a:pathLst>
          </a:custGeom>
          <a:ln w="9525">
            <a:solidFill>
              <a:srgbClr val="00397B"/>
            </a:solidFill>
          </a:ln>
        </p:spPr>
        <p:txBody>
          <a:bodyPr wrap="square" lIns="0" tIns="0" rIns="0" bIns="0" rtlCol="0"/>
          <a:lstStyle/>
          <a:p>
            <a:endParaRPr/>
          </a:p>
        </p:txBody>
      </p:sp>
      <p:pic>
        <p:nvPicPr>
          <p:cNvPr id="20" name="bg object 20"/>
          <p:cNvPicPr/>
          <p:nvPr/>
        </p:nvPicPr>
        <p:blipFill>
          <a:blip r:embed="rId8" cstate="print"/>
          <a:stretch>
            <a:fillRect/>
          </a:stretch>
        </p:blipFill>
        <p:spPr>
          <a:xfrm>
            <a:off x="8798559" y="6370319"/>
            <a:ext cx="3068319" cy="223519"/>
          </a:xfrm>
          <a:prstGeom prst="rect">
            <a:avLst/>
          </a:prstGeom>
        </p:spPr>
      </p:pic>
      <p:pic>
        <p:nvPicPr>
          <p:cNvPr id="21" name="bg object 21"/>
          <p:cNvPicPr/>
          <p:nvPr/>
        </p:nvPicPr>
        <p:blipFill>
          <a:blip r:embed="rId9" cstate="print"/>
          <a:stretch>
            <a:fillRect/>
          </a:stretch>
        </p:blipFill>
        <p:spPr>
          <a:xfrm>
            <a:off x="0" y="5935979"/>
            <a:ext cx="12192000" cy="180339"/>
          </a:xfrm>
          <a:prstGeom prst="rect">
            <a:avLst/>
          </a:prstGeom>
        </p:spPr>
      </p:pic>
      <p:sp>
        <p:nvSpPr>
          <p:cNvPr id="22" name="bg object 22"/>
          <p:cNvSpPr/>
          <p:nvPr/>
        </p:nvSpPr>
        <p:spPr>
          <a:xfrm>
            <a:off x="0" y="5956299"/>
            <a:ext cx="12192000" cy="93980"/>
          </a:xfrm>
          <a:custGeom>
            <a:avLst/>
            <a:gdLst/>
            <a:ahLst/>
            <a:cxnLst/>
            <a:rect l="l" t="t" r="r" b="b"/>
            <a:pathLst>
              <a:path w="12192000" h="93979">
                <a:moveTo>
                  <a:pt x="12192000" y="0"/>
                </a:moveTo>
                <a:lnTo>
                  <a:pt x="0" y="0"/>
                </a:lnTo>
                <a:lnTo>
                  <a:pt x="0" y="93979"/>
                </a:lnTo>
                <a:lnTo>
                  <a:pt x="12192000" y="93979"/>
                </a:lnTo>
                <a:lnTo>
                  <a:pt x="12192000" y="0"/>
                </a:lnTo>
                <a:close/>
              </a:path>
            </a:pathLst>
          </a:custGeom>
          <a:solidFill>
            <a:srgbClr val="BABBBB"/>
          </a:solidFill>
        </p:spPr>
        <p:txBody>
          <a:bodyPr wrap="square" lIns="0" tIns="0" rIns="0" bIns="0" rtlCol="0"/>
          <a:lstStyle/>
          <a:p>
            <a:endParaRPr/>
          </a:p>
        </p:txBody>
      </p:sp>
      <p:sp>
        <p:nvSpPr>
          <p:cNvPr id="2" name="Holder 2"/>
          <p:cNvSpPr>
            <a:spLocks noGrp="1"/>
          </p:cNvSpPr>
          <p:nvPr>
            <p:ph type="title"/>
          </p:nvPr>
        </p:nvSpPr>
        <p:spPr>
          <a:xfrm>
            <a:off x="284631" y="48097"/>
            <a:ext cx="11279505" cy="888032"/>
          </a:xfrm>
          <a:prstGeom prst="rect">
            <a:avLst/>
          </a:prstGeom>
        </p:spPr>
        <p:txBody>
          <a:bodyPr wrap="square" lIns="0" tIns="0" rIns="0" bIns="0">
            <a:spAutoFit/>
          </a:bodyPr>
          <a:lstStyle>
            <a:lvl1pPr>
              <a:defRPr sz="3600" b="1" i="0">
                <a:solidFill>
                  <a:srgbClr val="002C50"/>
                </a:solidFill>
                <a:latin typeface="Arial"/>
                <a:cs typeface="Arial"/>
              </a:defRPr>
            </a:lvl1pPr>
          </a:lstStyle>
          <a:p>
            <a:endParaRPr/>
          </a:p>
        </p:txBody>
      </p:sp>
      <p:sp>
        <p:nvSpPr>
          <p:cNvPr id="3" name="Holder 3"/>
          <p:cNvSpPr>
            <a:spLocks noGrp="1"/>
          </p:cNvSpPr>
          <p:nvPr>
            <p:ph type="body" idx="1"/>
          </p:nvPr>
        </p:nvSpPr>
        <p:spPr>
          <a:xfrm>
            <a:off x="363371" y="1070230"/>
            <a:ext cx="6698615" cy="4124960"/>
          </a:xfrm>
          <a:prstGeom prst="rect">
            <a:avLst/>
          </a:prstGeom>
        </p:spPr>
        <p:txBody>
          <a:bodyPr wrap="square" lIns="0" tIns="0" rIns="0" bIns="0">
            <a:spAutoFit/>
          </a:bodyPr>
          <a:lstStyle>
            <a:lvl1pPr>
              <a:defRPr sz="3200" b="0" i="0">
                <a:solidFill>
                  <a:schemeClr val="tx1"/>
                </a:solidFill>
                <a:latin typeface="Palatino Linotype"/>
                <a:cs typeface="Palatino Linotype"/>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9/23/2026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5909127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5.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2.png"/><Relationship Id="rId7"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6.png"/><Relationship Id="rId4" Type="http://schemas.openxmlformats.org/officeDocument/2006/relationships/image" Target="../media/image19.png"/><Relationship Id="rId9"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18.png"/><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2.xml"/><Relationship Id="rId1" Type="http://schemas.openxmlformats.org/officeDocument/2006/relationships/slideLayout" Target="../slideLayouts/slideLayout25.xml"/><Relationship Id="rId4" Type="http://schemas.openxmlformats.org/officeDocument/2006/relationships/image" Target="../media/image28.svg"/></Relationships>
</file>

<file path=ppt/slides/_rels/slide36.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33.xml"/><Relationship Id="rId1" Type="http://schemas.openxmlformats.org/officeDocument/2006/relationships/slideLayout" Target="../slideLayouts/slideLayout26.xml"/><Relationship Id="rId5" Type="http://schemas.openxmlformats.org/officeDocument/2006/relationships/image" Target="../media/image30.emf"/><Relationship Id="rId4" Type="http://schemas.openxmlformats.org/officeDocument/2006/relationships/image" Target="../media/image29.jpg"/></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4.xml"/><Relationship Id="rId1" Type="http://schemas.openxmlformats.org/officeDocument/2006/relationships/slideLayout" Target="../slideLayouts/slideLayout25.xml"/><Relationship Id="rId4" Type="http://schemas.openxmlformats.org/officeDocument/2006/relationships/image" Target="../media/image28.svg"/></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5.xml"/><Relationship Id="rId1" Type="http://schemas.openxmlformats.org/officeDocument/2006/relationships/slideLayout" Target="../slideLayouts/slideLayout26.xml"/><Relationship Id="rId5" Type="http://schemas.openxmlformats.org/officeDocument/2006/relationships/image" Target="../media/image32.png"/><Relationship Id="rId4" Type="http://schemas.openxmlformats.org/officeDocument/2006/relationships/image" Target="../media/image28.svg"/></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6.xml"/><Relationship Id="rId1" Type="http://schemas.openxmlformats.org/officeDocument/2006/relationships/slideLayout" Target="../slideLayouts/slideLayout20.xml"/><Relationship Id="rId5" Type="http://schemas.openxmlformats.org/officeDocument/2006/relationships/image" Target="../media/image34.png"/><Relationship Id="rId4" Type="http://schemas.openxmlformats.org/officeDocument/2006/relationships/image" Target="../media/image28.svg"/></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37.xml"/><Relationship Id="rId1" Type="http://schemas.openxmlformats.org/officeDocument/2006/relationships/slideLayout" Target="../slideLayouts/slideLayout26.xml"/><Relationship Id="rId4" Type="http://schemas.openxmlformats.org/officeDocument/2006/relationships/image" Target="../media/image36.jpg"/></Relationships>
</file>

<file path=ppt/slides/_rels/slide4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8.xml"/><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39.xml"/><Relationship Id="rId1" Type="http://schemas.openxmlformats.org/officeDocument/2006/relationships/slideLayout" Target="../slideLayouts/slideLayout26.xml"/><Relationship Id="rId4" Type="http://schemas.openxmlformats.org/officeDocument/2006/relationships/image" Target="../media/image37.jpg"/></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0.xml"/><Relationship Id="rId1" Type="http://schemas.openxmlformats.org/officeDocument/2006/relationships/slideLayout" Target="../slideLayouts/slideLayout26.xml"/><Relationship Id="rId4" Type="http://schemas.openxmlformats.org/officeDocument/2006/relationships/image" Target="../media/image28.svg"/></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13.xml"/><Relationship Id="rId5" Type="http://schemas.openxmlformats.org/officeDocument/2006/relationships/image" Target="../media/image40.png"/><Relationship Id="rId4" Type="http://schemas.openxmlformats.org/officeDocument/2006/relationships/hyperlink" Target="mailto:ACG149@Georgetown.edu"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2.xml"/><Relationship Id="rId1" Type="http://schemas.openxmlformats.org/officeDocument/2006/relationships/slideLayout" Target="../slideLayouts/slideLayout13.xml"/><Relationship Id="rId5" Type="http://schemas.openxmlformats.org/officeDocument/2006/relationships/image" Target="../media/image41.png"/><Relationship Id="rId4" Type="http://schemas.openxmlformats.org/officeDocument/2006/relationships/image" Target="../media/image39.png"/></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13.xml"/><Relationship Id="rId5" Type="http://schemas.openxmlformats.org/officeDocument/2006/relationships/image" Target="../media/image39.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13.xml"/><Relationship Id="rId5" Type="http://schemas.openxmlformats.org/officeDocument/2006/relationships/image" Target="../media/image43.png"/><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13.xml"/><Relationship Id="rId5" Type="http://schemas.openxmlformats.org/officeDocument/2006/relationships/image" Target="../media/image44.png"/><Relationship Id="rId4" Type="http://schemas.openxmlformats.org/officeDocument/2006/relationships/image" Target="../media/image39.png"/></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29.xml"/><Relationship Id="rId1" Type="http://schemas.openxmlformats.org/officeDocument/2006/relationships/video" Target="https://www.youtube.com/embed/rQ1q8TyQriM?feature=oembed"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9.xml"/><Relationship Id="rId1" Type="http://schemas.openxmlformats.org/officeDocument/2006/relationships/slideLayout" Target="../slideLayouts/slideLayout13.xml"/><Relationship Id="rId5" Type="http://schemas.openxmlformats.org/officeDocument/2006/relationships/image" Target="../media/image49.png"/><Relationship Id="rId4" Type="http://schemas.openxmlformats.org/officeDocument/2006/relationships/image" Target="../media/image39.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13.xml"/><Relationship Id="rId5" Type="http://schemas.openxmlformats.org/officeDocument/2006/relationships/image" Target="../media/image52.png"/><Relationship Id="rId4" Type="http://schemas.openxmlformats.org/officeDocument/2006/relationships/image" Target="../media/image51.png"/></Relationships>
</file>

<file path=ppt/slides/_rels/slide5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2.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a:spLocks noGrp="1"/>
          </p:cNvSpPr>
          <p:nvPr>
            <p:ph type="title" idx="4294967295"/>
          </p:nvPr>
        </p:nvSpPr>
        <p:spPr>
          <a:xfrm>
            <a:off x="502919" y="566928"/>
            <a:ext cx="7132321" cy="78638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Strengthening Recruitment &amp; Retention</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in the EI/ECSE Workforce</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 1"/>
          <p:cNvSpPr txBox="1"/>
          <p:nvPr/>
        </p:nvSpPr>
        <p:spPr>
          <a:xfrm>
            <a:off x="489118" y="169164"/>
            <a:ext cx="5212080" cy="274320"/>
          </a:xfrm>
          <a:prstGeom prst="rect">
            <a:avLst/>
          </a:prstGeom>
          <a:noFill/>
          <a:ln/>
        </p:spPr>
        <p:txBody>
          <a:bodyPr wrap="square" lIns="0" tIns="0" rIns="0" bIns="0" rtlCol="0" anchor="ctr">
            <a:normAutofit/>
          </a:bodyPr>
          <a:lstStyle/>
          <a:p>
            <a:pPr marL="0" indent="0" algn="l">
              <a:buNone/>
            </a:pPr>
            <a:r>
              <a:rPr lang="en-US" sz="1400" b="1" kern="0" spc="70" dirty="0">
                <a:solidFill>
                  <a:srgbClr val="1B9A98"/>
                </a:solidFill>
                <a:latin typeface="Aptos" pitchFamily="34" charset="0"/>
                <a:ea typeface="Aptos" pitchFamily="34" charset="-122"/>
                <a:cs typeface="Aptos" pitchFamily="34" charset="-120"/>
              </a:rPr>
              <a:t>SESSION 4  |  Retaining the Workforce</a:t>
            </a:r>
            <a:endParaRPr lang="en-US" sz="1000" dirty="0"/>
          </a:p>
        </p:txBody>
      </p:sp>
      <p:sp>
        <p:nvSpPr>
          <p:cNvPr id="5" name="Text 3"/>
          <p:cNvSpPr txBox="1"/>
          <p:nvPr/>
        </p:nvSpPr>
        <p:spPr>
          <a:xfrm>
            <a:off x="489118" y="2331720"/>
            <a:ext cx="5852160" cy="256032"/>
          </a:xfrm>
          <a:prstGeom prst="rect">
            <a:avLst/>
          </a:prstGeom>
          <a:noFill/>
          <a:ln/>
        </p:spPr>
        <p:txBody>
          <a:bodyPr wrap="square" lIns="0" tIns="0" rIns="0" bIns="0" rtlCol="0" anchor="ctr">
            <a:normAutofit lnSpcReduction="10000"/>
          </a:bodyPr>
          <a:lstStyle/>
          <a:p>
            <a:pPr marL="0" indent="0" algn="l">
              <a:buNone/>
            </a:pPr>
            <a:r>
              <a:rPr lang="en-US" dirty="0">
                <a:solidFill>
                  <a:srgbClr val="657886"/>
                </a:solidFill>
                <a:latin typeface="Aptos" pitchFamily="34" charset="0"/>
                <a:ea typeface="Aptos" pitchFamily="34" charset="-122"/>
                <a:cs typeface="Aptos" pitchFamily="34" charset="-120"/>
              </a:rPr>
              <a:t>September 22, 2026  •  3:00–4:30 PM Eastern</a:t>
            </a:r>
            <a:endParaRPr lang="en-US" sz="1200" dirty="0"/>
          </a:p>
        </p:txBody>
      </p:sp>
      <p:sp>
        <p:nvSpPr>
          <p:cNvPr id="6" name="Text 4"/>
          <p:cNvSpPr txBox="1"/>
          <p:nvPr/>
        </p:nvSpPr>
        <p:spPr>
          <a:xfrm>
            <a:off x="489118" y="4256792"/>
            <a:ext cx="6492240" cy="713232"/>
          </a:xfrm>
          <a:prstGeom prst="rect">
            <a:avLst/>
          </a:prstGeom>
          <a:noFill/>
          <a:ln/>
        </p:spPr>
        <p:txBody>
          <a:bodyPr wrap="square" lIns="0" tIns="0" rIns="0" bIns="0" rtlCol="0" anchor="t">
            <a:normAutofit/>
          </a:bodyPr>
          <a:lstStyle/>
          <a:p>
            <a:pPr marL="0" indent="0" algn="l">
              <a:buNone/>
            </a:pPr>
            <a:r>
              <a:rPr lang="en-US" sz="1800" b="1" dirty="0">
                <a:solidFill>
                  <a:srgbClr val="1C4D7B"/>
                </a:solidFill>
                <a:latin typeface="Aptos" pitchFamily="34" charset="0"/>
                <a:ea typeface="Aptos" pitchFamily="34" charset="-122"/>
                <a:cs typeface="Aptos" pitchFamily="34" charset="-120"/>
              </a:rPr>
              <a:t>What makes skilled people decide that this is a place—and a profession—where they can stay, grow, and thrive?</a:t>
            </a:r>
            <a:endParaRPr lang="en-US" sz="1500" dirty="0"/>
          </a:p>
        </p:txBody>
      </p:sp>
      <p:sp>
        <p:nvSpPr>
          <p:cNvPr id="7" name="Shape 5">
            <a:extLst>
              <a:ext uri="{C183D7F6-B498-43B3-948B-1728B52AA6E4}">
                <adec:decorative xmlns:adec="http://schemas.microsoft.com/office/drawing/2017/decorative" val="1"/>
              </a:ext>
            </a:extLst>
          </p:cNvPr>
          <p:cNvSpPr/>
          <p:nvPr/>
        </p:nvSpPr>
        <p:spPr>
          <a:xfrm>
            <a:off x="7635240" y="658368"/>
            <a:ext cx="4041648" cy="4251960"/>
          </a:xfrm>
          <a:prstGeom prst="roundRect">
            <a:avLst>
              <a:gd name="adj" fmla="val 1810"/>
            </a:avLst>
          </a:prstGeom>
          <a:solidFill>
            <a:srgbClr val="F5F8FA"/>
          </a:solidFill>
          <a:ln w="12700">
            <a:solidFill>
              <a:srgbClr val="DCE4E9"/>
            </a:solidFill>
            <a:prstDash val="solid"/>
          </a:ln>
        </p:spPr>
        <p:txBody>
          <a:bodyPr/>
          <a:lstStyle/>
          <a:p>
            <a:endParaRPr/>
          </a:p>
        </p:txBody>
      </p:sp>
      <p:sp>
        <p:nvSpPr>
          <p:cNvPr id="8" name="Text 6"/>
          <p:cNvSpPr txBox="1"/>
          <p:nvPr/>
        </p:nvSpPr>
        <p:spPr>
          <a:xfrm>
            <a:off x="7936992" y="987552"/>
            <a:ext cx="1188720" cy="228600"/>
          </a:xfrm>
          <a:prstGeom prst="rect">
            <a:avLst/>
          </a:prstGeom>
          <a:noFill/>
          <a:ln/>
        </p:spPr>
        <p:txBody>
          <a:bodyPr wrap="square" lIns="0" tIns="0" rIns="0" bIns="0" rtlCol="0" anchor="ctr">
            <a:normAutofit/>
          </a:bodyPr>
          <a:lstStyle/>
          <a:p>
            <a:pPr marL="0" indent="0" algn="l">
              <a:buNone/>
            </a:pPr>
            <a:r>
              <a:rPr lang="en-US" sz="1400" b="1" dirty="0">
                <a:solidFill>
                  <a:srgbClr val="1B9A98"/>
                </a:solidFill>
                <a:latin typeface="Aptos" pitchFamily="34" charset="0"/>
                <a:ea typeface="Aptos" pitchFamily="34" charset="-122"/>
                <a:cs typeface="Aptos" pitchFamily="34" charset="-120"/>
              </a:rPr>
              <a:t>Facilitators</a:t>
            </a:r>
            <a:endParaRPr lang="en-US" sz="1000" dirty="0"/>
          </a:p>
        </p:txBody>
      </p:sp>
      <p:sp>
        <p:nvSpPr>
          <p:cNvPr id="9" name="Text 7"/>
          <p:cNvSpPr txBox="1"/>
          <p:nvPr/>
        </p:nvSpPr>
        <p:spPr>
          <a:xfrm>
            <a:off x="7936992" y="1280160"/>
            <a:ext cx="3246120" cy="868680"/>
          </a:xfrm>
          <a:prstGeom prst="rect">
            <a:avLst/>
          </a:prstGeom>
          <a:noFill/>
          <a:ln/>
        </p:spPr>
        <p:txBody>
          <a:bodyPr wrap="square" lIns="0" tIns="0" rIns="0" bIns="0" rtlCol="0" anchor="t">
            <a:normAutofit/>
          </a:bodyPr>
          <a:lstStyle/>
          <a:p>
            <a:pPr marL="0" indent="0" algn="l">
              <a:buNone/>
            </a:pPr>
            <a:r>
              <a:rPr lang="en-US" dirty="0">
                <a:solidFill>
                  <a:srgbClr val="243746"/>
                </a:solidFill>
                <a:latin typeface="Aptos" pitchFamily="34" charset="0"/>
                <a:ea typeface="Aptos" pitchFamily="34" charset="-122"/>
                <a:cs typeface="Aptos" pitchFamily="34" charset="-120"/>
              </a:rPr>
              <a:t>Ted Burke, ECTA</a:t>
            </a:r>
            <a:endParaRPr lang="en-US" sz="1400" dirty="0"/>
          </a:p>
          <a:p>
            <a:pPr marL="0" indent="0" algn="l">
              <a:buNone/>
            </a:pPr>
            <a:r>
              <a:rPr lang="en-US" dirty="0">
                <a:solidFill>
                  <a:srgbClr val="243746"/>
                </a:solidFill>
                <a:latin typeface="Aptos" pitchFamily="34" charset="0"/>
                <a:ea typeface="Aptos" pitchFamily="34" charset="-122"/>
                <a:cs typeface="Aptos" pitchFamily="34" charset="-120"/>
              </a:rPr>
              <a:t>Jani Kozlowski, ECTA</a:t>
            </a:r>
            <a:endParaRPr lang="en-US" sz="1400" dirty="0"/>
          </a:p>
        </p:txBody>
      </p:sp>
      <p:sp>
        <p:nvSpPr>
          <p:cNvPr id="10" name="Text 8"/>
          <p:cNvSpPr txBox="1"/>
          <p:nvPr/>
        </p:nvSpPr>
        <p:spPr>
          <a:xfrm>
            <a:off x="7936992" y="2359152"/>
            <a:ext cx="1417320" cy="228600"/>
          </a:xfrm>
          <a:prstGeom prst="rect">
            <a:avLst/>
          </a:prstGeom>
          <a:noFill/>
          <a:ln/>
        </p:spPr>
        <p:txBody>
          <a:bodyPr wrap="square" lIns="0" tIns="0" rIns="0" bIns="0" rtlCol="0" anchor="ctr">
            <a:normAutofit/>
          </a:bodyPr>
          <a:lstStyle/>
          <a:p>
            <a:pPr marL="0" indent="0" algn="l">
              <a:buNone/>
            </a:pPr>
            <a:r>
              <a:rPr lang="en-US" sz="1400" b="1" dirty="0">
                <a:solidFill>
                  <a:srgbClr val="F3A133"/>
                </a:solidFill>
                <a:latin typeface="Aptos" pitchFamily="34" charset="0"/>
                <a:ea typeface="Aptos" pitchFamily="34" charset="-122"/>
                <a:cs typeface="Aptos" pitchFamily="34" charset="-120"/>
              </a:rPr>
              <a:t>Guest presenters</a:t>
            </a:r>
            <a:endParaRPr lang="en-US" sz="1000" dirty="0"/>
          </a:p>
        </p:txBody>
      </p:sp>
      <p:sp>
        <p:nvSpPr>
          <p:cNvPr id="11" name="Text 9"/>
          <p:cNvSpPr txBox="1"/>
          <p:nvPr/>
        </p:nvSpPr>
        <p:spPr>
          <a:xfrm>
            <a:off x="7936992" y="2670048"/>
            <a:ext cx="3246120" cy="1005840"/>
          </a:xfrm>
          <a:prstGeom prst="rect">
            <a:avLst/>
          </a:prstGeom>
          <a:noFill/>
          <a:ln/>
        </p:spPr>
        <p:txBody>
          <a:bodyPr wrap="square" lIns="0" tIns="0" rIns="0" bIns="0" rtlCol="0" anchor="t">
            <a:normAutofit/>
          </a:bodyPr>
          <a:lstStyle/>
          <a:p>
            <a:pPr marL="0" indent="0" algn="l">
              <a:buNone/>
            </a:pPr>
            <a:r>
              <a:rPr lang="en-US" dirty="0">
                <a:solidFill>
                  <a:srgbClr val="243746"/>
                </a:solidFill>
                <a:latin typeface="Aptos" pitchFamily="34" charset="0"/>
                <a:ea typeface="Aptos" pitchFamily="34" charset="-122"/>
                <a:cs typeface="Aptos" pitchFamily="34" charset="-120"/>
              </a:rPr>
              <a:t>Susan Connor, Illinois EITP</a:t>
            </a:r>
            <a:endParaRPr lang="en-US" sz="1400" dirty="0"/>
          </a:p>
          <a:p>
            <a:pPr marL="0" indent="0" algn="l">
              <a:buNone/>
            </a:pPr>
            <a:r>
              <a:rPr lang="en-US" dirty="0">
                <a:solidFill>
                  <a:srgbClr val="243746"/>
                </a:solidFill>
                <a:latin typeface="Aptos" pitchFamily="34" charset="0"/>
                <a:ea typeface="Aptos" pitchFamily="34" charset="-122"/>
                <a:cs typeface="Aptos" pitchFamily="34" charset="-120"/>
              </a:rPr>
              <a:t>Misty Goosen, Kansas KITS</a:t>
            </a:r>
            <a:endParaRPr lang="en-US" sz="1400" dirty="0"/>
          </a:p>
          <a:p>
            <a:pPr marL="0" indent="0" algn="l">
              <a:buNone/>
            </a:pPr>
            <a:r>
              <a:rPr lang="en-US" dirty="0">
                <a:solidFill>
                  <a:srgbClr val="243746"/>
                </a:solidFill>
                <a:latin typeface="Aptos" pitchFamily="34" charset="0"/>
                <a:ea typeface="Aptos" pitchFamily="34" charset="-122"/>
                <a:cs typeface="Aptos" pitchFamily="34" charset="-120"/>
              </a:rPr>
              <a:t>Arrealia Gavins, ECIN</a:t>
            </a:r>
            <a:endParaRPr lang="en-US" sz="1400" dirty="0"/>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A 90-minute sequence from retention fundamentals to models, application, and action.</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SESSION 4 AGENDA</a:t>
            </a:r>
            <a:endParaRPr lang="en-US" sz="800" dirty="0"/>
          </a:p>
        </p:txBody>
      </p:sp>
      <p:sp>
        <p:nvSpPr>
          <p:cNvPr id="4" name="Text 2"/>
          <p:cNvSpPr txBox="1"/>
          <p:nvPr/>
        </p:nvSpPr>
        <p:spPr>
          <a:xfrm>
            <a:off x="566928" y="1508760"/>
            <a:ext cx="274320" cy="237744"/>
          </a:xfrm>
          <a:prstGeom prst="rect">
            <a:avLst/>
          </a:prstGeom>
          <a:noFill/>
          <a:ln/>
        </p:spPr>
        <p:txBody>
          <a:bodyPr wrap="square" lIns="0" tIns="0" rIns="0" bIns="0" rtlCol="0" anchor="ctr">
            <a:normAutofit/>
          </a:bodyPr>
          <a:lstStyle/>
          <a:p>
            <a:pPr marL="0" indent="0" algn="ctr">
              <a:buNone/>
            </a:pPr>
            <a:r>
              <a:rPr lang="en-US" sz="1400" b="1" dirty="0">
                <a:solidFill>
                  <a:srgbClr val="1B9A98"/>
                </a:solidFill>
                <a:latin typeface="Aptos" pitchFamily="34" charset="0"/>
                <a:ea typeface="Aptos" pitchFamily="34" charset="-122"/>
                <a:cs typeface="Aptos" pitchFamily="34" charset="-120"/>
              </a:rPr>
              <a:t>1</a:t>
            </a:r>
            <a:endParaRPr lang="en-US" sz="1000" dirty="0"/>
          </a:p>
        </p:txBody>
      </p:sp>
      <p:sp>
        <p:nvSpPr>
          <p:cNvPr id="5" name="Text 3"/>
          <p:cNvSpPr txBox="1"/>
          <p:nvPr/>
        </p:nvSpPr>
        <p:spPr>
          <a:xfrm>
            <a:off x="914400" y="1508760"/>
            <a:ext cx="2331720" cy="237744"/>
          </a:xfrm>
          <a:prstGeom prst="rect">
            <a:avLst/>
          </a:prstGeom>
          <a:noFill/>
          <a:ln/>
        </p:spPr>
        <p:txBody>
          <a:bodyPr wrap="square" lIns="0" tIns="0" rIns="0" bIns="0" rtlCol="0" anchor="ctr">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Bridge from Session 3</a:t>
            </a:r>
            <a:endParaRPr lang="en-US" sz="1100" dirty="0"/>
          </a:p>
        </p:txBody>
      </p:sp>
      <p:sp>
        <p:nvSpPr>
          <p:cNvPr id="6" name="Text 4"/>
          <p:cNvSpPr txBox="1"/>
          <p:nvPr/>
        </p:nvSpPr>
        <p:spPr>
          <a:xfrm>
            <a:off x="3429000" y="1508760"/>
            <a:ext cx="7726680" cy="274320"/>
          </a:xfrm>
          <a:prstGeom prst="rect">
            <a:avLst/>
          </a:prstGeom>
          <a:noFill/>
          <a:ln/>
        </p:spPr>
        <p:txBody>
          <a:bodyPr wrap="square" lIns="0" tIns="0" rIns="0" bIns="0" rtlCol="0" anchor="ctr">
            <a:normAutofit fontScale="92500"/>
          </a:bodyPr>
          <a:lstStyle/>
          <a:p>
            <a:pPr marL="0" indent="0" algn="l">
              <a:buNone/>
            </a:pPr>
            <a:r>
              <a:rPr lang="en-US" sz="1600" dirty="0">
                <a:solidFill>
                  <a:srgbClr val="657886"/>
                </a:solidFill>
                <a:latin typeface="Aptos" pitchFamily="34" charset="0"/>
                <a:ea typeface="Aptos" pitchFamily="34" charset="-122"/>
                <a:cs typeface="Aptos" pitchFamily="34" charset="-120"/>
              </a:rPr>
              <a:t>What did pathway mapping reveal about the conditions people encounter once they enter?</a:t>
            </a:r>
            <a:endParaRPr lang="en-US" sz="1050" dirty="0"/>
          </a:p>
        </p:txBody>
      </p:sp>
      <p:sp>
        <p:nvSpPr>
          <p:cNvPr id="7" name="Text 5"/>
          <p:cNvSpPr txBox="1"/>
          <p:nvPr/>
        </p:nvSpPr>
        <p:spPr>
          <a:xfrm>
            <a:off x="566928" y="2258568"/>
            <a:ext cx="274320" cy="237744"/>
          </a:xfrm>
          <a:prstGeom prst="rect">
            <a:avLst/>
          </a:prstGeom>
          <a:noFill/>
          <a:ln/>
        </p:spPr>
        <p:txBody>
          <a:bodyPr wrap="square" lIns="0" tIns="0" rIns="0" bIns="0" rtlCol="0" anchor="ctr">
            <a:normAutofit/>
          </a:bodyPr>
          <a:lstStyle/>
          <a:p>
            <a:pPr marL="0" indent="0" algn="ctr">
              <a:buNone/>
            </a:pPr>
            <a:r>
              <a:rPr lang="en-US" sz="1400" b="1" dirty="0">
                <a:solidFill>
                  <a:srgbClr val="F3A133"/>
                </a:solidFill>
                <a:latin typeface="Aptos" pitchFamily="34" charset="0"/>
                <a:ea typeface="Aptos" pitchFamily="34" charset="-122"/>
                <a:cs typeface="Aptos" pitchFamily="34" charset="-120"/>
              </a:rPr>
              <a:t>2</a:t>
            </a:r>
            <a:endParaRPr lang="en-US" sz="1000" dirty="0"/>
          </a:p>
        </p:txBody>
      </p:sp>
      <p:sp>
        <p:nvSpPr>
          <p:cNvPr id="8" name="Text 6"/>
          <p:cNvSpPr txBox="1"/>
          <p:nvPr/>
        </p:nvSpPr>
        <p:spPr>
          <a:xfrm>
            <a:off x="914400" y="2258568"/>
            <a:ext cx="2331720" cy="237744"/>
          </a:xfrm>
          <a:prstGeom prst="rect">
            <a:avLst/>
          </a:prstGeom>
          <a:noFill/>
          <a:ln/>
        </p:spPr>
        <p:txBody>
          <a:bodyPr wrap="square" lIns="0" tIns="0" rIns="0" bIns="0" rtlCol="0" anchor="ctr">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Retention fundamentals</a:t>
            </a:r>
            <a:endParaRPr lang="en-US" sz="1100" dirty="0"/>
          </a:p>
        </p:txBody>
      </p:sp>
      <p:sp>
        <p:nvSpPr>
          <p:cNvPr id="9" name="Text 7"/>
          <p:cNvSpPr txBox="1"/>
          <p:nvPr/>
        </p:nvSpPr>
        <p:spPr>
          <a:xfrm>
            <a:off x="3429000" y="2258568"/>
            <a:ext cx="7726680" cy="274320"/>
          </a:xfrm>
          <a:prstGeom prst="rect">
            <a:avLst/>
          </a:prstGeom>
          <a:noFill/>
          <a:ln/>
        </p:spPr>
        <p:txBody>
          <a:bodyPr wrap="square" lIns="0" tIns="0" rIns="0" bIns="0" rtlCol="0" anchor="ctr">
            <a:normAutofit fontScale="92500"/>
          </a:bodyPr>
          <a:lstStyle/>
          <a:p>
            <a:pPr marL="0" indent="0" algn="l">
              <a:buNone/>
            </a:pPr>
            <a:r>
              <a:rPr lang="en-US" sz="1600" dirty="0">
                <a:solidFill>
                  <a:srgbClr val="657886"/>
                </a:solidFill>
                <a:latin typeface="Aptos" pitchFamily="34" charset="0"/>
                <a:ea typeface="Aptos" pitchFamily="34" charset="-122"/>
                <a:cs typeface="Aptos" pitchFamily="34" charset="-120"/>
              </a:rPr>
              <a:t>Working conditions, onboarding, supervision, belonging, workload, growth, and well-being.</a:t>
            </a:r>
            <a:endParaRPr lang="en-US" sz="1050" dirty="0"/>
          </a:p>
        </p:txBody>
      </p:sp>
      <p:sp>
        <p:nvSpPr>
          <p:cNvPr id="10" name="Text 8"/>
          <p:cNvSpPr txBox="1"/>
          <p:nvPr/>
        </p:nvSpPr>
        <p:spPr>
          <a:xfrm>
            <a:off x="566928" y="3008376"/>
            <a:ext cx="274320" cy="237744"/>
          </a:xfrm>
          <a:prstGeom prst="rect">
            <a:avLst/>
          </a:prstGeom>
          <a:noFill/>
          <a:ln/>
        </p:spPr>
        <p:txBody>
          <a:bodyPr wrap="square" lIns="0" tIns="0" rIns="0" bIns="0" rtlCol="0" anchor="ctr">
            <a:normAutofit/>
          </a:bodyPr>
          <a:lstStyle/>
          <a:p>
            <a:pPr marL="0" indent="0" algn="ctr">
              <a:buNone/>
            </a:pPr>
            <a:r>
              <a:rPr lang="en-US" sz="1400" b="1" dirty="0">
                <a:solidFill>
                  <a:srgbClr val="1C4D7B"/>
                </a:solidFill>
                <a:latin typeface="Aptos" pitchFamily="34" charset="0"/>
                <a:ea typeface="Aptos" pitchFamily="34" charset="-122"/>
                <a:cs typeface="Aptos" pitchFamily="34" charset="-120"/>
              </a:rPr>
              <a:t>3</a:t>
            </a:r>
            <a:endParaRPr lang="en-US" sz="1000" dirty="0"/>
          </a:p>
        </p:txBody>
      </p:sp>
      <p:sp>
        <p:nvSpPr>
          <p:cNvPr id="11" name="Text 9"/>
          <p:cNvSpPr txBox="1"/>
          <p:nvPr/>
        </p:nvSpPr>
        <p:spPr>
          <a:xfrm>
            <a:off x="914400" y="3008376"/>
            <a:ext cx="2331720" cy="237744"/>
          </a:xfrm>
          <a:prstGeom prst="rect">
            <a:avLst/>
          </a:prstGeom>
          <a:noFill/>
          <a:ln/>
        </p:spPr>
        <p:txBody>
          <a:bodyPr wrap="square" lIns="0" tIns="0" rIns="0" bIns="0" rtlCol="0" anchor="ctr">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Guest models</a:t>
            </a:r>
            <a:endParaRPr lang="en-US" sz="1100" dirty="0"/>
          </a:p>
        </p:txBody>
      </p:sp>
      <p:sp>
        <p:nvSpPr>
          <p:cNvPr id="12" name="Text 10"/>
          <p:cNvSpPr txBox="1"/>
          <p:nvPr/>
        </p:nvSpPr>
        <p:spPr>
          <a:xfrm>
            <a:off x="3429000" y="3008376"/>
            <a:ext cx="7726680" cy="274320"/>
          </a:xfrm>
          <a:prstGeom prst="rect">
            <a:avLst/>
          </a:prstGeom>
          <a:noFill/>
          <a:ln/>
        </p:spPr>
        <p:txBody>
          <a:bodyPr wrap="square" lIns="0" tIns="0" rIns="0" bIns="0" rtlCol="0" anchor="ctr">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Illinois Self-Care Café • Kansas coordinator onboarding • ECIN workforce well-being.</a:t>
            </a:r>
            <a:endParaRPr lang="en-US" sz="1050" dirty="0"/>
          </a:p>
        </p:txBody>
      </p:sp>
      <p:sp>
        <p:nvSpPr>
          <p:cNvPr id="13" name="Text 11"/>
          <p:cNvSpPr txBox="1"/>
          <p:nvPr/>
        </p:nvSpPr>
        <p:spPr>
          <a:xfrm>
            <a:off x="566928" y="3758184"/>
            <a:ext cx="274320" cy="237744"/>
          </a:xfrm>
          <a:prstGeom prst="rect">
            <a:avLst/>
          </a:prstGeom>
          <a:noFill/>
          <a:ln/>
        </p:spPr>
        <p:txBody>
          <a:bodyPr wrap="square" lIns="0" tIns="0" rIns="0" bIns="0" rtlCol="0" anchor="ctr">
            <a:normAutofit/>
          </a:bodyPr>
          <a:lstStyle/>
          <a:p>
            <a:pPr marL="0" indent="0" algn="ctr">
              <a:buNone/>
            </a:pPr>
            <a:r>
              <a:rPr lang="en-US" sz="1400" b="1" dirty="0">
                <a:solidFill>
                  <a:srgbClr val="35A85A"/>
                </a:solidFill>
                <a:latin typeface="Aptos" pitchFamily="34" charset="0"/>
                <a:ea typeface="Aptos" pitchFamily="34" charset="-122"/>
                <a:cs typeface="Aptos" pitchFamily="34" charset="-120"/>
              </a:rPr>
              <a:t>4</a:t>
            </a:r>
            <a:endParaRPr lang="en-US" sz="1000" dirty="0"/>
          </a:p>
        </p:txBody>
      </p:sp>
      <p:sp>
        <p:nvSpPr>
          <p:cNvPr id="14" name="Text 12"/>
          <p:cNvSpPr txBox="1"/>
          <p:nvPr/>
        </p:nvSpPr>
        <p:spPr>
          <a:xfrm>
            <a:off x="914400" y="3758184"/>
            <a:ext cx="2331720" cy="237744"/>
          </a:xfrm>
          <a:prstGeom prst="rect">
            <a:avLst/>
          </a:prstGeom>
          <a:noFill/>
          <a:ln/>
        </p:spPr>
        <p:txBody>
          <a:bodyPr wrap="square" lIns="0" tIns="0" rIns="0" bIns="0" rtlCol="0" anchor="ctr">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Data for retention</a:t>
            </a:r>
            <a:endParaRPr lang="en-US" sz="1100" dirty="0"/>
          </a:p>
        </p:txBody>
      </p:sp>
      <p:sp>
        <p:nvSpPr>
          <p:cNvPr id="15" name="Text 13"/>
          <p:cNvSpPr txBox="1"/>
          <p:nvPr/>
        </p:nvSpPr>
        <p:spPr>
          <a:xfrm>
            <a:off x="3429000" y="3758184"/>
            <a:ext cx="7726680" cy="274320"/>
          </a:xfrm>
          <a:prstGeom prst="rect">
            <a:avLst/>
          </a:prstGeom>
          <a:noFill/>
          <a:ln/>
        </p:spPr>
        <p:txBody>
          <a:bodyPr wrap="square" lIns="0" tIns="0" rIns="0" bIns="0" rtlCol="0" anchor="ctr">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Turnover, stay/exit information, climate, workload, and early-tenure indicators.</a:t>
            </a:r>
            <a:endParaRPr lang="en-US" sz="1050" dirty="0"/>
          </a:p>
        </p:txBody>
      </p:sp>
      <p:sp>
        <p:nvSpPr>
          <p:cNvPr id="16" name="Text 14"/>
          <p:cNvSpPr txBox="1"/>
          <p:nvPr/>
        </p:nvSpPr>
        <p:spPr>
          <a:xfrm>
            <a:off x="566928" y="4507992"/>
            <a:ext cx="274320" cy="237744"/>
          </a:xfrm>
          <a:prstGeom prst="rect">
            <a:avLst/>
          </a:prstGeom>
          <a:noFill/>
          <a:ln/>
        </p:spPr>
        <p:txBody>
          <a:bodyPr wrap="square" lIns="0" tIns="0" rIns="0" bIns="0" rtlCol="0" anchor="ctr">
            <a:normAutofit/>
          </a:bodyPr>
          <a:lstStyle/>
          <a:p>
            <a:pPr marL="0" indent="0" algn="ctr">
              <a:buNone/>
            </a:pPr>
            <a:r>
              <a:rPr lang="en-US" sz="1400" b="1" dirty="0">
                <a:solidFill>
                  <a:srgbClr val="E96F61"/>
                </a:solidFill>
                <a:latin typeface="Aptos" pitchFamily="34" charset="0"/>
                <a:ea typeface="Aptos" pitchFamily="34" charset="-122"/>
                <a:cs typeface="Aptos" pitchFamily="34" charset="-120"/>
              </a:rPr>
              <a:t>5</a:t>
            </a:r>
            <a:endParaRPr lang="en-US" sz="1000" dirty="0"/>
          </a:p>
        </p:txBody>
      </p:sp>
      <p:sp>
        <p:nvSpPr>
          <p:cNvPr id="17" name="Text 15"/>
          <p:cNvSpPr txBox="1"/>
          <p:nvPr/>
        </p:nvSpPr>
        <p:spPr>
          <a:xfrm>
            <a:off x="914400" y="4507992"/>
            <a:ext cx="2331720" cy="237744"/>
          </a:xfrm>
          <a:prstGeom prst="rect">
            <a:avLst/>
          </a:prstGeom>
          <a:noFill/>
          <a:ln/>
        </p:spPr>
        <p:txBody>
          <a:bodyPr wrap="square" lIns="0" tIns="0" rIns="0" bIns="0" rtlCol="0" anchor="ctr">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Breakout sessions</a:t>
            </a:r>
            <a:endParaRPr lang="en-US" sz="1100" dirty="0"/>
          </a:p>
        </p:txBody>
      </p:sp>
      <p:sp>
        <p:nvSpPr>
          <p:cNvPr id="18" name="Text 16"/>
          <p:cNvSpPr txBox="1"/>
          <p:nvPr/>
        </p:nvSpPr>
        <p:spPr>
          <a:xfrm>
            <a:off x="3429000" y="4507992"/>
            <a:ext cx="7726680" cy="274320"/>
          </a:xfrm>
          <a:prstGeom prst="rect">
            <a:avLst/>
          </a:prstGeom>
          <a:noFill/>
          <a:ln/>
        </p:spPr>
        <p:txBody>
          <a:bodyPr wrap="square" lIns="0" tIns="0" rIns="0" bIns="0" rtlCol="0" anchor="ctr">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Three concurrent 20-minute rooms facilitated by the guest presenters.</a:t>
            </a:r>
            <a:endParaRPr lang="en-US" sz="1050" dirty="0"/>
          </a:p>
        </p:txBody>
      </p:sp>
      <p:sp>
        <p:nvSpPr>
          <p:cNvPr id="19" name="Text 17"/>
          <p:cNvSpPr txBox="1"/>
          <p:nvPr/>
        </p:nvSpPr>
        <p:spPr>
          <a:xfrm>
            <a:off x="566928" y="5257800"/>
            <a:ext cx="274320" cy="237744"/>
          </a:xfrm>
          <a:prstGeom prst="rect">
            <a:avLst/>
          </a:prstGeom>
          <a:noFill/>
          <a:ln/>
        </p:spPr>
        <p:txBody>
          <a:bodyPr wrap="square" lIns="0" tIns="0" rIns="0" bIns="0" rtlCol="0" anchor="ctr">
            <a:normAutofit/>
          </a:bodyPr>
          <a:lstStyle/>
          <a:p>
            <a:pPr marL="0" indent="0" algn="ctr">
              <a:buNone/>
            </a:pPr>
            <a:r>
              <a:rPr lang="en-US" sz="1400" b="1" dirty="0">
                <a:solidFill>
                  <a:srgbClr val="1B9A98"/>
                </a:solidFill>
                <a:latin typeface="Aptos" pitchFamily="34" charset="0"/>
                <a:ea typeface="Aptos" pitchFamily="34" charset="-122"/>
                <a:cs typeface="Aptos" pitchFamily="34" charset="-120"/>
              </a:rPr>
              <a:t>6</a:t>
            </a:r>
            <a:endParaRPr lang="en-US" sz="1000" dirty="0"/>
          </a:p>
        </p:txBody>
      </p:sp>
      <p:sp>
        <p:nvSpPr>
          <p:cNvPr id="20" name="Text 18"/>
          <p:cNvSpPr txBox="1"/>
          <p:nvPr/>
        </p:nvSpPr>
        <p:spPr>
          <a:xfrm>
            <a:off x="914400" y="5257800"/>
            <a:ext cx="2331720" cy="237744"/>
          </a:xfrm>
          <a:prstGeom prst="rect">
            <a:avLst/>
          </a:prstGeom>
          <a:noFill/>
          <a:ln/>
        </p:spPr>
        <p:txBody>
          <a:bodyPr wrap="square" lIns="0" tIns="0" rIns="0" bIns="0" rtlCol="0" anchor="ctr">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Apply &amp; commit</a:t>
            </a:r>
            <a:endParaRPr lang="en-US" sz="1100" dirty="0"/>
          </a:p>
        </p:txBody>
      </p:sp>
      <p:sp>
        <p:nvSpPr>
          <p:cNvPr id="21" name="Text 19"/>
          <p:cNvSpPr txBox="1"/>
          <p:nvPr/>
        </p:nvSpPr>
        <p:spPr>
          <a:xfrm>
            <a:off x="3429000" y="5257800"/>
            <a:ext cx="7726680" cy="274320"/>
          </a:xfrm>
          <a:prstGeom prst="rect">
            <a:avLst/>
          </a:prstGeom>
          <a:noFill/>
          <a:ln/>
        </p:spPr>
        <p:txBody>
          <a:bodyPr wrap="square" lIns="0" tIns="0" rIns="0" bIns="0" rtlCol="0" anchor="ctr">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Use the planning tool to select one workplace practice to strengthen, test, or scale.</a:t>
            </a:r>
            <a:endParaRPr lang="en-US" sz="1050" dirty="0"/>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By the end of Session 4, participants will be able to…</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LEARNING OBJECTIVES</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594360" y="1600200"/>
            <a:ext cx="2578608" cy="3977640"/>
          </a:xfrm>
          <a:prstGeom prst="roundRect">
            <a:avLst>
              <a:gd name="adj" fmla="val 2482"/>
            </a:avLst>
          </a:prstGeom>
          <a:solidFill>
            <a:srgbClr val="FFFFFF"/>
          </a:solidFill>
          <a:ln w="12700">
            <a:solidFill>
              <a:srgbClr val="DCE4E9"/>
            </a:solidFill>
            <a:prstDash val="solid"/>
          </a:ln>
        </p:spPr>
        <p:txBody>
          <a:bodyPr/>
          <a:lstStyle/>
          <a:p>
            <a:endParaRPr/>
          </a:p>
        </p:txBody>
      </p:sp>
      <p:sp>
        <p:nvSpPr>
          <p:cNvPr id="5" name="Shape 3">
            <a:extLst>
              <a:ext uri="{C183D7F6-B498-43B3-948B-1728B52AA6E4}">
                <adec:decorative xmlns:adec="http://schemas.microsoft.com/office/drawing/2017/decorative" val="1"/>
              </a:ext>
            </a:extLst>
          </p:cNvPr>
          <p:cNvSpPr/>
          <p:nvPr/>
        </p:nvSpPr>
        <p:spPr>
          <a:xfrm>
            <a:off x="758952" y="1600200"/>
            <a:ext cx="658368" cy="0"/>
          </a:xfrm>
          <a:prstGeom prst="line">
            <a:avLst/>
          </a:prstGeom>
          <a:noFill/>
          <a:ln w="50800">
            <a:solidFill>
              <a:srgbClr val="1B9A98"/>
            </a:solidFill>
            <a:prstDash val="solid"/>
          </a:ln>
        </p:spPr>
        <p:txBody>
          <a:bodyPr/>
          <a:lstStyle/>
          <a:p>
            <a:endParaRPr/>
          </a:p>
        </p:txBody>
      </p:sp>
      <p:sp>
        <p:nvSpPr>
          <p:cNvPr id="6" name="Text 4"/>
          <p:cNvSpPr txBox="1"/>
          <p:nvPr/>
        </p:nvSpPr>
        <p:spPr>
          <a:xfrm>
            <a:off x="758952" y="1883664"/>
            <a:ext cx="384048" cy="310896"/>
          </a:xfrm>
          <a:prstGeom prst="rect">
            <a:avLst/>
          </a:prstGeom>
          <a:noFill/>
          <a:ln/>
        </p:spPr>
        <p:txBody>
          <a:bodyPr wrap="square" lIns="0" tIns="0" rIns="0" bIns="0" rtlCol="0" anchor="ctr">
            <a:normAutofit/>
          </a:bodyPr>
          <a:lstStyle/>
          <a:p>
            <a:pPr marL="0" indent="0" algn="l">
              <a:buNone/>
            </a:pPr>
            <a:r>
              <a:rPr lang="en-US" sz="1800" b="1" dirty="0">
                <a:solidFill>
                  <a:srgbClr val="1B9A98"/>
                </a:solidFill>
                <a:latin typeface="Aptos" pitchFamily="34" charset="0"/>
                <a:ea typeface="Aptos" pitchFamily="34" charset="-122"/>
                <a:cs typeface="Aptos" pitchFamily="34" charset="-120"/>
              </a:rPr>
              <a:t>1</a:t>
            </a:r>
            <a:endParaRPr lang="en-US" sz="1300" dirty="0"/>
          </a:p>
        </p:txBody>
      </p:sp>
      <p:sp>
        <p:nvSpPr>
          <p:cNvPr id="7" name="Text 5"/>
          <p:cNvSpPr txBox="1"/>
          <p:nvPr/>
        </p:nvSpPr>
        <p:spPr>
          <a:xfrm>
            <a:off x="758952" y="2304288"/>
            <a:ext cx="2212848" cy="658368"/>
          </a:xfrm>
          <a:prstGeom prst="rect">
            <a:avLst/>
          </a:prstGeom>
          <a:noFill/>
          <a:ln/>
        </p:spPr>
        <p:txBody>
          <a:bodyPr wrap="square" lIns="0" tIns="0" rIns="0" bIns="0" rtlCol="0" anchor="t">
            <a:normAutofit/>
          </a:bodyPr>
          <a:lstStyle/>
          <a:p>
            <a:pPr marL="0" indent="0" algn="l">
              <a:buNone/>
            </a:pPr>
            <a:r>
              <a:rPr lang="en-US" sz="1550" b="1" dirty="0">
                <a:solidFill>
                  <a:srgbClr val="243746"/>
                </a:solidFill>
                <a:latin typeface="Aptos" pitchFamily="34" charset="0"/>
                <a:ea typeface="Aptos" pitchFamily="34" charset="-122"/>
                <a:cs typeface="Aptos" pitchFamily="34" charset="-120"/>
              </a:rPr>
              <a:t>Diagnose retention pressure</a:t>
            </a:r>
            <a:endParaRPr lang="en-US" sz="1250" dirty="0"/>
          </a:p>
        </p:txBody>
      </p:sp>
      <p:sp>
        <p:nvSpPr>
          <p:cNvPr id="8" name="Text 6"/>
          <p:cNvSpPr txBox="1"/>
          <p:nvPr/>
        </p:nvSpPr>
        <p:spPr>
          <a:xfrm>
            <a:off x="758952" y="3090672"/>
            <a:ext cx="2194560" cy="1783080"/>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Identify the workplace conditions and early-career experiences that influence whether people stay or leave.</a:t>
            </a:r>
            <a:endParaRPr lang="en-US" sz="1050" dirty="0"/>
          </a:p>
        </p:txBody>
      </p:sp>
      <p:sp>
        <p:nvSpPr>
          <p:cNvPr id="9" name="Shape 7">
            <a:extLst>
              <a:ext uri="{C183D7F6-B498-43B3-948B-1728B52AA6E4}">
                <adec:decorative xmlns:adec="http://schemas.microsoft.com/office/drawing/2017/decorative" val="1"/>
              </a:ext>
            </a:extLst>
          </p:cNvPr>
          <p:cNvSpPr/>
          <p:nvPr/>
        </p:nvSpPr>
        <p:spPr>
          <a:xfrm>
            <a:off x="3438144" y="1600200"/>
            <a:ext cx="2578608" cy="3977640"/>
          </a:xfrm>
          <a:prstGeom prst="roundRect">
            <a:avLst>
              <a:gd name="adj" fmla="val 2482"/>
            </a:avLst>
          </a:prstGeom>
          <a:solidFill>
            <a:srgbClr val="FFFFFF"/>
          </a:solidFill>
          <a:ln w="12700">
            <a:solidFill>
              <a:srgbClr val="DCE4E9"/>
            </a:solidFill>
            <a:prstDash val="solid"/>
          </a:ln>
        </p:spPr>
        <p:txBody>
          <a:bodyPr/>
          <a:lstStyle/>
          <a:p>
            <a:endParaRPr/>
          </a:p>
        </p:txBody>
      </p:sp>
      <p:sp>
        <p:nvSpPr>
          <p:cNvPr id="10" name="Shape 8">
            <a:extLst>
              <a:ext uri="{C183D7F6-B498-43B3-948B-1728B52AA6E4}">
                <adec:decorative xmlns:adec="http://schemas.microsoft.com/office/drawing/2017/decorative" val="1"/>
              </a:ext>
            </a:extLst>
          </p:cNvPr>
          <p:cNvSpPr/>
          <p:nvPr/>
        </p:nvSpPr>
        <p:spPr>
          <a:xfrm>
            <a:off x="3602736" y="1600200"/>
            <a:ext cx="658368" cy="0"/>
          </a:xfrm>
          <a:prstGeom prst="line">
            <a:avLst/>
          </a:prstGeom>
          <a:noFill/>
          <a:ln w="50800">
            <a:solidFill>
              <a:srgbClr val="F3A133"/>
            </a:solidFill>
            <a:prstDash val="solid"/>
          </a:ln>
        </p:spPr>
        <p:txBody>
          <a:bodyPr/>
          <a:lstStyle/>
          <a:p>
            <a:endParaRPr/>
          </a:p>
        </p:txBody>
      </p:sp>
      <p:sp>
        <p:nvSpPr>
          <p:cNvPr id="11" name="Text 9"/>
          <p:cNvSpPr txBox="1"/>
          <p:nvPr/>
        </p:nvSpPr>
        <p:spPr>
          <a:xfrm>
            <a:off x="3602736" y="1883664"/>
            <a:ext cx="384048" cy="310896"/>
          </a:xfrm>
          <a:prstGeom prst="rect">
            <a:avLst/>
          </a:prstGeom>
          <a:noFill/>
          <a:ln/>
        </p:spPr>
        <p:txBody>
          <a:bodyPr wrap="square" lIns="0" tIns="0" rIns="0" bIns="0" rtlCol="0" anchor="ctr">
            <a:normAutofit/>
          </a:bodyPr>
          <a:lstStyle/>
          <a:p>
            <a:pPr marL="0" indent="0" algn="l">
              <a:buNone/>
            </a:pPr>
            <a:r>
              <a:rPr lang="en-US" sz="1800" b="1" dirty="0">
                <a:solidFill>
                  <a:srgbClr val="F3A133"/>
                </a:solidFill>
                <a:latin typeface="Aptos" pitchFamily="34" charset="0"/>
                <a:ea typeface="Aptos" pitchFamily="34" charset="-122"/>
                <a:cs typeface="Aptos" pitchFamily="34" charset="-120"/>
              </a:rPr>
              <a:t>2</a:t>
            </a:r>
            <a:endParaRPr lang="en-US" sz="1300" dirty="0"/>
          </a:p>
        </p:txBody>
      </p:sp>
      <p:sp>
        <p:nvSpPr>
          <p:cNvPr id="12" name="Text 10"/>
          <p:cNvSpPr txBox="1"/>
          <p:nvPr/>
        </p:nvSpPr>
        <p:spPr>
          <a:xfrm>
            <a:off x="3602736" y="2304288"/>
            <a:ext cx="2212848" cy="658368"/>
          </a:xfrm>
          <a:prstGeom prst="rect">
            <a:avLst/>
          </a:prstGeom>
          <a:noFill/>
          <a:ln/>
        </p:spPr>
        <p:txBody>
          <a:bodyPr wrap="square" lIns="0" tIns="0" rIns="0" bIns="0" rtlCol="0" anchor="t">
            <a:normAutofit/>
          </a:bodyPr>
          <a:lstStyle/>
          <a:p>
            <a:pPr marL="0" indent="0" algn="l">
              <a:buNone/>
            </a:pPr>
            <a:r>
              <a:rPr lang="en-US" sz="1550" b="1" dirty="0">
                <a:solidFill>
                  <a:srgbClr val="243746"/>
                </a:solidFill>
                <a:latin typeface="Aptos" pitchFamily="34" charset="0"/>
                <a:ea typeface="Aptos" pitchFamily="34" charset="-122"/>
                <a:cs typeface="Aptos" pitchFamily="34" charset="-120"/>
              </a:rPr>
              <a:t>Distinguish support strategies</a:t>
            </a:r>
            <a:endParaRPr lang="en-US" sz="1250" dirty="0"/>
          </a:p>
        </p:txBody>
      </p:sp>
      <p:sp>
        <p:nvSpPr>
          <p:cNvPr id="13" name="Text 11"/>
          <p:cNvSpPr txBox="1"/>
          <p:nvPr/>
        </p:nvSpPr>
        <p:spPr>
          <a:xfrm>
            <a:off x="3602736" y="3090672"/>
            <a:ext cx="2194560" cy="1783080"/>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Explain how onboarding, peer connection, supervision, self-care, and organizational well-being address different retention needs.</a:t>
            </a:r>
            <a:endParaRPr lang="en-US" sz="1050" dirty="0"/>
          </a:p>
        </p:txBody>
      </p:sp>
      <p:sp>
        <p:nvSpPr>
          <p:cNvPr id="14" name="Shape 12">
            <a:extLst>
              <a:ext uri="{C183D7F6-B498-43B3-948B-1728B52AA6E4}">
                <adec:decorative xmlns:adec="http://schemas.microsoft.com/office/drawing/2017/decorative" val="1"/>
              </a:ext>
            </a:extLst>
          </p:cNvPr>
          <p:cNvSpPr/>
          <p:nvPr/>
        </p:nvSpPr>
        <p:spPr>
          <a:xfrm>
            <a:off x="6281928" y="1600200"/>
            <a:ext cx="2578608" cy="3977640"/>
          </a:xfrm>
          <a:prstGeom prst="roundRect">
            <a:avLst>
              <a:gd name="adj" fmla="val 2482"/>
            </a:avLst>
          </a:prstGeom>
          <a:solidFill>
            <a:srgbClr val="FFFFFF"/>
          </a:solidFill>
          <a:ln w="12700">
            <a:solidFill>
              <a:srgbClr val="DCE4E9"/>
            </a:solidFill>
            <a:prstDash val="solid"/>
          </a:ln>
        </p:spPr>
        <p:txBody>
          <a:bodyPr/>
          <a:lstStyle/>
          <a:p>
            <a:endParaRPr/>
          </a:p>
        </p:txBody>
      </p:sp>
      <p:sp>
        <p:nvSpPr>
          <p:cNvPr id="15" name="Shape 13">
            <a:extLst>
              <a:ext uri="{C183D7F6-B498-43B3-948B-1728B52AA6E4}">
                <adec:decorative xmlns:adec="http://schemas.microsoft.com/office/drawing/2017/decorative" val="1"/>
              </a:ext>
            </a:extLst>
          </p:cNvPr>
          <p:cNvSpPr/>
          <p:nvPr/>
        </p:nvSpPr>
        <p:spPr>
          <a:xfrm>
            <a:off x="6446520" y="1600200"/>
            <a:ext cx="658368" cy="0"/>
          </a:xfrm>
          <a:prstGeom prst="line">
            <a:avLst/>
          </a:prstGeom>
          <a:noFill/>
          <a:ln w="50800">
            <a:solidFill>
              <a:srgbClr val="1C4D7B"/>
            </a:solidFill>
            <a:prstDash val="solid"/>
          </a:ln>
        </p:spPr>
        <p:txBody>
          <a:bodyPr/>
          <a:lstStyle/>
          <a:p>
            <a:endParaRPr/>
          </a:p>
        </p:txBody>
      </p:sp>
      <p:sp>
        <p:nvSpPr>
          <p:cNvPr id="16" name="Text 14"/>
          <p:cNvSpPr txBox="1"/>
          <p:nvPr/>
        </p:nvSpPr>
        <p:spPr>
          <a:xfrm>
            <a:off x="6446520" y="1883664"/>
            <a:ext cx="384048" cy="310896"/>
          </a:xfrm>
          <a:prstGeom prst="rect">
            <a:avLst/>
          </a:prstGeom>
          <a:noFill/>
          <a:ln/>
        </p:spPr>
        <p:txBody>
          <a:bodyPr wrap="square" lIns="0" tIns="0" rIns="0" bIns="0" rtlCol="0" anchor="ctr">
            <a:normAutofit/>
          </a:bodyPr>
          <a:lstStyle/>
          <a:p>
            <a:pPr marL="0" indent="0" algn="l">
              <a:buNone/>
            </a:pPr>
            <a:r>
              <a:rPr lang="en-US" sz="1800" b="1" dirty="0">
                <a:solidFill>
                  <a:srgbClr val="1C4D7B"/>
                </a:solidFill>
                <a:latin typeface="Aptos" pitchFamily="34" charset="0"/>
                <a:ea typeface="Aptos" pitchFamily="34" charset="-122"/>
                <a:cs typeface="Aptos" pitchFamily="34" charset="-120"/>
              </a:rPr>
              <a:t>3</a:t>
            </a:r>
            <a:endParaRPr lang="en-US" sz="1300" dirty="0"/>
          </a:p>
        </p:txBody>
      </p:sp>
      <p:sp>
        <p:nvSpPr>
          <p:cNvPr id="17" name="Text 15"/>
          <p:cNvSpPr txBox="1"/>
          <p:nvPr/>
        </p:nvSpPr>
        <p:spPr>
          <a:xfrm>
            <a:off x="6446520" y="2304288"/>
            <a:ext cx="2212848" cy="658368"/>
          </a:xfrm>
          <a:prstGeom prst="rect">
            <a:avLst/>
          </a:prstGeom>
          <a:noFill/>
          <a:ln/>
        </p:spPr>
        <p:txBody>
          <a:bodyPr wrap="square" lIns="0" tIns="0" rIns="0" bIns="0" rtlCol="0" anchor="t">
            <a:normAutofit/>
          </a:bodyPr>
          <a:lstStyle/>
          <a:p>
            <a:pPr marL="0" indent="0" algn="l">
              <a:buNone/>
            </a:pPr>
            <a:r>
              <a:rPr lang="en-US" sz="1550" b="1" dirty="0">
                <a:solidFill>
                  <a:srgbClr val="243746"/>
                </a:solidFill>
                <a:latin typeface="Aptos" pitchFamily="34" charset="0"/>
                <a:ea typeface="Aptos" pitchFamily="34" charset="-122"/>
                <a:cs typeface="Aptos" pitchFamily="34" charset="-120"/>
              </a:rPr>
              <a:t>Use retention data</a:t>
            </a:r>
            <a:endParaRPr lang="en-US" sz="1250" dirty="0"/>
          </a:p>
        </p:txBody>
      </p:sp>
      <p:sp>
        <p:nvSpPr>
          <p:cNvPr id="18" name="Text 16"/>
          <p:cNvSpPr txBox="1"/>
          <p:nvPr/>
        </p:nvSpPr>
        <p:spPr>
          <a:xfrm>
            <a:off x="6446520" y="3090672"/>
            <a:ext cx="2194560" cy="1783080"/>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Select a manageable set of measures and listening strategies to understand where and why turnover occurs.</a:t>
            </a:r>
            <a:endParaRPr lang="en-US" sz="1050" dirty="0"/>
          </a:p>
        </p:txBody>
      </p:sp>
      <p:sp>
        <p:nvSpPr>
          <p:cNvPr id="19" name="Shape 17">
            <a:extLst>
              <a:ext uri="{C183D7F6-B498-43B3-948B-1728B52AA6E4}">
                <adec:decorative xmlns:adec="http://schemas.microsoft.com/office/drawing/2017/decorative" val="1"/>
              </a:ext>
            </a:extLst>
          </p:cNvPr>
          <p:cNvSpPr/>
          <p:nvPr/>
        </p:nvSpPr>
        <p:spPr>
          <a:xfrm>
            <a:off x="9125712" y="1600200"/>
            <a:ext cx="2578608" cy="3977640"/>
          </a:xfrm>
          <a:prstGeom prst="roundRect">
            <a:avLst>
              <a:gd name="adj" fmla="val 2482"/>
            </a:avLst>
          </a:prstGeom>
          <a:solidFill>
            <a:srgbClr val="FFFFFF"/>
          </a:solidFill>
          <a:ln w="12700">
            <a:solidFill>
              <a:srgbClr val="DCE4E9"/>
            </a:solidFill>
            <a:prstDash val="solid"/>
          </a:ln>
        </p:spPr>
        <p:txBody>
          <a:bodyPr/>
          <a:lstStyle/>
          <a:p>
            <a:endParaRPr/>
          </a:p>
        </p:txBody>
      </p:sp>
      <p:sp>
        <p:nvSpPr>
          <p:cNvPr id="20" name="Shape 18">
            <a:extLst>
              <a:ext uri="{C183D7F6-B498-43B3-948B-1728B52AA6E4}">
                <adec:decorative xmlns:adec="http://schemas.microsoft.com/office/drawing/2017/decorative" val="1"/>
              </a:ext>
            </a:extLst>
          </p:cNvPr>
          <p:cNvSpPr/>
          <p:nvPr/>
        </p:nvSpPr>
        <p:spPr>
          <a:xfrm>
            <a:off x="9290304" y="1600200"/>
            <a:ext cx="658368" cy="0"/>
          </a:xfrm>
          <a:prstGeom prst="line">
            <a:avLst/>
          </a:prstGeom>
          <a:noFill/>
          <a:ln w="50800">
            <a:solidFill>
              <a:srgbClr val="35A85A"/>
            </a:solidFill>
            <a:prstDash val="solid"/>
          </a:ln>
        </p:spPr>
        <p:txBody>
          <a:bodyPr/>
          <a:lstStyle/>
          <a:p>
            <a:endParaRPr/>
          </a:p>
        </p:txBody>
      </p:sp>
      <p:sp>
        <p:nvSpPr>
          <p:cNvPr id="21" name="Text 19"/>
          <p:cNvSpPr txBox="1"/>
          <p:nvPr/>
        </p:nvSpPr>
        <p:spPr>
          <a:xfrm>
            <a:off x="9290304" y="1883664"/>
            <a:ext cx="384048" cy="310896"/>
          </a:xfrm>
          <a:prstGeom prst="rect">
            <a:avLst/>
          </a:prstGeom>
          <a:noFill/>
          <a:ln/>
        </p:spPr>
        <p:txBody>
          <a:bodyPr wrap="square" lIns="0" tIns="0" rIns="0" bIns="0" rtlCol="0" anchor="ctr">
            <a:normAutofit/>
          </a:bodyPr>
          <a:lstStyle/>
          <a:p>
            <a:pPr marL="0" indent="0" algn="l">
              <a:buNone/>
            </a:pPr>
            <a:r>
              <a:rPr lang="en-US" sz="1800" b="1" dirty="0">
                <a:solidFill>
                  <a:srgbClr val="35A85A"/>
                </a:solidFill>
                <a:latin typeface="Aptos" pitchFamily="34" charset="0"/>
                <a:ea typeface="Aptos" pitchFamily="34" charset="-122"/>
                <a:cs typeface="Aptos" pitchFamily="34" charset="-120"/>
              </a:rPr>
              <a:t>4</a:t>
            </a:r>
            <a:endParaRPr lang="en-US" sz="1300" dirty="0"/>
          </a:p>
        </p:txBody>
      </p:sp>
      <p:sp>
        <p:nvSpPr>
          <p:cNvPr id="22" name="Text 20"/>
          <p:cNvSpPr txBox="1"/>
          <p:nvPr/>
        </p:nvSpPr>
        <p:spPr>
          <a:xfrm>
            <a:off x="9290304" y="2304288"/>
            <a:ext cx="2212848" cy="658368"/>
          </a:xfrm>
          <a:prstGeom prst="rect">
            <a:avLst/>
          </a:prstGeom>
          <a:noFill/>
          <a:ln/>
        </p:spPr>
        <p:txBody>
          <a:bodyPr wrap="square" lIns="0" tIns="0" rIns="0" bIns="0" rtlCol="0" anchor="t">
            <a:normAutofit/>
          </a:bodyPr>
          <a:lstStyle/>
          <a:p>
            <a:pPr marL="0" indent="0" algn="l">
              <a:buNone/>
            </a:pPr>
            <a:r>
              <a:rPr lang="en-US" sz="1550" b="1" dirty="0">
                <a:solidFill>
                  <a:srgbClr val="243746"/>
                </a:solidFill>
                <a:latin typeface="Aptos" pitchFamily="34" charset="0"/>
                <a:ea typeface="Aptos" pitchFamily="34" charset="-122"/>
                <a:cs typeface="Aptos" pitchFamily="34" charset="-120"/>
              </a:rPr>
              <a:t>Choose one next move</a:t>
            </a:r>
            <a:endParaRPr lang="en-US" sz="1250" dirty="0"/>
          </a:p>
        </p:txBody>
      </p:sp>
      <p:sp>
        <p:nvSpPr>
          <p:cNvPr id="23" name="Text 21"/>
          <p:cNvSpPr txBox="1"/>
          <p:nvPr/>
        </p:nvSpPr>
        <p:spPr>
          <a:xfrm>
            <a:off x="9290304" y="3090672"/>
            <a:ext cx="2194560" cy="1783080"/>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Use the planning tool and breakout discussion to select one feasible workplace practice to strengthen, test, or scale.</a:t>
            </a:r>
            <a:endParaRPr lang="en-US" sz="1050" dirty="0"/>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Session 4 focuses on what makes staying sustainable once people enter and prepare for the work.</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SERIES ROADMAP</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685800" y="2011680"/>
            <a:ext cx="1755648" cy="1143000"/>
          </a:xfrm>
          <a:prstGeom prst="roundRect">
            <a:avLst>
              <a:gd name="adj" fmla="val 4800"/>
            </a:avLst>
          </a:prstGeom>
          <a:solidFill>
            <a:srgbClr val="1B9A98"/>
          </a:solidFill>
          <a:ln w="12700">
            <a:solidFill>
              <a:srgbClr val="1B9A98">
                <a:alpha val="0"/>
              </a:srgbClr>
            </a:solidFill>
            <a:prstDash val="solid"/>
          </a:ln>
        </p:spPr>
        <p:txBody>
          <a:bodyPr/>
          <a:lstStyle/>
          <a:p>
            <a:endParaRPr/>
          </a:p>
        </p:txBody>
      </p:sp>
      <p:sp>
        <p:nvSpPr>
          <p:cNvPr id="5" name="Text 3"/>
          <p:cNvSpPr txBox="1"/>
          <p:nvPr/>
        </p:nvSpPr>
        <p:spPr>
          <a:xfrm>
            <a:off x="685800" y="2176272"/>
            <a:ext cx="1755648" cy="182880"/>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Aptos" pitchFamily="34" charset="0"/>
                <a:ea typeface="Aptos" pitchFamily="34" charset="-122"/>
                <a:cs typeface="Aptos" pitchFamily="34" charset="-120"/>
              </a:rPr>
              <a:t>AUG 11</a:t>
            </a:r>
            <a:endParaRPr lang="en-US" sz="800" dirty="0"/>
          </a:p>
        </p:txBody>
      </p:sp>
      <p:sp>
        <p:nvSpPr>
          <p:cNvPr id="6" name="Text 4"/>
          <p:cNvSpPr txBox="1"/>
          <p:nvPr/>
        </p:nvSpPr>
        <p:spPr>
          <a:xfrm>
            <a:off x="758952" y="2496312"/>
            <a:ext cx="1609344" cy="411480"/>
          </a:xfrm>
          <a:prstGeom prst="rect">
            <a:avLst/>
          </a:prstGeom>
          <a:noFill/>
          <a:ln/>
        </p:spPr>
        <p:txBody>
          <a:bodyPr wrap="square" lIns="0" tIns="0" rIns="0" bIns="0" rtlCol="0" anchor="ctr">
            <a:normAutofit lnSpcReduction="10000"/>
          </a:bodyPr>
          <a:lstStyle/>
          <a:p>
            <a:pPr marL="0" indent="0" algn="ctr">
              <a:buNone/>
            </a:pPr>
            <a:r>
              <a:rPr lang="en-US" sz="1400" b="1" dirty="0">
                <a:solidFill>
                  <a:srgbClr val="FFFFFF"/>
                </a:solidFill>
                <a:latin typeface="Aptos" pitchFamily="34" charset="0"/>
                <a:ea typeface="Aptos" pitchFamily="34" charset="-122"/>
                <a:cs typeface="Aptos" pitchFamily="34" charset="-120"/>
              </a:rPr>
              <a:t>Landscape + ECTA resources</a:t>
            </a:r>
            <a:endParaRPr lang="en-US" sz="900" dirty="0"/>
          </a:p>
        </p:txBody>
      </p:sp>
      <p:sp>
        <p:nvSpPr>
          <p:cNvPr id="7" name="Text 5"/>
          <p:cNvSpPr txBox="1"/>
          <p:nvPr/>
        </p:nvSpPr>
        <p:spPr>
          <a:xfrm>
            <a:off x="2478024" y="2423160"/>
            <a:ext cx="384048" cy="274320"/>
          </a:xfrm>
          <a:prstGeom prst="rect">
            <a:avLst/>
          </a:prstGeom>
          <a:noFill/>
          <a:ln/>
        </p:spPr>
        <p:txBody>
          <a:bodyPr wrap="square" lIns="0" tIns="0" rIns="0" bIns="0" rtlCol="0" anchor="ctr">
            <a:normAutofit fontScale="92500" lnSpcReduction="10000"/>
          </a:bodyPr>
          <a:lstStyle/>
          <a:p>
            <a:pPr marL="0" indent="0" algn="ctr">
              <a:buNone/>
            </a:pPr>
            <a:r>
              <a:rPr lang="en-US" sz="2100" b="1" dirty="0">
                <a:solidFill>
                  <a:srgbClr val="AAB8C1"/>
                </a:solidFill>
                <a:latin typeface="Aptos" pitchFamily="34" charset="0"/>
                <a:ea typeface="Aptos" pitchFamily="34" charset="-122"/>
                <a:cs typeface="Aptos" pitchFamily="34" charset="-120"/>
              </a:rPr>
              <a:t>→</a:t>
            </a:r>
            <a:endParaRPr lang="en-US" sz="1800" dirty="0"/>
          </a:p>
        </p:txBody>
      </p:sp>
      <p:sp>
        <p:nvSpPr>
          <p:cNvPr id="8" name="Shape 6">
            <a:extLst>
              <a:ext uri="{C183D7F6-B498-43B3-948B-1728B52AA6E4}">
                <adec:decorative xmlns:adec="http://schemas.microsoft.com/office/drawing/2017/decorative" val="1"/>
              </a:ext>
            </a:extLst>
          </p:cNvPr>
          <p:cNvSpPr/>
          <p:nvPr/>
        </p:nvSpPr>
        <p:spPr>
          <a:xfrm>
            <a:off x="2898648" y="2011680"/>
            <a:ext cx="1755648" cy="1143000"/>
          </a:xfrm>
          <a:prstGeom prst="roundRect">
            <a:avLst>
              <a:gd name="adj" fmla="val 4800"/>
            </a:avLst>
          </a:prstGeom>
          <a:solidFill>
            <a:srgbClr val="F3A133"/>
          </a:solidFill>
          <a:ln w="12700">
            <a:solidFill>
              <a:srgbClr val="F3A133">
                <a:alpha val="0"/>
              </a:srgbClr>
            </a:solidFill>
            <a:prstDash val="solid"/>
          </a:ln>
        </p:spPr>
        <p:txBody>
          <a:bodyPr/>
          <a:lstStyle/>
          <a:p>
            <a:endParaRPr/>
          </a:p>
        </p:txBody>
      </p:sp>
      <p:sp>
        <p:nvSpPr>
          <p:cNvPr id="9" name="Text 7"/>
          <p:cNvSpPr txBox="1"/>
          <p:nvPr/>
        </p:nvSpPr>
        <p:spPr>
          <a:xfrm>
            <a:off x="2898648" y="2176272"/>
            <a:ext cx="1755648" cy="182880"/>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Aptos" pitchFamily="34" charset="0"/>
                <a:ea typeface="Aptos" pitchFamily="34" charset="-122"/>
                <a:cs typeface="Aptos" pitchFamily="34" charset="-120"/>
              </a:rPr>
              <a:t>AUG 25</a:t>
            </a:r>
            <a:endParaRPr lang="en-US" sz="800" dirty="0"/>
          </a:p>
        </p:txBody>
      </p:sp>
      <p:sp>
        <p:nvSpPr>
          <p:cNvPr id="10" name="Text 8"/>
          <p:cNvSpPr txBox="1"/>
          <p:nvPr/>
        </p:nvSpPr>
        <p:spPr>
          <a:xfrm>
            <a:off x="2971800" y="2496312"/>
            <a:ext cx="1609344" cy="411480"/>
          </a:xfrm>
          <a:prstGeom prst="rect">
            <a:avLst/>
          </a:prstGeom>
          <a:noFill/>
          <a:ln/>
        </p:spPr>
        <p:txBody>
          <a:bodyPr wrap="square" lIns="0" tIns="0" rIns="0" bIns="0" rtlCol="0" anchor="ctr">
            <a:normAutofit lnSpcReduction="10000"/>
          </a:bodyPr>
          <a:lstStyle/>
          <a:p>
            <a:pPr marL="0" indent="0" algn="ctr">
              <a:buNone/>
            </a:pPr>
            <a:r>
              <a:rPr lang="en-US" sz="1400" b="1" dirty="0">
                <a:solidFill>
                  <a:srgbClr val="FFFFFF"/>
                </a:solidFill>
                <a:latin typeface="Aptos" pitchFamily="34" charset="0"/>
                <a:ea typeface="Aptos" pitchFamily="34" charset="-122"/>
                <a:cs typeface="Aptos" pitchFamily="34" charset="-120"/>
              </a:rPr>
              <a:t>Attracting the workforce</a:t>
            </a:r>
            <a:endParaRPr lang="en-US" sz="900" dirty="0"/>
          </a:p>
        </p:txBody>
      </p:sp>
      <p:sp>
        <p:nvSpPr>
          <p:cNvPr id="11" name="Text 9"/>
          <p:cNvSpPr txBox="1"/>
          <p:nvPr/>
        </p:nvSpPr>
        <p:spPr>
          <a:xfrm>
            <a:off x="4690872" y="2423160"/>
            <a:ext cx="384048" cy="274320"/>
          </a:xfrm>
          <a:prstGeom prst="rect">
            <a:avLst/>
          </a:prstGeom>
          <a:noFill/>
          <a:ln/>
        </p:spPr>
        <p:txBody>
          <a:bodyPr wrap="square" lIns="0" tIns="0" rIns="0" bIns="0" rtlCol="0" anchor="ctr">
            <a:normAutofit fontScale="92500" lnSpcReduction="10000"/>
          </a:bodyPr>
          <a:lstStyle/>
          <a:p>
            <a:pPr marL="0" indent="0" algn="ctr">
              <a:buNone/>
            </a:pPr>
            <a:r>
              <a:rPr lang="en-US" sz="2100" b="1" dirty="0">
                <a:solidFill>
                  <a:srgbClr val="AAB8C1"/>
                </a:solidFill>
                <a:latin typeface="Aptos" pitchFamily="34" charset="0"/>
                <a:ea typeface="Aptos" pitchFamily="34" charset="-122"/>
                <a:cs typeface="Aptos" pitchFamily="34" charset="-120"/>
              </a:rPr>
              <a:t>→</a:t>
            </a:r>
            <a:endParaRPr lang="en-US" sz="1800" dirty="0"/>
          </a:p>
        </p:txBody>
      </p:sp>
      <p:sp>
        <p:nvSpPr>
          <p:cNvPr id="12" name="Shape 10">
            <a:extLst>
              <a:ext uri="{C183D7F6-B498-43B3-948B-1728B52AA6E4}">
                <adec:decorative xmlns:adec="http://schemas.microsoft.com/office/drawing/2017/decorative" val="1"/>
              </a:ext>
            </a:extLst>
          </p:cNvPr>
          <p:cNvSpPr/>
          <p:nvPr/>
        </p:nvSpPr>
        <p:spPr>
          <a:xfrm>
            <a:off x="5111496" y="2011680"/>
            <a:ext cx="1755648" cy="1143000"/>
          </a:xfrm>
          <a:prstGeom prst="roundRect">
            <a:avLst>
              <a:gd name="adj" fmla="val 4800"/>
            </a:avLst>
          </a:prstGeom>
          <a:solidFill>
            <a:srgbClr val="1C4D7B"/>
          </a:solidFill>
          <a:ln w="12700">
            <a:solidFill>
              <a:srgbClr val="1C4D7B">
                <a:alpha val="0"/>
              </a:srgbClr>
            </a:solidFill>
            <a:prstDash val="solid"/>
          </a:ln>
        </p:spPr>
        <p:txBody>
          <a:bodyPr/>
          <a:lstStyle/>
          <a:p>
            <a:endParaRPr/>
          </a:p>
        </p:txBody>
      </p:sp>
      <p:sp>
        <p:nvSpPr>
          <p:cNvPr id="13" name="Text 11"/>
          <p:cNvSpPr txBox="1"/>
          <p:nvPr/>
        </p:nvSpPr>
        <p:spPr>
          <a:xfrm>
            <a:off x="5111496" y="2176272"/>
            <a:ext cx="1755648" cy="182880"/>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Aptos" pitchFamily="34" charset="0"/>
                <a:ea typeface="Aptos" pitchFamily="34" charset="-122"/>
                <a:cs typeface="Aptos" pitchFamily="34" charset="-120"/>
              </a:rPr>
              <a:t>SEP 9</a:t>
            </a:r>
            <a:endParaRPr lang="en-US" sz="800" dirty="0"/>
          </a:p>
        </p:txBody>
      </p:sp>
      <p:sp>
        <p:nvSpPr>
          <p:cNvPr id="14" name="Text 12"/>
          <p:cNvSpPr txBox="1"/>
          <p:nvPr/>
        </p:nvSpPr>
        <p:spPr>
          <a:xfrm>
            <a:off x="5184648" y="2496312"/>
            <a:ext cx="1609344" cy="411480"/>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Building pathways</a:t>
            </a:r>
            <a:endParaRPr lang="en-US" sz="900" dirty="0"/>
          </a:p>
        </p:txBody>
      </p:sp>
      <p:sp>
        <p:nvSpPr>
          <p:cNvPr id="15" name="Text 13"/>
          <p:cNvSpPr txBox="1"/>
          <p:nvPr/>
        </p:nvSpPr>
        <p:spPr>
          <a:xfrm>
            <a:off x="6903720" y="2423160"/>
            <a:ext cx="384048" cy="274320"/>
          </a:xfrm>
          <a:prstGeom prst="rect">
            <a:avLst/>
          </a:prstGeom>
          <a:noFill/>
          <a:ln/>
        </p:spPr>
        <p:txBody>
          <a:bodyPr wrap="square" lIns="0" tIns="0" rIns="0" bIns="0" rtlCol="0" anchor="ctr">
            <a:normAutofit fontScale="92500" lnSpcReduction="10000"/>
          </a:bodyPr>
          <a:lstStyle/>
          <a:p>
            <a:pPr marL="0" indent="0" algn="ctr">
              <a:buNone/>
            </a:pPr>
            <a:r>
              <a:rPr lang="en-US" sz="2100" b="1" dirty="0">
                <a:solidFill>
                  <a:srgbClr val="AAB8C1"/>
                </a:solidFill>
                <a:latin typeface="Aptos" pitchFamily="34" charset="0"/>
                <a:ea typeface="Aptos" pitchFamily="34" charset="-122"/>
                <a:cs typeface="Aptos" pitchFamily="34" charset="-120"/>
              </a:rPr>
              <a:t>→</a:t>
            </a:r>
            <a:endParaRPr lang="en-US" sz="1800" dirty="0"/>
          </a:p>
        </p:txBody>
      </p:sp>
      <p:sp>
        <p:nvSpPr>
          <p:cNvPr id="16" name="Shape 14">
            <a:extLst>
              <a:ext uri="{C183D7F6-B498-43B3-948B-1728B52AA6E4}">
                <adec:decorative xmlns:adec="http://schemas.microsoft.com/office/drawing/2017/decorative" val="1"/>
              </a:ext>
            </a:extLst>
          </p:cNvPr>
          <p:cNvSpPr/>
          <p:nvPr/>
        </p:nvSpPr>
        <p:spPr>
          <a:xfrm>
            <a:off x="7324344" y="2011680"/>
            <a:ext cx="1755648" cy="1143000"/>
          </a:xfrm>
          <a:prstGeom prst="roundRect">
            <a:avLst>
              <a:gd name="adj" fmla="val 4800"/>
            </a:avLst>
          </a:prstGeom>
          <a:solidFill>
            <a:srgbClr val="E96F61"/>
          </a:solidFill>
          <a:ln w="12700">
            <a:solidFill>
              <a:srgbClr val="E96F61">
                <a:alpha val="0"/>
              </a:srgbClr>
            </a:solidFill>
            <a:prstDash val="solid"/>
          </a:ln>
        </p:spPr>
        <p:txBody>
          <a:bodyPr/>
          <a:lstStyle/>
          <a:p>
            <a:endParaRPr/>
          </a:p>
        </p:txBody>
      </p:sp>
      <p:sp>
        <p:nvSpPr>
          <p:cNvPr id="17" name="Text 15"/>
          <p:cNvSpPr txBox="1"/>
          <p:nvPr/>
        </p:nvSpPr>
        <p:spPr>
          <a:xfrm>
            <a:off x="7324344" y="2176272"/>
            <a:ext cx="1755648" cy="182880"/>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Aptos" pitchFamily="34" charset="0"/>
                <a:ea typeface="Aptos" pitchFamily="34" charset="-122"/>
                <a:cs typeface="Aptos" pitchFamily="34" charset="-120"/>
              </a:rPr>
              <a:t>SEP 22</a:t>
            </a:r>
            <a:endParaRPr lang="en-US" sz="800" dirty="0"/>
          </a:p>
        </p:txBody>
      </p:sp>
      <p:sp>
        <p:nvSpPr>
          <p:cNvPr id="18" name="Text 16"/>
          <p:cNvSpPr txBox="1"/>
          <p:nvPr/>
        </p:nvSpPr>
        <p:spPr>
          <a:xfrm>
            <a:off x="7397496" y="2496312"/>
            <a:ext cx="1609344" cy="411480"/>
          </a:xfrm>
          <a:prstGeom prst="rect">
            <a:avLst/>
          </a:prstGeom>
          <a:noFill/>
          <a:ln/>
        </p:spPr>
        <p:txBody>
          <a:bodyPr wrap="square" lIns="0" tIns="0" rIns="0" bIns="0" rtlCol="0" anchor="ctr">
            <a:normAutofit lnSpcReduction="10000"/>
          </a:bodyPr>
          <a:lstStyle/>
          <a:p>
            <a:pPr marL="0" indent="0" algn="ctr">
              <a:buNone/>
            </a:pPr>
            <a:r>
              <a:rPr lang="en-US" sz="1400" b="1" dirty="0">
                <a:solidFill>
                  <a:srgbClr val="FFFFFF"/>
                </a:solidFill>
                <a:latin typeface="Aptos" pitchFamily="34" charset="0"/>
                <a:ea typeface="Aptos" pitchFamily="34" charset="-122"/>
                <a:cs typeface="Aptos" pitchFamily="34" charset="-120"/>
              </a:rPr>
              <a:t>Retaining the workforce</a:t>
            </a:r>
            <a:endParaRPr lang="en-US" sz="900" dirty="0"/>
          </a:p>
        </p:txBody>
      </p:sp>
      <p:sp>
        <p:nvSpPr>
          <p:cNvPr id="19" name="Text 17"/>
          <p:cNvSpPr txBox="1"/>
          <p:nvPr/>
        </p:nvSpPr>
        <p:spPr>
          <a:xfrm>
            <a:off x="9116568" y="2423160"/>
            <a:ext cx="384048" cy="274320"/>
          </a:xfrm>
          <a:prstGeom prst="rect">
            <a:avLst/>
          </a:prstGeom>
          <a:noFill/>
          <a:ln/>
        </p:spPr>
        <p:txBody>
          <a:bodyPr wrap="square" lIns="0" tIns="0" rIns="0" bIns="0" rtlCol="0" anchor="ctr">
            <a:normAutofit fontScale="92500" lnSpcReduction="10000"/>
          </a:bodyPr>
          <a:lstStyle/>
          <a:p>
            <a:pPr marL="0" indent="0" algn="ctr">
              <a:buNone/>
            </a:pPr>
            <a:r>
              <a:rPr lang="en-US" sz="2100" b="1" dirty="0">
                <a:solidFill>
                  <a:srgbClr val="AAB8C1"/>
                </a:solidFill>
                <a:latin typeface="Aptos" pitchFamily="34" charset="0"/>
                <a:ea typeface="Aptos" pitchFamily="34" charset="-122"/>
                <a:cs typeface="Aptos" pitchFamily="34" charset="-120"/>
              </a:rPr>
              <a:t>→</a:t>
            </a:r>
            <a:endParaRPr lang="en-US" sz="1800" dirty="0"/>
          </a:p>
        </p:txBody>
      </p:sp>
      <p:sp>
        <p:nvSpPr>
          <p:cNvPr id="20" name="Shape 18">
            <a:extLst>
              <a:ext uri="{C183D7F6-B498-43B3-948B-1728B52AA6E4}">
                <adec:decorative xmlns:adec="http://schemas.microsoft.com/office/drawing/2017/decorative" val="1"/>
              </a:ext>
            </a:extLst>
          </p:cNvPr>
          <p:cNvSpPr/>
          <p:nvPr/>
        </p:nvSpPr>
        <p:spPr>
          <a:xfrm>
            <a:off x="9537192" y="2011680"/>
            <a:ext cx="1755648" cy="1143000"/>
          </a:xfrm>
          <a:prstGeom prst="roundRect">
            <a:avLst>
              <a:gd name="adj" fmla="val 4800"/>
            </a:avLst>
          </a:prstGeom>
          <a:solidFill>
            <a:srgbClr val="35A85A"/>
          </a:solidFill>
          <a:ln w="12700">
            <a:solidFill>
              <a:srgbClr val="35A85A">
                <a:alpha val="0"/>
              </a:srgbClr>
            </a:solidFill>
            <a:prstDash val="solid"/>
          </a:ln>
        </p:spPr>
        <p:txBody>
          <a:bodyPr/>
          <a:lstStyle/>
          <a:p>
            <a:endParaRPr/>
          </a:p>
        </p:txBody>
      </p:sp>
      <p:sp>
        <p:nvSpPr>
          <p:cNvPr id="21" name="Text 19"/>
          <p:cNvSpPr txBox="1"/>
          <p:nvPr/>
        </p:nvSpPr>
        <p:spPr>
          <a:xfrm>
            <a:off x="9537192" y="2176272"/>
            <a:ext cx="1755648" cy="182880"/>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Aptos" pitchFamily="34" charset="0"/>
                <a:ea typeface="Aptos" pitchFamily="34" charset="-122"/>
                <a:cs typeface="Aptos" pitchFamily="34" charset="-120"/>
              </a:rPr>
              <a:t>OCT 13</a:t>
            </a:r>
            <a:endParaRPr lang="en-US" sz="800" dirty="0"/>
          </a:p>
        </p:txBody>
      </p:sp>
      <p:sp>
        <p:nvSpPr>
          <p:cNvPr id="22" name="Text 20"/>
          <p:cNvSpPr txBox="1"/>
          <p:nvPr/>
        </p:nvSpPr>
        <p:spPr>
          <a:xfrm>
            <a:off x="9610344" y="2496312"/>
            <a:ext cx="1609344" cy="411480"/>
          </a:xfrm>
          <a:prstGeom prst="rect">
            <a:avLst/>
          </a:prstGeom>
          <a:noFill/>
          <a:ln/>
        </p:spPr>
        <p:txBody>
          <a:bodyPr wrap="square" lIns="0" tIns="0" rIns="0" bIns="0" rtlCol="0" anchor="ctr">
            <a:normAutofit lnSpcReduction="10000"/>
          </a:bodyPr>
          <a:lstStyle/>
          <a:p>
            <a:pPr marL="0" indent="0" algn="ctr">
              <a:buNone/>
            </a:pPr>
            <a:r>
              <a:rPr lang="en-US" sz="1400" b="1" dirty="0">
                <a:solidFill>
                  <a:srgbClr val="FFFFFF"/>
                </a:solidFill>
                <a:latin typeface="Aptos" pitchFamily="34" charset="0"/>
                <a:ea typeface="Aptos" pitchFamily="34" charset="-122"/>
                <a:cs typeface="Aptos" pitchFamily="34" charset="-120"/>
              </a:rPr>
              <a:t>Sustaining + advancing</a:t>
            </a:r>
            <a:endParaRPr lang="en-US" sz="900" dirty="0"/>
          </a:p>
        </p:txBody>
      </p:sp>
      <p:sp>
        <p:nvSpPr>
          <p:cNvPr id="23" name="Text 21"/>
          <p:cNvSpPr txBox="1"/>
          <p:nvPr/>
        </p:nvSpPr>
        <p:spPr>
          <a:xfrm>
            <a:off x="914400" y="3977640"/>
            <a:ext cx="10332720" cy="502920"/>
          </a:xfrm>
          <a:prstGeom prst="rect">
            <a:avLst/>
          </a:prstGeom>
          <a:noFill/>
          <a:ln/>
        </p:spPr>
        <p:txBody>
          <a:bodyPr wrap="square" lIns="0" tIns="0" rIns="0" bIns="0" rtlCol="0" anchor="ctr">
            <a:normAutofit lnSpcReduction="10000"/>
          </a:bodyPr>
          <a:lstStyle/>
          <a:p>
            <a:pPr marL="0" indent="0" algn="ctr">
              <a:buNone/>
            </a:pPr>
            <a:r>
              <a:rPr lang="en-US" sz="1800" b="1" dirty="0">
                <a:solidFill>
                  <a:srgbClr val="1C4D7B"/>
                </a:solidFill>
                <a:latin typeface="Aptos" pitchFamily="34" charset="0"/>
                <a:ea typeface="Aptos" pitchFamily="34" charset="-122"/>
                <a:cs typeface="Aptos" pitchFamily="34" charset="-120"/>
              </a:rPr>
              <a:t>Today: make the work sustainable by strengthening the conditions around people—not only asking individuals to be more resilient.</a:t>
            </a:r>
            <a:endParaRPr lang="en-US" sz="1500" dirty="0"/>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A pathway can get people into the field. The workplace determines whether they can stay.</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BRIDGE FROM SESSION 3</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640080" y="1874520"/>
            <a:ext cx="1883664" cy="960120"/>
          </a:xfrm>
          <a:prstGeom prst="roundRect">
            <a:avLst>
              <a:gd name="adj" fmla="val 4762"/>
            </a:avLst>
          </a:prstGeom>
          <a:solidFill>
            <a:srgbClr val="F3A133"/>
          </a:solidFill>
          <a:ln w="12700">
            <a:solidFill>
              <a:srgbClr val="F3A133">
                <a:alpha val="0"/>
              </a:srgbClr>
            </a:solidFill>
            <a:prstDash val="solid"/>
          </a:ln>
        </p:spPr>
        <p:txBody>
          <a:bodyPr/>
          <a:lstStyle/>
          <a:p>
            <a:endParaRPr/>
          </a:p>
        </p:txBody>
      </p:sp>
      <p:sp>
        <p:nvSpPr>
          <p:cNvPr id="5" name="Text 3"/>
          <p:cNvSpPr txBox="1"/>
          <p:nvPr/>
        </p:nvSpPr>
        <p:spPr>
          <a:xfrm>
            <a:off x="640080" y="2020824"/>
            <a:ext cx="1883664" cy="201168"/>
          </a:xfrm>
          <a:prstGeom prst="rect">
            <a:avLst/>
          </a:prstGeom>
          <a:noFill/>
          <a:ln/>
        </p:spPr>
        <p:txBody>
          <a:bodyPr wrap="square" lIns="0" tIns="0" rIns="0" bIns="0" rtlCol="0" anchor="ctr">
            <a:normAutofit fontScale="92500" lnSpcReduction="20000"/>
          </a:bodyPr>
          <a:lstStyle/>
          <a:p>
            <a:pPr marL="0" indent="0" algn="ctr">
              <a:buNone/>
            </a:pPr>
            <a:r>
              <a:rPr lang="en-US" sz="1600" b="1" dirty="0">
                <a:solidFill>
                  <a:srgbClr val="FFFFFF"/>
                </a:solidFill>
                <a:latin typeface="Aptos" pitchFamily="34" charset="0"/>
                <a:ea typeface="Aptos" pitchFamily="34" charset="-122"/>
                <a:cs typeface="Aptos" pitchFamily="34" charset="-120"/>
              </a:rPr>
              <a:t>ENTER</a:t>
            </a:r>
            <a:endParaRPr lang="en-US" sz="900" dirty="0"/>
          </a:p>
        </p:txBody>
      </p:sp>
      <p:sp>
        <p:nvSpPr>
          <p:cNvPr id="6" name="Text 4"/>
          <p:cNvSpPr txBox="1"/>
          <p:nvPr/>
        </p:nvSpPr>
        <p:spPr>
          <a:xfrm>
            <a:off x="713232" y="2304288"/>
            <a:ext cx="1737360" cy="53035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“I made it into the role.”</a:t>
            </a:r>
            <a:endParaRPr lang="en-US" sz="900" dirty="0"/>
          </a:p>
        </p:txBody>
      </p:sp>
      <p:sp>
        <p:nvSpPr>
          <p:cNvPr id="7" name="Text 5"/>
          <p:cNvSpPr txBox="1"/>
          <p:nvPr/>
        </p:nvSpPr>
        <p:spPr>
          <a:xfrm>
            <a:off x="2514600" y="2212848"/>
            <a:ext cx="365760" cy="274320"/>
          </a:xfrm>
          <a:prstGeom prst="rect">
            <a:avLst/>
          </a:prstGeom>
          <a:noFill/>
          <a:ln/>
        </p:spPr>
        <p:txBody>
          <a:bodyPr wrap="square" lIns="0" tIns="0" rIns="0" bIns="0" rtlCol="0" anchor="ctr">
            <a:normAutofit fontScale="92500" lnSpcReduction="10000"/>
          </a:bodyPr>
          <a:lstStyle/>
          <a:p>
            <a:pPr marL="0" indent="0" algn="ctr">
              <a:buNone/>
            </a:pPr>
            <a:r>
              <a:rPr lang="en-US" sz="2100" b="1" dirty="0">
                <a:solidFill>
                  <a:srgbClr val="AAB8C1"/>
                </a:solidFill>
                <a:latin typeface="Aptos" pitchFamily="34" charset="0"/>
                <a:ea typeface="Aptos" pitchFamily="34" charset="-122"/>
                <a:cs typeface="Aptos" pitchFamily="34" charset="-120"/>
              </a:rPr>
              <a:t>→</a:t>
            </a:r>
            <a:endParaRPr lang="en-US" sz="1800" dirty="0"/>
          </a:p>
        </p:txBody>
      </p:sp>
      <p:sp>
        <p:nvSpPr>
          <p:cNvPr id="8" name="Shape 6">
            <a:extLst>
              <a:ext uri="{C183D7F6-B498-43B3-948B-1728B52AA6E4}">
                <adec:decorative xmlns:adec="http://schemas.microsoft.com/office/drawing/2017/decorative" val="1"/>
              </a:ext>
            </a:extLst>
          </p:cNvPr>
          <p:cNvSpPr/>
          <p:nvPr/>
        </p:nvSpPr>
        <p:spPr>
          <a:xfrm>
            <a:off x="2880360" y="1874520"/>
            <a:ext cx="1883664" cy="960120"/>
          </a:xfrm>
          <a:prstGeom prst="roundRect">
            <a:avLst>
              <a:gd name="adj" fmla="val 4762"/>
            </a:avLst>
          </a:prstGeom>
          <a:solidFill>
            <a:srgbClr val="1B9A98"/>
          </a:solidFill>
          <a:ln w="12700">
            <a:solidFill>
              <a:srgbClr val="1B9A98">
                <a:alpha val="0"/>
              </a:srgbClr>
            </a:solidFill>
            <a:prstDash val="solid"/>
          </a:ln>
        </p:spPr>
        <p:txBody>
          <a:bodyPr/>
          <a:lstStyle/>
          <a:p>
            <a:endParaRPr/>
          </a:p>
        </p:txBody>
      </p:sp>
      <p:sp>
        <p:nvSpPr>
          <p:cNvPr id="9" name="Text 7"/>
          <p:cNvSpPr txBox="1"/>
          <p:nvPr/>
        </p:nvSpPr>
        <p:spPr>
          <a:xfrm>
            <a:off x="2880360" y="2020824"/>
            <a:ext cx="1883664" cy="201168"/>
          </a:xfrm>
          <a:prstGeom prst="rect">
            <a:avLst/>
          </a:prstGeom>
          <a:noFill/>
          <a:ln/>
        </p:spPr>
        <p:txBody>
          <a:bodyPr wrap="square" lIns="0" tIns="0" rIns="0" bIns="0" rtlCol="0" anchor="ctr">
            <a:normAutofit fontScale="92500" lnSpcReduction="20000"/>
          </a:bodyPr>
          <a:lstStyle/>
          <a:p>
            <a:pPr marL="0" indent="0" algn="ctr">
              <a:buNone/>
            </a:pPr>
            <a:r>
              <a:rPr lang="en-US" sz="1600" b="1" dirty="0">
                <a:solidFill>
                  <a:srgbClr val="FFFFFF"/>
                </a:solidFill>
                <a:latin typeface="Aptos" pitchFamily="34" charset="0"/>
                <a:ea typeface="Aptos" pitchFamily="34" charset="-122"/>
                <a:cs typeface="Aptos" pitchFamily="34" charset="-120"/>
              </a:rPr>
              <a:t>ORIENT</a:t>
            </a:r>
            <a:endParaRPr lang="en-US" sz="1050" dirty="0"/>
          </a:p>
        </p:txBody>
      </p:sp>
      <p:sp>
        <p:nvSpPr>
          <p:cNvPr id="10" name="Text 8"/>
          <p:cNvSpPr txBox="1"/>
          <p:nvPr/>
        </p:nvSpPr>
        <p:spPr>
          <a:xfrm>
            <a:off x="2953512" y="2304288"/>
            <a:ext cx="1737360" cy="347472"/>
          </a:xfrm>
          <a:prstGeom prst="rect">
            <a:avLst/>
          </a:prstGeom>
          <a:noFill/>
          <a:ln/>
        </p:spPr>
        <p:txBody>
          <a:bodyPr wrap="square" lIns="0" tIns="0" rIns="0" bIns="0" rtlCol="0" anchor="ctr">
            <a:no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“I know what success looks like.”</a:t>
            </a:r>
            <a:endParaRPr lang="en-US" sz="900" dirty="0"/>
          </a:p>
        </p:txBody>
      </p:sp>
      <p:sp>
        <p:nvSpPr>
          <p:cNvPr id="11" name="Text 9"/>
          <p:cNvSpPr txBox="1"/>
          <p:nvPr/>
        </p:nvSpPr>
        <p:spPr>
          <a:xfrm>
            <a:off x="4754880" y="2212848"/>
            <a:ext cx="365760" cy="274320"/>
          </a:xfrm>
          <a:prstGeom prst="rect">
            <a:avLst/>
          </a:prstGeom>
          <a:noFill/>
          <a:ln/>
        </p:spPr>
        <p:txBody>
          <a:bodyPr wrap="square" lIns="0" tIns="0" rIns="0" bIns="0" rtlCol="0" anchor="ctr">
            <a:normAutofit fontScale="92500" lnSpcReduction="10000"/>
          </a:bodyPr>
          <a:lstStyle/>
          <a:p>
            <a:pPr marL="0" indent="0" algn="ctr">
              <a:buNone/>
            </a:pPr>
            <a:r>
              <a:rPr lang="en-US" sz="2100" b="1" dirty="0">
                <a:solidFill>
                  <a:srgbClr val="AAB8C1"/>
                </a:solidFill>
                <a:latin typeface="Aptos" pitchFamily="34" charset="0"/>
                <a:ea typeface="Aptos" pitchFamily="34" charset="-122"/>
                <a:cs typeface="Aptos" pitchFamily="34" charset="-120"/>
              </a:rPr>
              <a:t>→</a:t>
            </a:r>
            <a:endParaRPr lang="en-US" sz="1800" dirty="0"/>
          </a:p>
        </p:txBody>
      </p:sp>
      <p:sp>
        <p:nvSpPr>
          <p:cNvPr id="12" name="Shape 10">
            <a:extLst>
              <a:ext uri="{C183D7F6-B498-43B3-948B-1728B52AA6E4}">
                <adec:decorative xmlns:adec="http://schemas.microsoft.com/office/drawing/2017/decorative" val="1"/>
              </a:ext>
            </a:extLst>
          </p:cNvPr>
          <p:cNvSpPr/>
          <p:nvPr/>
        </p:nvSpPr>
        <p:spPr>
          <a:xfrm>
            <a:off x="5120640" y="1874520"/>
            <a:ext cx="1883664" cy="960120"/>
          </a:xfrm>
          <a:prstGeom prst="roundRect">
            <a:avLst>
              <a:gd name="adj" fmla="val 4762"/>
            </a:avLst>
          </a:prstGeom>
          <a:solidFill>
            <a:srgbClr val="1C4D7B"/>
          </a:solidFill>
          <a:ln w="12700">
            <a:solidFill>
              <a:srgbClr val="1C4D7B">
                <a:alpha val="0"/>
              </a:srgbClr>
            </a:solidFill>
            <a:prstDash val="solid"/>
          </a:ln>
        </p:spPr>
        <p:txBody>
          <a:bodyPr/>
          <a:lstStyle/>
          <a:p>
            <a:endParaRPr/>
          </a:p>
        </p:txBody>
      </p:sp>
      <p:sp>
        <p:nvSpPr>
          <p:cNvPr id="13" name="Text 11"/>
          <p:cNvSpPr txBox="1"/>
          <p:nvPr/>
        </p:nvSpPr>
        <p:spPr>
          <a:xfrm>
            <a:off x="5120640" y="2020824"/>
            <a:ext cx="1883664" cy="201168"/>
          </a:xfrm>
          <a:prstGeom prst="rect">
            <a:avLst/>
          </a:prstGeom>
          <a:noFill/>
          <a:ln/>
        </p:spPr>
        <p:txBody>
          <a:bodyPr wrap="square" lIns="0" tIns="0" rIns="0" bIns="0" rtlCol="0" anchor="ctr">
            <a:normAutofit fontScale="92500" lnSpcReduction="20000"/>
          </a:bodyPr>
          <a:lstStyle/>
          <a:p>
            <a:pPr marL="0" indent="0" algn="ctr">
              <a:buNone/>
            </a:pPr>
            <a:r>
              <a:rPr lang="en-US" sz="1600" b="1" dirty="0">
                <a:solidFill>
                  <a:srgbClr val="FFFFFF"/>
                </a:solidFill>
                <a:latin typeface="Aptos" pitchFamily="34" charset="0"/>
                <a:ea typeface="Aptos" pitchFamily="34" charset="-122"/>
                <a:cs typeface="Aptos" pitchFamily="34" charset="-120"/>
              </a:rPr>
              <a:t>CONNECT</a:t>
            </a:r>
            <a:endParaRPr lang="en-US" sz="1050" dirty="0"/>
          </a:p>
        </p:txBody>
      </p:sp>
      <p:sp>
        <p:nvSpPr>
          <p:cNvPr id="14" name="Text 12"/>
          <p:cNvSpPr txBox="1"/>
          <p:nvPr/>
        </p:nvSpPr>
        <p:spPr>
          <a:xfrm>
            <a:off x="5193792" y="2304288"/>
            <a:ext cx="1737360" cy="347472"/>
          </a:xfrm>
          <a:prstGeom prst="rect">
            <a:avLst/>
          </a:prstGeom>
          <a:noFill/>
          <a:ln/>
        </p:spPr>
        <p:txBody>
          <a:bodyPr wrap="square" lIns="0" tIns="0" rIns="0" bIns="0" rtlCol="0" anchor="ctr">
            <a:no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“I have people to turn to.”</a:t>
            </a:r>
            <a:endParaRPr lang="en-US" sz="900" dirty="0"/>
          </a:p>
        </p:txBody>
      </p:sp>
      <p:sp>
        <p:nvSpPr>
          <p:cNvPr id="15" name="Text 13"/>
          <p:cNvSpPr txBox="1"/>
          <p:nvPr/>
        </p:nvSpPr>
        <p:spPr>
          <a:xfrm>
            <a:off x="6995160" y="2212848"/>
            <a:ext cx="365760" cy="274320"/>
          </a:xfrm>
          <a:prstGeom prst="rect">
            <a:avLst/>
          </a:prstGeom>
          <a:noFill/>
          <a:ln/>
        </p:spPr>
        <p:txBody>
          <a:bodyPr wrap="square" lIns="0" tIns="0" rIns="0" bIns="0" rtlCol="0" anchor="ctr">
            <a:normAutofit fontScale="92500" lnSpcReduction="10000"/>
          </a:bodyPr>
          <a:lstStyle/>
          <a:p>
            <a:pPr marL="0" indent="0" algn="ctr">
              <a:buNone/>
            </a:pPr>
            <a:r>
              <a:rPr lang="en-US" sz="2100" b="1" dirty="0">
                <a:solidFill>
                  <a:srgbClr val="AAB8C1"/>
                </a:solidFill>
                <a:latin typeface="Aptos" pitchFamily="34" charset="0"/>
                <a:ea typeface="Aptos" pitchFamily="34" charset="-122"/>
                <a:cs typeface="Aptos" pitchFamily="34" charset="-120"/>
              </a:rPr>
              <a:t>→</a:t>
            </a:r>
            <a:endParaRPr lang="en-US" sz="1800" dirty="0"/>
          </a:p>
        </p:txBody>
      </p:sp>
      <p:sp>
        <p:nvSpPr>
          <p:cNvPr id="16" name="Shape 14">
            <a:extLst>
              <a:ext uri="{C183D7F6-B498-43B3-948B-1728B52AA6E4}">
                <adec:decorative xmlns:adec="http://schemas.microsoft.com/office/drawing/2017/decorative" val="1"/>
              </a:ext>
            </a:extLst>
          </p:cNvPr>
          <p:cNvSpPr/>
          <p:nvPr/>
        </p:nvSpPr>
        <p:spPr>
          <a:xfrm>
            <a:off x="7360920" y="1874520"/>
            <a:ext cx="1883664" cy="960120"/>
          </a:xfrm>
          <a:prstGeom prst="roundRect">
            <a:avLst>
              <a:gd name="adj" fmla="val 4762"/>
            </a:avLst>
          </a:prstGeom>
          <a:solidFill>
            <a:srgbClr val="E96F61"/>
          </a:solidFill>
          <a:ln w="12700">
            <a:solidFill>
              <a:srgbClr val="E96F61">
                <a:alpha val="0"/>
              </a:srgbClr>
            </a:solidFill>
            <a:prstDash val="solid"/>
          </a:ln>
        </p:spPr>
        <p:txBody>
          <a:bodyPr/>
          <a:lstStyle/>
          <a:p>
            <a:endParaRPr/>
          </a:p>
        </p:txBody>
      </p:sp>
      <p:sp>
        <p:nvSpPr>
          <p:cNvPr id="17" name="Text 15"/>
          <p:cNvSpPr txBox="1"/>
          <p:nvPr/>
        </p:nvSpPr>
        <p:spPr>
          <a:xfrm>
            <a:off x="7360920" y="1972775"/>
            <a:ext cx="1883664" cy="201168"/>
          </a:xfrm>
          <a:prstGeom prst="rect">
            <a:avLst/>
          </a:prstGeom>
          <a:noFill/>
          <a:ln/>
        </p:spPr>
        <p:txBody>
          <a:bodyPr wrap="square" lIns="0" tIns="0" rIns="0" bIns="0" rtlCol="0" anchor="ctr">
            <a:normAutofit fontScale="92500" lnSpcReduction="20000"/>
          </a:bodyPr>
          <a:lstStyle/>
          <a:p>
            <a:pPr marL="0" indent="0" algn="ctr">
              <a:buNone/>
            </a:pPr>
            <a:r>
              <a:rPr lang="en-US" sz="1600" b="1" dirty="0">
                <a:solidFill>
                  <a:srgbClr val="FFFFFF"/>
                </a:solidFill>
                <a:latin typeface="Aptos" pitchFamily="34" charset="0"/>
                <a:ea typeface="Aptos" pitchFamily="34" charset="-122"/>
                <a:cs typeface="Aptos" pitchFamily="34" charset="-120"/>
              </a:rPr>
              <a:t>CONTRIBUTE</a:t>
            </a:r>
            <a:endParaRPr lang="en-US" sz="900" dirty="0"/>
          </a:p>
        </p:txBody>
      </p:sp>
      <p:sp>
        <p:nvSpPr>
          <p:cNvPr id="18" name="Text 16"/>
          <p:cNvSpPr txBox="1"/>
          <p:nvPr/>
        </p:nvSpPr>
        <p:spPr>
          <a:xfrm>
            <a:off x="7282880" y="2331720"/>
            <a:ext cx="2028760" cy="347472"/>
          </a:xfrm>
          <a:prstGeom prst="rect">
            <a:avLst/>
          </a:prstGeom>
          <a:noFill/>
          <a:ln/>
        </p:spPr>
        <p:txBody>
          <a:bodyPr wrap="square" lIns="0" tIns="0" rIns="0" bIns="0" rtlCol="0" anchor="ctr">
            <a:no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“My work is</a:t>
            </a:r>
          </a:p>
          <a:p>
            <a:pPr marL="0" indent="0" algn="ctr">
              <a:buNone/>
            </a:pPr>
            <a:r>
              <a:rPr lang="en-US" sz="1400" b="1" dirty="0">
                <a:solidFill>
                  <a:srgbClr val="FFFFFF"/>
                </a:solidFill>
                <a:latin typeface="Aptos" pitchFamily="34" charset="0"/>
                <a:ea typeface="Aptos" pitchFamily="34" charset="-122"/>
                <a:cs typeface="Aptos" pitchFamily="34" charset="-120"/>
              </a:rPr>
              <a:t> manageable and valued.”</a:t>
            </a:r>
            <a:endParaRPr lang="en-US" sz="900" dirty="0"/>
          </a:p>
        </p:txBody>
      </p:sp>
      <p:sp>
        <p:nvSpPr>
          <p:cNvPr id="19" name="Text 17"/>
          <p:cNvSpPr txBox="1"/>
          <p:nvPr/>
        </p:nvSpPr>
        <p:spPr>
          <a:xfrm>
            <a:off x="9235440" y="2212848"/>
            <a:ext cx="365760" cy="274320"/>
          </a:xfrm>
          <a:prstGeom prst="rect">
            <a:avLst/>
          </a:prstGeom>
          <a:noFill/>
          <a:ln/>
        </p:spPr>
        <p:txBody>
          <a:bodyPr wrap="square" lIns="0" tIns="0" rIns="0" bIns="0" rtlCol="0" anchor="ctr">
            <a:normAutofit fontScale="92500" lnSpcReduction="10000"/>
          </a:bodyPr>
          <a:lstStyle/>
          <a:p>
            <a:pPr marL="0" indent="0" algn="ctr">
              <a:buNone/>
            </a:pPr>
            <a:r>
              <a:rPr lang="en-US" sz="2100" b="1" dirty="0">
                <a:solidFill>
                  <a:srgbClr val="AAB8C1"/>
                </a:solidFill>
                <a:latin typeface="Aptos" pitchFamily="34" charset="0"/>
                <a:ea typeface="Aptos" pitchFamily="34" charset="-122"/>
                <a:cs typeface="Aptos" pitchFamily="34" charset="-120"/>
              </a:rPr>
              <a:t>→</a:t>
            </a:r>
            <a:endParaRPr lang="en-US" sz="1800" dirty="0"/>
          </a:p>
        </p:txBody>
      </p:sp>
      <p:sp>
        <p:nvSpPr>
          <p:cNvPr id="20" name="Shape 18">
            <a:extLst>
              <a:ext uri="{C183D7F6-B498-43B3-948B-1728B52AA6E4}">
                <adec:decorative xmlns:adec="http://schemas.microsoft.com/office/drawing/2017/decorative" val="1"/>
              </a:ext>
            </a:extLst>
          </p:cNvPr>
          <p:cNvSpPr/>
          <p:nvPr/>
        </p:nvSpPr>
        <p:spPr>
          <a:xfrm>
            <a:off x="9601200" y="1874520"/>
            <a:ext cx="1883664" cy="960120"/>
          </a:xfrm>
          <a:prstGeom prst="roundRect">
            <a:avLst>
              <a:gd name="adj" fmla="val 4762"/>
            </a:avLst>
          </a:prstGeom>
          <a:solidFill>
            <a:srgbClr val="35A85A"/>
          </a:solidFill>
          <a:ln w="12700">
            <a:solidFill>
              <a:srgbClr val="35A85A">
                <a:alpha val="0"/>
              </a:srgbClr>
            </a:solidFill>
            <a:prstDash val="solid"/>
          </a:ln>
        </p:spPr>
        <p:txBody>
          <a:bodyPr/>
          <a:lstStyle/>
          <a:p>
            <a:endParaRPr/>
          </a:p>
        </p:txBody>
      </p:sp>
      <p:sp>
        <p:nvSpPr>
          <p:cNvPr id="21" name="Text 19"/>
          <p:cNvSpPr txBox="1"/>
          <p:nvPr/>
        </p:nvSpPr>
        <p:spPr>
          <a:xfrm>
            <a:off x="9601200" y="2020824"/>
            <a:ext cx="1883664" cy="201168"/>
          </a:xfrm>
          <a:prstGeom prst="rect">
            <a:avLst/>
          </a:prstGeom>
          <a:noFill/>
          <a:ln/>
        </p:spPr>
        <p:txBody>
          <a:bodyPr wrap="square" lIns="0" tIns="0" rIns="0" bIns="0" rtlCol="0" anchor="ctr">
            <a:normAutofit fontScale="92500" lnSpcReduction="20000"/>
          </a:bodyPr>
          <a:lstStyle/>
          <a:p>
            <a:pPr marL="0" indent="0" algn="ctr">
              <a:buNone/>
            </a:pPr>
            <a:r>
              <a:rPr lang="en-US" sz="1600" b="1" dirty="0">
                <a:solidFill>
                  <a:srgbClr val="FFFFFF"/>
                </a:solidFill>
                <a:latin typeface="Aptos" pitchFamily="34" charset="0"/>
                <a:ea typeface="Aptos" pitchFamily="34" charset="-122"/>
                <a:cs typeface="Aptos" pitchFamily="34" charset="-120"/>
              </a:rPr>
              <a:t>GROW</a:t>
            </a:r>
            <a:endParaRPr lang="en-US" sz="1050" dirty="0"/>
          </a:p>
        </p:txBody>
      </p:sp>
      <p:sp>
        <p:nvSpPr>
          <p:cNvPr id="22" name="Text 20"/>
          <p:cNvSpPr txBox="1"/>
          <p:nvPr/>
        </p:nvSpPr>
        <p:spPr>
          <a:xfrm>
            <a:off x="9674352" y="2304288"/>
            <a:ext cx="1737360" cy="4846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“I can see a future here.”</a:t>
            </a:r>
            <a:endParaRPr lang="en-US" sz="900" dirty="0"/>
          </a:p>
        </p:txBody>
      </p:sp>
      <p:sp>
        <p:nvSpPr>
          <p:cNvPr id="23" name="Shape 21">
            <a:extLst>
              <a:ext uri="{C183D7F6-B498-43B3-948B-1728B52AA6E4}">
                <adec:decorative xmlns:adec="http://schemas.microsoft.com/office/drawing/2017/decorative" val="1"/>
              </a:ext>
            </a:extLst>
          </p:cNvPr>
          <p:cNvSpPr/>
          <p:nvPr/>
        </p:nvSpPr>
        <p:spPr>
          <a:xfrm>
            <a:off x="658368" y="3749040"/>
            <a:ext cx="10844784" cy="1097280"/>
          </a:xfrm>
          <a:prstGeom prst="roundRect">
            <a:avLst>
              <a:gd name="adj" fmla="val 5000"/>
            </a:avLst>
          </a:prstGeom>
          <a:solidFill>
            <a:srgbClr val="F7FAFC"/>
          </a:solidFill>
          <a:ln w="12700">
            <a:solidFill>
              <a:srgbClr val="DCE4E9"/>
            </a:solidFill>
            <a:prstDash val="solid"/>
          </a:ln>
        </p:spPr>
        <p:txBody>
          <a:bodyPr/>
          <a:lstStyle/>
          <a:p>
            <a:endParaRPr/>
          </a:p>
        </p:txBody>
      </p:sp>
      <p:sp>
        <p:nvSpPr>
          <p:cNvPr id="24" name="Text 22"/>
          <p:cNvSpPr txBox="1"/>
          <p:nvPr/>
        </p:nvSpPr>
        <p:spPr>
          <a:xfrm>
            <a:off x="896112" y="3950208"/>
            <a:ext cx="2514600" cy="228600"/>
          </a:xfrm>
          <a:prstGeom prst="rect">
            <a:avLst/>
          </a:prstGeom>
          <a:noFill/>
          <a:ln/>
        </p:spPr>
        <p:txBody>
          <a:bodyPr wrap="square" lIns="0" tIns="0" rIns="0" bIns="0" rtlCol="0" anchor="ctr">
            <a:normAutofit/>
          </a:bodyPr>
          <a:lstStyle/>
          <a:p>
            <a:pPr marL="0" indent="0" algn="l">
              <a:buNone/>
            </a:pPr>
            <a:r>
              <a:rPr lang="en-US" sz="1200" b="1" dirty="0">
                <a:solidFill>
                  <a:srgbClr val="1B9A98"/>
                </a:solidFill>
                <a:latin typeface="Aptos" pitchFamily="34" charset="0"/>
                <a:ea typeface="Aptos" pitchFamily="34" charset="-122"/>
                <a:cs typeface="Aptos" pitchFamily="34" charset="-120"/>
              </a:rPr>
              <a:t>Quick reflection from Session 3</a:t>
            </a:r>
            <a:endParaRPr lang="en-US" sz="900" dirty="0"/>
          </a:p>
        </p:txBody>
      </p:sp>
      <p:sp>
        <p:nvSpPr>
          <p:cNvPr id="25" name="Text 23"/>
          <p:cNvSpPr txBox="1"/>
          <p:nvPr/>
        </p:nvSpPr>
        <p:spPr>
          <a:xfrm>
            <a:off x="896112" y="4315968"/>
            <a:ext cx="9875520" cy="320040"/>
          </a:xfrm>
          <a:prstGeom prst="rect">
            <a:avLst/>
          </a:prstGeom>
          <a:noFill/>
          <a:ln/>
        </p:spPr>
        <p:txBody>
          <a:bodyPr wrap="square" lIns="0" tIns="0" rIns="0" bIns="0" rtlCol="0" anchor="ctr">
            <a:normAutofit fontScale="70000" lnSpcReduction="20000"/>
          </a:bodyPr>
          <a:lstStyle/>
          <a:p>
            <a:pPr marL="0" indent="0" algn="l">
              <a:buNone/>
            </a:pPr>
            <a:r>
              <a:rPr lang="en-US" sz="1800" b="1" dirty="0">
                <a:solidFill>
                  <a:srgbClr val="1C4D7B"/>
                </a:solidFill>
                <a:latin typeface="Aptos" pitchFamily="34" charset="0"/>
                <a:ea typeface="Aptos" pitchFamily="34" charset="-122"/>
                <a:cs typeface="Aptos" pitchFamily="34" charset="-120"/>
              </a:rPr>
              <a:t>When you mapped the route into your workforce, what did you notice about the first 30–90 days after someone enters the role?</a:t>
            </a:r>
            <a:endParaRPr lang="en-US" sz="1300" dirty="0"/>
          </a:p>
        </p:txBody>
      </p:sp>
      <p:sp>
        <p:nvSpPr>
          <p:cNvPr id="26"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Where is retention pressure most visible in your system right now?</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INTERACTIVE PULSE CHECK</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594360" y="1627632"/>
            <a:ext cx="3438144" cy="1508760"/>
          </a:xfrm>
          <a:prstGeom prst="roundRect">
            <a:avLst>
              <a:gd name="adj" fmla="val 3030"/>
            </a:avLst>
          </a:prstGeom>
          <a:solidFill>
            <a:srgbClr val="FFFFFF"/>
          </a:solidFill>
          <a:ln w="12700">
            <a:solidFill>
              <a:srgbClr val="DCE4E9"/>
            </a:solidFill>
            <a:prstDash val="solid"/>
          </a:ln>
        </p:spPr>
        <p:txBody>
          <a:bodyPr/>
          <a:lstStyle/>
          <a:p>
            <a:endParaRPr/>
          </a:p>
        </p:txBody>
      </p:sp>
      <p:sp>
        <p:nvSpPr>
          <p:cNvPr id="5" name="Shape 3">
            <a:extLst>
              <a:ext uri="{C183D7F6-B498-43B3-948B-1728B52AA6E4}">
                <adec:decorative xmlns:adec="http://schemas.microsoft.com/office/drawing/2017/decorative" val="1"/>
              </a:ext>
            </a:extLst>
          </p:cNvPr>
          <p:cNvSpPr/>
          <p:nvPr/>
        </p:nvSpPr>
        <p:spPr>
          <a:xfrm>
            <a:off x="594360" y="1627632"/>
            <a:ext cx="45720" cy="1508760"/>
          </a:xfrm>
          <a:prstGeom prst="rect">
            <a:avLst/>
          </a:prstGeom>
          <a:solidFill>
            <a:srgbClr val="F3A133"/>
          </a:solidFill>
          <a:ln w="12700">
            <a:solidFill>
              <a:srgbClr val="F3A133"/>
            </a:solidFill>
            <a:prstDash val="solid"/>
          </a:ln>
        </p:spPr>
        <p:txBody>
          <a:bodyPr/>
          <a:lstStyle/>
          <a:p>
            <a:endParaRPr/>
          </a:p>
        </p:txBody>
      </p:sp>
      <p:sp>
        <p:nvSpPr>
          <p:cNvPr id="6" name="Text 4"/>
          <p:cNvSpPr txBox="1"/>
          <p:nvPr/>
        </p:nvSpPr>
        <p:spPr>
          <a:xfrm>
            <a:off x="758952" y="1746504"/>
            <a:ext cx="3163824" cy="310896"/>
          </a:xfrm>
          <a:prstGeom prst="rect">
            <a:avLst/>
          </a:prstGeom>
          <a:noFill/>
          <a:ln/>
        </p:spPr>
        <p:txBody>
          <a:bodyPr wrap="square" lIns="0" tIns="0" rIns="0" bIns="0" rtlCol="0" anchor="t">
            <a:normAutofit/>
          </a:bodyPr>
          <a:lstStyle/>
          <a:p>
            <a:pPr marL="0" indent="0" algn="l">
              <a:buNone/>
            </a:pPr>
            <a:r>
              <a:rPr lang="en-US" sz="1550" b="1" dirty="0">
                <a:solidFill>
                  <a:srgbClr val="243746"/>
                </a:solidFill>
                <a:latin typeface="Aptos" pitchFamily="34" charset="0"/>
                <a:ea typeface="Aptos" pitchFamily="34" charset="-122"/>
                <a:cs typeface="Aptos" pitchFamily="34" charset="-120"/>
              </a:rPr>
              <a:t>A  First-year turnover</a:t>
            </a:r>
            <a:endParaRPr lang="en-US" sz="1150" dirty="0"/>
          </a:p>
        </p:txBody>
      </p:sp>
      <p:sp>
        <p:nvSpPr>
          <p:cNvPr id="7" name="Text 5"/>
          <p:cNvSpPr txBox="1"/>
          <p:nvPr/>
        </p:nvSpPr>
        <p:spPr>
          <a:xfrm>
            <a:off x="758952" y="2112264"/>
            <a:ext cx="3145536" cy="905256"/>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People leave before they feel competent or connected.</a:t>
            </a:r>
            <a:endParaRPr lang="en-US" sz="1050" dirty="0"/>
          </a:p>
        </p:txBody>
      </p:sp>
      <p:sp>
        <p:nvSpPr>
          <p:cNvPr id="8" name="Shape 6">
            <a:extLst>
              <a:ext uri="{C183D7F6-B498-43B3-948B-1728B52AA6E4}">
                <adec:decorative xmlns:adec="http://schemas.microsoft.com/office/drawing/2017/decorative" val="1"/>
              </a:ext>
            </a:extLst>
          </p:cNvPr>
          <p:cNvSpPr/>
          <p:nvPr/>
        </p:nvSpPr>
        <p:spPr>
          <a:xfrm>
            <a:off x="4343400" y="1627632"/>
            <a:ext cx="3438144" cy="1508760"/>
          </a:xfrm>
          <a:prstGeom prst="roundRect">
            <a:avLst>
              <a:gd name="adj" fmla="val 3030"/>
            </a:avLst>
          </a:prstGeom>
          <a:solidFill>
            <a:srgbClr val="FFFFFF"/>
          </a:solidFill>
          <a:ln w="12700">
            <a:solidFill>
              <a:srgbClr val="DCE4E9"/>
            </a:solidFill>
            <a:prstDash val="solid"/>
          </a:ln>
        </p:spPr>
        <p:txBody>
          <a:bodyPr/>
          <a:lstStyle/>
          <a:p>
            <a:endParaRPr/>
          </a:p>
        </p:txBody>
      </p:sp>
      <p:sp>
        <p:nvSpPr>
          <p:cNvPr id="9" name="Shape 7">
            <a:extLst>
              <a:ext uri="{C183D7F6-B498-43B3-948B-1728B52AA6E4}">
                <adec:decorative xmlns:adec="http://schemas.microsoft.com/office/drawing/2017/decorative" val="1"/>
              </a:ext>
            </a:extLst>
          </p:cNvPr>
          <p:cNvSpPr/>
          <p:nvPr/>
        </p:nvSpPr>
        <p:spPr>
          <a:xfrm>
            <a:off x="4343400" y="1627632"/>
            <a:ext cx="45720" cy="1508760"/>
          </a:xfrm>
          <a:prstGeom prst="rect">
            <a:avLst/>
          </a:prstGeom>
          <a:solidFill>
            <a:srgbClr val="E96F61"/>
          </a:solidFill>
          <a:ln w="12700">
            <a:solidFill>
              <a:srgbClr val="E96F61"/>
            </a:solidFill>
            <a:prstDash val="solid"/>
          </a:ln>
        </p:spPr>
        <p:txBody>
          <a:bodyPr/>
          <a:lstStyle/>
          <a:p>
            <a:endParaRPr/>
          </a:p>
        </p:txBody>
      </p:sp>
      <p:sp>
        <p:nvSpPr>
          <p:cNvPr id="10" name="Text 8"/>
          <p:cNvSpPr txBox="1"/>
          <p:nvPr/>
        </p:nvSpPr>
        <p:spPr>
          <a:xfrm>
            <a:off x="4507992" y="1746504"/>
            <a:ext cx="3163824" cy="310896"/>
          </a:xfrm>
          <a:prstGeom prst="rect">
            <a:avLst/>
          </a:prstGeom>
          <a:noFill/>
          <a:ln/>
        </p:spPr>
        <p:txBody>
          <a:bodyPr wrap="square" lIns="0" tIns="0" rIns="0" bIns="0" rtlCol="0" anchor="t">
            <a:normAutofit/>
          </a:bodyPr>
          <a:lstStyle/>
          <a:p>
            <a:pPr marL="0" indent="0" algn="l">
              <a:buNone/>
            </a:pPr>
            <a:r>
              <a:rPr lang="en-US" sz="1550" b="1" dirty="0">
                <a:solidFill>
                  <a:srgbClr val="243746"/>
                </a:solidFill>
                <a:latin typeface="Aptos" pitchFamily="34" charset="0"/>
                <a:ea typeface="Aptos" pitchFamily="34" charset="-122"/>
                <a:cs typeface="Aptos" pitchFamily="34" charset="-120"/>
              </a:rPr>
              <a:t>B  Burnout / workload</a:t>
            </a:r>
            <a:endParaRPr lang="en-US" sz="1150" dirty="0"/>
          </a:p>
        </p:txBody>
      </p:sp>
      <p:sp>
        <p:nvSpPr>
          <p:cNvPr id="11" name="Text 9"/>
          <p:cNvSpPr txBox="1"/>
          <p:nvPr/>
        </p:nvSpPr>
        <p:spPr>
          <a:xfrm>
            <a:off x="4507992" y="2112264"/>
            <a:ext cx="3145536" cy="905256"/>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Caseload, paperwork, travel, vacancies, or emotional demands feel unsustainable.</a:t>
            </a:r>
            <a:endParaRPr lang="en-US" sz="1050" dirty="0"/>
          </a:p>
        </p:txBody>
      </p:sp>
      <p:sp>
        <p:nvSpPr>
          <p:cNvPr id="12" name="Shape 10">
            <a:extLst>
              <a:ext uri="{C183D7F6-B498-43B3-948B-1728B52AA6E4}">
                <adec:decorative xmlns:adec="http://schemas.microsoft.com/office/drawing/2017/decorative" val="1"/>
              </a:ext>
            </a:extLst>
          </p:cNvPr>
          <p:cNvSpPr/>
          <p:nvPr/>
        </p:nvSpPr>
        <p:spPr>
          <a:xfrm>
            <a:off x="8092440" y="1627632"/>
            <a:ext cx="3438144" cy="1508760"/>
          </a:xfrm>
          <a:prstGeom prst="roundRect">
            <a:avLst>
              <a:gd name="adj" fmla="val 3030"/>
            </a:avLst>
          </a:prstGeom>
          <a:solidFill>
            <a:srgbClr val="FFFFFF"/>
          </a:solidFill>
          <a:ln w="12700">
            <a:solidFill>
              <a:srgbClr val="DCE4E9"/>
            </a:solidFill>
            <a:prstDash val="solid"/>
          </a:ln>
        </p:spPr>
        <p:txBody>
          <a:bodyPr/>
          <a:lstStyle/>
          <a:p>
            <a:endParaRPr/>
          </a:p>
        </p:txBody>
      </p:sp>
      <p:sp>
        <p:nvSpPr>
          <p:cNvPr id="13" name="Shape 11">
            <a:extLst>
              <a:ext uri="{C183D7F6-B498-43B3-948B-1728B52AA6E4}">
                <adec:decorative xmlns:adec="http://schemas.microsoft.com/office/drawing/2017/decorative" val="1"/>
              </a:ext>
            </a:extLst>
          </p:cNvPr>
          <p:cNvSpPr/>
          <p:nvPr/>
        </p:nvSpPr>
        <p:spPr>
          <a:xfrm>
            <a:off x="8092440" y="1627632"/>
            <a:ext cx="45720" cy="1508760"/>
          </a:xfrm>
          <a:prstGeom prst="rect">
            <a:avLst/>
          </a:prstGeom>
          <a:solidFill>
            <a:srgbClr val="1C4D7B"/>
          </a:solidFill>
          <a:ln w="12700">
            <a:solidFill>
              <a:srgbClr val="1C4D7B"/>
            </a:solidFill>
            <a:prstDash val="solid"/>
          </a:ln>
        </p:spPr>
        <p:txBody>
          <a:bodyPr/>
          <a:lstStyle/>
          <a:p>
            <a:endParaRPr/>
          </a:p>
        </p:txBody>
      </p:sp>
      <p:sp>
        <p:nvSpPr>
          <p:cNvPr id="14" name="Text 12"/>
          <p:cNvSpPr txBox="1"/>
          <p:nvPr/>
        </p:nvSpPr>
        <p:spPr>
          <a:xfrm>
            <a:off x="8257032" y="1746504"/>
            <a:ext cx="3163824" cy="310896"/>
          </a:xfrm>
          <a:prstGeom prst="rect">
            <a:avLst/>
          </a:prstGeom>
          <a:noFill/>
          <a:ln/>
        </p:spPr>
        <p:txBody>
          <a:bodyPr wrap="square" lIns="0" tIns="0" rIns="0" bIns="0" rtlCol="0" anchor="t">
            <a:normAutofit/>
          </a:bodyPr>
          <a:lstStyle/>
          <a:p>
            <a:pPr marL="0" indent="0" algn="l">
              <a:buNone/>
            </a:pPr>
            <a:r>
              <a:rPr lang="en-US" sz="1550" b="1" dirty="0">
                <a:solidFill>
                  <a:srgbClr val="243746"/>
                </a:solidFill>
                <a:latin typeface="Aptos" pitchFamily="34" charset="0"/>
                <a:ea typeface="Aptos" pitchFamily="34" charset="-122"/>
                <a:cs typeface="Aptos" pitchFamily="34" charset="-120"/>
              </a:rPr>
              <a:t>C  Supervision / leadership</a:t>
            </a:r>
            <a:endParaRPr lang="en-US" sz="1150" dirty="0"/>
          </a:p>
        </p:txBody>
      </p:sp>
      <p:sp>
        <p:nvSpPr>
          <p:cNvPr id="15" name="Text 13"/>
          <p:cNvSpPr txBox="1"/>
          <p:nvPr/>
        </p:nvSpPr>
        <p:spPr>
          <a:xfrm>
            <a:off x="8257032" y="2112264"/>
            <a:ext cx="3145536" cy="905256"/>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People lack feedback, role clarity, problem-solving support, or recognition.</a:t>
            </a:r>
            <a:endParaRPr lang="en-US" sz="1050" dirty="0"/>
          </a:p>
        </p:txBody>
      </p:sp>
      <p:sp>
        <p:nvSpPr>
          <p:cNvPr id="16" name="Shape 14">
            <a:extLst>
              <a:ext uri="{C183D7F6-B498-43B3-948B-1728B52AA6E4}">
                <adec:decorative xmlns:adec="http://schemas.microsoft.com/office/drawing/2017/decorative" val="1"/>
              </a:ext>
            </a:extLst>
          </p:cNvPr>
          <p:cNvSpPr/>
          <p:nvPr/>
        </p:nvSpPr>
        <p:spPr>
          <a:xfrm>
            <a:off x="2487168" y="3794760"/>
            <a:ext cx="3438144" cy="1508760"/>
          </a:xfrm>
          <a:prstGeom prst="roundRect">
            <a:avLst>
              <a:gd name="adj" fmla="val 3030"/>
            </a:avLst>
          </a:prstGeom>
          <a:solidFill>
            <a:srgbClr val="FFFFFF"/>
          </a:solidFill>
          <a:ln w="12700">
            <a:solidFill>
              <a:srgbClr val="DCE4E9"/>
            </a:solidFill>
            <a:prstDash val="solid"/>
          </a:ln>
        </p:spPr>
        <p:txBody>
          <a:bodyPr/>
          <a:lstStyle/>
          <a:p>
            <a:endParaRPr/>
          </a:p>
        </p:txBody>
      </p:sp>
      <p:sp>
        <p:nvSpPr>
          <p:cNvPr id="17" name="Shape 15">
            <a:extLst>
              <a:ext uri="{C183D7F6-B498-43B3-948B-1728B52AA6E4}">
                <adec:decorative xmlns:adec="http://schemas.microsoft.com/office/drawing/2017/decorative" val="1"/>
              </a:ext>
            </a:extLst>
          </p:cNvPr>
          <p:cNvSpPr/>
          <p:nvPr/>
        </p:nvSpPr>
        <p:spPr>
          <a:xfrm>
            <a:off x="2487168" y="3794760"/>
            <a:ext cx="45720" cy="1508760"/>
          </a:xfrm>
          <a:prstGeom prst="rect">
            <a:avLst/>
          </a:prstGeom>
          <a:solidFill>
            <a:srgbClr val="1B9A98"/>
          </a:solidFill>
          <a:ln w="12700">
            <a:solidFill>
              <a:srgbClr val="1B9A98"/>
            </a:solidFill>
            <a:prstDash val="solid"/>
          </a:ln>
        </p:spPr>
        <p:txBody>
          <a:bodyPr/>
          <a:lstStyle/>
          <a:p>
            <a:endParaRPr/>
          </a:p>
        </p:txBody>
      </p:sp>
      <p:sp>
        <p:nvSpPr>
          <p:cNvPr id="18" name="Text 16"/>
          <p:cNvSpPr txBox="1"/>
          <p:nvPr/>
        </p:nvSpPr>
        <p:spPr>
          <a:xfrm>
            <a:off x="2651760" y="3913632"/>
            <a:ext cx="3163824" cy="310896"/>
          </a:xfrm>
          <a:prstGeom prst="rect">
            <a:avLst/>
          </a:prstGeom>
          <a:noFill/>
          <a:ln/>
        </p:spPr>
        <p:txBody>
          <a:bodyPr wrap="square" lIns="0" tIns="0" rIns="0" bIns="0" rtlCol="0" anchor="t">
            <a:normAutofit/>
          </a:bodyPr>
          <a:lstStyle/>
          <a:p>
            <a:pPr marL="0" indent="0" algn="l">
              <a:buNone/>
            </a:pPr>
            <a:r>
              <a:rPr lang="en-US" sz="1550" b="1" dirty="0">
                <a:solidFill>
                  <a:srgbClr val="243746"/>
                </a:solidFill>
                <a:latin typeface="Aptos" pitchFamily="34" charset="0"/>
                <a:ea typeface="Aptos" pitchFamily="34" charset="-122"/>
                <a:cs typeface="Aptos" pitchFamily="34" charset="-120"/>
              </a:rPr>
              <a:t>D  Isolation / belonging</a:t>
            </a:r>
            <a:endParaRPr lang="en-US" sz="1150" dirty="0"/>
          </a:p>
        </p:txBody>
      </p:sp>
      <p:sp>
        <p:nvSpPr>
          <p:cNvPr id="19" name="Text 17"/>
          <p:cNvSpPr txBox="1"/>
          <p:nvPr/>
        </p:nvSpPr>
        <p:spPr>
          <a:xfrm>
            <a:off x="2651760" y="4279392"/>
            <a:ext cx="3145536" cy="905256"/>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People feel disconnected from peers, teams, or the larger purpose of the work.</a:t>
            </a:r>
            <a:endParaRPr lang="en-US" sz="1050" dirty="0"/>
          </a:p>
        </p:txBody>
      </p:sp>
      <p:sp>
        <p:nvSpPr>
          <p:cNvPr id="20" name="Shape 18">
            <a:extLst>
              <a:ext uri="{C183D7F6-B498-43B3-948B-1728B52AA6E4}">
                <adec:decorative xmlns:adec="http://schemas.microsoft.com/office/drawing/2017/decorative" val="1"/>
              </a:ext>
            </a:extLst>
          </p:cNvPr>
          <p:cNvSpPr/>
          <p:nvPr/>
        </p:nvSpPr>
        <p:spPr>
          <a:xfrm>
            <a:off x="6236208" y="3794760"/>
            <a:ext cx="3438144" cy="1508760"/>
          </a:xfrm>
          <a:prstGeom prst="roundRect">
            <a:avLst>
              <a:gd name="adj" fmla="val 3030"/>
            </a:avLst>
          </a:prstGeom>
          <a:solidFill>
            <a:srgbClr val="FFFFFF"/>
          </a:solidFill>
          <a:ln w="12700">
            <a:solidFill>
              <a:srgbClr val="DCE4E9"/>
            </a:solidFill>
            <a:prstDash val="solid"/>
          </a:ln>
        </p:spPr>
        <p:txBody>
          <a:bodyPr/>
          <a:lstStyle/>
          <a:p>
            <a:endParaRPr/>
          </a:p>
        </p:txBody>
      </p:sp>
      <p:sp>
        <p:nvSpPr>
          <p:cNvPr id="21" name="Shape 19">
            <a:extLst>
              <a:ext uri="{C183D7F6-B498-43B3-948B-1728B52AA6E4}">
                <adec:decorative xmlns:adec="http://schemas.microsoft.com/office/drawing/2017/decorative" val="1"/>
              </a:ext>
            </a:extLst>
          </p:cNvPr>
          <p:cNvSpPr/>
          <p:nvPr/>
        </p:nvSpPr>
        <p:spPr>
          <a:xfrm>
            <a:off x="6236208" y="3794760"/>
            <a:ext cx="45720" cy="1508760"/>
          </a:xfrm>
          <a:prstGeom prst="rect">
            <a:avLst/>
          </a:prstGeom>
          <a:solidFill>
            <a:srgbClr val="35A85A"/>
          </a:solidFill>
          <a:ln w="12700">
            <a:solidFill>
              <a:srgbClr val="35A85A"/>
            </a:solidFill>
            <a:prstDash val="solid"/>
          </a:ln>
        </p:spPr>
        <p:txBody>
          <a:bodyPr/>
          <a:lstStyle/>
          <a:p>
            <a:endParaRPr/>
          </a:p>
        </p:txBody>
      </p:sp>
      <p:sp>
        <p:nvSpPr>
          <p:cNvPr id="22" name="Text 20"/>
          <p:cNvSpPr txBox="1"/>
          <p:nvPr/>
        </p:nvSpPr>
        <p:spPr>
          <a:xfrm>
            <a:off x="6400800" y="3913632"/>
            <a:ext cx="3163824" cy="310896"/>
          </a:xfrm>
          <a:prstGeom prst="rect">
            <a:avLst/>
          </a:prstGeom>
          <a:noFill/>
          <a:ln/>
        </p:spPr>
        <p:txBody>
          <a:bodyPr wrap="square" lIns="0" tIns="0" rIns="0" bIns="0" rtlCol="0" anchor="t">
            <a:normAutofit/>
          </a:bodyPr>
          <a:lstStyle/>
          <a:p>
            <a:pPr marL="0" indent="0" algn="l">
              <a:buNone/>
            </a:pPr>
            <a:r>
              <a:rPr lang="en-US" sz="1550" b="1" dirty="0">
                <a:solidFill>
                  <a:srgbClr val="243746"/>
                </a:solidFill>
                <a:latin typeface="Aptos" pitchFamily="34" charset="0"/>
                <a:ea typeface="Aptos" pitchFamily="34" charset="-122"/>
                <a:cs typeface="Aptos" pitchFamily="34" charset="-120"/>
              </a:rPr>
              <a:t>E  Growth / future</a:t>
            </a:r>
            <a:endParaRPr lang="en-US" sz="1150" dirty="0"/>
          </a:p>
        </p:txBody>
      </p:sp>
      <p:sp>
        <p:nvSpPr>
          <p:cNvPr id="23" name="Text 21"/>
          <p:cNvSpPr txBox="1"/>
          <p:nvPr/>
        </p:nvSpPr>
        <p:spPr>
          <a:xfrm>
            <a:off x="6400800" y="4279392"/>
            <a:ext cx="3145536" cy="905256"/>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Personnel cannot see advancement, specialization, or professional growth.</a:t>
            </a:r>
            <a:endParaRPr lang="en-US" sz="1050" dirty="0"/>
          </a:p>
        </p:txBody>
      </p:sp>
      <p:sp>
        <p:nvSpPr>
          <p:cNvPr id="24" name="Text 22"/>
          <p:cNvSpPr txBox="1"/>
          <p:nvPr/>
        </p:nvSpPr>
        <p:spPr>
          <a:xfrm>
            <a:off x="1097280" y="5650992"/>
            <a:ext cx="9966960" cy="292608"/>
          </a:xfrm>
          <a:prstGeom prst="rect">
            <a:avLst/>
          </a:prstGeom>
          <a:noFill/>
          <a:ln/>
        </p:spPr>
        <p:txBody>
          <a:bodyPr wrap="square" lIns="0" tIns="0" rIns="0" bIns="0" rtlCol="0" anchor="ctr">
            <a:normAutofit/>
          </a:bodyPr>
          <a:lstStyle/>
          <a:p>
            <a:pPr marL="0" indent="0" algn="ctr">
              <a:buNone/>
            </a:pPr>
            <a:r>
              <a:rPr lang="en-US" sz="1400" b="1" dirty="0">
                <a:solidFill>
                  <a:srgbClr val="1C4D7B"/>
                </a:solidFill>
                <a:latin typeface="Aptos" pitchFamily="34" charset="0"/>
                <a:ea typeface="Aptos" pitchFamily="34" charset="-122"/>
                <a:cs typeface="Aptos" pitchFamily="34" charset="-120"/>
              </a:rPr>
              <a:t>Use the result as your retention problem statement for the rest of the session.</a:t>
            </a:r>
            <a:endParaRPr lang="en-US" sz="1100" dirty="0"/>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203F68"/>
        </a:solidFill>
        <a:effectLst/>
      </p:bgPr>
    </p:bg>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66928" y="2231136"/>
            <a:ext cx="1078992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1. Retention Fundamentals</a:t>
            </a:r>
            <a:endParaRPr kumimoji="0" lang="en-US"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66928" y="658368"/>
            <a:ext cx="5212080" cy="228600"/>
          </a:xfrm>
          <a:prstGeom prst="rect">
            <a:avLst/>
          </a:prstGeom>
          <a:noFill/>
          <a:ln/>
        </p:spPr>
        <p:txBody>
          <a:bodyPr wrap="square" lIns="0" tIns="0" rIns="0" bIns="0" rtlCol="0" anchor="ctr">
            <a:normAutofit/>
          </a:bodyPr>
          <a:lstStyle/>
          <a:p>
            <a:pPr marL="0" indent="0" algn="l">
              <a:buNone/>
            </a:pPr>
            <a:r>
              <a:rPr lang="en-US" sz="1000" b="1" kern="0" spc="110" dirty="0">
                <a:solidFill>
                  <a:srgbClr val="D7E5EF"/>
                </a:solidFill>
                <a:latin typeface="Aptos" pitchFamily="34" charset="0"/>
                <a:ea typeface="Aptos" pitchFamily="34" charset="-122"/>
                <a:cs typeface="Aptos" pitchFamily="34" charset="-120"/>
              </a:rPr>
              <a:t>SESSION 4  |  RETAINING THE WORKFORCE</a:t>
            </a:r>
            <a:endParaRPr lang="en-US" sz="800" dirty="0"/>
          </a:p>
        </p:txBody>
      </p:sp>
      <p:sp>
        <p:nvSpPr>
          <p:cNvPr id="4" name="Text 2"/>
          <p:cNvSpPr txBox="1"/>
          <p:nvPr/>
        </p:nvSpPr>
        <p:spPr>
          <a:xfrm>
            <a:off x="566928" y="2889504"/>
            <a:ext cx="9875520" cy="530352"/>
          </a:xfrm>
          <a:prstGeom prst="rect">
            <a:avLst/>
          </a:prstGeom>
          <a:noFill/>
          <a:ln/>
        </p:spPr>
        <p:txBody>
          <a:bodyPr wrap="square" lIns="0" tIns="0" rIns="0" bIns="0" rtlCol="0" anchor="ctr">
            <a:normAutofit/>
          </a:bodyPr>
          <a:lstStyle/>
          <a:p>
            <a:pPr marL="0" indent="0" algn="l">
              <a:buNone/>
            </a:pPr>
            <a:r>
              <a:rPr lang="en-US" sz="1550" dirty="0">
                <a:solidFill>
                  <a:srgbClr val="E2EDF4"/>
                </a:solidFill>
                <a:latin typeface="Aptos" pitchFamily="34" charset="0"/>
                <a:ea typeface="Aptos" pitchFamily="34" charset="-122"/>
                <a:cs typeface="Aptos" pitchFamily="34" charset="-120"/>
              </a:rPr>
              <a:t>Retention is not a single initiative. It is the cumulative experience of how the work is designed, led, supported, and recognized.</a:t>
            </a:r>
            <a:endParaRPr lang="en-US" sz="1250" dirty="0"/>
          </a:p>
        </p:txBody>
      </p:sp>
      <p:sp>
        <p:nvSpPr>
          <p:cNvPr id="5" name="Shape 3">
            <a:extLst>
              <a:ext uri="{C183D7F6-B498-43B3-948B-1728B52AA6E4}">
                <adec:decorative xmlns:adec="http://schemas.microsoft.com/office/drawing/2017/decorative" val="1"/>
              </a:ext>
            </a:extLst>
          </p:cNvPr>
          <p:cNvSpPr/>
          <p:nvPr/>
        </p:nvSpPr>
        <p:spPr>
          <a:xfrm>
            <a:off x="566928" y="3749040"/>
            <a:ext cx="914400" cy="0"/>
          </a:xfrm>
          <a:prstGeom prst="line">
            <a:avLst/>
          </a:prstGeom>
          <a:noFill/>
          <a:ln w="31750">
            <a:solidFill>
              <a:srgbClr val="1B9A98"/>
            </a:solidFill>
            <a:prstDash val="solid"/>
          </a:ln>
        </p:spPr>
        <p:txBody>
          <a:bodyPr/>
          <a:lstStyle/>
          <a:p>
            <a:endParaRPr/>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People experience retention one workday at a time.</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RETENTION IS A SYSTEM OUTCOME</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640080" y="1508760"/>
            <a:ext cx="3401568" cy="1572768"/>
          </a:xfrm>
          <a:prstGeom prst="roundRect">
            <a:avLst>
              <a:gd name="adj" fmla="val 2907"/>
            </a:avLst>
          </a:prstGeom>
          <a:solidFill>
            <a:srgbClr val="FFFFFF"/>
          </a:solidFill>
          <a:ln w="12700">
            <a:solidFill>
              <a:srgbClr val="DCE4E9"/>
            </a:solidFill>
            <a:prstDash val="solid"/>
          </a:ln>
        </p:spPr>
        <p:txBody>
          <a:bodyPr/>
          <a:lstStyle/>
          <a:p>
            <a:endParaRPr/>
          </a:p>
        </p:txBody>
      </p:sp>
      <p:sp>
        <p:nvSpPr>
          <p:cNvPr id="5" name="Shape 3">
            <a:extLst>
              <a:ext uri="{C183D7F6-B498-43B3-948B-1728B52AA6E4}">
                <adec:decorative xmlns:adec="http://schemas.microsoft.com/office/drawing/2017/decorative" val="1"/>
              </a:ext>
            </a:extLst>
          </p:cNvPr>
          <p:cNvSpPr/>
          <p:nvPr/>
        </p:nvSpPr>
        <p:spPr>
          <a:xfrm>
            <a:off x="640080" y="1508760"/>
            <a:ext cx="45720" cy="1572768"/>
          </a:xfrm>
          <a:prstGeom prst="rect">
            <a:avLst/>
          </a:prstGeom>
          <a:solidFill>
            <a:srgbClr val="F3A133"/>
          </a:solidFill>
          <a:ln w="12700">
            <a:solidFill>
              <a:srgbClr val="F3A133"/>
            </a:solidFill>
            <a:prstDash val="solid"/>
          </a:ln>
        </p:spPr>
        <p:txBody>
          <a:bodyPr/>
          <a:lstStyle/>
          <a:p>
            <a:endParaRPr/>
          </a:p>
        </p:txBody>
      </p:sp>
      <p:sp>
        <p:nvSpPr>
          <p:cNvPr id="6" name="Text 4"/>
          <p:cNvSpPr txBox="1"/>
          <p:nvPr/>
        </p:nvSpPr>
        <p:spPr>
          <a:xfrm>
            <a:off x="804672" y="1627632"/>
            <a:ext cx="3127248"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ROLE CLARITY</a:t>
            </a:r>
            <a:endParaRPr lang="en-US" sz="1120" dirty="0"/>
          </a:p>
        </p:txBody>
      </p:sp>
      <p:sp>
        <p:nvSpPr>
          <p:cNvPr id="7" name="Text 5"/>
          <p:cNvSpPr txBox="1"/>
          <p:nvPr/>
        </p:nvSpPr>
        <p:spPr>
          <a:xfrm>
            <a:off x="804672" y="1993392"/>
            <a:ext cx="3108960" cy="96926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I understand what is expected and why it matters.</a:t>
            </a:r>
            <a:endParaRPr lang="en-US" sz="1050" dirty="0"/>
          </a:p>
        </p:txBody>
      </p:sp>
      <p:sp>
        <p:nvSpPr>
          <p:cNvPr id="8" name="Shape 6">
            <a:extLst>
              <a:ext uri="{C183D7F6-B498-43B3-948B-1728B52AA6E4}">
                <adec:decorative xmlns:adec="http://schemas.microsoft.com/office/drawing/2017/decorative" val="1"/>
              </a:ext>
            </a:extLst>
          </p:cNvPr>
          <p:cNvSpPr/>
          <p:nvPr/>
        </p:nvSpPr>
        <p:spPr>
          <a:xfrm>
            <a:off x="4407408" y="1508760"/>
            <a:ext cx="3401568" cy="1572768"/>
          </a:xfrm>
          <a:prstGeom prst="roundRect">
            <a:avLst>
              <a:gd name="adj" fmla="val 2907"/>
            </a:avLst>
          </a:prstGeom>
          <a:solidFill>
            <a:srgbClr val="FFFFFF"/>
          </a:solidFill>
          <a:ln w="12700">
            <a:solidFill>
              <a:srgbClr val="DCE4E9"/>
            </a:solidFill>
            <a:prstDash val="solid"/>
          </a:ln>
        </p:spPr>
        <p:txBody>
          <a:bodyPr/>
          <a:lstStyle/>
          <a:p>
            <a:endParaRPr/>
          </a:p>
        </p:txBody>
      </p:sp>
      <p:sp>
        <p:nvSpPr>
          <p:cNvPr id="9" name="Shape 7">
            <a:extLst>
              <a:ext uri="{C183D7F6-B498-43B3-948B-1728B52AA6E4}">
                <adec:decorative xmlns:adec="http://schemas.microsoft.com/office/drawing/2017/decorative" val="1"/>
              </a:ext>
            </a:extLst>
          </p:cNvPr>
          <p:cNvSpPr/>
          <p:nvPr/>
        </p:nvSpPr>
        <p:spPr>
          <a:xfrm>
            <a:off x="4407408" y="1508760"/>
            <a:ext cx="45720" cy="1572768"/>
          </a:xfrm>
          <a:prstGeom prst="rect">
            <a:avLst/>
          </a:prstGeom>
          <a:solidFill>
            <a:srgbClr val="E96F61"/>
          </a:solidFill>
          <a:ln w="12700">
            <a:solidFill>
              <a:srgbClr val="E96F61"/>
            </a:solidFill>
            <a:prstDash val="solid"/>
          </a:ln>
        </p:spPr>
        <p:txBody>
          <a:bodyPr/>
          <a:lstStyle/>
          <a:p>
            <a:endParaRPr/>
          </a:p>
        </p:txBody>
      </p:sp>
      <p:sp>
        <p:nvSpPr>
          <p:cNvPr id="10" name="Text 8"/>
          <p:cNvSpPr txBox="1"/>
          <p:nvPr/>
        </p:nvSpPr>
        <p:spPr>
          <a:xfrm>
            <a:off x="4572000" y="1627632"/>
            <a:ext cx="3127248"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WORKLOAD</a:t>
            </a:r>
            <a:endParaRPr lang="en-US" sz="1120" dirty="0"/>
          </a:p>
        </p:txBody>
      </p:sp>
      <p:sp>
        <p:nvSpPr>
          <p:cNvPr id="11" name="Text 9"/>
          <p:cNvSpPr txBox="1"/>
          <p:nvPr/>
        </p:nvSpPr>
        <p:spPr>
          <a:xfrm>
            <a:off x="4572000" y="1993392"/>
            <a:ext cx="3108960" cy="96926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The work can be done without chronic overload.</a:t>
            </a:r>
            <a:endParaRPr lang="en-US" sz="1050" dirty="0"/>
          </a:p>
        </p:txBody>
      </p:sp>
      <p:sp>
        <p:nvSpPr>
          <p:cNvPr id="12" name="Shape 10">
            <a:extLst>
              <a:ext uri="{C183D7F6-B498-43B3-948B-1728B52AA6E4}">
                <adec:decorative xmlns:adec="http://schemas.microsoft.com/office/drawing/2017/decorative" val="1"/>
              </a:ext>
            </a:extLst>
          </p:cNvPr>
          <p:cNvSpPr/>
          <p:nvPr/>
        </p:nvSpPr>
        <p:spPr>
          <a:xfrm>
            <a:off x="8174736" y="1508760"/>
            <a:ext cx="3401568" cy="1572768"/>
          </a:xfrm>
          <a:prstGeom prst="roundRect">
            <a:avLst>
              <a:gd name="adj" fmla="val 2907"/>
            </a:avLst>
          </a:prstGeom>
          <a:solidFill>
            <a:srgbClr val="FFFFFF"/>
          </a:solidFill>
          <a:ln w="12700">
            <a:solidFill>
              <a:srgbClr val="DCE4E9"/>
            </a:solidFill>
            <a:prstDash val="solid"/>
          </a:ln>
        </p:spPr>
        <p:txBody>
          <a:bodyPr/>
          <a:lstStyle/>
          <a:p>
            <a:endParaRPr/>
          </a:p>
        </p:txBody>
      </p:sp>
      <p:sp>
        <p:nvSpPr>
          <p:cNvPr id="13" name="Shape 11">
            <a:extLst>
              <a:ext uri="{C183D7F6-B498-43B3-948B-1728B52AA6E4}">
                <adec:decorative xmlns:adec="http://schemas.microsoft.com/office/drawing/2017/decorative" val="1"/>
              </a:ext>
            </a:extLst>
          </p:cNvPr>
          <p:cNvSpPr/>
          <p:nvPr/>
        </p:nvSpPr>
        <p:spPr>
          <a:xfrm>
            <a:off x="8174736" y="1508760"/>
            <a:ext cx="45720" cy="1572768"/>
          </a:xfrm>
          <a:prstGeom prst="rect">
            <a:avLst/>
          </a:prstGeom>
          <a:solidFill>
            <a:srgbClr val="1C4D7B"/>
          </a:solidFill>
          <a:ln w="12700">
            <a:solidFill>
              <a:srgbClr val="1C4D7B"/>
            </a:solidFill>
            <a:prstDash val="solid"/>
          </a:ln>
        </p:spPr>
        <p:txBody>
          <a:bodyPr/>
          <a:lstStyle/>
          <a:p>
            <a:endParaRPr/>
          </a:p>
        </p:txBody>
      </p:sp>
      <p:sp>
        <p:nvSpPr>
          <p:cNvPr id="14" name="Text 12"/>
          <p:cNvSpPr txBox="1"/>
          <p:nvPr/>
        </p:nvSpPr>
        <p:spPr>
          <a:xfrm>
            <a:off x="8339328" y="1627632"/>
            <a:ext cx="3127248"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SUPPORT</a:t>
            </a:r>
            <a:endParaRPr lang="en-US" sz="1120" dirty="0"/>
          </a:p>
        </p:txBody>
      </p:sp>
      <p:sp>
        <p:nvSpPr>
          <p:cNvPr id="15" name="Text 13"/>
          <p:cNvSpPr txBox="1"/>
          <p:nvPr/>
        </p:nvSpPr>
        <p:spPr>
          <a:xfrm>
            <a:off x="8339328" y="1993392"/>
            <a:ext cx="3108960" cy="96926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I have supervision, coaching, and help solving problems.</a:t>
            </a:r>
            <a:endParaRPr lang="en-US" sz="1050" dirty="0"/>
          </a:p>
        </p:txBody>
      </p:sp>
      <p:sp>
        <p:nvSpPr>
          <p:cNvPr id="16" name="Shape 14">
            <a:extLst>
              <a:ext uri="{C183D7F6-B498-43B3-948B-1728B52AA6E4}">
                <adec:decorative xmlns:adec="http://schemas.microsoft.com/office/drawing/2017/decorative" val="1"/>
              </a:ext>
            </a:extLst>
          </p:cNvPr>
          <p:cNvSpPr/>
          <p:nvPr/>
        </p:nvSpPr>
        <p:spPr>
          <a:xfrm>
            <a:off x="640080" y="3566160"/>
            <a:ext cx="3401568" cy="1572768"/>
          </a:xfrm>
          <a:prstGeom prst="roundRect">
            <a:avLst>
              <a:gd name="adj" fmla="val 2907"/>
            </a:avLst>
          </a:prstGeom>
          <a:solidFill>
            <a:srgbClr val="FFFFFF"/>
          </a:solidFill>
          <a:ln w="12700">
            <a:solidFill>
              <a:srgbClr val="DCE4E9"/>
            </a:solidFill>
            <a:prstDash val="solid"/>
          </a:ln>
        </p:spPr>
        <p:txBody>
          <a:bodyPr/>
          <a:lstStyle/>
          <a:p>
            <a:endParaRPr/>
          </a:p>
        </p:txBody>
      </p:sp>
      <p:sp>
        <p:nvSpPr>
          <p:cNvPr id="17" name="Shape 15">
            <a:extLst>
              <a:ext uri="{C183D7F6-B498-43B3-948B-1728B52AA6E4}">
                <adec:decorative xmlns:adec="http://schemas.microsoft.com/office/drawing/2017/decorative" val="1"/>
              </a:ext>
            </a:extLst>
          </p:cNvPr>
          <p:cNvSpPr/>
          <p:nvPr/>
        </p:nvSpPr>
        <p:spPr>
          <a:xfrm>
            <a:off x="640080" y="3566160"/>
            <a:ext cx="45720" cy="1572768"/>
          </a:xfrm>
          <a:prstGeom prst="rect">
            <a:avLst/>
          </a:prstGeom>
          <a:solidFill>
            <a:srgbClr val="1B9A98"/>
          </a:solidFill>
          <a:ln w="12700">
            <a:solidFill>
              <a:srgbClr val="1B9A98"/>
            </a:solidFill>
            <a:prstDash val="solid"/>
          </a:ln>
        </p:spPr>
        <p:txBody>
          <a:bodyPr/>
          <a:lstStyle/>
          <a:p>
            <a:endParaRPr/>
          </a:p>
        </p:txBody>
      </p:sp>
      <p:sp>
        <p:nvSpPr>
          <p:cNvPr id="18" name="Text 16"/>
          <p:cNvSpPr txBox="1"/>
          <p:nvPr/>
        </p:nvSpPr>
        <p:spPr>
          <a:xfrm>
            <a:off x="804672" y="3685032"/>
            <a:ext cx="3127248"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BELONGING</a:t>
            </a:r>
            <a:endParaRPr lang="en-US" sz="1120" dirty="0"/>
          </a:p>
        </p:txBody>
      </p:sp>
      <p:sp>
        <p:nvSpPr>
          <p:cNvPr id="19" name="Text 17"/>
          <p:cNvSpPr txBox="1"/>
          <p:nvPr/>
        </p:nvSpPr>
        <p:spPr>
          <a:xfrm>
            <a:off x="804672" y="4050792"/>
            <a:ext cx="3108960" cy="96926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I am connected to peers and treated as a valued member of the team.</a:t>
            </a:r>
            <a:endParaRPr lang="en-US" sz="1050" dirty="0"/>
          </a:p>
        </p:txBody>
      </p:sp>
      <p:sp>
        <p:nvSpPr>
          <p:cNvPr id="20" name="Shape 18">
            <a:extLst>
              <a:ext uri="{C183D7F6-B498-43B3-948B-1728B52AA6E4}">
                <adec:decorative xmlns:adec="http://schemas.microsoft.com/office/drawing/2017/decorative" val="1"/>
              </a:ext>
            </a:extLst>
          </p:cNvPr>
          <p:cNvSpPr/>
          <p:nvPr/>
        </p:nvSpPr>
        <p:spPr>
          <a:xfrm>
            <a:off x="4407408" y="3566160"/>
            <a:ext cx="3401568" cy="1572768"/>
          </a:xfrm>
          <a:prstGeom prst="roundRect">
            <a:avLst>
              <a:gd name="adj" fmla="val 2907"/>
            </a:avLst>
          </a:prstGeom>
          <a:solidFill>
            <a:srgbClr val="FFFFFF"/>
          </a:solidFill>
          <a:ln w="12700">
            <a:solidFill>
              <a:srgbClr val="DCE4E9"/>
            </a:solidFill>
            <a:prstDash val="solid"/>
          </a:ln>
        </p:spPr>
        <p:txBody>
          <a:bodyPr/>
          <a:lstStyle/>
          <a:p>
            <a:endParaRPr/>
          </a:p>
        </p:txBody>
      </p:sp>
      <p:sp>
        <p:nvSpPr>
          <p:cNvPr id="21" name="Shape 19">
            <a:extLst>
              <a:ext uri="{C183D7F6-B498-43B3-948B-1728B52AA6E4}">
                <adec:decorative xmlns:adec="http://schemas.microsoft.com/office/drawing/2017/decorative" val="1"/>
              </a:ext>
            </a:extLst>
          </p:cNvPr>
          <p:cNvSpPr/>
          <p:nvPr/>
        </p:nvSpPr>
        <p:spPr>
          <a:xfrm>
            <a:off x="4407408" y="3566160"/>
            <a:ext cx="45720" cy="1572768"/>
          </a:xfrm>
          <a:prstGeom prst="rect">
            <a:avLst/>
          </a:prstGeom>
          <a:solidFill>
            <a:srgbClr val="35A85A"/>
          </a:solidFill>
          <a:ln w="12700">
            <a:solidFill>
              <a:srgbClr val="35A85A"/>
            </a:solidFill>
            <a:prstDash val="solid"/>
          </a:ln>
        </p:spPr>
        <p:txBody>
          <a:bodyPr/>
          <a:lstStyle/>
          <a:p>
            <a:endParaRPr/>
          </a:p>
        </p:txBody>
      </p:sp>
      <p:sp>
        <p:nvSpPr>
          <p:cNvPr id="22" name="Text 20"/>
          <p:cNvSpPr txBox="1"/>
          <p:nvPr/>
        </p:nvSpPr>
        <p:spPr>
          <a:xfrm>
            <a:off x="4572000" y="3685032"/>
            <a:ext cx="3127248"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GROWTH</a:t>
            </a:r>
            <a:endParaRPr lang="en-US" sz="1120" dirty="0"/>
          </a:p>
        </p:txBody>
      </p:sp>
      <p:sp>
        <p:nvSpPr>
          <p:cNvPr id="23" name="Text 21"/>
          <p:cNvSpPr txBox="1"/>
          <p:nvPr/>
        </p:nvSpPr>
        <p:spPr>
          <a:xfrm>
            <a:off x="4572000" y="4050792"/>
            <a:ext cx="3108960" cy="96926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I can learn, specialize, lead, and see a future in the field.</a:t>
            </a:r>
            <a:endParaRPr lang="en-US" sz="1050" dirty="0"/>
          </a:p>
        </p:txBody>
      </p:sp>
      <p:sp>
        <p:nvSpPr>
          <p:cNvPr id="24" name="Shape 22">
            <a:extLst>
              <a:ext uri="{C183D7F6-B498-43B3-948B-1728B52AA6E4}">
                <adec:decorative xmlns:adec="http://schemas.microsoft.com/office/drawing/2017/decorative" val="1"/>
              </a:ext>
            </a:extLst>
          </p:cNvPr>
          <p:cNvSpPr/>
          <p:nvPr/>
        </p:nvSpPr>
        <p:spPr>
          <a:xfrm>
            <a:off x="8174736" y="3566160"/>
            <a:ext cx="3401568" cy="1572768"/>
          </a:xfrm>
          <a:prstGeom prst="roundRect">
            <a:avLst>
              <a:gd name="adj" fmla="val 2907"/>
            </a:avLst>
          </a:prstGeom>
          <a:solidFill>
            <a:srgbClr val="F4F7FA"/>
          </a:solidFill>
          <a:ln w="12700">
            <a:solidFill>
              <a:srgbClr val="DCE4E9"/>
            </a:solidFill>
            <a:prstDash val="solid"/>
          </a:ln>
        </p:spPr>
        <p:txBody>
          <a:bodyPr/>
          <a:lstStyle/>
          <a:p>
            <a:endParaRPr/>
          </a:p>
        </p:txBody>
      </p:sp>
      <p:sp>
        <p:nvSpPr>
          <p:cNvPr id="25" name="Shape 23">
            <a:extLst>
              <a:ext uri="{C183D7F6-B498-43B3-948B-1728B52AA6E4}">
                <adec:decorative xmlns:adec="http://schemas.microsoft.com/office/drawing/2017/decorative" val="1"/>
              </a:ext>
            </a:extLst>
          </p:cNvPr>
          <p:cNvSpPr/>
          <p:nvPr/>
        </p:nvSpPr>
        <p:spPr>
          <a:xfrm>
            <a:off x="8174736" y="3566160"/>
            <a:ext cx="45720" cy="1572768"/>
          </a:xfrm>
          <a:prstGeom prst="rect">
            <a:avLst/>
          </a:prstGeom>
          <a:solidFill>
            <a:srgbClr val="203F68"/>
          </a:solidFill>
          <a:ln w="12700">
            <a:solidFill>
              <a:srgbClr val="203F68"/>
            </a:solidFill>
            <a:prstDash val="solid"/>
          </a:ln>
        </p:spPr>
        <p:txBody>
          <a:bodyPr/>
          <a:lstStyle/>
          <a:p>
            <a:endParaRPr/>
          </a:p>
        </p:txBody>
      </p:sp>
      <p:sp>
        <p:nvSpPr>
          <p:cNvPr id="26" name="Text 24"/>
          <p:cNvSpPr txBox="1"/>
          <p:nvPr/>
        </p:nvSpPr>
        <p:spPr>
          <a:xfrm>
            <a:off x="8339328" y="3685032"/>
            <a:ext cx="3127248"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WELL-BEING</a:t>
            </a:r>
            <a:endParaRPr lang="en-US" sz="1120" dirty="0"/>
          </a:p>
        </p:txBody>
      </p:sp>
      <p:sp>
        <p:nvSpPr>
          <p:cNvPr id="27" name="Text 25"/>
          <p:cNvSpPr txBox="1"/>
          <p:nvPr/>
        </p:nvSpPr>
        <p:spPr>
          <a:xfrm>
            <a:off x="8339328" y="4050792"/>
            <a:ext cx="3108960" cy="96926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The organization attends to stress, psychological safety, and sustainable practice.</a:t>
            </a:r>
            <a:endParaRPr lang="en-US" sz="1050" dirty="0"/>
          </a:p>
        </p:txBody>
      </p:sp>
      <p:sp>
        <p:nvSpPr>
          <p:cNvPr id="28" name="Text 26"/>
          <p:cNvSpPr txBox="1"/>
          <p:nvPr/>
        </p:nvSpPr>
        <p:spPr>
          <a:xfrm>
            <a:off x="822960" y="5715000"/>
            <a:ext cx="10515600" cy="329184"/>
          </a:xfrm>
          <a:prstGeom prst="rect">
            <a:avLst/>
          </a:prstGeom>
          <a:noFill/>
          <a:ln/>
        </p:spPr>
        <p:txBody>
          <a:bodyPr wrap="square" lIns="0" tIns="0" rIns="0" bIns="0" rtlCol="0" anchor="ctr">
            <a:normAutofit fontScale="92500" lnSpcReduction="20000"/>
          </a:bodyPr>
          <a:lstStyle/>
          <a:p>
            <a:pPr marL="0" indent="0" algn="ctr">
              <a:buNone/>
            </a:pPr>
            <a:r>
              <a:rPr lang="en-US" sz="1400" b="1" dirty="0">
                <a:solidFill>
                  <a:srgbClr val="1C4D7B"/>
                </a:solidFill>
                <a:latin typeface="Aptos" pitchFamily="34" charset="0"/>
                <a:ea typeface="Aptos" pitchFamily="34" charset="-122"/>
                <a:cs typeface="Aptos" pitchFamily="34" charset="-120"/>
              </a:rPr>
              <a:t>Retention improves when people experience several of these conditions together—not when one benefit is expected to compensate for everything else.</a:t>
            </a:r>
            <a:endParaRPr lang="en-US" sz="1050" dirty="0"/>
          </a:p>
        </p:txBody>
      </p:sp>
      <p:sp>
        <p:nvSpPr>
          <p:cNvPr id="29"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National EI/ECSE workforce data show both commitment to the work and substantial risk of leaving.</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THE RETENTION RISK IS REAL</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658368" y="1719072"/>
            <a:ext cx="2487168" cy="3017520"/>
          </a:xfrm>
          <a:prstGeom prst="roundRect">
            <a:avLst>
              <a:gd name="adj" fmla="val 2941"/>
            </a:avLst>
          </a:prstGeom>
          <a:solidFill>
            <a:srgbClr val="FFFFFF"/>
          </a:solidFill>
          <a:ln w="12700">
            <a:solidFill>
              <a:srgbClr val="DCE4E9"/>
            </a:solidFill>
            <a:prstDash val="solid"/>
          </a:ln>
        </p:spPr>
        <p:txBody>
          <a:bodyPr/>
          <a:lstStyle/>
          <a:p>
            <a:endParaRPr/>
          </a:p>
        </p:txBody>
      </p:sp>
      <p:sp>
        <p:nvSpPr>
          <p:cNvPr id="5" name="Text 3"/>
          <p:cNvSpPr txBox="1"/>
          <p:nvPr/>
        </p:nvSpPr>
        <p:spPr>
          <a:xfrm>
            <a:off x="822960" y="1993392"/>
            <a:ext cx="2157984" cy="658368"/>
          </a:xfrm>
          <a:prstGeom prst="rect">
            <a:avLst/>
          </a:prstGeom>
          <a:noFill/>
          <a:ln/>
        </p:spPr>
        <p:txBody>
          <a:bodyPr wrap="square" lIns="0" tIns="0" rIns="0" bIns="0" rtlCol="0" anchor="ctr">
            <a:normAutofit/>
          </a:bodyPr>
          <a:lstStyle/>
          <a:p>
            <a:pPr marL="0" indent="0" algn="ctr">
              <a:buNone/>
            </a:pPr>
            <a:r>
              <a:rPr lang="en-US" sz="3300" b="1" dirty="0">
                <a:solidFill>
                  <a:srgbClr val="E96F61"/>
                </a:solidFill>
                <a:latin typeface="Aptos" pitchFamily="34" charset="0"/>
                <a:ea typeface="Aptos" pitchFamily="34" charset="-122"/>
                <a:cs typeface="Aptos" pitchFamily="34" charset="-120"/>
              </a:rPr>
              <a:t>40%</a:t>
            </a:r>
            <a:endParaRPr lang="en-US" sz="3000" dirty="0"/>
          </a:p>
        </p:txBody>
      </p:sp>
      <p:sp>
        <p:nvSpPr>
          <p:cNvPr id="6" name="Text 4"/>
          <p:cNvSpPr txBox="1"/>
          <p:nvPr/>
        </p:nvSpPr>
        <p:spPr>
          <a:xfrm>
            <a:off x="841248" y="2816352"/>
            <a:ext cx="2103120" cy="1234440"/>
          </a:xfrm>
          <a:prstGeom prst="rect">
            <a:avLst/>
          </a:prstGeom>
          <a:noFill/>
          <a:ln/>
        </p:spPr>
        <p:txBody>
          <a:bodyPr wrap="square" lIns="0" tIns="0" rIns="0" bIns="0" rtlCol="0" anchor="t">
            <a:normAutofit/>
          </a:bodyPr>
          <a:lstStyle/>
          <a:p>
            <a:pPr marL="0" indent="0" algn="ctr">
              <a:buNone/>
            </a:pPr>
            <a:r>
              <a:rPr lang="en-US" sz="1600" dirty="0">
                <a:solidFill>
                  <a:srgbClr val="657886"/>
                </a:solidFill>
                <a:latin typeface="Aptos" pitchFamily="34" charset="0"/>
                <a:ea typeface="Aptos" pitchFamily="34" charset="-122"/>
                <a:cs typeface="Aptos" pitchFamily="34" charset="-120"/>
              </a:rPr>
              <a:t>reported they were likely or very likely to leave the EI/ECSE workforce within five years</a:t>
            </a:r>
            <a:endParaRPr lang="en-US" sz="1050" dirty="0"/>
          </a:p>
        </p:txBody>
      </p:sp>
      <p:sp>
        <p:nvSpPr>
          <p:cNvPr id="7" name="Shape 5">
            <a:extLst>
              <a:ext uri="{C183D7F6-B498-43B3-948B-1728B52AA6E4}">
                <adec:decorative xmlns:adec="http://schemas.microsoft.com/office/drawing/2017/decorative" val="1"/>
              </a:ext>
            </a:extLst>
          </p:cNvPr>
          <p:cNvSpPr/>
          <p:nvPr/>
        </p:nvSpPr>
        <p:spPr>
          <a:xfrm>
            <a:off x="3474720" y="1719072"/>
            <a:ext cx="2487168" cy="3017520"/>
          </a:xfrm>
          <a:prstGeom prst="roundRect">
            <a:avLst>
              <a:gd name="adj" fmla="val 2941"/>
            </a:avLst>
          </a:prstGeom>
          <a:solidFill>
            <a:srgbClr val="FFFFFF"/>
          </a:solidFill>
          <a:ln w="12700">
            <a:solidFill>
              <a:srgbClr val="DCE4E9"/>
            </a:solidFill>
            <a:prstDash val="solid"/>
          </a:ln>
        </p:spPr>
        <p:txBody>
          <a:bodyPr/>
          <a:lstStyle/>
          <a:p>
            <a:endParaRPr/>
          </a:p>
        </p:txBody>
      </p:sp>
      <p:sp>
        <p:nvSpPr>
          <p:cNvPr id="8" name="Text 6"/>
          <p:cNvSpPr txBox="1"/>
          <p:nvPr/>
        </p:nvSpPr>
        <p:spPr>
          <a:xfrm>
            <a:off x="3639312" y="1993392"/>
            <a:ext cx="2157984" cy="658368"/>
          </a:xfrm>
          <a:prstGeom prst="rect">
            <a:avLst/>
          </a:prstGeom>
          <a:noFill/>
          <a:ln/>
        </p:spPr>
        <p:txBody>
          <a:bodyPr wrap="square" lIns="0" tIns="0" rIns="0" bIns="0" rtlCol="0" anchor="ctr">
            <a:normAutofit/>
          </a:bodyPr>
          <a:lstStyle/>
          <a:p>
            <a:pPr marL="0" indent="0" algn="ctr">
              <a:buNone/>
            </a:pPr>
            <a:r>
              <a:rPr lang="en-US" sz="3300" b="1" dirty="0">
                <a:solidFill>
                  <a:srgbClr val="F3A133"/>
                </a:solidFill>
                <a:latin typeface="Aptos" pitchFamily="34" charset="0"/>
                <a:ea typeface="Aptos" pitchFamily="34" charset="-122"/>
                <a:cs typeface="Aptos" pitchFamily="34" charset="-120"/>
              </a:rPr>
              <a:t>&gt;25%</a:t>
            </a:r>
            <a:endParaRPr lang="en-US" sz="3000" dirty="0"/>
          </a:p>
        </p:txBody>
      </p:sp>
      <p:sp>
        <p:nvSpPr>
          <p:cNvPr id="9" name="Text 7"/>
          <p:cNvSpPr txBox="1"/>
          <p:nvPr/>
        </p:nvSpPr>
        <p:spPr>
          <a:xfrm>
            <a:off x="3657600" y="2816352"/>
            <a:ext cx="2103120" cy="1234440"/>
          </a:xfrm>
          <a:prstGeom prst="rect">
            <a:avLst/>
          </a:prstGeom>
          <a:noFill/>
          <a:ln/>
        </p:spPr>
        <p:txBody>
          <a:bodyPr wrap="square" lIns="0" tIns="0" rIns="0" bIns="0" rtlCol="0" anchor="t">
            <a:normAutofit/>
          </a:bodyPr>
          <a:lstStyle/>
          <a:p>
            <a:pPr marL="0" indent="0" algn="ctr">
              <a:buNone/>
            </a:pPr>
            <a:r>
              <a:rPr lang="en-US" sz="1600" dirty="0">
                <a:solidFill>
                  <a:srgbClr val="657886"/>
                </a:solidFill>
                <a:latin typeface="Aptos" pitchFamily="34" charset="0"/>
                <a:ea typeface="Aptos" pitchFamily="34" charset="-122"/>
                <a:cs typeface="Aptos" pitchFamily="34" charset="-120"/>
              </a:rPr>
              <a:t>reported looking for a new job outside EI/ECSE in the prior six months</a:t>
            </a:r>
            <a:endParaRPr lang="en-US" sz="1050" dirty="0"/>
          </a:p>
        </p:txBody>
      </p:sp>
      <p:sp>
        <p:nvSpPr>
          <p:cNvPr id="10" name="Shape 8">
            <a:extLst>
              <a:ext uri="{C183D7F6-B498-43B3-948B-1728B52AA6E4}">
                <adec:decorative xmlns:adec="http://schemas.microsoft.com/office/drawing/2017/decorative" val="1"/>
              </a:ext>
            </a:extLst>
          </p:cNvPr>
          <p:cNvSpPr/>
          <p:nvPr/>
        </p:nvSpPr>
        <p:spPr>
          <a:xfrm>
            <a:off x="6291072" y="1719072"/>
            <a:ext cx="2487168" cy="3017520"/>
          </a:xfrm>
          <a:prstGeom prst="roundRect">
            <a:avLst>
              <a:gd name="adj" fmla="val 2941"/>
            </a:avLst>
          </a:prstGeom>
          <a:solidFill>
            <a:srgbClr val="FFFFFF"/>
          </a:solidFill>
          <a:ln w="12700">
            <a:solidFill>
              <a:srgbClr val="DCE4E9"/>
            </a:solidFill>
            <a:prstDash val="solid"/>
          </a:ln>
        </p:spPr>
        <p:txBody>
          <a:bodyPr/>
          <a:lstStyle/>
          <a:p>
            <a:endParaRPr/>
          </a:p>
        </p:txBody>
      </p:sp>
      <p:sp>
        <p:nvSpPr>
          <p:cNvPr id="11" name="Text 9"/>
          <p:cNvSpPr txBox="1"/>
          <p:nvPr/>
        </p:nvSpPr>
        <p:spPr>
          <a:xfrm>
            <a:off x="6455664" y="1993392"/>
            <a:ext cx="2157984" cy="658368"/>
          </a:xfrm>
          <a:prstGeom prst="rect">
            <a:avLst/>
          </a:prstGeom>
          <a:noFill/>
          <a:ln/>
        </p:spPr>
        <p:txBody>
          <a:bodyPr wrap="square" lIns="0" tIns="0" rIns="0" bIns="0" rtlCol="0" anchor="ctr">
            <a:normAutofit/>
          </a:bodyPr>
          <a:lstStyle/>
          <a:p>
            <a:pPr marL="0" indent="0" algn="ctr">
              <a:buNone/>
            </a:pPr>
            <a:r>
              <a:rPr lang="en-US" sz="3300" b="1" dirty="0">
                <a:solidFill>
                  <a:srgbClr val="1C4D7B"/>
                </a:solidFill>
                <a:latin typeface="Aptos" pitchFamily="34" charset="0"/>
                <a:ea typeface="Aptos" pitchFamily="34" charset="-122"/>
                <a:cs typeface="Aptos" pitchFamily="34" charset="-120"/>
              </a:rPr>
              <a:t>27%</a:t>
            </a:r>
            <a:endParaRPr lang="en-US" sz="3000" dirty="0"/>
          </a:p>
        </p:txBody>
      </p:sp>
      <p:sp>
        <p:nvSpPr>
          <p:cNvPr id="12" name="Text 10"/>
          <p:cNvSpPr txBox="1"/>
          <p:nvPr/>
        </p:nvSpPr>
        <p:spPr>
          <a:xfrm>
            <a:off x="6473952" y="2816352"/>
            <a:ext cx="2103120" cy="1234440"/>
          </a:xfrm>
          <a:prstGeom prst="rect">
            <a:avLst/>
          </a:prstGeom>
          <a:noFill/>
          <a:ln/>
        </p:spPr>
        <p:txBody>
          <a:bodyPr wrap="square" lIns="0" tIns="0" rIns="0" bIns="0" rtlCol="0" anchor="t">
            <a:normAutofit/>
          </a:bodyPr>
          <a:lstStyle/>
          <a:p>
            <a:pPr marL="0" indent="0" algn="ctr">
              <a:buNone/>
            </a:pPr>
            <a:r>
              <a:rPr lang="en-US" sz="1600" dirty="0">
                <a:solidFill>
                  <a:srgbClr val="657886"/>
                </a:solidFill>
                <a:latin typeface="Aptos" pitchFamily="34" charset="0"/>
                <a:ea typeface="Aptos" pitchFamily="34" charset="-122"/>
                <a:cs typeface="Aptos" pitchFamily="34" charset="-120"/>
              </a:rPr>
              <a:t>of ECSE teachers reported severe or potentially dangerous levels of stress</a:t>
            </a:r>
            <a:endParaRPr lang="en-US" sz="1050" dirty="0"/>
          </a:p>
        </p:txBody>
      </p:sp>
      <p:sp>
        <p:nvSpPr>
          <p:cNvPr id="13" name="Shape 11">
            <a:extLst>
              <a:ext uri="{C183D7F6-B498-43B3-948B-1728B52AA6E4}">
                <adec:decorative xmlns:adec="http://schemas.microsoft.com/office/drawing/2017/decorative" val="1"/>
              </a:ext>
            </a:extLst>
          </p:cNvPr>
          <p:cNvSpPr/>
          <p:nvPr/>
        </p:nvSpPr>
        <p:spPr>
          <a:xfrm>
            <a:off x="9107424" y="1719072"/>
            <a:ext cx="2487168" cy="3017520"/>
          </a:xfrm>
          <a:prstGeom prst="roundRect">
            <a:avLst>
              <a:gd name="adj" fmla="val 2941"/>
            </a:avLst>
          </a:prstGeom>
          <a:solidFill>
            <a:srgbClr val="FFFFFF"/>
          </a:solidFill>
          <a:ln w="12700">
            <a:solidFill>
              <a:srgbClr val="DCE4E9"/>
            </a:solidFill>
            <a:prstDash val="solid"/>
          </a:ln>
        </p:spPr>
        <p:txBody>
          <a:bodyPr/>
          <a:lstStyle/>
          <a:p>
            <a:endParaRPr/>
          </a:p>
        </p:txBody>
      </p:sp>
      <p:sp>
        <p:nvSpPr>
          <p:cNvPr id="14" name="Text 12"/>
          <p:cNvSpPr txBox="1"/>
          <p:nvPr/>
        </p:nvSpPr>
        <p:spPr>
          <a:xfrm>
            <a:off x="9272016" y="1993392"/>
            <a:ext cx="2157984" cy="658368"/>
          </a:xfrm>
          <a:prstGeom prst="rect">
            <a:avLst/>
          </a:prstGeom>
          <a:noFill/>
          <a:ln/>
        </p:spPr>
        <p:txBody>
          <a:bodyPr wrap="square" lIns="0" tIns="0" rIns="0" bIns="0" rtlCol="0" anchor="ctr">
            <a:normAutofit/>
          </a:bodyPr>
          <a:lstStyle/>
          <a:p>
            <a:pPr marL="0" indent="0" algn="ctr">
              <a:buNone/>
            </a:pPr>
            <a:r>
              <a:rPr lang="en-US" sz="3300" b="1" dirty="0">
                <a:solidFill>
                  <a:srgbClr val="1B9A98"/>
                </a:solidFill>
                <a:latin typeface="Aptos" pitchFamily="34" charset="0"/>
                <a:ea typeface="Aptos" pitchFamily="34" charset="-122"/>
                <a:cs typeface="Aptos" pitchFamily="34" charset="-120"/>
              </a:rPr>
              <a:t>14%</a:t>
            </a:r>
            <a:endParaRPr lang="en-US" sz="3000" dirty="0"/>
          </a:p>
        </p:txBody>
      </p:sp>
      <p:sp>
        <p:nvSpPr>
          <p:cNvPr id="15" name="Text 13"/>
          <p:cNvSpPr txBox="1"/>
          <p:nvPr/>
        </p:nvSpPr>
        <p:spPr>
          <a:xfrm>
            <a:off x="9290304" y="2816352"/>
            <a:ext cx="2103120" cy="1234440"/>
          </a:xfrm>
          <a:prstGeom prst="rect">
            <a:avLst/>
          </a:prstGeom>
          <a:noFill/>
          <a:ln/>
        </p:spPr>
        <p:txBody>
          <a:bodyPr wrap="square" lIns="0" tIns="0" rIns="0" bIns="0" rtlCol="0" anchor="t">
            <a:normAutofit/>
          </a:bodyPr>
          <a:lstStyle/>
          <a:p>
            <a:pPr marL="0" indent="0" algn="ctr">
              <a:buNone/>
            </a:pPr>
            <a:r>
              <a:rPr lang="en-US" sz="1600" dirty="0">
                <a:solidFill>
                  <a:srgbClr val="657886"/>
                </a:solidFill>
                <a:latin typeface="Aptos" pitchFamily="34" charset="0"/>
                <a:ea typeface="Aptos" pitchFamily="34" charset="-122"/>
                <a:cs typeface="Aptos" pitchFamily="34" charset="-120"/>
              </a:rPr>
              <a:t>of EI providers reported severe or potentially dangerous levels of stress</a:t>
            </a:r>
            <a:endParaRPr lang="en-US" sz="1050" dirty="0"/>
          </a:p>
        </p:txBody>
      </p:sp>
      <p:sp>
        <p:nvSpPr>
          <p:cNvPr id="16" name="Text 14"/>
          <p:cNvSpPr txBox="1"/>
          <p:nvPr/>
        </p:nvSpPr>
        <p:spPr>
          <a:xfrm>
            <a:off x="841248" y="5166360"/>
            <a:ext cx="10469880" cy="658368"/>
          </a:xfrm>
          <a:prstGeom prst="rect">
            <a:avLst/>
          </a:prstGeom>
          <a:noFill/>
          <a:ln/>
        </p:spPr>
        <p:txBody>
          <a:bodyPr wrap="square" lIns="0" tIns="0" rIns="0" bIns="0" rtlCol="0" anchor="ctr">
            <a:normAutofit/>
          </a:bodyPr>
          <a:lstStyle/>
          <a:p>
            <a:pPr marL="0" indent="0" algn="ctr">
              <a:buNone/>
            </a:pPr>
            <a:r>
              <a:rPr lang="en-US" sz="1400" b="1" dirty="0">
                <a:solidFill>
                  <a:srgbClr val="1C4D7B"/>
                </a:solidFill>
                <a:latin typeface="Aptos" pitchFamily="34" charset="0"/>
                <a:ea typeface="Aptos" pitchFamily="34" charset="-122"/>
                <a:cs typeface="Aptos" pitchFamily="34" charset="-120"/>
              </a:rPr>
              <a:t>Important counterpoint: respondents also described the work as meaningful and rewarding. Retention strategy should protect what people value while reducing what makes the work unsustainable.</a:t>
            </a:r>
            <a:endParaRPr lang="en-US" sz="1100" dirty="0"/>
          </a:p>
        </p:txBody>
      </p:sp>
      <p:sp>
        <p:nvSpPr>
          <p:cNvPr id="17" name="Text 15"/>
          <p:cNvSpPr txBox="1"/>
          <p:nvPr/>
        </p:nvSpPr>
        <p:spPr>
          <a:xfrm>
            <a:off x="512064" y="6291072"/>
            <a:ext cx="10607040" cy="146304"/>
          </a:xfrm>
          <a:prstGeom prst="rect">
            <a:avLst/>
          </a:prstGeom>
          <a:noFill/>
          <a:ln/>
        </p:spPr>
        <p:txBody>
          <a:bodyPr wrap="square" lIns="0" tIns="0" rIns="0" bIns="0" rtlCol="0" anchor="ctr">
            <a:normAutofit/>
          </a:bodyPr>
          <a:lstStyle/>
          <a:p>
            <a:pPr marL="0" indent="0" algn="l">
              <a:buNone/>
            </a:pPr>
            <a:r>
              <a:rPr lang="en-US" sz="750" i="1" dirty="0">
                <a:solidFill>
                  <a:srgbClr val="84949F"/>
                </a:solidFill>
                <a:latin typeface="Aptos" pitchFamily="34" charset="0"/>
                <a:ea typeface="Aptos" pitchFamily="34" charset="-122"/>
                <a:cs typeface="Aptos" pitchFamily="34" charset="-120"/>
              </a:rPr>
              <a:t>Source: ECPC/NIEER national EI/ECSE workforce survey (2022–2023), as presented in Session 1.</a:t>
            </a:r>
            <a:endParaRPr lang="en-US" sz="580" dirty="0"/>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56032"/>
            <a:ext cx="5852160" cy="256032"/>
          </a:xfrm>
          <a:prstGeom prst="rect">
            <a:avLst/>
          </a:prstGeom>
          <a:noFill/>
        </p:spPr>
        <p:txBody>
          <a:bodyPr wrap="square" lIns="18288" tIns="18288" rIns="18288" bIns="1828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2C7FB8"/>
                </a:solidFill>
                <a:effectLst/>
                <a:uLnTx/>
                <a:uFillTx/>
                <a:latin typeface="Arial"/>
                <a:ea typeface="+mn-ea"/>
                <a:cs typeface="+mn-cs"/>
              </a:rPr>
              <a:t>CURRENT PART C SIGNALS</a:t>
            </a:r>
          </a:p>
        </p:txBody>
      </p:sp>
      <p:sp>
        <p:nvSpPr>
          <p:cNvPr id="3" name="Title 2"/>
          <p:cNvSpPr txBox="1">
            <a:spLocks noGrp="1"/>
          </p:cNvSpPr>
          <p:nvPr>
            <p:ph type="title" idx="4294967295"/>
          </p:nvPr>
        </p:nvSpPr>
        <p:spPr>
          <a:xfrm>
            <a:off x="502920" y="530352"/>
            <a:ext cx="11064240" cy="438912"/>
          </a:xfrm>
          <a:prstGeom prst="rect">
            <a:avLst/>
          </a:prstGeom>
          <a:noFill/>
          <a:ln>
            <a:noFill/>
            <a:prstDash/>
          </a:ln>
          <a:effectLst/>
        </p:spPr>
        <p:txBody>
          <a:bodyPr rot="0" spcFirstLastPara="0" vertOverflow="overflow" horzOverflow="overflow" vert="horz" wrap="square" lIns="18288" tIns="18288" rIns="18288" bIns="18288"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17365D"/>
                </a:solidFill>
                <a:effectLst/>
                <a:uLnTx/>
                <a:uFillTx/>
                <a:latin typeface="Arial"/>
                <a:ea typeface="+mn-ea"/>
                <a:cs typeface="+mn-cs"/>
              </a:rPr>
              <a:t>2026 ITCA Tipping Points: Retention pressure remains systemic</a:t>
            </a:r>
          </a:p>
        </p:txBody>
      </p:sp>
      <p:sp>
        <p:nvSpPr>
          <p:cNvPr id="4" name="TextBox 3"/>
          <p:cNvSpPr txBox="1"/>
          <p:nvPr/>
        </p:nvSpPr>
        <p:spPr>
          <a:xfrm>
            <a:off x="502920" y="987552"/>
            <a:ext cx="11064240" cy="475488"/>
          </a:xfrm>
          <a:prstGeom prst="rect">
            <a:avLst/>
          </a:prstGeom>
          <a:noFill/>
        </p:spPr>
        <p:txBody>
          <a:bodyPr wrap="square" lIns="18288" tIns="18288" rIns="18288" bIns="1828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4A4A4A"/>
                </a:solidFill>
                <a:effectLst/>
                <a:uLnTx/>
                <a:uFillTx/>
                <a:latin typeface="Arial"/>
                <a:ea typeface="+mn-ea"/>
                <a:cs typeface="+mn-cs"/>
              </a:rPr>
              <a:t>State Part C leaders continue to connect workforce shortages to workload and compensation—and expect provider shortages to persist.</a:t>
            </a:r>
          </a:p>
        </p:txBody>
      </p:sp>
      <p:sp>
        <p:nvSpPr>
          <p:cNvPr id="5" name="Rounded Rectangle 4">
            <a:extLst>
              <a:ext uri="{C183D7F6-B498-43B3-948B-1728B52AA6E4}">
                <adec:decorative xmlns:adec="http://schemas.microsoft.com/office/drawing/2017/decorative" val="1"/>
              </a:ext>
            </a:extLst>
          </p:cNvPr>
          <p:cNvSpPr/>
          <p:nvPr/>
        </p:nvSpPr>
        <p:spPr>
          <a:xfrm>
            <a:off x="658368" y="1719072"/>
            <a:ext cx="2487168" cy="2880360"/>
          </a:xfrm>
          <a:prstGeom prst="roundRect">
            <a:avLst/>
          </a:prstGeom>
          <a:solidFill>
            <a:srgbClr val="EBF4FA"/>
          </a:solidFill>
          <a:ln>
            <a:solidFill>
              <a:srgbClr val="BED7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6" name="TextBox 5"/>
          <p:cNvSpPr txBox="1"/>
          <p:nvPr/>
        </p:nvSpPr>
        <p:spPr>
          <a:xfrm>
            <a:off x="822959" y="1956816"/>
            <a:ext cx="2157984" cy="566928"/>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1F77B4"/>
                </a:solidFill>
                <a:effectLst/>
                <a:uLnTx/>
                <a:uFillTx/>
                <a:latin typeface="Arial"/>
                <a:ea typeface="+mn-ea"/>
                <a:cs typeface="+mn-cs"/>
              </a:rPr>
              <a:t>78%</a:t>
            </a:r>
          </a:p>
        </p:txBody>
      </p:sp>
      <p:sp>
        <p:nvSpPr>
          <p:cNvPr id="7" name="TextBox 6"/>
          <p:cNvSpPr txBox="1"/>
          <p:nvPr/>
        </p:nvSpPr>
        <p:spPr>
          <a:xfrm>
            <a:off x="841247" y="2578608"/>
            <a:ext cx="2121408" cy="384048"/>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17365D"/>
                </a:solidFill>
                <a:effectLst/>
                <a:uLnTx/>
                <a:uFillTx/>
                <a:latin typeface="Arial"/>
                <a:ea typeface="+mn-ea"/>
                <a:cs typeface="+mn-cs"/>
              </a:rPr>
              <a:t>High workload</a:t>
            </a:r>
          </a:p>
        </p:txBody>
      </p:sp>
      <p:sp>
        <p:nvSpPr>
          <p:cNvPr id="8" name="TextBox 7"/>
          <p:cNvSpPr txBox="1"/>
          <p:nvPr/>
        </p:nvSpPr>
        <p:spPr>
          <a:xfrm>
            <a:off x="841247" y="2999232"/>
            <a:ext cx="2121408" cy="1060704"/>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30" b="0" i="0" u="none" strike="noStrike" kern="1200" cap="none" spc="0" normalizeH="0" baseline="0" noProof="0">
                <a:ln>
                  <a:noFill/>
                </a:ln>
                <a:solidFill>
                  <a:srgbClr val="333333"/>
                </a:solidFill>
                <a:effectLst/>
                <a:uLnTx/>
                <a:uFillTx/>
                <a:latin typeface="Arial"/>
                <a:ea typeface="+mn-ea"/>
                <a:cs typeface="+mn-cs"/>
              </a:rPr>
              <a:t>identified as a key factor contributing to provider shortages</a:t>
            </a:r>
          </a:p>
        </p:txBody>
      </p:sp>
      <p:sp>
        <p:nvSpPr>
          <p:cNvPr id="9" name="TextBox 8"/>
          <p:cNvSpPr txBox="1"/>
          <p:nvPr/>
        </p:nvSpPr>
        <p:spPr>
          <a:xfrm>
            <a:off x="841247" y="4160520"/>
            <a:ext cx="2121408" cy="219456"/>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950" b="0" i="0" u="none" strike="noStrike" kern="1200" cap="none" spc="0" normalizeH="0" baseline="0" noProof="0">
                <a:ln>
                  <a:noFill/>
                </a:ln>
                <a:solidFill>
                  <a:srgbClr val="6B6B6B"/>
                </a:solidFill>
                <a:effectLst/>
                <a:uLnTx/>
                <a:uFillTx/>
                <a:latin typeface="Arial"/>
                <a:ea typeface="+mn-ea"/>
                <a:cs typeface="+mn-cs"/>
              </a:rPr>
              <a:t>n=40</a:t>
            </a:r>
          </a:p>
        </p:txBody>
      </p:sp>
      <p:sp>
        <p:nvSpPr>
          <p:cNvPr id="10" name="Rounded Rectangle 9">
            <a:extLst>
              <a:ext uri="{C183D7F6-B498-43B3-948B-1728B52AA6E4}">
                <adec:decorative xmlns:adec="http://schemas.microsoft.com/office/drawing/2017/decorative" val="1"/>
              </a:ext>
            </a:extLst>
          </p:cNvPr>
          <p:cNvSpPr/>
          <p:nvPr/>
        </p:nvSpPr>
        <p:spPr>
          <a:xfrm>
            <a:off x="3474720" y="1719072"/>
            <a:ext cx="2487168" cy="2880360"/>
          </a:xfrm>
          <a:prstGeom prst="roundRect">
            <a:avLst/>
          </a:prstGeom>
          <a:solidFill>
            <a:srgbClr val="EBF4FA"/>
          </a:solidFill>
          <a:ln>
            <a:solidFill>
              <a:srgbClr val="BED7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11" name="TextBox 10"/>
          <p:cNvSpPr txBox="1"/>
          <p:nvPr/>
        </p:nvSpPr>
        <p:spPr>
          <a:xfrm>
            <a:off x="3639312" y="1956816"/>
            <a:ext cx="2157984" cy="566928"/>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1F77B4"/>
                </a:solidFill>
                <a:effectLst/>
                <a:uLnTx/>
                <a:uFillTx/>
                <a:latin typeface="Arial"/>
                <a:ea typeface="+mn-ea"/>
                <a:cs typeface="+mn-cs"/>
              </a:rPr>
              <a:t>73%</a:t>
            </a:r>
          </a:p>
        </p:txBody>
      </p:sp>
      <p:sp>
        <p:nvSpPr>
          <p:cNvPr id="12" name="TextBox 11"/>
          <p:cNvSpPr txBox="1"/>
          <p:nvPr/>
        </p:nvSpPr>
        <p:spPr>
          <a:xfrm>
            <a:off x="3657600" y="2578608"/>
            <a:ext cx="2121408" cy="384048"/>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17365D"/>
                </a:solidFill>
                <a:effectLst/>
                <a:uLnTx/>
                <a:uFillTx/>
                <a:latin typeface="Arial"/>
                <a:ea typeface="+mn-ea"/>
                <a:cs typeface="+mn-cs"/>
              </a:rPr>
              <a:t>Low compensation</a:t>
            </a:r>
          </a:p>
        </p:txBody>
      </p:sp>
      <p:sp>
        <p:nvSpPr>
          <p:cNvPr id="13" name="TextBox 12"/>
          <p:cNvSpPr txBox="1"/>
          <p:nvPr/>
        </p:nvSpPr>
        <p:spPr>
          <a:xfrm>
            <a:off x="3657600" y="2999232"/>
            <a:ext cx="2121408" cy="1060704"/>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30" b="0" i="0" u="none" strike="noStrike" kern="1200" cap="none" spc="0" normalizeH="0" baseline="0" noProof="0">
                <a:ln>
                  <a:noFill/>
                </a:ln>
                <a:solidFill>
                  <a:srgbClr val="333333"/>
                </a:solidFill>
                <a:effectLst/>
                <a:uLnTx/>
                <a:uFillTx/>
                <a:latin typeface="Arial"/>
                <a:ea typeface="+mn-ea"/>
                <a:cs typeface="+mn-cs"/>
              </a:rPr>
              <a:t>identified as a key factor contributing to provider shortages</a:t>
            </a:r>
          </a:p>
        </p:txBody>
      </p:sp>
      <p:sp>
        <p:nvSpPr>
          <p:cNvPr id="14" name="TextBox 13"/>
          <p:cNvSpPr txBox="1"/>
          <p:nvPr/>
        </p:nvSpPr>
        <p:spPr>
          <a:xfrm>
            <a:off x="3657600" y="4160520"/>
            <a:ext cx="2121408" cy="219456"/>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950" b="0" i="0" u="none" strike="noStrike" kern="1200" cap="none" spc="0" normalizeH="0" baseline="0" noProof="0">
                <a:ln>
                  <a:noFill/>
                </a:ln>
                <a:solidFill>
                  <a:srgbClr val="6B6B6B"/>
                </a:solidFill>
                <a:effectLst/>
                <a:uLnTx/>
                <a:uFillTx/>
                <a:latin typeface="Arial"/>
                <a:ea typeface="+mn-ea"/>
                <a:cs typeface="+mn-cs"/>
              </a:rPr>
              <a:t>n=40</a:t>
            </a:r>
          </a:p>
        </p:txBody>
      </p:sp>
      <p:sp>
        <p:nvSpPr>
          <p:cNvPr id="15" name="Rounded Rectangle 14">
            <a:extLst>
              <a:ext uri="{C183D7F6-B498-43B3-948B-1728B52AA6E4}">
                <adec:decorative xmlns:adec="http://schemas.microsoft.com/office/drawing/2017/decorative" val="1"/>
              </a:ext>
            </a:extLst>
          </p:cNvPr>
          <p:cNvSpPr/>
          <p:nvPr/>
        </p:nvSpPr>
        <p:spPr>
          <a:xfrm>
            <a:off x="6291072" y="1719072"/>
            <a:ext cx="2487168" cy="2880360"/>
          </a:xfrm>
          <a:prstGeom prst="roundRect">
            <a:avLst/>
          </a:prstGeom>
          <a:solidFill>
            <a:srgbClr val="EBF4FA"/>
          </a:solidFill>
          <a:ln>
            <a:solidFill>
              <a:srgbClr val="BED7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16" name="TextBox 15"/>
          <p:cNvSpPr txBox="1"/>
          <p:nvPr/>
        </p:nvSpPr>
        <p:spPr>
          <a:xfrm>
            <a:off x="6455664" y="1956816"/>
            <a:ext cx="2157984" cy="566928"/>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1F77B4"/>
                </a:solidFill>
                <a:effectLst/>
                <a:uLnTx/>
                <a:uFillTx/>
                <a:latin typeface="Arial"/>
                <a:ea typeface="+mn-ea"/>
                <a:cs typeface="+mn-cs"/>
              </a:rPr>
              <a:t>38%</a:t>
            </a:r>
          </a:p>
        </p:txBody>
      </p:sp>
      <p:sp>
        <p:nvSpPr>
          <p:cNvPr id="17" name="TextBox 16"/>
          <p:cNvSpPr txBox="1"/>
          <p:nvPr/>
        </p:nvSpPr>
        <p:spPr>
          <a:xfrm>
            <a:off x="6473952" y="2578608"/>
            <a:ext cx="2121408" cy="384048"/>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17365D"/>
                </a:solidFill>
                <a:effectLst/>
                <a:uLnTx/>
                <a:uFillTx/>
                <a:latin typeface="Arial"/>
                <a:ea typeface="+mn-ea"/>
                <a:cs typeface="+mn-cs"/>
              </a:rPr>
              <a:t>Shortages increased</a:t>
            </a:r>
          </a:p>
        </p:txBody>
      </p:sp>
      <p:sp>
        <p:nvSpPr>
          <p:cNvPr id="18" name="TextBox 17"/>
          <p:cNvSpPr txBox="1"/>
          <p:nvPr/>
        </p:nvSpPr>
        <p:spPr>
          <a:xfrm>
            <a:off x="6473952" y="2999232"/>
            <a:ext cx="2121408" cy="1060704"/>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30" b="0" i="0" u="none" strike="noStrike" kern="1200" cap="none" spc="0" normalizeH="0" baseline="0" noProof="0">
                <a:ln>
                  <a:noFill/>
                </a:ln>
                <a:solidFill>
                  <a:srgbClr val="333333"/>
                </a:solidFill>
                <a:effectLst/>
                <a:uLnTx/>
                <a:uFillTx/>
                <a:latin typeface="Arial"/>
                <a:ea typeface="+mn-ea"/>
                <a:cs typeface="+mn-cs"/>
              </a:rPr>
              <a:t>another 38% said shortages were about the same</a:t>
            </a:r>
          </a:p>
        </p:txBody>
      </p:sp>
      <p:sp>
        <p:nvSpPr>
          <p:cNvPr id="19" name="TextBox 18"/>
          <p:cNvSpPr txBox="1"/>
          <p:nvPr/>
        </p:nvSpPr>
        <p:spPr>
          <a:xfrm>
            <a:off x="6473952" y="4160520"/>
            <a:ext cx="2121408" cy="219456"/>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950" b="0" i="0" u="none" strike="noStrike" kern="1200" cap="none" spc="0" normalizeH="0" baseline="0" noProof="0">
                <a:ln>
                  <a:noFill/>
                </a:ln>
                <a:solidFill>
                  <a:srgbClr val="6B6B6B"/>
                </a:solidFill>
                <a:effectLst/>
                <a:uLnTx/>
                <a:uFillTx/>
                <a:latin typeface="Arial"/>
                <a:ea typeface="+mn-ea"/>
                <a:cs typeface="+mn-cs"/>
              </a:rPr>
              <a:t>n=40</a:t>
            </a:r>
          </a:p>
        </p:txBody>
      </p:sp>
      <p:sp>
        <p:nvSpPr>
          <p:cNvPr id="20" name="Rounded Rectangle 19">
            <a:extLst>
              <a:ext uri="{C183D7F6-B498-43B3-948B-1728B52AA6E4}">
                <adec:decorative xmlns:adec="http://schemas.microsoft.com/office/drawing/2017/decorative" val="1"/>
              </a:ext>
            </a:extLst>
          </p:cNvPr>
          <p:cNvSpPr/>
          <p:nvPr/>
        </p:nvSpPr>
        <p:spPr>
          <a:xfrm>
            <a:off x="9107424" y="1719072"/>
            <a:ext cx="2487168" cy="2880360"/>
          </a:xfrm>
          <a:prstGeom prst="roundRect">
            <a:avLst/>
          </a:prstGeom>
          <a:solidFill>
            <a:srgbClr val="EBF4FA"/>
          </a:solidFill>
          <a:ln>
            <a:solidFill>
              <a:srgbClr val="BED7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21" name="TextBox 20"/>
          <p:cNvSpPr txBox="1"/>
          <p:nvPr/>
        </p:nvSpPr>
        <p:spPr>
          <a:xfrm>
            <a:off x="9272016" y="1956816"/>
            <a:ext cx="2157984" cy="566928"/>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1F77B4"/>
                </a:solidFill>
                <a:effectLst/>
                <a:uLnTx/>
                <a:uFillTx/>
                <a:latin typeface="Arial"/>
                <a:ea typeface="+mn-ea"/>
                <a:cs typeface="+mn-cs"/>
              </a:rPr>
              <a:t>87%</a:t>
            </a:r>
          </a:p>
        </p:txBody>
      </p:sp>
      <p:sp>
        <p:nvSpPr>
          <p:cNvPr id="22" name="TextBox 21"/>
          <p:cNvSpPr txBox="1"/>
          <p:nvPr/>
        </p:nvSpPr>
        <p:spPr>
          <a:xfrm>
            <a:off x="9290304" y="2578608"/>
            <a:ext cx="2121408" cy="384048"/>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17365D"/>
                </a:solidFill>
                <a:effectLst/>
                <a:uLnTx/>
                <a:uFillTx/>
                <a:latin typeface="Arial"/>
                <a:ea typeface="+mn-ea"/>
                <a:cs typeface="+mn-cs"/>
              </a:rPr>
              <a:t>Looking ahead</a:t>
            </a:r>
          </a:p>
        </p:txBody>
      </p:sp>
      <p:sp>
        <p:nvSpPr>
          <p:cNvPr id="23" name="TextBox 22"/>
          <p:cNvSpPr txBox="1"/>
          <p:nvPr/>
        </p:nvSpPr>
        <p:spPr>
          <a:xfrm>
            <a:off x="9290304" y="2999232"/>
            <a:ext cx="2121408" cy="1060704"/>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30" b="0" i="0" u="none" strike="noStrike" kern="1200" cap="none" spc="0" normalizeH="0" baseline="0" noProof="0">
                <a:ln>
                  <a:noFill/>
                </a:ln>
                <a:solidFill>
                  <a:srgbClr val="333333"/>
                </a:solidFill>
                <a:effectLst/>
                <a:uLnTx/>
                <a:uFillTx/>
                <a:latin typeface="Arial"/>
                <a:ea typeface="+mn-ea"/>
                <a:cs typeface="+mn-cs"/>
              </a:rPr>
              <a:t>expect provider shortages to remain an issue over the next five years</a:t>
            </a:r>
          </a:p>
        </p:txBody>
      </p:sp>
      <p:sp>
        <p:nvSpPr>
          <p:cNvPr id="24" name="TextBox 23"/>
          <p:cNvSpPr txBox="1"/>
          <p:nvPr/>
        </p:nvSpPr>
        <p:spPr>
          <a:xfrm>
            <a:off x="9290304" y="4160520"/>
            <a:ext cx="2121408" cy="219456"/>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950" b="0" i="0" u="none" strike="noStrike" kern="1200" cap="none" spc="0" normalizeH="0" baseline="0" noProof="0">
                <a:ln>
                  <a:noFill/>
                </a:ln>
                <a:solidFill>
                  <a:srgbClr val="6B6B6B"/>
                </a:solidFill>
                <a:effectLst/>
                <a:uLnTx/>
                <a:uFillTx/>
                <a:latin typeface="Arial"/>
                <a:ea typeface="+mn-ea"/>
                <a:cs typeface="+mn-cs"/>
              </a:rPr>
              <a:t>n=47</a:t>
            </a:r>
          </a:p>
        </p:txBody>
      </p:sp>
      <p:sp>
        <p:nvSpPr>
          <p:cNvPr id="25" name="Rounded Rectangle 24">
            <a:extLst>
              <a:ext uri="{C183D7F6-B498-43B3-948B-1728B52AA6E4}">
                <adec:decorative xmlns:adec="http://schemas.microsoft.com/office/drawing/2017/decorative" val="1"/>
              </a:ext>
            </a:extLst>
          </p:cNvPr>
          <p:cNvSpPr/>
          <p:nvPr/>
        </p:nvSpPr>
        <p:spPr>
          <a:xfrm>
            <a:off x="749808" y="4919472"/>
            <a:ext cx="10716768" cy="850392"/>
          </a:xfrm>
          <a:prstGeom prst="roundRect">
            <a:avLst/>
          </a:prstGeom>
          <a:solidFill>
            <a:srgbClr val="F3F8F2"/>
          </a:solidFill>
          <a:ln>
            <a:solidFill>
              <a:srgbClr val="B5CDB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26" name="TextBox 25"/>
          <p:cNvSpPr txBox="1"/>
          <p:nvPr/>
        </p:nvSpPr>
        <p:spPr>
          <a:xfrm>
            <a:off x="932688" y="5084064"/>
            <a:ext cx="1325880" cy="256032"/>
          </a:xfrm>
          <a:prstGeom prst="rect">
            <a:avLst/>
          </a:prstGeom>
          <a:noFill/>
        </p:spPr>
        <p:txBody>
          <a:bodyPr wrap="square" lIns="18288" tIns="18288" rIns="18288" bIns="1828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4F7A3E"/>
                </a:solidFill>
                <a:effectLst/>
                <a:uLnTx/>
                <a:uFillTx/>
                <a:latin typeface="Arial"/>
                <a:ea typeface="+mn-ea"/>
                <a:cs typeface="+mn-cs"/>
              </a:rPr>
              <a:t>SERVICE IMPACT</a:t>
            </a:r>
          </a:p>
        </p:txBody>
      </p:sp>
      <p:sp>
        <p:nvSpPr>
          <p:cNvPr id="27" name="TextBox 26"/>
          <p:cNvSpPr txBox="1"/>
          <p:nvPr/>
        </p:nvSpPr>
        <p:spPr>
          <a:xfrm>
            <a:off x="2194560" y="5010912"/>
            <a:ext cx="8942832" cy="475488"/>
          </a:xfrm>
          <a:prstGeom prst="rect">
            <a:avLst/>
          </a:prstGeom>
          <a:noFill/>
        </p:spPr>
        <p:txBody>
          <a:bodyPr wrap="square" lIns="18288" tIns="18288" rIns="18288" bIns="1828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2F4F2F"/>
                </a:solidFill>
                <a:effectLst/>
                <a:uLnTx/>
                <a:uFillTx/>
                <a:latin typeface="Arial"/>
                <a:ea typeface="+mn-ea"/>
                <a:cs typeface="+mn-cs"/>
              </a:rPr>
              <a:t>85% of responding states identified provider capacity as a contributor to gaps between planned and delivered IFSP services (n=39).</a:t>
            </a:r>
          </a:p>
        </p:txBody>
      </p:sp>
      <p:sp>
        <p:nvSpPr>
          <p:cNvPr id="28" name="TextBox 27"/>
          <p:cNvSpPr txBox="1"/>
          <p:nvPr/>
        </p:nvSpPr>
        <p:spPr>
          <a:xfrm>
            <a:off x="749808" y="5897880"/>
            <a:ext cx="10716768" cy="252377"/>
          </a:xfrm>
          <a:prstGeom prst="rect">
            <a:avLst/>
          </a:prstGeom>
          <a:noFill/>
        </p:spPr>
        <p:txBody>
          <a:bodyPr wrap="square" lIns="18288" tIns="18288" rIns="18288" bIns="1828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17365D"/>
                </a:solidFill>
                <a:effectLst/>
                <a:uLnTx/>
                <a:uFillTx/>
                <a:latin typeface="Arial"/>
                <a:ea typeface="+mn-ea"/>
                <a:cs typeface="+mn-cs"/>
              </a:rPr>
              <a:t>Retention implication: Addressing workload and compensation is central to sustaining system capacity—not separate from it.</a:t>
            </a:r>
          </a:p>
        </p:txBody>
      </p:sp>
      <p:sp>
        <p:nvSpPr>
          <p:cNvPr id="29" name="TextBox 28"/>
          <p:cNvSpPr txBox="1"/>
          <p:nvPr/>
        </p:nvSpPr>
        <p:spPr>
          <a:xfrm>
            <a:off x="512064" y="6300216"/>
            <a:ext cx="10607040" cy="182880"/>
          </a:xfrm>
          <a:prstGeom prst="rect">
            <a:avLst/>
          </a:prstGeom>
          <a:noFill/>
        </p:spPr>
        <p:txBody>
          <a:bodyPr wrap="square" lIns="18288" tIns="18288" rIns="18288" bIns="1828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850" b="0" i="0" u="none" strike="noStrike" kern="1200" cap="none" spc="0" normalizeH="0" baseline="0" noProof="0">
                <a:ln>
                  <a:noFill/>
                </a:ln>
                <a:solidFill>
                  <a:srgbClr val="666666"/>
                </a:solidFill>
                <a:effectLst/>
                <a:uLnTx/>
                <a:uFillTx/>
                <a:latin typeface="Arial"/>
                <a:ea typeface="+mn-ea"/>
                <a:cs typeface="+mn-cs"/>
              </a:rPr>
              <a:t>Source: Infant &amp; Toddler Coordinators Association, 2026 Tipping Points Survey Report. Percentages reflect responding states; n varies by item.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Pair individual supports with organizational and system changes.</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fontScale="92500"/>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SELF-CARE MATTERS. IT CANNOT CARRY THE WHOLE RETENTION STRATEGY.</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777240" y="1600200"/>
            <a:ext cx="5074920" cy="4069080"/>
          </a:xfrm>
          <a:prstGeom prst="roundRect">
            <a:avLst>
              <a:gd name="adj" fmla="val 1798"/>
            </a:avLst>
          </a:prstGeom>
          <a:solidFill>
            <a:srgbClr val="EAF7F6"/>
          </a:solidFill>
          <a:ln w="12700">
            <a:solidFill>
              <a:srgbClr val="CBE6E3"/>
            </a:solidFill>
            <a:prstDash val="solid"/>
          </a:ln>
        </p:spPr>
        <p:txBody>
          <a:bodyPr/>
          <a:lstStyle/>
          <a:p>
            <a:endParaRPr dirty="0"/>
          </a:p>
        </p:txBody>
      </p:sp>
      <p:sp>
        <p:nvSpPr>
          <p:cNvPr id="5" name="Text 3"/>
          <p:cNvSpPr txBox="1"/>
          <p:nvPr/>
        </p:nvSpPr>
        <p:spPr>
          <a:xfrm>
            <a:off x="1024128" y="1856232"/>
            <a:ext cx="4526280" cy="274320"/>
          </a:xfrm>
          <a:prstGeom prst="rect">
            <a:avLst/>
          </a:prstGeom>
          <a:noFill/>
          <a:ln/>
        </p:spPr>
        <p:txBody>
          <a:bodyPr wrap="square" lIns="0" tIns="0" rIns="0" bIns="0" rtlCol="0" anchor="ctr">
            <a:normAutofit/>
          </a:bodyPr>
          <a:lstStyle/>
          <a:p>
            <a:pPr marL="0" indent="0" algn="l">
              <a:buNone/>
            </a:pPr>
            <a:r>
              <a:rPr lang="en-US" sz="1400" b="1" dirty="0">
                <a:solidFill>
                  <a:srgbClr val="176466"/>
                </a:solidFill>
                <a:latin typeface="Aptos" pitchFamily="34" charset="0"/>
                <a:ea typeface="Aptos" pitchFamily="34" charset="-122"/>
                <a:cs typeface="Aptos" pitchFamily="34" charset="-120"/>
              </a:rPr>
              <a:t>INDIVIDUAL / RELATIONAL SUPPORTS</a:t>
            </a:r>
            <a:endParaRPr lang="en-US" sz="1000" dirty="0"/>
          </a:p>
        </p:txBody>
      </p:sp>
      <p:sp>
        <p:nvSpPr>
          <p:cNvPr id="6" name="Text 4"/>
          <p:cNvSpPr txBox="1"/>
          <p:nvPr/>
        </p:nvSpPr>
        <p:spPr>
          <a:xfrm>
            <a:off x="1078992" y="2331720"/>
            <a:ext cx="4343400" cy="292608"/>
          </a:xfrm>
          <a:prstGeom prst="rect">
            <a:avLst/>
          </a:prstGeom>
          <a:noFill/>
          <a:ln/>
        </p:spPr>
        <p:txBody>
          <a:bodyPr wrap="square" lIns="0" tIns="0" rIns="0" bIns="0" rtlCol="0" anchor="ctr">
            <a:normAutofit/>
          </a:bodyPr>
          <a:lstStyle/>
          <a:p>
            <a:pPr marL="0" indent="0" algn="l">
              <a:buNone/>
            </a:pPr>
            <a:r>
              <a:rPr lang="en-US" sz="1600" dirty="0">
                <a:solidFill>
                  <a:srgbClr val="243746"/>
                </a:solidFill>
                <a:latin typeface="Aptos" pitchFamily="34" charset="0"/>
                <a:ea typeface="Aptos" pitchFamily="34" charset="-122"/>
                <a:cs typeface="Aptos" pitchFamily="34" charset="-120"/>
              </a:rPr>
              <a:t>•  Mindfulness and self-reflection</a:t>
            </a:r>
            <a:endParaRPr lang="en-US" sz="1200" dirty="0"/>
          </a:p>
        </p:txBody>
      </p:sp>
      <p:sp>
        <p:nvSpPr>
          <p:cNvPr id="7" name="Text 5"/>
          <p:cNvSpPr txBox="1"/>
          <p:nvPr/>
        </p:nvSpPr>
        <p:spPr>
          <a:xfrm>
            <a:off x="1078992" y="2880360"/>
            <a:ext cx="4343400" cy="292608"/>
          </a:xfrm>
          <a:prstGeom prst="rect">
            <a:avLst/>
          </a:prstGeom>
          <a:noFill/>
          <a:ln/>
        </p:spPr>
        <p:txBody>
          <a:bodyPr wrap="square" lIns="0" tIns="0" rIns="0" bIns="0" rtlCol="0" anchor="ctr">
            <a:normAutofit/>
          </a:bodyPr>
          <a:lstStyle/>
          <a:p>
            <a:pPr marL="0" indent="0" algn="l">
              <a:buNone/>
            </a:pPr>
            <a:r>
              <a:rPr lang="en-US" sz="1600" dirty="0">
                <a:solidFill>
                  <a:srgbClr val="243746"/>
                </a:solidFill>
                <a:latin typeface="Aptos" pitchFamily="34" charset="0"/>
                <a:ea typeface="Aptos" pitchFamily="34" charset="-122"/>
                <a:cs typeface="Aptos" pitchFamily="34" charset="-120"/>
              </a:rPr>
              <a:t>•  Peer connection and mutual support</a:t>
            </a:r>
            <a:endParaRPr lang="en-US" sz="1200" dirty="0"/>
          </a:p>
        </p:txBody>
      </p:sp>
      <p:sp>
        <p:nvSpPr>
          <p:cNvPr id="8" name="Text 6"/>
          <p:cNvSpPr txBox="1"/>
          <p:nvPr/>
        </p:nvSpPr>
        <p:spPr>
          <a:xfrm>
            <a:off x="1078992" y="3429000"/>
            <a:ext cx="4343400" cy="292608"/>
          </a:xfrm>
          <a:prstGeom prst="rect">
            <a:avLst/>
          </a:prstGeom>
          <a:noFill/>
          <a:ln/>
        </p:spPr>
        <p:txBody>
          <a:bodyPr wrap="square" lIns="0" tIns="0" rIns="0" bIns="0" rtlCol="0" anchor="ctr">
            <a:normAutofit/>
          </a:bodyPr>
          <a:lstStyle/>
          <a:p>
            <a:pPr marL="0" indent="0" algn="l">
              <a:buNone/>
            </a:pPr>
            <a:r>
              <a:rPr lang="en-US" sz="1600" dirty="0">
                <a:solidFill>
                  <a:srgbClr val="243746"/>
                </a:solidFill>
                <a:latin typeface="Aptos" pitchFamily="34" charset="0"/>
                <a:ea typeface="Aptos" pitchFamily="34" charset="-122"/>
                <a:cs typeface="Aptos" pitchFamily="34" charset="-120"/>
              </a:rPr>
              <a:t>•  Boundaries and recovery practices</a:t>
            </a:r>
            <a:endParaRPr lang="en-US" sz="1200" dirty="0"/>
          </a:p>
        </p:txBody>
      </p:sp>
      <p:sp>
        <p:nvSpPr>
          <p:cNvPr id="9" name="Text 7"/>
          <p:cNvSpPr txBox="1"/>
          <p:nvPr/>
        </p:nvSpPr>
        <p:spPr>
          <a:xfrm>
            <a:off x="1078992" y="3977640"/>
            <a:ext cx="4343400" cy="292608"/>
          </a:xfrm>
          <a:prstGeom prst="rect">
            <a:avLst/>
          </a:prstGeom>
          <a:noFill/>
          <a:ln/>
        </p:spPr>
        <p:txBody>
          <a:bodyPr wrap="square" lIns="0" tIns="0" rIns="0" bIns="0" rtlCol="0" anchor="ctr">
            <a:normAutofit/>
          </a:bodyPr>
          <a:lstStyle/>
          <a:p>
            <a:pPr marL="0" indent="0" algn="l">
              <a:buNone/>
            </a:pPr>
            <a:r>
              <a:rPr lang="en-US" sz="1600" dirty="0">
                <a:solidFill>
                  <a:srgbClr val="243746"/>
                </a:solidFill>
                <a:latin typeface="Aptos" pitchFamily="34" charset="0"/>
                <a:ea typeface="Aptos" pitchFamily="34" charset="-122"/>
                <a:cs typeface="Aptos" pitchFamily="34" charset="-120"/>
              </a:rPr>
              <a:t>•  Access to mental health supports</a:t>
            </a:r>
            <a:endParaRPr lang="en-US" sz="1200" dirty="0"/>
          </a:p>
        </p:txBody>
      </p:sp>
      <p:sp>
        <p:nvSpPr>
          <p:cNvPr id="10" name="Text 8"/>
          <p:cNvSpPr txBox="1"/>
          <p:nvPr/>
        </p:nvSpPr>
        <p:spPr>
          <a:xfrm>
            <a:off x="1078992" y="4526280"/>
            <a:ext cx="4343400" cy="292608"/>
          </a:xfrm>
          <a:prstGeom prst="rect">
            <a:avLst/>
          </a:prstGeom>
          <a:noFill/>
          <a:ln/>
        </p:spPr>
        <p:txBody>
          <a:bodyPr wrap="square" lIns="0" tIns="0" rIns="0" bIns="0" rtlCol="0" anchor="ctr">
            <a:normAutofit/>
          </a:bodyPr>
          <a:lstStyle/>
          <a:p>
            <a:pPr marL="0" indent="0" algn="l">
              <a:buNone/>
            </a:pPr>
            <a:r>
              <a:rPr lang="en-US" sz="1600" dirty="0">
                <a:solidFill>
                  <a:srgbClr val="243746"/>
                </a:solidFill>
                <a:latin typeface="Aptos" pitchFamily="34" charset="0"/>
                <a:ea typeface="Aptos" pitchFamily="34" charset="-122"/>
                <a:cs typeface="Aptos" pitchFamily="34" charset="-120"/>
              </a:rPr>
              <a:t>•  Reflective supervision and consultation</a:t>
            </a:r>
            <a:endParaRPr lang="en-US" sz="1200" dirty="0"/>
          </a:p>
        </p:txBody>
      </p:sp>
      <p:sp>
        <p:nvSpPr>
          <p:cNvPr id="11" name="Shape 9">
            <a:extLst>
              <a:ext uri="{C183D7F6-B498-43B3-948B-1728B52AA6E4}">
                <adec:decorative xmlns:adec="http://schemas.microsoft.com/office/drawing/2017/decorative" val="1"/>
              </a:ext>
            </a:extLst>
          </p:cNvPr>
          <p:cNvSpPr/>
          <p:nvPr/>
        </p:nvSpPr>
        <p:spPr>
          <a:xfrm>
            <a:off x="6309360" y="1600200"/>
            <a:ext cx="5074920" cy="4069080"/>
          </a:xfrm>
          <a:prstGeom prst="roundRect">
            <a:avLst>
              <a:gd name="adj" fmla="val 1798"/>
            </a:avLst>
          </a:prstGeom>
          <a:solidFill>
            <a:srgbClr val="EAF3F9"/>
          </a:solidFill>
          <a:ln w="12700">
            <a:solidFill>
              <a:srgbClr val="C9DCE9"/>
            </a:solidFill>
            <a:prstDash val="solid"/>
          </a:ln>
        </p:spPr>
        <p:txBody>
          <a:bodyPr/>
          <a:lstStyle/>
          <a:p>
            <a:endParaRPr/>
          </a:p>
        </p:txBody>
      </p:sp>
      <p:sp>
        <p:nvSpPr>
          <p:cNvPr id="12" name="Text 10"/>
          <p:cNvSpPr txBox="1"/>
          <p:nvPr/>
        </p:nvSpPr>
        <p:spPr>
          <a:xfrm>
            <a:off x="6565392" y="1856232"/>
            <a:ext cx="4526280" cy="274320"/>
          </a:xfrm>
          <a:prstGeom prst="rect">
            <a:avLst/>
          </a:prstGeom>
          <a:noFill/>
          <a:ln/>
        </p:spPr>
        <p:txBody>
          <a:bodyPr wrap="square" lIns="0" tIns="0" rIns="0" bIns="0" rtlCol="0" anchor="ctr">
            <a:normAutofit/>
          </a:bodyPr>
          <a:lstStyle/>
          <a:p>
            <a:pPr marL="0" indent="0" algn="l">
              <a:buNone/>
            </a:pPr>
            <a:r>
              <a:rPr lang="en-US" sz="1400" b="1" dirty="0">
                <a:solidFill>
                  <a:srgbClr val="1C4D7B"/>
                </a:solidFill>
                <a:latin typeface="Aptos" pitchFamily="34" charset="0"/>
                <a:ea typeface="Aptos" pitchFamily="34" charset="-122"/>
                <a:cs typeface="Aptos" pitchFamily="34" charset="-120"/>
              </a:rPr>
              <a:t>ORGANIZATIONAL / SYSTEM CONDITIONS</a:t>
            </a:r>
            <a:endParaRPr lang="en-US" sz="1000" dirty="0"/>
          </a:p>
        </p:txBody>
      </p:sp>
      <p:sp>
        <p:nvSpPr>
          <p:cNvPr id="13" name="Text 11"/>
          <p:cNvSpPr txBox="1"/>
          <p:nvPr/>
        </p:nvSpPr>
        <p:spPr>
          <a:xfrm>
            <a:off x="6601968" y="2331720"/>
            <a:ext cx="4343400" cy="292608"/>
          </a:xfrm>
          <a:prstGeom prst="rect">
            <a:avLst/>
          </a:prstGeom>
          <a:noFill/>
          <a:ln/>
        </p:spPr>
        <p:txBody>
          <a:bodyPr wrap="square" lIns="0" tIns="0" rIns="0" bIns="0" rtlCol="0" anchor="ctr">
            <a:normAutofit/>
          </a:bodyPr>
          <a:lstStyle/>
          <a:p>
            <a:pPr marL="0" indent="0" algn="l">
              <a:buNone/>
            </a:pPr>
            <a:r>
              <a:rPr lang="en-US" sz="1600" dirty="0">
                <a:solidFill>
                  <a:srgbClr val="243746"/>
                </a:solidFill>
                <a:latin typeface="Aptos" pitchFamily="34" charset="0"/>
                <a:ea typeface="Aptos" pitchFamily="34" charset="-122"/>
                <a:cs typeface="Aptos" pitchFamily="34" charset="-120"/>
              </a:rPr>
              <a:t>•  Reasonable workload and staffing</a:t>
            </a:r>
            <a:endParaRPr lang="en-US" sz="1200" dirty="0"/>
          </a:p>
        </p:txBody>
      </p:sp>
      <p:sp>
        <p:nvSpPr>
          <p:cNvPr id="14" name="Text 12"/>
          <p:cNvSpPr txBox="1"/>
          <p:nvPr/>
        </p:nvSpPr>
        <p:spPr>
          <a:xfrm>
            <a:off x="6601968" y="2880360"/>
            <a:ext cx="4343400" cy="292608"/>
          </a:xfrm>
          <a:prstGeom prst="rect">
            <a:avLst/>
          </a:prstGeom>
          <a:noFill/>
          <a:ln/>
        </p:spPr>
        <p:txBody>
          <a:bodyPr wrap="square" lIns="0" tIns="0" rIns="0" bIns="0" rtlCol="0" anchor="ctr">
            <a:normAutofit/>
          </a:bodyPr>
          <a:lstStyle/>
          <a:p>
            <a:pPr marL="0" indent="0" algn="l">
              <a:buNone/>
            </a:pPr>
            <a:r>
              <a:rPr lang="en-US" sz="1600" dirty="0">
                <a:solidFill>
                  <a:srgbClr val="243746"/>
                </a:solidFill>
                <a:latin typeface="Aptos" pitchFamily="34" charset="0"/>
                <a:ea typeface="Aptos" pitchFamily="34" charset="-122"/>
                <a:cs typeface="Aptos" pitchFamily="34" charset="-120"/>
              </a:rPr>
              <a:t>•  Clear roles, policies, and priorities</a:t>
            </a:r>
            <a:endParaRPr lang="en-US" sz="1200" dirty="0"/>
          </a:p>
        </p:txBody>
      </p:sp>
      <p:sp>
        <p:nvSpPr>
          <p:cNvPr id="15" name="Text 13"/>
          <p:cNvSpPr txBox="1"/>
          <p:nvPr/>
        </p:nvSpPr>
        <p:spPr>
          <a:xfrm>
            <a:off x="6601968" y="3429000"/>
            <a:ext cx="4343400" cy="292608"/>
          </a:xfrm>
          <a:prstGeom prst="rect">
            <a:avLst/>
          </a:prstGeom>
          <a:noFill/>
          <a:ln/>
        </p:spPr>
        <p:txBody>
          <a:bodyPr wrap="square" lIns="0" tIns="0" rIns="0" bIns="0" rtlCol="0" anchor="ctr">
            <a:normAutofit/>
          </a:bodyPr>
          <a:lstStyle/>
          <a:p>
            <a:pPr marL="0" indent="0" algn="l">
              <a:buNone/>
            </a:pPr>
            <a:r>
              <a:rPr lang="en-US" sz="1600" dirty="0">
                <a:solidFill>
                  <a:srgbClr val="243746"/>
                </a:solidFill>
                <a:latin typeface="Aptos" pitchFamily="34" charset="0"/>
                <a:ea typeface="Aptos" pitchFamily="34" charset="-122"/>
                <a:cs typeface="Aptos" pitchFamily="34" charset="-120"/>
              </a:rPr>
              <a:t>•  High-quality onboarding and supervision</a:t>
            </a:r>
            <a:endParaRPr lang="en-US" sz="1200" dirty="0"/>
          </a:p>
        </p:txBody>
      </p:sp>
      <p:sp>
        <p:nvSpPr>
          <p:cNvPr id="16" name="Text 14"/>
          <p:cNvSpPr txBox="1"/>
          <p:nvPr/>
        </p:nvSpPr>
        <p:spPr>
          <a:xfrm>
            <a:off x="6601968" y="3977640"/>
            <a:ext cx="4343400" cy="292608"/>
          </a:xfrm>
          <a:prstGeom prst="rect">
            <a:avLst/>
          </a:prstGeom>
          <a:noFill/>
          <a:ln/>
        </p:spPr>
        <p:txBody>
          <a:bodyPr wrap="square" lIns="0" tIns="0" rIns="0" bIns="0" rtlCol="0" anchor="ctr">
            <a:normAutofit/>
          </a:bodyPr>
          <a:lstStyle/>
          <a:p>
            <a:pPr marL="0" indent="0" algn="l">
              <a:buNone/>
            </a:pPr>
            <a:r>
              <a:rPr lang="en-US" sz="1600" dirty="0">
                <a:solidFill>
                  <a:srgbClr val="243746"/>
                </a:solidFill>
                <a:latin typeface="Aptos" pitchFamily="34" charset="0"/>
                <a:ea typeface="Aptos" pitchFamily="34" charset="-122"/>
                <a:cs typeface="Aptos" pitchFamily="34" charset="-120"/>
              </a:rPr>
              <a:t>•  Time for learning, teaming, and documentation</a:t>
            </a:r>
            <a:endParaRPr lang="en-US" sz="1200" dirty="0"/>
          </a:p>
        </p:txBody>
      </p:sp>
      <p:sp>
        <p:nvSpPr>
          <p:cNvPr id="17" name="Text 15"/>
          <p:cNvSpPr txBox="1"/>
          <p:nvPr/>
        </p:nvSpPr>
        <p:spPr>
          <a:xfrm>
            <a:off x="6601968" y="4526280"/>
            <a:ext cx="4489704" cy="274320"/>
          </a:xfrm>
          <a:prstGeom prst="rect">
            <a:avLst/>
          </a:prstGeom>
          <a:noFill/>
          <a:ln/>
        </p:spPr>
        <p:txBody>
          <a:bodyPr wrap="square" lIns="0" tIns="0" rIns="0" bIns="0" rtlCol="0" anchor="ctr">
            <a:normAutofit/>
          </a:bodyPr>
          <a:lstStyle/>
          <a:p>
            <a:pPr marL="0" indent="0" algn="l">
              <a:buNone/>
            </a:pPr>
            <a:r>
              <a:rPr lang="en-US" sz="1600" dirty="0">
                <a:solidFill>
                  <a:srgbClr val="243746"/>
                </a:solidFill>
                <a:latin typeface="Aptos" pitchFamily="34" charset="0"/>
                <a:ea typeface="Aptos" pitchFamily="34" charset="-122"/>
                <a:cs typeface="Aptos" pitchFamily="34" charset="-120"/>
              </a:rPr>
              <a:t>•  Recognition, growth, and decision-making voice</a:t>
            </a:r>
            <a:endParaRPr lang="en-US" sz="1200" dirty="0"/>
          </a:p>
        </p:txBody>
      </p:sp>
      <p:sp>
        <p:nvSpPr>
          <p:cNvPr id="18" name="Text 16"/>
          <p:cNvSpPr txBox="1"/>
          <p:nvPr/>
        </p:nvSpPr>
        <p:spPr>
          <a:xfrm>
            <a:off x="1325880" y="5806440"/>
            <a:ext cx="9509760" cy="292608"/>
          </a:xfrm>
          <a:prstGeom prst="rect">
            <a:avLst/>
          </a:prstGeom>
          <a:noFill/>
          <a:ln/>
        </p:spPr>
        <p:txBody>
          <a:bodyPr wrap="square" lIns="0" tIns="0" rIns="0" bIns="0" rtlCol="0" anchor="ctr">
            <a:normAutofit/>
          </a:bodyPr>
          <a:lstStyle/>
          <a:p>
            <a:pPr marL="0" indent="0" algn="ctr">
              <a:buNone/>
            </a:pPr>
            <a:r>
              <a:rPr lang="en-US" sz="1550" b="1" dirty="0">
                <a:solidFill>
                  <a:srgbClr val="1C4D7B"/>
                </a:solidFill>
                <a:latin typeface="Aptos" pitchFamily="34" charset="0"/>
                <a:ea typeface="Aptos" pitchFamily="34" charset="-122"/>
                <a:cs typeface="Aptos" pitchFamily="34" charset="-120"/>
              </a:rPr>
              <a:t>Retention becomes stronger when both sides are designed intentionally.</a:t>
            </a:r>
            <a:endParaRPr lang="en-US" sz="1200" dirty="0"/>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Onboarding is a process—not an event on someone’s first day.</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THE FIRST YEAR IS A RETENTION INTERVENTION</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621792" y="1920240"/>
            <a:ext cx="1993392" cy="2331720"/>
          </a:xfrm>
          <a:prstGeom prst="roundRect">
            <a:avLst>
              <a:gd name="adj" fmla="val 2752"/>
            </a:avLst>
          </a:prstGeom>
          <a:solidFill>
            <a:srgbClr val="FFFFFF"/>
          </a:solidFill>
          <a:ln w="12700">
            <a:solidFill>
              <a:srgbClr val="DCE4E9"/>
            </a:solidFill>
            <a:prstDash val="solid"/>
          </a:ln>
        </p:spPr>
        <p:txBody>
          <a:bodyPr/>
          <a:lstStyle/>
          <a:p>
            <a:endParaRPr/>
          </a:p>
        </p:txBody>
      </p:sp>
      <p:sp>
        <p:nvSpPr>
          <p:cNvPr id="5" name="Text 3"/>
          <p:cNvSpPr txBox="1"/>
          <p:nvPr/>
        </p:nvSpPr>
        <p:spPr>
          <a:xfrm>
            <a:off x="1335024" y="2130552"/>
            <a:ext cx="530352" cy="530352"/>
          </a:xfrm>
          <a:prstGeom prst="ellipse">
            <a:avLst/>
          </a:prstGeom>
          <a:solidFill>
            <a:schemeClr val="tx1"/>
          </a:solidFill>
          <a:ln/>
        </p:spPr>
        <p:txBody>
          <a:bodyPr wrap="square" lIns="0" tIns="0" rIns="0" bIns="0" rtlCol="0" anchor="ctr">
            <a:normAutofit/>
          </a:bodyPr>
          <a:lstStyle/>
          <a:p>
            <a:pPr marL="0" indent="0" algn="ctr">
              <a:buNone/>
            </a:pPr>
            <a:r>
              <a:rPr lang="en-US" sz="1800" b="1" dirty="0">
                <a:solidFill>
                  <a:srgbClr val="FFFFFF"/>
                </a:solidFill>
                <a:latin typeface="Aptos" pitchFamily="34" charset="0"/>
                <a:ea typeface="Aptos" pitchFamily="34" charset="-122"/>
                <a:cs typeface="Aptos" pitchFamily="34" charset="-120"/>
              </a:rPr>
              <a:t>1</a:t>
            </a:r>
            <a:endParaRPr lang="en-US" sz="1300" dirty="0"/>
          </a:p>
        </p:txBody>
      </p:sp>
      <p:sp>
        <p:nvSpPr>
          <p:cNvPr id="6" name="Text 4"/>
          <p:cNvSpPr txBox="1"/>
          <p:nvPr/>
        </p:nvSpPr>
        <p:spPr>
          <a:xfrm>
            <a:off x="731520" y="2852928"/>
            <a:ext cx="1773936" cy="292608"/>
          </a:xfrm>
          <a:prstGeom prst="rect">
            <a:avLst/>
          </a:prstGeom>
          <a:noFill/>
          <a:ln/>
        </p:spPr>
        <p:txBody>
          <a:bodyPr wrap="square" lIns="0" tIns="0" rIns="0" bIns="0" rtlCol="0" anchor="ctr">
            <a:normAutofit/>
          </a:bodyPr>
          <a:lstStyle/>
          <a:p>
            <a:pPr marL="0" indent="0" algn="ctr">
              <a:buNone/>
            </a:pPr>
            <a:r>
              <a:rPr lang="en-US" sz="1200" b="1" dirty="0">
                <a:solidFill>
                  <a:srgbClr val="F3A133"/>
                </a:solidFill>
                <a:latin typeface="Aptos" pitchFamily="34" charset="0"/>
                <a:ea typeface="Aptos" pitchFamily="34" charset="-122"/>
                <a:cs typeface="Aptos" pitchFamily="34" charset="-120"/>
              </a:rPr>
              <a:t>BEFORE START</a:t>
            </a:r>
            <a:endParaRPr lang="en-US" sz="950" dirty="0"/>
          </a:p>
        </p:txBody>
      </p:sp>
      <p:sp>
        <p:nvSpPr>
          <p:cNvPr id="7" name="Text 5"/>
          <p:cNvSpPr txBox="1"/>
          <p:nvPr/>
        </p:nvSpPr>
        <p:spPr>
          <a:xfrm>
            <a:off x="768096" y="3291840"/>
            <a:ext cx="1638674" cy="786384"/>
          </a:xfrm>
          <a:prstGeom prst="rect">
            <a:avLst/>
          </a:prstGeom>
          <a:noFill/>
          <a:ln/>
        </p:spPr>
        <p:txBody>
          <a:bodyPr wrap="square" lIns="0" tIns="0" rIns="0" bIns="0" rtlCol="0" anchor="t">
            <a:normAutofit/>
          </a:bodyPr>
          <a:lstStyle/>
          <a:p>
            <a:pPr marL="0" indent="0" algn="ctr">
              <a:buNone/>
            </a:pPr>
            <a:r>
              <a:rPr lang="en-US" sz="1600" dirty="0">
                <a:solidFill>
                  <a:srgbClr val="657886"/>
                </a:solidFill>
                <a:latin typeface="Aptos" pitchFamily="34" charset="0"/>
                <a:ea typeface="Aptos" pitchFamily="34" charset="-122"/>
                <a:cs typeface="Aptos" pitchFamily="34" charset="-120"/>
              </a:rPr>
              <a:t>Role preview • requirements • contact person</a:t>
            </a:r>
            <a:endParaRPr lang="en-US" sz="1000" dirty="0"/>
          </a:p>
        </p:txBody>
      </p:sp>
      <p:sp>
        <p:nvSpPr>
          <p:cNvPr id="8" name="Shape 6">
            <a:extLst>
              <a:ext uri="{C183D7F6-B498-43B3-948B-1728B52AA6E4}">
                <adec:decorative xmlns:adec="http://schemas.microsoft.com/office/drawing/2017/decorative" val="1"/>
              </a:ext>
            </a:extLst>
          </p:cNvPr>
          <p:cNvSpPr/>
          <p:nvPr/>
        </p:nvSpPr>
        <p:spPr>
          <a:xfrm>
            <a:off x="2889504" y="1920240"/>
            <a:ext cx="1993392" cy="2331720"/>
          </a:xfrm>
          <a:prstGeom prst="roundRect">
            <a:avLst>
              <a:gd name="adj" fmla="val 2752"/>
            </a:avLst>
          </a:prstGeom>
          <a:solidFill>
            <a:srgbClr val="FFFFFF"/>
          </a:solidFill>
          <a:ln w="12700">
            <a:solidFill>
              <a:srgbClr val="DCE4E9"/>
            </a:solidFill>
            <a:prstDash val="solid"/>
          </a:ln>
        </p:spPr>
        <p:txBody>
          <a:bodyPr/>
          <a:lstStyle/>
          <a:p>
            <a:endParaRPr/>
          </a:p>
        </p:txBody>
      </p:sp>
      <p:sp>
        <p:nvSpPr>
          <p:cNvPr id="9" name="Text 7"/>
          <p:cNvSpPr txBox="1"/>
          <p:nvPr/>
        </p:nvSpPr>
        <p:spPr>
          <a:xfrm>
            <a:off x="3602736" y="2130552"/>
            <a:ext cx="530352" cy="530352"/>
          </a:xfrm>
          <a:prstGeom prst="ellipse">
            <a:avLst/>
          </a:prstGeom>
          <a:solidFill>
            <a:srgbClr val="1B9A98"/>
          </a:solidFill>
          <a:ln/>
        </p:spPr>
        <p:txBody>
          <a:bodyPr wrap="square" lIns="0" tIns="0" rIns="0" bIns="0" rtlCol="0" anchor="ctr">
            <a:normAutofit/>
          </a:bodyPr>
          <a:lstStyle/>
          <a:p>
            <a:pPr marL="0" indent="0" algn="ctr">
              <a:buNone/>
            </a:pPr>
            <a:r>
              <a:rPr lang="en-US" sz="1800" b="1" dirty="0">
                <a:solidFill>
                  <a:srgbClr val="FFFFFF"/>
                </a:solidFill>
                <a:latin typeface="Aptos" pitchFamily="34" charset="0"/>
                <a:ea typeface="Aptos" pitchFamily="34" charset="-122"/>
                <a:cs typeface="Aptos" pitchFamily="34" charset="-120"/>
              </a:rPr>
              <a:t>2</a:t>
            </a:r>
            <a:endParaRPr lang="en-US" sz="1300" dirty="0"/>
          </a:p>
        </p:txBody>
      </p:sp>
      <p:sp>
        <p:nvSpPr>
          <p:cNvPr id="10" name="Text 8"/>
          <p:cNvSpPr txBox="1"/>
          <p:nvPr/>
        </p:nvSpPr>
        <p:spPr>
          <a:xfrm>
            <a:off x="2999232" y="2852928"/>
            <a:ext cx="1773936" cy="292608"/>
          </a:xfrm>
          <a:prstGeom prst="rect">
            <a:avLst/>
          </a:prstGeom>
          <a:noFill/>
          <a:ln/>
        </p:spPr>
        <p:txBody>
          <a:bodyPr wrap="square" lIns="0" tIns="0" rIns="0" bIns="0" rtlCol="0" anchor="ctr">
            <a:normAutofit/>
          </a:bodyPr>
          <a:lstStyle/>
          <a:p>
            <a:pPr marL="0" indent="0" algn="ctr">
              <a:buNone/>
            </a:pPr>
            <a:r>
              <a:rPr lang="en-US" sz="1200" b="1" dirty="0">
                <a:solidFill>
                  <a:srgbClr val="1B9A98"/>
                </a:solidFill>
                <a:latin typeface="Aptos" pitchFamily="34" charset="0"/>
                <a:ea typeface="Aptos" pitchFamily="34" charset="-122"/>
                <a:cs typeface="Aptos" pitchFamily="34" charset="-120"/>
              </a:rPr>
              <a:t>0–30 DAYS</a:t>
            </a:r>
            <a:endParaRPr lang="en-US" sz="950" dirty="0"/>
          </a:p>
        </p:txBody>
      </p:sp>
      <p:sp>
        <p:nvSpPr>
          <p:cNvPr id="11" name="Text 9"/>
          <p:cNvSpPr txBox="1"/>
          <p:nvPr/>
        </p:nvSpPr>
        <p:spPr>
          <a:xfrm>
            <a:off x="3035808" y="3145536"/>
            <a:ext cx="1773936" cy="1003770"/>
          </a:xfrm>
          <a:prstGeom prst="rect">
            <a:avLst/>
          </a:prstGeom>
          <a:noFill/>
          <a:ln/>
        </p:spPr>
        <p:txBody>
          <a:bodyPr wrap="square" lIns="0" tIns="0" rIns="0" bIns="0" rtlCol="0" anchor="t">
            <a:normAutofit/>
          </a:bodyPr>
          <a:lstStyle/>
          <a:p>
            <a:pPr marL="0" indent="0" algn="ctr">
              <a:buNone/>
            </a:pPr>
            <a:r>
              <a:rPr lang="en-US" sz="1600" dirty="0">
                <a:solidFill>
                  <a:srgbClr val="657886"/>
                </a:solidFill>
                <a:latin typeface="Aptos" pitchFamily="34" charset="0"/>
                <a:ea typeface="Aptos" pitchFamily="34" charset="-122"/>
                <a:cs typeface="Aptos" pitchFamily="34" charset="-120"/>
              </a:rPr>
              <a:t>System orientation • shadowing • essential procedures</a:t>
            </a:r>
            <a:endParaRPr lang="en-US" sz="1000" dirty="0"/>
          </a:p>
        </p:txBody>
      </p:sp>
      <p:sp>
        <p:nvSpPr>
          <p:cNvPr id="12" name="Shape 10">
            <a:extLst>
              <a:ext uri="{C183D7F6-B498-43B3-948B-1728B52AA6E4}">
                <adec:decorative xmlns:adec="http://schemas.microsoft.com/office/drawing/2017/decorative" val="1"/>
              </a:ext>
            </a:extLst>
          </p:cNvPr>
          <p:cNvSpPr/>
          <p:nvPr/>
        </p:nvSpPr>
        <p:spPr>
          <a:xfrm>
            <a:off x="5157216" y="1920240"/>
            <a:ext cx="1993392" cy="2331720"/>
          </a:xfrm>
          <a:prstGeom prst="roundRect">
            <a:avLst>
              <a:gd name="adj" fmla="val 2752"/>
            </a:avLst>
          </a:prstGeom>
          <a:solidFill>
            <a:srgbClr val="FFFFFF"/>
          </a:solidFill>
          <a:ln w="12700">
            <a:solidFill>
              <a:srgbClr val="DCE4E9"/>
            </a:solidFill>
            <a:prstDash val="solid"/>
          </a:ln>
        </p:spPr>
        <p:txBody>
          <a:bodyPr/>
          <a:lstStyle/>
          <a:p>
            <a:endParaRPr/>
          </a:p>
        </p:txBody>
      </p:sp>
      <p:sp>
        <p:nvSpPr>
          <p:cNvPr id="13" name="Text 11"/>
          <p:cNvSpPr txBox="1"/>
          <p:nvPr/>
        </p:nvSpPr>
        <p:spPr>
          <a:xfrm>
            <a:off x="5870448" y="2130552"/>
            <a:ext cx="530352" cy="530352"/>
          </a:xfrm>
          <a:prstGeom prst="ellipse">
            <a:avLst/>
          </a:prstGeom>
          <a:solidFill>
            <a:srgbClr val="1C4D7B"/>
          </a:solidFill>
          <a:ln/>
        </p:spPr>
        <p:txBody>
          <a:bodyPr wrap="square" lIns="0" tIns="0" rIns="0" bIns="0" rtlCol="0" anchor="ctr">
            <a:normAutofit/>
          </a:bodyPr>
          <a:lstStyle/>
          <a:p>
            <a:pPr marL="0" indent="0" algn="ctr">
              <a:buNone/>
            </a:pPr>
            <a:r>
              <a:rPr lang="en-US" sz="1800" b="1" dirty="0">
                <a:solidFill>
                  <a:srgbClr val="FFFFFF"/>
                </a:solidFill>
                <a:latin typeface="Aptos" pitchFamily="34" charset="0"/>
                <a:ea typeface="Aptos" pitchFamily="34" charset="-122"/>
                <a:cs typeface="Aptos" pitchFamily="34" charset="-120"/>
              </a:rPr>
              <a:t>3</a:t>
            </a:r>
            <a:endParaRPr lang="en-US" sz="1300" dirty="0"/>
          </a:p>
        </p:txBody>
      </p:sp>
      <p:sp>
        <p:nvSpPr>
          <p:cNvPr id="14" name="Text 12"/>
          <p:cNvSpPr txBox="1"/>
          <p:nvPr/>
        </p:nvSpPr>
        <p:spPr>
          <a:xfrm>
            <a:off x="5266944" y="2852928"/>
            <a:ext cx="1773936" cy="292608"/>
          </a:xfrm>
          <a:prstGeom prst="rect">
            <a:avLst/>
          </a:prstGeom>
          <a:noFill/>
          <a:ln/>
        </p:spPr>
        <p:txBody>
          <a:bodyPr wrap="square" lIns="0" tIns="0" rIns="0" bIns="0" rtlCol="0" anchor="ctr">
            <a:normAutofit/>
          </a:bodyPr>
          <a:lstStyle/>
          <a:p>
            <a:pPr marL="0" indent="0" algn="ctr">
              <a:buNone/>
            </a:pPr>
            <a:r>
              <a:rPr lang="en-US" sz="1200" b="1" dirty="0">
                <a:solidFill>
                  <a:srgbClr val="1C4D7B"/>
                </a:solidFill>
                <a:latin typeface="Aptos" pitchFamily="34" charset="0"/>
                <a:ea typeface="Aptos" pitchFamily="34" charset="-122"/>
                <a:cs typeface="Aptos" pitchFamily="34" charset="-120"/>
              </a:rPr>
              <a:t>30–90 DAYS</a:t>
            </a:r>
            <a:endParaRPr lang="en-US" sz="950" dirty="0"/>
          </a:p>
        </p:txBody>
      </p:sp>
      <p:sp>
        <p:nvSpPr>
          <p:cNvPr id="15" name="Text 13"/>
          <p:cNvSpPr txBox="1"/>
          <p:nvPr/>
        </p:nvSpPr>
        <p:spPr>
          <a:xfrm>
            <a:off x="5266944" y="3152782"/>
            <a:ext cx="1773936" cy="1064500"/>
          </a:xfrm>
          <a:prstGeom prst="rect">
            <a:avLst/>
          </a:prstGeom>
          <a:noFill/>
          <a:ln/>
        </p:spPr>
        <p:txBody>
          <a:bodyPr wrap="square" lIns="0" tIns="0" rIns="0" bIns="0" rtlCol="0" anchor="t">
            <a:normAutofit/>
          </a:bodyPr>
          <a:lstStyle/>
          <a:p>
            <a:pPr marL="0" indent="0" algn="ctr">
              <a:buNone/>
            </a:pPr>
            <a:r>
              <a:rPr lang="en-US" sz="1600" dirty="0">
                <a:solidFill>
                  <a:srgbClr val="657886"/>
                </a:solidFill>
                <a:latin typeface="Aptos" pitchFamily="34" charset="0"/>
                <a:ea typeface="Aptos" pitchFamily="34" charset="-122"/>
                <a:cs typeface="Aptos" pitchFamily="34" charset="-120"/>
              </a:rPr>
              <a:t>Coaching • feedback • case review • peer connection</a:t>
            </a:r>
            <a:endParaRPr lang="en-US" sz="1000" dirty="0"/>
          </a:p>
        </p:txBody>
      </p:sp>
      <p:sp>
        <p:nvSpPr>
          <p:cNvPr id="16" name="Shape 14">
            <a:extLst>
              <a:ext uri="{C183D7F6-B498-43B3-948B-1728B52AA6E4}">
                <adec:decorative xmlns:adec="http://schemas.microsoft.com/office/drawing/2017/decorative" val="1"/>
              </a:ext>
            </a:extLst>
          </p:cNvPr>
          <p:cNvSpPr/>
          <p:nvPr/>
        </p:nvSpPr>
        <p:spPr>
          <a:xfrm>
            <a:off x="7424928" y="1920240"/>
            <a:ext cx="1993392" cy="2331720"/>
          </a:xfrm>
          <a:prstGeom prst="roundRect">
            <a:avLst>
              <a:gd name="adj" fmla="val 2752"/>
            </a:avLst>
          </a:prstGeom>
          <a:solidFill>
            <a:srgbClr val="FFFFFF"/>
          </a:solidFill>
          <a:ln w="12700">
            <a:solidFill>
              <a:srgbClr val="DCE4E9"/>
            </a:solidFill>
            <a:prstDash val="solid"/>
          </a:ln>
        </p:spPr>
        <p:txBody>
          <a:bodyPr/>
          <a:lstStyle/>
          <a:p>
            <a:endParaRPr/>
          </a:p>
        </p:txBody>
      </p:sp>
      <p:sp>
        <p:nvSpPr>
          <p:cNvPr id="17" name="Text 15"/>
          <p:cNvSpPr txBox="1"/>
          <p:nvPr/>
        </p:nvSpPr>
        <p:spPr>
          <a:xfrm>
            <a:off x="8138160" y="2130552"/>
            <a:ext cx="530352" cy="530352"/>
          </a:xfrm>
          <a:prstGeom prst="ellipse">
            <a:avLst/>
          </a:prstGeom>
          <a:solidFill>
            <a:srgbClr val="35A85A"/>
          </a:solidFill>
          <a:ln/>
        </p:spPr>
        <p:txBody>
          <a:bodyPr wrap="square" lIns="0" tIns="0" rIns="0" bIns="0" rtlCol="0" anchor="ctr">
            <a:normAutofit/>
          </a:bodyPr>
          <a:lstStyle/>
          <a:p>
            <a:pPr marL="0" indent="0" algn="ctr">
              <a:buNone/>
            </a:pPr>
            <a:r>
              <a:rPr lang="en-US" sz="1800" b="1" dirty="0">
                <a:solidFill>
                  <a:srgbClr val="FFFFFF"/>
                </a:solidFill>
                <a:latin typeface="Aptos" pitchFamily="34" charset="0"/>
                <a:ea typeface="Aptos" pitchFamily="34" charset="-122"/>
                <a:cs typeface="Aptos" pitchFamily="34" charset="-120"/>
              </a:rPr>
              <a:t>4</a:t>
            </a:r>
            <a:endParaRPr lang="en-US" sz="1300" dirty="0"/>
          </a:p>
        </p:txBody>
      </p:sp>
      <p:sp>
        <p:nvSpPr>
          <p:cNvPr id="18" name="Text 16"/>
          <p:cNvSpPr txBox="1"/>
          <p:nvPr/>
        </p:nvSpPr>
        <p:spPr>
          <a:xfrm>
            <a:off x="7534656" y="2852928"/>
            <a:ext cx="1773936" cy="292608"/>
          </a:xfrm>
          <a:prstGeom prst="rect">
            <a:avLst/>
          </a:prstGeom>
          <a:noFill/>
          <a:ln/>
        </p:spPr>
        <p:txBody>
          <a:bodyPr wrap="square" lIns="0" tIns="0" rIns="0" bIns="0" rtlCol="0" anchor="ctr">
            <a:normAutofit/>
          </a:bodyPr>
          <a:lstStyle/>
          <a:p>
            <a:pPr marL="0" indent="0" algn="ctr">
              <a:buNone/>
            </a:pPr>
            <a:r>
              <a:rPr lang="en-US" sz="1200" b="1" dirty="0">
                <a:solidFill>
                  <a:srgbClr val="35A85A"/>
                </a:solidFill>
                <a:latin typeface="Aptos" pitchFamily="34" charset="0"/>
                <a:ea typeface="Aptos" pitchFamily="34" charset="-122"/>
                <a:cs typeface="Aptos" pitchFamily="34" charset="-120"/>
              </a:rPr>
              <a:t>3–12 MONTHS</a:t>
            </a:r>
            <a:endParaRPr lang="en-US" sz="950" dirty="0"/>
          </a:p>
        </p:txBody>
      </p:sp>
      <p:sp>
        <p:nvSpPr>
          <p:cNvPr id="19" name="Text 17"/>
          <p:cNvSpPr txBox="1"/>
          <p:nvPr/>
        </p:nvSpPr>
        <p:spPr>
          <a:xfrm>
            <a:off x="7571232" y="3291840"/>
            <a:ext cx="1773936" cy="960120"/>
          </a:xfrm>
          <a:prstGeom prst="rect">
            <a:avLst/>
          </a:prstGeom>
          <a:noFill/>
          <a:ln/>
        </p:spPr>
        <p:txBody>
          <a:bodyPr wrap="square" lIns="0" tIns="0" rIns="0" bIns="0" rtlCol="0" anchor="t">
            <a:normAutofit/>
          </a:bodyPr>
          <a:lstStyle/>
          <a:p>
            <a:pPr marL="0" indent="0" algn="ctr">
              <a:buNone/>
            </a:pPr>
            <a:r>
              <a:rPr lang="en-US" sz="1600" dirty="0">
                <a:solidFill>
                  <a:srgbClr val="657886"/>
                </a:solidFill>
                <a:latin typeface="Aptos" pitchFamily="34" charset="0"/>
                <a:ea typeface="Aptos" pitchFamily="34" charset="-122"/>
                <a:cs typeface="Aptos" pitchFamily="34" charset="-120"/>
              </a:rPr>
              <a:t>Milestone check-ins • advanced learning • problem solving</a:t>
            </a:r>
            <a:endParaRPr lang="en-US" sz="1000" dirty="0"/>
          </a:p>
        </p:txBody>
      </p:sp>
      <p:sp>
        <p:nvSpPr>
          <p:cNvPr id="20" name="Shape 18">
            <a:extLst>
              <a:ext uri="{C183D7F6-B498-43B3-948B-1728B52AA6E4}">
                <adec:decorative xmlns:adec="http://schemas.microsoft.com/office/drawing/2017/decorative" val="1"/>
              </a:ext>
            </a:extLst>
          </p:cNvPr>
          <p:cNvSpPr/>
          <p:nvPr/>
        </p:nvSpPr>
        <p:spPr>
          <a:xfrm>
            <a:off x="9692640" y="1920240"/>
            <a:ext cx="1993392" cy="2331720"/>
          </a:xfrm>
          <a:prstGeom prst="roundRect">
            <a:avLst>
              <a:gd name="adj" fmla="val 2752"/>
            </a:avLst>
          </a:prstGeom>
          <a:solidFill>
            <a:srgbClr val="FFFFFF"/>
          </a:solidFill>
          <a:ln w="12700">
            <a:solidFill>
              <a:srgbClr val="DCE4E9"/>
            </a:solidFill>
            <a:prstDash val="solid"/>
          </a:ln>
        </p:spPr>
        <p:txBody>
          <a:bodyPr/>
          <a:lstStyle/>
          <a:p>
            <a:endParaRPr/>
          </a:p>
        </p:txBody>
      </p:sp>
      <p:sp>
        <p:nvSpPr>
          <p:cNvPr id="21" name="Text 19"/>
          <p:cNvSpPr txBox="1"/>
          <p:nvPr/>
        </p:nvSpPr>
        <p:spPr>
          <a:xfrm>
            <a:off x="10405872" y="2130552"/>
            <a:ext cx="530352" cy="530352"/>
          </a:xfrm>
          <a:prstGeom prst="ellipse">
            <a:avLst/>
          </a:prstGeom>
          <a:solidFill>
            <a:srgbClr val="E96F61"/>
          </a:solidFill>
          <a:ln/>
        </p:spPr>
        <p:txBody>
          <a:bodyPr wrap="square" lIns="0" tIns="0" rIns="0" bIns="0" rtlCol="0" anchor="ctr">
            <a:normAutofit/>
          </a:bodyPr>
          <a:lstStyle/>
          <a:p>
            <a:pPr marL="0" indent="0" algn="ctr">
              <a:buNone/>
            </a:pPr>
            <a:r>
              <a:rPr lang="en-US" sz="1800" b="1" dirty="0">
                <a:solidFill>
                  <a:srgbClr val="FFFFFF"/>
                </a:solidFill>
                <a:latin typeface="Aptos" pitchFamily="34" charset="0"/>
                <a:ea typeface="Aptos" pitchFamily="34" charset="-122"/>
                <a:cs typeface="Aptos" pitchFamily="34" charset="-120"/>
              </a:rPr>
              <a:t>5</a:t>
            </a:r>
            <a:endParaRPr lang="en-US" sz="1300" dirty="0"/>
          </a:p>
        </p:txBody>
      </p:sp>
      <p:sp>
        <p:nvSpPr>
          <p:cNvPr id="22" name="Text 20"/>
          <p:cNvSpPr txBox="1"/>
          <p:nvPr/>
        </p:nvSpPr>
        <p:spPr>
          <a:xfrm>
            <a:off x="9802368" y="2852928"/>
            <a:ext cx="1773936" cy="292608"/>
          </a:xfrm>
          <a:prstGeom prst="rect">
            <a:avLst/>
          </a:prstGeom>
          <a:noFill/>
          <a:ln/>
        </p:spPr>
        <p:txBody>
          <a:bodyPr wrap="square" lIns="0" tIns="0" rIns="0" bIns="0" rtlCol="0" anchor="ctr">
            <a:normAutofit/>
          </a:bodyPr>
          <a:lstStyle/>
          <a:p>
            <a:pPr marL="0" indent="0" algn="ctr">
              <a:buNone/>
            </a:pPr>
            <a:r>
              <a:rPr lang="en-US" sz="1200" b="1" dirty="0">
                <a:solidFill>
                  <a:srgbClr val="E96F61"/>
                </a:solidFill>
                <a:latin typeface="Aptos" pitchFamily="34" charset="0"/>
                <a:ea typeface="Aptos" pitchFamily="34" charset="-122"/>
                <a:cs typeface="Aptos" pitchFamily="34" charset="-120"/>
              </a:rPr>
              <a:t>YEAR 1 REVIEW</a:t>
            </a:r>
            <a:endParaRPr lang="en-US" sz="950" dirty="0"/>
          </a:p>
        </p:txBody>
      </p:sp>
      <p:sp>
        <p:nvSpPr>
          <p:cNvPr id="23" name="Text 21"/>
          <p:cNvSpPr txBox="1"/>
          <p:nvPr/>
        </p:nvSpPr>
        <p:spPr>
          <a:xfrm>
            <a:off x="9838944" y="3291840"/>
            <a:ext cx="1773936" cy="960120"/>
          </a:xfrm>
          <a:prstGeom prst="rect">
            <a:avLst/>
          </a:prstGeom>
          <a:noFill/>
          <a:ln/>
        </p:spPr>
        <p:txBody>
          <a:bodyPr wrap="square" lIns="0" tIns="0" rIns="0" bIns="0" rtlCol="0" anchor="t">
            <a:normAutofit/>
          </a:bodyPr>
          <a:lstStyle/>
          <a:p>
            <a:pPr marL="0" indent="0" algn="ctr">
              <a:buNone/>
            </a:pPr>
            <a:r>
              <a:rPr lang="en-US" sz="1600" dirty="0">
                <a:solidFill>
                  <a:srgbClr val="657886"/>
                </a:solidFill>
                <a:latin typeface="Aptos" pitchFamily="34" charset="0"/>
                <a:ea typeface="Aptos" pitchFamily="34" charset="-122"/>
                <a:cs typeface="Aptos" pitchFamily="34" charset="-120"/>
              </a:rPr>
              <a:t>What helped? What remains hard? What support is next?</a:t>
            </a:r>
            <a:endParaRPr lang="en-US" sz="1000" dirty="0"/>
          </a:p>
        </p:txBody>
      </p:sp>
      <p:sp>
        <p:nvSpPr>
          <p:cNvPr id="24" name="Text 22"/>
          <p:cNvSpPr txBox="1"/>
          <p:nvPr/>
        </p:nvSpPr>
        <p:spPr>
          <a:xfrm>
            <a:off x="822960" y="5074920"/>
            <a:ext cx="10515600" cy="438912"/>
          </a:xfrm>
          <a:prstGeom prst="rect">
            <a:avLst/>
          </a:prstGeom>
          <a:noFill/>
          <a:ln/>
        </p:spPr>
        <p:txBody>
          <a:bodyPr wrap="square" lIns="0" tIns="0" rIns="0" bIns="0" rtlCol="0" anchor="ctr">
            <a:normAutofit/>
          </a:bodyPr>
          <a:lstStyle/>
          <a:p>
            <a:pPr marL="0" indent="0" algn="ctr">
              <a:buNone/>
            </a:pPr>
            <a:r>
              <a:rPr lang="en-US" sz="1550" b="1" dirty="0">
                <a:solidFill>
                  <a:srgbClr val="1C4D7B"/>
                </a:solidFill>
                <a:latin typeface="Aptos" pitchFamily="34" charset="0"/>
                <a:ea typeface="Aptos" pitchFamily="34" charset="-122"/>
                <a:cs typeface="Aptos" pitchFamily="34" charset="-120"/>
              </a:rPr>
              <a:t>Design question: What would a new practitioner know, feel, and be able to do after 30 days, 90 days, and one year?</a:t>
            </a:r>
            <a:endParaRPr lang="en-US" sz="1250" dirty="0"/>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The supervisor’s job is not only compliance—it is helping people make sense of complex work.</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SUPPORTIVE SUPERVISION REDUCES “FIGURE IT OUT ALONE”</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713232" y="1463040"/>
            <a:ext cx="10771632" cy="685800"/>
          </a:xfrm>
          <a:prstGeom prst="roundRect">
            <a:avLst>
              <a:gd name="adj" fmla="val 6667"/>
            </a:avLst>
          </a:prstGeom>
          <a:solidFill>
            <a:srgbClr val="FFFFFF"/>
          </a:solidFill>
          <a:ln w="12700">
            <a:solidFill>
              <a:srgbClr val="DCE4E9"/>
            </a:solidFill>
            <a:prstDash val="solid"/>
          </a:ln>
        </p:spPr>
        <p:txBody>
          <a:bodyPr/>
          <a:lstStyle/>
          <a:p>
            <a:endParaRPr/>
          </a:p>
        </p:txBody>
      </p:sp>
      <p:sp>
        <p:nvSpPr>
          <p:cNvPr id="5" name="Shape 3">
            <a:extLst>
              <a:ext uri="{C183D7F6-B498-43B3-948B-1728B52AA6E4}">
                <adec:decorative xmlns:adec="http://schemas.microsoft.com/office/drawing/2017/decorative" val="1"/>
              </a:ext>
            </a:extLst>
          </p:cNvPr>
          <p:cNvSpPr/>
          <p:nvPr/>
        </p:nvSpPr>
        <p:spPr>
          <a:xfrm>
            <a:off x="713232" y="1463040"/>
            <a:ext cx="45720" cy="685800"/>
          </a:xfrm>
          <a:prstGeom prst="rect">
            <a:avLst/>
          </a:prstGeom>
          <a:solidFill>
            <a:srgbClr val="F3A133"/>
          </a:solidFill>
          <a:ln w="12700">
            <a:solidFill>
              <a:srgbClr val="F3A133"/>
            </a:solidFill>
            <a:prstDash val="solid"/>
          </a:ln>
        </p:spPr>
        <p:txBody>
          <a:bodyPr/>
          <a:lstStyle/>
          <a:p>
            <a:endParaRPr/>
          </a:p>
        </p:txBody>
      </p:sp>
      <p:sp>
        <p:nvSpPr>
          <p:cNvPr id="6" name="Text 4"/>
          <p:cNvSpPr txBox="1"/>
          <p:nvPr/>
        </p:nvSpPr>
        <p:spPr>
          <a:xfrm>
            <a:off x="877824" y="1581912"/>
            <a:ext cx="10497312"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CLARITY</a:t>
            </a:r>
            <a:endParaRPr lang="en-US" sz="1030" dirty="0"/>
          </a:p>
        </p:txBody>
      </p:sp>
      <p:sp>
        <p:nvSpPr>
          <p:cNvPr id="7" name="Text 5"/>
          <p:cNvSpPr txBox="1"/>
          <p:nvPr/>
        </p:nvSpPr>
        <p:spPr>
          <a:xfrm>
            <a:off x="877824" y="1947672"/>
            <a:ext cx="10479024" cy="82296"/>
          </a:xfrm>
          <a:prstGeom prst="rect">
            <a:avLst/>
          </a:prstGeom>
          <a:noFill/>
          <a:ln/>
        </p:spPr>
        <p:txBody>
          <a:bodyPr wrap="square" lIns="0" tIns="0" rIns="0" bIns="0" rtlCol="0" anchor="t">
            <a:noAutofit/>
          </a:bodyPr>
          <a:lstStyle/>
          <a:p>
            <a:pPr marL="0" indent="0" algn="l">
              <a:buNone/>
            </a:pPr>
            <a:r>
              <a:rPr lang="en-US" sz="1600" dirty="0">
                <a:solidFill>
                  <a:srgbClr val="657886"/>
                </a:solidFill>
                <a:latin typeface="Aptos" pitchFamily="34" charset="0"/>
                <a:ea typeface="Aptos" pitchFamily="34" charset="-122"/>
                <a:cs typeface="Aptos" pitchFamily="34" charset="-120"/>
              </a:rPr>
              <a:t>Do I know what matters most and what “good” looks like?</a:t>
            </a:r>
            <a:endParaRPr lang="en-US" sz="1050" dirty="0"/>
          </a:p>
        </p:txBody>
      </p:sp>
      <p:sp>
        <p:nvSpPr>
          <p:cNvPr id="8" name="Shape 6">
            <a:extLst>
              <a:ext uri="{C183D7F6-B498-43B3-948B-1728B52AA6E4}">
                <adec:decorative xmlns:adec="http://schemas.microsoft.com/office/drawing/2017/decorative" val="1"/>
              </a:ext>
            </a:extLst>
          </p:cNvPr>
          <p:cNvSpPr/>
          <p:nvPr/>
        </p:nvSpPr>
        <p:spPr>
          <a:xfrm>
            <a:off x="713232" y="2340864"/>
            <a:ext cx="10771632" cy="685800"/>
          </a:xfrm>
          <a:prstGeom prst="roundRect">
            <a:avLst>
              <a:gd name="adj" fmla="val 6667"/>
            </a:avLst>
          </a:prstGeom>
          <a:solidFill>
            <a:srgbClr val="FFFFFF"/>
          </a:solidFill>
          <a:ln w="12700">
            <a:solidFill>
              <a:srgbClr val="DCE4E9"/>
            </a:solidFill>
            <a:prstDash val="solid"/>
          </a:ln>
        </p:spPr>
        <p:txBody>
          <a:bodyPr/>
          <a:lstStyle/>
          <a:p>
            <a:endParaRPr/>
          </a:p>
        </p:txBody>
      </p:sp>
      <p:sp>
        <p:nvSpPr>
          <p:cNvPr id="9" name="Shape 7">
            <a:extLst>
              <a:ext uri="{C183D7F6-B498-43B3-948B-1728B52AA6E4}">
                <adec:decorative xmlns:adec="http://schemas.microsoft.com/office/drawing/2017/decorative" val="1"/>
              </a:ext>
            </a:extLst>
          </p:cNvPr>
          <p:cNvSpPr/>
          <p:nvPr/>
        </p:nvSpPr>
        <p:spPr>
          <a:xfrm>
            <a:off x="713232" y="2340864"/>
            <a:ext cx="45720" cy="685800"/>
          </a:xfrm>
          <a:prstGeom prst="rect">
            <a:avLst/>
          </a:prstGeom>
          <a:solidFill>
            <a:srgbClr val="1B9A98"/>
          </a:solidFill>
          <a:ln w="12700">
            <a:solidFill>
              <a:srgbClr val="1B9A98"/>
            </a:solidFill>
            <a:prstDash val="solid"/>
          </a:ln>
        </p:spPr>
        <p:txBody>
          <a:bodyPr/>
          <a:lstStyle/>
          <a:p>
            <a:endParaRPr/>
          </a:p>
        </p:txBody>
      </p:sp>
      <p:sp>
        <p:nvSpPr>
          <p:cNvPr id="10" name="Text 8"/>
          <p:cNvSpPr txBox="1"/>
          <p:nvPr/>
        </p:nvSpPr>
        <p:spPr>
          <a:xfrm>
            <a:off x="877824" y="2459736"/>
            <a:ext cx="10497312"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COACHING</a:t>
            </a:r>
            <a:endParaRPr lang="en-US" sz="1030" dirty="0"/>
          </a:p>
        </p:txBody>
      </p:sp>
      <p:sp>
        <p:nvSpPr>
          <p:cNvPr id="11" name="Text 9"/>
          <p:cNvSpPr txBox="1"/>
          <p:nvPr/>
        </p:nvSpPr>
        <p:spPr>
          <a:xfrm>
            <a:off x="877824" y="2825496"/>
            <a:ext cx="10479024" cy="82296"/>
          </a:xfrm>
          <a:prstGeom prst="rect">
            <a:avLst/>
          </a:prstGeom>
          <a:noFill/>
          <a:ln/>
        </p:spPr>
        <p:txBody>
          <a:bodyPr wrap="square" lIns="0" tIns="0" rIns="0" bIns="0" rtlCol="0" anchor="t">
            <a:noAutofit/>
          </a:bodyPr>
          <a:lstStyle/>
          <a:p>
            <a:pPr marL="0" indent="0" algn="l">
              <a:buNone/>
            </a:pPr>
            <a:r>
              <a:rPr lang="en-US" sz="1600" dirty="0">
                <a:solidFill>
                  <a:srgbClr val="657886"/>
                </a:solidFill>
                <a:latin typeface="Aptos" pitchFamily="34" charset="0"/>
                <a:ea typeface="Aptos" pitchFamily="34" charset="-122"/>
                <a:cs typeface="Aptos" pitchFamily="34" charset="-120"/>
              </a:rPr>
              <a:t>Do I receive useful feedback and help applying learning?</a:t>
            </a:r>
            <a:endParaRPr lang="en-US" sz="1050" dirty="0"/>
          </a:p>
        </p:txBody>
      </p:sp>
      <p:sp>
        <p:nvSpPr>
          <p:cNvPr id="12" name="Shape 10">
            <a:extLst>
              <a:ext uri="{C183D7F6-B498-43B3-948B-1728B52AA6E4}">
                <adec:decorative xmlns:adec="http://schemas.microsoft.com/office/drawing/2017/decorative" val="1"/>
              </a:ext>
            </a:extLst>
          </p:cNvPr>
          <p:cNvSpPr/>
          <p:nvPr/>
        </p:nvSpPr>
        <p:spPr>
          <a:xfrm>
            <a:off x="713232" y="3218688"/>
            <a:ext cx="10771632" cy="685800"/>
          </a:xfrm>
          <a:prstGeom prst="roundRect">
            <a:avLst>
              <a:gd name="adj" fmla="val 6667"/>
            </a:avLst>
          </a:prstGeom>
          <a:solidFill>
            <a:srgbClr val="FFFFFF"/>
          </a:solidFill>
          <a:ln w="12700">
            <a:solidFill>
              <a:srgbClr val="DCE4E9"/>
            </a:solidFill>
            <a:prstDash val="solid"/>
          </a:ln>
        </p:spPr>
        <p:txBody>
          <a:bodyPr/>
          <a:lstStyle/>
          <a:p>
            <a:endParaRPr/>
          </a:p>
        </p:txBody>
      </p:sp>
      <p:sp>
        <p:nvSpPr>
          <p:cNvPr id="13" name="Shape 11">
            <a:extLst>
              <a:ext uri="{C183D7F6-B498-43B3-948B-1728B52AA6E4}">
                <adec:decorative xmlns:adec="http://schemas.microsoft.com/office/drawing/2017/decorative" val="1"/>
              </a:ext>
            </a:extLst>
          </p:cNvPr>
          <p:cNvSpPr/>
          <p:nvPr/>
        </p:nvSpPr>
        <p:spPr>
          <a:xfrm>
            <a:off x="713232" y="3218688"/>
            <a:ext cx="45720" cy="685800"/>
          </a:xfrm>
          <a:prstGeom prst="rect">
            <a:avLst/>
          </a:prstGeom>
          <a:solidFill>
            <a:srgbClr val="1C4D7B"/>
          </a:solidFill>
          <a:ln w="12700">
            <a:solidFill>
              <a:srgbClr val="1C4D7B"/>
            </a:solidFill>
            <a:prstDash val="solid"/>
          </a:ln>
        </p:spPr>
        <p:txBody>
          <a:bodyPr/>
          <a:lstStyle/>
          <a:p>
            <a:endParaRPr/>
          </a:p>
        </p:txBody>
      </p:sp>
      <p:sp>
        <p:nvSpPr>
          <p:cNvPr id="14" name="Text 12"/>
          <p:cNvSpPr txBox="1"/>
          <p:nvPr/>
        </p:nvSpPr>
        <p:spPr>
          <a:xfrm>
            <a:off x="877824" y="3337560"/>
            <a:ext cx="10497312"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PROBLEM SOLVING</a:t>
            </a:r>
            <a:endParaRPr lang="en-US" sz="1030" dirty="0"/>
          </a:p>
        </p:txBody>
      </p:sp>
      <p:sp>
        <p:nvSpPr>
          <p:cNvPr id="15" name="Text 13"/>
          <p:cNvSpPr txBox="1"/>
          <p:nvPr/>
        </p:nvSpPr>
        <p:spPr>
          <a:xfrm>
            <a:off x="877824" y="3703320"/>
            <a:ext cx="10479024" cy="82296"/>
          </a:xfrm>
          <a:prstGeom prst="rect">
            <a:avLst/>
          </a:prstGeom>
          <a:noFill/>
          <a:ln/>
        </p:spPr>
        <p:txBody>
          <a:bodyPr wrap="square" lIns="0" tIns="0" rIns="0" bIns="0" rtlCol="0" anchor="t">
            <a:noAutofit/>
          </a:bodyPr>
          <a:lstStyle/>
          <a:p>
            <a:pPr marL="0" indent="0" algn="l">
              <a:buNone/>
            </a:pPr>
            <a:r>
              <a:rPr lang="en-US" sz="1600" dirty="0">
                <a:solidFill>
                  <a:srgbClr val="657886"/>
                </a:solidFill>
                <a:latin typeface="Aptos" pitchFamily="34" charset="0"/>
                <a:ea typeface="Aptos" pitchFamily="34" charset="-122"/>
                <a:cs typeface="Aptos" pitchFamily="34" charset="-120"/>
              </a:rPr>
              <a:t>Can I bring difficult cases and system barriers without fear?</a:t>
            </a:r>
            <a:endParaRPr lang="en-US" sz="1050" dirty="0"/>
          </a:p>
        </p:txBody>
      </p:sp>
      <p:sp>
        <p:nvSpPr>
          <p:cNvPr id="16" name="Shape 14">
            <a:extLst>
              <a:ext uri="{C183D7F6-B498-43B3-948B-1728B52AA6E4}">
                <adec:decorative xmlns:adec="http://schemas.microsoft.com/office/drawing/2017/decorative" val="1"/>
              </a:ext>
            </a:extLst>
          </p:cNvPr>
          <p:cNvSpPr/>
          <p:nvPr/>
        </p:nvSpPr>
        <p:spPr>
          <a:xfrm>
            <a:off x="713232" y="4096512"/>
            <a:ext cx="10771632" cy="685800"/>
          </a:xfrm>
          <a:prstGeom prst="roundRect">
            <a:avLst>
              <a:gd name="adj" fmla="val 6667"/>
            </a:avLst>
          </a:prstGeom>
          <a:solidFill>
            <a:srgbClr val="FFFFFF"/>
          </a:solidFill>
          <a:ln w="12700">
            <a:solidFill>
              <a:srgbClr val="DCE4E9"/>
            </a:solidFill>
            <a:prstDash val="solid"/>
          </a:ln>
        </p:spPr>
        <p:txBody>
          <a:bodyPr/>
          <a:lstStyle/>
          <a:p>
            <a:endParaRPr/>
          </a:p>
        </p:txBody>
      </p:sp>
      <p:sp>
        <p:nvSpPr>
          <p:cNvPr id="17" name="Shape 15">
            <a:extLst>
              <a:ext uri="{C183D7F6-B498-43B3-948B-1728B52AA6E4}">
                <adec:decorative xmlns:adec="http://schemas.microsoft.com/office/drawing/2017/decorative" val="1"/>
              </a:ext>
            </a:extLst>
          </p:cNvPr>
          <p:cNvSpPr/>
          <p:nvPr/>
        </p:nvSpPr>
        <p:spPr>
          <a:xfrm>
            <a:off x="713232" y="4096512"/>
            <a:ext cx="45720" cy="685800"/>
          </a:xfrm>
          <a:prstGeom prst="rect">
            <a:avLst/>
          </a:prstGeom>
          <a:solidFill>
            <a:srgbClr val="E96F61"/>
          </a:solidFill>
          <a:ln w="12700">
            <a:solidFill>
              <a:srgbClr val="E96F61"/>
            </a:solidFill>
            <a:prstDash val="solid"/>
          </a:ln>
        </p:spPr>
        <p:txBody>
          <a:bodyPr/>
          <a:lstStyle/>
          <a:p>
            <a:endParaRPr/>
          </a:p>
        </p:txBody>
      </p:sp>
      <p:sp>
        <p:nvSpPr>
          <p:cNvPr id="18" name="Text 16"/>
          <p:cNvSpPr txBox="1"/>
          <p:nvPr/>
        </p:nvSpPr>
        <p:spPr>
          <a:xfrm>
            <a:off x="877824" y="4215384"/>
            <a:ext cx="10497312"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REFLECTION</a:t>
            </a:r>
            <a:endParaRPr lang="en-US" sz="1030" dirty="0"/>
          </a:p>
        </p:txBody>
      </p:sp>
      <p:sp>
        <p:nvSpPr>
          <p:cNvPr id="19" name="Text 17"/>
          <p:cNvSpPr txBox="1"/>
          <p:nvPr/>
        </p:nvSpPr>
        <p:spPr>
          <a:xfrm>
            <a:off x="877824" y="4581144"/>
            <a:ext cx="10479024" cy="82296"/>
          </a:xfrm>
          <a:prstGeom prst="rect">
            <a:avLst/>
          </a:prstGeom>
          <a:noFill/>
          <a:ln/>
        </p:spPr>
        <p:txBody>
          <a:bodyPr wrap="square" lIns="0" tIns="0" rIns="0" bIns="0" rtlCol="0" anchor="t">
            <a:noAutofit/>
          </a:bodyPr>
          <a:lstStyle/>
          <a:p>
            <a:pPr marL="0" indent="0" algn="l">
              <a:buNone/>
            </a:pPr>
            <a:r>
              <a:rPr lang="en-US" sz="1600" dirty="0">
                <a:solidFill>
                  <a:srgbClr val="657886"/>
                </a:solidFill>
                <a:latin typeface="Aptos" pitchFamily="34" charset="0"/>
                <a:ea typeface="Aptos" pitchFamily="34" charset="-122"/>
                <a:cs typeface="Aptos" pitchFamily="34" charset="-120"/>
              </a:rPr>
              <a:t>Is there space to process the emotional and relational demands of the work?</a:t>
            </a:r>
            <a:endParaRPr lang="en-US" sz="1050" dirty="0"/>
          </a:p>
        </p:txBody>
      </p:sp>
      <p:sp>
        <p:nvSpPr>
          <p:cNvPr id="20" name="Shape 18">
            <a:extLst>
              <a:ext uri="{C183D7F6-B498-43B3-948B-1728B52AA6E4}">
                <adec:decorative xmlns:adec="http://schemas.microsoft.com/office/drawing/2017/decorative" val="1"/>
              </a:ext>
            </a:extLst>
          </p:cNvPr>
          <p:cNvSpPr/>
          <p:nvPr/>
        </p:nvSpPr>
        <p:spPr>
          <a:xfrm>
            <a:off x="713232" y="4974336"/>
            <a:ext cx="10771632" cy="685800"/>
          </a:xfrm>
          <a:prstGeom prst="roundRect">
            <a:avLst>
              <a:gd name="adj" fmla="val 6667"/>
            </a:avLst>
          </a:prstGeom>
          <a:solidFill>
            <a:srgbClr val="FFFFFF"/>
          </a:solidFill>
          <a:ln w="12700">
            <a:solidFill>
              <a:srgbClr val="DCE4E9"/>
            </a:solidFill>
            <a:prstDash val="solid"/>
          </a:ln>
        </p:spPr>
        <p:txBody>
          <a:bodyPr/>
          <a:lstStyle/>
          <a:p>
            <a:endParaRPr/>
          </a:p>
        </p:txBody>
      </p:sp>
      <p:sp>
        <p:nvSpPr>
          <p:cNvPr id="21" name="Shape 19">
            <a:extLst>
              <a:ext uri="{C183D7F6-B498-43B3-948B-1728B52AA6E4}">
                <adec:decorative xmlns:adec="http://schemas.microsoft.com/office/drawing/2017/decorative" val="1"/>
              </a:ext>
            </a:extLst>
          </p:cNvPr>
          <p:cNvSpPr/>
          <p:nvPr/>
        </p:nvSpPr>
        <p:spPr>
          <a:xfrm>
            <a:off x="713232" y="4974336"/>
            <a:ext cx="45720" cy="685800"/>
          </a:xfrm>
          <a:prstGeom prst="rect">
            <a:avLst/>
          </a:prstGeom>
          <a:solidFill>
            <a:srgbClr val="35A85A"/>
          </a:solidFill>
          <a:ln w="12700">
            <a:solidFill>
              <a:srgbClr val="35A85A"/>
            </a:solidFill>
            <a:prstDash val="solid"/>
          </a:ln>
        </p:spPr>
        <p:txBody>
          <a:bodyPr/>
          <a:lstStyle/>
          <a:p>
            <a:endParaRPr/>
          </a:p>
        </p:txBody>
      </p:sp>
      <p:sp>
        <p:nvSpPr>
          <p:cNvPr id="22" name="Text 20"/>
          <p:cNvSpPr txBox="1"/>
          <p:nvPr/>
        </p:nvSpPr>
        <p:spPr>
          <a:xfrm>
            <a:off x="877824" y="5093208"/>
            <a:ext cx="10497312"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RECOGNITION</a:t>
            </a:r>
            <a:endParaRPr lang="en-US" sz="1030" dirty="0"/>
          </a:p>
        </p:txBody>
      </p:sp>
      <p:sp>
        <p:nvSpPr>
          <p:cNvPr id="23" name="Text 21"/>
          <p:cNvSpPr txBox="1"/>
          <p:nvPr/>
        </p:nvSpPr>
        <p:spPr>
          <a:xfrm>
            <a:off x="877824" y="5458968"/>
            <a:ext cx="10479024" cy="82296"/>
          </a:xfrm>
          <a:prstGeom prst="rect">
            <a:avLst/>
          </a:prstGeom>
          <a:noFill/>
          <a:ln/>
        </p:spPr>
        <p:txBody>
          <a:bodyPr wrap="square" lIns="0" tIns="0" rIns="0" bIns="0" rtlCol="0" anchor="t">
            <a:noAutofit/>
          </a:bodyPr>
          <a:lstStyle/>
          <a:p>
            <a:pPr marL="0" indent="0" algn="l">
              <a:buNone/>
            </a:pPr>
            <a:r>
              <a:rPr lang="en-US" sz="1600" dirty="0">
                <a:solidFill>
                  <a:srgbClr val="657886"/>
                </a:solidFill>
                <a:latin typeface="Aptos" pitchFamily="34" charset="0"/>
                <a:ea typeface="Aptos" pitchFamily="34" charset="-122"/>
                <a:cs typeface="Aptos" pitchFamily="34" charset="-120"/>
              </a:rPr>
              <a:t>Does anyone notice effort, progress, expertise, and impact?</a:t>
            </a:r>
            <a:endParaRPr lang="en-US" sz="1050" dirty="0"/>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The total burden is the combination of volume, complexity, travel, documentation, vacancies, and control over the work.</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WORKLOAD IS MORE THAN CASELOAD</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685800" y="1572768"/>
            <a:ext cx="3419856" cy="1481328"/>
          </a:xfrm>
          <a:prstGeom prst="roundRect">
            <a:avLst>
              <a:gd name="adj" fmla="val 3086"/>
            </a:avLst>
          </a:prstGeom>
          <a:solidFill>
            <a:srgbClr val="FFFFFF"/>
          </a:solidFill>
          <a:ln w="12700">
            <a:solidFill>
              <a:srgbClr val="DCE4E9"/>
            </a:solidFill>
            <a:prstDash val="solid"/>
          </a:ln>
        </p:spPr>
        <p:txBody>
          <a:bodyPr/>
          <a:lstStyle/>
          <a:p>
            <a:endParaRPr/>
          </a:p>
        </p:txBody>
      </p:sp>
      <p:sp>
        <p:nvSpPr>
          <p:cNvPr id="5" name="Shape 3">
            <a:extLst>
              <a:ext uri="{C183D7F6-B498-43B3-948B-1728B52AA6E4}">
                <adec:decorative xmlns:adec="http://schemas.microsoft.com/office/drawing/2017/decorative" val="1"/>
              </a:ext>
            </a:extLst>
          </p:cNvPr>
          <p:cNvSpPr/>
          <p:nvPr/>
        </p:nvSpPr>
        <p:spPr>
          <a:xfrm>
            <a:off x="685800" y="1572768"/>
            <a:ext cx="45720" cy="1481328"/>
          </a:xfrm>
          <a:prstGeom prst="rect">
            <a:avLst/>
          </a:prstGeom>
          <a:solidFill>
            <a:srgbClr val="F3A133"/>
          </a:solidFill>
          <a:ln w="12700">
            <a:solidFill>
              <a:srgbClr val="F3A133"/>
            </a:solidFill>
            <a:prstDash val="solid"/>
          </a:ln>
        </p:spPr>
        <p:txBody>
          <a:bodyPr/>
          <a:lstStyle/>
          <a:p>
            <a:endParaRPr/>
          </a:p>
        </p:txBody>
      </p:sp>
      <p:sp>
        <p:nvSpPr>
          <p:cNvPr id="6" name="Text 4"/>
          <p:cNvSpPr txBox="1"/>
          <p:nvPr/>
        </p:nvSpPr>
        <p:spPr>
          <a:xfrm>
            <a:off x="850392" y="1691640"/>
            <a:ext cx="3145536"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VOLUME</a:t>
            </a:r>
            <a:endParaRPr lang="en-US" sz="1080" dirty="0"/>
          </a:p>
        </p:txBody>
      </p:sp>
      <p:sp>
        <p:nvSpPr>
          <p:cNvPr id="7" name="Text 5"/>
          <p:cNvSpPr txBox="1"/>
          <p:nvPr/>
        </p:nvSpPr>
        <p:spPr>
          <a:xfrm>
            <a:off x="850392" y="2057400"/>
            <a:ext cx="3127248" cy="87782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Caseload • ratios • referrals</a:t>
            </a:r>
            <a:endParaRPr lang="en-US" sz="1050" dirty="0"/>
          </a:p>
        </p:txBody>
      </p:sp>
      <p:sp>
        <p:nvSpPr>
          <p:cNvPr id="8" name="Shape 6">
            <a:extLst>
              <a:ext uri="{C183D7F6-B498-43B3-948B-1728B52AA6E4}">
                <adec:decorative xmlns:adec="http://schemas.microsoft.com/office/drawing/2017/decorative" val="1"/>
              </a:ext>
            </a:extLst>
          </p:cNvPr>
          <p:cNvSpPr/>
          <p:nvPr/>
        </p:nvSpPr>
        <p:spPr>
          <a:xfrm>
            <a:off x="4480560" y="1572768"/>
            <a:ext cx="3419856" cy="1481328"/>
          </a:xfrm>
          <a:prstGeom prst="roundRect">
            <a:avLst>
              <a:gd name="adj" fmla="val 3086"/>
            </a:avLst>
          </a:prstGeom>
          <a:solidFill>
            <a:srgbClr val="FFFFFF"/>
          </a:solidFill>
          <a:ln w="12700">
            <a:solidFill>
              <a:srgbClr val="DCE4E9"/>
            </a:solidFill>
            <a:prstDash val="solid"/>
          </a:ln>
        </p:spPr>
        <p:txBody>
          <a:bodyPr/>
          <a:lstStyle/>
          <a:p>
            <a:endParaRPr/>
          </a:p>
        </p:txBody>
      </p:sp>
      <p:sp>
        <p:nvSpPr>
          <p:cNvPr id="9" name="Shape 7">
            <a:extLst>
              <a:ext uri="{C183D7F6-B498-43B3-948B-1728B52AA6E4}">
                <adec:decorative xmlns:adec="http://schemas.microsoft.com/office/drawing/2017/decorative" val="1"/>
              </a:ext>
            </a:extLst>
          </p:cNvPr>
          <p:cNvSpPr/>
          <p:nvPr/>
        </p:nvSpPr>
        <p:spPr>
          <a:xfrm>
            <a:off x="4480560" y="1572768"/>
            <a:ext cx="45720" cy="1481328"/>
          </a:xfrm>
          <a:prstGeom prst="rect">
            <a:avLst/>
          </a:prstGeom>
          <a:solidFill>
            <a:srgbClr val="E96F61"/>
          </a:solidFill>
          <a:ln w="12700">
            <a:solidFill>
              <a:srgbClr val="E96F61"/>
            </a:solidFill>
            <a:prstDash val="solid"/>
          </a:ln>
        </p:spPr>
        <p:txBody>
          <a:bodyPr/>
          <a:lstStyle/>
          <a:p>
            <a:endParaRPr/>
          </a:p>
        </p:txBody>
      </p:sp>
      <p:sp>
        <p:nvSpPr>
          <p:cNvPr id="10" name="Text 8"/>
          <p:cNvSpPr txBox="1"/>
          <p:nvPr/>
        </p:nvSpPr>
        <p:spPr>
          <a:xfrm>
            <a:off x="4645152" y="1691640"/>
            <a:ext cx="3145536"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COMPLEXITY</a:t>
            </a:r>
            <a:endParaRPr lang="en-US" sz="1080" dirty="0"/>
          </a:p>
        </p:txBody>
      </p:sp>
      <p:sp>
        <p:nvSpPr>
          <p:cNvPr id="11" name="Text 9"/>
          <p:cNvSpPr txBox="1"/>
          <p:nvPr/>
        </p:nvSpPr>
        <p:spPr>
          <a:xfrm>
            <a:off x="4645152" y="2057400"/>
            <a:ext cx="3127248" cy="87782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Family needs • clinical demands • coordination</a:t>
            </a:r>
            <a:endParaRPr lang="en-US" sz="1050" dirty="0"/>
          </a:p>
        </p:txBody>
      </p:sp>
      <p:sp>
        <p:nvSpPr>
          <p:cNvPr id="12" name="Shape 10">
            <a:extLst>
              <a:ext uri="{C183D7F6-B498-43B3-948B-1728B52AA6E4}">
                <adec:decorative xmlns:adec="http://schemas.microsoft.com/office/drawing/2017/decorative" val="1"/>
              </a:ext>
            </a:extLst>
          </p:cNvPr>
          <p:cNvSpPr/>
          <p:nvPr/>
        </p:nvSpPr>
        <p:spPr>
          <a:xfrm>
            <a:off x="8275320" y="1572768"/>
            <a:ext cx="3419856" cy="1481328"/>
          </a:xfrm>
          <a:prstGeom prst="roundRect">
            <a:avLst>
              <a:gd name="adj" fmla="val 3086"/>
            </a:avLst>
          </a:prstGeom>
          <a:solidFill>
            <a:srgbClr val="FFFFFF"/>
          </a:solidFill>
          <a:ln w="12700">
            <a:solidFill>
              <a:srgbClr val="DCE4E9"/>
            </a:solidFill>
            <a:prstDash val="solid"/>
          </a:ln>
        </p:spPr>
        <p:txBody>
          <a:bodyPr/>
          <a:lstStyle/>
          <a:p>
            <a:endParaRPr/>
          </a:p>
        </p:txBody>
      </p:sp>
      <p:sp>
        <p:nvSpPr>
          <p:cNvPr id="13" name="Shape 11">
            <a:extLst>
              <a:ext uri="{C183D7F6-B498-43B3-948B-1728B52AA6E4}">
                <adec:decorative xmlns:adec="http://schemas.microsoft.com/office/drawing/2017/decorative" val="1"/>
              </a:ext>
            </a:extLst>
          </p:cNvPr>
          <p:cNvSpPr/>
          <p:nvPr/>
        </p:nvSpPr>
        <p:spPr>
          <a:xfrm>
            <a:off x="8275320" y="1572768"/>
            <a:ext cx="45720" cy="1481328"/>
          </a:xfrm>
          <a:prstGeom prst="rect">
            <a:avLst/>
          </a:prstGeom>
          <a:solidFill>
            <a:srgbClr val="1C4D7B"/>
          </a:solidFill>
          <a:ln w="12700">
            <a:solidFill>
              <a:srgbClr val="1C4D7B"/>
            </a:solidFill>
            <a:prstDash val="solid"/>
          </a:ln>
        </p:spPr>
        <p:txBody>
          <a:bodyPr/>
          <a:lstStyle/>
          <a:p>
            <a:endParaRPr/>
          </a:p>
        </p:txBody>
      </p:sp>
      <p:sp>
        <p:nvSpPr>
          <p:cNvPr id="14" name="Text 12"/>
          <p:cNvSpPr txBox="1"/>
          <p:nvPr/>
        </p:nvSpPr>
        <p:spPr>
          <a:xfrm>
            <a:off x="8439912" y="1691640"/>
            <a:ext cx="3145536"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TIME</a:t>
            </a:r>
            <a:endParaRPr lang="en-US" sz="1080" dirty="0"/>
          </a:p>
        </p:txBody>
      </p:sp>
      <p:sp>
        <p:nvSpPr>
          <p:cNvPr id="15" name="Text 13"/>
          <p:cNvSpPr txBox="1"/>
          <p:nvPr/>
        </p:nvSpPr>
        <p:spPr>
          <a:xfrm>
            <a:off x="8439912" y="2057400"/>
            <a:ext cx="3127248" cy="87782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Travel • scheduling • documentation</a:t>
            </a:r>
            <a:endParaRPr lang="en-US" sz="1050" dirty="0"/>
          </a:p>
        </p:txBody>
      </p:sp>
      <p:sp>
        <p:nvSpPr>
          <p:cNvPr id="16" name="Shape 14">
            <a:extLst>
              <a:ext uri="{C183D7F6-B498-43B3-948B-1728B52AA6E4}">
                <adec:decorative xmlns:adec="http://schemas.microsoft.com/office/drawing/2017/decorative" val="1"/>
              </a:ext>
            </a:extLst>
          </p:cNvPr>
          <p:cNvSpPr/>
          <p:nvPr/>
        </p:nvSpPr>
        <p:spPr>
          <a:xfrm>
            <a:off x="685800" y="3566160"/>
            <a:ext cx="3419856" cy="1481328"/>
          </a:xfrm>
          <a:prstGeom prst="roundRect">
            <a:avLst>
              <a:gd name="adj" fmla="val 3086"/>
            </a:avLst>
          </a:prstGeom>
          <a:solidFill>
            <a:srgbClr val="FFFFFF"/>
          </a:solidFill>
          <a:ln w="12700">
            <a:solidFill>
              <a:srgbClr val="DCE4E9"/>
            </a:solidFill>
            <a:prstDash val="solid"/>
          </a:ln>
        </p:spPr>
        <p:txBody>
          <a:bodyPr/>
          <a:lstStyle/>
          <a:p>
            <a:endParaRPr/>
          </a:p>
        </p:txBody>
      </p:sp>
      <p:sp>
        <p:nvSpPr>
          <p:cNvPr id="17" name="Shape 15">
            <a:extLst>
              <a:ext uri="{C183D7F6-B498-43B3-948B-1728B52AA6E4}">
                <adec:decorative xmlns:adec="http://schemas.microsoft.com/office/drawing/2017/decorative" val="1"/>
              </a:ext>
            </a:extLst>
          </p:cNvPr>
          <p:cNvSpPr/>
          <p:nvPr/>
        </p:nvSpPr>
        <p:spPr>
          <a:xfrm>
            <a:off x="685800" y="3566160"/>
            <a:ext cx="45720" cy="1481328"/>
          </a:xfrm>
          <a:prstGeom prst="rect">
            <a:avLst/>
          </a:prstGeom>
          <a:solidFill>
            <a:srgbClr val="1B9A98"/>
          </a:solidFill>
          <a:ln w="12700">
            <a:solidFill>
              <a:srgbClr val="1B9A98"/>
            </a:solidFill>
            <a:prstDash val="solid"/>
          </a:ln>
        </p:spPr>
        <p:txBody>
          <a:bodyPr/>
          <a:lstStyle/>
          <a:p>
            <a:endParaRPr/>
          </a:p>
        </p:txBody>
      </p:sp>
      <p:sp>
        <p:nvSpPr>
          <p:cNvPr id="18" name="Text 16"/>
          <p:cNvSpPr txBox="1"/>
          <p:nvPr/>
        </p:nvSpPr>
        <p:spPr>
          <a:xfrm>
            <a:off x="850392" y="3685032"/>
            <a:ext cx="3145536"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VACANCIES</a:t>
            </a:r>
            <a:endParaRPr lang="en-US" sz="1080" dirty="0"/>
          </a:p>
        </p:txBody>
      </p:sp>
      <p:sp>
        <p:nvSpPr>
          <p:cNvPr id="19" name="Text 17"/>
          <p:cNvSpPr txBox="1"/>
          <p:nvPr/>
        </p:nvSpPr>
        <p:spPr>
          <a:xfrm>
            <a:off x="850392" y="4050792"/>
            <a:ext cx="3127248" cy="87782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Covering open roles • onboarding new staff</a:t>
            </a:r>
            <a:endParaRPr lang="en-US" sz="1050" dirty="0"/>
          </a:p>
        </p:txBody>
      </p:sp>
      <p:sp>
        <p:nvSpPr>
          <p:cNvPr id="20" name="Shape 18">
            <a:extLst>
              <a:ext uri="{C183D7F6-B498-43B3-948B-1728B52AA6E4}">
                <adec:decorative xmlns:adec="http://schemas.microsoft.com/office/drawing/2017/decorative" val="1"/>
              </a:ext>
            </a:extLst>
          </p:cNvPr>
          <p:cNvSpPr/>
          <p:nvPr/>
        </p:nvSpPr>
        <p:spPr>
          <a:xfrm>
            <a:off x="4480560" y="3566160"/>
            <a:ext cx="3419856" cy="1481328"/>
          </a:xfrm>
          <a:prstGeom prst="roundRect">
            <a:avLst>
              <a:gd name="adj" fmla="val 3086"/>
            </a:avLst>
          </a:prstGeom>
          <a:solidFill>
            <a:srgbClr val="FFFFFF"/>
          </a:solidFill>
          <a:ln w="12700">
            <a:solidFill>
              <a:srgbClr val="DCE4E9"/>
            </a:solidFill>
            <a:prstDash val="solid"/>
          </a:ln>
        </p:spPr>
        <p:txBody>
          <a:bodyPr/>
          <a:lstStyle/>
          <a:p>
            <a:endParaRPr/>
          </a:p>
        </p:txBody>
      </p:sp>
      <p:sp>
        <p:nvSpPr>
          <p:cNvPr id="21" name="Shape 19">
            <a:extLst>
              <a:ext uri="{C183D7F6-B498-43B3-948B-1728B52AA6E4}">
                <adec:decorative xmlns:adec="http://schemas.microsoft.com/office/drawing/2017/decorative" val="1"/>
              </a:ext>
            </a:extLst>
          </p:cNvPr>
          <p:cNvSpPr/>
          <p:nvPr/>
        </p:nvSpPr>
        <p:spPr>
          <a:xfrm>
            <a:off x="4480560" y="3566160"/>
            <a:ext cx="45720" cy="1481328"/>
          </a:xfrm>
          <a:prstGeom prst="rect">
            <a:avLst/>
          </a:prstGeom>
          <a:solidFill>
            <a:srgbClr val="35A85A"/>
          </a:solidFill>
          <a:ln w="12700">
            <a:solidFill>
              <a:srgbClr val="35A85A"/>
            </a:solidFill>
            <a:prstDash val="solid"/>
          </a:ln>
        </p:spPr>
        <p:txBody>
          <a:bodyPr/>
          <a:lstStyle/>
          <a:p>
            <a:endParaRPr/>
          </a:p>
        </p:txBody>
      </p:sp>
      <p:sp>
        <p:nvSpPr>
          <p:cNvPr id="22" name="Text 20"/>
          <p:cNvSpPr txBox="1"/>
          <p:nvPr/>
        </p:nvSpPr>
        <p:spPr>
          <a:xfrm>
            <a:off x="4645152" y="3685032"/>
            <a:ext cx="3145536"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AUTONOMY</a:t>
            </a:r>
            <a:endParaRPr lang="en-US" sz="1080" dirty="0"/>
          </a:p>
        </p:txBody>
      </p:sp>
      <p:sp>
        <p:nvSpPr>
          <p:cNvPr id="23" name="Text 21"/>
          <p:cNvSpPr txBox="1"/>
          <p:nvPr/>
        </p:nvSpPr>
        <p:spPr>
          <a:xfrm>
            <a:off x="4645152" y="4050792"/>
            <a:ext cx="3127248" cy="87782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Flexibility • decision authority • control over schedule</a:t>
            </a:r>
            <a:endParaRPr lang="en-US" sz="1050" dirty="0"/>
          </a:p>
        </p:txBody>
      </p:sp>
      <p:sp>
        <p:nvSpPr>
          <p:cNvPr id="24" name="Shape 22">
            <a:extLst>
              <a:ext uri="{C183D7F6-B498-43B3-948B-1728B52AA6E4}">
                <adec:decorative xmlns:adec="http://schemas.microsoft.com/office/drawing/2017/decorative" val="1"/>
              </a:ext>
            </a:extLst>
          </p:cNvPr>
          <p:cNvSpPr/>
          <p:nvPr/>
        </p:nvSpPr>
        <p:spPr>
          <a:xfrm>
            <a:off x="8275320" y="3566160"/>
            <a:ext cx="3419856" cy="1481328"/>
          </a:xfrm>
          <a:prstGeom prst="roundRect">
            <a:avLst>
              <a:gd name="adj" fmla="val 3086"/>
            </a:avLst>
          </a:prstGeom>
          <a:solidFill>
            <a:srgbClr val="FFFFFF"/>
          </a:solidFill>
          <a:ln w="12700">
            <a:solidFill>
              <a:srgbClr val="DCE4E9"/>
            </a:solidFill>
            <a:prstDash val="solid"/>
          </a:ln>
        </p:spPr>
        <p:txBody>
          <a:bodyPr/>
          <a:lstStyle/>
          <a:p>
            <a:endParaRPr/>
          </a:p>
        </p:txBody>
      </p:sp>
      <p:sp>
        <p:nvSpPr>
          <p:cNvPr id="25" name="Shape 23">
            <a:extLst>
              <a:ext uri="{C183D7F6-B498-43B3-948B-1728B52AA6E4}">
                <adec:decorative xmlns:adec="http://schemas.microsoft.com/office/drawing/2017/decorative" val="1"/>
              </a:ext>
            </a:extLst>
          </p:cNvPr>
          <p:cNvSpPr/>
          <p:nvPr/>
        </p:nvSpPr>
        <p:spPr>
          <a:xfrm>
            <a:off x="8275320" y="3566160"/>
            <a:ext cx="45720" cy="1481328"/>
          </a:xfrm>
          <a:prstGeom prst="rect">
            <a:avLst/>
          </a:prstGeom>
          <a:solidFill>
            <a:srgbClr val="203F68"/>
          </a:solidFill>
          <a:ln w="12700">
            <a:solidFill>
              <a:srgbClr val="203F68"/>
            </a:solidFill>
            <a:prstDash val="solid"/>
          </a:ln>
        </p:spPr>
        <p:txBody>
          <a:bodyPr/>
          <a:lstStyle/>
          <a:p>
            <a:endParaRPr/>
          </a:p>
        </p:txBody>
      </p:sp>
      <p:sp>
        <p:nvSpPr>
          <p:cNvPr id="26" name="Text 24"/>
          <p:cNvSpPr txBox="1"/>
          <p:nvPr/>
        </p:nvSpPr>
        <p:spPr>
          <a:xfrm>
            <a:off x="8439912" y="3685032"/>
            <a:ext cx="3145536"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SUPPORT</a:t>
            </a:r>
            <a:endParaRPr lang="en-US" sz="1080" dirty="0"/>
          </a:p>
        </p:txBody>
      </p:sp>
      <p:sp>
        <p:nvSpPr>
          <p:cNvPr id="27" name="Text 25"/>
          <p:cNvSpPr txBox="1"/>
          <p:nvPr/>
        </p:nvSpPr>
        <p:spPr>
          <a:xfrm>
            <a:off x="8439912" y="4050792"/>
            <a:ext cx="3127248" cy="87782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Administrative help • team capacity • consultation</a:t>
            </a:r>
            <a:endParaRPr lang="en-US" sz="1050" dirty="0"/>
          </a:p>
        </p:txBody>
      </p:sp>
      <p:sp>
        <p:nvSpPr>
          <p:cNvPr id="28" name="Text 26"/>
          <p:cNvSpPr txBox="1"/>
          <p:nvPr/>
        </p:nvSpPr>
        <p:spPr>
          <a:xfrm>
            <a:off x="914400" y="5596128"/>
            <a:ext cx="10241280" cy="292608"/>
          </a:xfrm>
          <a:prstGeom prst="rect">
            <a:avLst/>
          </a:prstGeom>
          <a:noFill/>
          <a:ln/>
        </p:spPr>
        <p:txBody>
          <a:bodyPr wrap="square" lIns="0" tIns="0" rIns="0" bIns="0" rtlCol="0" anchor="ctr">
            <a:normAutofit/>
          </a:bodyPr>
          <a:lstStyle/>
          <a:p>
            <a:pPr marL="0" indent="0" algn="ctr">
              <a:buNone/>
            </a:pPr>
            <a:r>
              <a:rPr lang="en-US" sz="1550" b="1" dirty="0">
                <a:solidFill>
                  <a:srgbClr val="1C4D7B"/>
                </a:solidFill>
                <a:latin typeface="Aptos" pitchFamily="34" charset="0"/>
                <a:ea typeface="Aptos" pitchFamily="34" charset="-122"/>
                <a:cs typeface="Aptos" pitchFamily="34" charset="-120"/>
              </a:rPr>
              <a:t>Measure what the work actually requires—not only the number of people assigned.</a:t>
            </a:r>
            <a:endParaRPr lang="en-US" sz="1150" dirty="0"/>
          </a:p>
        </p:txBody>
      </p:sp>
      <p:sp>
        <p:nvSpPr>
          <p:cNvPr id="29"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Retention includes professional identity, connection, recognition, and a future—not simply avoiding burnout.</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PEOPLE STAY WHERE THEY CAN BELONG AND GROW</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658368" y="1828800"/>
            <a:ext cx="1993392" cy="3017520"/>
          </a:xfrm>
          <a:prstGeom prst="roundRect">
            <a:avLst>
              <a:gd name="adj" fmla="val 2752"/>
            </a:avLst>
          </a:prstGeom>
          <a:solidFill>
            <a:srgbClr val="FFFFFF"/>
          </a:solidFill>
          <a:ln w="12700">
            <a:solidFill>
              <a:srgbClr val="DCE4E9"/>
            </a:solidFill>
            <a:prstDash val="solid"/>
          </a:ln>
        </p:spPr>
        <p:txBody>
          <a:bodyPr/>
          <a:lstStyle/>
          <a:p>
            <a:endParaRPr/>
          </a:p>
        </p:txBody>
      </p:sp>
      <p:sp>
        <p:nvSpPr>
          <p:cNvPr id="5" name="Shape 3">
            <a:extLst>
              <a:ext uri="{C183D7F6-B498-43B3-948B-1728B52AA6E4}">
                <adec:decorative xmlns:adec="http://schemas.microsoft.com/office/drawing/2017/decorative" val="1"/>
              </a:ext>
            </a:extLst>
          </p:cNvPr>
          <p:cNvSpPr/>
          <p:nvPr/>
        </p:nvSpPr>
        <p:spPr>
          <a:xfrm>
            <a:off x="804672" y="1828800"/>
            <a:ext cx="731520" cy="0"/>
          </a:xfrm>
          <a:prstGeom prst="line">
            <a:avLst/>
          </a:prstGeom>
          <a:noFill/>
          <a:ln w="50800">
            <a:solidFill>
              <a:srgbClr val="1B9A98"/>
            </a:solidFill>
            <a:prstDash val="solid"/>
          </a:ln>
        </p:spPr>
        <p:txBody>
          <a:bodyPr/>
          <a:lstStyle/>
          <a:p>
            <a:endParaRPr/>
          </a:p>
        </p:txBody>
      </p:sp>
      <p:sp>
        <p:nvSpPr>
          <p:cNvPr id="6" name="Text 4"/>
          <p:cNvSpPr txBox="1"/>
          <p:nvPr/>
        </p:nvSpPr>
        <p:spPr>
          <a:xfrm>
            <a:off x="804672" y="2240280"/>
            <a:ext cx="1700784" cy="292608"/>
          </a:xfrm>
          <a:prstGeom prst="rect">
            <a:avLst/>
          </a:prstGeom>
          <a:noFill/>
          <a:ln/>
        </p:spPr>
        <p:txBody>
          <a:bodyPr wrap="square" lIns="0" tIns="0" rIns="0" bIns="0" rtlCol="0" anchor="ctr">
            <a:normAutofit/>
          </a:bodyPr>
          <a:lstStyle/>
          <a:p>
            <a:pPr marL="0" indent="0" algn="ctr">
              <a:buNone/>
            </a:pPr>
            <a:r>
              <a:rPr lang="en-US" sz="1400" b="1" dirty="0">
                <a:solidFill>
                  <a:srgbClr val="1B9A98"/>
                </a:solidFill>
                <a:latin typeface="Aptos" pitchFamily="34" charset="0"/>
                <a:ea typeface="Aptos" pitchFamily="34" charset="-122"/>
                <a:cs typeface="Aptos" pitchFamily="34" charset="-120"/>
              </a:rPr>
              <a:t>CONNECTION</a:t>
            </a:r>
            <a:endParaRPr lang="en-US" sz="1050" dirty="0"/>
          </a:p>
        </p:txBody>
      </p:sp>
      <p:sp>
        <p:nvSpPr>
          <p:cNvPr id="7" name="Text 5"/>
          <p:cNvSpPr txBox="1"/>
          <p:nvPr/>
        </p:nvSpPr>
        <p:spPr>
          <a:xfrm>
            <a:off x="822960" y="2834640"/>
            <a:ext cx="1664208" cy="1060704"/>
          </a:xfrm>
          <a:prstGeom prst="rect">
            <a:avLst/>
          </a:prstGeom>
          <a:noFill/>
          <a:ln/>
        </p:spPr>
        <p:txBody>
          <a:bodyPr wrap="square" lIns="0" tIns="0" rIns="0" bIns="0" rtlCol="0" anchor="t">
            <a:normAutofit/>
          </a:bodyPr>
          <a:lstStyle/>
          <a:p>
            <a:pPr marL="0" indent="0" algn="ctr">
              <a:buNone/>
            </a:pPr>
            <a:r>
              <a:rPr lang="en-US" sz="1600" dirty="0">
                <a:solidFill>
                  <a:srgbClr val="657886"/>
                </a:solidFill>
                <a:latin typeface="Aptos" pitchFamily="34" charset="0"/>
                <a:ea typeface="Aptos" pitchFamily="34" charset="-122"/>
                <a:cs typeface="Aptos" pitchFamily="34" charset="-120"/>
              </a:rPr>
              <a:t>Peer forums • communities of practice • team learning</a:t>
            </a:r>
            <a:endParaRPr lang="en-US" sz="1050" dirty="0"/>
          </a:p>
        </p:txBody>
      </p:sp>
      <p:sp>
        <p:nvSpPr>
          <p:cNvPr id="8" name="Shape 6">
            <a:extLst>
              <a:ext uri="{C183D7F6-B498-43B3-948B-1728B52AA6E4}">
                <adec:decorative xmlns:adec="http://schemas.microsoft.com/office/drawing/2017/decorative" val="1"/>
              </a:ext>
            </a:extLst>
          </p:cNvPr>
          <p:cNvSpPr/>
          <p:nvPr/>
        </p:nvSpPr>
        <p:spPr>
          <a:xfrm>
            <a:off x="2926080" y="1828800"/>
            <a:ext cx="1993392" cy="3017520"/>
          </a:xfrm>
          <a:prstGeom prst="roundRect">
            <a:avLst>
              <a:gd name="adj" fmla="val 2752"/>
            </a:avLst>
          </a:prstGeom>
          <a:solidFill>
            <a:srgbClr val="F9FBFC"/>
          </a:solidFill>
          <a:ln w="12700">
            <a:solidFill>
              <a:srgbClr val="DCE4E9"/>
            </a:solidFill>
            <a:prstDash val="solid"/>
          </a:ln>
        </p:spPr>
        <p:txBody>
          <a:bodyPr/>
          <a:lstStyle/>
          <a:p>
            <a:endParaRPr/>
          </a:p>
        </p:txBody>
      </p:sp>
      <p:sp>
        <p:nvSpPr>
          <p:cNvPr id="9" name="Shape 7">
            <a:extLst>
              <a:ext uri="{C183D7F6-B498-43B3-948B-1728B52AA6E4}">
                <adec:decorative xmlns:adec="http://schemas.microsoft.com/office/drawing/2017/decorative" val="1"/>
              </a:ext>
            </a:extLst>
          </p:cNvPr>
          <p:cNvSpPr/>
          <p:nvPr/>
        </p:nvSpPr>
        <p:spPr>
          <a:xfrm>
            <a:off x="3072384" y="1828800"/>
            <a:ext cx="731520" cy="0"/>
          </a:xfrm>
          <a:prstGeom prst="line">
            <a:avLst/>
          </a:prstGeom>
          <a:noFill/>
          <a:ln w="50800">
            <a:solidFill>
              <a:srgbClr val="F3A133"/>
            </a:solidFill>
            <a:prstDash val="solid"/>
          </a:ln>
        </p:spPr>
        <p:txBody>
          <a:bodyPr/>
          <a:lstStyle/>
          <a:p>
            <a:endParaRPr/>
          </a:p>
        </p:txBody>
      </p:sp>
      <p:sp>
        <p:nvSpPr>
          <p:cNvPr id="10" name="Text 8"/>
          <p:cNvSpPr txBox="1"/>
          <p:nvPr/>
        </p:nvSpPr>
        <p:spPr>
          <a:xfrm>
            <a:off x="3072384" y="2240280"/>
            <a:ext cx="1700784" cy="292608"/>
          </a:xfrm>
          <a:prstGeom prst="rect">
            <a:avLst/>
          </a:prstGeom>
          <a:noFill/>
          <a:ln/>
        </p:spPr>
        <p:txBody>
          <a:bodyPr wrap="square" lIns="0" tIns="0" rIns="0" bIns="0" rtlCol="0" anchor="ctr">
            <a:normAutofit/>
          </a:bodyPr>
          <a:lstStyle/>
          <a:p>
            <a:pPr marL="0" indent="0" algn="ctr">
              <a:buNone/>
            </a:pPr>
            <a:r>
              <a:rPr lang="en-US" sz="1400" b="1" dirty="0">
                <a:solidFill>
                  <a:srgbClr val="F3A133"/>
                </a:solidFill>
                <a:latin typeface="Aptos" pitchFamily="34" charset="0"/>
                <a:ea typeface="Aptos" pitchFamily="34" charset="-122"/>
                <a:cs typeface="Aptos" pitchFamily="34" charset="-120"/>
              </a:rPr>
              <a:t>VOICE</a:t>
            </a:r>
            <a:endParaRPr lang="en-US" sz="1050" dirty="0"/>
          </a:p>
        </p:txBody>
      </p:sp>
      <p:sp>
        <p:nvSpPr>
          <p:cNvPr id="11" name="Text 9"/>
          <p:cNvSpPr txBox="1"/>
          <p:nvPr/>
        </p:nvSpPr>
        <p:spPr>
          <a:xfrm>
            <a:off x="3090672" y="2834640"/>
            <a:ext cx="1664208" cy="1060704"/>
          </a:xfrm>
          <a:prstGeom prst="rect">
            <a:avLst/>
          </a:prstGeom>
          <a:noFill/>
          <a:ln/>
        </p:spPr>
        <p:txBody>
          <a:bodyPr wrap="square" lIns="0" tIns="0" rIns="0" bIns="0" rtlCol="0" anchor="t">
            <a:normAutofit fontScale="92500"/>
          </a:bodyPr>
          <a:lstStyle/>
          <a:p>
            <a:pPr marL="0" indent="0" algn="ctr">
              <a:buNone/>
            </a:pPr>
            <a:r>
              <a:rPr lang="en-US" sz="1600" dirty="0">
                <a:solidFill>
                  <a:srgbClr val="657886"/>
                </a:solidFill>
                <a:latin typeface="Aptos" pitchFamily="34" charset="0"/>
                <a:ea typeface="Aptos" pitchFamily="34" charset="-122"/>
                <a:cs typeface="Aptos" pitchFamily="34" charset="-120"/>
              </a:rPr>
              <a:t>Input into decisions • feedback loops • practitioner advisory roles</a:t>
            </a:r>
            <a:endParaRPr lang="en-US" sz="1050" dirty="0"/>
          </a:p>
        </p:txBody>
      </p:sp>
      <p:sp>
        <p:nvSpPr>
          <p:cNvPr id="12" name="Shape 10">
            <a:extLst>
              <a:ext uri="{C183D7F6-B498-43B3-948B-1728B52AA6E4}">
                <adec:decorative xmlns:adec="http://schemas.microsoft.com/office/drawing/2017/decorative" val="1"/>
              </a:ext>
            </a:extLst>
          </p:cNvPr>
          <p:cNvSpPr/>
          <p:nvPr/>
        </p:nvSpPr>
        <p:spPr>
          <a:xfrm>
            <a:off x="5193792" y="1828800"/>
            <a:ext cx="1993392" cy="3017520"/>
          </a:xfrm>
          <a:prstGeom prst="roundRect">
            <a:avLst>
              <a:gd name="adj" fmla="val 2752"/>
            </a:avLst>
          </a:prstGeom>
          <a:solidFill>
            <a:srgbClr val="FFFFFF"/>
          </a:solidFill>
          <a:ln w="12700">
            <a:solidFill>
              <a:srgbClr val="DCE4E9"/>
            </a:solidFill>
            <a:prstDash val="solid"/>
          </a:ln>
        </p:spPr>
        <p:txBody>
          <a:bodyPr/>
          <a:lstStyle/>
          <a:p>
            <a:endParaRPr/>
          </a:p>
        </p:txBody>
      </p:sp>
      <p:sp>
        <p:nvSpPr>
          <p:cNvPr id="13" name="Shape 11">
            <a:extLst>
              <a:ext uri="{C183D7F6-B498-43B3-948B-1728B52AA6E4}">
                <adec:decorative xmlns:adec="http://schemas.microsoft.com/office/drawing/2017/decorative" val="1"/>
              </a:ext>
            </a:extLst>
          </p:cNvPr>
          <p:cNvSpPr/>
          <p:nvPr/>
        </p:nvSpPr>
        <p:spPr>
          <a:xfrm>
            <a:off x="5340096" y="1828800"/>
            <a:ext cx="731520" cy="0"/>
          </a:xfrm>
          <a:prstGeom prst="line">
            <a:avLst/>
          </a:prstGeom>
          <a:noFill/>
          <a:ln w="50800">
            <a:solidFill>
              <a:srgbClr val="35A85A"/>
            </a:solidFill>
            <a:prstDash val="solid"/>
          </a:ln>
        </p:spPr>
        <p:txBody>
          <a:bodyPr/>
          <a:lstStyle/>
          <a:p>
            <a:endParaRPr/>
          </a:p>
        </p:txBody>
      </p:sp>
      <p:sp>
        <p:nvSpPr>
          <p:cNvPr id="14" name="Text 12"/>
          <p:cNvSpPr txBox="1"/>
          <p:nvPr/>
        </p:nvSpPr>
        <p:spPr>
          <a:xfrm>
            <a:off x="5340096" y="2240280"/>
            <a:ext cx="1700784" cy="292608"/>
          </a:xfrm>
          <a:prstGeom prst="rect">
            <a:avLst/>
          </a:prstGeom>
          <a:noFill/>
          <a:ln/>
        </p:spPr>
        <p:txBody>
          <a:bodyPr wrap="square" lIns="0" tIns="0" rIns="0" bIns="0" rtlCol="0" anchor="ctr">
            <a:normAutofit/>
          </a:bodyPr>
          <a:lstStyle/>
          <a:p>
            <a:pPr marL="0" indent="0" algn="ctr">
              <a:buNone/>
            </a:pPr>
            <a:r>
              <a:rPr lang="en-US" sz="1400" b="1" dirty="0">
                <a:solidFill>
                  <a:srgbClr val="35A85A"/>
                </a:solidFill>
                <a:latin typeface="Aptos" pitchFamily="34" charset="0"/>
                <a:ea typeface="Aptos" pitchFamily="34" charset="-122"/>
                <a:cs typeface="Aptos" pitchFamily="34" charset="-120"/>
              </a:rPr>
              <a:t>RECOGNITION</a:t>
            </a:r>
            <a:endParaRPr lang="en-US" sz="1050" dirty="0"/>
          </a:p>
        </p:txBody>
      </p:sp>
      <p:sp>
        <p:nvSpPr>
          <p:cNvPr id="15" name="Text 13"/>
          <p:cNvSpPr txBox="1"/>
          <p:nvPr/>
        </p:nvSpPr>
        <p:spPr>
          <a:xfrm>
            <a:off x="5358384" y="2834640"/>
            <a:ext cx="1664208" cy="1060704"/>
          </a:xfrm>
          <a:prstGeom prst="rect">
            <a:avLst/>
          </a:prstGeom>
          <a:noFill/>
          <a:ln/>
        </p:spPr>
        <p:txBody>
          <a:bodyPr wrap="square" lIns="0" tIns="0" rIns="0" bIns="0" rtlCol="0" anchor="t">
            <a:normAutofit/>
          </a:bodyPr>
          <a:lstStyle/>
          <a:p>
            <a:pPr marL="0" indent="0" algn="ctr">
              <a:buNone/>
            </a:pPr>
            <a:r>
              <a:rPr lang="en-US" sz="1600" dirty="0">
                <a:solidFill>
                  <a:srgbClr val="657886"/>
                </a:solidFill>
                <a:latin typeface="Aptos" pitchFamily="34" charset="0"/>
                <a:ea typeface="Aptos" pitchFamily="34" charset="-122"/>
                <a:cs typeface="Aptos" pitchFamily="34" charset="-120"/>
              </a:rPr>
              <a:t>Celebrate expertise • milestones • contribution</a:t>
            </a:r>
            <a:endParaRPr lang="en-US" sz="1050" dirty="0"/>
          </a:p>
        </p:txBody>
      </p:sp>
      <p:sp>
        <p:nvSpPr>
          <p:cNvPr id="16" name="Shape 14">
            <a:extLst>
              <a:ext uri="{C183D7F6-B498-43B3-948B-1728B52AA6E4}">
                <adec:decorative xmlns:adec="http://schemas.microsoft.com/office/drawing/2017/decorative" val="1"/>
              </a:ext>
            </a:extLst>
          </p:cNvPr>
          <p:cNvSpPr/>
          <p:nvPr/>
        </p:nvSpPr>
        <p:spPr>
          <a:xfrm>
            <a:off x="7461504" y="1828800"/>
            <a:ext cx="1993392" cy="3017520"/>
          </a:xfrm>
          <a:prstGeom prst="roundRect">
            <a:avLst>
              <a:gd name="adj" fmla="val 2752"/>
            </a:avLst>
          </a:prstGeom>
          <a:solidFill>
            <a:srgbClr val="F9FBFC"/>
          </a:solidFill>
          <a:ln w="12700">
            <a:solidFill>
              <a:srgbClr val="DCE4E9"/>
            </a:solidFill>
            <a:prstDash val="solid"/>
          </a:ln>
        </p:spPr>
        <p:txBody>
          <a:bodyPr/>
          <a:lstStyle/>
          <a:p>
            <a:endParaRPr/>
          </a:p>
        </p:txBody>
      </p:sp>
      <p:sp>
        <p:nvSpPr>
          <p:cNvPr id="17" name="Shape 15">
            <a:extLst>
              <a:ext uri="{C183D7F6-B498-43B3-948B-1728B52AA6E4}">
                <adec:decorative xmlns:adec="http://schemas.microsoft.com/office/drawing/2017/decorative" val="1"/>
              </a:ext>
            </a:extLst>
          </p:cNvPr>
          <p:cNvSpPr/>
          <p:nvPr/>
        </p:nvSpPr>
        <p:spPr>
          <a:xfrm>
            <a:off x="7607808" y="1828800"/>
            <a:ext cx="731520" cy="0"/>
          </a:xfrm>
          <a:prstGeom prst="line">
            <a:avLst/>
          </a:prstGeom>
          <a:noFill/>
          <a:ln w="50800">
            <a:solidFill>
              <a:srgbClr val="1C4D7B"/>
            </a:solidFill>
            <a:prstDash val="solid"/>
          </a:ln>
        </p:spPr>
        <p:txBody>
          <a:bodyPr/>
          <a:lstStyle/>
          <a:p>
            <a:endParaRPr/>
          </a:p>
        </p:txBody>
      </p:sp>
      <p:sp>
        <p:nvSpPr>
          <p:cNvPr id="18" name="Text 16"/>
          <p:cNvSpPr txBox="1"/>
          <p:nvPr/>
        </p:nvSpPr>
        <p:spPr>
          <a:xfrm>
            <a:off x="7607808" y="2240280"/>
            <a:ext cx="1700784" cy="292608"/>
          </a:xfrm>
          <a:prstGeom prst="rect">
            <a:avLst/>
          </a:prstGeom>
          <a:noFill/>
          <a:ln/>
        </p:spPr>
        <p:txBody>
          <a:bodyPr wrap="square" lIns="0" tIns="0" rIns="0" bIns="0" rtlCol="0" anchor="ctr">
            <a:normAutofit/>
          </a:bodyPr>
          <a:lstStyle/>
          <a:p>
            <a:pPr marL="0" indent="0" algn="ctr">
              <a:buNone/>
            </a:pPr>
            <a:r>
              <a:rPr lang="en-US" sz="1400" b="1" dirty="0">
                <a:solidFill>
                  <a:srgbClr val="1C4D7B"/>
                </a:solidFill>
                <a:latin typeface="Aptos" pitchFamily="34" charset="0"/>
                <a:ea typeface="Aptos" pitchFamily="34" charset="-122"/>
                <a:cs typeface="Aptos" pitchFamily="34" charset="-120"/>
              </a:rPr>
              <a:t>LEARNING</a:t>
            </a:r>
            <a:endParaRPr lang="en-US" sz="1050" dirty="0"/>
          </a:p>
        </p:txBody>
      </p:sp>
      <p:sp>
        <p:nvSpPr>
          <p:cNvPr id="19" name="Text 17"/>
          <p:cNvSpPr txBox="1"/>
          <p:nvPr/>
        </p:nvSpPr>
        <p:spPr>
          <a:xfrm>
            <a:off x="7626096" y="2834640"/>
            <a:ext cx="1664208" cy="1060704"/>
          </a:xfrm>
          <a:prstGeom prst="rect">
            <a:avLst/>
          </a:prstGeom>
          <a:noFill/>
          <a:ln/>
        </p:spPr>
        <p:txBody>
          <a:bodyPr wrap="square" lIns="0" tIns="0" rIns="0" bIns="0" rtlCol="0" anchor="t">
            <a:normAutofit fontScale="92500" lnSpcReduction="10000"/>
          </a:bodyPr>
          <a:lstStyle/>
          <a:p>
            <a:pPr marL="0" indent="0" algn="ctr">
              <a:buNone/>
            </a:pPr>
            <a:r>
              <a:rPr lang="en-US" sz="1600" dirty="0">
                <a:solidFill>
                  <a:srgbClr val="657886"/>
                </a:solidFill>
                <a:latin typeface="Aptos" pitchFamily="34" charset="0"/>
                <a:ea typeface="Aptos" pitchFamily="34" charset="-122"/>
                <a:cs typeface="Aptos" pitchFamily="34" charset="-120"/>
              </a:rPr>
              <a:t>Coaching • mentoring • role-specific professional development</a:t>
            </a:r>
            <a:endParaRPr lang="en-US" sz="1050" dirty="0"/>
          </a:p>
        </p:txBody>
      </p:sp>
      <p:sp>
        <p:nvSpPr>
          <p:cNvPr id="20" name="Shape 18">
            <a:extLst>
              <a:ext uri="{C183D7F6-B498-43B3-948B-1728B52AA6E4}">
                <adec:decorative xmlns:adec="http://schemas.microsoft.com/office/drawing/2017/decorative" val="1"/>
              </a:ext>
            </a:extLst>
          </p:cNvPr>
          <p:cNvSpPr/>
          <p:nvPr/>
        </p:nvSpPr>
        <p:spPr>
          <a:xfrm>
            <a:off x="9729216" y="1828800"/>
            <a:ext cx="1993392" cy="3017520"/>
          </a:xfrm>
          <a:prstGeom prst="roundRect">
            <a:avLst>
              <a:gd name="adj" fmla="val 2752"/>
            </a:avLst>
          </a:prstGeom>
          <a:solidFill>
            <a:srgbClr val="FFFFFF"/>
          </a:solidFill>
          <a:ln w="12700">
            <a:solidFill>
              <a:srgbClr val="DCE4E9"/>
            </a:solidFill>
            <a:prstDash val="solid"/>
          </a:ln>
        </p:spPr>
        <p:txBody>
          <a:bodyPr/>
          <a:lstStyle/>
          <a:p>
            <a:endParaRPr/>
          </a:p>
        </p:txBody>
      </p:sp>
      <p:sp>
        <p:nvSpPr>
          <p:cNvPr id="21" name="Shape 19">
            <a:extLst>
              <a:ext uri="{C183D7F6-B498-43B3-948B-1728B52AA6E4}">
                <adec:decorative xmlns:adec="http://schemas.microsoft.com/office/drawing/2017/decorative" val="1"/>
              </a:ext>
            </a:extLst>
          </p:cNvPr>
          <p:cNvSpPr/>
          <p:nvPr/>
        </p:nvSpPr>
        <p:spPr>
          <a:xfrm>
            <a:off x="9875520" y="1828800"/>
            <a:ext cx="731520" cy="0"/>
          </a:xfrm>
          <a:prstGeom prst="line">
            <a:avLst/>
          </a:prstGeom>
          <a:noFill/>
          <a:ln w="50800">
            <a:solidFill>
              <a:srgbClr val="E96F61"/>
            </a:solidFill>
            <a:prstDash val="solid"/>
          </a:ln>
        </p:spPr>
        <p:txBody>
          <a:bodyPr/>
          <a:lstStyle/>
          <a:p>
            <a:endParaRPr/>
          </a:p>
        </p:txBody>
      </p:sp>
      <p:sp>
        <p:nvSpPr>
          <p:cNvPr id="22" name="Text 20"/>
          <p:cNvSpPr txBox="1"/>
          <p:nvPr/>
        </p:nvSpPr>
        <p:spPr>
          <a:xfrm>
            <a:off x="9875520" y="2240280"/>
            <a:ext cx="1700784" cy="292608"/>
          </a:xfrm>
          <a:prstGeom prst="rect">
            <a:avLst/>
          </a:prstGeom>
          <a:noFill/>
          <a:ln/>
        </p:spPr>
        <p:txBody>
          <a:bodyPr wrap="square" lIns="0" tIns="0" rIns="0" bIns="0" rtlCol="0" anchor="ctr">
            <a:normAutofit/>
          </a:bodyPr>
          <a:lstStyle/>
          <a:p>
            <a:pPr marL="0" indent="0" algn="ctr">
              <a:buNone/>
            </a:pPr>
            <a:r>
              <a:rPr lang="en-US" sz="1400" b="1" dirty="0">
                <a:solidFill>
                  <a:srgbClr val="E96F61"/>
                </a:solidFill>
                <a:latin typeface="Aptos" pitchFamily="34" charset="0"/>
                <a:ea typeface="Aptos" pitchFamily="34" charset="-122"/>
                <a:cs typeface="Aptos" pitchFamily="34" charset="-120"/>
              </a:rPr>
              <a:t>ADVANCEMENT</a:t>
            </a:r>
            <a:endParaRPr lang="en-US" sz="1050" dirty="0"/>
          </a:p>
        </p:txBody>
      </p:sp>
      <p:sp>
        <p:nvSpPr>
          <p:cNvPr id="23" name="Text 21"/>
          <p:cNvSpPr txBox="1"/>
          <p:nvPr/>
        </p:nvSpPr>
        <p:spPr>
          <a:xfrm>
            <a:off x="9893808" y="2834640"/>
            <a:ext cx="1664208" cy="1060704"/>
          </a:xfrm>
          <a:prstGeom prst="rect">
            <a:avLst/>
          </a:prstGeom>
          <a:noFill/>
          <a:ln/>
        </p:spPr>
        <p:txBody>
          <a:bodyPr wrap="square" lIns="0" tIns="0" rIns="0" bIns="0" rtlCol="0" anchor="t">
            <a:normAutofit/>
          </a:bodyPr>
          <a:lstStyle/>
          <a:p>
            <a:pPr marL="0" indent="0" algn="ctr">
              <a:buNone/>
            </a:pPr>
            <a:r>
              <a:rPr lang="en-US" sz="1600" dirty="0">
                <a:solidFill>
                  <a:srgbClr val="657886"/>
                </a:solidFill>
                <a:latin typeface="Aptos" pitchFamily="34" charset="0"/>
                <a:ea typeface="Aptos" pitchFamily="34" charset="-122"/>
                <a:cs typeface="Aptos" pitchFamily="34" charset="-120"/>
              </a:rPr>
              <a:t>Specialization • mentor roles • leadership pathways</a:t>
            </a:r>
            <a:endParaRPr lang="en-US" sz="1050" dirty="0"/>
          </a:p>
        </p:txBody>
      </p:sp>
      <p:sp>
        <p:nvSpPr>
          <p:cNvPr id="24" name="Text 22"/>
          <p:cNvSpPr txBox="1"/>
          <p:nvPr/>
        </p:nvSpPr>
        <p:spPr>
          <a:xfrm>
            <a:off x="1005840" y="5285232"/>
            <a:ext cx="10149840" cy="438912"/>
          </a:xfrm>
          <a:prstGeom prst="rect">
            <a:avLst/>
          </a:prstGeom>
          <a:noFill/>
          <a:ln/>
        </p:spPr>
        <p:txBody>
          <a:bodyPr wrap="square" lIns="0" tIns="0" rIns="0" bIns="0" rtlCol="0" anchor="ctr">
            <a:normAutofit/>
          </a:bodyPr>
          <a:lstStyle/>
          <a:p>
            <a:pPr marL="0" indent="0" algn="ctr">
              <a:buNone/>
            </a:pPr>
            <a:r>
              <a:rPr lang="en-US" sz="1550" b="1" dirty="0">
                <a:solidFill>
                  <a:srgbClr val="1C4D7B"/>
                </a:solidFill>
                <a:latin typeface="Aptos" pitchFamily="34" charset="0"/>
                <a:ea typeface="Aptos" pitchFamily="34" charset="-122"/>
                <a:cs typeface="Aptos" pitchFamily="34" charset="-120"/>
              </a:rPr>
              <a:t>Retention is not only “Will I stay in this job?” It is also “Can I see myself staying in this field?”</a:t>
            </a:r>
            <a:endParaRPr lang="en-US" sz="1250" dirty="0"/>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A small retention dashboard can turn anecdotes into targeted action.</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USE DATA TO UNDERSTAND WHY PEOPLE STAY—AND WHY THEY LEAVE</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676656" y="1572768"/>
            <a:ext cx="3410712" cy="1481328"/>
          </a:xfrm>
          <a:prstGeom prst="roundRect">
            <a:avLst>
              <a:gd name="adj" fmla="val 3086"/>
            </a:avLst>
          </a:prstGeom>
          <a:solidFill>
            <a:srgbClr val="FFFFFF"/>
          </a:solidFill>
          <a:ln w="12700">
            <a:solidFill>
              <a:srgbClr val="DCE4E9"/>
            </a:solidFill>
            <a:prstDash val="solid"/>
          </a:ln>
        </p:spPr>
        <p:txBody>
          <a:bodyPr/>
          <a:lstStyle/>
          <a:p>
            <a:endParaRPr/>
          </a:p>
        </p:txBody>
      </p:sp>
      <p:sp>
        <p:nvSpPr>
          <p:cNvPr id="5" name="Shape 3">
            <a:extLst>
              <a:ext uri="{C183D7F6-B498-43B3-948B-1728B52AA6E4}">
                <adec:decorative xmlns:adec="http://schemas.microsoft.com/office/drawing/2017/decorative" val="1"/>
              </a:ext>
            </a:extLst>
          </p:cNvPr>
          <p:cNvSpPr/>
          <p:nvPr/>
        </p:nvSpPr>
        <p:spPr>
          <a:xfrm>
            <a:off x="676656" y="1572768"/>
            <a:ext cx="45720" cy="1481328"/>
          </a:xfrm>
          <a:prstGeom prst="rect">
            <a:avLst/>
          </a:prstGeom>
          <a:solidFill>
            <a:srgbClr val="E96F61"/>
          </a:solidFill>
          <a:ln w="12700">
            <a:solidFill>
              <a:srgbClr val="E96F61"/>
            </a:solidFill>
            <a:prstDash val="solid"/>
          </a:ln>
        </p:spPr>
        <p:txBody>
          <a:bodyPr/>
          <a:lstStyle/>
          <a:p>
            <a:endParaRPr/>
          </a:p>
        </p:txBody>
      </p:sp>
      <p:sp>
        <p:nvSpPr>
          <p:cNvPr id="6" name="Text 4"/>
          <p:cNvSpPr txBox="1"/>
          <p:nvPr/>
        </p:nvSpPr>
        <p:spPr>
          <a:xfrm>
            <a:off x="841248" y="1691640"/>
            <a:ext cx="3136392"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TURNOVER</a:t>
            </a:r>
            <a:endParaRPr lang="en-US" sz="1050" dirty="0"/>
          </a:p>
        </p:txBody>
      </p:sp>
      <p:sp>
        <p:nvSpPr>
          <p:cNvPr id="7" name="Text 5"/>
          <p:cNvSpPr txBox="1"/>
          <p:nvPr/>
        </p:nvSpPr>
        <p:spPr>
          <a:xfrm>
            <a:off x="841248" y="2057400"/>
            <a:ext cx="3118104" cy="87782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Annual exits • voluntary/involuntary • early-tenure exits</a:t>
            </a:r>
            <a:endParaRPr lang="en-US" sz="1050" dirty="0"/>
          </a:p>
        </p:txBody>
      </p:sp>
      <p:sp>
        <p:nvSpPr>
          <p:cNvPr id="8" name="Shape 6">
            <a:extLst>
              <a:ext uri="{C183D7F6-B498-43B3-948B-1728B52AA6E4}">
                <adec:decorative xmlns:adec="http://schemas.microsoft.com/office/drawing/2017/decorative" val="1"/>
              </a:ext>
            </a:extLst>
          </p:cNvPr>
          <p:cNvSpPr/>
          <p:nvPr/>
        </p:nvSpPr>
        <p:spPr>
          <a:xfrm>
            <a:off x="4453128" y="1572768"/>
            <a:ext cx="3410712" cy="1481328"/>
          </a:xfrm>
          <a:prstGeom prst="roundRect">
            <a:avLst>
              <a:gd name="adj" fmla="val 3086"/>
            </a:avLst>
          </a:prstGeom>
          <a:solidFill>
            <a:srgbClr val="FFFFFF"/>
          </a:solidFill>
          <a:ln w="12700">
            <a:solidFill>
              <a:srgbClr val="DCE4E9"/>
            </a:solidFill>
            <a:prstDash val="solid"/>
          </a:ln>
        </p:spPr>
        <p:txBody>
          <a:bodyPr/>
          <a:lstStyle/>
          <a:p>
            <a:endParaRPr/>
          </a:p>
        </p:txBody>
      </p:sp>
      <p:sp>
        <p:nvSpPr>
          <p:cNvPr id="9" name="Shape 7">
            <a:extLst>
              <a:ext uri="{C183D7F6-B498-43B3-948B-1728B52AA6E4}">
                <adec:decorative xmlns:adec="http://schemas.microsoft.com/office/drawing/2017/decorative" val="1"/>
              </a:ext>
            </a:extLst>
          </p:cNvPr>
          <p:cNvSpPr/>
          <p:nvPr/>
        </p:nvSpPr>
        <p:spPr>
          <a:xfrm>
            <a:off x="4453128" y="1572768"/>
            <a:ext cx="45720" cy="1481328"/>
          </a:xfrm>
          <a:prstGeom prst="rect">
            <a:avLst/>
          </a:prstGeom>
          <a:solidFill>
            <a:srgbClr val="1B9A98"/>
          </a:solidFill>
          <a:ln w="12700">
            <a:solidFill>
              <a:srgbClr val="1B9A98"/>
            </a:solidFill>
            <a:prstDash val="solid"/>
          </a:ln>
        </p:spPr>
        <p:txBody>
          <a:bodyPr/>
          <a:lstStyle/>
          <a:p>
            <a:endParaRPr/>
          </a:p>
        </p:txBody>
      </p:sp>
      <p:sp>
        <p:nvSpPr>
          <p:cNvPr id="10" name="Text 8"/>
          <p:cNvSpPr txBox="1"/>
          <p:nvPr/>
        </p:nvSpPr>
        <p:spPr>
          <a:xfrm>
            <a:off x="4617720" y="1691640"/>
            <a:ext cx="3136392"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STABILITY</a:t>
            </a:r>
            <a:endParaRPr lang="en-US" sz="1050" dirty="0"/>
          </a:p>
        </p:txBody>
      </p:sp>
      <p:sp>
        <p:nvSpPr>
          <p:cNvPr id="11" name="Text 9"/>
          <p:cNvSpPr txBox="1"/>
          <p:nvPr/>
        </p:nvSpPr>
        <p:spPr>
          <a:xfrm>
            <a:off x="4617720" y="2057400"/>
            <a:ext cx="3118104" cy="87782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1/3/5-year retention • tenure by role/region</a:t>
            </a:r>
            <a:endParaRPr lang="en-US" sz="1050" dirty="0"/>
          </a:p>
        </p:txBody>
      </p:sp>
      <p:sp>
        <p:nvSpPr>
          <p:cNvPr id="12" name="Shape 10">
            <a:extLst>
              <a:ext uri="{C183D7F6-B498-43B3-948B-1728B52AA6E4}">
                <adec:decorative xmlns:adec="http://schemas.microsoft.com/office/drawing/2017/decorative" val="1"/>
              </a:ext>
            </a:extLst>
          </p:cNvPr>
          <p:cNvSpPr/>
          <p:nvPr/>
        </p:nvSpPr>
        <p:spPr>
          <a:xfrm>
            <a:off x="8229600" y="1572768"/>
            <a:ext cx="3410712" cy="1481328"/>
          </a:xfrm>
          <a:prstGeom prst="roundRect">
            <a:avLst>
              <a:gd name="adj" fmla="val 3086"/>
            </a:avLst>
          </a:prstGeom>
          <a:solidFill>
            <a:srgbClr val="FFFFFF"/>
          </a:solidFill>
          <a:ln w="12700">
            <a:solidFill>
              <a:srgbClr val="DCE4E9"/>
            </a:solidFill>
            <a:prstDash val="solid"/>
          </a:ln>
        </p:spPr>
        <p:txBody>
          <a:bodyPr/>
          <a:lstStyle/>
          <a:p>
            <a:endParaRPr/>
          </a:p>
        </p:txBody>
      </p:sp>
      <p:sp>
        <p:nvSpPr>
          <p:cNvPr id="13" name="Shape 11">
            <a:extLst>
              <a:ext uri="{C183D7F6-B498-43B3-948B-1728B52AA6E4}">
                <adec:decorative xmlns:adec="http://schemas.microsoft.com/office/drawing/2017/decorative" val="1"/>
              </a:ext>
            </a:extLst>
          </p:cNvPr>
          <p:cNvSpPr/>
          <p:nvPr/>
        </p:nvSpPr>
        <p:spPr>
          <a:xfrm>
            <a:off x="8229600" y="1572768"/>
            <a:ext cx="45720" cy="1481328"/>
          </a:xfrm>
          <a:prstGeom prst="rect">
            <a:avLst/>
          </a:prstGeom>
          <a:solidFill>
            <a:srgbClr val="F3A133"/>
          </a:solidFill>
          <a:ln w="12700">
            <a:solidFill>
              <a:srgbClr val="F3A133"/>
            </a:solidFill>
            <a:prstDash val="solid"/>
          </a:ln>
        </p:spPr>
        <p:txBody>
          <a:bodyPr/>
          <a:lstStyle/>
          <a:p>
            <a:endParaRPr/>
          </a:p>
        </p:txBody>
      </p:sp>
      <p:sp>
        <p:nvSpPr>
          <p:cNvPr id="14" name="Text 12"/>
          <p:cNvSpPr txBox="1"/>
          <p:nvPr/>
        </p:nvSpPr>
        <p:spPr>
          <a:xfrm>
            <a:off x="8394192" y="1691640"/>
            <a:ext cx="3136392"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VACANCY</a:t>
            </a:r>
            <a:endParaRPr lang="en-US" sz="1050" dirty="0"/>
          </a:p>
        </p:txBody>
      </p:sp>
      <p:sp>
        <p:nvSpPr>
          <p:cNvPr id="15" name="Text 13"/>
          <p:cNvSpPr txBox="1"/>
          <p:nvPr/>
        </p:nvSpPr>
        <p:spPr>
          <a:xfrm>
            <a:off x="8394192" y="2057400"/>
            <a:ext cx="3118104" cy="87782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Vacancy duration • time-to-fill • repeated vacancies</a:t>
            </a:r>
            <a:endParaRPr lang="en-US" sz="1050" dirty="0"/>
          </a:p>
        </p:txBody>
      </p:sp>
      <p:sp>
        <p:nvSpPr>
          <p:cNvPr id="16" name="Shape 14">
            <a:extLst>
              <a:ext uri="{C183D7F6-B498-43B3-948B-1728B52AA6E4}">
                <adec:decorative xmlns:adec="http://schemas.microsoft.com/office/drawing/2017/decorative" val="1"/>
              </a:ext>
            </a:extLst>
          </p:cNvPr>
          <p:cNvSpPr/>
          <p:nvPr/>
        </p:nvSpPr>
        <p:spPr>
          <a:xfrm>
            <a:off x="676656" y="3547872"/>
            <a:ext cx="3410712" cy="1481328"/>
          </a:xfrm>
          <a:prstGeom prst="roundRect">
            <a:avLst>
              <a:gd name="adj" fmla="val 3086"/>
            </a:avLst>
          </a:prstGeom>
          <a:solidFill>
            <a:srgbClr val="FFFFFF"/>
          </a:solidFill>
          <a:ln w="12700">
            <a:solidFill>
              <a:srgbClr val="DCE4E9"/>
            </a:solidFill>
            <a:prstDash val="solid"/>
          </a:ln>
        </p:spPr>
        <p:txBody>
          <a:bodyPr/>
          <a:lstStyle/>
          <a:p>
            <a:endParaRPr/>
          </a:p>
        </p:txBody>
      </p:sp>
      <p:sp>
        <p:nvSpPr>
          <p:cNvPr id="17" name="Shape 15">
            <a:extLst>
              <a:ext uri="{C183D7F6-B498-43B3-948B-1728B52AA6E4}">
                <adec:decorative xmlns:adec="http://schemas.microsoft.com/office/drawing/2017/decorative" val="1"/>
              </a:ext>
            </a:extLst>
          </p:cNvPr>
          <p:cNvSpPr/>
          <p:nvPr/>
        </p:nvSpPr>
        <p:spPr>
          <a:xfrm>
            <a:off x="676656" y="3547872"/>
            <a:ext cx="45720" cy="1481328"/>
          </a:xfrm>
          <a:prstGeom prst="rect">
            <a:avLst/>
          </a:prstGeom>
          <a:solidFill>
            <a:srgbClr val="1C4D7B"/>
          </a:solidFill>
          <a:ln w="12700">
            <a:solidFill>
              <a:srgbClr val="1C4D7B"/>
            </a:solidFill>
            <a:prstDash val="solid"/>
          </a:ln>
        </p:spPr>
        <p:txBody>
          <a:bodyPr/>
          <a:lstStyle/>
          <a:p>
            <a:endParaRPr/>
          </a:p>
        </p:txBody>
      </p:sp>
      <p:sp>
        <p:nvSpPr>
          <p:cNvPr id="18" name="Text 16"/>
          <p:cNvSpPr txBox="1"/>
          <p:nvPr/>
        </p:nvSpPr>
        <p:spPr>
          <a:xfrm>
            <a:off x="841248" y="3666744"/>
            <a:ext cx="3136392"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WORKLOAD</a:t>
            </a:r>
            <a:endParaRPr lang="en-US" sz="1050" dirty="0"/>
          </a:p>
        </p:txBody>
      </p:sp>
      <p:sp>
        <p:nvSpPr>
          <p:cNvPr id="19" name="Text 17"/>
          <p:cNvSpPr txBox="1"/>
          <p:nvPr/>
        </p:nvSpPr>
        <p:spPr>
          <a:xfrm>
            <a:off x="841248" y="4032504"/>
            <a:ext cx="3118104" cy="87782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Caseload • ratios • travel • overtime • documentation</a:t>
            </a:r>
            <a:endParaRPr lang="en-US" sz="1050" dirty="0"/>
          </a:p>
        </p:txBody>
      </p:sp>
      <p:sp>
        <p:nvSpPr>
          <p:cNvPr id="20" name="Shape 18">
            <a:extLst>
              <a:ext uri="{C183D7F6-B498-43B3-948B-1728B52AA6E4}">
                <adec:decorative xmlns:adec="http://schemas.microsoft.com/office/drawing/2017/decorative" val="1"/>
              </a:ext>
            </a:extLst>
          </p:cNvPr>
          <p:cNvSpPr/>
          <p:nvPr/>
        </p:nvSpPr>
        <p:spPr>
          <a:xfrm>
            <a:off x="4453128" y="3547872"/>
            <a:ext cx="3410712" cy="1481328"/>
          </a:xfrm>
          <a:prstGeom prst="roundRect">
            <a:avLst>
              <a:gd name="adj" fmla="val 3086"/>
            </a:avLst>
          </a:prstGeom>
          <a:solidFill>
            <a:srgbClr val="FFFFFF"/>
          </a:solidFill>
          <a:ln w="12700">
            <a:solidFill>
              <a:srgbClr val="DCE4E9"/>
            </a:solidFill>
            <a:prstDash val="solid"/>
          </a:ln>
        </p:spPr>
        <p:txBody>
          <a:bodyPr/>
          <a:lstStyle/>
          <a:p>
            <a:endParaRPr/>
          </a:p>
        </p:txBody>
      </p:sp>
      <p:sp>
        <p:nvSpPr>
          <p:cNvPr id="21" name="Shape 19">
            <a:extLst>
              <a:ext uri="{C183D7F6-B498-43B3-948B-1728B52AA6E4}">
                <adec:decorative xmlns:adec="http://schemas.microsoft.com/office/drawing/2017/decorative" val="1"/>
              </a:ext>
            </a:extLst>
          </p:cNvPr>
          <p:cNvSpPr/>
          <p:nvPr/>
        </p:nvSpPr>
        <p:spPr>
          <a:xfrm>
            <a:off x="4453128" y="3547872"/>
            <a:ext cx="45720" cy="1481328"/>
          </a:xfrm>
          <a:prstGeom prst="rect">
            <a:avLst/>
          </a:prstGeom>
          <a:solidFill>
            <a:srgbClr val="35A85A"/>
          </a:solidFill>
          <a:ln w="12700">
            <a:solidFill>
              <a:srgbClr val="35A85A"/>
            </a:solidFill>
            <a:prstDash val="solid"/>
          </a:ln>
        </p:spPr>
        <p:txBody>
          <a:bodyPr/>
          <a:lstStyle/>
          <a:p>
            <a:endParaRPr/>
          </a:p>
        </p:txBody>
      </p:sp>
      <p:sp>
        <p:nvSpPr>
          <p:cNvPr id="22" name="Text 20"/>
          <p:cNvSpPr txBox="1"/>
          <p:nvPr/>
        </p:nvSpPr>
        <p:spPr>
          <a:xfrm>
            <a:off x="4617720" y="3666744"/>
            <a:ext cx="3136392"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EXPERIENCE</a:t>
            </a:r>
            <a:endParaRPr lang="en-US" sz="1050" dirty="0"/>
          </a:p>
        </p:txBody>
      </p:sp>
      <p:sp>
        <p:nvSpPr>
          <p:cNvPr id="23" name="Text 21"/>
          <p:cNvSpPr txBox="1"/>
          <p:nvPr/>
        </p:nvSpPr>
        <p:spPr>
          <a:xfrm>
            <a:off x="4617720" y="4032504"/>
            <a:ext cx="3118104" cy="87782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Climate • supervisor support • belonging • well-being</a:t>
            </a:r>
            <a:endParaRPr lang="en-US" sz="1050" dirty="0"/>
          </a:p>
        </p:txBody>
      </p:sp>
      <p:sp>
        <p:nvSpPr>
          <p:cNvPr id="24" name="Shape 22">
            <a:extLst>
              <a:ext uri="{C183D7F6-B498-43B3-948B-1728B52AA6E4}">
                <adec:decorative xmlns:adec="http://schemas.microsoft.com/office/drawing/2017/decorative" val="1"/>
              </a:ext>
            </a:extLst>
          </p:cNvPr>
          <p:cNvSpPr/>
          <p:nvPr/>
        </p:nvSpPr>
        <p:spPr>
          <a:xfrm>
            <a:off x="8229600" y="3547872"/>
            <a:ext cx="3410712" cy="1481328"/>
          </a:xfrm>
          <a:prstGeom prst="roundRect">
            <a:avLst>
              <a:gd name="adj" fmla="val 3086"/>
            </a:avLst>
          </a:prstGeom>
          <a:solidFill>
            <a:srgbClr val="FFFFFF"/>
          </a:solidFill>
          <a:ln w="12700">
            <a:solidFill>
              <a:srgbClr val="DCE4E9"/>
            </a:solidFill>
            <a:prstDash val="solid"/>
          </a:ln>
        </p:spPr>
        <p:txBody>
          <a:bodyPr/>
          <a:lstStyle/>
          <a:p>
            <a:endParaRPr/>
          </a:p>
        </p:txBody>
      </p:sp>
      <p:sp>
        <p:nvSpPr>
          <p:cNvPr id="25" name="Shape 23">
            <a:extLst>
              <a:ext uri="{C183D7F6-B498-43B3-948B-1728B52AA6E4}">
                <adec:decorative xmlns:adec="http://schemas.microsoft.com/office/drawing/2017/decorative" val="1"/>
              </a:ext>
            </a:extLst>
          </p:cNvPr>
          <p:cNvSpPr/>
          <p:nvPr/>
        </p:nvSpPr>
        <p:spPr>
          <a:xfrm>
            <a:off x="8229600" y="3547872"/>
            <a:ext cx="45720" cy="1481328"/>
          </a:xfrm>
          <a:prstGeom prst="rect">
            <a:avLst/>
          </a:prstGeom>
          <a:solidFill>
            <a:srgbClr val="203F68"/>
          </a:solidFill>
          <a:ln w="12700">
            <a:solidFill>
              <a:srgbClr val="203F68"/>
            </a:solidFill>
            <a:prstDash val="solid"/>
          </a:ln>
        </p:spPr>
        <p:txBody>
          <a:bodyPr/>
          <a:lstStyle/>
          <a:p>
            <a:endParaRPr/>
          </a:p>
        </p:txBody>
      </p:sp>
      <p:sp>
        <p:nvSpPr>
          <p:cNvPr id="26" name="Text 24"/>
          <p:cNvSpPr txBox="1"/>
          <p:nvPr/>
        </p:nvSpPr>
        <p:spPr>
          <a:xfrm>
            <a:off x="8394192" y="3666744"/>
            <a:ext cx="3136392"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LISTENING</a:t>
            </a:r>
            <a:endParaRPr lang="en-US" sz="1050" dirty="0"/>
          </a:p>
        </p:txBody>
      </p:sp>
      <p:sp>
        <p:nvSpPr>
          <p:cNvPr id="27" name="Text 25"/>
          <p:cNvSpPr txBox="1"/>
          <p:nvPr/>
        </p:nvSpPr>
        <p:spPr>
          <a:xfrm>
            <a:off x="8394192" y="4032504"/>
            <a:ext cx="3118104" cy="877824"/>
          </a:xfrm>
          <a:prstGeom prst="rect">
            <a:avLst/>
          </a:prstGeom>
          <a:noFill/>
          <a:ln/>
        </p:spPr>
        <p:txBody>
          <a:bodyPr wrap="square" lIns="0" tIns="0" rIns="0" bIns="0" rtlCol="0" anchor="t">
            <a:normAutofit/>
          </a:bodyPr>
          <a:lstStyle/>
          <a:p>
            <a:pPr marL="0" indent="0" algn="l">
              <a:buNone/>
            </a:pPr>
            <a:r>
              <a:rPr lang="en-US" sz="1600" dirty="0">
                <a:solidFill>
                  <a:srgbClr val="657886"/>
                </a:solidFill>
                <a:latin typeface="Aptos" pitchFamily="34" charset="0"/>
                <a:ea typeface="Aptos" pitchFamily="34" charset="-122"/>
                <a:cs typeface="Aptos" pitchFamily="34" charset="-120"/>
              </a:rPr>
              <a:t>Stay interviews • exit interviews • focus groups • open-ended survey</a:t>
            </a:r>
            <a:endParaRPr lang="en-US" sz="1050" dirty="0"/>
          </a:p>
        </p:txBody>
      </p:sp>
      <p:sp>
        <p:nvSpPr>
          <p:cNvPr id="28" name="Text 26"/>
          <p:cNvSpPr txBox="1"/>
          <p:nvPr/>
        </p:nvSpPr>
        <p:spPr>
          <a:xfrm>
            <a:off x="868680" y="5596128"/>
            <a:ext cx="10424160" cy="274320"/>
          </a:xfrm>
          <a:prstGeom prst="rect">
            <a:avLst/>
          </a:prstGeom>
          <a:noFill/>
          <a:ln/>
        </p:spPr>
        <p:txBody>
          <a:bodyPr wrap="square" lIns="0" tIns="0" rIns="0" bIns="0" rtlCol="0" anchor="ctr">
            <a:normAutofit fontScale="92500"/>
          </a:bodyPr>
          <a:lstStyle/>
          <a:p>
            <a:pPr marL="0" indent="0" algn="ctr">
              <a:buNone/>
            </a:pPr>
            <a:r>
              <a:rPr lang="en-US" sz="1600" b="1" dirty="0">
                <a:solidFill>
                  <a:srgbClr val="657886"/>
                </a:solidFill>
                <a:latin typeface="Aptos" pitchFamily="34" charset="0"/>
                <a:ea typeface="Aptos" pitchFamily="34" charset="-122"/>
                <a:cs typeface="Aptos" pitchFamily="34" charset="-120"/>
              </a:rPr>
              <a:t>Disaggregate where useful: role • geography • setting • tenure • entry route • other locally relevant characteristics.</a:t>
            </a:r>
            <a:endParaRPr lang="en-US" sz="1100" dirty="0"/>
          </a:p>
        </p:txBody>
      </p:sp>
      <p:sp>
        <p:nvSpPr>
          <p:cNvPr id="29"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Stay interviews are a simple way to learn what to protect and what to change.</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ASK BEFORE PEOPLE LEAVE</a:t>
            </a:r>
            <a:endParaRPr lang="en-US" sz="800" dirty="0"/>
          </a:p>
        </p:txBody>
      </p:sp>
      <p:sp>
        <p:nvSpPr>
          <p:cNvPr id="4" name="Text 2"/>
          <p:cNvSpPr txBox="1"/>
          <p:nvPr/>
        </p:nvSpPr>
        <p:spPr>
          <a:xfrm>
            <a:off x="731520" y="1508760"/>
            <a:ext cx="438912" cy="438912"/>
          </a:xfrm>
          <a:prstGeom prst="ellipse">
            <a:avLst/>
          </a:prstGeom>
          <a:solidFill>
            <a:srgbClr val="1B9A98"/>
          </a:solid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1</a:t>
            </a:r>
            <a:endParaRPr lang="en-US" sz="1100" dirty="0"/>
          </a:p>
        </p:txBody>
      </p:sp>
      <p:sp>
        <p:nvSpPr>
          <p:cNvPr id="5" name="Text 3"/>
          <p:cNvSpPr txBox="1"/>
          <p:nvPr/>
        </p:nvSpPr>
        <p:spPr>
          <a:xfrm>
            <a:off x="1371600" y="1490472"/>
            <a:ext cx="9784080" cy="457200"/>
          </a:xfrm>
          <a:prstGeom prst="rect">
            <a:avLst/>
          </a:prstGeom>
          <a:noFill/>
          <a:ln/>
        </p:spPr>
        <p:txBody>
          <a:bodyPr wrap="square" lIns="0" tIns="0" rIns="0" bIns="0" rtlCol="0" anchor="ctr">
            <a:normAutofit/>
          </a:bodyPr>
          <a:lstStyle/>
          <a:p>
            <a:pPr marL="0" indent="0" algn="l">
              <a:buNone/>
            </a:pPr>
            <a:r>
              <a:rPr lang="en-US" sz="1600" b="1" dirty="0">
                <a:solidFill>
                  <a:srgbClr val="243746"/>
                </a:solidFill>
                <a:latin typeface="Aptos" pitchFamily="34" charset="0"/>
                <a:ea typeface="Aptos" pitchFamily="34" charset="-122"/>
                <a:cs typeface="Aptos" pitchFamily="34" charset="-120"/>
              </a:rPr>
              <a:t>What makes you want to stay here?</a:t>
            </a:r>
            <a:endParaRPr lang="en-US" sz="1400" dirty="0"/>
          </a:p>
        </p:txBody>
      </p:sp>
      <p:sp>
        <p:nvSpPr>
          <p:cNvPr id="6" name="Shape 4">
            <a:extLst>
              <a:ext uri="{C183D7F6-B498-43B3-948B-1728B52AA6E4}">
                <adec:decorative xmlns:adec="http://schemas.microsoft.com/office/drawing/2017/decorative" val="1"/>
              </a:ext>
            </a:extLst>
          </p:cNvPr>
          <p:cNvSpPr/>
          <p:nvPr/>
        </p:nvSpPr>
        <p:spPr>
          <a:xfrm>
            <a:off x="1371600" y="2075688"/>
            <a:ext cx="9509760" cy="0"/>
          </a:xfrm>
          <a:prstGeom prst="line">
            <a:avLst/>
          </a:prstGeom>
          <a:noFill/>
          <a:ln w="10160">
            <a:solidFill>
              <a:srgbClr val="E5EBEF"/>
            </a:solidFill>
            <a:prstDash val="solid"/>
          </a:ln>
        </p:spPr>
        <p:txBody>
          <a:bodyPr/>
          <a:lstStyle/>
          <a:p>
            <a:endParaRPr/>
          </a:p>
        </p:txBody>
      </p:sp>
      <p:sp>
        <p:nvSpPr>
          <p:cNvPr id="7" name="Text 5"/>
          <p:cNvSpPr txBox="1"/>
          <p:nvPr/>
        </p:nvSpPr>
        <p:spPr>
          <a:xfrm>
            <a:off x="731520" y="2368296"/>
            <a:ext cx="438912" cy="438912"/>
          </a:xfrm>
          <a:prstGeom prst="ellipse">
            <a:avLst/>
          </a:prstGeom>
          <a:solidFill>
            <a:srgbClr val="35A85A"/>
          </a:solid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2</a:t>
            </a:r>
            <a:endParaRPr lang="en-US" sz="1100" dirty="0"/>
          </a:p>
        </p:txBody>
      </p:sp>
      <p:sp>
        <p:nvSpPr>
          <p:cNvPr id="8" name="Text 6"/>
          <p:cNvSpPr txBox="1"/>
          <p:nvPr/>
        </p:nvSpPr>
        <p:spPr>
          <a:xfrm>
            <a:off x="1371600" y="2350008"/>
            <a:ext cx="9784080" cy="457200"/>
          </a:xfrm>
          <a:prstGeom prst="rect">
            <a:avLst/>
          </a:prstGeom>
          <a:noFill/>
          <a:ln/>
        </p:spPr>
        <p:txBody>
          <a:bodyPr wrap="square" lIns="0" tIns="0" rIns="0" bIns="0" rtlCol="0" anchor="ctr">
            <a:normAutofit/>
          </a:bodyPr>
          <a:lstStyle/>
          <a:p>
            <a:pPr marL="0" indent="0" algn="l">
              <a:buNone/>
            </a:pPr>
            <a:r>
              <a:rPr lang="en-US" sz="1600" b="1" dirty="0">
                <a:solidFill>
                  <a:srgbClr val="243746"/>
                </a:solidFill>
                <a:latin typeface="Aptos" pitchFamily="34" charset="0"/>
                <a:ea typeface="Aptos" pitchFamily="34" charset="-122"/>
                <a:cs typeface="Aptos" pitchFamily="34" charset="-120"/>
              </a:rPr>
              <a:t>What part of your work gives you the most energy?</a:t>
            </a:r>
            <a:endParaRPr lang="en-US" sz="1400" dirty="0"/>
          </a:p>
        </p:txBody>
      </p:sp>
      <p:sp>
        <p:nvSpPr>
          <p:cNvPr id="9" name="Shape 7">
            <a:extLst>
              <a:ext uri="{C183D7F6-B498-43B3-948B-1728B52AA6E4}">
                <adec:decorative xmlns:adec="http://schemas.microsoft.com/office/drawing/2017/decorative" val="1"/>
              </a:ext>
            </a:extLst>
          </p:cNvPr>
          <p:cNvSpPr/>
          <p:nvPr/>
        </p:nvSpPr>
        <p:spPr>
          <a:xfrm>
            <a:off x="1371600" y="2935224"/>
            <a:ext cx="9509760" cy="0"/>
          </a:xfrm>
          <a:prstGeom prst="line">
            <a:avLst/>
          </a:prstGeom>
          <a:noFill/>
          <a:ln w="10160">
            <a:solidFill>
              <a:srgbClr val="E5EBEF"/>
            </a:solidFill>
            <a:prstDash val="solid"/>
          </a:ln>
        </p:spPr>
        <p:txBody>
          <a:bodyPr/>
          <a:lstStyle/>
          <a:p>
            <a:endParaRPr/>
          </a:p>
        </p:txBody>
      </p:sp>
      <p:sp>
        <p:nvSpPr>
          <p:cNvPr id="10" name="Text 8"/>
          <p:cNvSpPr txBox="1"/>
          <p:nvPr/>
        </p:nvSpPr>
        <p:spPr>
          <a:xfrm>
            <a:off x="731520" y="3227832"/>
            <a:ext cx="438912" cy="438912"/>
          </a:xfrm>
          <a:prstGeom prst="ellipse">
            <a:avLst/>
          </a:prstGeom>
          <a:solidFill>
            <a:srgbClr val="E96F61"/>
          </a:solid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3</a:t>
            </a:r>
            <a:endParaRPr lang="en-US" sz="1100" dirty="0"/>
          </a:p>
        </p:txBody>
      </p:sp>
      <p:sp>
        <p:nvSpPr>
          <p:cNvPr id="11" name="Text 9"/>
          <p:cNvSpPr txBox="1"/>
          <p:nvPr/>
        </p:nvSpPr>
        <p:spPr>
          <a:xfrm>
            <a:off x="1371600" y="3209544"/>
            <a:ext cx="9784080" cy="457200"/>
          </a:xfrm>
          <a:prstGeom prst="rect">
            <a:avLst/>
          </a:prstGeom>
          <a:noFill/>
          <a:ln/>
        </p:spPr>
        <p:txBody>
          <a:bodyPr wrap="square" lIns="0" tIns="0" rIns="0" bIns="0" rtlCol="0" anchor="ctr">
            <a:normAutofit/>
          </a:bodyPr>
          <a:lstStyle/>
          <a:p>
            <a:pPr marL="0" indent="0" algn="l">
              <a:buNone/>
            </a:pPr>
            <a:r>
              <a:rPr lang="en-US" sz="1600" b="1" dirty="0">
                <a:solidFill>
                  <a:srgbClr val="243746"/>
                </a:solidFill>
                <a:latin typeface="Aptos" pitchFamily="34" charset="0"/>
                <a:ea typeface="Aptos" pitchFamily="34" charset="-122"/>
                <a:cs typeface="Aptos" pitchFamily="34" charset="-120"/>
              </a:rPr>
              <a:t>What makes your work harder than it needs to be?</a:t>
            </a:r>
            <a:endParaRPr lang="en-US" sz="1400" dirty="0"/>
          </a:p>
        </p:txBody>
      </p:sp>
      <p:sp>
        <p:nvSpPr>
          <p:cNvPr id="12" name="Shape 10">
            <a:extLst>
              <a:ext uri="{C183D7F6-B498-43B3-948B-1728B52AA6E4}">
                <adec:decorative xmlns:adec="http://schemas.microsoft.com/office/drawing/2017/decorative" val="1"/>
              </a:ext>
            </a:extLst>
          </p:cNvPr>
          <p:cNvSpPr/>
          <p:nvPr/>
        </p:nvSpPr>
        <p:spPr>
          <a:xfrm>
            <a:off x="1371600" y="3794760"/>
            <a:ext cx="9509760" cy="0"/>
          </a:xfrm>
          <a:prstGeom prst="line">
            <a:avLst/>
          </a:prstGeom>
          <a:noFill/>
          <a:ln w="10160">
            <a:solidFill>
              <a:srgbClr val="E5EBEF"/>
            </a:solidFill>
            <a:prstDash val="solid"/>
          </a:ln>
        </p:spPr>
        <p:txBody>
          <a:bodyPr/>
          <a:lstStyle/>
          <a:p>
            <a:endParaRPr/>
          </a:p>
        </p:txBody>
      </p:sp>
      <p:sp>
        <p:nvSpPr>
          <p:cNvPr id="13" name="Text 11"/>
          <p:cNvSpPr txBox="1"/>
          <p:nvPr/>
        </p:nvSpPr>
        <p:spPr>
          <a:xfrm>
            <a:off x="731520" y="4087368"/>
            <a:ext cx="438912" cy="438912"/>
          </a:xfrm>
          <a:prstGeom prst="ellipse">
            <a:avLst/>
          </a:prstGeom>
          <a:solidFill>
            <a:srgbClr val="1C4D7B"/>
          </a:solid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4</a:t>
            </a:r>
            <a:endParaRPr lang="en-US" sz="1100" dirty="0"/>
          </a:p>
        </p:txBody>
      </p:sp>
      <p:sp>
        <p:nvSpPr>
          <p:cNvPr id="14" name="Text 12"/>
          <p:cNvSpPr txBox="1"/>
          <p:nvPr/>
        </p:nvSpPr>
        <p:spPr>
          <a:xfrm>
            <a:off x="1371600" y="4069080"/>
            <a:ext cx="9784080" cy="457200"/>
          </a:xfrm>
          <a:prstGeom prst="rect">
            <a:avLst/>
          </a:prstGeom>
          <a:noFill/>
          <a:ln/>
        </p:spPr>
        <p:txBody>
          <a:bodyPr wrap="square" lIns="0" tIns="0" rIns="0" bIns="0" rtlCol="0" anchor="ctr">
            <a:normAutofit/>
          </a:bodyPr>
          <a:lstStyle/>
          <a:p>
            <a:pPr marL="0" indent="0" algn="l">
              <a:buNone/>
            </a:pPr>
            <a:r>
              <a:rPr lang="en-US" sz="1600" b="1" dirty="0">
                <a:solidFill>
                  <a:srgbClr val="243746"/>
                </a:solidFill>
                <a:latin typeface="Aptos" pitchFamily="34" charset="0"/>
                <a:ea typeface="Aptos" pitchFamily="34" charset="-122"/>
                <a:cs typeface="Aptos" pitchFamily="34" charset="-120"/>
              </a:rPr>
              <a:t>When have you recently felt well-supported—or unsupported?</a:t>
            </a:r>
            <a:endParaRPr lang="en-US" sz="1400" dirty="0"/>
          </a:p>
        </p:txBody>
      </p:sp>
      <p:sp>
        <p:nvSpPr>
          <p:cNvPr id="15" name="Shape 13">
            <a:extLst>
              <a:ext uri="{C183D7F6-B498-43B3-948B-1728B52AA6E4}">
                <adec:decorative xmlns:adec="http://schemas.microsoft.com/office/drawing/2017/decorative" val="1"/>
              </a:ext>
            </a:extLst>
          </p:cNvPr>
          <p:cNvSpPr/>
          <p:nvPr/>
        </p:nvSpPr>
        <p:spPr>
          <a:xfrm>
            <a:off x="1371600" y="4654296"/>
            <a:ext cx="9509760" cy="0"/>
          </a:xfrm>
          <a:prstGeom prst="line">
            <a:avLst/>
          </a:prstGeom>
          <a:noFill/>
          <a:ln w="10160">
            <a:solidFill>
              <a:srgbClr val="E5EBEF"/>
            </a:solidFill>
            <a:prstDash val="solid"/>
          </a:ln>
        </p:spPr>
        <p:txBody>
          <a:bodyPr/>
          <a:lstStyle/>
          <a:p>
            <a:endParaRPr/>
          </a:p>
        </p:txBody>
      </p:sp>
      <p:sp>
        <p:nvSpPr>
          <p:cNvPr id="16" name="Text 14"/>
          <p:cNvSpPr txBox="1"/>
          <p:nvPr/>
        </p:nvSpPr>
        <p:spPr>
          <a:xfrm>
            <a:off x="731520" y="4946904"/>
            <a:ext cx="438912" cy="438912"/>
          </a:xfrm>
          <a:prstGeom prst="ellipse">
            <a:avLst/>
          </a:prstGeom>
          <a:solidFill>
            <a:schemeClr val="tx1"/>
          </a:solid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5</a:t>
            </a:r>
            <a:endParaRPr lang="en-US" sz="1100" dirty="0"/>
          </a:p>
        </p:txBody>
      </p:sp>
      <p:sp>
        <p:nvSpPr>
          <p:cNvPr id="17" name="Text 15"/>
          <p:cNvSpPr txBox="1"/>
          <p:nvPr/>
        </p:nvSpPr>
        <p:spPr>
          <a:xfrm>
            <a:off x="1371600" y="4928616"/>
            <a:ext cx="9784080" cy="457200"/>
          </a:xfrm>
          <a:prstGeom prst="rect">
            <a:avLst/>
          </a:prstGeom>
          <a:noFill/>
          <a:ln/>
        </p:spPr>
        <p:txBody>
          <a:bodyPr wrap="square" lIns="0" tIns="0" rIns="0" bIns="0" rtlCol="0" anchor="ctr">
            <a:normAutofit/>
          </a:bodyPr>
          <a:lstStyle/>
          <a:p>
            <a:pPr marL="0" indent="0" algn="l">
              <a:buNone/>
            </a:pPr>
            <a:r>
              <a:rPr lang="en-US" sz="1600" b="1" dirty="0">
                <a:solidFill>
                  <a:srgbClr val="243746"/>
                </a:solidFill>
                <a:latin typeface="Aptos" pitchFamily="34" charset="0"/>
                <a:ea typeface="Aptos" pitchFamily="34" charset="-122"/>
                <a:cs typeface="Aptos" pitchFamily="34" charset="-120"/>
              </a:rPr>
              <a:t>What is one change that would make staying easier?</a:t>
            </a:r>
            <a:endParaRPr lang="en-US" sz="1400" dirty="0"/>
          </a:p>
        </p:txBody>
      </p:sp>
      <p:sp>
        <p:nvSpPr>
          <p:cNvPr id="18" name="Text 16"/>
          <p:cNvSpPr txBox="1"/>
          <p:nvPr/>
        </p:nvSpPr>
        <p:spPr>
          <a:xfrm>
            <a:off x="914400" y="5788152"/>
            <a:ext cx="10652760" cy="338328"/>
          </a:xfrm>
          <a:prstGeom prst="rect">
            <a:avLst/>
          </a:prstGeom>
          <a:noFill/>
          <a:ln/>
        </p:spPr>
        <p:txBody>
          <a:bodyPr wrap="square" lIns="0" tIns="0" rIns="0" bIns="0" rtlCol="0" anchor="ctr">
            <a:normAutofit fontScale="92500"/>
          </a:bodyPr>
          <a:lstStyle/>
          <a:p>
            <a:pPr marL="0" indent="0" algn="ctr">
              <a:buNone/>
            </a:pPr>
            <a:r>
              <a:rPr lang="en-US" sz="1600" b="1" dirty="0">
                <a:solidFill>
                  <a:srgbClr val="1C4D7B"/>
                </a:solidFill>
                <a:latin typeface="Aptos" pitchFamily="34" charset="0"/>
                <a:ea typeface="Aptos" pitchFamily="34" charset="-122"/>
                <a:cs typeface="Aptos" pitchFamily="34" charset="-120"/>
              </a:rPr>
              <a:t>Close the loop: tell staff what you heard, what can change now, what requires longer-term action, and what cannot change.</a:t>
            </a:r>
            <a:endParaRPr lang="en-US" sz="1000" dirty="0"/>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Do not default to the easiest activity. Start with what is actually making people consider leaving.</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MATCH THE RETENTION RESPONSE TO THE PRESSURE POINT</a:t>
            </a:r>
            <a:endParaRPr lang="en-US" sz="800" dirty="0"/>
          </a:p>
        </p:txBody>
      </p:sp>
      <p:graphicFrame>
        <p:nvGraphicFramePr>
          <p:cNvPr id="18" name="Table 0"/>
          <p:cNvGraphicFramePr>
            <a:graphicFrameLocks noGrp="1"/>
          </p:cNvGraphicFramePr>
          <p:nvPr>
            <p:extLst>
              <p:ext uri="{D42A27DB-BD31-4B8C-83A1-F6EECF244321}">
                <p14:modId xmlns:p14="http://schemas.microsoft.com/office/powerpoint/2010/main" val="3570376939"/>
              </p:ext>
            </p:extLst>
          </p:nvPr>
        </p:nvGraphicFramePr>
        <p:xfrm>
          <a:off x="502921" y="1293962"/>
          <a:ext cx="11036808" cy="4183291"/>
        </p:xfrm>
        <a:graphic>
          <a:graphicData uri="http://schemas.openxmlformats.org/drawingml/2006/table">
            <a:tbl>
              <a:tblPr firstRow="1"/>
              <a:tblGrid>
                <a:gridCol w="4645546">
                  <a:extLst>
                    <a:ext uri="{9D8B030D-6E8A-4147-A177-3AD203B41FA5}">
                      <a16:colId xmlns:a16="http://schemas.microsoft.com/office/drawing/2014/main" val="20000"/>
                    </a:ext>
                  </a:extLst>
                </a:gridCol>
                <a:gridCol w="6391262">
                  <a:extLst>
                    <a:ext uri="{9D8B030D-6E8A-4147-A177-3AD203B41FA5}">
                      <a16:colId xmlns:a16="http://schemas.microsoft.com/office/drawing/2014/main" val="20001"/>
                    </a:ext>
                  </a:extLst>
                </a:gridCol>
              </a:tblGrid>
              <a:tr h="597613">
                <a:tc>
                  <a:txBody>
                    <a:bodyPr/>
                    <a:lstStyle/>
                    <a:p>
                      <a:pPr marL="0" indent="0">
                        <a:buNone/>
                      </a:pPr>
                      <a:r>
                        <a:rPr lang="en-US" sz="1600" b="1" u="sng" dirty="0">
                          <a:solidFill>
                            <a:srgbClr val="243746"/>
                          </a:solidFill>
                          <a:latin typeface="Aptos" pitchFamily="34" charset="0"/>
                          <a:ea typeface="Aptos" pitchFamily="34" charset="-122"/>
                          <a:cs typeface="Aptos" pitchFamily="34" charset="-120"/>
                        </a:rPr>
                        <a:t>Observed retention pressure</a:t>
                      </a:r>
                      <a:endParaRPr lang="en-US" sz="1600" b="1" u="sng" dirty="0">
                        <a:latin typeface="Aptos" charset="0"/>
                        <a:ea typeface="Aptos" charset="0"/>
                        <a:cs typeface="Aptos" charset="0"/>
                      </a:endParaRPr>
                    </a:p>
                  </a:txBody>
                  <a:tcPr marL="73152" marR="73152" marT="73152" marB="73152">
                    <a:lnL w="10160" cap="flat" cmpd="sng" algn="ctr">
                      <a:solidFill>
                        <a:srgbClr val="D9E2E8"/>
                      </a:solidFill>
                      <a:prstDash val="solid"/>
                      <a:round/>
                      <a:headEnd type="none" w="med" len="med"/>
                      <a:tailEnd type="none" w="med" len="med"/>
                    </a:lnL>
                    <a:lnR w="10160" cap="flat" cmpd="sng" algn="ctr">
                      <a:solidFill>
                        <a:srgbClr val="D9E2E8"/>
                      </a:solidFill>
                      <a:prstDash val="solid"/>
                      <a:round/>
                      <a:headEnd type="none" w="med" len="med"/>
                      <a:tailEnd type="none" w="med" len="med"/>
                    </a:lnR>
                    <a:lnT w="10160" cap="flat" cmpd="sng" algn="ctr">
                      <a:solidFill>
                        <a:srgbClr val="D9E2E8"/>
                      </a:solidFill>
                      <a:prstDash val="solid"/>
                      <a:round/>
                      <a:headEnd type="none" w="med" len="med"/>
                      <a:tailEnd type="none" w="med" len="med"/>
                    </a:lnT>
                    <a:lnB w="10160" cap="flat" cmpd="sng" algn="ctr">
                      <a:solidFill>
                        <a:srgbClr val="D9E2E8"/>
                      </a:solidFill>
                      <a:prstDash val="solid"/>
                      <a:round/>
                      <a:headEnd type="none" w="med" len="med"/>
                      <a:tailEnd type="none" w="med" len="med"/>
                    </a:lnB>
                    <a:solidFill>
                      <a:srgbClr val="FFFFFF"/>
                    </a:solidFill>
                  </a:tcPr>
                </a:tc>
                <a:tc>
                  <a:txBody>
                    <a:bodyPr/>
                    <a:lstStyle/>
                    <a:p>
                      <a:pPr marL="0" indent="0">
                        <a:buNone/>
                      </a:pPr>
                      <a:r>
                        <a:rPr lang="en-US" sz="1600" b="1" u="sng" dirty="0">
                          <a:solidFill>
                            <a:srgbClr val="243746"/>
                          </a:solidFill>
                          <a:latin typeface="Aptos" pitchFamily="34" charset="0"/>
                          <a:ea typeface="Aptos" pitchFamily="34" charset="-122"/>
                          <a:cs typeface="Aptos" pitchFamily="34" charset="-120"/>
                        </a:rPr>
                        <a:t>Likely response(s) to test</a:t>
                      </a:r>
                      <a:endParaRPr lang="en-US" sz="1600" b="1" u="sng" dirty="0">
                        <a:latin typeface="Aptos" charset="0"/>
                        <a:ea typeface="Aptos" charset="0"/>
                        <a:cs typeface="Aptos" charset="0"/>
                      </a:endParaRPr>
                    </a:p>
                  </a:txBody>
                  <a:tcPr marL="73152" marR="73152" marT="73152" marB="73152">
                    <a:lnL w="10160" cap="flat" cmpd="sng" algn="ctr">
                      <a:solidFill>
                        <a:srgbClr val="D9E2E8"/>
                      </a:solidFill>
                      <a:prstDash val="solid"/>
                      <a:round/>
                      <a:headEnd type="none" w="med" len="med"/>
                      <a:tailEnd type="none" w="med" len="med"/>
                    </a:lnL>
                    <a:lnR w="10160" cap="flat" cmpd="sng" algn="ctr">
                      <a:solidFill>
                        <a:srgbClr val="D9E2E8"/>
                      </a:solidFill>
                      <a:prstDash val="solid"/>
                      <a:round/>
                      <a:headEnd type="none" w="med" len="med"/>
                      <a:tailEnd type="none" w="med" len="med"/>
                    </a:lnR>
                    <a:lnT w="10160" cap="flat" cmpd="sng" algn="ctr">
                      <a:solidFill>
                        <a:srgbClr val="D9E2E8"/>
                      </a:solidFill>
                      <a:prstDash val="solid"/>
                      <a:round/>
                      <a:headEnd type="none" w="med" len="med"/>
                      <a:tailEnd type="none" w="med" len="med"/>
                    </a:lnT>
                    <a:lnB w="10160" cap="flat" cmpd="sng" algn="ctr">
                      <a:solidFill>
                        <a:srgbClr val="D9E2E8"/>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597613">
                <a:tc>
                  <a:txBody>
                    <a:bodyPr/>
                    <a:lstStyle/>
                    <a:p>
                      <a:pPr marL="0" indent="0">
                        <a:buNone/>
                      </a:pPr>
                      <a:r>
                        <a:rPr lang="en-US" sz="1600" dirty="0">
                          <a:solidFill>
                            <a:srgbClr val="AA0000"/>
                          </a:solidFill>
                          <a:latin typeface="Aptos" pitchFamily="34" charset="0"/>
                          <a:ea typeface="Aptos" pitchFamily="34" charset="-122"/>
                          <a:cs typeface="Aptos" pitchFamily="34" charset="-120"/>
                        </a:rPr>
                        <a:t>New hires feel overwhelmed and leave early</a:t>
                      </a:r>
                      <a:endParaRPr lang="en-US" sz="1600" dirty="0">
                        <a:solidFill>
                          <a:srgbClr val="AA0000"/>
                        </a:solidFill>
                        <a:latin typeface="Aptos" charset="0"/>
                        <a:ea typeface="Aptos" charset="0"/>
                        <a:cs typeface="Aptos" charset="0"/>
                      </a:endParaRPr>
                    </a:p>
                  </a:txBody>
                  <a:tcPr marL="73152" marR="73152" marT="73152" marB="73152">
                    <a:lnL w="10160" cap="flat" cmpd="sng" algn="ctr">
                      <a:solidFill>
                        <a:srgbClr val="D9E2E8"/>
                      </a:solidFill>
                      <a:prstDash val="solid"/>
                      <a:round/>
                      <a:headEnd type="none" w="med" len="med"/>
                      <a:tailEnd type="none" w="med" len="med"/>
                    </a:lnL>
                    <a:lnR w="10160" cap="flat" cmpd="sng" algn="ctr">
                      <a:solidFill>
                        <a:srgbClr val="D9E2E8"/>
                      </a:solidFill>
                      <a:prstDash val="solid"/>
                      <a:round/>
                      <a:headEnd type="none" w="med" len="med"/>
                      <a:tailEnd type="none" w="med" len="med"/>
                    </a:lnR>
                    <a:lnT w="10160" cap="flat" cmpd="sng" algn="ctr">
                      <a:solidFill>
                        <a:srgbClr val="D9E2E8"/>
                      </a:solidFill>
                      <a:prstDash val="solid"/>
                      <a:round/>
                      <a:headEnd type="none" w="med" len="med"/>
                      <a:tailEnd type="none" w="med" len="med"/>
                    </a:lnT>
                    <a:lnB w="10160" cap="flat" cmpd="sng" algn="ctr">
                      <a:solidFill>
                        <a:srgbClr val="D9E2E8"/>
                      </a:solidFill>
                      <a:prstDash val="solid"/>
                      <a:round/>
                      <a:headEnd type="none" w="med" len="med"/>
                      <a:tailEnd type="none" w="med" len="med"/>
                    </a:lnB>
                    <a:solidFill>
                      <a:srgbClr val="FFFFFF"/>
                    </a:solidFill>
                  </a:tcPr>
                </a:tc>
                <a:tc>
                  <a:txBody>
                    <a:bodyPr/>
                    <a:lstStyle/>
                    <a:p>
                      <a:pPr marL="0" indent="0">
                        <a:buNone/>
                      </a:pPr>
                      <a:r>
                        <a:rPr lang="en-US" sz="1600" dirty="0">
                          <a:solidFill>
                            <a:srgbClr val="005F00"/>
                          </a:solidFill>
                          <a:latin typeface="Aptos" pitchFamily="34" charset="0"/>
                          <a:ea typeface="Aptos" pitchFamily="34" charset="-122"/>
                          <a:cs typeface="Aptos" pitchFamily="34" charset="-120"/>
                        </a:rPr>
                        <a:t>Structured onboarding + staged learning + mentor/check-ins</a:t>
                      </a:r>
                      <a:endParaRPr lang="en-US" sz="1600" dirty="0">
                        <a:solidFill>
                          <a:srgbClr val="005F00"/>
                        </a:solidFill>
                        <a:latin typeface="Aptos" charset="0"/>
                        <a:ea typeface="Aptos" charset="0"/>
                        <a:cs typeface="Aptos" charset="0"/>
                      </a:endParaRPr>
                    </a:p>
                  </a:txBody>
                  <a:tcPr marL="73152" marR="73152" marT="73152" marB="73152">
                    <a:lnL w="10160" cap="flat" cmpd="sng" algn="ctr">
                      <a:solidFill>
                        <a:srgbClr val="D9E2E8"/>
                      </a:solidFill>
                      <a:prstDash val="solid"/>
                      <a:round/>
                      <a:headEnd type="none" w="med" len="med"/>
                      <a:tailEnd type="none" w="med" len="med"/>
                    </a:lnL>
                    <a:lnR w="10160" cap="flat" cmpd="sng" algn="ctr">
                      <a:solidFill>
                        <a:srgbClr val="D9E2E8"/>
                      </a:solidFill>
                      <a:prstDash val="solid"/>
                      <a:round/>
                      <a:headEnd type="none" w="med" len="med"/>
                      <a:tailEnd type="none" w="med" len="med"/>
                    </a:lnR>
                    <a:lnT w="10160" cap="flat" cmpd="sng" algn="ctr">
                      <a:solidFill>
                        <a:srgbClr val="D9E2E8"/>
                      </a:solidFill>
                      <a:prstDash val="solid"/>
                      <a:round/>
                      <a:headEnd type="none" w="med" len="med"/>
                      <a:tailEnd type="none" w="med" len="med"/>
                    </a:lnT>
                    <a:lnB w="10160" cap="flat" cmpd="sng" algn="ctr">
                      <a:solidFill>
                        <a:srgbClr val="D9E2E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97613">
                <a:tc>
                  <a:txBody>
                    <a:bodyPr/>
                    <a:lstStyle/>
                    <a:p>
                      <a:pPr marL="0" indent="0">
                        <a:buNone/>
                      </a:pPr>
                      <a:r>
                        <a:rPr lang="en-US" sz="1600" dirty="0">
                          <a:solidFill>
                            <a:srgbClr val="AA0000"/>
                          </a:solidFill>
                          <a:latin typeface="Aptos" pitchFamily="34" charset="0"/>
                          <a:ea typeface="Aptos" pitchFamily="34" charset="-122"/>
                          <a:cs typeface="Aptos" pitchFamily="34" charset="-120"/>
                        </a:rPr>
                        <a:t>People report isolation or weak connection</a:t>
                      </a:r>
                      <a:endParaRPr lang="en-US" sz="1600" dirty="0">
                        <a:solidFill>
                          <a:srgbClr val="AA0000"/>
                        </a:solidFill>
                        <a:latin typeface="Aptos" charset="0"/>
                        <a:ea typeface="Aptos" charset="0"/>
                        <a:cs typeface="Aptos" charset="0"/>
                      </a:endParaRPr>
                    </a:p>
                  </a:txBody>
                  <a:tcPr marL="73152" marR="73152" marT="73152" marB="73152">
                    <a:lnL w="10160" cap="flat" cmpd="sng" algn="ctr">
                      <a:solidFill>
                        <a:srgbClr val="D9E2E8"/>
                      </a:solidFill>
                      <a:prstDash val="solid"/>
                      <a:round/>
                      <a:headEnd type="none" w="med" len="med"/>
                      <a:tailEnd type="none" w="med" len="med"/>
                    </a:lnL>
                    <a:lnR w="10160" cap="flat" cmpd="sng" algn="ctr">
                      <a:solidFill>
                        <a:srgbClr val="D9E2E8"/>
                      </a:solidFill>
                      <a:prstDash val="solid"/>
                      <a:round/>
                      <a:headEnd type="none" w="med" len="med"/>
                      <a:tailEnd type="none" w="med" len="med"/>
                    </a:lnR>
                    <a:lnT w="10160" cap="flat" cmpd="sng" algn="ctr">
                      <a:solidFill>
                        <a:srgbClr val="D9E2E8"/>
                      </a:solidFill>
                      <a:prstDash val="solid"/>
                      <a:round/>
                      <a:headEnd type="none" w="med" len="med"/>
                      <a:tailEnd type="none" w="med" len="med"/>
                    </a:lnT>
                    <a:lnB w="10160" cap="flat" cmpd="sng" algn="ctr">
                      <a:solidFill>
                        <a:srgbClr val="D9E2E8"/>
                      </a:solidFill>
                      <a:prstDash val="solid"/>
                      <a:round/>
                      <a:headEnd type="none" w="med" len="med"/>
                      <a:tailEnd type="none" w="med" len="med"/>
                    </a:lnB>
                    <a:solidFill>
                      <a:srgbClr val="FFFFFF"/>
                    </a:solidFill>
                  </a:tcPr>
                </a:tc>
                <a:tc>
                  <a:txBody>
                    <a:bodyPr/>
                    <a:lstStyle/>
                    <a:p>
                      <a:pPr marL="0" indent="0">
                        <a:buNone/>
                      </a:pPr>
                      <a:r>
                        <a:rPr lang="en-US" sz="1600" dirty="0">
                          <a:solidFill>
                            <a:srgbClr val="005F00"/>
                          </a:solidFill>
                          <a:latin typeface="Aptos" pitchFamily="34" charset="0"/>
                          <a:ea typeface="Aptos" pitchFamily="34" charset="-122"/>
                          <a:cs typeface="Aptos" pitchFamily="34" charset="-120"/>
                        </a:rPr>
                        <a:t>Peer forum + communities of practice + team routines</a:t>
                      </a:r>
                      <a:endParaRPr lang="en-US" sz="1600" dirty="0">
                        <a:solidFill>
                          <a:srgbClr val="005F00"/>
                        </a:solidFill>
                        <a:latin typeface="Aptos" charset="0"/>
                        <a:ea typeface="Aptos" charset="0"/>
                        <a:cs typeface="Aptos" charset="0"/>
                      </a:endParaRPr>
                    </a:p>
                  </a:txBody>
                  <a:tcPr marL="73152" marR="73152" marT="73152" marB="73152">
                    <a:lnL w="10160" cap="flat" cmpd="sng" algn="ctr">
                      <a:solidFill>
                        <a:srgbClr val="D9E2E8"/>
                      </a:solidFill>
                      <a:prstDash val="solid"/>
                      <a:round/>
                      <a:headEnd type="none" w="med" len="med"/>
                      <a:tailEnd type="none" w="med" len="med"/>
                    </a:lnL>
                    <a:lnR w="10160" cap="flat" cmpd="sng" algn="ctr">
                      <a:solidFill>
                        <a:srgbClr val="D9E2E8"/>
                      </a:solidFill>
                      <a:prstDash val="solid"/>
                      <a:round/>
                      <a:headEnd type="none" w="med" len="med"/>
                      <a:tailEnd type="none" w="med" len="med"/>
                    </a:lnR>
                    <a:lnT w="10160" cap="flat" cmpd="sng" algn="ctr">
                      <a:solidFill>
                        <a:srgbClr val="D9E2E8"/>
                      </a:solidFill>
                      <a:prstDash val="solid"/>
                      <a:round/>
                      <a:headEnd type="none" w="med" len="med"/>
                      <a:tailEnd type="none" w="med" len="med"/>
                    </a:lnT>
                    <a:lnB w="10160" cap="flat" cmpd="sng" algn="ctr">
                      <a:solidFill>
                        <a:srgbClr val="D9E2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97613">
                <a:tc>
                  <a:txBody>
                    <a:bodyPr/>
                    <a:lstStyle/>
                    <a:p>
                      <a:pPr marL="0" indent="0">
                        <a:buNone/>
                      </a:pPr>
                      <a:r>
                        <a:rPr lang="en-US" sz="1600" dirty="0">
                          <a:solidFill>
                            <a:srgbClr val="AA0000"/>
                          </a:solidFill>
                          <a:latin typeface="Aptos" pitchFamily="34" charset="0"/>
                          <a:ea typeface="Aptos" pitchFamily="34" charset="-122"/>
                          <a:cs typeface="Aptos" pitchFamily="34" charset="-120"/>
                        </a:rPr>
                        <a:t>Stress is high even among experienced staff</a:t>
                      </a:r>
                      <a:endParaRPr lang="en-US" sz="1600" dirty="0">
                        <a:solidFill>
                          <a:srgbClr val="AA0000"/>
                        </a:solidFill>
                        <a:latin typeface="Aptos" charset="0"/>
                        <a:ea typeface="Aptos" charset="0"/>
                        <a:cs typeface="Aptos" charset="0"/>
                      </a:endParaRPr>
                    </a:p>
                  </a:txBody>
                  <a:tcPr marL="73152" marR="73152" marT="73152" marB="73152">
                    <a:lnL w="10160" cap="flat" cmpd="sng" algn="ctr">
                      <a:solidFill>
                        <a:srgbClr val="D9E2E8"/>
                      </a:solidFill>
                      <a:prstDash val="solid"/>
                      <a:round/>
                      <a:headEnd type="none" w="med" len="med"/>
                      <a:tailEnd type="none" w="med" len="med"/>
                    </a:lnL>
                    <a:lnR w="10160" cap="flat" cmpd="sng" algn="ctr">
                      <a:solidFill>
                        <a:srgbClr val="D9E2E8"/>
                      </a:solidFill>
                      <a:prstDash val="solid"/>
                      <a:round/>
                      <a:headEnd type="none" w="med" len="med"/>
                      <a:tailEnd type="none" w="med" len="med"/>
                    </a:lnR>
                    <a:lnT w="10160" cap="flat" cmpd="sng" algn="ctr">
                      <a:solidFill>
                        <a:srgbClr val="D9E2E8"/>
                      </a:solidFill>
                      <a:prstDash val="solid"/>
                      <a:round/>
                      <a:headEnd type="none" w="med" len="med"/>
                      <a:tailEnd type="none" w="med" len="med"/>
                    </a:lnT>
                    <a:lnB w="10160" cap="flat" cmpd="sng" algn="ctr">
                      <a:solidFill>
                        <a:srgbClr val="D9E2E8"/>
                      </a:solidFill>
                      <a:prstDash val="solid"/>
                      <a:round/>
                      <a:headEnd type="none" w="med" len="med"/>
                      <a:tailEnd type="none" w="med" len="med"/>
                    </a:lnB>
                    <a:solidFill>
                      <a:srgbClr val="FFFFFF"/>
                    </a:solidFill>
                  </a:tcPr>
                </a:tc>
                <a:tc>
                  <a:txBody>
                    <a:bodyPr/>
                    <a:lstStyle/>
                    <a:p>
                      <a:pPr marL="0" indent="0">
                        <a:buNone/>
                      </a:pPr>
                      <a:r>
                        <a:rPr lang="en-US" sz="1600" dirty="0">
                          <a:solidFill>
                            <a:srgbClr val="003300"/>
                          </a:solidFill>
                          <a:latin typeface="Aptos" pitchFamily="34" charset="0"/>
                          <a:ea typeface="Aptos" pitchFamily="34" charset="-122"/>
                          <a:cs typeface="Aptos" pitchFamily="34" charset="-120"/>
                        </a:rPr>
                        <a:t>Workload redesign + consultation/supervision + well-being supports</a:t>
                      </a:r>
                      <a:endParaRPr lang="en-US" sz="1600" dirty="0">
                        <a:solidFill>
                          <a:srgbClr val="003300"/>
                        </a:solidFill>
                        <a:latin typeface="Aptos" charset="0"/>
                        <a:ea typeface="Aptos" charset="0"/>
                        <a:cs typeface="Aptos" charset="0"/>
                      </a:endParaRPr>
                    </a:p>
                  </a:txBody>
                  <a:tcPr marL="73152" marR="73152" marT="73152" marB="73152">
                    <a:lnL w="10160" cap="flat" cmpd="sng" algn="ctr">
                      <a:solidFill>
                        <a:srgbClr val="D9E2E8"/>
                      </a:solidFill>
                      <a:prstDash val="solid"/>
                      <a:round/>
                      <a:headEnd type="none" w="med" len="med"/>
                      <a:tailEnd type="none" w="med" len="med"/>
                    </a:lnL>
                    <a:lnR w="10160" cap="flat" cmpd="sng" algn="ctr">
                      <a:solidFill>
                        <a:srgbClr val="D9E2E8"/>
                      </a:solidFill>
                      <a:prstDash val="solid"/>
                      <a:round/>
                      <a:headEnd type="none" w="med" len="med"/>
                      <a:tailEnd type="none" w="med" len="med"/>
                    </a:lnR>
                    <a:lnT w="10160" cap="flat" cmpd="sng" algn="ctr">
                      <a:solidFill>
                        <a:srgbClr val="D9E2E8"/>
                      </a:solidFill>
                      <a:prstDash val="solid"/>
                      <a:round/>
                      <a:headEnd type="none" w="med" len="med"/>
                      <a:tailEnd type="none" w="med" len="med"/>
                    </a:lnT>
                    <a:lnB w="10160" cap="flat" cmpd="sng" algn="ctr">
                      <a:solidFill>
                        <a:srgbClr val="D9E2E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97613">
                <a:tc>
                  <a:txBody>
                    <a:bodyPr/>
                    <a:lstStyle/>
                    <a:p>
                      <a:pPr marL="0" indent="0">
                        <a:buNone/>
                      </a:pPr>
                      <a:r>
                        <a:rPr lang="en-US" sz="1600" dirty="0">
                          <a:solidFill>
                            <a:srgbClr val="AA0000"/>
                          </a:solidFill>
                          <a:latin typeface="Aptos" pitchFamily="34" charset="0"/>
                          <a:ea typeface="Aptos" pitchFamily="34" charset="-122"/>
                          <a:cs typeface="Aptos" pitchFamily="34" charset="-120"/>
                        </a:rPr>
                        <a:t>Supervisors are inconsistent or overloaded</a:t>
                      </a:r>
                      <a:endParaRPr lang="en-US" sz="1600" dirty="0">
                        <a:solidFill>
                          <a:srgbClr val="AA0000"/>
                        </a:solidFill>
                        <a:latin typeface="Aptos" charset="0"/>
                        <a:ea typeface="Aptos" charset="0"/>
                        <a:cs typeface="Aptos" charset="0"/>
                      </a:endParaRPr>
                    </a:p>
                  </a:txBody>
                  <a:tcPr marL="73152" marR="73152" marT="73152" marB="73152">
                    <a:lnL w="10160" cap="flat" cmpd="sng" algn="ctr">
                      <a:solidFill>
                        <a:srgbClr val="D9E2E8"/>
                      </a:solidFill>
                      <a:prstDash val="solid"/>
                      <a:round/>
                      <a:headEnd type="none" w="med" len="med"/>
                      <a:tailEnd type="none" w="med" len="med"/>
                    </a:lnL>
                    <a:lnR w="10160" cap="flat" cmpd="sng" algn="ctr">
                      <a:solidFill>
                        <a:srgbClr val="D9E2E8"/>
                      </a:solidFill>
                      <a:prstDash val="solid"/>
                      <a:round/>
                      <a:headEnd type="none" w="med" len="med"/>
                      <a:tailEnd type="none" w="med" len="med"/>
                    </a:lnR>
                    <a:lnT w="10160" cap="flat" cmpd="sng" algn="ctr">
                      <a:solidFill>
                        <a:srgbClr val="D9E2E8"/>
                      </a:solidFill>
                      <a:prstDash val="solid"/>
                      <a:round/>
                      <a:headEnd type="none" w="med" len="med"/>
                      <a:tailEnd type="none" w="med" len="med"/>
                    </a:lnT>
                    <a:lnB w="10160" cap="flat" cmpd="sng" algn="ctr">
                      <a:solidFill>
                        <a:srgbClr val="D9E2E8"/>
                      </a:solidFill>
                      <a:prstDash val="solid"/>
                      <a:round/>
                      <a:headEnd type="none" w="med" len="med"/>
                      <a:tailEnd type="none" w="med" len="med"/>
                    </a:lnB>
                    <a:solidFill>
                      <a:srgbClr val="FFFFFF"/>
                    </a:solidFill>
                  </a:tcPr>
                </a:tc>
                <a:tc>
                  <a:txBody>
                    <a:bodyPr/>
                    <a:lstStyle/>
                    <a:p>
                      <a:pPr marL="0" indent="0">
                        <a:buNone/>
                      </a:pPr>
                      <a:r>
                        <a:rPr lang="en-US" sz="1600" dirty="0">
                          <a:solidFill>
                            <a:srgbClr val="003300"/>
                          </a:solidFill>
                          <a:latin typeface="Aptos" pitchFamily="34" charset="0"/>
                          <a:ea typeface="Aptos" pitchFamily="34" charset="-122"/>
                          <a:cs typeface="Aptos" pitchFamily="34" charset="-120"/>
                        </a:rPr>
                        <a:t>Supervisor training + role clarity + coaching + escalation pathways</a:t>
                      </a:r>
                      <a:endParaRPr lang="en-US" sz="1600" dirty="0">
                        <a:solidFill>
                          <a:srgbClr val="003300"/>
                        </a:solidFill>
                        <a:latin typeface="Aptos" charset="0"/>
                        <a:ea typeface="Aptos" charset="0"/>
                        <a:cs typeface="Aptos" charset="0"/>
                      </a:endParaRPr>
                    </a:p>
                  </a:txBody>
                  <a:tcPr marL="73152" marR="73152" marT="73152" marB="73152">
                    <a:lnL w="10160" cap="flat" cmpd="sng" algn="ctr">
                      <a:solidFill>
                        <a:srgbClr val="D9E2E8"/>
                      </a:solidFill>
                      <a:prstDash val="solid"/>
                      <a:round/>
                      <a:headEnd type="none" w="med" len="med"/>
                      <a:tailEnd type="none" w="med" len="med"/>
                    </a:lnL>
                    <a:lnR w="10160" cap="flat" cmpd="sng" algn="ctr">
                      <a:solidFill>
                        <a:srgbClr val="D9E2E8"/>
                      </a:solidFill>
                      <a:prstDash val="solid"/>
                      <a:round/>
                      <a:headEnd type="none" w="med" len="med"/>
                      <a:tailEnd type="none" w="med" len="med"/>
                    </a:lnR>
                    <a:lnT w="10160" cap="flat" cmpd="sng" algn="ctr">
                      <a:solidFill>
                        <a:srgbClr val="D9E2E8"/>
                      </a:solidFill>
                      <a:prstDash val="solid"/>
                      <a:round/>
                      <a:headEnd type="none" w="med" len="med"/>
                      <a:tailEnd type="none" w="med" len="med"/>
                    </a:lnT>
                    <a:lnB w="10160" cap="flat" cmpd="sng" algn="ctr">
                      <a:solidFill>
                        <a:srgbClr val="D9E2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97613">
                <a:tc>
                  <a:txBody>
                    <a:bodyPr/>
                    <a:lstStyle/>
                    <a:p>
                      <a:pPr marL="0" indent="0">
                        <a:buNone/>
                      </a:pPr>
                      <a:r>
                        <a:rPr lang="en-US" sz="1600" dirty="0">
                          <a:solidFill>
                            <a:srgbClr val="AA0000"/>
                          </a:solidFill>
                          <a:latin typeface="Aptos" pitchFamily="34" charset="0"/>
                          <a:ea typeface="Aptos" pitchFamily="34" charset="-122"/>
                          <a:cs typeface="Aptos" pitchFamily="34" charset="-120"/>
                        </a:rPr>
                        <a:t>Personnel cannot see a future in the field</a:t>
                      </a:r>
                      <a:endParaRPr lang="en-US" sz="1600" dirty="0">
                        <a:solidFill>
                          <a:srgbClr val="AA0000"/>
                        </a:solidFill>
                        <a:latin typeface="Aptos" charset="0"/>
                        <a:ea typeface="Aptos" charset="0"/>
                        <a:cs typeface="Aptos" charset="0"/>
                      </a:endParaRPr>
                    </a:p>
                  </a:txBody>
                  <a:tcPr marL="73152" marR="73152" marT="73152" marB="73152">
                    <a:lnL w="10160" cap="flat" cmpd="sng" algn="ctr">
                      <a:solidFill>
                        <a:srgbClr val="D9E2E8"/>
                      </a:solidFill>
                      <a:prstDash val="solid"/>
                      <a:round/>
                      <a:headEnd type="none" w="med" len="med"/>
                      <a:tailEnd type="none" w="med" len="med"/>
                    </a:lnL>
                    <a:lnR w="10160" cap="flat" cmpd="sng" algn="ctr">
                      <a:solidFill>
                        <a:srgbClr val="D9E2E8"/>
                      </a:solidFill>
                      <a:prstDash val="solid"/>
                      <a:round/>
                      <a:headEnd type="none" w="med" len="med"/>
                      <a:tailEnd type="none" w="med" len="med"/>
                    </a:lnR>
                    <a:lnT w="10160" cap="flat" cmpd="sng" algn="ctr">
                      <a:solidFill>
                        <a:srgbClr val="D9E2E8"/>
                      </a:solidFill>
                      <a:prstDash val="solid"/>
                      <a:round/>
                      <a:headEnd type="none" w="med" len="med"/>
                      <a:tailEnd type="none" w="med" len="med"/>
                    </a:lnT>
                    <a:lnB w="10160" cap="flat" cmpd="sng" algn="ctr">
                      <a:solidFill>
                        <a:srgbClr val="D9E2E8"/>
                      </a:solidFill>
                      <a:prstDash val="solid"/>
                      <a:round/>
                      <a:headEnd type="none" w="med" len="med"/>
                      <a:tailEnd type="none" w="med" len="med"/>
                    </a:lnB>
                    <a:solidFill>
                      <a:srgbClr val="FFFFFF"/>
                    </a:solidFill>
                  </a:tcPr>
                </a:tc>
                <a:tc>
                  <a:txBody>
                    <a:bodyPr/>
                    <a:lstStyle/>
                    <a:p>
                      <a:pPr marL="0" indent="0">
                        <a:buNone/>
                      </a:pPr>
                      <a:r>
                        <a:rPr lang="en-US" sz="1600" dirty="0">
                          <a:solidFill>
                            <a:srgbClr val="005F00"/>
                          </a:solidFill>
                          <a:latin typeface="Aptos" pitchFamily="34" charset="0"/>
                          <a:ea typeface="Aptos" pitchFamily="34" charset="-122"/>
                          <a:cs typeface="Aptos" pitchFamily="34" charset="-120"/>
                        </a:rPr>
                        <a:t>Career ladders + leadership roles + specialization + recognition</a:t>
                      </a:r>
                      <a:endParaRPr lang="en-US" sz="1600" dirty="0">
                        <a:solidFill>
                          <a:srgbClr val="005F00"/>
                        </a:solidFill>
                        <a:latin typeface="Aptos" charset="0"/>
                        <a:ea typeface="Aptos" charset="0"/>
                        <a:cs typeface="Aptos" charset="0"/>
                      </a:endParaRPr>
                    </a:p>
                  </a:txBody>
                  <a:tcPr marL="73152" marR="73152" marT="73152" marB="73152">
                    <a:lnL w="10160" cap="flat" cmpd="sng" algn="ctr">
                      <a:solidFill>
                        <a:srgbClr val="D9E2E8"/>
                      </a:solidFill>
                      <a:prstDash val="solid"/>
                      <a:round/>
                      <a:headEnd type="none" w="med" len="med"/>
                      <a:tailEnd type="none" w="med" len="med"/>
                    </a:lnL>
                    <a:lnR w="10160" cap="flat" cmpd="sng" algn="ctr">
                      <a:solidFill>
                        <a:srgbClr val="D9E2E8"/>
                      </a:solidFill>
                      <a:prstDash val="solid"/>
                      <a:round/>
                      <a:headEnd type="none" w="med" len="med"/>
                      <a:tailEnd type="none" w="med" len="med"/>
                    </a:lnR>
                    <a:lnT w="10160" cap="flat" cmpd="sng" algn="ctr">
                      <a:solidFill>
                        <a:srgbClr val="D9E2E8"/>
                      </a:solidFill>
                      <a:prstDash val="solid"/>
                      <a:round/>
                      <a:headEnd type="none" w="med" len="med"/>
                      <a:tailEnd type="none" w="med" len="med"/>
                    </a:lnT>
                    <a:lnB w="10160" cap="flat" cmpd="sng" algn="ctr">
                      <a:solidFill>
                        <a:srgbClr val="D9E2E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97613">
                <a:tc>
                  <a:txBody>
                    <a:bodyPr/>
                    <a:lstStyle/>
                    <a:p>
                      <a:pPr marL="0" indent="0">
                        <a:buNone/>
                      </a:pPr>
                      <a:r>
                        <a:rPr lang="en-US" sz="1600" dirty="0">
                          <a:solidFill>
                            <a:srgbClr val="AA0000"/>
                          </a:solidFill>
                          <a:latin typeface="Aptos" pitchFamily="34" charset="0"/>
                          <a:ea typeface="Aptos" pitchFamily="34" charset="-122"/>
                          <a:cs typeface="Aptos" pitchFamily="34" charset="-120"/>
                        </a:rPr>
                        <a:t>Leaders do not know why people leave</a:t>
                      </a:r>
                      <a:endParaRPr lang="en-US" sz="1600" dirty="0">
                        <a:solidFill>
                          <a:srgbClr val="AA0000"/>
                        </a:solidFill>
                        <a:latin typeface="Aptos" charset="0"/>
                        <a:ea typeface="Aptos" charset="0"/>
                        <a:cs typeface="Aptos" charset="0"/>
                      </a:endParaRPr>
                    </a:p>
                  </a:txBody>
                  <a:tcPr marL="73152" marR="73152" marT="73152" marB="73152">
                    <a:lnL w="10160" cap="flat" cmpd="sng" algn="ctr">
                      <a:solidFill>
                        <a:srgbClr val="D9E2E8"/>
                      </a:solidFill>
                      <a:prstDash val="solid"/>
                      <a:round/>
                      <a:headEnd type="none" w="med" len="med"/>
                      <a:tailEnd type="none" w="med" len="med"/>
                    </a:lnL>
                    <a:lnR w="10160" cap="flat" cmpd="sng" algn="ctr">
                      <a:solidFill>
                        <a:srgbClr val="D9E2E8"/>
                      </a:solidFill>
                      <a:prstDash val="solid"/>
                      <a:round/>
                      <a:headEnd type="none" w="med" len="med"/>
                      <a:tailEnd type="none" w="med" len="med"/>
                    </a:lnR>
                    <a:lnT w="10160" cap="flat" cmpd="sng" algn="ctr">
                      <a:solidFill>
                        <a:srgbClr val="D9E2E8"/>
                      </a:solidFill>
                      <a:prstDash val="solid"/>
                      <a:round/>
                      <a:headEnd type="none" w="med" len="med"/>
                      <a:tailEnd type="none" w="med" len="med"/>
                    </a:lnT>
                    <a:lnB w="10160" cap="flat" cmpd="sng" algn="ctr">
                      <a:solidFill>
                        <a:srgbClr val="D9E2E8"/>
                      </a:solidFill>
                      <a:prstDash val="solid"/>
                      <a:round/>
                      <a:headEnd type="none" w="med" len="med"/>
                      <a:tailEnd type="none" w="med" len="med"/>
                    </a:lnB>
                    <a:solidFill>
                      <a:srgbClr val="FFFFFF"/>
                    </a:solidFill>
                  </a:tcPr>
                </a:tc>
                <a:tc>
                  <a:txBody>
                    <a:bodyPr/>
                    <a:lstStyle/>
                    <a:p>
                      <a:pPr marL="0" indent="0">
                        <a:buNone/>
                      </a:pPr>
                      <a:r>
                        <a:rPr lang="en-US" sz="1600" dirty="0">
                          <a:solidFill>
                            <a:srgbClr val="005F00"/>
                          </a:solidFill>
                          <a:latin typeface="Aptos" pitchFamily="34" charset="0"/>
                          <a:ea typeface="Aptos" pitchFamily="34" charset="-122"/>
                          <a:cs typeface="Aptos" pitchFamily="34" charset="-120"/>
                        </a:rPr>
                        <a:t>Retention dashboard + stay/exit interviews + practitioner voice</a:t>
                      </a:r>
                      <a:endParaRPr lang="en-US" sz="1600" dirty="0">
                        <a:solidFill>
                          <a:srgbClr val="005F00"/>
                        </a:solidFill>
                        <a:latin typeface="Aptos" charset="0"/>
                        <a:ea typeface="Aptos" charset="0"/>
                        <a:cs typeface="Aptos" charset="0"/>
                      </a:endParaRPr>
                    </a:p>
                  </a:txBody>
                  <a:tcPr marL="73152" marR="73152" marT="73152" marB="73152">
                    <a:lnL w="10160" cap="flat" cmpd="sng" algn="ctr">
                      <a:solidFill>
                        <a:srgbClr val="D9E2E8"/>
                      </a:solidFill>
                      <a:prstDash val="solid"/>
                      <a:round/>
                      <a:headEnd type="none" w="med" len="med"/>
                      <a:tailEnd type="none" w="med" len="med"/>
                    </a:lnL>
                    <a:lnR w="10160" cap="flat" cmpd="sng" algn="ctr">
                      <a:solidFill>
                        <a:srgbClr val="D9E2E8"/>
                      </a:solidFill>
                      <a:prstDash val="solid"/>
                      <a:round/>
                      <a:headEnd type="none" w="med" len="med"/>
                      <a:tailEnd type="none" w="med" len="med"/>
                    </a:lnR>
                    <a:lnT w="10160" cap="flat" cmpd="sng" algn="ctr">
                      <a:solidFill>
                        <a:srgbClr val="D9E2E8"/>
                      </a:solidFill>
                      <a:prstDash val="solid"/>
                      <a:round/>
                      <a:headEnd type="none" w="med" len="med"/>
                      <a:tailEnd type="none" w="med" len="med"/>
                    </a:lnT>
                    <a:lnB w="10160" cap="flat" cmpd="sng" algn="ctr">
                      <a:solidFill>
                        <a:srgbClr val="D9E2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203F68"/>
        </a:solidFill>
        <a:effectLst/>
      </p:bgPr>
    </p:bg>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66928" y="2231136"/>
            <a:ext cx="1078992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Aptos" pitchFamily="34" charset="0"/>
                <a:ea typeface="Aptos" pitchFamily="34" charset="-122"/>
                <a:cs typeface="Aptos" pitchFamily="34" charset="-120"/>
              </a:rPr>
              <a:t>2. Models in Action</a:t>
            </a:r>
            <a:endParaRPr kumimoji="0" lang="en-US"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66928" y="658368"/>
            <a:ext cx="5212080" cy="228600"/>
          </a:xfrm>
          <a:prstGeom prst="rect">
            <a:avLst/>
          </a:prstGeom>
          <a:noFill/>
          <a:ln/>
        </p:spPr>
        <p:txBody>
          <a:bodyPr wrap="square" lIns="0" tIns="0" rIns="0" bIns="0" rtlCol="0" anchor="ctr">
            <a:normAutofit/>
          </a:bodyPr>
          <a:lstStyle/>
          <a:p>
            <a:pPr marL="0" indent="0" algn="l">
              <a:buNone/>
            </a:pPr>
            <a:r>
              <a:rPr lang="en-US" sz="1000" b="1" kern="0" spc="110" dirty="0">
                <a:solidFill>
                  <a:srgbClr val="D7E5EF"/>
                </a:solidFill>
                <a:latin typeface="Aptos" pitchFamily="34" charset="0"/>
                <a:ea typeface="Aptos" pitchFamily="34" charset="-122"/>
                <a:cs typeface="Aptos" pitchFamily="34" charset="-120"/>
              </a:rPr>
              <a:t>SESSION 4  |  RETAINING THE WORKFORCE</a:t>
            </a:r>
            <a:endParaRPr lang="en-US" sz="800" dirty="0"/>
          </a:p>
        </p:txBody>
      </p:sp>
      <p:sp>
        <p:nvSpPr>
          <p:cNvPr id="4" name="Text 2"/>
          <p:cNvSpPr txBox="1"/>
          <p:nvPr/>
        </p:nvSpPr>
        <p:spPr>
          <a:xfrm>
            <a:off x="566928" y="2889504"/>
            <a:ext cx="9875520" cy="530352"/>
          </a:xfrm>
          <a:prstGeom prst="rect">
            <a:avLst/>
          </a:prstGeom>
          <a:noFill/>
          <a:ln/>
        </p:spPr>
        <p:txBody>
          <a:bodyPr wrap="square" lIns="0" tIns="0" rIns="0" bIns="0" rtlCol="0" anchor="ctr">
            <a:normAutofit lnSpcReduction="10000"/>
          </a:bodyPr>
          <a:lstStyle/>
          <a:p>
            <a:pPr marL="0" indent="0" algn="l">
              <a:buNone/>
            </a:pPr>
            <a:r>
              <a:rPr lang="en-US" dirty="0">
                <a:solidFill>
                  <a:srgbClr val="E2EDF4"/>
                </a:solidFill>
                <a:latin typeface="Aptos" pitchFamily="34" charset="0"/>
                <a:ea typeface="Aptos" pitchFamily="34" charset="-122"/>
                <a:cs typeface="Aptos" pitchFamily="34" charset="-120"/>
              </a:rPr>
              <a:t>Three different retention levers: peer well-being support, intentional first-year onboarding, and organization-level workforce well-being.</a:t>
            </a:r>
            <a:endParaRPr lang="en-US" sz="1600" dirty="0"/>
          </a:p>
        </p:txBody>
      </p:sp>
      <p:sp>
        <p:nvSpPr>
          <p:cNvPr id="5" name="Shape 3">
            <a:extLst>
              <a:ext uri="{C183D7F6-B498-43B3-948B-1728B52AA6E4}">
                <adec:decorative xmlns:adec="http://schemas.microsoft.com/office/drawing/2017/decorative" val="1"/>
              </a:ext>
            </a:extLst>
          </p:cNvPr>
          <p:cNvSpPr/>
          <p:nvPr/>
        </p:nvSpPr>
        <p:spPr>
          <a:xfrm>
            <a:off x="566928" y="3749040"/>
            <a:ext cx="914400" cy="0"/>
          </a:xfrm>
          <a:prstGeom prst="line">
            <a:avLst/>
          </a:prstGeom>
          <a:noFill/>
          <a:ln w="31750">
            <a:solidFill>
              <a:srgbClr val="1B9A98"/>
            </a:solidFill>
            <a:prstDash val="solid"/>
          </a:ln>
        </p:spPr>
        <p:txBody>
          <a:bodyPr/>
          <a:lstStyle/>
          <a:p>
            <a:endParaRPr/>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BF8F2"/>
        </a:solidFill>
        <a:effectLst/>
      </p:bgPr>
    </p:bg>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8595360" y="3108960"/>
            <a:ext cx="5852160" cy="5852160"/>
          </a:xfrm>
          <a:prstGeom prst="ellipse">
            <a:avLst/>
          </a:prstGeom>
          <a:solidFill>
            <a:srgbClr val="E9F0EA">
              <a:alpha val="8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a:extLst>
              <a:ext uri="{C183D7F6-B498-43B3-948B-1728B52AA6E4}">
                <adec:decorative xmlns:adec="http://schemas.microsoft.com/office/drawing/2017/decorative" val="1"/>
              </a:ext>
            </a:extLst>
          </p:cNvPr>
          <p:cNvSpPr/>
          <p:nvPr/>
        </p:nvSpPr>
        <p:spPr>
          <a:xfrm>
            <a:off x="9601200" y="4114800"/>
            <a:ext cx="3840480" cy="3840480"/>
          </a:xfrm>
          <a:prstGeom prst="ellipse">
            <a:avLst/>
          </a:prstGeom>
          <a:solidFill>
            <a:srgbClr val="F3DFCF">
              <a:alpha val="7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1463040" y="-1645920"/>
            <a:ext cx="3474720" cy="3474720"/>
          </a:xfrm>
          <a:prstGeom prst="ellipse">
            <a:avLst/>
          </a:prstGeom>
          <a:solidFill>
            <a:srgbClr val="E9F0EA">
              <a:alpha val="9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3"/>
          <p:cNvSpPr>
            <a:spLocks noGrp="1"/>
          </p:cNvSpPr>
          <p:nvPr>
            <p:ph type="title" idx="4294967295"/>
          </p:nvPr>
        </p:nvSpPr>
        <p:spPr>
          <a:xfrm>
            <a:off x="822960" y="2514600"/>
            <a:ext cx="10515600" cy="1188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00" b="1" i="0" u="none" strike="noStrike" kern="0" cap="none" spc="100" normalizeH="0" baseline="0" noProof="0" dirty="0">
                <a:ln>
                  <a:noFill/>
                </a:ln>
                <a:solidFill>
                  <a:srgbClr val="3E5C4C"/>
                </a:solidFill>
                <a:effectLst/>
                <a:uLnTx/>
                <a:uFillTx/>
                <a:latin typeface="Cambria" pitchFamily="34" charset="0"/>
                <a:ea typeface="Cambria" pitchFamily="34" charset="-122"/>
                <a:cs typeface="Cambria" pitchFamily="34" charset="-120"/>
              </a:rPr>
              <a:t>WORKFORCE WELLNESS IN ACTION</a:t>
            </a:r>
            <a:endParaRPr kumimoji="0" lang="en-US" sz="4200" b="0" i="0" u="none" strike="noStrike" kern="1200" cap="none" spc="0" normalizeH="0" baseline="0" noProof="0" dirty="0">
              <a:ln>
                <a:noFill/>
              </a:ln>
              <a:solidFill>
                <a:schemeClr val="tx1"/>
              </a:solidFill>
              <a:effectLst/>
              <a:uLnTx/>
              <a:uFillTx/>
              <a:latin typeface="+mn-lt"/>
              <a:ea typeface="+mn-ea"/>
              <a:cs typeface="+mn-cs"/>
            </a:endParaRPr>
          </a:p>
        </p:txBody>
      </p:sp>
      <p:pic>
        <p:nvPicPr>
          <p:cNvPr id="5" name="Image 0" descr="EITP logo"/>
          <p:cNvPicPr>
            <a:picLocks noChangeAspect="1"/>
          </p:cNvPicPr>
          <p:nvPr/>
        </p:nvPicPr>
        <p:blipFill>
          <a:blip r:embed="rId3"/>
          <a:stretch>
            <a:fillRect/>
          </a:stretch>
        </p:blipFill>
        <p:spPr>
          <a:xfrm>
            <a:off x="548640" y="502920"/>
            <a:ext cx="1280160" cy="896112"/>
          </a:xfrm>
          <a:prstGeom prst="rect">
            <a:avLst/>
          </a:prstGeom>
        </p:spPr>
      </p:pic>
      <p:sp>
        <p:nvSpPr>
          <p:cNvPr id="7" name="Text 4"/>
          <p:cNvSpPr/>
          <p:nvPr/>
        </p:nvSpPr>
        <p:spPr>
          <a:xfrm>
            <a:off x="868680" y="3611880"/>
            <a:ext cx="960120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EITP's Monthly Self-Care Café: Supporting Illinois' Early Intervention Workforce</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5">
            <a:extLst>
              <a:ext uri="{C183D7F6-B498-43B3-948B-1728B52AA6E4}">
                <adec:decorative xmlns:adec="http://schemas.microsoft.com/office/drawing/2017/decorative" val="1"/>
              </a:ext>
            </a:extLst>
          </p:cNvPr>
          <p:cNvSpPr/>
          <p:nvPr/>
        </p:nvSpPr>
        <p:spPr>
          <a:xfrm>
            <a:off x="868680" y="4343400"/>
            <a:ext cx="2011680" cy="0"/>
          </a:xfrm>
          <a:prstGeom prst="line">
            <a:avLst/>
          </a:prstGeom>
          <a:noFill/>
          <a:ln w="31750">
            <a:solidFill>
              <a:srgbClr val="D97D4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6"/>
          <p:cNvSpPr/>
          <p:nvPr/>
        </p:nvSpPr>
        <p:spPr>
          <a:xfrm>
            <a:off x="868680" y="4572000"/>
            <a:ext cx="86868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ECTA Session on Strengthening Retention in Early Intervention/Early Childhood Special Education Systems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5B7166"/>
                </a:solidFill>
                <a:effectLst/>
                <a:uLnTx/>
                <a:uFillTx/>
                <a:latin typeface="Calibri" pitchFamily="34" charset="0"/>
                <a:ea typeface="+mn-ea"/>
                <a:cs typeface="Calibri" pitchFamily="34" charset="-120"/>
              </a:rPr>
              <a:t>September 2026</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7"/>
          <p:cNvSpPr/>
          <p:nvPr/>
        </p:nvSpPr>
        <p:spPr>
          <a:xfrm>
            <a:off x="868680" y="5989320"/>
            <a:ext cx="8229600" cy="548640"/>
          </a:xfrm>
          <a:prstGeom prst="rect">
            <a:avLst/>
          </a:prstGeom>
          <a:noFill/>
          <a:ln/>
        </p:spPr>
        <p:txBody>
          <a:bodyPr wrap="square"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Susan Connor, Ed.M.</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Director &amp; Principal Investigator, Early Intervention Training Program, University of Illinois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BF8F2"/>
        </a:solidFill>
        <a:effectLst/>
      </p:bgPr>
    </p:bg>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10607040" y="-1097280"/>
            <a:ext cx="3108960" cy="3108960"/>
          </a:xfrm>
          <a:prstGeom prst="ellipse">
            <a:avLst/>
          </a:prstGeom>
          <a:solidFill>
            <a:srgbClr val="E9F0E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502920"/>
            <a:ext cx="73152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200" normalizeH="0" baseline="0" noProof="0" dirty="0">
                <a:ln>
                  <a:noFill/>
                </a:ln>
                <a:solidFill>
                  <a:srgbClr val="B15A28"/>
                </a:solidFill>
                <a:effectLst/>
                <a:uLnTx/>
                <a:uFillTx/>
                <a:latin typeface="Calibri" pitchFamily="34" charset="0"/>
                <a:ea typeface="Calibri" pitchFamily="34" charset="-122"/>
                <a:cs typeface="Calibri" pitchFamily="34" charset="-120"/>
              </a:rPr>
              <a:t>TODAY'S CONVERSATION</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a:spLocks noGrp="1"/>
          </p:cNvSpPr>
          <p:nvPr>
            <p:ph type="title" idx="4294967295"/>
          </p:nvPr>
        </p:nvSpPr>
        <p:spPr>
          <a:xfrm>
            <a:off x="640080" y="822960"/>
            <a:ext cx="9144000" cy="7315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Workforce Wellness at EITP</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hape 3">
            <a:extLst>
              <a:ext uri="{C183D7F6-B498-43B3-948B-1728B52AA6E4}">
                <adec:decorative xmlns:adec="http://schemas.microsoft.com/office/drawing/2017/decorative" val="1"/>
              </a:ext>
            </a:extLst>
          </p:cNvPr>
          <p:cNvSpPr/>
          <p:nvPr/>
        </p:nvSpPr>
        <p:spPr>
          <a:xfrm>
            <a:off x="685800" y="1755648"/>
            <a:ext cx="512064" cy="512064"/>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4672" y="1865376"/>
            <a:ext cx="274320" cy="274320"/>
          </a:xfrm>
          <a:prstGeom prst="rect">
            <a:avLst/>
          </a:prstGeom>
        </p:spPr>
      </p:pic>
      <p:sp>
        <p:nvSpPr>
          <p:cNvPr id="7" name="Text 4"/>
          <p:cNvSpPr/>
          <p:nvPr/>
        </p:nvSpPr>
        <p:spPr>
          <a:xfrm>
            <a:off x="1417320" y="1719072"/>
            <a:ext cx="8869680" cy="3474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Illinois Part C Early Intervention</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p:nvPr/>
        </p:nvSpPr>
        <p:spPr>
          <a:xfrm>
            <a:off x="1417320" y="2048256"/>
            <a:ext cx="905256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A quick snapshot of our system and workforce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6">
            <a:extLst>
              <a:ext uri="{C183D7F6-B498-43B3-948B-1728B52AA6E4}">
                <adec:decorative xmlns:adec="http://schemas.microsoft.com/office/drawing/2017/decorative" val="1"/>
              </a:ext>
            </a:extLst>
          </p:cNvPr>
          <p:cNvSpPr/>
          <p:nvPr/>
        </p:nvSpPr>
        <p:spPr>
          <a:xfrm>
            <a:off x="685800" y="2514600"/>
            <a:ext cx="512064" cy="512064"/>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04672" y="2624328"/>
            <a:ext cx="274320" cy="274320"/>
          </a:xfrm>
          <a:prstGeom prst="rect">
            <a:avLst/>
          </a:prstGeom>
        </p:spPr>
      </p:pic>
      <p:sp>
        <p:nvSpPr>
          <p:cNvPr id="11" name="Text 7"/>
          <p:cNvSpPr/>
          <p:nvPr/>
        </p:nvSpPr>
        <p:spPr>
          <a:xfrm>
            <a:off x="1417320" y="2478024"/>
            <a:ext cx="8869680" cy="3474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Why Self-Care, Why Now</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8"/>
          <p:cNvSpPr/>
          <p:nvPr/>
        </p:nvSpPr>
        <p:spPr>
          <a:xfrm>
            <a:off x="1417320" y="2807208"/>
            <a:ext cx="905256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The story behind the Café(s)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9">
            <a:extLst>
              <a:ext uri="{C183D7F6-B498-43B3-948B-1728B52AA6E4}">
                <adec:decorative xmlns:adec="http://schemas.microsoft.com/office/drawing/2017/decorative" val="1"/>
              </a:ext>
            </a:extLst>
          </p:cNvPr>
          <p:cNvSpPr/>
          <p:nvPr/>
        </p:nvSpPr>
        <p:spPr>
          <a:xfrm>
            <a:off x="685800" y="3273552"/>
            <a:ext cx="512064" cy="512064"/>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04672" y="3383280"/>
            <a:ext cx="274320" cy="274320"/>
          </a:xfrm>
          <a:prstGeom prst="rect">
            <a:avLst/>
          </a:prstGeom>
        </p:spPr>
      </p:pic>
      <p:sp>
        <p:nvSpPr>
          <p:cNvPr id="15" name="Text 10"/>
          <p:cNvSpPr/>
          <p:nvPr/>
        </p:nvSpPr>
        <p:spPr>
          <a:xfrm>
            <a:off x="1417320" y="3236976"/>
            <a:ext cx="8869680" cy="3474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Grounded in Research</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1"/>
          <p:cNvSpPr/>
          <p:nvPr/>
        </p:nvSpPr>
        <p:spPr>
          <a:xfrm>
            <a:off x="1417320" y="3566160"/>
            <a:ext cx="905256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What the literature tells us about workforce wellness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2">
            <a:extLst>
              <a:ext uri="{C183D7F6-B498-43B3-948B-1728B52AA6E4}">
                <adec:decorative xmlns:adec="http://schemas.microsoft.com/office/drawing/2017/decorative" val="1"/>
              </a:ext>
            </a:extLst>
          </p:cNvPr>
          <p:cNvSpPr/>
          <p:nvPr/>
        </p:nvSpPr>
        <p:spPr>
          <a:xfrm>
            <a:off x="685800" y="4032504"/>
            <a:ext cx="512064" cy="512064"/>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8" name="Image 3">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04672" y="4142232"/>
            <a:ext cx="274320" cy="274320"/>
          </a:xfrm>
          <a:prstGeom prst="rect">
            <a:avLst/>
          </a:prstGeom>
        </p:spPr>
      </p:pic>
      <p:sp>
        <p:nvSpPr>
          <p:cNvPr id="19" name="Text 13"/>
          <p:cNvSpPr/>
          <p:nvPr/>
        </p:nvSpPr>
        <p:spPr>
          <a:xfrm>
            <a:off x="1417320" y="3995928"/>
            <a:ext cx="8869680" cy="3474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Inside the Self-Care Café(s)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4"/>
          <p:cNvSpPr/>
          <p:nvPr/>
        </p:nvSpPr>
        <p:spPr>
          <a:xfrm>
            <a:off x="1417320" y="4325112"/>
            <a:ext cx="905256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History, format, and what to expect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5">
            <a:extLst>
              <a:ext uri="{C183D7F6-B498-43B3-948B-1728B52AA6E4}">
                <adec:decorative xmlns:adec="http://schemas.microsoft.com/office/drawing/2017/decorative" val="1"/>
              </a:ext>
            </a:extLst>
          </p:cNvPr>
          <p:cNvSpPr/>
          <p:nvPr/>
        </p:nvSpPr>
        <p:spPr>
          <a:xfrm>
            <a:off x="685800" y="4791456"/>
            <a:ext cx="512064" cy="512064"/>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2" name="Image 4">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804672" y="4901184"/>
            <a:ext cx="274320" cy="274320"/>
          </a:xfrm>
          <a:prstGeom prst="rect">
            <a:avLst/>
          </a:prstGeom>
        </p:spPr>
      </p:pic>
      <p:sp>
        <p:nvSpPr>
          <p:cNvPr id="23" name="Text 16"/>
          <p:cNvSpPr/>
          <p:nvPr/>
        </p:nvSpPr>
        <p:spPr>
          <a:xfrm>
            <a:off x="1417320" y="4754880"/>
            <a:ext cx="8869680" cy="3474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What Participants Say and Learn</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17"/>
          <p:cNvSpPr/>
          <p:nvPr/>
        </p:nvSpPr>
        <p:spPr>
          <a:xfrm>
            <a:off x="1417320" y="5084064"/>
            <a:ext cx="905256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Feedback, impact, and evaluation themes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Shape 18">
            <a:extLst>
              <a:ext uri="{C183D7F6-B498-43B3-948B-1728B52AA6E4}">
                <adec:decorative xmlns:adec="http://schemas.microsoft.com/office/drawing/2017/decorative" val="1"/>
              </a:ext>
            </a:extLst>
          </p:cNvPr>
          <p:cNvSpPr/>
          <p:nvPr/>
        </p:nvSpPr>
        <p:spPr>
          <a:xfrm>
            <a:off x="685800" y="5550408"/>
            <a:ext cx="512064" cy="512064"/>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6" name="Image 5">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804672" y="5660136"/>
            <a:ext cx="274320" cy="274320"/>
          </a:xfrm>
          <a:prstGeom prst="rect">
            <a:avLst/>
          </a:prstGeom>
        </p:spPr>
      </p:pic>
      <p:sp>
        <p:nvSpPr>
          <p:cNvPr id="27" name="Text 19"/>
          <p:cNvSpPr/>
          <p:nvPr/>
        </p:nvSpPr>
        <p:spPr>
          <a:xfrm>
            <a:off x="1417320" y="5513832"/>
            <a:ext cx="8869680" cy="3474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What We've Learned</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 20"/>
          <p:cNvSpPr/>
          <p:nvPr/>
        </p:nvSpPr>
        <p:spPr>
          <a:xfrm>
            <a:off x="1417320" y="5843016"/>
            <a:ext cx="905256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Takeaways to bring back to your state, program, territory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1"/>
          <p:cNvSpPr/>
          <p:nvPr/>
        </p:nvSpPr>
        <p:spPr>
          <a:xfrm>
            <a:off x="457200" y="6528816"/>
            <a:ext cx="8686800"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EITP Self-Care Café  |  National </a:t>
            </a:r>
            <a:r>
              <a:rPr kumimoji="0" lang="en-US" sz="9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ECTA Session on Strengthening Retention in Early Intervention/Early Childhood Special Education Systems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22"/>
          <p:cNvSpPr/>
          <p:nvPr/>
        </p:nvSpPr>
        <p:spPr>
          <a:xfrm>
            <a:off x="11521440" y="6528816"/>
            <a:ext cx="365760" cy="27432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2</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BF8F2"/>
        </a:solidFill>
        <a:effectLst/>
      </p:bgPr>
    </p:bg>
    <p:spTree>
      <p:nvGrpSpPr>
        <p:cNvPr id="1" name=""/>
        <p:cNvGrpSpPr/>
        <p:nvPr/>
      </p:nvGrpSpPr>
      <p:grpSpPr>
        <a:xfrm>
          <a:off x="0" y="0"/>
          <a:ext cx="0" cy="0"/>
          <a:chOff x="0" y="0"/>
          <a:chExt cx="0" cy="0"/>
        </a:xfrm>
      </p:grpSpPr>
      <p:sp>
        <p:nvSpPr>
          <p:cNvPr id="2" name="Text 0"/>
          <p:cNvSpPr/>
          <p:nvPr/>
        </p:nvSpPr>
        <p:spPr>
          <a:xfrm>
            <a:off x="640080" y="457200"/>
            <a:ext cx="91440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200" normalizeH="0" baseline="0" noProof="0" dirty="0">
                <a:ln>
                  <a:noFill/>
                </a:ln>
                <a:solidFill>
                  <a:srgbClr val="B15A28"/>
                </a:solidFill>
                <a:effectLst/>
                <a:uLnTx/>
                <a:uFillTx/>
                <a:latin typeface="Calibri" pitchFamily="34" charset="0"/>
                <a:ea typeface="Calibri" pitchFamily="34" charset="-122"/>
                <a:cs typeface="Calibri" pitchFamily="34" charset="-120"/>
              </a:rPr>
              <a:t>ILLINOIS PART C EARLY INTERVENTION</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a:spLocks noGrp="1"/>
          </p:cNvSpPr>
          <p:nvPr>
            <p:ph type="title" idx="4294967295"/>
          </p:nvPr>
        </p:nvSpPr>
        <p:spPr>
          <a:xfrm>
            <a:off x="640080" y="777240"/>
            <a:ext cx="9144000" cy="685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A System Snapshot</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640080" y="1691640"/>
            <a:ext cx="3584448" cy="1874520"/>
          </a:xfrm>
          <a:prstGeom prst="roundRect">
            <a:avLst>
              <a:gd name="adj" fmla="val 5854"/>
            </a:avLst>
          </a:prstGeom>
          <a:solidFill>
            <a:srgbClr val="FFFFFF"/>
          </a:solidFill>
          <a:ln w="12700">
            <a:solidFill>
              <a:srgbClr val="D7E4DA"/>
            </a:solidFill>
            <a:prstDash val="solid"/>
          </a:ln>
          <a:effectLst>
            <a:outerShdw blurRad="76200" dist="25400" dir="5400000" algn="bl" rotWithShape="0">
              <a:srgbClr val="3A4F41">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p:nvPr/>
        </p:nvSpPr>
        <p:spPr>
          <a:xfrm>
            <a:off x="822960" y="1892808"/>
            <a:ext cx="3218688" cy="685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40,000+</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822960" y="2606040"/>
            <a:ext cx="3218688" cy="82296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children &amp; families served annually (cumulative)</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a:extLst>
              <a:ext uri="{C183D7F6-B498-43B3-948B-1728B52AA6E4}">
                <adec:decorative xmlns:adec="http://schemas.microsoft.com/office/drawing/2017/decorative" val="1"/>
              </a:ext>
            </a:extLst>
          </p:cNvPr>
          <p:cNvSpPr/>
          <p:nvPr/>
        </p:nvSpPr>
        <p:spPr>
          <a:xfrm>
            <a:off x="4453128" y="1691640"/>
            <a:ext cx="3584448" cy="1874520"/>
          </a:xfrm>
          <a:prstGeom prst="roundRect">
            <a:avLst>
              <a:gd name="adj" fmla="val 5854"/>
            </a:avLst>
          </a:prstGeom>
          <a:solidFill>
            <a:srgbClr val="FFFFFF"/>
          </a:solidFill>
          <a:ln w="12700">
            <a:solidFill>
              <a:srgbClr val="D7E4DA"/>
            </a:solidFill>
            <a:prstDash val="solid"/>
          </a:ln>
          <a:effectLst>
            <a:outerShdw blurRad="76200" dist="25400" dir="5400000" algn="bl" rotWithShape="0">
              <a:srgbClr val="3A4F41">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4636008" y="1892808"/>
            <a:ext cx="3218688" cy="685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4,500+</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4636008" y="2606040"/>
            <a:ext cx="3218688" cy="82296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credentialed service providers statewide</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a:extLst>
              <a:ext uri="{C183D7F6-B498-43B3-948B-1728B52AA6E4}">
                <adec:decorative xmlns:adec="http://schemas.microsoft.com/office/drawing/2017/decorative" val="1"/>
              </a:ext>
            </a:extLst>
          </p:cNvPr>
          <p:cNvSpPr/>
          <p:nvPr/>
        </p:nvSpPr>
        <p:spPr>
          <a:xfrm>
            <a:off x="8266176" y="1691640"/>
            <a:ext cx="3584448" cy="1874520"/>
          </a:xfrm>
          <a:prstGeom prst="roundRect">
            <a:avLst>
              <a:gd name="adj" fmla="val 5854"/>
            </a:avLst>
          </a:prstGeom>
          <a:solidFill>
            <a:srgbClr val="FFFFFF"/>
          </a:solidFill>
          <a:ln w="12700">
            <a:solidFill>
              <a:srgbClr val="D7E4DA"/>
            </a:solidFill>
            <a:prstDash val="solid"/>
          </a:ln>
          <a:effectLst>
            <a:outerShdw blurRad="76200" dist="25400" dir="5400000" algn="bl" rotWithShape="0">
              <a:srgbClr val="3A4F41">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8449056" y="1892808"/>
            <a:ext cx="3218688" cy="685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1,500–2,000</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8449056" y="2606040"/>
            <a:ext cx="3218688" cy="82296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children enter &amp; exit the system every month</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a:extLst>
              <a:ext uri="{C183D7F6-B498-43B3-948B-1728B52AA6E4}">
                <adec:decorative xmlns:adec="http://schemas.microsoft.com/office/drawing/2017/decorative" val="1"/>
              </a:ext>
            </a:extLst>
          </p:cNvPr>
          <p:cNvSpPr/>
          <p:nvPr/>
        </p:nvSpPr>
        <p:spPr>
          <a:xfrm>
            <a:off x="2546604" y="3794760"/>
            <a:ext cx="3584448" cy="1874520"/>
          </a:xfrm>
          <a:prstGeom prst="roundRect">
            <a:avLst>
              <a:gd name="adj" fmla="val 5854"/>
            </a:avLst>
          </a:prstGeom>
          <a:solidFill>
            <a:srgbClr val="FFFFFF"/>
          </a:solidFill>
          <a:ln w="12700">
            <a:solidFill>
              <a:srgbClr val="D7E4DA"/>
            </a:solidFill>
            <a:prstDash val="solid"/>
          </a:ln>
          <a:effectLst>
            <a:outerShdw blurRad="76200" dist="25400" dir="5400000" algn="bl" rotWithShape="0">
              <a:srgbClr val="3A4F41">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2729484" y="3995928"/>
            <a:ext cx="3218688" cy="685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25</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2729484" y="4709160"/>
            <a:ext cx="3218688" cy="82296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Regional System Points of Entry (SPOE)</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a:extLst>
              <a:ext uri="{C183D7F6-B498-43B3-948B-1728B52AA6E4}">
                <adec:decorative xmlns:adec="http://schemas.microsoft.com/office/drawing/2017/decorative" val="1"/>
              </a:ext>
            </a:extLst>
          </p:cNvPr>
          <p:cNvSpPr/>
          <p:nvPr/>
        </p:nvSpPr>
        <p:spPr>
          <a:xfrm>
            <a:off x="6359652" y="3794760"/>
            <a:ext cx="3584448" cy="1874520"/>
          </a:xfrm>
          <a:prstGeom prst="roundRect">
            <a:avLst>
              <a:gd name="adj" fmla="val 5854"/>
            </a:avLst>
          </a:prstGeom>
          <a:solidFill>
            <a:srgbClr val="FFFFFF"/>
          </a:solidFill>
          <a:ln w="12700">
            <a:solidFill>
              <a:srgbClr val="D7E4DA"/>
            </a:solidFill>
            <a:prstDash val="solid"/>
          </a:ln>
          <a:effectLst>
            <a:outerShdw blurRad="76200" dist="25400" dir="5400000" algn="bl" rotWithShape="0">
              <a:srgbClr val="3A4F41">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6542532" y="3995928"/>
            <a:ext cx="3218688" cy="685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450</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6542532" y="4709160"/>
            <a:ext cx="3218688" cy="82296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funded Dedicated Service Coordinators</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p:nvPr/>
        </p:nvSpPr>
        <p:spPr>
          <a:xfrm>
            <a:off x="640080" y="5989320"/>
            <a:ext cx="1088136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Illinois’ Part C System is a vendor, fee-for-service model with most providers working as independent contractors, often without a shared office or co-located colleagues.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457200" y="6528816"/>
            <a:ext cx="8686800"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EITP Self-Care Café  |   National </a:t>
            </a:r>
            <a:r>
              <a:rPr kumimoji="0" lang="en-US" sz="9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ECTA Session on Strengthening Retention in Early Intervention/Early Childhood Special Education Systems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11521440" y="6528816"/>
            <a:ext cx="365760" cy="27432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3</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BF8F2"/>
        </a:solidFill>
        <a:effectLst/>
      </p:bgPr>
    </p:bg>
    <p:spTree>
      <p:nvGrpSpPr>
        <p:cNvPr id="1" name=""/>
        <p:cNvGrpSpPr/>
        <p:nvPr/>
      </p:nvGrpSpPr>
      <p:grpSpPr>
        <a:xfrm>
          <a:off x="0" y="0"/>
          <a:ext cx="0" cy="0"/>
          <a:chOff x="0" y="0"/>
          <a:chExt cx="0" cy="0"/>
        </a:xfrm>
      </p:grpSpPr>
      <p:sp>
        <p:nvSpPr>
          <p:cNvPr id="2" name="Text 0"/>
          <p:cNvSpPr/>
          <p:nvPr/>
        </p:nvSpPr>
        <p:spPr>
          <a:xfrm>
            <a:off x="640080" y="457200"/>
            <a:ext cx="91440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200" normalizeH="0" baseline="0" noProof="0" dirty="0">
                <a:ln>
                  <a:noFill/>
                </a:ln>
                <a:solidFill>
                  <a:srgbClr val="B15A28"/>
                </a:solidFill>
                <a:effectLst/>
                <a:uLnTx/>
                <a:uFillTx/>
                <a:latin typeface="Calibri" pitchFamily="34" charset="0"/>
                <a:ea typeface="Calibri" pitchFamily="34" charset="-122"/>
                <a:cs typeface="Calibri" pitchFamily="34" charset="-120"/>
              </a:rPr>
              <a:t>WHY SELF-CARE?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a:spLocks noGrp="1"/>
          </p:cNvSpPr>
          <p:nvPr>
            <p:ph type="title" idx="4294967295"/>
          </p:nvPr>
        </p:nvSpPr>
        <p:spPr>
          <a:xfrm>
            <a:off x="640080" y="777240"/>
            <a:ext cx="9601200" cy="685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The Story Behind the Café(s)</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640080" y="1764792"/>
            <a:ext cx="128016" cy="128016"/>
          </a:xfrm>
          <a:prstGeom prst="ellipse">
            <a:avLst/>
          </a:prstGeom>
          <a:solidFill>
            <a:srgbClr val="D97D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p:nvPr/>
        </p:nvSpPr>
        <p:spPr>
          <a:xfrm>
            <a:off x="914400" y="1636776"/>
            <a:ext cx="6126480" cy="777240"/>
          </a:xfrm>
          <a:prstGeom prst="rect">
            <a:avLst/>
          </a:prstGeom>
          <a:noFill/>
          <a:ln/>
        </p:spPr>
        <p:txBody>
          <a:bodyPr wrap="square" rtlCol="0" anchor="t"/>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Many providers work as independent contractors, often without a shared office or nearby colleagues; isolation was already part of the job.</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a:extLst>
              <a:ext uri="{C183D7F6-B498-43B3-948B-1728B52AA6E4}">
                <adec:decorative xmlns:adec="http://schemas.microsoft.com/office/drawing/2017/decorative" val="1"/>
              </a:ext>
            </a:extLst>
          </p:cNvPr>
          <p:cNvSpPr/>
          <p:nvPr/>
        </p:nvSpPr>
        <p:spPr>
          <a:xfrm>
            <a:off x="640080" y="2724912"/>
            <a:ext cx="128016" cy="128016"/>
          </a:xfrm>
          <a:prstGeom prst="ellipse">
            <a:avLst/>
          </a:prstGeom>
          <a:solidFill>
            <a:srgbClr val="D97D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914400" y="2596896"/>
            <a:ext cx="6126480" cy="777240"/>
          </a:xfrm>
          <a:prstGeom prst="rect">
            <a:avLst/>
          </a:prstGeom>
          <a:noFill/>
          <a:ln/>
        </p:spPr>
        <p:txBody>
          <a:bodyPr wrap="square" rtlCol="0" anchor="t"/>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COVID-19 changed how we delivered EI services; a stressful time for our whole workforce and families.</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a:extLst>
              <a:ext uri="{C183D7F6-B498-43B3-948B-1728B52AA6E4}">
                <adec:decorative xmlns:adec="http://schemas.microsoft.com/office/drawing/2017/decorative" val="1"/>
              </a:ext>
            </a:extLst>
          </p:cNvPr>
          <p:cNvSpPr/>
          <p:nvPr/>
        </p:nvSpPr>
        <p:spPr>
          <a:xfrm>
            <a:off x="640080" y="3685032"/>
            <a:ext cx="128016" cy="128016"/>
          </a:xfrm>
          <a:prstGeom prst="ellipse">
            <a:avLst/>
          </a:prstGeom>
          <a:solidFill>
            <a:srgbClr val="D97D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p:cNvSpPr/>
          <p:nvPr/>
        </p:nvSpPr>
        <p:spPr>
          <a:xfrm>
            <a:off x="914400" y="3557016"/>
            <a:ext cx="6126480" cy="777240"/>
          </a:xfrm>
          <a:prstGeom prst="rect">
            <a:avLst/>
          </a:prstGeom>
          <a:noFill/>
          <a:ln/>
        </p:spPr>
        <p:txBody>
          <a:bodyPr wrap="square" rtlCol="0" anchor="t"/>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We saw a parallel process: providers who reflect and practice mindfulness are better able to model it for the families they serve. We also knew those opportunities were limited.</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a:extLst>
              <a:ext uri="{C183D7F6-B498-43B3-948B-1728B52AA6E4}">
                <adec:decorative xmlns:adec="http://schemas.microsoft.com/office/drawing/2017/decorative" val="1"/>
              </a:ext>
            </a:extLst>
          </p:cNvPr>
          <p:cNvSpPr/>
          <p:nvPr/>
        </p:nvSpPr>
        <p:spPr>
          <a:xfrm>
            <a:off x="640080" y="4645152"/>
            <a:ext cx="128016" cy="128016"/>
          </a:xfrm>
          <a:prstGeom prst="ellipse">
            <a:avLst/>
          </a:prstGeom>
          <a:solidFill>
            <a:srgbClr val="D97D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914400" y="4517136"/>
            <a:ext cx="6126480" cy="777240"/>
          </a:xfrm>
          <a:prstGeom prst="rect">
            <a:avLst/>
          </a:prstGeom>
          <a:noFill/>
          <a:ln/>
        </p:spPr>
        <p:txBody>
          <a:bodyPr wrap="square" rtlCol="0" anchor="t"/>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Another parallel process: Relationships are the foundation of high-quality EI services – providers and service coordinators who feel connected, taken care of and in community can extend those same things to the families they support.</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10">
            <a:extLst>
              <a:ext uri="{C183D7F6-B498-43B3-948B-1728B52AA6E4}">
                <adec:decorative xmlns:adec="http://schemas.microsoft.com/office/drawing/2017/decorative" val="1"/>
              </a:ext>
            </a:extLst>
          </p:cNvPr>
          <p:cNvSpPr/>
          <p:nvPr/>
        </p:nvSpPr>
        <p:spPr>
          <a:xfrm>
            <a:off x="7360920" y="1554480"/>
            <a:ext cx="4160520" cy="4480560"/>
          </a:xfrm>
          <a:prstGeom prst="roundRect">
            <a:avLst>
              <a:gd name="adj" fmla="val 2637"/>
            </a:avLst>
          </a:prstGeom>
          <a:solidFill>
            <a:srgbClr val="E9F0EA"/>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11">
            <a:extLst>
              <a:ext uri="{C183D7F6-B498-43B3-948B-1728B52AA6E4}">
                <adec:decorative xmlns:adec="http://schemas.microsoft.com/office/drawing/2017/decorative" val="1"/>
              </a:ext>
            </a:extLst>
          </p:cNvPr>
          <p:cNvSpPr/>
          <p:nvPr/>
        </p:nvSpPr>
        <p:spPr>
          <a:xfrm>
            <a:off x="7635240" y="1764792"/>
            <a:ext cx="384048" cy="384048"/>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35824" y="1865376"/>
            <a:ext cx="182880" cy="182880"/>
          </a:xfrm>
          <a:prstGeom prst="rect">
            <a:avLst/>
          </a:prstGeom>
        </p:spPr>
      </p:pic>
      <p:sp>
        <p:nvSpPr>
          <p:cNvPr id="15" name="Text 12"/>
          <p:cNvSpPr/>
          <p:nvPr/>
        </p:nvSpPr>
        <p:spPr>
          <a:xfrm>
            <a:off x="8129016" y="1783080"/>
            <a:ext cx="3154680" cy="3474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Grounded In</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3"/>
          <p:cNvSpPr/>
          <p:nvPr/>
        </p:nvSpPr>
        <p:spPr>
          <a:xfrm>
            <a:off x="7635240" y="2286000"/>
            <a:ext cx="3611880" cy="25603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B15A28"/>
                </a:solidFill>
                <a:effectLst/>
                <a:uLnTx/>
                <a:uFillTx/>
                <a:latin typeface="Cambria" pitchFamily="34" charset="0"/>
                <a:ea typeface="Cambria" pitchFamily="34" charset="-122"/>
                <a:cs typeface="Cambria" pitchFamily="34" charset="-120"/>
              </a:rPr>
              <a:t>EI Principles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4"/>
          <p:cNvSpPr/>
          <p:nvPr/>
        </p:nvSpPr>
        <p:spPr>
          <a:xfrm>
            <a:off x="7635240" y="2551176"/>
            <a:ext cx="3611880" cy="749808"/>
          </a:xfrm>
          <a:prstGeom prst="rect">
            <a:avLst/>
          </a:prstGeom>
          <a:noFill/>
          <a:ln/>
        </p:spPr>
        <p:txBody>
          <a:bodyPr wrap="square" rtlCol="0" anchor="t"/>
          <a:lstStyle/>
          <a:p>
            <a:pPr marL="0" marR="0" lvl="0" indent="0" algn="l" defTabSz="914400" rtl="0" eaLnBrk="1" fontAlgn="auto" latinLnBrk="0" hangingPunct="1">
              <a:lnSpc>
                <a:spcPct val="118000"/>
              </a:lnSpc>
              <a:spcBef>
                <a:spcPts val="0"/>
              </a:spcBef>
              <a:spcAft>
                <a:spcPts val="0"/>
              </a:spcAft>
              <a:buClrTx/>
              <a:buSzTx/>
              <a:buFontTx/>
              <a:buNone/>
              <a:tabLst/>
              <a:defRPr/>
            </a:pPr>
            <a:r>
              <a:rPr kumimoji="0" lang="en-US" sz="108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Supporting Caregiver Capacity, Facilitating Active Participation, Collaborative Relationships, Ongoing Communication, and Quality Services.</a:t>
            </a:r>
            <a:endParaRPr kumimoji="0" lang="en-US" sz="108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Shape 15">
            <a:extLst>
              <a:ext uri="{C183D7F6-B498-43B3-948B-1728B52AA6E4}">
                <adec:decorative xmlns:adec="http://schemas.microsoft.com/office/drawing/2017/decorative" val="1"/>
              </a:ext>
            </a:extLst>
          </p:cNvPr>
          <p:cNvSpPr/>
          <p:nvPr/>
        </p:nvSpPr>
        <p:spPr>
          <a:xfrm>
            <a:off x="7635240" y="3383280"/>
            <a:ext cx="3611880" cy="0"/>
          </a:xfrm>
          <a:prstGeom prst="line">
            <a:avLst/>
          </a:prstGeom>
          <a:noFill/>
          <a:ln w="9525">
            <a:solidFill>
              <a:srgbClr val="8FAE9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6"/>
          <p:cNvSpPr/>
          <p:nvPr/>
        </p:nvSpPr>
        <p:spPr>
          <a:xfrm>
            <a:off x="7635240" y="3493008"/>
            <a:ext cx="3611880" cy="25603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B15A28"/>
                </a:solidFill>
                <a:effectLst/>
                <a:uLnTx/>
                <a:uFillTx/>
                <a:latin typeface="Cambria" pitchFamily="34" charset="0"/>
                <a:ea typeface="Cambria" pitchFamily="34" charset="-122"/>
                <a:cs typeface="Cambria" pitchFamily="34" charset="-120"/>
              </a:rPr>
              <a:t>DEC Recommended Practices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7"/>
          <p:cNvSpPr/>
          <p:nvPr/>
        </p:nvSpPr>
        <p:spPr>
          <a:xfrm>
            <a:off x="7635240" y="3758184"/>
            <a:ext cx="3611880" cy="713232"/>
          </a:xfrm>
          <a:prstGeom prst="rect">
            <a:avLst/>
          </a:prstGeom>
          <a:noFill/>
          <a:ln/>
        </p:spPr>
        <p:txBody>
          <a:bodyPr wrap="square" rtlCol="0" anchor="t"/>
          <a:lstStyle/>
          <a:p>
            <a:pPr marL="0" marR="0" lvl="0" indent="0" algn="l" defTabSz="914400" rtl="0" eaLnBrk="1" fontAlgn="auto" latinLnBrk="0" hangingPunct="1">
              <a:lnSpc>
                <a:spcPct val="118000"/>
              </a:lnSpc>
              <a:spcBef>
                <a:spcPts val="0"/>
              </a:spcBef>
              <a:spcAft>
                <a:spcPts val="0"/>
              </a:spcAft>
              <a:buClrTx/>
              <a:buSzTx/>
              <a:buFontTx/>
              <a:buNone/>
              <a:tabLst/>
              <a:defRPr/>
            </a:pPr>
            <a:r>
              <a:rPr kumimoji="0" lang="en-US" sz="108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Leaders build a culture of belonging and a professional development system with a variety of supports for practitioners.</a:t>
            </a:r>
            <a:endParaRPr kumimoji="0" lang="en-US" sz="108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8">
            <a:extLst>
              <a:ext uri="{C183D7F6-B498-43B3-948B-1728B52AA6E4}">
                <adec:decorative xmlns:adec="http://schemas.microsoft.com/office/drawing/2017/decorative" val="1"/>
              </a:ext>
            </a:extLst>
          </p:cNvPr>
          <p:cNvSpPr/>
          <p:nvPr/>
        </p:nvSpPr>
        <p:spPr>
          <a:xfrm>
            <a:off x="7635240" y="4553712"/>
            <a:ext cx="3611880" cy="0"/>
          </a:xfrm>
          <a:prstGeom prst="line">
            <a:avLst/>
          </a:prstGeom>
          <a:noFill/>
          <a:ln w="9525">
            <a:solidFill>
              <a:srgbClr val="8FAE9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19"/>
          <p:cNvSpPr/>
          <p:nvPr/>
        </p:nvSpPr>
        <p:spPr>
          <a:xfrm>
            <a:off x="7635240" y="4663440"/>
            <a:ext cx="3611880" cy="25603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B15A28"/>
                </a:solidFill>
                <a:effectLst/>
                <a:uLnTx/>
                <a:uFillTx/>
                <a:latin typeface="Cambria" pitchFamily="34" charset="0"/>
                <a:ea typeface="Cambria" pitchFamily="34" charset="-122"/>
                <a:cs typeface="Cambria" pitchFamily="34" charset="-120"/>
              </a:rPr>
              <a:t>EITP's Possibility Statements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0"/>
          <p:cNvSpPr/>
          <p:nvPr/>
        </p:nvSpPr>
        <p:spPr>
          <a:xfrm>
            <a:off x="7635240" y="4928616"/>
            <a:ext cx="3611880" cy="841248"/>
          </a:xfrm>
          <a:prstGeom prst="rect">
            <a:avLst/>
          </a:prstGeom>
          <a:noFill/>
          <a:ln/>
        </p:spPr>
        <p:txBody>
          <a:bodyPr wrap="square" rtlCol="0" anchor="t"/>
          <a:lstStyle/>
          <a:p>
            <a:pPr marL="0" marR="0" lvl="0" indent="0" algn="l" defTabSz="914400" rtl="0" eaLnBrk="1" fontAlgn="auto" latinLnBrk="0" hangingPunct="1">
              <a:lnSpc>
                <a:spcPct val="116000"/>
              </a:lnSpc>
              <a:spcBef>
                <a:spcPts val="0"/>
              </a:spcBef>
              <a:spcAft>
                <a:spcPts val="0"/>
              </a:spcAft>
              <a:buClrTx/>
              <a:buSzTx/>
              <a:buFontTx/>
              <a:buNone/>
              <a:tabLst/>
              <a:defRPr/>
            </a:pPr>
            <a:r>
              <a:rPr kumimoji="0" lang="en-US" sz="108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Our own guide, centered on growth, service, and belonging — intentional practices that build reflection and a sense of being included, cared for, and appreciated.</a:t>
            </a:r>
            <a:endParaRPr kumimoji="0" lang="en-US" sz="108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21"/>
          <p:cNvSpPr/>
          <p:nvPr/>
        </p:nvSpPr>
        <p:spPr>
          <a:xfrm>
            <a:off x="7635240" y="5779008"/>
            <a:ext cx="3611880" cy="219456"/>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5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eitp.education.illinois.edu/Files/Resources/PossibilityStatements.pdf</a:t>
            </a:r>
            <a:endParaRPr kumimoji="0" lang="en-US" sz="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2"/>
          <p:cNvSpPr/>
          <p:nvPr/>
        </p:nvSpPr>
        <p:spPr>
          <a:xfrm>
            <a:off x="457200" y="6528816"/>
            <a:ext cx="8686800"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EITP Self-Care Café  |  National </a:t>
            </a:r>
            <a:r>
              <a:rPr kumimoji="0" lang="en-US" sz="9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ECTA Session on Strengthening Retention in Early Intervention/Early Childhood Special Education Systems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 23"/>
          <p:cNvSpPr/>
          <p:nvPr/>
        </p:nvSpPr>
        <p:spPr>
          <a:xfrm>
            <a:off x="11521440" y="6528816"/>
            <a:ext cx="365760" cy="27432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4</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BF8F2"/>
        </a:solidFill>
        <a:effectLst/>
      </p:bgPr>
    </p:bg>
    <p:spTree>
      <p:nvGrpSpPr>
        <p:cNvPr id="1" name=""/>
        <p:cNvGrpSpPr/>
        <p:nvPr/>
      </p:nvGrpSpPr>
      <p:grpSpPr>
        <a:xfrm>
          <a:off x="0" y="0"/>
          <a:ext cx="0" cy="0"/>
          <a:chOff x="0" y="0"/>
          <a:chExt cx="0" cy="0"/>
        </a:xfrm>
      </p:grpSpPr>
      <p:sp>
        <p:nvSpPr>
          <p:cNvPr id="2" name="Oval 1">
            <a:extLst>
              <a:ext uri="{C183D7F6-B498-43B3-948B-1728B52AA6E4}">
                <adec:decorative xmlns:adec="http://schemas.microsoft.com/office/drawing/2017/decorative" val="1"/>
              </a:ext>
            </a:extLst>
          </p:cNvPr>
          <p:cNvSpPr/>
          <p:nvPr/>
        </p:nvSpPr>
        <p:spPr>
          <a:xfrm>
            <a:off x="-1463040" y="-1645920"/>
            <a:ext cx="3474720" cy="3474720"/>
          </a:xfrm>
          <a:prstGeom prst="ellipse">
            <a:avLst/>
          </a:prstGeom>
          <a:solidFill>
            <a:srgbClr val="E9F0EA">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val 2">
            <a:extLst>
              <a:ext uri="{C183D7F6-B498-43B3-948B-1728B52AA6E4}">
                <adec:decorative xmlns:adec="http://schemas.microsoft.com/office/drawing/2017/decorative" val="1"/>
              </a:ext>
            </a:extLst>
          </p:cNvPr>
          <p:cNvSpPr/>
          <p:nvPr/>
        </p:nvSpPr>
        <p:spPr>
          <a:xfrm>
            <a:off x="9966960" y="4663440"/>
            <a:ext cx="3840480" cy="3840480"/>
          </a:xfrm>
          <a:prstGeom prst="ellipse">
            <a:avLst/>
          </a:prstGeom>
          <a:solidFill>
            <a:srgbClr val="F3DFCF">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Oval 3">
            <a:extLst>
              <a:ext uri="{C183D7F6-B498-43B3-948B-1728B52AA6E4}">
                <adec:decorative xmlns:adec="http://schemas.microsoft.com/office/drawing/2017/decorative" val="1"/>
              </a:ext>
            </a:extLst>
          </p:cNvPr>
          <p:cNvSpPr/>
          <p:nvPr/>
        </p:nvSpPr>
        <p:spPr>
          <a:xfrm>
            <a:off x="10607040" y="4023360"/>
            <a:ext cx="2560320" cy="2560320"/>
          </a:xfrm>
          <a:prstGeom prst="ellipse">
            <a:avLst/>
          </a:prstGeom>
          <a:solidFill>
            <a:srgbClr val="E9F0EA">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Oval 4">
            <a:extLst>
              <a:ext uri="{C183D7F6-B498-43B3-948B-1728B52AA6E4}">
                <adec:decorative xmlns:adec="http://schemas.microsoft.com/office/drawing/2017/decorative" val="1"/>
              </a:ext>
            </a:extLst>
          </p:cNvPr>
          <p:cNvSpPr/>
          <p:nvPr/>
        </p:nvSpPr>
        <p:spPr>
          <a:xfrm>
            <a:off x="5684367" y="1051560"/>
            <a:ext cx="822960" cy="822960"/>
          </a:xfrm>
          <a:prstGeom prst="ellipse">
            <a:avLst/>
          </a:prstGeom>
          <a:solidFill>
            <a:srgbClr val="3E5C4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885535" y="1252728"/>
            <a:ext cx="420624" cy="420624"/>
          </a:xfrm>
          <a:prstGeom prst="rect">
            <a:avLst/>
          </a:prstGeom>
        </p:spPr>
      </p:pic>
      <p:sp>
        <p:nvSpPr>
          <p:cNvPr id="7" name="TextBox 6">
            <a:extLst>
              <a:ext uri="{C183D7F6-B498-43B3-948B-1728B52AA6E4}">
                <adec:decorative xmlns:adec="http://schemas.microsoft.com/office/drawing/2017/decorative" val="0"/>
              </a:ext>
            </a:extLst>
          </p:cNvPr>
          <p:cNvSpPr txBox="1"/>
          <p:nvPr/>
        </p:nvSpPr>
        <p:spPr>
          <a:xfrm>
            <a:off x="1295430" y="2331720"/>
            <a:ext cx="9601200" cy="1737360"/>
          </a:xfrm>
          <a:prstGeom prst="rect">
            <a:avLst/>
          </a:prstGeom>
          <a:noFill/>
        </p:spPr>
        <p:txBody>
          <a:bodyPr wrap="square" lIns="0" tIns="0" rIns="0" bIns="0" anchor="ctr">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sz="3200" b="1" i="1" u="none" strike="noStrike" kern="1200" cap="none" spc="0" normalizeH="0" baseline="0" noProof="0">
                <a:ln>
                  <a:noFill/>
                </a:ln>
                <a:solidFill>
                  <a:srgbClr val="3E5C4C"/>
                </a:solidFill>
                <a:effectLst/>
                <a:uLnTx/>
                <a:uFillTx/>
                <a:latin typeface="Cambria"/>
                <a:ea typeface="+mn-ea"/>
                <a:cs typeface="+mn-cs"/>
              </a:rPr>
              <a:t>“Caring for myself is not self-indulgence, it is self-preservation.”</a:t>
            </a:r>
          </a:p>
        </p:txBody>
      </p:sp>
      <p:sp>
        <p:nvSpPr>
          <p:cNvPr id="8" name="TextBox 7"/>
          <p:cNvSpPr txBox="1"/>
          <p:nvPr/>
        </p:nvSpPr>
        <p:spPr>
          <a:xfrm>
            <a:off x="1295430" y="4251960"/>
            <a:ext cx="9601200" cy="411480"/>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B15A28"/>
                </a:solidFill>
                <a:effectLst/>
                <a:uLnTx/>
                <a:uFillTx/>
                <a:latin typeface="Calibri"/>
                <a:ea typeface="+mn-ea"/>
                <a:cs typeface="+mn-cs"/>
              </a:rPr>
              <a:t>— Audre Lorde</a:t>
            </a:r>
          </a:p>
        </p:txBody>
      </p:sp>
      <p:sp>
        <p:nvSpPr>
          <p:cNvPr id="9" name="Title 8"/>
          <p:cNvSpPr txBox="1">
            <a:spLocks noGrp="1"/>
          </p:cNvSpPr>
          <p:nvPr>
            <p:ph type="title" idx="4294967295"/>
          </p:nvPr>
        </p:nvSpPr>
        <p:spPr>
          <a:xfrm>
            <a:off x="1295430" y="4645152"/>
            <a:ext cx="9601200" cy="36576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5B7166"/>
                </a:solidFill>
                <a:effectLst/>
                <a:uLnTx/>
                <a:uFillTx/>
                <a:latin typeface="Calibri"/>
                <a:ea typeface="+mn-ea"/>
                <a:cs typeface="+mn-cs"/>
              </a:rPr>
              <a:t>A Burst of Light (1988)</a:t>
            </a:r>
          </a:p>
        </p:txBody>
      </p:sp>
      <p:sp>
        <p:nvSpPr>
          <p:cNvPr id="10" name="TextBox 9"/>
          <p:cNvSpPr txBox="1"/>
          <p:nvPr/>
        </p:nvSpPr>
        <p:spPr>
          <a:xfrm>
            <a:off x="457200" y="6528816"/>
            <a:ext cx="8686800" cy="274320"/>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a:ln>
                  <a:noFill/>
                </a:ln>
                <a:solidFill>
                  <a:srgbClr val="5B7166"/>
                </a:solidFill>
                <a:effectLst/>
                <a:uLnTx/>
                <a:uFillTx/>
                <a:latin typeface="Calibri"/>
                <a:ea typeface="+mn-ea"/>
                <a:cs typeface="+mn-cs"/>
              </a:rPr>
              <a:t>EITP Self-Care Café  |  National </a:t>
            </a:r>
            <a:r>
              <a:rPr kumimoji="0" sz="900" b="0" i="1" u="none" strike="noStrike" kern="1200" cap="none" spc="0" normalizeH="0" baseline="0" noProof="0">
                <a:ln>
                  <a:noFill/>
                </a:ln>
                <a:solidFill>
                  <a:srgbClr val="5B7166"/>
                </a:solidFill>
                <a:effectLst/>
                <a:uLnTx/>
                <a:uFillTx/>
                <a:latin typeface="Calibri"/>
                <a:ea typeface="+mn-ea"/>
                <a:cs typeface="+mn-cs"/>
              </a:rPr>
              <a:t>ECTA Session on Strengthening Retention in Early Intervention/Early Childhood Special Education Systems</a:t>
            </a:r>
          </a:p>
        </p:txBody>
      </p:sp>
      <p:sp>
        <p:nvSpPr>
          <p:cNvPr id="11" name="TextBox 10"/>
          <p:cNvSpPr txBox="1"/>
          <p:nvPr/>
        </p:nvSpPr>
        <p:spPr>
          <a:xfrm>
            <a:off x="11521440" y="6528816"/>
            <a:ext cx="365760" cy="274320"/>
          </a:xfrm>
          <a:prstGeom prst="rect">
            <a:avLst/>
          </a:prstGeom>
          <a:noFill/>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a:ln>
                  <a:noFill/>
                </a:ln>
                <a:solidFill>
                  <a:srgbClr val="5B7166"/>
                </a:solidFill>
                <a:effectLst/>
                <a:uLnTx/>
                <a:uFillTx/>
                <a:latin typeface="Calibri"/>
                <a:ea typeface="+mn-ea"/>
                <a:cs typeface="+mn-cs"/>
              </a:rPr>
              <a:t>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BF8F2"/>
        </a:solidFill>
        <a:effectLst/>
      </p:bgPr>
    </p:bg>
    <p:spTree>
      <p:nvGrpSpPr>
        <p:cNvPr id="1" name=""/>
        <p:cNvGrpSpPr/>
        <p:nvPr/>
      </p:nvGrpSpPr>
      <p:grpSpPr>
        <a:xfrm>
          <a:off x="0" y="0"/>
          <a:ext cx="0" cy="0"/>
          <a:chOff x="0" y="0"/>
          <a:chExt cx="0" cy="0"/>
        </a:xfrm>
      </p:grpSpPr>
      <p:sp>
        <p:nvSpPr>
          <p:cNvPr id="2" name="Text 0"/>
          <p:cNvSpPr/>
          <p:nvPr/>
        </p:nvSpPr>
        <p:spPr>
          <a:xfrm>
            <a:off x="640080" y="457200"/>
            <a:ext cx="91440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200" normalizeH="0" baseline="0" noProof="0" dirty="0">
                <a:ln>
                  <a:noFill/>
                </a:ln>
                <a:solidFill>
                  <a:srgbClr val="B15A28"/>
                </a:solidFill>
                <a:effectLst/>
                <a:uLnTx/>
                <a:uFillTx/>
                <a:latin typeface="Calibri" pitchFamily="34" charset="0"/>
                <a:ea typeface="Calibri" pitchFamily="34" charset="-122"/>
                <a:cs typeface="Calibri" pitchFamily="34" charset="-120"/>
              </a:rPr>
              <a:t>DEFINING THE WORK</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a:spLocks noGrp="1"/>
          </p:cNvSpPr>
          <p:nvPr>
            <p:ph type="title" idx="4294967295"/>
          </p:nvPr>
        </p:nvSpPr>
        <p:spPr>
          <a:xfrm>
            <a:off x="640080" y="777240"/>
            <a:ext cx="9601200" cy="685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What Is Self-Care?</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640080" y="1737360"/>
            <a:ext cx="5257800" cy="1691640"/>
          </a:xfrm>
          <a:prstGeom prst="roundRect">
            <a:avLst>
              <a:gd name="adj" fmla="val 6486"/>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a:extLst>
              <a:ext uri="{C183D7F6-B498-43B3-948B-1728B52AA6E4}">
                <adec:decorative xmlns:adec="http://schemas.microsoft.com/office/drawing/2017/decorative" val="1"/>
              </a:ext>
            </a:extLst>
          </p:cNvPr>
          <p:cNvSpPr/>
          <p:nvPr/>
        </p:nvSpPr>
        <p:spPr>
          <a:xfrm>
            <a:off x="896112" y="1993392"/>
            <a:ext cx="566928" cy="566928"/>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24128" y="2121408"/>
            <a:ext cx="310896" cy="310896"/>
          </a:xfrm>
          <a:prstGeom prst="rect">
            <a:avLst/>
          </a:prstGeom>
        </p:spPr>
      </p:pic>
      <p:sp>
        <p:nvSpPr>
          <p:cNvPr id="7" name="Text 4"/>
          <p:cNvSpPr/>
          <p:nvPr/>
        </p:nvSpPr>
        <p:spPr>
          <a:xfrm>
            <a:off x="1645920" y="1956816"/>
            <a:ext cx="4023360" cy="45720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Intentional Actions</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p:nvPr/>
        </p:nvSpPr>
        <p:spPr>
          <a:xfrm>
            <a:off x="914400" y="2651760"/>
            <a:ext cx="4709160" cy="685800"/>
          </a:xfrm>
          <a:prstGeom prst="rect">
            <a:avLst/>
          </a:prstGeom>
          <a:noFill/>
          <a:ln/>
        </p:spPr>
        <p:txBody>
          <a:bodyPr wrap="square" rtlCol="0" anchor="t"/>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to support well-being — not an afterthought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6">
            <a:extLst>
              <a:ext uri="{C183D7F6-B498-43B3-948B-1728B52AA6E4}">
                <adec:decorative xmlns:adec="http://schemas.microsoft.com/office/drawing/2017/decorative" val="1"/>
              </a:ext>
            </a:extLst>
          </p:cNvPr>
          <p:cNvSpPr/>
          <p:nvPr/>
        </p:nvSpPr>
        <p:spPr>
          <a:xfrm>
            <a:off x="6263640" y="1737360"/>
            <a:ext cx="5257800" cy="1691640"/>
          </a:xfrm>
          <a:prstGeom prst="roundRect">
            <a:avLst>
              <a:gd name="adj" fmla="val 6486"/>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7">
            <a:extLst>
              <a:ext uri="{C183D7F6-B498-43B3-948B-1728B52AA6E4}">
                <adec:decorative xmlns:adec="http://schemas.microsoft.com/office/drawing/2017/decorative" val="1"/>
              </a:ext>
            </a:extLst>
          </p:cNvPr>
          <p:cNvSpPr/>
          <p:nvPr/>
        </p:nvSpPr>
        <p:spPr>
          <a:xfrm>
            <a:off x="6519672" y="1993392"/>
            <a:ext cx="566928" cy="566928"/>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647688" y="2121408"/>
            <a:ext cx="310896" cy="310896"/>
          </a:xfrm>
          <a:prstGeom prst="rect">
            <a:avLst/>
          </a:prstGeom>
        </p:spPr>
      </p:pic>
      <p:sp>
        <p:nvSpPr>
          <p:cNvPr id="12" name="Text 8"/>
          <p:cNvSpPr/>
          <p:nvPr/>
        </p:nvSpPr>
        <p:spPr>
          <a:xfrm>
            <a:off x="7269480" y="1956816"/>
            <a:ext cx="4023360" cy="45720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Rooted in Stress Management</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p:cNvSpPr/>
          <p:nvPr/>
        </p:nvSpPr>
        <p:spPr>
          <a:xfrm>
            <a:off x="6537960" y="2651760"/>
            <a:ext cx="4709160" cy="685800"/>
          </a:xfrm>
          <a:prstGeom prst="rect">
            <a:avLst/>
          </a:prstGeom>
          <a:noFill/>
          <a:ln/>
        </p:spPr>
        <p:txBody>
          <a:bodyPr wrap="square" rtlCol="0" anchor="t"/>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a well-being tool with real physiological and psychological benefit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0">
            <a:extLst>
              <a:ext uri="{C183D7F6-B498-43B3-948B-1728B52AA6E4}">
                <adec:decorative xmlns:adec="http://schemas.microsoft.com/office/drawing/2017/decorative" val="1"/>
              </a:ext>
            </a:extLst>
          </p:cNvPr>
          <p:cNvSpPr/>
          <p:nvPr/>
        </p:nvSpPr>
        <p:spPr>
          <a:xfrm>
            <a:off x="640080" y="3703320"/>
            <a:ext cx="5257800" cy="1691640"/>
          </a:xfrm>
          <a:prstGeom prst="roundRect">
            <a:avLst>
              <a:gd name="adj" fmla="val 6486"/>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11">
            <a:extLst>
              <a:ext uri="{C183D7F6-B498-43B3-948B-1728B52AA6E4}">
                <adec:decorative xmlns:adec="http://schemas.microsoft.com/office/drawing/2017/decorative" val="1"/>
              </a:ext>
            </a:extLst>
          </p:cNvPr>
          <p:cNvSpPr/>
          <p:nvPr/>
        </p:nvSpPr>
        <p:spPr>
          <a:xfrm>
            <a:off x="896112" y="3959352"/>
            <a:ext cx="566928" cy="566928"/>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6" name="Image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24128" y="4087368"/>
            <a:ext cx="310896" cy="310896"/>
          </a:xfrm>
          <a:prstGeom prst="rect">
            <a:avLst/>
          </a:prstGeom>
        </p:spPr>
      </p:pic>
      <p:sp>
        <p:nvSpPr>
          <p:cNvPr id="17" name="Text 12"/>
          <p:cNvSpPr/>
          <p:nvPr/>
        </p:nvSpPr>
        <p:spPr>
          <a:xfrm>
            <a:off x="1645920" y="3922776"/>
            <a:ext cx="4023360" cy="45720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Individualized &amp; Sustainable</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3"/>
          <p:cNvSpPr/>
          <p:nvPr/>
        </p:nvSpPr>
        <p:spPr>
          <a:xfrm>
            <a:off x="914400" y="4617720"/>
            <a:ext cx="4709160" cy="685800"/>
          </a:xfrm>
          <a:prstGeom prst="rect">
            <a:avLst/>
          </a:prstGeom>
          <a:noFill/>
          <a:ln/>
        </p:spPr>
        <p:txBody>
          <a:bodyPr wrap="square" rtlCol="0" anchor="t"/>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it looks different for everyone, and it isn't selfish or costly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4">
            <a:extLst>
              <a:ext uri="{C183D7F6-B498-43B3-948B-1728B52AA6E4}">
                <adec:decorative xmlns:adec="http://schemas.microsoft.com/office/drawing/2017/decorative" val="1"/>
              </a:ext>
            </a:extLst>
          </p:cNvPr>
          <p:cNvSpPr/>
          <p:nvPr/>
        </p:nvSpPr>
        <p:spPr>
          <a:xfrm>
            <a:off x="6263640" y="3703320"/>
            <a:ext cx="5257800" cy="1691640"/>
          </a:xfrm>
          <a:prstGeom prst="roundRect">
            <a:avLst>
              <a:gd name="adj" fmla="val 6486"/>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Shape 15">
            <a:extLst>
              <a:ext uri="{C183D7F6-B498-43B3-948B-1728B52AA6E4}">
                <adec:decorative xmlns:adec="http://schemas.microsoft.com/office/drawing/2017/decorative" val="1"/>
              </a:ext>
            </a:extLst>
          </p:cNvPr>
          <p:cNvSpPr/>
          <p:nvPr/>
        </p:nvSpPr>
        <p:spPr>
          <a:xfrm>
            <a:off x="6519672" y="3959352"/>
            <a:ext cx="566928" cy="566928"/>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1" name="Image 3">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647688" y="4087368"/>
            <a:ext cx="310896" cy="310896"/>
          </a:xfrm>
          <a:prstGeom prst="rect">
            <a:avLst/>
          </a:prstGeom>
        </p:spPr>
      </p:pic>
      <p:sp>
        <p:nvSpPr>
          <p:cNvPr id="22" name="Text 16"/>
          <p:cNvSpPr/>
          <p:nvPr/>
        </p:nvSpPr>
        <p:spPr>
          <a:xfrm>
            <a:off x="7269480" y="3922776"/>
            <a:ext cx="4023360" cy="45720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Multi-Dimensional</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17"/>
          <p:cNvSpPr/>
          <p:nvPr/>
        </p:nvSpPr>
        <p:spPr>
          <a:xfrm>
            <a:off x="6537960" y="4617720"/>
            <a:ext cx="4709160" cy="685800"/>
          </a:xfrm>
          <a:prstGeom prst="rect">
            <a:avLst/>
          </a:prstGeom>
          <a:noFill/>
          <a:ln/>
        </p:spPr>
        <p:txBody>
          <a:bodyPr wrap="square" rtlCol="0" anchor="t"/>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mental, physical, emotional, professional, spiritual, and social</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18"/>
          <p:cNvSpPr/>
          <p:nvPr/>
        </p:nvSpPr>
        <p:spPr>
          <a:xfrm>
            <a:off x="640080" y="5696712"/>
            <a:ext cx="10881360" cy="41148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a:t>
            </a:r>
            <a:r>
              <a:rPr kumimoji="0" lang="en-US" sz="14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Self-care is fundamentally about stress management — a well-being tool with real physiological and psychological benefit.”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 Greater Good Science Center, UC Berkeley</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19"/>
          <p:cNvSpPr/>
          <p:nvPr/>
        </p:nvSpPr>
        <p:spPr>
          <a:xfrm>
            <a:off x="427056" y="6528816"/>
            <a:ext cx="8686800"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EITP Self-Care Café  |  National </a:t>
            </a:r>
            <a:r>
              <a:rPr kumimoji="0" lang="en-US" sz="9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ECTA Session on Strengthening Retention in Early Intervention/Early Childhood Special Education Systems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 20"/>
          <p:cNvSpPr/>
          <p:nvPr/>
        </p:nvSpPr>
        <p:spPr>
          <a:xfrm>
            <a:off x="11521440" y="6528816"/>
            <a:ext cx="365760" cy="27432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6</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BF8F2"/>
        </a:solidFill>
        <a:effectLst/>
      </p:bgPr>
    </p:bg>
    <p:spTree>
      <p:nvGrpSpPr>
        <p:cNvPr id="1" name=""/>
        <p:cNvGrpSpPr/>
        <p:nvPr/>
      </p:nvGrpSpPr>
      <p:grpSpPr>
        <a:xfrm>
          <a:off x="0" y="0"/>
          <a:ext cx="0" cy="0"/>
          <a:chOff x="0" y="0"/>
          <a:chExt cx="0" cy="0"/>
        </a:xfrm>
      </p:grpSpPr>
      <p:sp>
        <p:nvSpPr>
          <p:cNvPr id="2" name="Text 0"/>
          <p:cNvSpPr/>
          <p:nvPr/>
        </p:nvSpPr>
        <p:spPr>
          <a:xfrm>
            <a:off x="640080" y="457200"/>
            <a:ext cx="91440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200" normalizeH="0" baseline="0" noProof="0" dirty="0">
                <a:ln>
                  <a:noFill/>
                </a:ln>
                <a:solidFill>
                  <a:srgbClr val="B15A28"/>
                </a:solidFill>
                <a:effectLst/>
                <a:uLnTx/>
                <a:uFillTx/>
                <a:latin typeface="Calibri" pitchFamily="34" charset="0"/>
                <a:ea typeface="Calibri" pitchFamily="34" charset="-122"/>
                <a:cs typeface="Calibri" pitchFamily="34" charset="-120"/>
              </a:rPr>
              <a:t>THE EVIDENCE BASE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a:spLocks noGrp="1"/>
          </p:cNvSpPr>
          <p:nvPr>
            <p:ph type="title" idx="4294967295"/>
          </p:nvPr>
        </p:nvSpPr>
        <p:spPr>
          <a:xfrm>
            <a:off x="640080" y="777240"/>
            <a:ext cx="9601200" cy="685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Grounded in Research</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640080" y="1691640"/>
            <a:ext cx="3520440" cy="3657600"/>
          </a:xfrm>
          <a:prstGeom prst="roundRect">
            <a:avLst>
              <a:gd name="adj" fmla="val 3117"/>
            </a:avLst>
          </a:prstGeom>
          <a:solidFill>
            <a:srgbClr val="FFFFFF"/>
          </a:solidFill>
          <a:ln w="12700">
            <a:solidFill>
              <a:srgbClr val="D7E4DA"/>
            </a:solidFill>
            <a:prstDash val="solid"/>
          </a:ln>
          <a:effectLst>
            <a:outerShdw blurRad="76200" dist="25400" dir="5400000" algn="bl" rotWithShape="0">
              <a:srgbClr val="3A4F41">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a:extLst>
              <a:ext uri="{C183D7F6-B498-43B3-948B-1728B52AA6E4}">
                <adec:decorative xmlns:adec="http://schemas.microsoft.com/office/drawing/2017/decorative" val="1"/>
              </a:ext>
            </a:extLst>
          </p:cNvPr>
          <p:cNvSpPr/>
          <p:nvPr/>
        </p:nvSpPr>
        <p:spPr>
          <a:xfrm>
            <a:off x="640080" y="1691640"/>
            <a:ext cx="3520440" cy="82296"/>
          </a:xfrm>
          <a:prstGeom prst="rect">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6112" y="1965960"/>
            <a:ext cx="365760" cy="365760"/>
          </a:xfrm>
          <a:prstGeom prst="rect">
            <a:avLst/>
          </a:prstGeom>
        </p:spPr>
      </p:pic>
      <p:sp>
        <p:nvSpPr>
          <p:cNvPr id="7" name="Text 4"/>
          <p:cNvSpPr/>
          <p:nvPr/>
        </p:nvSpPr>
        <p:spPr>
          <a:xfrm>
            <a:off x="896112" y="2468880"/>
            <a:ext cx="3008376" cy="868680"/>
          </a:xfrm>
          <a:prstGeom prst="rect">
            <a:avLst/>
          </a:prstGeom>
          <a:noFill/>
          <a:ln/>
        </p:spPr>
        <p:txBody>
          <a:bodyPr wrap="square" rtlCol="0" anchor="t"/>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Burnout Is Well-Defined — and Well-Studied</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p:nvPr/>
        </p:nvSpPr>
        <p:spPr>
          <a:xfrm>
            <a:off x="896112" y="3383280"/>
            <a:ext cx="3008376" cy="1508760"/>
          </a:xfrm>
          <a:prstGeom prst="rect">
            <a:avLst/>
          </a:prstGeom>
          <a:noFill/>
          <a:ln/>
        </p:spPr>
        <p:txBody>
          <a:bodyPr wrap="square" rtlCol="0" anchor="t"/>
          <a:lstStyle/>
          <a:p>
            <a:pPr marL="0" marR="0" lvl="0" indent="0" algn="l" defTabSz="914400" rtl="0" eaLnBrk="1" fontAlgn="auto" latinLnBrk="0" hangingPunct="1">
              <a:lnSpc>
                <a:spcPct val="118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Decades of research describe burnout as a pattern of exhaustion, cynicism, and reduced sense of effectiveness, work the World Health Organization drew on when it formally recognized burnout as an occupational phenomenon.</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896112" y="4892040"/>
            <a:ext cx="3008376" cy="36576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Maslach &amp; Leiter; World Health Organization, 2019</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a:extLst>
              <a:ext uri="{C183D7F6-B498-43B3-948B-1728B52AA6E4}">
                <adec:decorative xmlns:adec="http://schemas.microsoft.com/office/drawing/2017/decorative" val="1"/>
              </a:ext>
            </a:extLst>
          </p:cNvPr>
          <p:cNvSpPr/>
          <p:nvPr/>
        </p:nvSpPr>
        <p:spPr>
          <a:xfrm>
            <a:off x="4416552" y="1691640"/>
            <a:ext cx="3520440" cy="3657600"/>
          </a:xfrm>
          <a:prstGeom prst="roundRect">
            <a:avLst>
              <a:gd name="adj" fmla="val 3117"/>
            </a:avLst>
          </a:prstGeom>
          <a:solidFill>
            <a:srgbClr val="FFFFFF"/>
          </a:solidFill>
          <a:ln w="12700">
            <a:solidFill>
              <a:srgbClr val="D7E4DA"/>
            </a:solidFill>
            <a:prstDash val="solid"/>
          </a:ln>
          <a:effectLst>
            <a:outerShdw blurRad="76200" dist="25400" dir="5400000" algn="bl" rotWithShape="0">
              <a:srgbClr val="3A4F41">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8">
            <a:extLst>
              <a:ext uri="{C183D7F6-B498-43B3-948B-1728B52AA6E4}">
                <adec:decorative xmlns:adec="http://schemas.microsoft.com/office/drawing/2017/decorative" val="1"/>
              </a:ext>
            </a:extLst>
          </p:cNvPr>
          <p:cNvSpPr/>
          <p:nvPr/>
        </p:nvSpPr>
        <p:spPr>
          <a:xfrm>
            <a:off x="4416552" y="1691640"/>
            <a:ext cx="3520440" cy="82296"/>
          </a:xfrm>
          <a:prstGeom prst="rect">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Image 1">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672584" y="1965960"/>
            <a:ext cx="365760" cy="365760"/>
          </a:xfrm>
          <a:prstGeom prst="rect">
            <a:avLst/>
          </a:prstGeom>
        </p:spPr>
      </p:pic>
      <p:sp>
        <p:nvSpPr>
          <p:cNvPr id="13" name="Text 9"/>
          <p:cNvSpPr/>
          <p:nvPr/>
        </p:nvSpPr>
        <p:spPr>
          <a:xfrm>
            <a:off x="4672584" y="2468880"/>
            <a:ext cx="3008376" cy="868680"/>
          </a:xfrm>
          <a:prstGeom prst="rect">
            <a:avLst/>
          </a:prstGeom>
          <a:noFill/>
          <a:ln/>
        </p:spPr>
        <p:txBody>
          <a:bodyPr wrap="square" rtlCol="0" anchor="t"/>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Mindfulness-Based Programs Show Promise for Caregiving Professionals</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0"/>
          <p:cNvSpPr/>
          <p:nvPr/>
        </p:nvSpPr>
        <p:spPr>
          <a:xfrm>
            <a:off x="4672584" y="3383280"/>
            <a:ext cx="3008376" cy="1508760"/>
          </a:xfrm>
          <a:prstGeom prst="rect">
            <a:avLst/>
          </a:prstGeom>
          <a:noFill/>
          <a:ln/>
        </p:spPr>
        <p:txBody>
          <a:bodyPr wrap="square" rtlCol="0" anchor="t"/>
          <a:lstStyle/>
          <a:p>
            <a:pPr marL="0" marR="0" lvl="0" indent="0" algn="l" defTabSz="914400" rtl="0" eaLnBrk="1" fontAlgn="auto" latinLnBrk="0" hangingPunct="1">
              <a:lnSpc>
                <a:spcPct val="118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A 2025 study of a virtual, structured wellness program for early childhood educators and nurse managers found improved sleep quality and other wellbeing gains, strongest when supported by leadership and organizational culture.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1"/>
          <p:cNvSpPr/>
          <p:nvPr/>
        </p:nvSpPr>
        <p:spPr>
          <a:xfrm>
            <a:off x="4672584" y="4892040"/>
            <a:ext cx="3008376" cy="36576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Healthcare journal, 2025 (CPR² program study)</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2">
            <a:extLst>
              <a:ext uri="{C183D7F6-B498-43B3-948B-1728B52AA6E4}">
                <adec:decorative xmlns:adec="http://schemas.microsoft.com/office/drawing/2017/decorative" val="1"/>
              </a:ext>
            </a:extLst>
          </p:cNvPr>
          <p:cNvSpPr/>
          <p:nvPr/>
        </p:nvSpPr>
        <p:spPr>
          <a:xfrm>
            <a:off x="8193024" y="1691640"/>
            <a:ext cx="3520440" cy="3657600"/>
          </a:xfrm>
          <a:prstGeom prst="roundRect">
            <a:avLst>
              <a:gd name="adj" fmla="val 3117"/>
            </a:avLst>
          </a:prstGeom>
          <a:solidFill>
            <a:srgbClr val="FFFFFF"/>
          </a:solidFill>
          <a:ln w="12700">
            <a:solidFill>
              <a:srgbClr val="D7E4DA"/>
            </a:solidFill>
            <a:prstDash val="solid"/>
          </a:ln>
          <a:effectLst>
            <a:outerShdw blurRad="76200" dist="25400" dir="5400000" algn="bl" rotWithShape="0">
              <a:srgbClr val="3A4F41">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hape 13">
            <a:extLst>
              <a:ext uri="{C183D7F6-B498-43B3-948B-1728B52AA6E4}">
                <adec:decorative xmlns:adec="http://schemas.microsoft.com/office/drawing/2017/decorative" val="1"/>
              </a:ext>
            </a:extLst>
          </p:cNvPr>
          <p:cNvSpPr/>
          <p:nvPr/>
        </p:nvSpPr>
        <p:spPr>
          <a:xfrm>
            <a:off x="8193024" y="1691640"/>
            <a:ext cx="3520440" cy="82296"/>
          </a:xfrm>
          <a:prstGeom prst="rect">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8"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449056" y="1965960"/>
            <a:ext cx="365760" cy="365760"/>
          </a:xfrm>
          <a:prstGeom prst="rect">
            <a:avLst/>
          </a:prstGeom>
        </p:spPr>
      </p:pic>
      <p:sp>
        <p:nvSpPr>
          <p:cNvPr id="19" name="Text 14"/>
          <p:cNvSpPr/>
          <p:nvPr/>
        </p:nvSpPr>
        <p:spPr>
          <a:xfrm>
            <a:off x="8449056" y="2468880"/>
            <a:ext cx="3008376" cy="868680"/>
          </a:xfrm>
          <a:prstGeom prst="rect">
            <a:avLst/>
          </a:prstGeom>
          <a:noFill/>
          <a:ln/>
        </p:spPr>
        <p:txBody>
          <a:bodyPr wrap="square" rtlCol="0" anchor="t"/>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Protected Time Is Often Missing</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5"/>
          <p:cNvSpPr/>
          <p:nvPr/>
        </p:nvSpPr>
        <p:spPr>
          <a:xfrm>
            <a:off x="8449056" y="3383280"/>
            <a:ext cx="3008376" cy="1508760"/>
          </a:xfrm>
          <a:prstGeom prst="rect">
            <a:avLst/>
          </a:prstGeom>
          <a:noFill/>
          <a:ln/>
        </p:spPr>
        <p:txBody>
          <a:bodyPr wrap="square" rtlCol="0" anchor="t"/>
          <a:lstStyle/>
          <a:p>
            <a:pPr marL="0" marR="0" lvl="0" indent="0" algn="l" defTabSz="914400" rtl="0" eaLnBrk="1" fontAlgn="auto" latinLnBrk="0" hangingPunct="1">
              <a:lnSpc>
                <a:spcPct val="118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National data show many infant-toddler teachers have no designated daily break and no dedicated space to relax, a gap linked to rising burnout across the early childhood field.</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6"/>
          <p:cNvSpPr/>
          <p:nvPr/>
        </p:nvSpPr>
        <p:spPr>
          <a:xfrm>
            <a:off x="8449056" y="4892040"/>
            <a:ext cx="3008376" cy="36576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ZERO TO THREE</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7"/>
          <p:cNvSpPr/>
          <p:nvPr/>
        </p:nvSpPr>
        <p:spPr>
          <a:xfrm>
            <a:off x="457200" y="6528816"/>
            <a:ext cx="8686800"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EITP Self-Care Café  |   National </a:t>
            </a:r>
            <a:r>
              <a:rPr kumimoji="0" lang="en-US" sz="9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ECTA Session on Strengthening Retention in Early Intervention/Early Childhood Special Education Systems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18"/>
          <p:cNvSpPr/>
          <p:nvPr/>
        </p:nvSpPr>
        <p:spPr>
          <a:xfrm>
            <a:off x="11521440" y="6528816"/>
            <a:ext cx="365760" cy="27432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7</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BF8F2"/>
        </a:solidFill>
        <a:effectLst/>
      </p:bgPr>
    </p:bg>
    <p:spTree>
      <p:nvGrpSpPr>
        <p:cNvPr id="1" name=""/>
        <p:cNvGrpSpPr/>
        <p:nvPr/>
      </p:nvGrpSpPr>
      <p:grpSpPr>
        <a:xfrm>
          <a:off x="0" y="0"/>
          <a:ext cx="0" cy="0"/>
          <a:chOff x="0" y="0"/>
          <a:chExt cx="0" cy="0"/>
        </a:xfrm>
      </p:grpSpPr>
      <p:sp>
        <p:nvSpPr>
          <p:cNvPr id="3" name="Text 1"/>
          <p:cNvSpPr>
            <a:spLocks noGrp="1"/>
          </p:cNvSpPr>
          <p:nvPr>
            <p:ph type="title" idx="4294967295"/>
          </p:nvPr>
        </p:nvSpPr>
        <p:spPr>
          <a:xfrm>
            <a:off x="640080" y="777240"/>
            <a:ext cx="10515600" cy="685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EITP's Self-Care Café: A Brief History</a:t>
            </a:r>
            <a:endParaRPr kumimoji="0" lang="en-US" sz="3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p:nvPr/>
        </p:nvSpPr>
        <p:spPr>
          <a:xfrm>
            <a:off x="640080" y="457200"/>
            <a:ext cx="91440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200" normalizeH="0" baseline="0" noProof="0" dirty="0">
                <a:ln>
                  <a:noFill/>
                </a:ln>
                <a:solidFill>
                  <a:srgbClr val="B15A28"/>
                </a:solidFill>
                <a:effectLst/>
                <a:uLnTx/>
                <a:uFillTx/>
                <a:latin typeface="Calibri" pitchFamily="34" charset="0"/>
                <a:ea typeface="Calibri" pitchFamily="34" charset="-122"/>
                <a:cs typeface="Calibri" pitchFamily="34" charset="-120"/>
              </a:rPr>
              <a:t>HOW WE GOT HERE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1005840" y="2880360"/>
            <a:ext cx="10149840" cy="0"/>
          </a:xfrm>
          <a:prstGeom prst="line">
            <a:avLst/>
          </a:prstGeom>
          <a:noFill/>
          <a:ln w="31750">
            <a:solidFill>
              <a:srgbClr val="8FAE9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a:extLst>
              <a:ext uri="{C183D7F6-B498-43B3-948B-1728B52AA6E4}">
                <adec:decorative xmlns:adec="http://schemas.microsoft.com/office/drawing/2017/decorative" val="1"/>
              </a:ext>
            </a:extLst>
          </p:cNvPr>
          <p:cNvSpPr/>
          <p:nvPr/>
        </p:nvSpPr>
        <p:spPr>
          <a:xfrm>
            <a:off x="886968" y="2761488"/>
            <a:ext cx="237744" cy="237744"/>
          </a:xfrm>
          <a:prstGeom prst="ellipse">
            <a:avLst/>
          </a:prstGeom>
          <a:solidFill>
            <a:srgbClr val="D97D45"/>
          </a:solidFill>
          <a:ln w="38100">
            <a:solidFill>
              <a:srgbClr val="FBF8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4">
            <a:extLst>
              <a:ext uri="{C183D7F6-B498-43B3-948B-1728B52AA6E4}">
                <adec:decorative xmlns:adec="http://schemas.microsoft.com/office/drawing/2017/decorative" val="1"/>
              </a:ext>
            </a:extLst>
          </p:cNvPr>
          <p:cNvSpPr/>
          <p:nvPr/>
        </p:nvSpPr>
        <p:spPr>
          <a:xfrm>
            <a:off x="1005840" y="2560320"/>
            <a:ext cx="0" cy="320040"/>
          </a:xfrm>
          <a:prstGeom prst="line">
            <a:avLst/>
          </a:prstGeom>
          <a:noFill/>
          <a:ln w="15875">
            <a:solidFill>
              <a:srgbClr val="8FAE9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137160" y="2377440"/>
            <a:ext cx="1737360" cy="2743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B15A28"/>
                </a:solidFill>
                <a:effectLst/>
                <a:uLnTx/>
                <a:uFillTx/>
                <a:latin typeface="Calibri" pitchFamily="34" charset="0"/>
                <a:ea typeface="Calibri" pitchFamily="34" charset="-122"/>
                <a:cs typeface="Calibri" pitchFamily="34" charset="-120"/>
              </a:rPr>
              <a:t>FALL 2019</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45720" y="1371600"/>
            <a:ext cx="1920240" cy="1005840"/>
          </a:xfrm>
          <a:prstGeom prst="rect">
            <a:avLst/>
          </a:prstGeom>
          <a:noFill/>
          <a:ln/>
        </p:spPr>
        <p:txBody>
          <a:bodyPr wrap="square" rtlCol="0" anchor="b"/>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Mindfulness, Breath &amp; Yoga in Your EI Practice</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a:extLst>
              <a:ext uri="{C183D7F6-B498-43B3-948B-1728B52AA6E4}">
                <adec:decorative xmlns:adec="http://schemas.microsoft.com/office/drawing/2017/decorative" val="1"/>
              </a:ext>
            </a:extLst>
          </p:cNvPr>
          <p:cNvSpPr/>
          <p:nvPr/>
        </p:nvSpPr>
        <p:spPr>
          <a:xfrm>
            <a:off x="3424428" y="2761488"/>
            <a:ext cx="237744" cy="237744"/>
          </a:xfrm>
          <a:prstGeom prst="ellipse">
            <a:avLst/>
          </a:prstGeom>
          <a:solidFill>
            <a:srgbClr val="D97D45"/>
          </a:solidFill>
          <a:ln w="38100">
            <a:solidFill>
              <a:srgbClr val="FBF8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8">
            <a:extLst>
              <a:ext uri="{C183D7F6-B498-43B3-948B-1728B52AA6E4}">
                <adec:decorative xmlns:adec="http://schemas.microsoft.com/office/drawing/2017/decorative" val="1"/>
              </a:ext>
            </a:extLst>
          </p:cNvPr>
          <p:cNvSpPr/>
          <p:nvPr/>
        </p:nvSpPr>
        <p:spPr>
          <a:xfrm>
            <a:off x="3543300" y="2999232"/>
            <a:ext cx="0" cy="320040"/>
          </a:xfrm>
          <a:prstGeom prst="line">
            <a:avLst/>
          </a:prstGeom>
          <a:noFill/>
          <a:ln w="15875">
            <a:solidFill>
              <a:srgbClr val="8FAE9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2674620" y="4343400"/>
            <a:ext cx="1737360" cy="2743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B15A28"/>
                </a:solidFill>
                <a:effectLst/>
                <a:uLnTx/>
                <a:uFillTx/>
                <a:latin typeface="Calibri" pitchFamily="34" charset="0"/>
                <a:ea typeface="Calibri" pitchFamily="34" charset="-122"/>
                <a:cs typeface="Calibri" pitchFamily="34" charset="-120"/>
              </a:rPr>
              <a:t>SPRING 2020</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2583180" y="3291840"/>
            <a:ext cx="1920240" cy="1005840"/>
          </a:xfrm>
          <a:prstGeom prst="rect">
            <a:avLst/>
          </a:prstGeom>
          <a:noFill/>
          <a:ln/>
        </p:spPr>
        <p:txBody>
          <a:bodyPr wrap="square" rtlCol="0" anchor="t"/>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Calm the Chaos of COVID: Help the Helpers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a:extLst>
              <a:ext uri="{C183D7F6-B498-43B3-948B-1728B52AA6E4}">
                <adec:decorative xmlns:adec="http://schemas.microsoft.com/office/drawing/2017/decorative" val="1"/>
              </a:ext>
            </a:extLst>
          </p:cNvPr>
          <p:cNvSpPr/>
          <p:nvPr/>
        </p:nvSpPr>
        <p:spPr>
          <a:xfrm>
            <a:off x="5961888" y="2761488"/>
            <a:ext cx="237744" cy="237744"/>
          </a:xfrm>
          <a:prstGeom prst="ellipse">
            <a:avLst/>
          </a:prstGeom>
          <a:solidFill>
            <a:srgbClr val="D97D45"/>
          </a:solidFill>
          <a:ln w="38100">
            <a:solidFill>
              <a:srgbClr val="FBF8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12">
            <a:extLst>
              <a:ext uri="{C183D7F6-B498-43B3-948B-1728B52AA6E4}">
                <adec:decorative xmlns:adec="http://schemas.microsoft.com/office/drawing/2017/decorative" val="1"/>
              </a:ext>
            </a:extLst>
          </p:cNvPr>
          <p:cNvSpPr/>
          <p:nvPr/>
        </p:nvSpPr>
        <p:spPr>
          <a:xfrm>
            <a:off x="6080760" y="2560320"/>
            <a:ext cx="0" cy="320040"/>
          </a:xfrm>
          <a:prstGeom prst="line">
            <a:avLst/>
          </a:prstGeom>
          <a:noFill/>
          <a:ln w="15875">
            <a:solidFill>
              <a:srgbClr val="8FAE9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5212080" y="2377440"/>
            <a:ext cx="1737360" cy="2743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B15A28"/>
                </a:solidFill>
                <a:effectLst/>
                <a:uLnTx/>
                <a:uFillTx/>
                <a:latin typeface="Calibri" pitchFamily="34" charset="0"/>
                <a:ea typeface="Calibri" pitchFamily="34" charset="-122"/>
                <a:cs typeface="Calibri" pitchFamily="34" charset="-120"/>
              </a:rPr>
              <a:t>FALL 2020</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5120640" y="1371600"/>
            <a:ext cx="1920240" cy="1005840"/>
          </a:xfrm>
          <a:prstGeom prst="rect">
            <a:avLst/>
          </a:prstGeom>
          <a:noFill/>
          <a:ln/>
        </p:spPr>
        <p:txBody>
          <a:bodyPr wrap="square" rtlCol="0" anchor="b"/>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Mindfulness Mini-Series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a:extLst>
              <a:ext uri="{C183D7F6-B498-43B3-948B-1728B52AA6E4}">
                <adec:decorative xmlns:adec="http://schemas.microsoft.com/office/drawing/2017/decorative" val="1"/>
              </a:ext>
            </a:extLst>
          </p:cNvPr>
          <p:cNvSpPr/>
          <p:nvPr/>
        </p:nvSpPr>
        <p:spPr>
          <a:xfrm>
            <a:off x="8499348" y="2761488"/>
            <a:ext cx="237744" cy="237744"/>
          </a:xfrm>
          <a:prstGeom prst="ellipse">
            <a:avLst/>
          </a:prstGeom>
          <a:solidFill>
            <a:srgbClr val="D97D45"/>
          </a:solidFill>
          <a:ln w="38100">
            <a:solidFill>
              <a:srgbClr val="FBF8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Shape 16">
            <a:extLst>
              <a:ext uri="{C183D7F6-B498-43B3-948B-1728B52AA6E4}">
                <adec:decorative xmlns:adec="http://schemas.microsoft.com/office/drawing/2017/decorative" val="1"/>
              </a:ext>
            </a:extLst>
          </p:cNvPr>
          <p:cNvSpPr/>
          <p:nvPr/>
        </p:nvSpPr>
        <p:spPr>
          <a:xfrm>
            <a:off x="8618220" y="2999232"/>
            <a:ext cx="0" cy="320040"/>
          </a:xfrm>
          <a:prstGeom prst="line">
            <a:avLst/>
          </a:prstGeom>
          <a:noFill/>
          <a:ln w="15875">
            <a:solidFill>
              <a:srgbClr val="8FAE9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7749540" y="4343400"/>
            <a:ext cx="1737360" cy="2743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B15A28"/>
                </a:solidFill>
                <a:effectLst/>
                <a:uLnTx/>
                <a:uFillTx/>
                <a:latin typeface="Calibri" pitchFamily="34" charset="0"/>
                <a:ea typeface="Calibri" pitchFamily="34" charset="-122"/>
                <a:cs typeface="Calibri" pitchFamily="34" charset="-120"/>
              </a:rPr>
              <a:t>JULY 2021</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7658100" y="3291840"/>
            <a:ext cx="1920240" cy="1005840"/>
          </a:xfrm>
          <a:prstGeom prst="rect">
            <a:avLst/>
          </a:prstGeom>
          <a:noFill/>
          <a:ln/>
        </p:spPr>
        <p:txBody>
          <a:bodyPr wrap="square" rtlCol="0" anchor="t"/>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Self-Care Café launches as a monthly offering</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9">
            <a:extLst>
              <a:ext uri="{C183D7F6-B498-43B3-948B-1728B52AA6E4}">
                <adec:decorative xmlns:adec="http://schemas.microsoft.com/office/drawing/2017/decorative" val="1"/>
              </a:ext>
            </a:extLst>
          </p:cNvPr>
          <p:cNvSpPr/>
          <p:nvPr/>
        </p:nvSpPr>
        <p:spPr>
          <a:xfrm>
            <a:off x="11036808" y="2761488"/>
            <a:ext cx="237744" cy="237744"/>
          </a:xfrm>
          <a:prstGeom prst="ellipse">
            <a:avLst/>
          </a:prstGeom>
          <a:solidFill>
            <a:srgbClr val="D97D45"/>
          </a:solidFill>
          <a:ln w="38100">
            <a:solidFill>
              <a:srgbClr val="FBF8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Shape 20">
            <a:extLst>
              <a:ext uri="{C183D7F6-B498-43B3-948B-1728B52AA6E4}">
                <adec:decorative xmlns:adec="http://schemas.microsoft.com/office/drawing/2017/decorative" val="1"/>
              </a:ext>
            </a:extLst>
          </p:cNvPr>
          <p:cNvSpPr/>
          <p:nvPr/>
        </p:nvSpPr>
        <p:spPr>
          <a:xfrm>
            <a:off x="11155680" y="2560320"/>
            <a:ext cx="0" cy="320040"/>
          </a:xfrm>
          <a:prstGeom prst="line">
            <a:avLst/>
          </a:prstGeom>
          <a:noFill/>
          <a:ln w="15875">
            <a:solidFill>
              <a:srgbClr val="8FAE9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 21"/>
          <p:cNvSpPr/>
          <p:nvPr/>
        </p:nvSpPr>
        <p:spPr>
          <a:xfrm>
            <a:off x="10287000" y="2377440"/>
            <a:ext cx="1737360" cy="2743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B15A28"/>
                </a:solidFill>
                <a:effectLst/>
                <a:uLnTx/>
                <a:uFillTx/>
                <a:latin typeface="Calibri" pitchFamily="34" charset="0"/>
                <a:ea typeface="Calibri" pitchFamily="34" charset="-122"/>
                <a:cs typeface="Calibri" pitchFamily="34" charset="-120"/>
              </a:rPr>
              <a:t>JANUARY 2025</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22"/>
          <p:cNvSpPr/>
          <p:nvPr/>
        </p:nvSpPr>
        <p:spPr>
          <a:xfrm>
            <a:off x="10195560" y="1371600"/>
            <a:ext cx="1920240" cy="1005840"/>
          </a:xfrm>
          <a:prstGeom prst="rect">
            <a:avLst/>
          </a:prstGeom>
          <a:noFill/>
          <a:ln/>
        </p:spPr>
        <p:txBody>
          <a:bodyPr wrap="square" rtlCol="0" anchor="b"/>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Second offering launches: A Focus on Self-Care: One Dimension at a Time</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Shape 23">
            <a:extLst>
              <a:ext uri="{C183D7F6-B498-43B3-948B-1728B52AA6E4}">
                <adec:decorative xmlns:adec="http://schemas.microsoft.com/office/drawing/2017/decorative" val="1"/>
              </a:ext>
            </a:extLst>
          </p:cNvPr>
          <p:cNvSpPr/>
          <p:nvPr/>
        </p:nvSpPr>
        <p:spPr>
          <a:xfrm>
            <a:off x="640080" y="5166360"/>
            <a:ext cx="10881360" cy="960120"/>
          </a:xfrm>
          <a:prstGeom prst="roundRect">
            <a:avLst>
              <a:gd name="adj" fmla="val 9524"/>
            </a:avLst>
          </a:prstGeom>
          <a:solidFill>
            <a:srgbClr val="E9F0EA"/>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 24"/>
          <p:cNvSpPr/>
          <p:nvPr/>
        </p:nvSpPr>
        <p:spPr>
          <a:xfrm>
            <a:off x="914400" y="5166360"/>
            <a:ext cx="10332720" cy="9601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Both offerings are free and carry EI recredentialing hours plus state licensure CE. The second series was added in 2025, in direct response to participant feedback and requests.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25"/>
          <p:cNvSpPr/>
          <p:nvPr/>
        </p:nvSpPr>
        <p:spPr>
          <a:xfrm>
            <a:off x="457200" y="6528816"/>
            <a:ext cx="8686800"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EITP Self-Care Café  |  National </a:t>
            </a:r>
            <a:r>
              <a:rPr kumimoji="0" lang="en-US" sz="9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ECTA Session on Strengthening Retention in Early Intervention/Early Childhood Special Education Systems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 26"/>
          <p:cNvSpPr/>
          <p:nvPr/>
        </p:nvSpPr>
        <p:spPr>
          <a:xfrm>
            <a:off x="11521440" y="6528816"/>
            <a:ext cx="365760" cy="27432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8</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BF8F2"/>
        </a:solidFill>
        <a:effectLst/>
      </p:bgPr>
    </p:bg>
    <p:spTree>
      <p:nvGrpSpPr>
        <p:cNvPr id="1" name=""/>
        <p:cNvGrpSpPr/>
        <p:nvPr/>
      </p:nvGrpSpPr>
      <p:grpSpPr>
        <a:xfrm>
          <a:off x="0" y="0"/>
          <a:ext cx="0" cy="0"/>
          <a:chOff x="0" y="0"/>
          <a:chExt cx="0" cy="0"/>
        </a:xfrm>
      </p:grpSpPr>
      <p:sp>
        <p:nvSpPr>
          <p:cNvPr id="2" name="Text 0"/>
          <p:cNvSpPr/>
          <p:nvPr/>
        </p:nvSpPr>
        <p:spPr>
          <a:xfrm>
            <a:off x="640080" y="457200"/>
            <a:ext cx="91440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200" normalizeH="0" baseline="0" noProof="0" dirty="0">
                <a:ln>
                  <a:noFill/>
                </a:ln>
                <a:solidFill>
                  <a:srgbClr val="B15A28"/>
                </a:solidFill>
                <a:effectLst/>
                <a:uLnTx/>
                <a:uFillTx/>
                <a:latin typeface="Calibri" pitchFamily="34" charset="0"/>
                <a:ea typeface="Calibri" pitchFamily="34" charset="-122"/>
                <a:cs typeface="Calibri" pitchFamily="34" charset="-120"/>
              </a:rPr>
              <a:t>THE FORMAT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a:spLocks noGrp="1"/>
          </p:cNvSpPr>
          <p:nvPr>
            <p:ph type="title" idx="4294967295"/>
          </p:nvPr>
        </p:nvSpPr>
        <p:spPr>
          <a:xfrm>
            <a:off x="640080" y="777240"/>
            <a:ext cx="9601200" cy="685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Inside the Self-Care Café(s)</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640080" y="1737360"/>
            <a:ext cx="3291840" cy="4297680"/>
          </a:xfrm>
          <a:prstGeom prst="roundRect">
            <a:avLst>
              <a:gd name="adj" fmla="val 3333"/>
            </a:avLst>
          </a:prstGeom>
          <a:solidFill>
            <a:srgbClr val="E9F0EA"/>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a:extLst>
              <a:ext uri="{C183D7F6-B498-43B3-948B-1728B52AA6E4}">
                <adec:decorative xmlns:adec="http://schemas.microsoft.com/office/drawing/2017/decorative" val="1"/>
              </a:ext>
            </a:extLst>
          </p:cNvPr>
          <p:cNvSpPr/>
          <p:nvPr/>
        </p:nvSpPr>
        <p:spPr>
          <a:xfrm>
            <a:off x="914400" y="1965960"/>
            <a:ext cx="146304" cy="146304"/>
          </a:xfrm>
          <a:prstGeom prst="ellipse">
            <a:avLst/>
          </a:prstGeom>
          <a:solidFill>
            <a:srgbClr val="D97D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1188720" y="1819656"/>
            <a:ext cx="24688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One Hour</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1188720" y="2112264"/>
            <a:ext cx="2468880" cy="45720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Once a month, 2nd Monday 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B7166"/>
                </a:solidFill>
                <a:effectLst/>
                <a:uLnTx/>
                <a:uFillTx/>
                <a:latin typeface="Calibri" pitchFamily="34" charset="0"/>
                <a:ea typeface="+mn-ea"/>
                <a:cs typeface="Calibri" pitchFamily="34" charset="-120"/>
              </a:rPr>
              <a:t>Once a month, 4</a:t>
            </a:r>
            <a:r>
              <a:rPr kumimoji="0" lang="en-US" sz="1050" b="0" i="0" u="none" strike="noStrike" kern="1200" cap="none" spc="0" normalizeH="0" baseline="30000" noProof="0" dirty="0">
                <a:ln>
                  <a:noFill/>
                </a:ln>
                <a:solidFill>
                  <a:srgbClr val="5B7166"/>
                </a:solidFill>
                <a:effectLst/>
                <a:uLnTx/>
                <a:uFillTx/>
                <a:latin typeface="Calibri" pitchFamily="34" charset="0"/>
                <a:ea typeface="+mn-ea"/>
                <a:cs typeface="Calibri" pitchFamily="34" charset="-120"/>
              </a:rPr>
              <a:t>th</a:t>
            </a:r>
            <a:r>
              <a:rPr kumimoji="0" lang="en-US" sz="1050" b="0" i="0" u="none" strike="noStrike" kern="1200" cap="none" spc="0" normalizeH="0" baseline="0" noProof="0" dirty="0">
                <a:ln>
                  <a:noFill/>
                </a:ln>
                <a:solidFill>
                  <a:srgbClr val="5B7166"/>
                </a:solidFill>
                <a:effectLst/>
                <a:uLnTx/>
                <a:uFillTx/>
                <a:latin typeface="Calibri" pitchFamily="34" charset="0"/>
                <a:ea typeface="+mn-ea"/>
                <a:cs typeface="Calibri" pitchFamily="34" charset="-120"/>
              </a:rPr>
              <a:t> Thursday PM</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a:extLst>
              <a:ext uri="{C183D7F6-B498-43B3-948B-1728B52AA6E4}">
                <adec:decorative xmlns:adec="http://schemas.microsoft.com/office/drawing/2017/decorative" val="1"/>
              </a:ext>
            </a:extLst>
          </p:cNvPr>
          <p:cNvSpPr/>
          <p:nvPr/>
        </p:nvSpPr>
        <p:spPr>
          <a:xfrm>
            <a:off x="914400" y="2807208"/>
            <a:ext cx="146304" cy="146304"/>
          </a:xfrm>
          <a:prstGeom prst="ellipse">
            <a:avLst/>
          </a:prstGeom>
          <a:solidFill>
            <a:srgbClr val="D97D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p:cNvSpPr/>
          <p:nvPr/>
        </p:nvSpPr>
        <p:spPr>
          <a:xfrm>
            <a:off x="1188720" y="2660904"/>
            <a:ext cx="24688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Free to Attend</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p:nvPr/>
        </p:nvSpPr>
        <p:spPr>
          <a:xfrm>
            <a:off x="1188720" y="2953512"/>
            <a:ext cx="2468880" cy="45720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Registration required</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a:extLst>
              <a:ext uri="{C183D7F6-B498-43B3-948B-1728B52AA6E4}">
                <adec:decorative xmlns:adec="http://schemas.microsoft.com/office/drawing/2017/decorative" val="1"/>
              </a:ext>
            </a:extLst>
          </p:cNvPr>
          <p:cNvSpPr/>
          <p:nvPr/>
        </p:nvSpPr>
        <p:spPr>
          <a:xfrm>
            <a:off x="914400" y="3648456"/>
            <a:ext cx="146304" cy="146304"/>
          </a:xfrm>
          <a:prstGeom prst="ellipse">
            <a:avLst/>
          </a:prstGeom>
          <a:solidFill>
            <a:srgbClr val="D97D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1188720" y="3502152"/>
            <a:ext cx="24688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Dual Credit</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1188720" y="3794760"/>
            <a:ext cx="2468880" cy="45720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EI hours + state licensure CE</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2">
            <a:extLst>
              <a:ext uri="{C183D7F6-B498-43B3-948B-1728B52AA6E4}">
                <adec:decorative xmlns:adec="http://schemas.microsoft.com/office/drawing/2017/decorative" val="1"/>
              </a:ext>
            </a:extLst>
          </p:cNvPr>
          <p:cNvSpPr/>
          <p:nvPr/>
        </p:nvSpPr>
        <p:spPr>
          <a:xfrm>
            <a:off x="914400" y="4489704"/>
            <a:ext cx="146304" cy="146304"/>
          </a:xfrm>
          <a:prstGeom prst="ellipse">
            <a:avLst/>
          </a:prstGeom>
          <a:solidFill>
            <a:srgbClr val="D97D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1188720" y="4343400"/>
            <a:ext cx="24688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Drop In</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1188720" y="4636008"/>
            <a:ext cx="2468880" cy="45720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Attend as often as you'd like</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a:extLst>
              <a:ext uri="{C183D7F6-B498-43B3-948B-1728B52AA6E4}">
                <adec:decorative xmlns:adec="http://schemas.microsoft.com/office/drawing/2017/decorative" val="1"/>
              </a:ext>
            </a:extLst>
          </p:cNvPr>
          <p:cNvSpPr/>
          <p:nvPr/>
        </p:nvSpPr>
        <p:spPr>
          <a:xfrm>
            <a:off x="914400" y="5330952"/>
            <a:ext cx="146304" cy="146304"/>
          </a:xfrm>
          <a:prstGeom prst="ellipse">
            <a:avLst/>
          </a:prstGeom>
          <a:solidFill>
            <a:srgbClr val="D97D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1188720" y="5184648"/>
            <a:ext cx="2468880" cy="29260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Two Offerings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p:nvPr/>
        </p:nvSpPr>
        <p:spPr>
          <a:xfrm>
            <a:off x="1188720" y="5477256"/>
            <a:ext cx="2468880" cy="45720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Original Café + “One Dimension at a Time” (added 2025)</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4251960" y="1642318"/>
            <a:ext cx="7315200" cy="62179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A safe space to share thoughts, explore current practices, support each other, learn, connect and take a break. Both follow same structure, with the One Dimension focusing on specific dimensions at each gathering.</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9">
            <a:extLst>
              <a:ext uri="{C183D7F6-B498-43B3-948B-1728B52AA6E4}">
                <adec:decorative xmlns:adec="http://schemas.microsoft.com/office/drawing/2017/decorative" val="1"/>
              </a:ext>
            </a:extLst>
          </p:cNvPr>
          <p:cNvSpPr/>
          <p:nvPr/>
        </p:nvSpPr>
        <p:spPr>
          <a:xfrm>
            <a:off x="4251960" y="2395728"/>
            <a:ext cx="457200" cy="457200"/>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20"/>
          <p:cNvSpPr/>
          <p:nvPr/>
        </p:nvSpPr>
        <p:spPr>
          <a:xfrm>
            <a:off x="4251960" y="2395728"/>
            <a:ext cx="457200" cy="4572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1</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1"/>
          <p:cNvSpPr/>
          <p:nvPr/>
        </p:nvSpPr>
        <p:spPr>
          <a:xfrm>
            <a:off x="4873752" y="2377440"/>
            <a:ext cx="66751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Start with breath and/or meditation</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Shape 22">
            <a:extLst>
              <a:ext uri="{C183D7F6-B498-43B3-948B-1728B52AA6E4}">
                <adec:decorative xmlns:adec="http://schemas.microsoft.com/office/drawing/2017/decorative" val="1"/>
              </a:ext>
            </a:extLst>
          </p:cNvPr>
          <p:cNvSpPr/>
          <p:nvPr/>
        </p:nvSpPr>
        <p:spPr>
          <a:xfrm>
            <a:off x="4480560" y="2852928"/>
            <a:ext cx="0" cy="256032"/>
          </a:xfrm>
          <a:prstGeom prst="line">
            <a:avLst/>
          </a:prstGeom>
          <a:noFill/>
          <a:ln w="19050">
            <a:solidFill>
              <a:srgbClr val="8FAE9B"/>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Shape 23">
            <a:extLst>
              <a:ext uri="{C183D7F6-B498-43B3-948B-1728B52AA6E4}">
                <adec:decorative xmlns:adec="http://schemas.microsoft.com/office/drawing/2017/decorative" val="1"/>
              </a:ext>
            </a:extLst>
          </p:cNvPr>
          <p:cNvSpPr/>
          <p:nvPr/>
        </p:nvSpPr>
        <p:spPr>
          <a:xfrm>
            <a:off x="4251960" y="3108960"/>
            <a:ext cx="457200" cy="457200"/>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 24"/>
          <p:cNvSpPr/>
          <p:nvPr/>
        </p:nvSpPr>
        <p:spPr>
          <a:xfrm>
            <a:off x="4251960" y="3108960"/>
            <a:ext cx="457200" cy="4572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2</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25"/>
          <p:cNvSpPr/>
          <p:nvPr/>
        </p:nvSpPr>
        <p:spPr>
          <a:xfrm>
            <a:off x="4873752" y="3090672"/>
            <a:ext cx="66751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Assess our own self-care practice using a self-care assessment tool</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Shape 26">
            <a:extLst>
              <a:ext uri="{C183D7F6-B498-43B3-948B-1728B52AA6E4}">
                <adec:decorative xmlns:adec="http://schemas.microsoft.com/office/drawing/2017/decorative" val="1"/>
              </a:ext>
            </a:extLst>
          </p:cNvPr>
          <p:cNvSpPr/>
          <p:nvPr/>
        </p:nvSpPr>
        <p:spPr>
          <a:xfrm>
            <a:off x="4480560" y="3566160"/>
            <a:ext cx="0" cy="256032"/>
          </a:xfrm>
          <a:prstGeom prst="line">
            <a:avLst/>
          </a:prstGeom>
          <a:noFill/>
          <a:ln w="19050">
            <a:solidFill>
              <a:srgbClr val="8FAE9B"/>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Shape 27">
            <a:extLst>
              <a:ext uri="{C183D7F6-B498-43B3-948B-1728B52AA6E4}">
                <adec:decorative xmlns:adec="http://schemas.microsoft.com/office/drawing/2017/decorative" val="1"/>
              </a:ext>
            </a:extLst>
          </p:cNvPr>
          <p:cNvSpPr/>
          <p:nvPr/>
        </p:nvSpPr>
        <p:spPr>
          <a:xfrm>
            <a:off x="4251960" y="3822192"/>
            <a:ext cx="457200" cy="457200"/>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 28"/>
          <p:cNvSpPr/>
          <p:nvPr/>
        </p:nvSpPr>
        <p:spPr>
          <a:xfrm>
            <a:off x="4251960" y="3822192"/>
            <a:ext cx="457200" cy="4572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3</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Text 29"/>
          <p:cNvSpPr/>
          <p:nvPr/>
        </p:nvSpPr>
        <p:spPr>
          <a:xfrm>
            <a:off x="4873752" y="3803904"/>
            <a:ext cx="66751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Reflect on what we discovered — an invitation to share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Shape 30">
            <a:extLst>
              <a:ext uri="{C183D7F6-B498-43B3-948B-1728B52AA6E4}">
                <adec:decorative xmlns:adec="http://schemas.microsoft.com/office/drawing/2017/decorative" val="1"/>
              </a:ext>
            </a:extLst>
          </p:cNvPr>
          <p:cNvSpPr/>
          <p:nvPr/>
        </p:nvSpPr>
        <p:spPr>
          <a:xfrm>
            <a:off x="4480560" y="4279392"/>
            <a:ext cx="0" cy="256032"/>
          </a:xfrm>
          <a:prstGeom prst="line">
            <a:avLst/>
          </a:prstGeom>
          <a:noFill/>
          <a:ln w="19050">
            <a:solidFill>
              <a:srgbClr val="8FAE9B"/>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Shape 31">
            <a:extLst>
              <a:ext uri="{C183D7F6-B498-43B3-948B-1728B52AA6E4}">
                <adec:decorative xmlns:adec="http://schemas.microsoft.com/office/drawing/2017/decorative" val="1"/>
              </a:ext>
            </a:extLst>
          </p:cNvPr>
          <p:cNvSpPr/>
          <p:nvPr/>
        </p:nvSpPr>
        <p:spPr>
          <a:xfrm>
            <a:off x="4251960" y="4535424"/>
            <a:ext cx="457200" cy="457200"/>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Text 32"/>
          <p:cNvSpPr/>
          <p:nvPr/>
        </p:nvSpPr>
        <p:spPr>
          <a:xfrm>
            <a:off x="4251960" y="4535424"/>
            <a:ext cx="457200" cy="4572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4</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Text 33"/>
          <p:cNvSpPr/>
          <p:nvPr/>
        </p:nvSpPr>
        <p:spPr>
          <a:xfrm>
            <a:off x="4873752" y="4517136"/>
            <a:ext cx="66751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Set an informal action plan</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Shape 34">
            <a:extLst>
              <a:ext uri="{C183D7F6-B498-43B3-948B-1728B52AA6E4}">
                <adec:decorative xmlns:adec="http://schemas.microsoft.com/office/drawing/2017/decorative" val="1"/>
              </a:ext>
            </a:extLst>
          </p:cNvPr>
          <p:cNvSpPr/>
          <p:nvPr/>
        </p:nvSpPr>
        <p:spPr>
          <a:xfrm>
            <a:off x="4480560" y="4992624"/>
            <a:ext cx="0" cy="256032"/>
          </a:xfrm>
          <a:prstGeom prst="line">
            <a:avLst/>
          </a:prstGeom>
          <a:noFill/>
          <a:ln w="19050">
            <a:solidFill>
              <a:srgbClr val="8FAE9B"/>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Shape 35">
            <a:extLst>
              <a:ext uri="{C183D7F6-B498-43B3-948B-1728B52AA6E4}">
                <adec:decorative xmlns:adec="http://schemas.microsoft.com/office/drawing/2017/decorative" val="1"/>
              </a:ext>
            </a:extLst>
          </p:cNvPr>
          <p:cNvSpPr/>
          <p:nvPr/>
        </p:nvSpPr>
        <p:spPr>
          <a:xfrm>
            <a:off x="4251960" y="5248656"/>
            <a:ext cx="457200" cy="457200"/>
          </a:xfrm>
          <a:prstGeom prst="ellipse">
            <a:avLst/>
          </a:prstGeom>
          <a:solidFill>
            <a:srgbClr val="D97D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Text 36"/>
          <p:cNvSpPr/>
          <p:nvPr/>
        </p:nvSpPr>
        <p:spPr>
          <a:xfrm>
            <a:off x="4251960" y="5248656"/>
            <a:ext cx="457200" cy="4572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5</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Text 37"/>
          <p:cNvSpPr/>
          <p:nvPr/>
        </p:nvSpPr>
        <p:spPr>
          <a:xfrm>
            <a:off x="4873752" y="5230368"/>
            <a:ext cx="66751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End with a loving-kindness meditation or blessing</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Text 38"/>
          <p:cNvSpPr/>
          <p:nvPr/>
        </p:nvSpPr>
        <p:spPr>
          <a:xfrm>
            <a:off x="457200" y="6528816"/>
            <a:ext cx="8686800"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EITP Self-Care Café  |  National </a:t>
            </a:r>
            <a:r>
              <a:rPr kumimoji="0" lang="en-US" sz="9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ECTA Session on Strengthening Retention in Early Intervention/Early Childhood Special Education Systems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Text 39"/>
          <p:cNvSpPr/>
          <p:nvPr/>
        </p:nvSpPr>
        <p:spPr>
          <a:xfrm>
            <a:off x="11521440" y="6528816"/>
            <a:ext cx="365760" cy="27432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9</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BF8F2"/>
        </a:solidFill>
        <a:effectLst/>
      </p:bgPr>
    </p:bg>
    <p:spTree>
      <p:nvGrpSpPr>
        <p:cNvPr id="1" name=""/>
        <p:cNvGrpSpPr/>
        <p:nvPr/>
      </p:nvGrpSpPr>
      <p:grpSpPr>
        <a:xfrm>
          <a:off x="0" y="0"/>
          <a:ext cx="0" cy="0"/>
          <a:chOff x="0" y="0"/>
          <a:chExt cx="0" cy="0"/>
        </a:xfrm>
      </p:grpSpPr>
      <p:sp>
        <p:nvSpPr>
          <p:cNvPr id="2" name="Text 0"/>
          <p:cNvSpPr/>
          <p:nvPr/>
        </p:nvSpPr>
        <p:spPr>
          <a:xfrm>
            <a:off x="640080" y="457200"/>
            <a:ext cx="91440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200" normalizeH="0" baseline="0" noProof="0" dirty="0">
                <a:ln>
                  <a:noFill/>
                </a:ln>
                <a:solidFill>
                  <a:srgbClr val="B15A28"/>
                </a:solidFill>
                <a:effectLst/>
                <a:uLnTx/>
                <a:uFillTx/>
                <a:latin typeface="Calibri" pitchFamily="34" charset="0"/>
                <a:ea typeface="Calibri" pitchFamily="34" charset="-122"/>
                <a:cs typeface="Calibri" pitchFamily="34" charset="-120"/>
              </a:rPr>
              <a:t>WHAT PARTICIPANTS SAY</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a:spLocks noGrp="1"/>
          </p:cNvSpPr>
          <p:nvPr>
            <p:ph type="title" idx="4294967295"/>
          </p:nvPr>
        </p:nvSpPr>
        <p:spPr>
          <a:xfrm>
            <a:off x="640080" y="777240"/>
            <a:ext cx="9601200" cy="685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The Impact</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640080" y="1783080"/>
            <a:ext cx="3383280" cy="4160520"/>
          </a:xfrm>
          <a:prstGeom prst="roundRect">
            <a:avLst>
              <a:gd name="adj" fmla="val 3243"/>
            </a:avLst>
          </a:prstGeom>
          <a:solidFill>
            <a:srgbClr val="E9F0EA"/>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p:nvPr/>
        </p:nvSpPr>
        <p:spPr>
          <a:xfrm>
            <a:off x="822960" y="2148840"/>
            <a:ext cx="3017520" cy="9144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1,300+</a:t>
            </a:r>
            <a:endPar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822960" y="2971800"/>
            <a:ext cx="3017520" cy="7315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participants since the Café launched in July 2021</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a:extLst>
              <a:ext uri="{C183D7F6-B498-43B3-948B-1728B52AA6E4}">
                <adec:decorative xmlns:adec="http://schemas.microsoft.com/office/drawing/2017/decorative" val="1"/>
              </a:ext>
            </a:extLst>
          </p:cNvPr>
          <p:cNvSpPr/>
          <p:nvPr/>
        </p:nvSpPr>
        <p:spPr>
          <a:xfrm>
            <a:off x="822960" y="3840480"/>
            <a:ext cx="2834640" cy="0"/>
          </a:xfrm>
          <a:prstGeom prst="line">
            <a:avLst/>
          </a:prstGeom>
          <a:noFill/>
          <a:ln w="9525">
            <a:solidFill>
              <a:srgbClr val="8FAE9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822960" y="4023360"/>
            <a:ext cx="3017520" cy="5029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B15A28"/>
                </a:solidFill>
                <a:effectLst/>
                <a:uLnTx/>
                <a:uFillTx/>
                <a:latin typeface="Cambria" pitchFamily="34" charset="0"/>
                <a:ea typeface="Cambria" pitchFamily="34" charset="-122"/>
                <a:cs typeface="Cambria" pitchFamily="34" charset="-120"/>
              </a:rPr>
              <a:t>7–35+</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822960" y="4526280"/>
            <a:ext cx="301752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participants per monthly session</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p:nvPr/>
        </p:nvSpPr>
        <p:spPr>
          <a:xfrm>
            <a:off x="822960" y="5257800"/>
            <a:ext cx="3017520" cy="5943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“This is the best ongoing training EITP ever started — it has been a literal life changer for me.”</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a:extLst>
              <a:ext uri="{C183D7F6-B498-43B3-948B-1728B52AA6E4}">
                <adec:decorative xmlns:adec="http://schemas.microsoft.com/office/drawing/2017/decorative" val="1"/>
              </a:ext>
            </a:extLst>
          </p:cNvPr>
          <p:cNvSpPr/>
          <p:nvPr/>
        </p:nvSpPr>
        <p:spPr>
          <a:xfrm>
            <a:off x="4251960" y="1783080"/>
            <a:ext cx="7315200" cy="1234440"/>
          </a:xfrm>
          <a:prstGeom prst="roundRect">
            <a:avLst>
              <a:gd name="adj" fmla="val 7407"/>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434840" y="1947672"/>
            <a:ext cx="292608" cy="292608"/>
          </a:xfrm>
          <a:prstGeom prst="rect">
            <a:avLst/>
          </a:prstGeom>
        </p:spPr>
      </p:pic>
      <p:sp>
        <p:nvSpPr>
          <p:cNvPr id="13" name="Text 10"/>
          <p:cNvSpPr/>
          <p:nvPr/>
        </p:nvSpPr>
        <p:spPr>
          <a:xfrm>
            <a:off x="4892040" y="1892808"/>
            <a:ext cx="6492240" cy="1005840"/>
          </a:xfrm>
          <a:prstGeom prst="rect">
            <a:avLst/>
          </a:prstGeom>
          <a:noFill/>
          <a:ln/>
        </p:spPr>
        <p:txBody>
          <a:bodyPr wrap="square"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I am grateful for this time each month. I really enjoy that connection and being reminded that what I do is important.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1">
            <a:extLst>
              <a:ext uri="{C183D7F6-B498-43B3-948B-1728B52AA6E4}">
                <adec:decorative xmlns:adec="http://schemas.microsoft.com/office/drawing/2017/decorative" val="1"/>
              </a:ext>
            </a:extLst>
          </p:cNvPr>
          <p:cNvSpPr/>
          <p:nvPr/>
        </p:nvSpPr>
        <p:spPr>
          <a:xfrm>
            <a:off x="4251960" y="3200400"/>
            <a:ext cx="7315200" cy="1234440"/>
          </a:xfrm>
          <a:prstGeom prst="roundRect">
            <a:avLst>
              <a:gd name="adj" fmla="val 7407"/>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Image 1">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434840" y="3364992"/>
            <a:ext cx="292608" cy="292608"/>
          </a:xfrm>
          <a:prstGeom prst="rect">
            <a:avLst/>
          </a:prstGeom>
        </p:spPr>
      </p:pic>
      <p:sp>
        <p:nvSpPr>
          <p:cNvPr id="16" name="Text 12"/>
          <p:cNvSpPr/>
          <p:nvPr/>
        </p:nvSpPr>
        <p:spPr>
          <a:xfrm>
            <a:off x="4892040" y="3310128"/>
            <a:ext cx="6492240" cy="1005840"/>
          </a:xfrm>
          <a:prstGeom prst="rect">
            <a:avLst/>
          </a:prstGeom>
          <a:noFill/>
          <a:ln/>
        </p:spPr>
        <p:txBody>
          <a:bodyPr wrap="square"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I love the sharing aspect as a provider — realizing that we all share not only the profession, but the feelings, the frustrations, and the desire to find balance.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3">
            <a:extLst>
              <a:ext uri="{C183D7F6-B498-43B3-948B-1728B52AA6E4}">
                <adec:decorative xmlns:adec="http://schemas.microsoft.com/office/drawing/2017/decorative" val="1"/>
              </a:ext>
            </a:extLst>
          </p:cNvPr>
          <p:cNvSpPr/>
          <p:nvPr/>
        </p:nvSpPr>
        <p:spPr>
          <a:xfrm>
            <a:off x="4251960" y="4617720"/>
            <a:ext cx="7315200" cy="1234440"/>
          </a:xfrm>
          <a:prstGeom prst="roundRect">
            <a:avLst>
              <a:gd name="adj" fmla="val 7407"/>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8"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434840" y="4782312"/>
            <a:ext cx="292608" cy="292608"/>
          </a:xfrm>
          <a:prstGeom prst="rect">
            <a:avLst/>
          </a:prstGeom>
        </p:spPr>
      </p:pic>
      <p:sp>
        <p:nvSpPr>
          <p:cNvPr id="19" name="Text 14"/>
          <p:cNvSpPr/>
          <p:nvPr/>
        </p:nvSpPr>
        <p:spPr>
          <a:xfrm>
            <a:off x="4892040" y="4727448"/>
            <a:ext cx="6492240" cy="1005840"/>
          </a:xfrm>
          <a:prstGeom prst="rect">
            <a:avLst/>
          </a:prstGeom>
          <a:noFill/>
          <a:ln/>
        </p:spPr>
        <p:txBody>
          <a:bodyPr wrap="square"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Sharing in a group of professionals helps build me up, to keep on keeping on when challenges arise and life gets to be overwhelming.</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5"/>
          <p:cNvSpPr/>
          <p:nvPr/>
        </p:nvSpPr>
        <p:spPr>
          <a:xfrm>
            <a:off x="457200" y="6528816"/>
            <a:ext cx="8686800"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EITP Self-Care Café  |  National </a:t>
            </a:r>
            <a:r>
              <a:rPr kumimoji="0" lang="en-US" sz="9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ECTA Session on Strengthening Retention in Early Intervention/Early Childhood Special Education Systems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6"/>
          <p:cNvSpPr/>
          <p:nvPr/>
        </p:nvSpPr>
        <p:spPr>
          <a:xfrm>
            <a:off x="11521440" y="6528816"/>
            <a:ext cx="365760" cy="27432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10</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BF8F2"/>
        </a:solidFill>
        <a:effectLst/>
      </p:bgPr>
    </p:bg>
    <p:spTree>
      <p:nvGrpSpPr>
        <p:cNvPr id="1" name=""/>
        <p:cNvGrpSpPr/>
        <p:nvPr/>
      </p:nvGrpSpPr>
      <p:grpSpPr>
        <a:xfrm>
          <a:off x="0" y="0"/>
          <a:ext cx="0" cy="0"/>
          <a:chOff x="0" y="0"/>
          <a:chExt cx="0" cy="0"/>
        </a:xfrm>
      </p:grpSpPr>
      <p:sp>
        <p:nvSpPr>
          <p:cNvPr id="2" name="Text 0"/>
          <p:cNvSpPr/>
          <p:nvPr/>
        </p:nvSpPr>
        <p:spPr>
          <a:xfrm>
            <a:off x="640080" y="457200"/>
            <a:ext cx="91440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200" normalizeH="0" baseline="0" noProof="0" dirty="0">
                <a:ln>
                  <a:noFill/>
                </a:ln>
                <a:solidFill>
                  <a:srgbClr val="B15A28"/>
                </a:solidFill>
                <a:effectLst/>
                <a:uLnTx/>
                <a:uFillTx/>
                <a:latin typeface="Calibri" pitchFamily="34" charset="0"/>
                <a:ea typeface="Calibri" pitchFamily="34" charset="-122"/>
                <a:cs typeface="Calibri" pitchFamily="34" charset="-120"/>
              </a:rPr>
              <a:t>FROM OUR EVALUATION DATA</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a:spLocks noGrp="1"/>
          </p:cNvSpPr>
          <p:nvPr>
            <p:ph type="title" idx="4294967295"/>
          </p:nvPr>
        </p:nvSpPr>
        <p:spPr>
          <a:xfrm>
            <a:off x="640080" y="777240"/>
            <a:ext cx="10515600" cy="685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What Participants Learned</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640080" y="1536192"/>
            <a:ext cx="10881360" cy="566928"/>
          </a:xfrm>
          <a:prstGeom prst="roundRect">
            <a:avLst>
              <a:gd name="adj" fmla="val 12903"/>
            </a:avLst>
          </a:prstGeom>
          <a:solidFill>
            <a:srgbClr val="E9F0E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868680" y="1536192"/>
            <a:ext cx="10424160" cy="56692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1"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a:t>
            </a:r>
            <a:r>
              <a:rPr kumimoji="0" lang="en-US" sz="1400" b="1" i="1"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Tell us one thing that you learned and incorporated into your daily or weekly life.”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a:extLst>
              <a:ext uri="{C183D7F6-B498-43B3-948B-1728B52AA6E4}">
                <adec:decorative xmlns:adec="http://schemas.microsoft.com/office/drawing/2017/decorative" val="1"/>
              </a:ext>
            </a:extLst>
          </p:cNvPr>
          <p:cNvSpPr/>
          <p:nvPr/>
        </p:nvSpPr>
        <p:spPr>
          <a:xfrm>
            <a:off x="640080" y="2331720"/>
            <a:ext cx="2569464" cy="1847088"/>
          </a:xfrm>
          <a:prstGeom prst="roundRect">
            <a:avLst>
              <a:gd name="adj" fmla="val 4950"/>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5">
            <a:extLst>
              <a:ext uri="{C183D7F6-B498-43B3-948B-1728B52AA6E4}">
                <adec:decorative xmlns:adec="http://schemas.microsoft.com/office/drawing/2017/decorative" val="1"/>
              </a:ext>
            </a:extLst>
          </p:cNvPr>
          <p:cNvSpPr/>
          <p:nvPr/>
        </p:nvSpPr>
        <p:spPr>
          <a:xfrm>
            <a:off x="822960" y="2514600"/>
            <a:ext cx="420624" cy="420624"/>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23544" y="2615184"/>
            <a:ext cx="219456" cy="219456"/>
          </a:xfrm>
          <a:prstGeom prst="rect">
            <a:avLst/>
          </a:prstGeom>
        </p:spPr>
      </p:pic>
      <p:sp>
        <p:nvSpPr>
          <p:cNvPr id="9" name="Text 6"/>
          <p:cNvSpPr/>
          <p:nvPr/>
        </p:nvSpPr>
        <p:spPr>
          <a:xfrm>
            <a:off x="822960" y="3044952"/>
            <a:ext cx="2203704" cy="566928"/>
          </a:xfrm>
          <a:prstGeom prst="rect">
            <a:avLst/>
          </a:prstGeom>
          <a:noFill/>
          <a:ln/>
        </p:spPr>
        <p:txBody>
          <a:bodyPr wrap="square" rtlCol="0" anchor="t"/>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Mindfulness as a Shared Practice</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7"/>
          <p:cNvSpPr/>
          <p:nvPr/>
        </p:nvSpPr>
        <p:spPr>
          <a:xfrm>
            <a:off x="822960" y="3575304"/>
            <a:ext cx="2203704" cy="548640"/>
          </a:xfrm>
          <a:prstGeom prst="rect">
            <a:avLst/>
          </a:prstGeom>
          <a:noFill/>
          <a:ln/>
        </p:spPr>
        <p:txBody>
          <a:bodyPr wrap="square" rtlCol="0" anchor="t"/>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97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Modeling mindful habits for the caregivers and families they serve, not just themselves</a:t>
            </a:r>
            <a:endParaRPr kumimoji="0" lang="en-US" sz="97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8">
            <a:extLst>
              <a:ext uri="{C183D7F6-B498-43B3-948B-1728B52AA6E4}">
                <adec:decorative xmlns:adec="http://schemas.microsoft.com/office/drawing/2017/decorative" val="1"/>
              </a:ext>
            </a:extLst>
          </p:cNvPr>
          <p:cNvSpPr/>
          <p:nvPr/>
        </p:nvSpPr>
        <p:spPr>
          <a:xfrm>
            <a:off x="3410712" y="2331720"/>
            <a:ext cx="2569464" cy="1847088"/>
          </a:xfrm>
          <a:prstGeom prst="roundRect">
            <a:avLst>
              <a:gd name="adj" fmla="val 4950"/>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9">
            <a:extLst>
              <a:ext uri="{C183D7F6-B498-43B3-948B-1728B52AA6E4}">
                <adec:decorative xmlns:adec="http://schemas.microsoft.com/office/drawing/2017/decorative" val="1"/>
              </a:ext>
            </a:extLst>
          </p:cNvPr>
          <p:cNvSpPr/>
          <p:nvPr/>
        </p:nvSpPr>
        <p:spPr>
          <a:xfrm>
            <a:off x="3593592" y="2514600"/>
            <a:ext cx="420624" cy="420624"/>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694176" y="2615184"/>
            <a:ext cx="219456" cy="219456"/>
          </a:xfrm>
          <a:prstGeom prst="rect">
            <a:avLst/>
          </a:prstGeom>
        </p:spPr>
      </p:pic>
      <p:sp>
        <p:nvSpPr>
          <p:cNvPr id="14" name="Text 10"/>
          <p:cNvSpPr/>
          <p:nvPr/>
        </p:nvSpPr>
        <p:spPr>
          <a:xfrm>
            <a:off x="3593592" y="3044952"/>
            <a:ext cx="2203704" cy="566928"/>
          </a:xfrm>
          <a:prstGeom prst="rect">
            <a:avLst/>
          </a:prstGeom>
          <a:noFill/>
          <a:ln/>
        </p:spPr>
        <p:txBody>
          <a:bodyPr wrap="square" rtlCol="0" anchor="t"/>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Breathing &amp; Meditation Techniques</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1"/>
          <p:cNvSpPr/>
          <p:nvPr/>
        </p:nvSpPr>
        <p:spPr>
          <a:xfrm>
            <a:off x="3593592" y="3575304"/>
            <a:ext cx="2203704" cy="548640"/>
          </a:xfrm>
          <a:prstGeom prst="rect">
            <a:avLst/>
          </a:prstGeom>
          <a:noFill/>
          <a:ln/>
        </p:spPr>
        <p:txBody>
          <a:bodyPr wrap="square" rtlCol="0" anchor="t"/>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97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Mindful pauses between visits; regularly using breath or meditation to manage stress</a:t>
            </a:r>
            <a:endParaRPr kumimoji="0" lang="en-US" sz="97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2">
            <a:extLst>
              <a:ext uri="{C183D7F6-B498-43B3-948B-1728B52AA6E4}">
                <adec:decorative xmlns:adec="http://schemas.microsoft.com/office/drawing/2017/decorative" val="1"/>
              </a:ext>
            </a:extLst>
          </p:cNvPr>
          <p:cNvSpPr/>
          <p:nvPr/>
        </p:nvSpPr>
        <p:spPr>
          <a:xfrm>
            <a:off x="6181344" y="2331720"/>
            <a:ext cx="2569464" cy="1847088"/>
          </a:xfrm>
          <a:prstGeom prst="roundRect">
            <a:avLst>
              <a:gd name="adj" fmla="val 4950"/>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hape 13">
            <a:extLst>
              <a:ext uri="{C183D7F6-B498-43B3-948B-1728B52AA6E4}">
                <adec:decorative xmlns:adec="http://schemas.microsoft.com/office/drawing/2017/decorative" val="1"/>
              </a:ext>
            </a:extLst>
          </p:cNvPr>
          <p:cNvSpPr/>
          <p:nvPr/>
        </p:nvSpPr>
        <p:spPr>
          <a:xfrm>
            <a:off x="6364224" y="2514600"/>
            <a:ext cx="420624" cy="420624"/>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8" name="Image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464808" y="2615184"/>
            <a:ext cx="219456" cy="219456"/>
          </a:xfrm>
          <a:prstGeom prst="rect">
            <a:avLst/>
          </a:prstGeom>
        </p:spPr>
      </p:pic>
      <p:sp>
        <p:nvSpPr>
          <p:cNvPr id="19" name="Text 14"/>
          <p:cNvSpPr/>
          <p:nvPr/>
        </p:nvSpPr>
        <p:spPr>
          <a:xfrm>
            <a:off x="6364224" y="3044952"/>
            <a:ext cx="2203704" cy="566928"/>
          </a:xfrm>
          <a:prstGeom prst="rect">
            <a:avLst/>
          </a:prstGeom>
          <a:noFill/>
          <a:ln/>
        </p:spPr>
        <p:txBody>
          <a:bodyPr wrap="square" rtlCol="0" anchor="t"/>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Self-Awareness &amp; Reflection</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5"/>
          <p:cNvSpPr/>
          <p:nvPr/>
        </p:nvSpPr>
        <p:spPr>
          <a:xfrm>
            <a:off x="6364224" y="3575304"/>
            <a:ext cx="2203704" cy="548640"/>
          </a:xfrm>
          <a:prstGeom prst="rect">
            <a:avLst/>
          </a:prstGeom>
          <a:noFill/>
          <a:ln/>
        </p:spPr>
        <p:txBody>
          <a:bodyPr wrap="square" rtlCol="0" anchor="t"/>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97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Using tools like the self-care wheel and a gratitude journal to check in regularly</a:t>
            </a:r>
            <a:endParaRPr kumimoji="0" lang="en-US" sz="97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6">
            <a:extLst>
              <a:ext uri="{C183D7F6-B498-43B3-948B-1728B52AA6E4}">
                <adec:decorative xmlns:adec="http://schemas.microsoft.com/office/drawing/2017/decorative" val="1"/>
              </a:ext>
            </a:extLst>
          </p:cNvPr>
          <p:cNvSpPr/>
          <p:nvPr/>
        </p:nvSpPr>
        <p:spPr>
          <a:xfrm>
            <a:off x="8951976" y="2331720"/>
            <a:ext cx="2569464" cy="1847088"/>
          </a:xfrm>
          <a:prstGeom prst="roundRect">
            <a:avLst>
              <a:gd name="adj" fmla="val 4950"/>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Shape 17">
            <a:extLst>
              <a:ext uri="{C183D7F6-B498-43B3-948B-1728B52AA6E4}">
                <adec:decorative xmlns:adec="http://schemas.microsoft.com/office/drawing/2017/decorative" val="1"/>
              </a:ext>
            </a:extLst>
          </p:cNvPr>
          <p:cNvSpPr/>
          <p:nvPr/>
        </p:nvSpPr>
        <p:spPr>
          <a:xfrm>
            <a:off x="9134856" y="2514600"/>
            <a:ext cx="420624" cy="420624"/>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3" name="Image 3">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235440" y="2615184"/>
            <a:ext cx="219456" cy="219456"/>
          </a:xfrm>
          <a:prstGeom prst="rect">
            <a:avLst/>
          </a:prstGeom>
        </p:spPr>
      </p:pic>
      <p:sp>
        <p:nvSpPr>
          <p:cNvPr id="24" name="Text 18"/>
          <p:cNvSpPr/>
          <p:nvPr/>
        </p:nvSpPr>
        <p:spPr>
          <a:xfrm>
            <a:off x="9134856" y="3044952"/>
            <a:ext cx="2203704" cy="566928"/>
          </a:xfrm>
          <a:prstGeom prst="rect">
            <a:avLst/>
          </a:prstGeom>
          <a:noFill/>
          <a:ln/>
        </p:spPr>
        <p:txBody>
          <a:bodyPr wrap="square" rtlCol="0" anchor="t"/>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Work-Life Balance</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19"/>
          <p:cNvSpPr/>
          <p:nvPr/>
        </p:nvSpPr>
        <p:spPr>
          <a:xfrm>
            <a:off x="9134856" y="3575304"/>
            <a:ext cx="2203704" cy="548640"/>
          </a:xfrm>
          <a:prstGeom prst="rect">
            <a:avLst/>
          </a:prstGeom>
          <a:noFill/>
          <a:ln/>
        </p:spPr>
        <p:txBody>
          <a:bodyPr wrap="square" rtlCol="0" anchor="t"/>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97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Setting boundaries, learning to say no, and protecting time for self outside of work</a:t>
            </a:r>
            <a:endParaRPr kumimoji="0" lang="en-US" sz="97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Shape 20">
            <a:extLst>
              <a:ext uri="{C183D7F6-B498-43B3-948B-1728B52AA6E4}">
                <adec:decorative xmlns:adec="http://schemas.microsoft.com/office/drawing/2017/decorative" val="1"/>
              </a:ext>
            </a:extLst>
          </p:cNvPr>
          <p:cNvSpPr/>
          <p:nvPr/>
        </p:nvSpPr>
        <p:spPr>
          <a:xfrm>
            <a:off x="2025396" y="4379976"/>
            <a:ext cx="2569464" cy="1847088"/>
          </a:xfrm>
          <a:prstGeom prst="roundRect">
            <a:avLst>
              <a:gd name="adj" fmla="val 4950"/>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Shape 21">
            <a:extLst>
              <a:ext uri="{C183D7F6-B498-43B3-948B-1728B52AA6E4}">
                <adec:decorative xmlns:adec="http://schemas.microsoft.com/office/drawing/2017/decorative" val="1"/>
              </a:ext>
            </a:extLst>
          </p:cNvPr>
          <p:cNvSpPr/>
          <p:nvPr/>
        </p:nvSpPr>
        <p:spPr>
          <a:xfrm>
            <a:off x="2208276" y="4562856"/>
            <a:ext cx="420624" cy="420624"/>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8" name="Image 4">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2308860" y="4663440"/>
            <a:ext cx="219456" cy="219456"/>
          </a:xfrm>
          <a:prstGeom prst="rect">
            <a:avLst/>
          </a:prstGeom>
        </p:spPr>
      </p:pic>
      <p:sp>
        <p:nvSpPr>
          <p:cNvPr id="29" name="Text 22"/>
          <p:cNvSpPr/>
          <p:nvPr/>
        </p:nvSpPr>
        <p:spPr>
          <a:xfrm>
            <a:off x="2208276" y="5093208"/>
            <a:ext cx="2203704" cy="566928"/>
          </a:xfrm>
          <a:prstGeom prst="rect">
            <a:avLst/>
          </a:prstGeom>
          <a:noFill/>
          <a:ln/>
        </p:spPr>
        <p:txBody>
          <a:bodyPr wrap="square" rtlCol="0" anchor="t"/>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Personal Growth &amp; Support</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23"/>
          <p:cNvSpPr/>
          <p:nvPr/>
        </p:nvSpPr>
        <p:spPr>
          <a:xfrm>
            <a:off x="2208276" y="5623560"/>
            <a:ext cx="2203704" cy="548640"/>
          </a:xfrm>
          <a:prstGeom prst="rect">
            <a:avLst/>
          </a:prstGeom>
          <a:noFill/>
          <a:ln/>
        </p:spPr>
        <p:txBody>
          <a:bodyPr wrap="square" rtlCol="0" anchor="t"/>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97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Seeking therapy or mentorship; recognizing self-care looks different for everyone</a:t>
            </a:r>
            <a:endParaRPr kumimoji="0" lang="en-US" sz="97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Shape 24">
            <a:extLst>
              <a:ext uri="{C183D7F6-B498-43B3-948B-1728B52AA6E4}">
                <adec:decorative xmlns:adec="http://schemas.microsoft.com/office/drawing/2017/decorative" val="1"/>
              </a:ext>
            </a:extLst>
          </p:cNvPr>
          <p:cNvSpPr/>
          <p:nvPr/>
        </p:nvSpPr>
        <p:spPr>
          <a:xfrm>
            <a:off x="4796028" y="4379976"/>
            <a:ext cx="2569464" cy="1847088"/>
          </a:xfrm>
          <a:prstGeom prst="roundRect">
            <a:avLst>
              <a:gd name="adj" fmla="val 4950"/>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Shape 25">
            <a:extLst>
              <a:ext uri="{C183D7F6-B498-43B3-948B-1728B52AA6E4}">
                <adec:decorative xmlns:adec="http://schemas.microsoft.com/office/drawing/2017/decorative" val="1"/>
              </a:ext>
            </a:extLst>
          </p:cNvPr>
          <p:cNvSpPr/>
          <p:nvPr/>
        </p:nvSpPr>
        <p:spPr>
          <a:xfrm>
            <a:off x="4978908" y="4562856"/>
            <a:ext cx="420624" cy="420624"/>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3" name="Image 5">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079492" y="4663440"/>
            <a:ext cx="219456" cy="219456"/>
          </a:xfrm>
          <a:prstGeom prst="rect">
            <a:avLst/>
          </a:prstGeom>
        </p:spPr>
      </p:pic>
      <p:sp>
        <p:nvSpPr>
          <p:cNvPr id="34" name="Text 26"/>
          <p:cNvSpPr/>
          <p:nvPr/>
        </p:nvSpPr>
        <p:spPr>
          <a:xfrm>
            <a:off x="4978908" y="5093208"/>
            <a:ext cx="2203704" cy="566928"/>
          </a:xfrm>
          <a:prstGeom prst="rect">
            <a:avLst/>
          </a:prstGeom>
          <a:noFill/>
          <a:ln/>
        </p:spPr>
        <p:txBody>
          <a:bodyPr wrap="square" rtlCol="0" anchor="t"/>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Practical Self-Care Strategies</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Text 27"/>
          <p:cNvSpPr/>
          <p:nvPr/>
        </p:nvSpPr>
        <p:spPr>
          <a:xfrm>
            <a:off x="4978908" y="5623560"/>
            <a:ext cx="2203704" cy="548640"/>
          </a:xfrm>
          <a:prstGeom prst="rect">
            <a:avLst/>
          </a:prstGeom>
          <a:noFill/>
          <a:ln/>
        </p:spPr>
        <p:txBody>
          <a:bodyPr wrap="square" rtlCol="0" anchor="t"/>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97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Simple walks, visual tracking tools, mindfulness woven between home visits</a:t>
            </a:r>
            <a:endParaRPr kumimoji="0" lang="en-US" sz="97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Shape 28">
            <a:extLst>
              <a:ext uri="{C183D7F6-B498-43B3-948B-1728B52AA6E4}">
                <adec:decorative xmlns:adec="http://schemas.microsoft.com/office/drawing/2017/decorative" val="1"/>
              </a:ext>
            </a:extLst>
          </p:cNvPr>
          <p:cNvSpPr/>
          <p:nvPr/>
        </p:nvSpPr>
        <p:spPr>
          <a:xfrm>
            <a:off x="7566660" y="4379976"/>
            <a:ext cx="2569464" cy="1847088"/>
          </a:xfrm>
          <a:prstGeom prst="roundRect">
            <a:avLst>
              <a:gd name="adj" fmla="val 4950"/>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Shape 29">
            <a:extLst>
              <a:ext uri="{C183D7F6-B498-43B3-948B-1728B52AA6E4}">
                <adec:decorative xmlns:adec="http://schemas.microsoft.com/office/drawing/2017/decorative" val="1"/>
              </a:ext>
            </a:extLst>
          </p:cNvPr>
          <p:cNvSpPr/>
          <p:nvPr/>
        </p:nvSpPr>
        <p:spPr>
          <a:xfrm>
            <a:off x="7749540" y="4562856"/>
            <a:ext cx="420624" cy="420624"/>
          </a:xfrm>
          <a:prstGeom prst="ellipse">
            <a:avLst/>
          </a:prstGeom>
          <a:solidFill>
            <a:srgbClr val="3E5C4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8" name="Image 6">
            <a:extLs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7850124" y="4663440"/>
            <a:ext cx="219456" cy="219456"/>
          </a:xfrm>
          <a:prstGeom prst="rect">
            <a:avLst/>
          </a:prstGeom>
        </p:spPr>
      </p:pic>
      <p:sp>
        <p:nvSpPr>
          <p:cNvPr id="39" name="Text 30"/>
          <p:cNvSpPr/>
          <p:nvPr/>
        </p:nvSpPr>
        <p:spPr>
          <a:xfrm>
            <a:off x="7749540" y="5093208"/>
            <a:ext cx="2203704" cy="566928"/>
          </a:xfrm>
          <a:prstGeom prst="rect">
            <a:avLst/>
          </a:prstGeom>
          <a:noFill/>
          <a:ln/>
        </p:spPr>
        <p:txBody>
          <a:bodyPr wrap="square" rtlCol="0" anchor="t"/>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Reinforcing &amp; Restarting Habits</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Text 31"/>
          <p:cNvSpPr/>
          <p:nvPr/>
        </p:nvSpPr>
        <p:spPr>
          <a:xfrm>
            <a:off x="7749540" y="5623560"/>
            <a:ext cx="2203704" cy="548640"/>
          </a:xfrm>
          <a:prstGeom prst="rect">
            <a:avLst/>
          </a:prstGeom>
          <a:noFill/>
          <a:ln/>
        </p:spPr>
        <p:txBody>
          <a:bodyPr wrap="square" rtlCol="0" anchor="t"/>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97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Recommitting without judgment, and integrating mindfulness into weekly routines</a:t>
            </a:r>
            <a:endParaRPr kumimoji="0" lang="en-US" sz="97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Text 32"/>
          <p:cNvSpPr/>
          <p:nvPr/>
        </p:nvSpPr>
        <p:spPr>
          <a:xfrm>
            <a:off x="457200" y="6528816"/>
            <a:ext cx="8686800"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EITP Self-Care Café  |  National </a:t>
            </a:r>
            <a:r>
              <a:rPr kumimoji="0" lang="en-US" sz="9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ECTA Session on Strengthening Retention in Early Intervention/Early Childhood Special Education Systems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Text 33"/>
          <p:cNvSpPr/>
          <p:nvPr/>
        </p:nvSpPr>
        <p:spPr>
          <a:xfrm>
            <a:off x="11521440" y="6528816"/>
            <a:ext cx="365760" cy="27432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11</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BF8F2"/>
        </a:solidFill>
        <a:effectLst/>
      </p:bgPr>
    </p:bg>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10607040" y="5303520"/>
            <a:ext cx="3291840" cy="3291840"/>
          </a:xfrm>
          <a:prstGeom prst="ellipse">
            <a:avLst/>
          </a:prstGeom>
          <a:solidFill>
            <a:srgbClr val="E9F0E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502920"/>
            <a:ext cx="91440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200" normalizeH="0" baseline="0" noProof="0" dirty="0">
                <a:ln>
                  <a:noFill/>
                </a:ln>
                <a:solidFill>
                  <a:srgbClr val="B15A28"/>
                </a:solidFill>
                <a:effectLst/>
                <a:uLnTx/>
                <a:uFillTx/>
                <a:latin typeface="Calibri" pitchFamily="34" charset="0"/>
                <a:ea typeface="Calibri" pitchFamily="34" charset="-122"/>
                <a:cs typeface="Calibri" pitchFamily="34" charset="-120"/>
              </a:rPr>
              <a:t>TAKEAWAYS FOR OTHER STATES, PROGRAMS, TERRITORIES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a:spLocks noGrp="1"/>
          </p:cNvSpPr>
          <p:nvPr>
            <p:ph type="title" idx="4294967295"/>
          </p:nvPr>
        </p:nvSpPr>
        <p:spPr>
          <a:xfrm>
            <a:off x="640080" y="822960"/>
            <a:ext cx="9601200" cy="685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What We've Learned</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hape 3">
            <a:extLst>
              <a:ext uri="{C183D7F6-B498-43B3-948B-1728B52AA6E4}">
                <adec:decorative xmlns:adec="http://schemas.microsoft.com/office/drawing/2017/decorative" val="1"/>
              </a:ext>
            </a:extLst>
          </p:cNvPr>
          <p:cNvSpPr/>
          <p:nvPr/>
        </p:nvSpPr>
        <p:spPr>
          <a:xfrm>
            <a:off x="640080" y="1920240"/>
            <a:ext cx="5257800" cy="1965960"/>
          </a:xfrm>
          <a:prstGeom prst="roundRect">
            <a:avLst>
              <a:gd name="adj" fmla="val 5581"/>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4">
            <a:extLst>
              <a:ext uri="{C183D7F6-B498-43B3-948B-1728B52AA6E4}">
                <adec:decorative xmlns:adec="http://schemas.microsoft.com/office/drawing/2017/decorative" val="1"/>
              </a:ext>
            </a:extLst>
          </p:cNvPr>
          <p:cNvSpPr/>
          <p:nvPr/>
        </p:nvSpPr>
        <p:spPr>
          <a:xfrm>
            <a:off x="914400" y="2194560"/>
            <a:ext cx="548640" cy="548640"/>
          </a:xfrm>
          <a:prstGeom prst="ellipse">
            <a:avLst/>
          </a:prstGeom>
          <a:solidFill>
            <a:srgbClr val="D97D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42416" y="2322576"/>
            <a:ext cx="292608" cy="292608"/>
          </a:xfrm>
          <a:prstGeom prst="rect">
            <a:avLst/>
          </a:prstGeom>
        </p:spPr>
      </p:pic>
      <p:sp>
        <p:nvSpPr>
          <p:cNvPr id="8" name="Text 5"/>
          <p:cNvSpPr/>
          <p:nvPr/>
        </p:nvSpPr>
        <p:spPr>
          <a:xfrm>
            <a:off x="1645920" y="2148840"/>
            <a:ext cx="4023360" cy="502920"/>
          </a:xfrm>
          <a:prstGeom prst="rect">
            <a:avLst/>
          </a:prstGeom>
          <a:noFill/>
          <a:ln/>
        </p:spPr>
        <p:txBody>
          <a:bodyPr wrap="square" rtlCol="0" anchor="t"/>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Self-care doesn't need to be costly</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914400" y="2880360"/>
            <a:ext cx="4709160" cy="868680"/>
          </a:xfrm>
          <a:prstGeom prst="rect">
            <a:avLst/>
          </a:prstGeom>
          <a:noFill/>
          <a:ln/>
        </p:spPr>
        <p:txBody>
          <a:bodyPr wrap="square" rtlCol="0" anchor="t"/>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A consistent, low-cost offering can carry real weight.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a:extLst>
              <a:ext uri="{C183D7F6-B498-43B3-948B-1728B52AA6E4}">
                <adec:decorative xmlns:adec="http://schemas.microsoft.com/office/drawing/2017/decorative" val="1"/>
              </a:ext>
            </a:extLst>
          </p:cNvPr>
          <p:cNvSpPr/>
          <p:nvPr/>
        </p:nvSpPr>
        <p:spPr>
          <a:xfrm>
            <a:off x="6263640" y="1920240"/>
            <a:ext cx="5257800" cy="1965960"/>
          </a:xfrm>
          <a:prstGeom prst="roundRect">
            <a:avLst>
              <a:gd name="adj" fmla="val 5581"/>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8">
            <a:extLst>
              <a:ext uri="{C183D7F6-B498-43B3-948B-1728B52AA6E4}">
                <adec:decorative xmlns:adec="http://schemas.microsoft.com/office/drawing/2017/decorative" val="1"/>
              </a:ext>
            </a:extLst>
          </p:cNvPr>
          <p:cNvSpPr/>
          <p:nvPr/>
        </p:nvSpPr>
        <p:spPr>
          <a:xfrm>
            <a:off x="6537960" y="2194560"/>
            <a:ext cx="548640" cy="548640"/>
          </a:xfrm>
          <a:prstGeom prst="ellipse">
            <a:avLst/>
          </a:prstGeom>
          <a:solidFill>
            <a:srgbClr val="D97D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665976" y="2322576"/>
            <a:ext cx="292608" cy="292608"/>
          </a:xfrm>
          <a:prstGeom prst="rect">
            <a:avLst/>
          </a:prstGeom>
        </p:spPr>
      </p:pic>
      <p:sp>
        <p:nvSpPr>
          <p:cNvPr id="13" name="Text 9"/>
          <p:cNvSpPr/>
          <p:nvPr/>
        </p:nvSpPr>
        <p:spPr>
          <a:xfrm>
            <a:off x="7269480" y="2148840"/>
            <a:ext cx="4023360" cy="502920"/>
          </a:xfrm>
          <a:prstGeom prst="rect">
            <a:avLst/>
          </a:prstGeom>
          <a:noFill/>
          <a:ln/>
        </p:spPr>
        <p:txBody>
          <a:bodyPr wrap="square" rtlCol="0" anchor="t"/>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Consistency builds trust</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0"/>
          <p:cNvSpPr/>
          <p:nvPr/>
        </p:nvSpPr>
        <p:spPr>
          <a:xfrm>
            <a:off x="6537960" y="2880360"/>
            <a:ext cx="4709160" cy="868680"/>
          </a:xfrm>
          <a:prstGeom prst="rect">
            <a:avLst/>
          </a:prstGeom>
          <a:noFill/>
          <a:ln/>
        </p:spPr>
        <p:txBody>
          <a:bodyPr wrap="square" rtlCol="0" anchor="t"/>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Same time, same place, every month; the workforce knows where to find us.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1">
            <a:extLst>
              <a:ext uri="{C183D7F6-B498-43B3-948B-1728B52AA6E4}">
                <adec:decorative xmlns:adec="http://schemas.microsoft.com/office/drawing/2017/decorative" val="1"/>
              </a:ext>
            </a:extLst>
          </p:cNvPr>
          <p:cNvSpPr/>
          <p:nvPr/>
        </p:nvSpPr>
        <p:spPr>
          <a:xfrm>
            <a:off x="640080" y="4160520"/>
            <a:ext cx="5257800" cy="1965960"/>
          </a:xfrm>
          <a:prstGeom prst="roundRect">
            <a:avLst>
              <a:gd name="adj" fmla="val 5581"/>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Shape 12">
            <a:extLst>
              <a:ext uri="{C183D7F6-B498-43B3-948B-1728B52AA6E4}">
                <adec:decorative xmlns:adec="http://schemas.microsoft.com/office/drawing/2017/decorative" val="1"/>
              </a:ext>
            </a:extLst>
          </p:cNvPr>
          <p:cNvSpPr/>
          <p:nvPr/>
        </p:nvSpPr>
        <p:spPr>
          <a:xfrm>
            <a:off x="914400" y="4434840"/>
            <a:ext cx="548640" cy="548640"/>
          </a:xfrm>
          <a:prstGeom prst="ellipse">
            <a:avLst/>
          </a:prstGeom>
          <a:solidFill>
            <a:srgbClr val="D97D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7" name="Image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42416" y="4562856"/>
            <a:ext cx="292608" cy="292608"/>
          </a:xfrm>
          <a:prstGeom prst="rect">
            <a:avLst/>
          </a:prstGeom>
        </p:spPr>
      </p:pic>
      <p:sp>
        <p:nvSpPr>
          <p:cNvPr id="18" name="Text 13"/>
          <p:cNvSpPr/>
          <p:nvPr/>
        </p:nvSpPr>
        <p:spPr>
          <a:xfrm>
            <a:off x="1645920" y="4389120"/>
            <a:ext cx="4023360" cy="502920"/>
          </a:xfrm>
          <a:prstGeom prst="rect">
            <a:avLst/>
          </a:prstGeom>
          <a:noFill/>
          <a:ln/>
        </p:spPr>
        <p:txBody>
          <a:bodyPr wrap="square" rtlCol="0" anchor="t"/>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Validation matters</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4"/>
          <p:cNvSpPr/>
          <p:nvPr/>
        </p:nvSpPr>
        <p:spPr>
          <a:xfrm>
            <a:off x="914400" y="5120640"/>
            <a:ext cx="4709160" cy="868680"/>
          </a:xfrm>
          <a:prstGeom prst="rect">
            <a:avLst/>
          </a:prstGeom>
          <a:noFill/>
          <a:ln/>
        </p:spPr>
        <p:txBody>
          <a:bodyPr wrap="square" rtlCol="0" anchor="t"/>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Participants feel their time and wellbeing are genuinely valued and they describe feeling validated.</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5">
            <a:extLst>
              <a:ext uri="{C183D7F6-B498-43B3-948B-1728B52AA6E4}">
                <adec:decorative xmlns:adec="http://schemas.microsoft.com/office/drawing/2017/decorative" val="1"/>
              </a:ext>
            </a:extLst>
          </p:cNvPr>
          <p:cNvSpPr/>
          <p:nvPr/>
        </p:nvSpPr>
        <p:spPr>
          <a:xfrm>
            <a:off x="6263640" y="4160520"/>
            <a:ext cx="5257800" cy="1965960"/>
          </a:xfrm>
          <a:prstGeom prst="roundRect">
            <a:avLst>
              <a:gd name="adj" fmla="val 5581"/>
            </a:avLst>
          </a:prstGeom>
          <a:solidFill>
            <a:srgbClr val="FFFFFF"/>
          </a:solidFill>
          <a:ln w="12700">
            <a:solidFill>
              <a:srgbClr val="D7E4D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16">
            <a:extLst>
              <a:ext uri="{C183D7F6-B498-43B3-948B-1728B52AA6E4}">
                <adec:decorative xmlns:adec="http://schemas.microsoft.com/office/drawing/2017/decorative" val="1"/>
              </a:ext>
            </a:extLst>
          </p:cNvPr>
          <p:cNvSpPr/>
          <p:nvPr/>
        </p:nvSpPr>
        <p:spPr>
          <a:xfrm>
            <a:off x="6537960" y="4434840"/>
            <a:ext cx="548640" cy="548640"/>
          </a:xfrm>
          <a:prstGeom prst="ellipse">
            <a:avLst/>
          </a:prstGeom>
          <a:solidFill>
            <a:srgbClr val="D97D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2" name="Image 3">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665976" y="4562856"/>
            <a:ext cx="292608" cy="292608"/>
          </a:xfrm>
          <a:prstGeom prst="rect">
            <a:avLst/>
          </a:prstGeom>
        </p:spPr>
      </p:pic>
      <p:sp>
        <p:nvSpPr>
          <p:cNvPr id="23" name="Text 17"/>
          <p:cNvSpPr/>
          <p:nvPr/>
        </p:nvSpPr>
        <p:spPr>
          <a:xfrm>
            <a:off x="7269480" y="4389120"/>
            <a:ext cx="4023360" cy="502920"/>
          </a:xfrm>
          <a:prstGeom prst="rect">
            <a:avLst/>
          </a:prstGeom>
          <a:noFill/>
          <a:ln/>
        </p:spPr>
        <p:txBody>
          <a:bodyPr wrap="square" rtlCol="0" anchor="t"/>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33473C"/>
                </a:solidFill>
                <a:effectLst/>
                <a:uLnTx/>
                <a:uFillTx/>
                <a:latin typeface="Cambria" pitchFamily="34" charset="0"/>
                <a:ea typeface="Cambria" pitchFamily="34" charset="-122"/>
                <a:cs typeface="Cambria" pitchFamily="34" charset="-120"/>
              </a:rPr>
              <a:t>Listen and iterate</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18"/>
          <p:cNvSpPr/>
          <p:nvPr/>
        </p:nvSpPr>
        <p:spPr>
          <a:xfrm>
            <a:off x="6537960" y="5120640"/>
            <a:ext cx="4709160" cy="868680"/>
          </a:xfrm>
          <a:prstGeom prst="rect">
            <a:avLst/>
          </a:prstGeom>
          <a:noFill/>
          <a:ln/>
        </p:spPr>
        <p:txBody>
          <a:bodyPr wrap="square" rtlCol="0" anchor="t"/>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Our second monthly offering exists because participants asked for it.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19"/>
          <p:cNvSpPr/>
          <p:nvPr/>
        </p:nvSpPr>
        <p:spPr>
          <a:xfrm>
            <a:off x="457200" y="6528816"/>
            <a:ext cx="8686800"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EITP Self-Care Café  |  National </a:t>
            </a:r>
            <a:r>
              <a:rPr kumimoji="0" lang="en-US" sz="9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ECTA Session on Strengthening Retention in Early Intervention/Early Childhood Special Education Systems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 20"/>
          <p:cNvSpPr/>
          <p:nvPr/>
        </p:nvSpPr>
        <p:spPr>
          <a:xfrm>
            <a:off x="11521440" y="6528816"/>
            <a:ext cx="365760" cy="27432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12</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BF8F2"/>
        </a:solidFill>
        <a:effectLst/>
      </p:bgPr>
    </p:bg>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2743200" y="4023360"/>
            <a:ext cx="5852160" cy="5852160"/>
          </a:xfrm>
          <a:prstGeom prst="ellipse">
            <a:avLst/>
          </a:prstGeom>
          <a:solidFill>
            <a:srgbClr val="E9F0EA">
              <a:alpha val="9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a:extLst>
              <a:ext uri="{C183D7F6-B498-43B3-948B-1728B52AA6E4}">
                <adec:decorative xmlns:adec="http://schemas.microsoft.com/office/drawing/2017/decorative" val="1"/>
              </a:ext>
            </a:extLst>
          </p:cNvPr>
          <p:cNvSpPr/>
          <p:nvPr/>
        </p:nvSpPr>
        <p:spPr>
          <a:xfrm>
            <a:off x="-1737360" y="5029200"/>
            <a:ext cx="3840480" cy="3840480"/>
          </a:xfrm>
          <a:prstGeom prst="ellipse">
            <a:avLst/>
          </a:prstGeom>
          <a:solidFill>
            <a:srgbClr val="F3DFCF">
              <a:alpha val="8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9052560" y="-3108960"/>
            <a:ext cx="5852160" cy="5852160"/>
          </a:xfrm>
          <a:prstGeom prst="ellipse">
            <a:avLst/>
          </a:prstGeom>
          <a:solidFill>
            <a:srgbClr val="E9F0EA">
              <a:alpha val="8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a:extLst>
              <a:ext uri="{C183D7F6-B498-43B3-948B-1728B52AA6E4}">
                <adec:decorative xmlns:adec="http://schemas.microsoft.com/office/drawing/2017/decorative" val="1"/>
              </a:ext>
            </a:extLst>
          </p:cNvPr>
          <p:cNvSpPr/>
          <p:nvPr/>
        </p:nvSpPr>
        <p:spPr>
          <a:xfrm>
            <a:off x="10058400" y="-2103120"/>
            <a:ext cx="3840480" cy="3840480"/>
          </a:xfrm>
          <a:prstGeom prst="ellipse">
            <a:avLst/>
          </a:prstGeom>
          <a:solidFill>
            <a:srgbClr val="F3DFCF">
              <a:alpha val="6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4"/>
          <p:cNvSpPr>
            <a:spLocks noGrp="1"/>
          </p:cNvSpPr>
          <p:nvPr>
            <p:ph type="title" idx="4294967295"/>
          </p:nvPr>
        </p:nvSpPr>
        <p:spPr>
          <a:xfrm>
            <a:off x="0" y="2057400"/>
            <a:ext cx="12191695" cy="685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E5C4C"/>
                </a:solidFill>
                <a:effectLst/>
                <a:uLnTx/>
                <a:uFillTx/>
                <a:latin typeface="Cambria" pitchFamily="34" charset="0"/>
                <a:ea typeface="Cambria" pitchFamily="34" charset="-122"/>
                <a:cs typeface="Cambria" pitchFamily="34" charset="-120"/>
              </a:rPr>
              <a:t>Let's Connect</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Image 0" descr="EITP logo"/>
          <p:cNvPicPr>
            <a:picLocks noChangeAspect="1"/>
          </p:cNvPicPr>
          <p:nvPr/>
        </p:nvPicPr>
        <p:blipFill>
          <a:blip r:embed="rId3"/>
          <a:stretch>
            <a:fillRect/>
          </a:stretch>
        </p:blipFill>
        <p:spPr>
          <a:xfrm>
            <a:off x="5358384" y="777240"/>
            <a:ext cx="1463040" cy="1024128"/>
          </a:xfrm>
          <a:prstGeom prst="rect">
            <a:avLst/>
          </a:prstGeom>
        </p:spPr>
      </p:pic>
      <p:sp>
        <p:nvSpPr>
          <p:cNvPr id="8" name="Text 5"/>
          <p:cNvSpPr/>
          <p:nvPr/>
        </p:nvSpPr>
        <p:spPr>
          <a:xfrm>
            <a:off x="0" y="2651760"/>
            <a:ext cx="12191695" cy="41148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Thank you — we'd love to keep the conversation going.</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6">
            <a:extLst>
              <a:ext uri="{C183D7F6-B498-43B3-948B-1728B52AA6E4}">
                <adec:decorative xmlns:adec="http://schemas.microsoft.com/office/drawing/2017/decorative" val="1"/>
              </a:ext>
            </a:extLst>
          </p:cNvPr>
          <p:cNvSpPr/>
          <p:nvPr/>
        </p:nvSpPr>
        <p:spPr>
          <a:xfrm>
            <a:off x="5184648" y="3246120"/>
            <a:ext cx="1828800" cy="0"/>
          </a:xfrm>
          <a:prstGeom prst="line">
            <a:avLst/>
          </a:prstGeom>
          <a:noFill/>
          <a:ln w="25400">
            <a:solidFill>
              <a:srgbClr val="D97D4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7"/>
          <p:cNvSpPr/>
          <p:nvPr/>
        </p:nvSpPr>
        <p:spPr>
          <a:xfrm>
            <a:off x="0" y="3429000"/>
            <a:ext cx="12191695" cy="1051560"/>
          </a:xfrm>
          <a:prstGeom prst="rect">
            <a:avLst/>
          </a:prstGeom>
          <a:noFill/>
          <a:ln/>
        </p:spPr>
        <p:txBody>
          <a:bodyPr wrap="square" rtlCol="0" anchor="t"/>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Susan Connor, Ed.M., </a:t>
            </a:r>
            <a:r>
              <a:rPr kumimoji="0" lang="en-US" sz="180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Director &amp; Principal Investigator </a:t>
            </a:r>
            <a:endParaRPr kumimoji="0" lang="en-US" sz="1800" b="1"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endParaRP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Meg Bracco Liebreich, PT</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Professional Development Specialist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Early Intervention Training Program, University of Illinois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480560" y="4617720"/>
            <a:ext cx="256032" cy="256032"/>
          </a:xfrm>
          <a:prstGeom prst="rect">
            <a:avLst/>
          </a:prstGeom>
        </p:spPr>
      </p:pic>
      <p:sp>
        <p:nvSpPr>
          <p:cNvPr id="12" name="Text 8"/>
          <p:cNvSpPr/>
          <p:nvPr/>
        </p:nvSpPr>
        <p:spPr>
          <a:xfrm>
            <a:off x="4846320" y="4562856"/>
            <a:ext cx="64008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suec@illinois.edu</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Image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480560" y="5120640"/>
            <a:ext cx="256032" cy="256032"/>
          </a:xfrm>
          <a:prstGeom prst="rect">
            <a:avLst/>
          </a:prstGeom>
        </p:spPr>
      </p:pic>
      <p:sp>
        <p:nvSpPr>
          <p:cNvPr id="14" name="Text 9"/>
          <p:cNvSpPr/>
          <p:nvPr/>
        </p:nvSpPr>
        <p:spPr>
          <a:xfrm>
            <a:off x="4846320" y="5065776"/>
            <a:ext cx="64008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eitp.education.illinois.edu</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Image 3">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480560" y="5623560"/>
            <a:ext cx="256032" cy="256032"/>
          </a:xfrm>
          <a:prstGeom prst="rect">
            <a:avLst/>
          </a:prstGeom>
        </p:spPr>
      </p:pic>
      <p:sp>
        <p:nvSpPr>
          <p:cNvPr id="16" name="Text 10"/>
          <p:cNvSpPr/>
          <p:nvPr/>
        </p:nvSpPr>
        <p:spPr>
          <a:xfrm>
            <a:off x="4846320" y="5568696"/>
            <a:ext cx="640080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3473C"/>
                </a:solidFill>
                <a:effectLst/>
                <a:uLnTx/>
                <a:uFillTx/>
                <a:latin typeface="Calibri" pitchFamily="34" charset="0"/>
                <a:ea typeface="Calibri" pitchFamily="34" charset="-122"/>
                <a:cs typeface="Calibri" pitchFamily="34" charset="-120"/>
              </a:rPr>
              <a:t>Self-Care Café resources: blogs.illinois.edu/view/8619/5456617</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1"/>
          <p:cNvSpPr/>
          <p:nvPr/>
        </p:nvSpPr>
        <p:spPr>
          <a:xfrm>
            <a:off x="457200" y="6528816"/>
            <a:ext cx="8686800"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EITP Self-Care Café  |  National </a:t>
            </a:r>
            <a:r>
              <a:rPr kumimoji="0" lang="en-US" sz="900" b="0" i="1"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ECTA Session on Strengthening Retention in Early Intervention/Early Childhood Special Education Systems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2"/>
          <p:cNvSpPr/>
          <p:nvPr/>
        </p:nvSpPr>
        <p:spPr>
          <a:xfrm>
            <a:off x="11521440" y="6528816"/>
            <a:ext cx="365760" cy="27432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B7166"/>
                </a:solidFill>
                <a:effectLst/>
                <a:uLnTx/>
                <a:uFillTx/>
                <a:latin typeface="Calibri" pitchFamily="34" charset="0"/>
                <a:ea typeface="Calibri" pitchFamily="34" charset="-122"/>
                <a:cs typeface="Calibri" pitchFamily="34" charset="-120"/>
              </a:rPr>
              <a:t>13</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BF8F2"/>
        </a:solidFill>
        <a:effectLst/>
      </p:bgPr>
    </p:bg>
    <p:spTree>
      <p:nvGrpSpPr>
        <p:cNvPr id="1" name=""/>
        <p:cNvGrpSpPr/>
        <p:nvPr/>
      </p:nvGrpSpPr>
      <p:grpSpPr>
        <a:xfrm>
          <a:off x="0" y="0"/>
          <a:ext cx="0" cy="0"/>
          <a:chOff x="0" y="0"/>
          <a:chExt cx="0" cy="0"/>
        </a:xfrm>
      </p:grpSpPr>
      <p:sp>
        <p:nvSpPr>
          <p:cNvPr id="2" name="TextBox 1"/>
          <p:cNvSpPr txBox="1"/>
          <p:nvPr/>
        </p:nvSpPr>
        <p:spPr>
          <a:xfrm>
            <a:off x="640080" y="502920"/>
            <a:ext cx="7315200" cy="365760"/>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200" normalizeH="0" baseline="0" noProof="0">
                <a:ln>
                  <a:noFill/>
                </a:ln>
                <a:solidFill>
                  <a:srgbClr val="B15A28"/>
                </a:solidFill>
                <a:effectLst/>
                <a:uLnTx/>
                <a:uFillTx/>
                <a:latin typeface="Calibri"/>
                <a:ea typeface="+mn-ea"/>
                <a:cs typeface="+mn-cs"/>
              </a:rPr>
              <a:t>SOURCES</a:t>
            </a:r>
          </a:p>
        </p:txBody>
      </p:sp>
      <p:sp>
        <p:nvSpPr>
          <p:cNvPr id="3" name="Title 2"/>
          <p:cNvSpPr txBox="1">
            <a:spLocks noGrp="1"/>
          </p:cNvSpPr>
          <p:nvPr>
            <p:ph type="title" idx="4294967295"/>
          </p:nvPr>
        </p:nvSpPr>
        <p:spPr>
          <a:xfrm>
            <a:off x="640080" y="822960"/>
            <a:ext cx="9144000" cy="6858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E5C4C"/>
                </a:solidFill>
                <a:effectLst/>
                <a:uLnTx/>
                <a:uFillTx/>
                <a:latin typeface="Cambria"/>
                <a:ea typeface="+mn-ea"/>
                <a:cs typeface="+mn-cs"/>
              </a:rPr>
              <a:t>References</a:t>
            </a:r>
          </a:p>
        </p:txBody>
      </p:sp>
      <p:sp>
        <p:nvSpPr>
          <p:cNvPr id="4" name="TextBox 3"/>
          <p:cNvSpPr txBox="1"/>
          <p:nvPr/>
        </p:nvSpPr>
        <p:spPr>
          <a:xfrm>
            <a:off x="640080" y="1554480"/>
            <a:ext cx="10881360" cy="4800600"/>
          </a:xfrm>
          <a:prstGeom prst="rect">
            <a:avLst/>
          </a:prstGeom>
          <a:noFill/>
        </p:spPr>
        <p:txBody>
          <a:bodyPr wrap="square" lIns="0" tIns="0" rIns="0" bIns="0">
            <a:spAutoFit/>
          </a:bodyPr>
          <a:lstStyle/>
          <a:p>
            <a:pPr marL="320040" marR="0" lvl="0" indent="-320040" algn="l" defTabSz="914400" rtl="0" eaLnBrk="1" fontAlgn="auto" latinLnBrk="0" hangingPunct="1">
              <a:lnSpc>
                <a:spcPct val="115000"/>
              </a:lnSpc>
              <a:spcBef>
                <a:spcPts val="0"/>
              </a:spcBef>
              <a:spcAft>
                <a:spcPts val="1200"/>
              </a:spcAft>
              <a:buClrTx/>
              <a:buSzTx/>
              <a:buFontTx/>
              <a:buNone/>
              <a:tabLst/>
              <a:defRPr/>
            </a:pPr>
            <a:r>
              <a:rPr kumimoji="0" sz="1050" b="0" i="0" u="none" strike="noStrike" kern="1200" cap="none" spc="0" normalizeH="0" baseline="0" noProof="0">
                <a:ln>
                  <a:noFill/>
                </a:ln>
                <a:solidFill>
                  <a:srgbClr val="33473C"/>
                </a:solidFill>
                <a:effectLst/>
                <a:uLnTx/>
                <a:uFillTx/>
                <a:latin typeface="Calibri"/>
                <a:ea typeface="+mn-ea"/>
                <a:cs typeface="+mn-cs"/>
              </a:rPr>
              <a:t>Charlot-Swilley, D., Zuskov, S., Curtis, L., Mitchell, S., &amp; Anderson, E. (2025). Fostering workforce wellness: Insights from nurse managers and early childhood educators. </a:t>
            </a:r>
            <a:r>
              <a:rPr kumimoji="0" sz="1050" b="0" i="1" u="none" strike="noStrike" kern="1200" cap="none" spc="0" normalizeH="0" baseline="0" noProof="0">
                <a:ln>
                  <a:noFill/>
                </a:ln>
                <a:solidFill>
                  <a:srgbClr val="33473C"/>
                </a:solidFill>
                <a:effectLst/>
                <a:uLnTx/>
                <a:uFillTx/>
                <a:latin typeface="Calibri"/>
                <a:ea typeface="+mn-ea"/>
                <a:cs typeface="+mn-cs"/>
              </a:rPr>
              <a:t>Healthcare</a:t>
            </a:r>
            <a:r>
              <a:rPr kumimoji="0" sz="1050" b="0" i="0" u="none" strike="noStrike" kern="1200" cap="none" spc="0" normalizeH="0" baseline="0" noProof="0">
                <a:ln>
                  <a:noFill/>
                </a:ln>
                <a:solidFill>
                  <a:srgbClr val="33473C"/>
                </a:solidFill>
                <a:effectLst/>
                <a:uLnTx/>
                <a:uFillTx/>
                <a:latin typeface="Calibri"/>
                <a:ea typeface="+mn-ea"/>
                <a:cs typeface="+mn-cs"/>
              </a:rPr>
              <a:t>, </a:t>
            </a:r>
            <a:r>
              <a:rPr kumimoji="0" sz="1050" b="0" i="1" u="none" strike="noStrike" kern="1200" cap="none" spc="0" normalizeH="0" baseline="0" noProof="0">
                <a:ln>
                  <a:noFill/>
                </a:ln>
                <a:solidFill>
                  <a:srgbClr val="33473C"/>
                </a:solidFill>
                <a:effectLst/>
                <a:uLnTx/>
                <a:uFillTx/>
                <a:latin typeface="Calibri"/>
                <a:ea typeface="+mn-ea"/>
                <a:cs typeface="+mn-cs"/>
              </a:rPr>
              <a:t>13</a:t>
            </a:r>
            <a:r>
              <a:rPr kumimoji="0" sz="1050" b="0" i="0" u="none" strike="noStrike" kern="1200" cap="none" spc="0" normalizeH="0" baseline="0" noProof="0">
                <a:ln>
                  <a:noFill/>
                </a:ln>
                <a:solidFill>
                  <a:srgbClr val="33473C"/>
                </a:solidFill>
                <a:effectLst/>
                <a:uLnTx/>
                <a:uFillTx/>
                <a:latin typeface="Calibri"/>
                <a:ea typeface="+mn-ea"/>
                <a:cs typeface="+mn-cs"/>
              </a:rPr>
              <a:t>(5), Article 487. </a:t>
            </a:r>
            <a:r>
              <a:rPr kumimoji="0" sz="1050" b="0" i="0" u="none" strike="noStrike" kern="1200" cap="none" spc="0" normalizeH="0" baseline="0" noProof="0">
                <a:ln>
                  <a:noFill/>
                </a:ln>
                <a:solidFill>
                  <a:srgbClr val="B15A28"/>
                </a:solidFill>
                <a:effectLst/>
                <a:uLnTx/>
                <a:uFillTx/>
                <a:latin typeface="Calibri"/>
                <a:ea typeface="+mn-ea"/>
                <a:cs typeface="+mn-cs"/>
              </a:rPr>
              <a:t>https://doi.org/10.3390/healthcare13050487</a:t>
            </a:r>
          </a:p>
          <a:p>
            <a:pPr marL="320040" marR="0" lvl="0" indent="-320040" algn="l" defTabSz="914400" rtl="0" eaLnBrk="1" fontAlgn="auto" latinLnBrk="0" hangingPunct="1">
              <a:lnSpc>
                <a:spcPct val="115000"/>
              </a:lnSpc>
              <a:spcBef>
                <a:spcPts val="0"/>
              </a:spcBef>
              <a:spcAft>
                <a:spcPts val="1200"/>
              </a:spcAft>
              <a:buClrTx/>
              <a:buSzTx/>
              <a:buFontTx/>
              <a:buNone/>
              <a:tabLst/>
              <a:defRPr/>
            </a:pPr>
            <a:r>
              <a:rPr kumimoji="0" sz="1050" b="0" i="0" u="none" strike="noStrike" kern="1200" cap="none" spc="0" normalizeH="0" baseline="0" noProof="0">
                <a:ln>
                  <a:noFill/>
                </a:ln>
                <a:solidFill>
                  <a:srgbClr val="33473C"/>
                </a:solidFill>
                <a:effectLst/>
                <a:uLnTx/>
                <a:uFillTx/>
                <a:latin typeface="Calibri"/>
                <a:ea typeface="+mn-ea"/>
                <a:cs typeface="+mn-cs"/>
              </a:rPr>
              <a:t>Early Intervention Training Program. (n.d.). </a:t>
            </a:r>
            <a:r>
              <a:rPr kumimoji="0" sz="1050" b="0" i="1" u="none" strike="noStrike" kern="1200" cap="none" spc="0" normalizeH="0" baseline="0" noProof="0">
                <a:ln>
                  <a:noFill/>
                </a:ln>
                <a:solidFill>
                  <a:srgbClr val="33473C"/>
                </a:solidFill>
                <a:effectLst/>
                <a:uLnTx/>
                <a:uFillTx/>
                <a:latin typeface="Calibri"/>
                <a:ea typeface="+mn-ea"/>
                <a:cs typeface="+mn-cs"/>
              </a:rPr>
              <a:t>Possibility statements.</a:t>
            </a:r>
            <a:r>
              <a:rPr kumimoji="0" sz="1050" b="0" i="0" u="none" strike="noStrike" kern="1200" cap="none" spc="0" normalizeH="0" baseline="0" noProof="0">
                <a:ln>
                  <a:noFill/>
                </a:ln>
                <a:solidFill>
                  <a:srgbClr val="33473C"/>
                </a:solidFill>
                <a:effectLst/>
                <a:uLnTx/>
                <a:uFillTx/>
                <a:latin typeface="Calibri"/>
                <a:ea typeface="+mn-ea"/>
                <a:cs typeface="+mn-cs"/>
              </a:rPr>
              <a:t> University of Illinois. </a:t>
            </a:r>
            <a:r>
              <a:rPr kumimoji="0" sz="1050" b="0" i="0" u="none" strike="noStrike" kern="1200" cap="none" spc="0" normalizeH="0" baseline="0" noProof="0">
                <a:ln>
                  <a:noFill/>
                </a:ln>
                <a:solidFill>
                  <a:srgbClr val="B15A28"/>
                </a:solidFill>
                <a:effectLst/>
                <a:uLnTx/>
                <a:uFillTx/>
                <a:latin typeface="Calibri"/>
                <a:ea typeface="+mn-ea"/>
                <a:cs typeface="+mn-cs"/>
              </a:rPr>
              <a:t>https://eitp.education.illinois.edu/Files/Resources/PossibilityStatements.pdf</a:t>
            </a:r>
          </a:p>
          <a:p>
            <a:pPr marL="320040" marR="0" lvl="0" indent="-320040" algn="l" defTabSz="914400" rtl="0" eaLnBrk="1" fontAlgn="auto" latinLnBrk="0" hangingPunct="1">
              <a:lnSpc>
                <a:spcPct val="115000"/>
              </a:lnSpc>
              <a:spcBef>
                <a:spcPts val="0"/>
              </a:spcBef>
              <a:spcAft>
                <a:spcPts val="1200"/>
              </a:spcAft>
              <a:buClrTx/>
              <a:buSzTx/>
              <a:buFontTx/>
              <a:buNone/>
              <a:tabLst/>
              <a:defRPr/>
            </a:pPr>
            <a:r>
              <a:rPr kumimoji="0" sz="1050" b="0" i="0" u="none" strike="noStrike" kern="1200" cap="none" spc="0" normalizeH="0" baseline="0" noProof="0">
                <a:ln>
                  <a:noFill/>
                </a:ln>
                <a:solidFill>
                  <a:srgbClr val="33473C"/>
                </a:solidFill>
                <a:effectLst/>
                <a:uLnTx/>
                <a:uFillTx/>
                <a:latin typeface="Calibri"/>
                <a:ea typeface="+mn-ea"/>
                <a:cs typeface="+mn-cs"/>
              </a:rPr>
              <a:t>Kwon, K.-A., Ford, T. G., Salvatore, A. L., Randall, K., Jeon, L., Malek-Lasater, A., Ellis, N., Kile, M., Horm, D. M., Kim, S. G., &amp; Han, M. (2020). Neglected elements of a high-quality early childhood workforce: Whole teacher well-being and working conditions. </a:t>
            </a:r>
            <a:r>
              <a:rPr kumimoji="0" sz="1050" b="0" i="1" u="none" strike="noStrike" kern="1200" cap="none" spc="0" normalizeH="0" baseline="0" noProof="0">
                <a:ln>
                  <a:noFill/>
                </a:ln>
                <a:solidFill>
                  <a:srgbClr val="33473C"/>
                </a:solidFill>
                <a:effectLst/>
                <a:uLnTx/>
                <a:uFillTx/>
                <a:latin typeface="Calibri"/>
                <a:ea typeface="+mn-ea"/>
                <a:cs typeface="+mn-cs"/>
              </a:rPr>
              <a:t>Early Childhood Education Journal</a:t>
            </a:r>
            <a:r>
              <a:rPr kumimoji="0" sz="1050" b="0" i="0" u="none" strike="noStrike" kern="1200" cap="none" spc="0" normalizeH="0" baseline="0" noProof="0">
                <a:ln>
                  <a:noFill/>
                </a:ln>
                <a:solidFill>
                  <a:srgbClr val="33473C"/>
                </a:solidFill>
                <a:effectLst/>
                <a:uLnTx/>
                <a:uFillTx/>
                <a:latin typeface="Calibri"/>
                <a:ea typeface="+mn-ea"/>
                <a:cs typeface="+mn-cs"/>
              </a:rPr>
              <a:t>, </a:t>
            </a:r>
            <a:r>
              <a:rPr kumimoji="0" sz="1050" b="0" i="1" u="none" strike="noStrike" kern="1200" cap="none" spc="0" normalizeH="0" baseline="0" noProof="0">
                <a:ln>
                  <a:noFill/>
                </a:ln>
                <a:solidFill>
                  <a:srgbClr val="33473C"/>
                </a:solidFill>
                <a:effectLst/>
                <a:uLnTx/>
                <a:uFillTx/>
                <a:latin typeface="Calibri"/>
                <a:ea typeface="+mn-ea"/>
                <a:cs typeface="+mn-cs"/>
              </a:rPr>
              <a:t>50</a:t>
            </a:r>
            <a:r>
              <a:rPr kumimoji="0" sz="1050" b="0" i="0" u="none" strike="noStrike" kern="1200" cap="none" spc="0" normalizeH="0" baseline="0" noProof="0">
                <a:ln>
                  <a:noFill/>
                </a:ln>
                <a:solidFill>
                  <a:srgbClr val="33473C"/>
                </a:solidFill>
                <a:effectLst/>
                <a:uLnTx/>
                <a:uFillTx/>
                <a:latin typeface="Calibri"/>
                <a:ea typeface="+mn-ea"/>
                <a:cs typeface="+mn-cs"/>
              </a:rPr>
              <a:t>, 157–168. </a:t>
            </a:r>
            <a:r>
              <a:rPr kumimoji="0" sz="1050" b="0" i="0" u="none" strike="noStrike" kern="1200" cap="none" spc="0" normalizeH="0" baseline="0" noProof="0">
                <a:ln>
                  <a:noFill/>
                </a:ln>
                <a:solidFill>
                  <a:srgbClr val="B15A28"/>
                </a:solidFill>
                <a:effectLst/>
                <a:uLnTx/>
                <a:uFillTx/>
                <a:latin typeface="Calibri"/>
                <a:ea typeface="+mn-ea"/>
                <a:cs typeface="+mn-cs"/>
              </a:rPr>
              <a:t>https://doi.org/10.1007/s10643-020-01124-7</a:t>
            </a:r>
          </a:p>
          <a:p>
            <a:pPr marL="320040" marR="0" lvl="0" indent="-320040" algn="l" defTabSz="914400" rtl="0" eaLnBrk="1" fontAlgn="auto" latinLnBrk="0" hangingPunct="1">
              <a:lnSpc>
                <a:spcPct val="115000"/>
              </a:lnSpc>
              <a:spcBef>
                <a:spcPts val="0"/>
              </a:spcBef>
              <a:spcAft>
                <a:spcPts val="1200"/>
              </a:spcAft>
              <a:buClrTx/>
              <a:buSzTx/>
              <a:buFontTx/>
              <a:buNone/>
              <a:tabLst/>
              <a:defRPr/>
            </a:pPr>
            <a:r>
              <a:rPr kumimoji="0" sz="1050" b="0" i="0" u="none" strike="noStrike" kern="1200" cap="none" spc="0" normalizeH="0" baseline="0" noProof="0">
                <a:ln>
                  <a:noFill/>
                </a:ln>
                <a:solidFill>
                  <a:srgbClr val="33473C"/>
                </a:solidFill>
                <a:effectLst/>
                <a:uLnTx/>
                <a:uFillTx/>
                <a:latin typeface="Calibri"/>
                <a:ea typeface="+mn-ea"/>
                <a:cs typeface="+mn-cs"/>
              </a:rPr>
              <a:t>Lorde, A. (1988). </a:t>
            </a:r>
            <a:r>
              <a:rPr kumimoji="0" sz="1050" b="0" i="1" u="none" strike="noStrike" kern="1200" cap="none" spc="0" normalizeH="0" baseline="0" noProof="0">
                <a:ln>
                  <a:noFill/>
                </a:ln>
                <a:solidFill>
                  <a:srgbClr val="33473C"/>
                </a:solidFill>
                <a:effectLst/>
                <a:uLnTx/>
                <a:uFillTx/>
                <a:latin typeface="Calibri"/>
                <a:ea typeface="+mn-ea"/>
                <a:cs typeface="+mn-cs"/>
              </a:rPr>
              <a:t>A burst of light: And other essays.</a:t>
            </a:r>
            <a:r>
              <a:rPr kumimoji="0" sz="1050" b="0" i="0" u="none" strike="noStrike" kern="1200" cap="none" spc="0" normalizeH="0" baseline="0" noProof="0">
                <a:ln>
                  <a:noFill/>
                </a:ln>
                <a:solidFill>
                  <a:srgbClr val="33473C"/>
                </a:solidFill>
                <a:effectLst/>
                <a:uLnTx/>
                <a:uFillTx/>
                <a:latin typeface="Calibri"/>
                <a:ea typeface="+mn-ea"/>
                <a:cs typeface="+mn-cs"/>
              </a:rPr>
              <a:t> Firebrand Books.</a:t>
            </a:r>
          </a:p>
          <a:p>
            <a:pPr marL="320040" marR="0" lvl="0" indent="-320040" algn="l" defTabSz="914400" rtl="0" eaLnBrk="1" fontAlgn="auto" latinLnBrk="0" hangingPunct="1">
              <a:lnSpc>
                <a:spcPct val="115000"/>
              </a:lnSpc>
              <a:spcBef>
                <a:spcPts val="0"/>
              </a:spcBef>
              <a:spcAft>
                <a:spcPts val="1200"/>
              </a:spcAft>
              <a:buClrTx/>
              <a:buSzTx/>
              <a:buFontTx/>
              <a:buNone/>
              <a:tabLst/>
              <a:defRPr/>
            </a:pPr>
            <a:r>
              <a:rPr kumimoji="0" sz="1050" b="0" i="0" u="none" strike="noStrike" kern="1200" cap="none" spc="0" normalizeH="0" baseline="0" noProof="0">
                <a:ln>
                  <a:noFill/>
                </a:ln>
                <a:solidFill>
                  <a:srgbClr val="33473C"/>
                </a:solidFill>
                <a:effectLst/>
                <a:uLnTx/>
                <a:uFillTx/>
                <a:latin typeface="Calibri"/>
                <a:ea typeface="+mn-ea"/>
                <a:cs typeface="+mn-cs"/>
              </a:rPr>
              <a:t>Maslach, C., &amp; Leiter, M. P. (2016). Understanding the burnout experience: Recent research and its implications for psychiatry. </a:t>
            </a:r>
            <a:r>
              <a:rPr kumimoji="0" sz="1050" b="0" i="1" u="none" strike="noStrike" kern="1200" cap="none" spc="0" normalizeH="0" baseline="0" noProof="0">
                <a:ln>
                  <a:noFill/>
                </a:ln>
                <a:solidFill>
                  <a:srgbClr val="33473C"/>
                </a:solidFill>
                <a:effectLst/>
                <a:uLnTx/>
                <a:uFillTx/>
                <a:latin typeface="Calibri"/>
                <a:ea typeface="+mn-ea"/>
                <a:cs typeface="+mn-cs"/>
              </a:rPr>
              <a:t>World Psychiatry</a:t>
            </a:r>
            <a:r>
              <a:rPr kumimoji="0" sz="1050" b="0" i="0" u="none" strike="noStrike" kern="1200" cap="none" spc="0" normalizeH="0" baseline="0" noProof="0">
                <a:ln>
                  <a:noFill/>
                </a:ln>
                <a:solidFill>
                  <a:srgbClr val="33473C"/>
                </a:solidFill>
                <a:effectLst/>
                <a:uLnTx/>
                <a:uFillTx/>
                <a:latin typeface="Calibri"/>
                <a:ea typeface="+mn-ea"/>
                <a:cs typeface="+mn-cs"/>
              </a:rPr>
              <a:t>, </a:t>
            </a:r>
            <a:r>
              <a:rPr kumimoji="0" sz="1050" b="0" i="1" u="none" strike="noStrike" kern="1200" cap="none" spc="0" normalizeH="0" baseline="0" noProof="0">
                <a:ln>
                  <a:noFill/>
                </a:ln>
                <a:solidFill>
                  <a:srgbClr val="33473C"/>
                </a:solidFill>
                <a:effectLst/>
                <a:uLnTx/>
                <a:uFillTx/>
                <a:latin typeface="Calibri"/>
                <a:ea typeface="+mn-ea"/>
                <a:cs typeface="+mn-cs"/>
              </a:rPr>
              <a:t>15</a:t>
            </a:r>
            <a:r>
              <a:rPr kumimoji="0" sz="1050" b="0" i="0" u="none" strike="noStrike" kern="1200" cap="none" spc="0" normalizeH="0" baseline="0" noProof="0">
                <a:ln>
                  <a:noFill/>
                </a:ln>
                <a:solidFill>
                  <a:srgbClr val="33473C"/>
                </a:solidFill>
                <a:effectLst/>
                <a:uLnTx/>
                <a:uFillTx/>
                <a:latin typeface="Calibri"/>
                <a:ea typeface="+mn-ea"/>
                <a:cs typeface="+mn-cs"/>
              </a:rPr>
              <a:t>(2), 103–111. </a:t>
            </a:r>
            <a:r>
              <a:rPr kumimoji="0" sz="1050" b="0" i="0" u="none" strike="noStrike" kern="1200" cap="none" spc="0" normalizeH="0" baseline="0" noProof="0">
                <a:ln>
                  <a:noFill/>
                </a:ln>
                <a:solidFill>
                  <a:srgbClr val="B15A28"/>
                </a:solidFill>
                <a:effectLst/>
                <a:uLnTx/>
                <a:uFillTx/>
                <a:latin typeface="Calibri"/>
                <a:ea typeface="+mn-ea"/>
                <a:cs typeface="+mn-cs"/>
              </a:rPr>
              <a:t>https://doi.org/10.1002/wps.20311</a:t>
            </a:r>
          </a:p>
          <a:p>
            <a:pPr marL="320040" marR="0" lvl="0" indent="-320040" algn="l" defTabSz="914400" rtl="0" eaLnBrk="1" fontAlgn="auto" latinLnBrk="0" hangingPunct="1">
              <a:lnSpc>
                <a:spcPct val="115000"/>
              </a:lnSpc>
              <a:spcBef>
                <a:spcPts val="0"/>
              </a:spcBef>
              <a:spcAft>
                <a:spcPts val="1200"/>
              </a:spcAft>
              <a:buClrTx/>
              <a:buSzTx/>
              <a:buFontTx/>
              <a:buNone/>
              <a:tabLst/>
              <a:defRPr/>
            </a:pPr>
            <a:r>
              <a:rPr kumimoji="0" sz="1050" b="0" i="0" u="none" strike="noStrike" kern="1200" cap="none" spc="0" normalizeH="0" baseline="0" noProof="0">
                <a:ln>
                  <a:noFill/>
                </a:ln>
                <a:solidFill>
                  <a:srgbClr val="33473C"/>
                </a:solidFill>
                <a:effectLst/>
                <a:uLnTx/>
                <a:uFillTx/>
                <a:latin typeface="Calibri"/>
                <a:ea typeface="+mn-ea"/>
                <a:cs typeface="+mn-cs"/>
              </a:rPr>
              <a:t>Tiayon, S. B. (2025, October 13). Are we getting self-care wrong? </a:t>
            </a:r>
            <a:r>
              <a:rPr kumimoji="0" sz="1050" b="0" i="1" u="none" strike="noStrike" kern="1200" cap="none" spc="0" normalizeH="0" baseline="0" noProof="0">
                <a:ln>
                  <a:noFill/>
                </a:ln>
                <a:solidFill>
                  <a:srgbClr val="33473C"/>
                </a:solidFill>
                <a:effectLst/>
                <a:uLnTx/>
                <a:uFillTx/>
                <a:latin typeface="Calibri"/>
                <a:ea typeface="+mn-ea"/>
                <a:cs typeface="+mn-cs"/>
              </a:rPr>
              <a:t>Greater Good Magazine.</a:t>
            </a:r>
            <a:r>
              <a:rPr kumimoji="0" sz="1050" b="0" i="0" u="none" strike="noStrike" kern="1200" cap="none" spc="0" normalizeH="0" baseline="0" noProof="0">
                <a:ln>
                  <a:noFill/>
                </a:ln>
                <a:solidFill>
                  <a:srgbClr val="33473C"/>
                </a:solidFill>
                <a:effectLst/>
                <a:uLnTx/>
                <a:uFillTx/>
                <a:latin typeface="Calibri"/>
                <a:ea typeface="+mn-ea"/>
                <a:cs typeface="+mn-cs"/>
              </a:rPr>
              <a:t> </a:t>
            </a:r>
            <a:r>
              <a:rPr kumimoji="0" sz="1050" b="0" i="0" u="none" strike="noStrike" kern="1200" cap="none" spc="0" normalizeH="0" baseline="0" noProof="0">
                <a:ln>
                  <a:noFill/>
                </a:ln>
                <a:solidFill>
                  <a:srgbClr val="B15A28"/>
                </a:solidFill>
                <a:effectLst/>
                <a:uLnTx/>
                <a:uFillTx/>
                <a:latin typeface="Calibri"/>
                <a:ea typeface="+mn-ea"/>
                <a:cs typeface="+mn-cs"/>
              </a:rPr>
              <a:t>https://greatergood.berkeley.edu/article/item/are_we_getting_self_care_wrong</a:t>
            </a:r>
          </a:p>
          <a:p>
            <a:pPr marL="320040" marR="0" lvl="0" indent="-320040" algn="l" defTabSz="914400" rtl="0" eaLnBrk="1" fontAlgn="auto" latinLnBrk="0" hangingPunct="1">
              <a:lnSpc>
                <a:spcPct val="115000"/>
              </a:lnSpc>
              <a:spcBef>
                <a:spcPts val="0"/>
              </a:spcBef>
              <a:spcAft>
                <a:spcPts val="1200"/>
              </a:spcAft>
              <a:buClrTx/>
              <a:buSzTx/>
              <a:buFontTx/>
              <a:buNone/>
              <a:tabLst/>
              <a:defRPr/>
            </a:pPr>
            <a:r>
              <a:rPr kumimoji="0" sz="1050" b="0" i="0" u="none" strike="noStrike" kern="1200" cap="none" spc="0" normalizeH="0" baseline="0" noProof="0">
                <a:ln>
                  <a:noFill/>
                </a:ln>
                <a:solidFill>
                  <a:srgbClr val="33473C"/>
                </a:solidFill>
                <a:effectLst/>
                <a:uLnTx/>
                <a:uFillTx/>
                <a:latin typeface="Calibri"/>
                <a:ea typeface="+mn-ea"/>
                <a:cs typeface="+mn-cs"/>
              </a:rPr>
              <a:t>World Health Organization. (2019, May 28). </a:t>
            </a:r>
            <a:r>
              <a:rPr kumimoji="0" sz="1050" b="0" i="1" u="none" strike="noStrike" kern="1200" cap="none" spc="0" normalizeH="0" baseline="0" noProof="0">
                <a:ln>
                  <a:noFill/>
                </a:ln>
                <a:solidFill>
                  <a:srgbClr val="33473C"/>
                </a:solidFill>
                <a:effectLst/>
                <a:uLnTx/>
                <a:uFillTx/>
                <a:latin typeface="Calibri"/>
                <a:ea typeface="+mn-ea"/>
                <a:cs typeface="+mn-cs"/>
              </a:rPr>
              <a:t>Burn-out an “occupational phenomenon”: International classification of diseases.</a:t>
            </a:r>
            <a:r>
              <a:rPr kumimoji="0" sz="1050" b="0" i="0" u="none" strike="noStrike" kern="1200" cap="none" spc="0" normalizeH="0" baseline="0" noProof="0">
                <a:ln>
                  <a:noFill/>
                </a:ln>
                <a:solidFill>
                  <a:srgbClr val="33473C"/>
                </a:solidFill>
                <a:effectLst/>
                <a:uLnTx/>
                <a:uFillTx/>
                <a:latin typeface="Calibri"/>
                <a:ea typeface="+mn-ea"/>
                <a:cs typeface="+mn-cs"/>
              </a:rPr>
              <a:t> </a:t>
            </a:r>
            <a:r>
              <a:rPr kumimoji="0" sz="1050" b="0" i="0" u="none" strike="noStrike" kern="1200" cap="none" spc="0" normalizeH="0" baseline="0" noProof="0">
                <a:ln>
                  <a:noFill/>
                </a:ln>
                <a:solidFill>
                  <a:srgbClr val="B15A28"/>
                </a:solidFill>
                <a:effectLst/>
                <a:uLnTx/>
                <a:uFillTx/>
                <a:latin typeface="Calibri"/>
                <a:ea typeface="+mn-ea"/>
                <a:cs typeface="+mn-cs"/>
              </a:rPr>
              <a:t>https://www.who.int/news/item/28-05-2019-burn-out-an-occupational-phenomenon-international-classification-of-diseases</a:t>
            </a:r>
          </a:p>
          <a:p>
            <a:pPr marL="320040" marR="0" lvl="0" indent="-320040" algn="l" defTabSz="914400" rtl="0" eaLnBrk="1" fontAlgn="auto" latinLnBrk="0" hangingPunct="1">
              <a:lnSpc>
                <a:spcPct val="115000"/>
              </a:lnSpc>
              <a:spcBef>
                <a:spcPts val="0"/>
              </a:spcBef>
              <a:spcAft>
                <a:spcPts val="1200"/>
              </a:spcAft>
              <a:buClrTx/>
              <a:buSzTx/>
              <a:buFontTx/>
              <a:buNone/>
              <a:tabLst/>
              <a:defRPr/>
            </a:pPr>
            <a:r>
              <a:rPr kumimoji="0" sz="1050" b="0" i="0" u="none" strike="noStrike" kern="1200" cap="none" spc="0" normalizeH="0" baseline="0" noProof="0">
                <a:ln>
                  <a:noFill/>
                </a:ln>
                <a:solidFill>
                  <a:srgbClr val="33473C"/>
                </a:solidFill>
                <a:effectLst/>
                <a:uLnTx/>
                <a:uFillTx/>
                <a:latin typeface="Calibri"/>
                <a:ea typeface="+mn-ea"/>
                <a:cs typeface="+mn-cs"/>
              </a:rPr>
              <a:t>ZERO TO THREE. (n.d.). </a:t>
            </a:r>
            <a:r>
              <a:rPr kumimoji="0" sz="1050" b="0" i="1" u="none" strike="noStrike" kern="1200" cap="none" spc="0" normalizeH="0" baseline="0" noProof="0">
                <a:ln>
                  <a:noFill/>
                </a:ln>
                <a:solidFill>
                  <a:srgbClr val="33473C"/>
                </a:solidFill>
                <a:effectLst/>
                <a:uLnTx/>
                <a:uFillTx/>
                <a:latin typeface="Calibri"/>
                <a:ea typeface="+mn-ea"/>
                <a:cs typeface="+mn-cs"/>
              </a:rPr>
              <a:t>Early childhood teachers’ well-being: What we know and why we should care.</a:t>
            </a:r>
            <a:r>
              <a:rPr kumimoji="0" sz="1050" b="0" i="0" u="none" strike="noStrike" kern="1200" cap="none" spc="0" normalizeH="0" baseline="0" noProof="0">
                <a:ln>
                  <a:noFill/>
                </a:ln>
                <a:solidFill>
                  <a:srgbClr val="33473C"/>
                </a:solidFill>
                <a:effectLst/>
                <a:uLnTx/>
                <a:uFillTx/>
                <a:latin typeface="Calibri"/>
                <a:ea typeface="+mn-ea"/>
                <a:cs typeface="+mn-cs"/>
              </a:rPr>
              <a:t> </a:t>
            </a:r>
            <a:r>
              <a:rPr kumimoji="0" sz="1050" b="0" i="0" u="none" strike="noStrike" kern="1200" cap="none" spc="0" normalizeH="0" baseline="0" noProof="0">
                <a:ln>
                  <a:noFill/>
                </a:ln>
                <a:solidFill>
                  <a:srgbClr val="B15A28"/>
                </a:solidFill>
                <a:effectLst/>
                <a:uLnTx/>
                <a:uFillTx/>
                <a:latin typeface="Calibri"/>
                <a:ea typeface="+mn-ea"/>
                <a:cs typeface="+mn-cs"/>
              </a:rPr>
              <a:t>https://www.zerotothree.org/resource/journal/early-childhood-teachers-well-being-what-we-know-and-why-we-should-care/</a:t>
            </a:r>
          </a:p>
        </p:txBody>
      </p:sp>
      <p:sp>
        <p:nvSpPr>
          <p:cNvPr id="5" name="TextBox 4"/>
          <p:cNvSpPr txBox="1"/>
          <p:nvPr/>
        </p:nvSpPr>
        <p:spPr>
          <a:xfrm>
            <a:off x="457200" y="6528816"/>
            <a:ext cx="8686800" cy="274320"/>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a:ln>
                  <a:noFill/>
                </a:ln>
                <a:solidFill>
                  <a:srgbClr val="5B7166"/>
                </a:solidFill>
                <a:effectLst/>
                <a:uLnTx/>
                <a:uFillTx/>
                <a:latin typeface="Calibri"/>
                <a:ea typeface="+mn-ea"/>
                <a:cs typeface="+mn-cs"/>
              </a:rPr>
              <a:t>EITP Self-Care Café  |  National </a:t>
            </a:r>
            <a:r>
              <a:rPr kumimoji="0" sz="900" b="0" i="1" u="none" strike="noStrike" kern="1200" cap="none" spc="0" normalizeH="0" baseline="0" noProof="0">
                <a:ln>
                  <a:noFill/>
                </a:ln>
                <a:solidFill>
                  <a:srgbClr val="5B7166"/>
                </a:solidFill>
                <a:effectLst/>
                <a:uLnTx/>
                <a:uFillTx/>
                <a:latin typeface="Calibri"/>
                <a:ea typeface="+mn-ea"/>
                <a:cs typeface="+mn-cs"/>
              </a:rPr>
              <a:t>ECTA Session on Strengthening Retention in Early Intervention/Early Childhood Special Education Systems</a:t>
            </a:r>
          </a:p>
        </p:txBody>
      </p:sp>
      <p:sp>
        <p:nvSpPr>
          <p:cNvPr id="6" name="TextBox 5"/>
          <p:cNvSpPr txBox="1"/>
          <p:nvPr/>
        </p:nvSpPr>
        <p:spPr>
          <a:xfrm>
            <a:off x="11521440" y="6528816"/>
            <a:ext cx="365760" cy="274320"/>
          </a:xfrm>
          <a:prstGeom prst="rect">
            <a:avLst/>
          </a:prstGeom>
          <a:noFill/>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a:ln>
                  <a:noFill/>
                </a:ln>
                <a:solidFill>
                  <a:srgbClr val="5B7166"/>
                </a:solidFill>
                <a:effectLst/>
                <a:uLnTx/>
                <a:uFillTx/>
                <a:latin typeface="Calibri"/>
                <a:ea typeface="+mn-ea"/>
                <a:cs typeface="+mn-cs"/>
              </a:rPr>
              <a:t>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pic>
        <p:nvPicPr>
          <p:cNvPr id="9" name="Picture 8" descr="Halloween themed wooden table">
            <a:extLst>
              <a:ext uri="{FF2B5EF4-FFF2-40B4-BE49-F238E27FC236}">
                <a16:creationId xmlns:a16="http://schemas.microsoft.com/office/drawing/2014/main" id="{7F3A5090-FC84-4276-5951-E368F421B707}"/>
              </a:ext>
            </a:extLst>
          </p:cNvPr>
          <p:cNvPicPr>
            <a:picLocks noChangeAspect="1"/>
          </p:cNvPicPr>
          <p:nvPr/>
        </p:nvPicPr>
        <p:blipFill>
          <a:blip r:embed="rId2"/>
          <a:srcRect l="9091" t="23391"/>
          <a:stretch>
            <a:fillRect/>
          </a:stretch>
        </p:blipFill>
        <p:spPr>
          <a:xfrm>
            <a:off x="20" y="345456"/>
            <a:ext cx="12191979" cy="6857990"/>
          </a:xfrm>
          <a:prstGeom prst="rect">
            <a:avLst/>
          </a:prstGeom>
        </p:spPr>
      </p:pic>
      <p:sp>
        <p:nvSpPr>
          <p:cNvPr id="21" name="Rectangle 20">
            <a:extLst>
              <a:ext uri="{FF2B5EF4-FFF2-40B4-BE49-F238E27FC236}">
                <a16:creationId xmlns:a16="http://schemas.microsoft.com/office/drawing/2014/main" id="{122AB34F-E75C-451A-8410-05B6C249E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36D73172-A9A6-3143-C55C-2BE1EFE243B3}"/>
              </a:ext>
            </a:extLst>
          </p:cNvPr>
          <p:cNvSpPr>
            <a:spLocks noGrp="1"/>
          </p:cNvSpPr>
          <p:nvPr>
            <p:ph type="ctrTitle"/>
          </p:nvPr>
        </p:nvSpPr>
        <p:spPr>
          <a:xfrm>
            <a:off x="2296160" y="345456"/>
            <a:ext cx="9234849" cy="3996812"/>
          </a:xfrm>
        </p:spPr>
        <p:txBody>
          <a:bodyPr anchor="t">
            <a:normAutofit/>
          </a:bodyPr>
          <a:lstStyle/>
          <a:p>
            <a:pPr algn="ctr"/>
            <a:r>
              <a:rPr lang="en-US" sz="4400" dirty="0"/>
              <a:t>Kansas Inservice Training System</a:t>
            </a:r>
            <a:br>
              <a:rPr lang="en-US" sz="4400" dirty="0"/>
            </a:br>
            <a:r>
              <a:rPr lang="en-US" sz="4000" dirty="0"/>
              <a:t>Supporting and Retaining EI Professionals Providers in Kansas</a:t>
            </a:r>
          </a:p>
        </p:txBody>
      </p:sp>
      <p:sp>
        <p:nvSpPr>
          <p:cNvPr id="3" name="Subtitle 2">
            <a:extLst>
              <a:ext uri="{FF2B5EF4-FFF2-40B4-BE49-F238E27FC236}">
                <a16:creationId xmlns:a16="http://schemas.microsoft.com/office/drawing/2014/main" id="{D85BEFB2-2AE1-81BE-118B-CE804084BE8A}"/>
              </a:ext>
            </a:extLst>
          </p:cNvPr>
          <p:cNvSpPr>
            <a:spLocks noGrp="1"/>
          </p:cNvSpPr>
          <p:nvPr>
            <p:ph type="subTitle" idx="1"/>
          </p:nvPr>
        </p:nvSpPr>
        <p:spPr>
          <a:xfrm>
            <a:off x="6589835" y="5253051"/>
            <a:ext cx="4941173" cy="812923"/>
          </a:xfrm>
        </p:spPr>
        <p:txBody>
          <a:bodyPr anchor="t">
            <a:normAutofit/>
          </a:bodyPr>
          <a:lstStyle/>
          <a:p>
            <a:pPr algn="r"/>
            <a:r>
              <a:rPr lang="en-US" dirty="0"/>
              <a:t>Misty D Goosen ED.S.</a:t>
            </a:r>
          </a:p>
          <a:p>
            <a:pPr algn="r"/>
            <a:endParaRPr lang="en-US" dirty="0">
              <a:solidFill>
                <a:srgbClr val="FFFFFF"/>
              </a:solidFill>
            </a:endParaRPr>
          </a:p>
        </p:txBody>
      </p:sp>
      <p:cxnSp>
        <p:nvCxnSpPr>
          <p:cNvPr id="23" name="Straight Connector 22">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38375"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0632567"/>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5496821" y="1371600"/>
            <a:ext cx="6034187" cy="1097280"/>
          </a:xfrm>
        </p:spPr>
        <p:txBody>
          <a:bodyPr vert="horz" lIns="91440" tIns="45720" rIns="91440" bIns="45720" rtlCol="0" anchor="t">
            <a:normAutofit/>
          </a:bodyPr>
          <a:lstStyle/>
          <a:p>
            <a:r>
              <a:rPr lang="en-US" sz="4000" dirty="0">
                <a:solidFill>
                  <a:schemeClr val="tx1"/>
                </a:solidFill>
              </a:rPr>
              <a:t>Relationships Are Key</a:t>
            </a:r>
          </a:p>
        </p:txBody>
      </p:sp>
      <p:pic>
        <p:nvPicPr>
          <p:cNvPr id="11" name="Picture Placeholder 10" descr="Birch log among fallen leaves">
            <a:extLst>
              <a:ext uri="{FF2B5EF4-FFF2-40B4-BE49-F238E27FC236}">
                <a16:creationId xmlns:a16="http://schemas.microsoft.com/office/drawing/2014/main" id="{5605CAF4-87E0-4A20-9AC1-E42F5D70BF4A}"/>
              </a:ext>
            </a:extLst>
          </p:cNvPr>
          <p:cNvPicPr>
            <a:picLocks noGrp="1" noChangeAspect="1"/>
          </p:cNvPicPr>
          <p:nvPr>
            <p:ph type="pic" sz="quarter" idx="15"/>
          </p:nvPr>
        </p:nvPicPr>
        <p:blipFill>
          <a:blip r:embed="rId3"/>
          <a:srcRect r="-2" b="5766"/>
          <a:stretch>
            <a:fillRect/>
          </a:stretch>
        </p:blipFill>
        <p:spPr>
          <a:xfrm>
            <a:off x="20" y="10"/>
            <a:ext cx="4857871" cy="6857990"/>
          </a:xfrm>
          <a:prstGeom prst="rect">
            <a:avLst/>
          </a:prstGeom>
        </p:spPr>
      </p:pic>
      <p:cxnSp>
        <p:nvCxnSpPr>
          <p:cNvPr id="20" name="Straight Connector 19">
            <a:extLst>
              <a:ext uri="{FF2B5EF4-FFF2-40B4-BE49-F238E27FC236}">
                <a16:creationId xmlns:a16="http://schemas.microsoft.com/office/drawing/2014/main" id="{691422F5-4221-4812-AFD9-5479C6D60A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DA821450-3024-4103-98AE-6D80CECEDA41}"/>
              </a:ext>
            </a:extLst>
          </p:cNvPr>
          <p:cNvSpPr>
            <a:spLocks noGrp="1"/>
          </p:cNvSpPr>
          <p:nvPr>
            <p:ph type="body" sz="quarter" idx="16"/>
          </p:nvPr>
        </p:nvSpPr>
        <p:spPr>
          <a:xfrm>
            <a:off x="5496820" y="1584960"/>
            <a:ext cx="6034187" cy="4482333"/>
          </a:xfrm>
        </p:spPr>
        <p:txBody>
          <a:bodyPr vert="horz" lIns="91440" tIns="45720" rIns="91440" bIns="45720" rtlCol="0" anchorCtr="0">
            <a:normAutofit/>
          </a:bodyPr>
          <a:lstStyle/>
          <a:p>
            <a:pPr>
              <a:lnSpc>
                <a:spcPct val="120000"/>
              </a:lnSpc>
            </a:pPr>
            <a:r>
              <a:rPr lang="en-US" sz="2400" dirty="0">
                <a:solidFill>
                  <a:schemeClr val="tx1"/>
                </a:solidFill>
              </a:rPr>
              <a:t>Organized Opportunities for Connection</a:t>
            </a:r>
          </a:p>
          <a:p>
            <a:pPr>
              <a:lnSpc>
                <a:spcPct val="120000"/>
              </a:lnSpc>
            </a:pPr>
            <a:r>
              <a:rPr lang="en-US" sz="2400" dirty="0">
                <a:solidFill>
                  <a:schemeClr val="tx1"/>
                </a:solidFill>
              </a:rPr>
              <a:t>Multiple Modes of Connection</a:t>
            </a:r>
          </a:p>
          <a:p>
            <a:pPr>
              <a:lnSpc>
                <a:spcPct val="120000"/>
              </a:lnSpc>
            </a:pPr>
            <a:r>
              <a:rPr lang="en-US" sz="2400" dirty="0">
                <a:solidFill>
                  <a:schemeClr val="tx1"/>
                </a:solidFill>
              </a:rPr>
              <a:t>Connections State/Groups/Individuals</a:t>
            </a:r>
          </a:p>
        </p:txBody>
      </p:sp>
      <p:sp>
        <p:nvSpPr>
          <p:cNvPr id="6" name="Slide Number Placeholder 5">
            <a:extLst>
              <a:ext uri="{FF2B5EF4-FFF2-40B4-BE49-F238E27FC236}">
                <a16:creationId xmlns:a16="http://schemas.microsoft.com/office/drawing/2014/main" id="{072CB36A-F473-4B86-BCEF-98BF329468DC}"/>
              </a:ext>
            </a:extLst>
          </p:cNvPr>
          <p:cNvSpPr>
            <a:spLocks noGrp="1"/>
          </p:cNvSpPr>
          <p:nvPr>
            <p:ph type="sldNum" sz="quarter" idx="12"/>
          </p:nvPr>
        </p:nvSpPr>
        <p:spPr>
          <a:xfrm>
            <a:off x="10807995" y="6356350"/>
            <a:ext cx="723014"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900" b="1" i="0" u="none" strike="noStrike" kern="1200" cap="all" spc="300" normalizeH="0" baseline="0" noProof="0" smtClean="0">
                <a:ln>
                  <a:noFill/>
                </a:ln>
                <a:solidFill>
                  <a:prstClr val="black"/>
                </a:solidFill>
                <a:effectLst/>
                <a:uLnTx/>
                <a:uFillTx/>
                <a:latin typeface="Grandview Display"/>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35</a:t>
            </a:fld>
            <a:endParaRPr kumimoji="0" lang="en-US" sz="900" b="1" i="0" u="none" strike="noStrike" kern="1200" cap="all" spc="300" normalizeH="0" baseline="0" noProof="0" dirty="0">
              <a:ln>
                <a:noFill/>
              </a:ln>
              <a:solidFill>
                <a:prstClr val="black"/>
              </a:solidFill>
              <a:effectLst/>
              <a:uLnTx/>
              <a:uFillTx/>
              <a:latin typeface="Grandview Display"/>
              <a:ea typeface="+mn-ea"/>
              <a:cs typeface="+mn-cs"/>
            </a:endParaRPr>
          </a:p>
        </p:txBody>
      </p:sp>
      <p:pic>
        <p:nvPicPr>
          <p:cNvPr id="3" name="Graphic 2" descr="KITS Logo">
            <a:extLst>
              <a:ext uri="{FF2B5EF4-FFF2-40B4-BE49-F238E27FC236}">
                <a16:creationId xmlns:a16="http://schemas.microsoft.com/office/drawing/2014/main" id="{A5C73C2C-B144-7F33-92E8-B8C0C784BF3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4958" y="5918466"/>
            <a:ext cx="563242" cy="620446"/>
          </a:xfrm>
          <a:prstGeom prst="rect">
            <a:avLst/>
          </a:prstGeom>
        </p:spPr>
      </p:pic>
      <p:pic>
        <p:nvPicPr>
          <p:cNvPr id="8" name="Graphic 7" descr="Kits logo">
            <a:extLst>
              <a:ext uri="{FF2B5EF4-FFF2-40B4-BE49-F238E27FC236}">
                <a16:creationId xmlns:a16="http://schemas.microsoft.com/office/drawing/2014/main" id="{7684A090-CC39-7917-E521-02ACFE44817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06260" y="6152423"/>
            <a:ext cx="563242" cy="620446"/>
          </a:xfrm>
          <a:prstGeom prst="rect">
            <a:avLst/>
          </a:prstGeom>
        </p:spPr>
      </p:pic>
    </p:spTree>
    <p:extLst>
      <p:ext uri="{BB962C8B-B14F-4D97-AF65-F5344CB8AC3E}">
        <p14:creationId xmlns:p14="http://schemas.microsoft.com/office/powerpoint/2010/main" val="3430848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851F7-E525-0C8C-0A2F-C3DD4B636675}"/>
              </a:ext>
            </a:extLst>
          </p:cNvPr>
          <p:cNvSpPr>
            <a:spLocks noGrp="1"/>
          </p:cNvSpPr>
          <p:nvPr>
            <p:ph type="title"/>
          </p:nvPr>
        </p:nvSpPr>
        <p:spPr>
          <a:xfrm>
            <a:off x="8652053" y="2829440"/>
            <a:ext cx="3177134" cy="1325563"/>
          </a:xfrm>
        </p:spPr>
        <p:txBody>
          <a:bodyPr>
            <a:noAutofit/>
          </a:bodyPr>
          <a:lstStyle/>
          <a:p>
            <a:r>
              <a:rPr lang="en-US" dirty="0">
                <a:solidFill>
                  <a:schemeClr val="tx1">
                    <a:lumMod val="95000"/>
                    <a:lumOff val="5000"/>
                  </a:schemeClr>
                </a:solidFill>
              </a:rPr>
              <a:t>PSP Mindset Set’s the Stage</a:t>
            </a:r>
          </a:p>
        </p:txBody>
      </p:sp>
      <p:pic>
        <p:nvPicPr>
          <p:cNvPr id="5" name="Graphic 4" descr="Kits logo">
            <a:extLst>
              <a:ext uri="{FF2B5EF4-FFF2-40B4-BE49-F238E27FC236}">
                <a16:creationId xmlns:a16="http://schemas.microsoft.com/office/drawing/2014/main" id="{B247C2F8-2F8B-0289-8A8D-497728C723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265945" y="5913006"/>
            <a:ext cx="563242" cy="524582"/>
          </a:xfrm>
          <a:prstGeom prst="rect">
            <a:avLst/>
          </a:prstGeom>
        </p:spPr>
      </p:pic>
      <p:pic>
        <p:nvPicPr>
          <p:cNvPr id="4" name="Picture 3" descr="Adults with child playing in fall leaves">
            <a:extLst>
              <a:ext uri="{FF2B5EF4-FFF2-40B4-BE49-F238E27FC236}">
                <a16:creationId xmlns:a16="http://schemas.microsoft.com/office/drawing/2014/main" id="{473F92CD-148C-4CF5-8C4C-52C0AADB513C}"/>
              </a:ext>
            </a:extLst>
          </p:cNvPr>
          <p:cNvPicPr>
            <a:picLocks noChangeAspect="1"/>
          </p:cNvPicPr>
          <p:nvPr/>
        </p:nvPicPr>
        <p:blipFill>
          <a:blip r:embed="rId4"/>
          <a:stretch>
            <a:fillRect/>
          </a:stretch>
        </p:blipFill>
        <p:spPr>
          <a:xfrm>
            <a:off x="734743" y="613507"/>
            <a:ext cx="7380325" cy="4918765"/>
          </a:xfrm>
          <a:prstGeom prst="rect">
            <a:avLst/>
          </a:prstGeom>
        </p:spPr>
      </p:pic>
      <p:cxnSp>
        <p:nvCxnSpPr>
          <p:cNvPr id="8" name="Straight Connector 7">
            <a:extLst>
              <a:ext uri="{FF2B5EF4-FFF2-40B4-BE49-F238E27FC236}">
                <a16:creationId xmlns:a16="http://schemas.microsoft.com/office/drawing/2014/main" id="{11154941-AA55-57BB-F2EB-91CBF8847EE4}"/>
              </a:ext>
              <a:ext uri="{C183D7F6-B498-43B3-948B-1728B52AA6E4}">
                <adec:decorative xmlns:adec="http://schemas.microsoft.com/office/drawing/2017/decorative" val="1"/>
              </a:ext>
            </a:extLst>
          </p:cNvPr>
          <p:cNvCxnSpPr/>
          <p:nvPr/>
        </p:nvCxnSpPr>
        <p:spPr>
          <a:xfrm>
            <a:off x="734743" y="6218084"/>
            <a:ext cx="9994217" cy="0"/>
          </a:xfrm>
          <a:prstGeom prst="line">
            <a:avLst/>
          </a:prstGeom>
          <a:ln w="38100">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30F24416-6630-D0A1-4B6B-B25EC64B6F1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160000" y="639915"/>
            <a:ext cx="2032000" cy="736600"/>
          </a:xfrm>
          <a:prstGeom prst="rect">
            <a:avLst/>
          </a:prstGeom>
          <a:effectLst>
            <a:outerShdw blurRad="50800" dist="50800" dir="5400000" algn="ctr" rotWithShape="0">
              <a:srgbClr val="929000"/>
            </a:outerShdw>
          </a:effectLst>
        </p:spPr>
      </p:pic>
    </p:spTree>
    <p:extLst>
      <p:ext uri="{BB962C8B-B14F-4D97-AF65-F5344CB8AC3E}">
        <p14:creationId xmlns:p14="http://schemas.microsoft.com/office/powerpoint/2010/main" val="39027386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143C47-AEAE-3D45-DB13-78DA07D2ECC7}"/>
            </a:ext>
          </a:extLst>
        </p:cNvPr>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51396FD0-A1B6-BC42-8D49-52714ACE64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690502C4-95E4-6939-E021-9F052A6703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7472909D-DEDB-D4B6-A46A-E6DEA336D72B}"/>
              </a:ext>
            </a:extLst>
          </p:cNvPr>
          <p:cNvSpPr>
            <a:spLocks noGrp="1"/>
          </p:cNvSpPr>
          <p:nvPr>
            <p:ph type="title"/>
          </p:nvPr>
        </p:nvSpPr>
        <p:spPr>
          <a:xfrm>
            <a:off x="5496821" y="1371600"/>
            <a:ext cx="6034187" cy="1097280"/>
          </a:xfrm>
        </p:spPr>
        <p:txBody>
          <a:bodyPr vert="horz" lIns="91440" tIns="45720" rIns="91440" bIns="45720" rtlCol="0" anchor="t">
            <a:normAutofit/>
          </a:bodyPr>
          <a:lstStyle/>
          <a:p>
            <a:r>
              <a:rPr lang="en-US" sz="4000" dirty="0">
                <a:solidFill>
                  <a:schemeClr val="tx1"/>
                </a:solidFill>
              </a:rPr>
              <a:t>Kansas Examples</a:t>
            </a:r>
          </a:p>
        </p:txBody>
      </p:sp>
      <p:pic>
        <p:nvPicPr>
          <p:cNvPr id="11" name="Picture Placeholder 10" descr="Birch log among fallen leaves">
            <a:extLst>
              <a:ext uri="{FF2B5EF4-FFF2-40B4-BE49-F238E27FC236}">
                <a16:creationId xmlns:a16="http://schemas.microsoft.com/office/drawing/2014/main" id="{4A99437E-B59E-40FA-0B21-21D877095134}"/>
              </a:ext>
            </a:extLst>
          </p:cNvPr>
          <p:cNvPicPr>
            <a:picLocks noGrp="1" noChangeAspect="1"/>
          </p:cNvPicPr>
          <p:nvPr>
            <p:ph type="pic" sz="quarter" idx="15"/>
          </p:nvPr>
        </p:nvPicPr>
        <p:blipFill>
          <a:blip r:embed="rId3"/>
          <a:srcRect r="-2" b="5766"/>
          <a:stretch>
            <a:fillRect/>
          </a:stretch>
        </p:blipFill>
        <p:spPr>
          <a:xfrm>
            <a:off x="20" y="10"/>
            <a:ext cx="4857871" cy="6857990"/>
          </a:xfrm>
          <a:prstGeom prst="rect">
            <a:avLst/>
          </a:prstGeom>
        </p:spPr>
      </p:pic>
      <p:cxnSp>
        <p:nvCxnSpPr>
          <p:cNvPr id="20" name="Straight Connector 19">
            <a:extLst>
              <a:ext uri="{FF2B5EF4-FFF2-40B4-BE49-F238E27FC236}">
                <a16:creationId xmlns:a16="http://schemas.microsoft.com/office/drawing/2014/main" id="{B2E3D178-34F1-309A-4DA7-13CC0A93C6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80905" y="1031005"/>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88A234DA-B490-E2B9-D932-E3977BF68588}"/>
              </a:ext>
            </a:extLst>
          </p:cNvPr>
          <p:cNvSpPr>
            <a:spLocks noGrp="1"/>
          </p:cNvSpPr>
          <p:nvPr>
            <p:ph type="body" sz="quarter" idx="16"/>
          </p:nvPr>
        </p:nvSpPr>
        <p:spPr>
          <a:xfrm>
            <a:off x="5496820" y="1234934"/>
            <a:ext cx="6034187" cy="4832360"/>
          </a:xfrm>
        </p:spPr>
        <p:txBody>
          <a:bodyPr vert="horz" lIns="91440" tIns="45720" rIns="91440" bIns="45720" rtlCol="0" anchorCtr="0">
            <a:normAutofit/>
          </a:bodyPr>
          <a:lstStyle/>
          <a:p>
            <a:pPr>
              <a:lnSpc>
                <a:spcPct val="120000"/>
              </a:lnSpc>
            </a:pPr>
            <a:endParaRPr lang="en-US" sz="2400" dirty="0">
              <a:solidFill>
                <a:schemeClr val="tx1"/>
              </a:solidFill>
            </a:endParaRPr>
          </a:p>
          <a:p>
            <a:pPr>
              <a:lnSpc>
                <a:spcPct val="120000"/>
              </a:lnSpc>
            </a:pPr>
            <a:endParaRPr lang="en-US" sz="2400" dirty="0">
              <a:solidFill>
                <a:schemeClr val="tx1"/>
              </a:solidFill>
            </a:endParaRPr>
          </a:p>
          <a:p>
            <a:pPr>
              <a:lnSpc>
                <a:spcPct val="120000"/>
              </a:lnSpc>
            </a:pPr>
            <a:endParaRPr lang="en-US" sz="2400" dirty="0">
              <a:solidFill>
                <a:schemeClr val="tx1"/>
              </a:solidFill>
            </a:endParaRPr>
          </a:p>
          <a:p>
            <a:pPr>
              <a:lnSpc>
                <a:spcPct val="120000"/>
              </a:lnSpc>
            </a:pPr>
            <a:r>
              <a:rPr lang="en-US" sz="2400" dirty="0">
                <a:solidFill>
                  <a:schemeClr val="tx1"/>
                </a:solidFill>
              </a:rPr>
              <a:t>New Provider Training</a:t>
            </a:r>
          </a:p>
          <a:p>
            <a:pPr>
              <a:lnSpc>
                <a:spcPct val="120000"/>
              </a:lnSpc>
            </a:pPr>
            <a:r>
              <a:rPr lang="en-US" sz="2400" dirty="0">
                <a:solidFill>
                  <a:schemeClr val="tx1"/>
                </a:solidFill>
              </a:rPr>
              <a:t>New Coordinator Training</a:t>
            </a:r>
          </a:p>
          <a:p>
            <a:pPr>
              <a:lnSpc>
                <a:spcPct val="120000"/>
              </a:lnSpc>
            </a:pPr>
            <a:r>
              <a:rPr lang="en-US" sz="2400" dirty="0">
                <a:solidFill>
                  <a:schemeClr val="tx1"/>
                </a:solidFill>
              </a:rPr>
              <a:t>Local Program TA</a:t>
            </a:r>
          </a:p>
          <a:p>
            <a:pPr>
              <a:lnSpc>
                <a:spcPct val="120000"/>
              </a:lnSpc>
            </a:pPr>
            <a:r>
              <a:rPr lang="en-US" sz="2400" dirty="0">
                <a:solidFill>
                  <a:schemeClr val="tx1"/>
                </a:solidFill>
              </a:rPr>
              <a:t>Coordinator Connections</a:t>
            </a:r>
          </a:p>
          <a:p>
            <a:pPr>
              <a:lnSpc>
                <a:spcPct val="120000"/>
              </a:lnSpc>
            </a:pPr>
            <a:r>
              <a:rPr lang="en-US" sz="2400" dirty="0">
                <a:solidFill>
                  <a:schemeClr val="tx1"/>
                </a:solidFill>
              </a:rPr>
              <a:t>Coaching Facilitator</a:t>
            </a:r>
          </a:p>
          <a:p>
            <a:pPr>
              <a:lnSpc>
                <a:spcPct val="120000"/>
              </a:lnSpc>
            </a:pPr>
            <a:endParaRPr lang="en-US" sz="2400" dirty="0">
              <a:solidFill>
                <a:schemeClr val="tx1"/>
              </a:solidFill>
            </a:endParaRPr>
          </a:p>
          <a:p>
            <a:pPr marL="0" indent="0">
              <a:lnSpc>
                <a:spcPct val="120000"/>
              </a:lnSpc>
              <a:buNone/>
            </a:pPr>
            <a:endParaRPr lang="en-US" sz="2400" dirty="0">
              <a:solidFill>
                <a:schemeClr val="tx1"/>
              </a:solidFill>
            </a:endParaRPr>
          </a:p>
        </p:txBody>
      </p:sp>
      <p:sp>
        <p:nvSpPr>
          <p:cNvPr id="6" name="Slide Number Placeholder 5">
            <a:extLst>
              <a:ext uri="{FF2B5EF4-FFF2-40B4-BE49-F238E27FC236}">
                <a16:creationId xmlns:a16="http://schemas.microsoft.com/office/drawing/2014/main" id="{71FB66FD-DD4A-7315-BCBD-C2CAB5C1D624}"/>
              </a:ext>
            </a:extLst>
          </p:cNvPr>
          <p:cNvSpPr>
            <a:spLocks noGrp="1"/>
          </p:cNvSpPr>
          <p:nvPr>
            <p:ph type="sldNum" sz="quarter" idx="12"/>
          </p:nvPr>
        </p:nvSpPr>
        <p:spPr>
          <a:xfrm>
            <a:off x="10807995" y="6356350"/>
            <a:ext cx="723014"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kumimoji="0" lang="en-US" sz="900" b="1" i="0" u="none" strike="noStrike" kern="1200" cap="all" spc="300" normalizeH="0" baseline="0" noProof="0" smtClean="0">
                <a:ln>
                  <a:noFill/>
                </a:ln>
                <a:solidFill>
                  <a:prstClr val="black"/>
                </a:solidFill>
                <a:effectLst/>
                <a:uLnTx/>
                <a:uFillTx/>
                <a:latin typeface="Grandview Display"/>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37</a:t>
            </a:fld>
            <a:endParaRPr kumimoji="0" lang="en-US" sz="900" b="1" i="0" u="none" strike="noStrike" kern="1200" cap="all" spc="300" normalizeH="0" baseline="0" noProof="0" dirty="0">
              <a:ln>
                <a:noFill/>
              </a:ln>
              <a:solidFill>
                <a:prstClr val="black"/>
              </a:solidFill>
              <a:effectLst/>
              <a:uLnTx/>
              <a:uFillTx/>
              <a:latin typeface="Grandview Display"/>
              <a:ea typeface="+mn-ea"/>
              <a:cs typeface="+mn-cs"/>
            </a:endParaRPr>
          </a:p>
        </p:txBody>
      </p:sp>
      <p:pic>
        <p:nvPicPr>
          <p:cNvPr id="3" name="Graphic 2" descr="Kits logo">
            <a:extLst>
              <a:ext uri="{FF2B5EF4-FFF2-40B4-BE49-F238E27FC236}">
                <a16:creationId xmlns:a16="http://schemas.microsoft.com/office/drawing/2014/main" id="{F09D72F1-101E-77C3-5C9C-56EEA848F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4958" y="5918466"/>
            <a:ext cx="563242" cy="620446"/>
          </a:xfrm>
          <a:prstGeom prst="rect">
            <a:avLst/>
          </a:prstGeom>
        </p:spPr>
      </p:pic>
      <p:pic>
        <p:nvPicPr>
          <p:cNvPr id="8" name="Graphic 7" descr="Kits logo">
            <a:extLst>
              <a:ext uri="{FF2B5EF4-FFF2-40B4-BE49-F238E27FC236}">
                <a16:creationId xmlns:a16="http://schemas.microsoft.com/office/drawing/2014/main" id="{DED0957A-5B47-19B8-4FBA-D4FFD2CDA69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06260" y="6152423"/>
            <a:ext cx="563242" cy="620446"/>
          </a:xfrm>
          <a:prstGeom prst="rect">
            <a:avLst/>
          </a:prstGeom>
        </p:spPr>
      </p:pic>
    </p:spTree>
    <p:extLst>
      <p:ext uri="{BB962C8B-B14F-4D97-AF65-F5344CB8AC3E}">
        <p14:creationId xmlns:p14="http://schemas.microsoft.com/office/powerpoint/2010/main" val="12523299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pic>
        <p:nvPicPr>
          <p:cNvPr id="6" name="Picture Placeholder 5" descr="Spinning leaves in the wind">
            <a:extLst>
              <a:ext uri="{FF2B5EF4-FFF2-40B4-BE49-F238E27FC236}">
                <a16:creationId xmlns:a16="http://schemas.microsoft.com/office/drawing/2014/main" id="{2D9F30BA-076B-B030-37E0-B26D70056C82}"/>
              </a:ext>
            </a:extLst>
          </p:cNvPr>
          <p:cNvPicPr>
            <a:picLocks noGrp="1" noChangeAspect="1"/>
          </p:cNvPicPr>
          <p:nvPr>
            <p:ph type="pic" sz="quarter" idx="15"/>
          </p:nvPr>
        </p:nvPicPr>
        <p:blipFill>
          <a:blip r:embed="rId3"/>
          <a:srcRect t="4156" r="9091" b="22792"/>
          <a:stretch>
            <a:fillRect/>
          </a:stretch>
        </p:blipFill>
        <p:spPr>
          <a:xfrm>
            <a:off x="21" y="10"/>
            <a:ext cx="12191979" cy="6857990"/>
          </a:xfrm>
          <a:prstGeom prst="rect">
            <a:avLst/>
          </a:prstGeom>
        </p:spPr>
      </p:pic>
      <p:sp>
        <p:nvSpPr>
          <p:cNvPr id="24" name="Rectangle 23">
            <a:extLst>
              <a:ext uri="{FF2B5EF4-FFF2-40B4-BE49-F238E27FC236}">
                <a16:creationId xmlns:a16="http://schemas.microsoft.com/office/drawing/2014/main" id="{05DEC45B-BA77-21C0-3869-05DE7C923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705856"/>
            <a:ext cx="12192001" cy="1152144"/>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78091074-531D-7FB6-4ABA-8BAB9ED68D7C}"/>
              </a:ext>
            </a:extLst>
          </p:cNvPr>
          <p:cNvSpPr>
            <a:spLocks noGrp="1"/>
          </p:cNvSpPr>
          <p:nvPr>
            <p:ph type="title"/>
          </p:nvPr>
        </p:nvSpPr>
        <p:spPr>
          <a:xfrm>
            <a:off x="4705351" y="799197"/>
            <a:ext cx="7105650" cy="870008"/>
          </a:xfrm>
        </p:spPr>
        <p:txBody>
          <a:bodyPr vert="horz" lIns="91440" tIns="45720" rIns="91440" bIns="45720" rtlCol="0" anchor="ctr">
            <a:noAutofit/>
          </a:bodyPr>
          <a:lstStyle/>
          <a:p>
            <a:pPr>
              <a:lnSpc>
                <a:spcPct val="90000"/>
              </a:lnSpc>
            </a:pPr>
            <a:r>
              <a:rPr lang="en-US" sz="4000" b="1" kern="1200" dirty="0">
                <a:solidFill>
                  <a:schemeClr val="tx1"/>
                </a:solidFill>
                <a:latin typeface="+mj-lt"/>
                <a:ea typeface="+mj-ea"/>
                <a:cs typeface="+mj-cs"/>
              </a:rPr>
              <a:t>New Provider Training</a:t>
            </a:r>
          </a:p>
        </p:txBody>
      </p:sp>
      <p:cxnSp>
        <p:nvCxnSpPr>
          <p:cNvPr id="26" name="Straight Connector 25">
            <a:extLst>
              <a:ext uri="{FF2B5EF4-FFF2-40B4-BE49-F238E27FC236}">
                <a16:creationId xmlns:a16="http://schemas.microsoft.com/office/drawing/2014/main" id="{7A0A4642-D29D-0121-4C05-5A5559BC5F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560574" y="6281928"/>
            <a:ext cx="115214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Graphic 4" descr="Kits logo">
            <a:extLst>
              <a:ext uri="{FF2B5EF4-FFF2-40B4-BE49-F238E27FC236}">
                <a16:creationId xmlns:a16="http://schemas.microsoft.com/office/drawing/2014/main" id="{3BCD097F-E06F-8C74-0036-C8B23AE2A43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1515" y="5826999"/>
            <a:ext cx="563242" cy="620446"/>
          </a:xfrm>
          <a:prstGeom prst="rect">
            <a:avLst/>
          </a:prstGeom>
        </p:spPr>
      </p:pic>
      <p:pic>
        <p:nvPicPr>
          <p:cNvPr id="4" name="Picture 3" descr="Kits logo">
            <a:extLst>
              <a:ext uri="{FF2B5EF4-FFF2-40B4-BE49-F238E27FC236}">
                <a16:creationId xmlns:a16="http://schemas.microsoft.com/office/drawing/2014/main" id="{450801BC-085A-CC96-8B88-4DAF8A08D314}"/>
              </a:ext>
            </a:extLst>
          </p:cNvPr>
          <p:cNvPicPr>
            <a:picLocks noChangeAspect="1"/>
          </p:cNvPicPr>
          <p:nvPr/>
        </p:nvPicPr>
        <p:blipFill>
          <a:blip r:embed="rId5"/>
          <a:stretch>
            <a:fillRect/>
          </a:stretch>
        </p:blipFill>
        <p:spPr>
          <a:xfrm>
            <a:off x="3424451" y="2154004"/>
            <a:ext cx="7105650" cy="3551851"/>
          </a:xfrm>
          <a:prstGeom prst="rect">
            <a:avLst/>
          </a:prstGeom>
        </p:spPr>
      </p:pic>
    </p:spTree>
    <p:extLst>
      <p:ext uri="{BB962C8B-B14F-4D97-AF65-F5344CB8AC3E}">
        <p14:creationId xmlns:p14="http://schemas.microsoft.com/office/powerpoint/2010/main" val="35538284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39A96-311A-9EB9-2E65-6EF9DECC4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F63EFA-FBF0-E32D-C0B5-63EF9AA167A3}"/>
              </a:ext>
            </a:extLst>
          </p:cNvPr>
          <p:cNvSpPr>
            <a:spLocks noGrp="1"/>
          </p:cNvSpPr>
          <p:nvPr>
            <p:ph type="title" idx="4294967295"/>
          </p:nvPr>
        </p:nvSpPr>
        <p:spPr>
          <a:xfrm>
            <a:off x="0" y="542925"/>
            <a:ext cx="5251450" cy="1285875"/>
          </a:xfrm>
        </p:spPr>
        <p:txBody>
          <a:bodyPr vert="horz" lIns="91440" tIns="45720" rIns="91440" bIns="45720" rtlCol="0" anchor="ctr">
            <a:normAutofit/>
          </a:bodyPr>
          <a:lstStyle/>
          <a:p>
            <a:r>
              <a:rPr lang="en-US" sz="4400" dirty="0">
                <a:solidFill>
                  <a:schemeClr val="tx1">
                    <a:lumMod val="75000"/>
                    <a:lumOff val="25000"/>
                  </a:schemeClr>
                </a:solidFill>
              </a:rPr>
              <a:t>New Coordinators</a:t>
            </a:r>
          </a:p>
        </p:txBody>
      </p:sp>
      <p:pic>
        <p:nvPicPr>
          <p:cNvPr id="6" name="Picture 5" descr="Red maple leaves on a tree">
            <a:extLst>
              <a:ext uri="{FF2B5EF4-FFF2-40B4-BE49-F238E27FC236}">
                <a16:creationId xmlns:a16="http://schemas.microsoft.com/office/drawing/2014/main" id="{88FEE851-4587-CE20-45AD-E42109A318ED}"/>
              </a:ext>
            </a:extLst>
          </p:cNvPr>
          <p:cNvPicPr>
            <a:picLocks noChangeAspect="1"/>
          </p:cNvPicPr>
          <p:nvPr/>
        </p:nvPicPr>
        <p:blipFill>
          <a:blip r:embed="rId3"/>
          <a:srcRect l="21454" r="21454"/>
          <a:stretch/>
        </p:blipFill>
        <p:spPr>
          <a:xfrm>
            <a:off x="5029201" y="10"/>
            <a:ext cx="71628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9" name="Graphic 8" descr="Kits logo">
            <a:extLst>
              <a:ext uri="{FF2B5EF4-FFF2-40B4-BE49-F238E27FC236}">
                <a16:creationId xmlns:a16="http://schemas.microsoft.com/office/drawing/2014/main" id="{ECB05F32-9522-354A-8C11-3794A8887D0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87100" y="5502664"/>
            <a:ext cx="652955" cy="852180"/>
          </a:xfrm>
          <a:prstGeom prst="rect">
            <a:avLst/>
          </a:prstGeom>
        </p:spPr>
      </p:pic>
      <p:pic>
        <p:nvPicPr>
          <p:cNvPr id="3" name="Graphic 2" descr="Kits logo">
            <a:extLst>
              <a:ext uri="{FF2B5EF4-FFF2-40B4-BE49-F238E27FC236}">
                <a16:creationId xmlns:a16="http://schemas.microsoft.com/office/drawing/2014/main" id="{A61E7801-3EB2-7488-3CE2-B73AAD84D47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2162" y="5876042"/>
            <a:ext cx="563242" cy="524582"/>
          </a:xfrm>
          <a:prstGeom prst="rect">
            <a:avLst/>
          </a:prstGeom>
        </p:spPr>
      </p:pic>
      <p:pic>
        <p:nvPicPr>
          <p:cNvPr id="7" name="Picture 6">
            <a:extLst>
              <a:ext uri="{FF2B5EF4-FFF2-40B4-BE49-F238E27FC236}">
                <a16:creationId xmlns:a16="http://schemas.microsoft.com/office/drawing/2014/main" id="{5A31D5E5-36B6-74B6-4527-AB85D5067A9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83341" y="1912680"/>
            <a:ext cx="5540188" cy="4487944"/>
          </a:xfrm>
          <a:prstGeom prst="rect">
            <a:avLst/>
          </a:prstGeom>
        </p:spPr>
      </p:pic>
    </p:spTree>
    <p:extLst>
      <p:ext uri="{BB962C8B-B14F-4D97-AF65-F5344CB8AC3E}">
        <p14:creationId xmlns:p14="http://schemas.microsoft.com/office/powerpoint/2010/main" val="2523214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CC60D-C812-1A90-43B1-270A58153E3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474259" y="704388"/>
            <a:ext cx="7422776" cy="5584106"/>
          </a:xfrm>
          <a:prstGeom prst="rect">
            <a:avLst/>
          </a:prstGeom>
        </p:spPr>
      </p:pic>
      <p:sp>
        <p:nvSpPr>
          <p:cNvPr id="2" name="Title 1">
            <a:extLst>
              <a:ext uri="{FF2B5EF4-FFF2-40B4-BE49-F238E27FC236}">
                <a16:creationId xmlns:a16="http://schemas.microsoft.com/office/drawing/2014/main" id="{9006683A-732C-89F5-9F83-1DBDBB6A22D5}"/>
              </a:ext>
            </a:extLst>
          </p:cNvPr>
          <p:cNvSpPr>
            <a:spLocks noGrp="1"/>
          </p:cNvSpPr>
          <p:nvPr>
            <p:ph type="title" idx="4294967295"/>
          </p:nvPr>
        </p:nvSpPr>
        <p:spPr>
          <a:xfrm>
            <a:off x="640079" y="-1097280"/>
            <a:ext cx="10890929" cy="1097280"/>
          </a:xfrm>
        </p:spPr>
        <p:txBody>
          <a:bodyPr vert="horz" lIns="91440" tIns="45720" rIns="91440" bIns="45720" rtlCol="0" anchor="b">
            <a:normAutofit/>
          </a:bodyPr>
          <a:lstStyle/>
          <a:p>
            <a:r>
              <a:rPr lang="en-US" dirty="0"/>
              <a:t>Joint Planning</a:t>
            </a:r>
          </a:p>
        </p:txBody>
      </p:sp>
    </p:spTree>
    <p:extLst>
      <p:ext uri="{BB962C8B-B14F-4D97-AF65-F5344CB8AC3E}">
        <p14:creationId xmlns:p14="http://schemas.microsoft.com/office/powerpoint/2010/main" val="5059018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A5F5E-6FF9-0203-89EE-C6707CDB7B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09EA91-1560-75A2-2ACA-64A328CD0DF4}"/>
              </a:ext>
            </a:extLst>
          </p:cNvPr>
          <p:cNvSpPr>
            <a:spLocks noGrp="1"/>
          </p:cNvSpPr>
          <p:nvPr>
            <p:ph type="title"/>
          </p:nvPr>
        </p:nvSpPr>
        <p:spPr>
          <a:xfrm>
            <a:off x="130629" y="445327"/>
            <a:ext cx="4849585" cy="828302"/>
          </a:xfrm>
        </p:spPr>
        <p:txBody>
          <a:bodyPr>
            <a:normAutofit/>
          </a:bodyPr>
          <a:lstStyle/>
          <a:p>
            <a:r>
              <a:rPr lang="en-US" dirty="0">
                <a:solidFill>
                  <a:schemeClr val="tx1">
                    <a:lumMod val="95000"/>
                    <a:lumOff val="5000"/>
                  </a:schemeClr>
                </a:solidFill>
              </a:rPr>
              <a:t>KITS TA Providers</a:t>
            </a:r>
          </a:p>
        </p:txBody>
      </p:sp>
      <p:pic>
        <p:nvPicPr>
          <p:cNvPr id="4" name="Graphic 3" descr="Kits logo">
            <a:extLst>
              <a:ext uri="{FF2B5EF4-FFF2-40B4-BE49-F238E27FC236}">
                <a16:creationId xmlns:a16="http://schemas.microsoft.com/office/drawing/2014/main" id="{E478C719-8AD0-9277-0AD8-B032DEFFD5D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4958" y="5918466"/>
            <a:ext cx="563242" cy="620446"/>
          </a:xfrm>
          <a:prstGeom prst="rect">
            <a:avLst/>
          </a:prstGeom>
        </p:spPr>
      </p:pic>
      <p:pic>
        <p:nvPicPr>
          <p:cNvPr id="8" name="Picture 7" descr="Yellow and red autumn leaves background">
            <a:extLst>
              <a:ext uri="{FF2B5EF4-FFF2-40B4-BE49-F238E27FC236}">
                <a16:creationId xmlns:a16="http://schemas.microsoft.com/office/drawing/2014/main" id="{05588918-42C1-E983-DDA6-A735C6C05067}"/>
              </a:ext>
            </a:extLst>
          </p:cNvPr>
          <p:cNvPicPr>
            <a:picLocks noChangeAspect="1"/>
          </p:cNvPicPr>
          <p:nvPr/>
        </p:nvPicPr>
        <p:blipFill>
          <a:blip r:embed="rId4"/>
          <a:stretch>
            <a:fillRect/>
          </a:stretch>
        </p:blipFill>
        <p:spPr>
          <a:xfrm>
            <a:off x="5382077" y="412561"/>
            <a:ext cx="6536674" cy="5831077"/>
          </a:xfrm>
          <a:prstGeom prst="rect">
            <a:avLst/>
          </a:prstGeom>
        </p:spPr>
      </p:pic>
      <p:sp>
        <p:nvSpPr>
          <p:cNvPr id="6" name="TextBox 5">
            <a:extLst>
              <a:ext uri="{FF2B5EF4-FFF2-40B4-BE49-F238E27FC236}">
                <a16:creationId xmlns:a16="http://schemas.microsoft.com/office/drawing/2014/main" id="{689FF82E-B690-441D-C0E9-563EC516FF4B}"/>
              </a:ext>
            </a:extLst>
          </p:cNvPr>
          <p:cNvSpPr txBox="1"/>
          <p:nvPr/>
        </p:nvSpPr>
        <p:spPr>
          <a:xfrm>
            <a:off x="2008416" y="2181669"/>
            <a:ext cx="4359728" cy="2677656"/>
          </a:xfrm>
          <a:prstGeom prst="rect">
            <a:avLst/>
          </a:prstGeom>
          <a:solidFill>
            <a:srgbClr val="FFA837"/>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Grandview Display"/>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Grandview Display"/>
                <a:ea typeface="+mn-ea"/>
                <a:cs typeface="+mn-cs"/>
              </a:rPr>
              <a:t>Assigned TA</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Grandview Display"/>
                <a:ea typeface="+mn-ea"/>
                <a:cs typeface="+mn-cs"/>
              </a:rPr>
              <a:t>Monthly Coordinator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Grandview Display"/>
                <a:ea typeface="+mn-ea"/>
                <a:cs typeface="+mn-cs"/>
              </a:rPr>
              <a:t>TA as PSP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Grandview Displ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Grandview Display"/>
              <a:ea typeface="+mn-ea"/>
              <a:cs typeface="+mn-cs"/>
            </a:endParaRPr>
          </a:p>
        </p:txBody>
      </p:sp>
    </p:spTree>
    <p:extLst>
      <p:ext uri="{BB962C8B-B14F-4D97-AF65-F5344CB8AC3E}">
        <p14:creationId xmlns:p14="http://schemas.microsoft.com/office/powerpoint/2010/main" val="28549352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ACF8E-B18E-6A69-BD1F-FD43F0AE6389}"/>
              </a:ext>
            </a:extLst>
          </p:cNvPr>
          <p:cNvSpPr>
            <a:spLocks noGrp="1"/>
          </p:cNvSpPr>
          <p:nvPr>
            <p:ph type="title"/>
          </p:nvPr>
        </p:nvSpPr>
        <p:spPr>
          <a:xfrm>
            <a:off x="538844" y="2302330"/>
            <a:ext cx="3559628" cy="1559342"/>
          </a:xfrm>
        </p:spPr>
        <p:txBody>
          <a:bodyPr>
            <a:normAutofit/>
          </a:bodyPr>
          <a:lstStyle/>
          <a:p>
            <a:r>
              <a:rPr lang="en-US" sz="4000" dirty="0">
                <a:solidFill>
                  <a:schemeClr val="tx1">
                    <a:lumMod val="95000"/>
                    <a:lumOff val="5000"/>
                  </a:schemeClr>
                </a:solidFill>
              </a:rPr>
              <a:t>Coordinator Connections</a:t>
            </a:r>
          </a:p>
        </p:txBody>
      </p:sp>
      <p:graphicFrame>
        <p:nvGraphicFramePr>
          <p:cNvPr id="5" name="Diagram 4">
            <a:extLst>
              <a:ext uri="{FF2B5EF4-FFF2-40B4-BE49-F238E27FC236}">
                <a16:creationId xmlns:a16="http://schemas.microsoft.com/office/drawing/2014/main" id="{2B27078B-16CB-F258-49FF-F1AF975B8B8B}"/>
              </a:ext>
              <a:ext uri="{C183D7F6-B498-43B3-948B-1728B52AA6E4}">
                <adec:decorative xmlns:adec="http://schemas.microsoft.com/office/drawing/2017/decorative" val="1"/>
              </a:ext>
            </a:extLst>
          </p:cNvPr>
          <p:cNvGraphicFramePr/>
          <p:nvPr/>
        </p:nvGraphicFramePr>
        <p:xfrm>
          <a:off x="3390217"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Graphic 5" descr="Kits logo">
            <a:extLst>
              <a:ext uri="{FF2B5EF4-FFF2-40B4-BE49-F238E27FC236}">
                <a16:creationId xmlns:a16="http://schemas.microsoft.com/office/drawing/2014/main" id="{AF460BA7-E537-49FC-89AD-1B9BD4F9EA2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92162" y="5876042"/>
            <a:ext cx="563242" cy="524582"/>
          </a:xfrm>
          <a:prstGeom prst="rect">
            <a:avLst/>
          </a:prstGeom>
        </p:spPr>
      </p:pic>
    </p:spTree>
    <p:extLst>
      <p:ext uri="{BB962C8B-B14F-4D97-AF65-F5344CB8AC3E}">
        <p14:creationId xmlns:p14="http://schemas.microsoft.com/office/powerpoint/2010/main" val="5775236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5AEFE-42CE-7CE4-9CC5-97CD2C41E9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6F20E3-C593-209A-6581-E8821089179A}"/>
              </a:ext>
            </a:extLst>
          </p:cNvPr>
          <p:cNvSpPr>
            <a:spLocks noGrp="1"/>
          </p:cNvSpPr>
          <p:nvPr>
            <p:ph type="title"/>
          </p:nvPr>
        </p:nvSpPr>
        <p:spPr>
          <a:xfrm>
            <a:off x="887143" y="673971"/>
            <a:ext cx="9994217" cy="945280"/>
          </a:xfrm>
        </p:spPr>
        <p:txBody>
          <a:bodyPr/>
          <a:lstStyle/>
          <a:p>
            <a:r>
              <a:rPr lang="en-US" dirty="0">
                <a:solidFill>
                  <a:schemeClr val="tx1">
                    <a:lumMod val="75000"/>
                    <a:lumOff val="25000"/>
                  </a:schemeClr>
                </a:solidFill>
              </a:rPr>
              <a:t>Coaching Facilitators</a:t>
            </a:r>
          </a:p>
        </p:txBody>
      </p:sp>
      <p:sp>
        <p:nvSpPr>
          <p:cNvPr id="4" name="Text Placeholder 3">
            <a:extLst>
              <a:ext uri="{FF2B5EF4-FFF2-40B4-BE49-F238E27FC236}">
                <a16:creationId xmlns:a16="http://schemas.microsoft.com/office/drawing/2014/main" id="{4B743788-B79F-39E5-E003-ABE2C09B0B11}"/>
              </a:ext>
              <a:ext uri="{C183D7F6-B498-43B3-948B-1728B52AA6E4}">
                <adec:decorative xmlns:adec="http://schemas.microsoft.com/office/drawing/2017/decorative" val="1"/>
              </a:ext>
            </a:extLst>
          </p:cNvPr>
          <p:cNvSpPr>
            <a:spLocks noGrp="1"/>
          </p:cNvSpPr>
          <p:nvPr>
            <p:ph type="body" sz="quarter" idx="13"/>
          </p:nvPr>
        </p:nvSpPr>
        <p:spPr>
          <a:xfrm>
            <a:off x="730623" y="1958182"/>
            <a:ext cx="10852912" cy="4235959"/>
          </a:xfrm>
          <a:gradFill flip="none" rotWithShape="1">
            <a:gsLst>
              <a:gs pos="0">
                <a:srgbClr val="941100"/>
              </a:gs>
              <a:gs pos="44000">
                <a:srgbClr val="941100">
                  <a:alpha val="50134"/>
                </a:srgbClr>
              </a:gs>
              <a:gs pos="72000">
                <a:srgbClr val="941100">
                  <a:alpha val="38000"/>
                </a:srgbClr>
              </a:gs>
              <a:gs pos="98000">
                <a:srgbClr val="941100">
                  <a:alpha val="14500"/>
                </a:srgbClr>
              </a:gs>
            </a:gsLst>
            <a:lin ang="10800000" scaled="0"/>
            <a:tileRect/>
          </a:gradFill>
        </p:spPr>
        <p:txBody>
          <a:bodyPr>
            <a:normAutofit/>
          </a:bodyPr>
          <a:lstStyle/>
          <a:p>
            <a:pPr marL="914400" lvl="1" indent="-457200" algn="l">
              <a:spcBef>
                <a:spcPts val="1200"/>
              </a:spcBef>
              <a:buFont typeface="Arial" panose="020B0604020202020204" pitchFamily="34" charset="0"/>
              <a:buChar char="•"/>
            </a:pPr>
            <a:endParaRPr lang="en-US" sz="2800" dirty="0"/>
          </a:p>
          <a:p>
            <a:pPr lvl="1"/>
            <a:r>
              <a:rPr lang="en-US" sz="1200" dirty="0"/>
              <a:t>							</a:t>
            </a:r>
            <a:endParaRPr lang="en-US" sz="2800" dirty="0">
              <a:solidFill>
                <a:schemeClr val="tx1"/>
              </a:solidFill>
            </a:endParaRPr>
          </a:p>
        </p:txBody>
      </p:sp>
      <p:sp>
        <p:nvSpPr>
          <p:cNvPr id="5" name="TextBox 4">
            <a:extLst>
              <a:ext uri="{FF2B5EF4-FFF2-40B4-BE49-F238E27FC236}">
                <a16:creationId xmlns:a16="http://schemas.microsoft.com/office/drawing/2014/main" id="{F855C9B0-5C1C-3E5D-B4EA-F7FF52409CBE}"/>
              </a:ext>
              <a:ext uri="{C183D7F6-B498-43B3-948B-1728B52AA6E4}">
                <adec:decorative xmlns:adec="http://schemas.microsoft.com/office/drawing/2017/decorative" val="1"/>
              </a:ext>
            </a:extLst>
          </p:cNvPr>
          <p:cNvSpPr txBox="1"/>
          <p:nvPr/>
        </p:nvSpPr>
        <p:spPr>
          <a:xfrm>
            <a:off x="10167163" y="765447"/>
            <a:ext cx="2019300" cy="723900"/>
          </a:xfrm>
          <a:prstGeom prst="rect">
            <a:avLst/>
          </a:prstGeom>
          <a:solidFill>
            <a:srgbClr val="941100">
              <a:alpha val="60284"/>
            </a:srgb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randview Display"/>
              <a:ea typeface="+mn-ea"/>
              <a:cs typeface="+mn-cs"/>
            </a:endParaRPr>
          </a:p>
        </p:txBody>
      </p:sp>
      <p:cxnSp>
        <p:nvCxnSpPr>
          <p:cNvPr id="8" name="Straight Connector 7">
            <a:extLst>
              <a:ext uri="{FF2B5EF4-FFF2-40B4-BE49-F238E27FC236}">
                <a16:creationId xmlns:a16="http://schemas.microsoft.com/office/drawing/2014/main" id="{9B1C89B6-6272-3192-B6D7-B78A6905BA18}"/>
              </a:ext>
              <a:ext uri="{C183D7F6-B498-43B3-948B-1728B52AA6E4}">
                <adec:decorative xmlns:adec="http://schemas.microsoft.com/office/drawing/2017/decorative" val="1"/>
              </a:ext>
            </a:extLst>
          </p:cNvPr>
          <p:cNvCxnSpPr/>
          <p:nvPr/>
        </p:nvCxnSpPr>
        <p:spPr>
          <a:xfrm>
            <a:off x="887143" y="6400964"/>
            <a:ext cx="9994217" cy="0"/>
          </a:xfrm>
          <a:prstGeom prst="line">
            <a:avLst/>
          </a:prstGeom>
          <a:ln w="38100">
            <a:solidFill>
              <a:schemeClr val="accent1"/>
            </a:solidFill>
          </a:ln>
        </p:spPr>
        <p:style>
          <a:lnRef idx="2">
            <a:schemeClr val="accent1"/>
          </a:lnRef>
          <a:fillRef idx="0">
            <a:schemeClr val="accent1"/>
          </a:fillRef>
          <a:effectRef idx="1">
            <a:schemeClr val="accent1"/>
          </a:effectRef>
          <a:fontRef idx="minor">
            <a:schemeClr val="tx1"/>
          </a:fontRef>
        </p:style>
      </p:cxnSp>
      <p:pic>
        <p:nvPicPr>
          <p:cNvPr id="9" name="Graphic 8" descr="Kits logo">
            <a:extLst>
              <a:ext uri="{FF2B5EF4-FFF2-40B4-BE49-F238E27FC236}">
                <a16:creationId xmlns:a16="http://schemas.microsoft.com/office/drawing/2014/main" id="{019350F4-6718-57E2-9F0B-9D2EB66C894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8106" y="5954487"/>
            <a:ext cx="652955" cy="800711"/>
          </a:xfrm>
          <a:prstGeom prst="rect">
            <a:avLst/>
          </a:prstGeom>
        </p:spPr>
      </p:pic>
      <p:sp>
        <p:nvSpPr>
          <p:cNvPr id="6" name="TextBox 5">
            <a:extLst>
              <a:ext uri="{FF2B5EF4-FFF2-40B4-BE49-F238E27FC236}">
                <a16:creationId xmlns:a16="http://schemas.microsoft.com/office/drawing/2014/main" id="{62096FD7-FCA5-66F5-4ED0-5FF6A9CE70F3}"/>
              </a:ext>
            </a:extLst>
          </p:cNvPr>
          <p:cNvSpPr txBox="1"/>
          <p:nvPr/>
        </p:nvSpPr>
        <p:spPr>
          <a:xfrm>
            <a:off x="1143000" y="2090600"/>
            <a:ext cx="6732446" cy="172354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Grandview Display"/>
                <a:ea typeface="+mn-ea"/>
                <a:cs typeface="+mn-cs"/>
              </a:rPr>
              <a:t>Topics that support the PSP model</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Grandview Display"/>
                <a:ea typeface="+mn-ea"/>
                <a:cs typeface="+mn-cs"/>
              </a:rPr>
              <a:t>Topics that support CF individuals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Grandview Display"/>
                <a:ea typeface="+mn-ea"/>
                <a:cs typeface="+mn-cs"/>
              </a:rPr>
              <a:t>Opportunities to address real life situations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Grandview Display"/>
                <a:ea typeface="+mn-ea"/>
                <a:cs typeface="+mn-cs"/>
              </a:rPr>
              <a:t>Opportunities to learn from and with others</a:t>
            </a:r>
          </a:p>
        </p:txBody>
      </p:sp>
      <p:pic>
        <p:nvPicPr>
          <p:cNvPr id="10" name="Picture 9" descr="Autumn leaves close-up">
            <a:extLst>
              <a:ext uri="{FF2B5EF4-FFF2-40B4-BE49-F238E27FC236}">
                <a16:creationId xmlns:a16="http://schemas.microsoft.com/office/drawing/2014/main" id="{F9DC0E22-D853-9A3A-A575-1086C452AA69}"/>
              </a:ext>
            </a:extLst>
          </p:cNvPr>
          <p:cNvPicPr>
            <a:picLocks noChangeAspect="1"/>
          </p:cNvPicPr>
          <p:nvPr/>
        </p:nvPicPr>
        <p:blipFill>
          <a:blip r:embed="rId4"/>
          <a:stretch>
            <a:fillRect/>
          </a:stretch>
        </p:blipFill>
        <p:spPr>
          <a:xfrm>
            <a:off x="8609761" y="2134104"/>
            <a:ext cx="2851616" cy="3863887"/>
          </a:xfrm>
          <a:prstGeom prst="rect">
            <a:avLst/>
          </a:prstGeom>
          <a:effectLst>
            <a:softEdge rad="161366"/>
          </a:effectLst>
        </p:spPr>
      </p:pic>
    </p:spTree>
    <p:extLst>
      <p:ext uri="{BB962C8B-B14F-4D97-AF65-F5344CB8AC3E}">
        <p14:creationId xmlns:p14="http://schemas.microsoft.com/office/powerpoint/2010/main" val="19542994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1" name="Rectangle 3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pic>
        <p:nvPicPr>
          <p:cNvPr id="10" name="Picture 9" descr="Leaves of different colors on wood cut">
            <a:extLst>
              <a:ext uri="{FF2B5EF4-FFF2-40B4-BE49-F238E27FC236}">
                <a16:creationId xmlns:a16="http://schemas.microsoft.com/office/drawing/2014/main" id="{5F53F8CB-171E-20C6-42CC-5F78C93C47FF}"/>
              </a:ext>
            </a:extLst>
          </p:cNvPr>
          <p:cNvPicPr>
            <a:picLocks noChangeAspect="1"/>
          </p:cNvPicPr>
          <p:nvPr/>
        </p:nvPicPr>
        <p:blipFill>
          <a:blip r:embed="rId3"/>
          <a:srcRect t="19291" r="9091" b="12528"/>
          <a:stretch>
            <a:fillRect/>
          </a:stretch>
        </p:blipFill>
        <p:spPr>
          <a:xfrm>
            <a:off x="-2" y="-99180"/>
            <a:ext cx="12191999" cy="6857999"/>
          </a:xfrm>
          <a:prstGeom prst="rect">
            <a:avLst/>
          </a:prstGeom>
        </p:spPr>
      </p:pic>
      <p:sp>
        <p:nvSpPr>
          <p:cNvPr id="32" name="Rectangle 31">
            <a:extLst>
              <a:ext uri="{FF2B5EF4-FFF2-40B4-BE49-F238E27FC236}">
                <a16:creationId xmlns:a16="http://schemas.microsoft.com/office/drawing/2014/main" id="{72E284DE-AB43-1296-3166-892F44A3A2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3183" y="173181"/>
            <a:ext cx="6858002" cy="651164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12" name="Title 11">
            <a:extLst>
              <a:ext uri="{FF2B5EF4-FFF2-40B4-BE49-F238E27FC236}">
                <a16:creationId xmlns:a16="http://schemas.microsoft.com/office/drawing/2014/main" id="{E3EE8C58-6264-72CE-B4F3-20ED4AA3090E}"/>
              </a:ext>
            </a:extLst>
          </p:cNvPr>
          <p:cNvSpPr txBox="1">
            <a:spLocks noGrp="1"/>
          </p:cNvSpPr>
          <p:nvPr>
            <p:ph type="title" idx="4294967295"/>
          </p:nvPr>
        </p:nvSpPr>
        <p:spPr>
          <a:xfrm>
            <a:off x="457195" y="701964"/>
            <a:ext cx="5370950" cy="364030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6000" b="1" i="0" u="none" strike="noStrike" kern="1200" cap="none" spc="0" normalizeH="0" baseline="0" noProof="0" dirty="0">
                <a:ln>
                  <a:noFill/>
                </a:ln>
                <a:solidFill>
                  <a:srgbClr val="FFFFFF"/>
                </a:solidFill>
                <a:effectLst/>
                <a:uLnTx/>
                <a:uFillTx/>
                <a:latin typeface="+mj-lt"/>
                <a:ea typeface="+mj-ea"/>
                <a:cs typeface="+mj-cs"/>
              </a:rPr>
              <a:t>Reflections and Questions</a:t>
            </a:r>
          </a:p>
        </p:txBody>
      </p:sp>
      <p:cxnSp>
        <p:nvCxnSpPr>
          <p:cNvPr id="23" name="Straight Connector 22">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03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Graphic 13" descr="Kits logo">
            <a:extLst>
              <a:ext uri="{FF2B5EF4-FFF2-40B4-BE49-F238E27FC236}">
                <a16:creationId xmlns:a16="http://schemas.microsoft.com/office/drawing/2014/main" id="{AE5EB050-B30E-A267-379B-541A9CBD18E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87100" y="5524500"/>
            <a:ext cx="652955" cy="830344"/>
          </a:xfrm>
          <a:prstGeom prst="rect">
            <a:avLst/>
          </a:prstGeom>
        </p:spPr>
      </p:pic>
    </p:spTree>
    <p:extLst>
      <p:ext uri="{BB962C8B-B14F-4D97-AF65-F5344CB8AC3E}">
        <p14:creationId xmlns:p14="http://schemas.microsoft.com/office/powerpoint/2010/main" val="664698942"/>
      </p:ext>
    </p:extLst>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305" y="-150876"/>
            <a:ext cx="12191695" cy="6858000"/>
          </a:xfrm>
          <a:prstGeom prst="rect">
            <a:avLst/>
          </a:prstGeom>
          <a:solidFill>
            <a:srgbClr val="F7FAFC"/>
          </a:solidFill>
          <a:ln w="12700">
            <a:solidFill>
              <a:srgbClr val="F7FAF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a:extLst>
              <a:ext uri="{C183D7F6-B498-43B3-948B-1728B52AA6E4}">
                <adec:decorative xmlns:adec="http://schemas.microsoft.com/office/drawing/2017/decorative" val="1"/>
              </a:ext>
            </a:extLst>
          </p:cNvPr>
          <p:cNvSpPr/>
          <p:nvPr/>
        </p:nvSpPr>
        <p:spPr>
          <a:xfrm>
            <a:off x="0" y="0"/>
            <a:ext cx="12191695" cy="164592"/>
          </a:xfrm>
          <a:prstGeom prst="rect">
            <a:avLst/>
          </a:prstGeom>
          <a:solidFill>
            <a:srgbClr val="002855"/>
          </a:solidFill>
          <a:ln w="12700">
            <a:solidFill>
              <a:srgbClr val="00285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96000" y="1618153"/>
            <a:ext cx="6176356" cy="2470542"/>
          </a:xfrm>
          <a:prstGeom prst="rect">
            <a:avLst/>
          </a:prstGeom>
        </p:spPr>
      </p:pic>
      <p:sp>
        <p:nvSpPr>
          <p:cNvPr id="5" name="Text 2"/>
          <p:cNvSpPr>
            <a:spLocks noGrp="1"/>
          </p:cNvSpPr>
          <p:nvPr>
            <p:ph type="title" idx="4294967295"/>
          </p:nvPr>
        </p:nvSpPr>
        <p:spPr>
          <a:xfrm>
            <a:off x="543464" y="534589"/>
            <a:ext cx="6949440" cy="658368"/>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PROMISE</a:t>
            </a:r>
            <a:endParaRPr kumimoji="0" lang="en-US" sz="38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Text 3"/>
          <p:cNvSpPr/>
          <p:nvPr/>
        </p:nvSpPr>
        <p:spPr>
          <a:xfrm>
            <a:off x="571500" y="1364230"/>
            <a:ext cx="7040880" cy="9601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Promoting Resilience and Mental Health</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in Early Learning Settings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p:nvPr/>
        </p:nvSpPr>
        <p:spPr>
          <a:xfrm>
            <a:off x="571500" y="2563884"/>
            <a:ext cx="6995160" cy="7498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B5FA5"/>
                </a:solidFill>
                <a:effectLst/>
                <a:uLnTx/>
                <a:uFillTx/>
                <a:latin typeface="Arial" pitchFamily="34" charset="0"/>
                <a:ea typeface="Arial" pitchFamily="34" charset="-122"/>
                <a:cs typeface="Arial" pitchFamily="34" charset="-120"/>
              </a:rPr>
              <a:t>Practical Strategies for Early Childhood </a:t>
            </a:r>
            <a:br>
              <a:rPr kumimoji="0" lang="en-US" sz="2200" b="1" i="0" u="none" strike="noStrike" kern="1200" cap="none" spc="0" normalizeH="0" baseline="0" noProof="0" dirty="0">
                <a:ln>
                  <a:noFill/>
                </a:ln>
                <a:solidFill>
                  <a:srgbClr val="0B5FA5"/>
                </a:solidFill>
                <a:effectLst/>
                <a:uLnTx/>
                <a:uFillTx/>
                <a:latin typeface="Arial" pitchFamily="34" charset="0"/>
                <a:ea typeface="Arial" pitchFamily="34" charset="-122"/>
                <a:cs typeface="Arial" pitchFamily="34" charset="-120"/>
              </a:rPr>
            </a:br>
            <a:r>
              <a:rPr kumimoji="0" lang="en-US" sz="2200" b="1" i="0" u="none" strike="noStrike" kern="1200" cap="none" spc="0" normalizeH="0" baseline="0" noProof="0" dirty="0">
                <a:ln>
                  <a:noFill/>
                </a:ln>
                <a:solidFill>
                  <a:srgbClr val="0B5FA5"/>
                </a:solidFill>
                <a:effectLst/>
                <a:uLnTx/>
                <a:uFillTx/>
                <a:latin typeface="Arial" pitchFamily="34" charset="0"/>
                <a:ea typeface="Arial" pitchFamily="34" charset="-122"/>
                <a:cs typeface="Arial" pitchFamily="34" charset="-120"/>
              </a:rPr>
              <a:t>Workforce Wellbeing &amp; Retention</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p:nvPr/>
        </p:nvSpPr>
        <p:spPr>
          <a:xfrm>
            <a:off x="617220" y="3963773"/>
            <a:ext cx="9950138" cy="6583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Early Childhood Innovation Network</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MedStar Georgetown University Hospital</a:t>
            </a:r>
            <a:br>
              <a:rPr kumimoji="0" lang="en-US" sz="17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br>
            <a:r>
              <a:rPr kumimoji="0" lang="en-US" sz="17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Georgetown University  THRIVE Center for Children, Families and Communities</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7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br>
            <a:r>
              <a:rPr kumimoji="0" lang="en-US" sz="1700" b="1"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Arrealia Gavins, Director of Early Learning Practice </a:t>
            </a:r>
            <a:br>
              <a:rPr kumimoji="0" lang="en-US" sz="1700" b="1"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br>
            <a:r>
              <a:rPr kumimoji="0" lang="en-US" sz="1700" b="1"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Contact: </a:t>
            </a:r>
            <a:r>
              <a:rPr kumimoji="0" lang="en-US" sz="1700" b="1"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hlinkClick r:id="rId4"/>
              </a:rPr>
              <a:t>ACG149@georgetown.edu</a:t>
            </a:r>
            <a:r>
              <a:rPr kumimoji="0" lang="en-US" sz="1700" b="1"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 240-459-2635</a:t>
            </a:r>
            <a:endParaRPr kumimoji="0" lang="en-US" sz="17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6">
            <a:extLst>
              <a:ext uri="{C183D7F6-B498-43B3-948B-1728B52AA6E4}">
                <adec:decorative xmlns:adec="http://schemas.microsoft.com/office/drawing/2017/decorative" val="1"/>
              </a:ext>
            </a:extLst>
          </p:cNvPr>
          <p:cNvSpPr/>
          <p:nvPr/>
        </p:nvSpPr>
        <p:spPr>
          <a:xfrm>
            <a:off x="543464" y="5262372"/>
            <a:ext cx="10859104" cy="868680"/>
          </a:xfrm>
          <a:prstGeom prst="roundRect">
            <a:avLst>
              <a:gd name="adj" fmla="val 5263"/>
            </a:avLst>
          </a:prstGeom>
          <a:solidFill>
            <a:srgbClr val="002855"/>
          </a:solidFill>
          <a:ln w="12700">
            <a:solidFill>
              <a:srgbClr val="00285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7"/>
          <p:cNvSpPr/>
          <p:nvPr/>
        </p:nvSpPr>
        <p:spPr>
          <a:xfrm>
            <a:off x="914400" y="5486055"/>
            <a:ext cx="10241280" cy="47548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PROMISE asks what early childhood systems can put around the workforce—not simply what we can ask the workforce to do—to promote wellbeing, job satisfaction and retention.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8">
            <a:extLst>
              <a:ext uri="{C183D7F6-B498-43B3-948B-1728B52AA6E4}">
                <adec:decorative xmlns:adec="http://schemas.microsoft.com/office/drawing/2017/decorative" val="1"/>
              </a:ext>
            </a:extLst>
          </p:cNvPr>
          <p:cNvSpPr/>
          <p:nvPr/>
        </p:nvSpPr>
        <p:spPr>
          <a:xfrm>
            <a:off x="0" y="6556248"/>
            <a:ext cx="12191695" cy="301752"/>
          </a:xfrm>
          <a:prstGeom prst="rect">
            <a:avLst/>
          </a:prstGeom>
          <a:solidFill>
            <a:srgbClr val="002855"/>
          </a:solidFill>
          <a:ln w="12700">
            <a:solidFill>
              <a:srgbClr val="00285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Image 1">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28600" y="6620702"/>
            <a:ext cx="1737360" cy="127124"/>
          </a:xfrm>
          <a:prstGeom prst="rect">
            <a:avLst/>
          </a:prstGeom>
        </p:spPr>
      </p:pic>
      <p:pic>
        <p:nvPicPr>
          <p:cNvPr id="13"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00232" y="6574536"/>
            <a:ext cx="548640" cy="219456"/>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a:extLst>
            <a:ext uri="{FF2B5EF4-FFF2-40B4-BE49-F238E27FC236}">
              <a16:creationId xmlns:a16="http://schemas.microsoft.com/office/drawing/2014/main" id="{F605483D-33B1-164B-767F-34990AC7A3A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C1CA136-691A-301B-1089-DEB40AB831D2}"/>
              </a:ext>
            </a:extLst>
          </p:cNvPr>
          <p:cNvSpPr/>
          <p:nvPr/>
        </p:nvSpPr>
        <p:spPr>
          <a:xfrm>
            <a:off x="0" y="0"/>
            <a:ext cx="12191695" cy="6858000"/>
          </a:xfrm>
          <a:prstGeom prst="rect">
            <a:avLst/>
          </a:prstGeom>
          <a:solidFill>
            <a:srgbClr val="F7FAFC"/>
          </a:solidFill>
          <a:ln w="12700">
            <a:solidFill>
              <a:srgbClr val="F7FAF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 b="1" i="1"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Arial"/>
                <a:ea typeface="+mn-ea"/>
                <a:cs typeface="+mn-cs"/>
              </a:rPr>
              <a:t>The PROMISE project seeks to that promote a culture of school-wide social emotional well-being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Arial"/>
                <a:ea typeface="+mn-ea"/>
                <a:cs typeface="+mn-cs"/>
              </a:rPr>
              <a:t>mental health supports for children, families, and staff in early learning settings.</a:t>
            </a:r>
          </a:p>
        </p:txBody>
      </p:sp>
      <p:sp>
        <p:nvSpPr>
          <p:cNvPr id="15" name="Text 0">
            <a:extLst>
              <a:ext uri="{FF2B5EF4-FFF2-40B4-BE49-F238E27FC236}">
                <a16:creationId xmlns:a16="http://schemas.microsoft.com/office/drawing/2014/main" id="{1BD91792-8982-7B73-D977-7FA17E67EEB9}"/>
              </a:ext>
            </a:extLst>
          </p:cNvPr>
          <p:cNvSpPr>
            <a:spLocks noGrp="1"/>
          </p:cNvSpPr>
          <p:nvPr>
            <p:ph type="title" idx="4294967295"/>
          </p:nvPr>
        </p:nvSpPr>
        <p:spPr>
          <a:xfrm>
            <a:off x="502920" y="256032"/>
            <a:ext cx="11109960" cy="4389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PROMISE: A Multilevel Approach to Workforce Wellbeing</a:t>
            </a:r>
            <a:endParaRPr kumimoji="0" lang="en-US" sz="25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Shape 6">
            <a:extLst>
              <a:ext uri="{FF2B5EF4-FFF2-40B4-BE49-F238E27FC236}">
                <a16:creationId xmlns:a16="http://schemas.microsoft.com/office/drawing/2014/main" id="{DD6C6880-CA63-A355-22D4-A7F6CF22C027}"/>
              </a:ext>
              <a:ext uri="{C183D7F6-B498-43B3-948B-1728B52AA6E4}">
                <adec:decorative xmlns:adec="http://schemas.microsoft.com/office/drawing/2017/decorative" val="1"/>
              </a:ext>
            </a:extLst>
          </p:cNvPr>
          <p:cNvSpPr/>
          <p:nvPr/>
        </p:nvSpPr>
        <p:spPr>
          <a:xfrm>
            <a:off x="658368" y="5001768"/>
            <a:ext cx="10744200" cy="868680"/>
          </a:xfrm>
          <a:prstGeom prst="roundRect">
            <a:avLst>
              <a:gd name="adj" fmla="val 5263"/>
            </a:avLst>
          </a:prstGeom>
          <a:solidFill>
            <a:srgbClr val="002855"/>
          </a:solidFill>
          <a:ln w="12700">
            <a:solidFill>
              <a:srgbClr val="00285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a:extLst>
              <a:ext uri="{FF2B5EF4-FFF2-40B4-BE49-F238E27FC236}">
                <a16:creationId xmlns:a16="http://schemas.microsoft.com/office/drawing/2014/main" id="{3D79F13D-DD2E-FD3E-788B-274768470868}"/>
              </a:ext>
              <a:ext uri="{C183D7F6-B498-43B3-948B-1728B52AA6E4}">
                <adec:decorative xmlns:adec="http://schemas.microsoft.com/office/drawing/2017/decorative" val="1"/>
              </a:ext>
            </a:extLst>
          </p:cNvPr>
          <p:cNvSpPr/>
          <p:nvPr/>
        </p:nvSpPr>
        <p:spPr>
          <a:xfrm>
            <a:off x="0" y="0"/>
            <a:ext cx="12191695" cy="164592"/>
          </a:xfrm>
          <a:prstGeom prst="rect">
            <a:avLst/>
          </a:prstGeom>
          <a:solidFill>
            <a:srgbClr val="002855"/>
          </a:solidFill>
          <a:ln w="12700">
            <a:solidFill>
              <a:srgbClr val="00285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7">
            <a:extLst>
              <a:ext uri="{FF2B5EF4-FFF2-40B4-BE49-F238E27FC236}">
                <a16:creationId xmlns:a16="http://schemas.microsoft.com/office/drawing/2014/main" id="{3EFB32CF-3852-2D17-ABF6-DE7E4E289C4D}"/>
              </a:ext>
            </a:extLst>
          </p:cNvPr>
          <p:cNvSpPr/>
          <p:nvPr/>
        </p:nvSpPr>
        <p:spPr>
          <a:xfrm>
            <a:off x="1262303" y="5977502"/>
            <a:ext cx="10241280" cy="47548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Arial" pitchFamily="34" charset="0"/>
                <a:ea typeface="Arial" pitchFamily="34" charset="-122"/>
                <a:cs typeface="Arial" pitchFamily="34" charset="-120"/>
              </a:rPr>
              <a:t>Staff Facing  |  Family Facing  |  Organizational Facing |  System Facing</a:t>
            </a:r>
            <a:endPar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1" name="Shape 8">
            <a:extLst>
              <a:ext uri="{FF2B5EF4-FFF2-40B4-BE49-F238E27FC236}">
                <a16:creationId xmlns:a16="http://schemas.microsoft.com/office/drawing/2014/main" id="{3C7B1198-8539-CC9C-4A82-22B340B17664}"/>
              </a:ext>
              <a:ext uri="{C183D7F6-B498-43B3-948B-1728B52AA6E4}">
                <adec:decorative xmlns:adec="http://schemas.microsoft.com/office/drawing/2017/decorative" val="1"/>
              </a:ext>
            </a:extLst>
          </p:cNvPr>
          <p:cNvSpPr/>
          <p:nvPr/>
        </p:nvSpPr>
        <p:spPr>
          <a:xfrm>
            <a:off x="0" y="6556248"/>
            <a:ext cx="12191695" cy="301752"/>
          </a:xfrm>
          <a:prstGeom prst="rect">
            <a:avLst/>
          </a:prstGeom>
          <a:solidFill>
            <a:srgbClr val="002855"/>
          </a:solidFill>
          <a:ln w="12700">
            <a:solidFill>
              <a:srgbClr val="00285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Image 1">
            <a:extLst>
              <a:ext uri="{FF2B5EF4-FFF2-40B4-BE49-F238E27FC236}">
                <a16:creationId xmlns:a16="http://schemas.microsoft.com/office/drawing/2014/main" id="{9A843660-A7E7-E8BB-4FFA-A57165CDAA9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600" y="6620702"/>
            <a:ext cx="1737360" cy="127124"/>
          </a:xfrm>
          <a:prstGeom prst="rect">
            <a:avLst/>
          </a:prstGeom>
        </p:spPr>
      </p:pic>
      <p:pic>
        <p:nvPicPr>
          <p:cNvPr id="13" name="Image 2">
            <a:extLst>
              <a:ext uri="{FF2B5EF4-FFF2-40B4-BE49-F238E27FC236}">
                <a16:creationId xmlns:a16="http://schemas.microsoft.com/office/drawing/2014/main" id="{45A85D81-8261-F879-8109-19A58744CC7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000232" y="6574536"/>
            <a:ext cx="548640" cy="219456"/>
          </a:xfrm>
          <a:prstGeom prst="rect">
            <a:avLst/>
          </a:prstGeom>
        </p:spPr>
      </p:pic>
      <p:sp>
        <p:nvSpPr>
          <p:cNvPr id="17" name="Text 18">
            <a:extLst>
              <a:ext uri="{FF2B5EF4-FFF2-40B4-BE49-F238E27FC236}">
                <a16:creationId xmlns:a16="http://schemas.microsoft.com/office/drawing/2014/main" id="{7B696950-DDBA-E768-55EB-32A9C822374A}"/>
              </a:ext>
            </a:extLst>
          </p:cNvPr>
          <p:cNvSpPr/>
          <p:nvPr/>
        </p:nvSpPr>
        <p:spPr>
          <a:xfrm>
            <a:off x="1097280" y="5291702"/>
            <a:ext cx="10378440"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white"/>
                </a:solidFill>
                <a:effectLst/>
                <a:uLnTx/>
                <a:uFillTx/>
                <a:latin typeface="Arial" pitchFamily="34" charset="0"/>
                <a:ea typeface="Arial" pitchFamily="34" charset="-122"/>
                <a:cs typeface="Arial" pitchFamily="34" charset="-120"/>
              </a:rPr>
              <a:t>Workforce retention requires multiple levels of support.</a:t>
            </a:r>
            <a:endPar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2472A66C-738E-67B7-1EE6-D228C821280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732439" y="1380744"/>
            <a:ext cx="6252615" cy="3513970"/>
          </a:xfrm>
          <a:prstGeom prst="rect">
            <a:avLst/>
          </a:prstGeom>
        </p:spPr>
      </p:pic>
    </p:spTree>
    <p:extLst>
      <p:ext uri="{BB962C8B-B14F-4D97-AF65-F5344CB8AC3E}">
        <p14:creationId xmlns:p14="http://schemas.microsoft.com/office/powerpoint/2010/main" val="42131220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p:nvPr>
        </p:nvSpPr>
        <p:spPr>
          <a:xfrm>
            <a:off x="502920" y="256032"/>
            <a:ext cx="11109960" cy="4389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What Can Partners Implement?</a:t>
            </a:r>
            <a:endParaRPr kumimoji="0" lang="en-US" sz="25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 1"/>
          <p:cNvSpPr/>
          <p:nvPr/>
        </p:nvSpPr>
        <p:spPr>
          <a:xfrm>
            <a:off x="521208" y="731520"/>
            <a:ext cx="1097280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Four Research and Evidence-Informed PROMISE Strategies to Promote Workforce Retention</a:t>
            </a:r>
            <a:endParaRPr kumimoji="0" lang="en-US" sz="155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502920" y="1078992"/>
            <a:ext cx="11155680" cy="0"/>
          </a:xfrm>
          <a:prstGeom prst="line">
            <a:avLst/>
          </a:prstGeom>
          <a:noFill/>
          <a:ln w="12700">
            <a:solidFill>
              <a:srgbClr val="B8C9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a:extLst>
              <a:ext uri="{C183D7F6-B498-43B3-948B-1728B52AA6E4}">
                <adec:decorative xmlns:adec="http://schemas.microsoft.com/office/drawing/2017/decorative" val="1"/>
              </a:ext>
            </a:extLst>
          </p:cNvPr>
          <p:cNvSpPr/>
          <p:nvPr/>
        </p:nvSpPr>
        <p:spPr>
          <a:xfrm>
            <a:off x="640080" y="1417320"/>
            <a:ext cx="2331720" cy="3017520"/>
          </a:xfrm>
          <a:prstGeom prst="roundRect">
            <a:avLst>
              <a:gd name="adj" fmla="val 1961"/>
            </a:avLst>
          </a:prstGeom>
          <a:solidFill>
            <a:srgbClr val="F8FAFC"/>
          </a:solidFill>
          <a:ln w="25400">
            <a:solidFill>
              <a:srgbClr val="0B5FA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4">
            <a:extLst>
              <a:ext uri="{C183D7F6-B498-43B3-948B-1728B52AA6E4}">
                <adec:decorative xmlns:adec="http://schemas.microsoft.com/office/drawing/2017/decorative" val="1"/>
              </a:ext>
            </a:extLst>
          </p:cNvPr>
          <p:cNvSpPr/>
          <p:nvPr/>
        </p:nvSpPr>
        <p:spPr>
          <a:xfrm>
            <a:off x="1417320" y="1719072"/>
            <a:ext cx="777240" cy="777240"/>
          </a:xfrm>
          <a:prstGeom prst="ellipse">
            <a:avLst/>
          </a:prstGeom>
          <a:solidFill>
            <a:srgbClr val="0B5FA5"/>
          </a:solidFill>
          <a:ln w="12700">
            <a:solidFill>
              <a:srgbClr val="0B5FA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777240" y="2670048"/>
            <a:ext cx="205740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TeacherWISE</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841248" y="3401568"/>
            <a:ext cx="1920240" cy="6583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667788"/>
                </a:solidFill>
                <a:effectLst/>
                <a:uLnTx/>
                <a:uFillTx/>
                <a:latin typeface="Arial" pitchFamily="34" charset="0"/>
                <a:ea typeface="Arial" pitchFamily="34" charset="-122"/>
                <a:cs typeface="Arial" pitchFamily="34" charset="-120"/>
              </a:rPr>
              <a:t>Educator wellbeing</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a:extLst>
              <a:ext uri="{C183D7F6-B498-43B3-948B-1728B52AA6E4}">
                <adec:decorative xmlns:adec="http://schemas.microsoft.com/office/drawing/2017/decorative" val="1"/>
              </a:ext>
            </a:extLst>
          </p:cNvPr>
          <p:cNvSpPr/>
          <p:nvPr/>
        </p:nvSpPr>
        <p:spPr>
          <a:xfrm>
            <a:off x="3493008" y="1417320"/>
            <a:ext cx="2331720" cy="3017520"/>
          </a:xfrm>
          <a:prstGeom prst="roundRect">
            <a:avLst>
              <a:gd name="adj" fmla="val 1961"/>
            </a:avLst>
          </a:prstGeom>
          <a:solidFill>
            <a:srgbClr val="F8FAFC"/>
          </a:solidFill>
          <a:ln w="25400">
            <a:solidFill>
              <a:srgbClr val="5B3F9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8">
            <a:extLst>
              <a:ext uri="{C183D7F6-B498-43B3-948B-1728B52AA6E4}">
                <adec:decorative xmlns:adec="http://schemas.microsoft.com/office/drawing/2017/decorative" val="1"/>
              </a:ext>
            </a:extLst>
          </p:cNvPr>
          <p:cNvSpPr/>
          <p:nvPr/>
        </p:nvSpPr>
        <p:spPr>
          <a:xfrm>
            <a:off x="4270248" y="1719072"/>
            <a:ext cx="777240" cy="777240"/>
          </a:xfrm>
          <a:prstGeom prst="ellipse">
            <a:avLst/>
          </a:prstGeom>
          <a:solidFill>
            <a:srgbClr val="5B3F99"/>
          </a:solidFill>
          <a:ln w="12700">
            <a:solidFill>
              <a:srgbClr val="5B3F9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3630168" y="2670048"/>
            <a:ext cx="205740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Peer Mentoring</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3694176" y="3401568"/>
            <a:ext cx="1920240" cy="6583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667788"/>
                </a:solidFill>
                <a:effectLst/>
                <a:uLnTx/>
                <a:uFillTx/>
                <a:latin typeface="Arial" pitchFamily="34" charset="0"/>
                <a:ea typeface="Arial" pitchFamily="34" charset="-122"/>
                <a:cs typeface="Arial" pitchFamily="34" charset="-120"/>
              </a:rPr>
              <a:t>Connection, professional</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667788"/>
                </a:solidFill>
                <a:effectLst/>
                <a:uLnTx/>
                <a:uFillTx/>
                <a:latin typeface="Arial" pitchFamily="34" charset="0"/>
                <a:ea typeface="Arial" pitchFamily="34" charset="-122"/>
                <a:cs typeface="Arial" pitchFamily="34" charset="-120"/>
              </a:rPr>
              <a:t>growth &amp; belonging</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a:extLst>
              <a:ext uri="{C183D7F6-B498-43B3-948B-1728B52AA6E4}">
                <adec:decorative xmlns:adec="http://schemas.microsoft.com/office/drawing/2017/decorative" val="1"/>
              </a:ext>
            </a:extLst>
          </p:cNvPr>
          <p:cNvSpPr/>
          <p:nvPr/>
        </p:nvSpPr>
        <p:spPr>
          <a:xfrm>
            <a:off x="6345936" y="1417320"/>
            <a:ext cx="2331720" cy="3017520"/>
          </a:xfrm>
          <a:prstGeom prst="roundRect">
            <a:avLst>
              <a:gd name="adj" fmla="val 1961"/>
            </a:avLst>
          </a:prstGeom>
          <a:solidFill>
            <a:srgbClr val="F8FAFC"/>
          </a:solidFill>
          <a:ln w="25400">
            <a:solidFill>
              <a:srgbClr val="00A86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12">
            <a:extLst>
              <a:ext uri="{C183D7F6-B498-43B3-948B-1728B52AA6E4}">
                <adec:decorative xmlns:adec="http://schemas.microsoft.com/office/drawing/2017/decorative" val="1"/>
              </a:ext>
            </a:extLst>
          </p:cNvPr>
          <p:cNvSpPr/>
          <p:nvPr/>
        </p:nvSpPr>
        <p:spPr>
          <a:xfrm>
            <a:off x="7123176" y="1719072"/>
            <a:ext cx="777240" cy="777240"/>
          </a:xfrm>
          <a:prstGeom prst="ellipse">
            <a:avLst/>
          </a:prstGeom>
          <a:solidFill>
            <a:srgbClr val="00A86B"/>
          </a:solidFill>
          <a:ln w="12700">
            <a:solidFill>
              <a:srgbClr val="00A86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6345936" y="2783744"/>
            <a:ext cx="233172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IECMH Family Leadership </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Community Mental Health Workers</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6547104" y="3401568"/>
            <a:ext cx="1920240" cy="6583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667788"/>
                </a:solidFill>
                <a:effectLst/>
                <a:uLnTx/>
                <a:uFillTx/>
                <a:latin typeface="Arial" pitchFamily="34" charset="0"/>
                <a:ea typeface="Arial" pitchFamily="34" charset="-122"/>
                <a:cs typeface="Arial" pitchFamily="34" charset="-120"/>
              </a:rPr>
              <a:t>Peer mental-health support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667788"/>
                </a:solidFill>
                <a:effectLst/>
                <a:uLnTx/>
                <a:uFillTx/>
                <a:latin typeface="Arial" pitchFamily="34" charset="0"/>
                <a:ea typeface="Arial" pitchFamily="34" charset="-122"/>
                <a:cs typeface="Arial" pitchFamily="34" charset="-120"/>
              </a:rPr>
              <a:t>&amp; resource navigation</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a:extLst>
              <a:ext uri="{C183D7F6-B498-43B3-948B-1728B52AA6E4}">
                <adec:decorative xmlns:adec="http://schemas.microsoft.com/office/drawing/2017/decorative" val="1"/>
              </a:ext>
            </a:extLst>
          </p:cNvPr>
          <p:cNvSpPr/>
          <p:nvPr/>
        </p:nvSpPr>
        <p:spPr>
          <a:xfrm>
            <a:off x="9198864" y="1417320"/>
            <a:ext cx="2331720" cy="3017520"/>
          </a:xfrm>
          <a:prstGeom prst="roundRect">
            <a:avLst>
              <a:gd name="adj" fmla="val 1961"/>
            </a:avLst>
          </a:prstGeom>
          <a:solidFill>
            <a:srgbClr val="F8FAFC"/>
          </a:solidFill>
          <a:ln w="25400">
            <a:solidFill>
              <a:srgbClr val="F26A2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Shape 16">
            <a:extLst>
              <a:ext uri="{C183D7F6-B498-43B3-948B-1728B52AA6E4}">
                <adec:decorative xmlns:adec="http://schemas.microsoft.com/office/drawing/2017/decorative" val="1"/>
              </a:ext>
            </a:extLst>
          </p:cNvPr>
          <p:cNvSpPr/>
          <p:nvPr/>
        </p:nvSpPr>
        <p:spPr>
          <a:xfrm>
            <a:off x="9976104" y="1719072"/>
            <a:ext cx="777240" cy="777240"/>
          </a:xfrm>
          <a:prstGeom prst="ellipse">
            <a:avLst/>
          </a:prstGeom>
          <a:solidFill>
            <a:srgbClr val="F26A21"/>
          </a:solidFill>
          <a:ln w="12700">
            <a:solidFill>
              <a:srgbClr val="F26A2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9336024" y="2670048"/>
            <a:ext cx="2057400"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Movin’ On Up!</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Economic Café</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9400032" y="3401568"/>
            <a:ext cx="1920240" cy="6583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667788"/>
                </a:solidFill>
                <a:effectLst/>
                <a:uLnTx/>
                <a:uFillTx/>
                <a:latin typeface="Arial" pitchFamily="34" charset="0"/>
                <a:ea typeface="Arial" pitchFamily="34" charset="-122"/>
                <a:cs typeface="Arial" pitchFamily="34" charset="-120"/>
              </a:rPr>
              <a:t>Economic wellbeing</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667788"/>
                </a:solidFill>
                <a:effectLst/>
                <a:uLnTx/>
                <a:uFillTx/>
                <a:latin typeface="Arial" pitchFamily="34" charset="0"/>
                <a:ea typeface="Arial" pitchFamily="34" charset="-122"/>
                <a:cs typeface="Arial" pitchFamily="34" charset="-120"/>
              </a:rPr>
              <a:t>&amp; mobility</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1143000" y="4709160"/>
            <a:ext cx="987552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ECIN can support implementation through training, technical assistance, consultation and implementation support.</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Shape 20">
            <a:extLst>
              <a:ext uri="{C183D7F6-B498-43B3-948B-1728B52AA6E4}">
                <adec:decorative xmlns:adec="http://schemas.microsoft.com/office/drawing/2017/decorative" val="1"/>
              </a:ext>
            </a:extLst>
          </p:cNvPr>
          <p:cNvSpPr/>
          <p:nvPr/>
        </p:nvSpPr>
        <p:spPr>
          <a:xfrm>
            <a:off x="685800" y="5330952"/>
            <a:ext cx="10817352" cy="502920"/>
          </a:xfrm>
          <a:prstGeom prst="roundRect">
            <a:avLst>
              <a:gd name="adj" fmla="val 10909"/>
            </a:avLst>
          </a:prstGeom>
          <a:solidFill>
            <a:srgbClr val="EAF2F8"/>
          </a:solidFill>
          <a:ln w="12700">
            <a:solidFill>
              <a:srgbClr val="D7E3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 21"/>
          <p:cNvSpPr/>
          <p:nvPr/>
        </p:nvSpPr>
        <p:spPr>
          <a:xfrm>
            <a:off x="914400" y="5422392"/>
            <a:ext cx="10378440"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Wellbeing  •  Belonging  •  Family Support  •  Economic Stability  →  Retention</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Shape 22">
            <a:extLst>
              <a:ext uri="{C183D7F6-B498-43B3-948B-1728B52AA6E4}">
                <adec:decorative xmlns:adec="http://schemas.microsoft.com/office/drawing/2017/decorative" val="1"/>
              </a:ext>
            </a:extLst>
          </p:cNvPr>
          <p:cNvSpPr/>
          <p:nvPr/>
        </p:nvSpPr>
        <p:spPr>
          <a:xfrm>
            <a:off x="0" y="6556248"/>
            <a:ext cx="12191695" cy="301752"/>
          </a:xfrm>
          <a:prstGeom prst="rect">
            <a:avLst/>
          </a:prstGeom>
          <a:solidFill>
            <a:srgbClr val="002855"/>
          </a:solidFill>
          <a:ln w="12700">
            <a:solidFill>
              <a:srgbClr val="00285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5"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600" y="6620702"/>
            <a:ext cx="1737360" cy="127124"/>
          </a:xfrm>
          <a:prstGeom prst="rect">
            <a:avLst/>
          </a:prstGeom>
        </p:spPr>
      </p:pic>
      <p:pic>
        <p:nvPicPr>
          <p:cNvPr id="26"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000232" y="6574536"/>
            <a:ext cx="548640" cy="219456"/>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4C59251A-6B3E-0C8C-26DB-6E0EAC12468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32388" y="1780235"/>
            <a:ext cx="3305784" cy="4104210"/>
          </a:xfrm>
          <a:prstGeom prst="rect">
            <a:avLst/>
          </a:prstGeom>
        </p:spPr>
      </p:pic>
      <p:sp>
        <p:nvSpPr>
          <p:cNvPr id="2" name="Text 0"/>
          <p:cNvSpPr>
            <a:spLocks noGrp="1"/>
          </p:cNvSpPr>
          <p:nvPr>
            <p:ph type="title" idx="4294967295"/>
          </p:nvPr>
        </p:nvSpPr>
        <p:spPr>
          <a:xfrm>
            <a:off x="387843" y="229894"/>
            <a:ext cx="11947585" cy="4389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err="1">
                <a:ln>
                  <a:noFill/>
                </a:ln>
                <a:solidFill>
                  <a:srgbClr val="002855"/>
                </a:solidFill>
                <a:effectLst/>
                <a:uLnTx/>
                <a:uFillTx/>
                <a:latin typeface="Georgia" pitchFamily="34" charset="0"/>
                <a:ea typeface="Georgia" pitchFamily="34" charset="-122"/>
                <a:cs typeface="Georgia" pitchFamily="34" charset="-120"/>
              </a:rPr>
              <a:t>TeacherWISE</a:t>
            </a:r>
            <a:r>
              <a:rPr kumimoji="0" lang="en-US" sz="2300" b="1"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 Make Educator Wellbeing Part of Workforce Development</a:t>
            </a:r>
            <a:endParaRPr kumimoji="0" lang="en-US" sz="23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 1"/>
          <p:cNvSpPr/>
          <p:nvPr/>
        </p:nvSpPr>
        <p:spPr>
          <a:xfrm>
            <a:off x="387325" y="723670"/>
            <a:ext cx="1097280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www.teacherwise.org</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502920" y="1078992"/>
            <a:ext cx="11155680" cy="0"/>
          </a:xfrm>
          <a:prstGeom prst="line">
            <a:avLst/>
          </a:prstGeom>
          <a:noFill/>
          <a:ln w="12700">
            <a:solidFill>
              <a:srgbClr val="B8C9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3"/>
          <p:cNvSpPr/>
          <p:nvPr/>
        </p:nvSpPr>
        <p:spPr>
          <a:xfrm>
            <a:off x="235846" y="1370048"/>
            <a:ext cx="11422754"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263746"/>
                </a:solidFill>
                <a:effectLst/>
                <a:uLnTx/>
                <a:uFillTx/>
                <a:latin typeface="Arial" pitchFamily="34" charset="0"/>
                <a:ea typeface="Arial" pitchFamily="34" charset="-122"/>
                <a:cs typeface="Arial" pitchFamily="34" charset="-120"/>
              </a:rPr>
              <a:t>TeacherWISE</a:t>
            </a:r>
            <a:r>
              <a:rPr kumimoji="0" lang="en-US" sz="24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 is an online platform that provides tools and strategies across five dimensions of staff wellbeing:</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5" name="Group 34">
            <a:extLst>
              <a:ext uri="{FF2B5EF4-FFF2-40B4-BE49-F238E27FC236}">
                <a16:creationId xmlns:a16="http://schemas.microsoft.com/office/drawing/2014/main" id="{F3857CD2-8272-C852-F051-A840A39D305F}"/>
              </a:ext>
              <a:ext uri="{C183D7F6-B498-43B3-948B-1728B52AA6E4}">
                <adec:decorative xmlns:adec="http://schemas.microsoft.com/office/drawing/2017/decorative" val="1"/>
              </a:ext>
            </a:extLst>
          </p:cNvPr>
          <p:cNvGrpSpPr/>
          <p:nvPr/>
        </p:nvGrpSpPr>
        <p:grpSpPr>
          <a:xfrm>
            <a:off x="594477" y="2356650"/>
            <a:ext cx="6528816" cy="1051560"/>
            <a:chOff x="521208" y="2011680"/>
            <a:chExt cx="6528816" cy="1051560"/>
          </a:xfrm>
        </p:grpSpPr>
        <p:sp>
          <p:nvSpPr>
            <p:cNvPr id="7" name="Shape 4"/>
            <p:cNvSpPr>
              <a:spLocks/>
            </p:cNvSpPr>
            <p:nvPr/>
          </p:nvSpPr>
          <p:spPr>
            <a:xfrm>
              <a:off x="685800" y="2011680"/>
              <a:ext cx="640080" cy="640080"/>
            </a:xfrm>
            <a:prstGeom prst="ellipse">
              <a:avLst/>
            </a:prstGeom>
            <a:solidFill>
              <a:srgbClr val="0B5FA5"/>
            </a:solidFill>
            <a:ln w="12700">
              <a:solidFill>
                <a:srgbClr val="0B5FA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5"/>
            <p:cNvSpPr>
              <a:spLocks/>
            </p:cNvSpPr>
            <p:nvPr/>
          </p:nvSpPr>
          <p:spPr>
            <a:xfrm>
              <a:off x="685800" y="2130552"/>
              <a:ext cx="640080" cy="2286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P</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a:spLocks/>
            </p:cNvSpPr>
            <p:nvPr/>
          </p:nvSpPr>
          <p:spPr>
            <a:xfrm>
              <a:off x="521208" y="2743200"/>
              <a:ext cx="969264"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Physical</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p:cNvSpPr>
              <a:spLocks/>
            </p:cNvSpPr>
            <p:nvPr/>
          </p:nvSpPr>
          <p:spPr>
            <a:xfrm>
              <a:off x="2075688" y="2011680"/>
              <a:ext cx="640080" cy="640080"/>
            </a:xfrm>
            <a:prstGeom prst="ellipse">
              <a:avLst/>
            </a:prstGeom>
            <a:solidFill>
              <a:srgbClr val="5B3F99"/>
            </a:solidFill>
            <a:ln w="12700">
              <a:solidFill>
                <a:srgbClr val="5B3F9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8"/>
            <p:cNvSpPr>
              <a:spLocks/>
            </p:cNvSpPr>
            <p:nvPr/>
          </p:nvSpPr>
          <p:spPr>
            <a:xfrm>
              <a:off x="2075688" y="2130552"/>
              <a:ext cx="640080" cy="2286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O</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9"/>
            <p:cNvSpPr>
              <a:spLocks/>
            </p:cNvSpPr>
            <p:nvPr/>
          </p:nvSpPr>
          <p:spPr>
            <a:xfrm>
              <a:off x="1843379" y="2737075"/>
              <a:ext cx="1151281"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Occupational</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0"/>
            <p:cNvSpPr>
              <a:spLocks/>
            </p:cNvSpPr>
            <p:nvPr/>
          </p:nvSpPr>
          <p:spPr>
            <a:xfrm>
              <a:off x="3465576" y="2011680"/>
              <a:ext cx="640080" cy="640080"/>
            </a:xfrm>
            <a:prstGeom prst="ellipse">
              <a:avLst/>
            </a:prstGeom>
            <a:solidFill>
              <a:srgbClr val="00A86B"/>
            </a:solidFill>
            <a:ln w="12700">
              <a:solidFill>
                <a:srgbClr val="00A86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1"/>
            <p:cNvSpPr>
              <a:spLocks/>
            </p:cNvSpPr>
            <p:nvPr/>
          </p:nvSpPr>
          <p:spPr>
            <a:xfrm>
              <a:off x="3465576" y="2130552"/>
              <a:ext cx="640080" cy="2286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I</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2"/>
            <p:cNvSpPr>
              <a:spLocks/>
            </p:cNvSpPr>
            <p:nvPr/>
          </p:nvSpPr>
          <p:spPr>
            <a:xfrm>
              <a:off x="3300984" y="2743200"/>
              <a:ext cx="969264"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Intellectual</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3"/>
            <p:cNvSpPr>
              <a:spLocks/>
            </p:cNvSpPr>
            <p:nvPr/>
          </p:nvSpPr>
          <p:spPr>
            <a:xfrm>
              <a:off x="4855464" y="2011680"/>
              <a:ext cx="640080" cy="640080"/>
            </a:xfrm>
            <a:prstGeom prst="ellipse">
              <a:avLst/>
            </a:prstGeom>
            <a:solidFill>
              <a:srgbClr val="F26A21"/>
            </a:solidFill>
            <a:ln w="12700">
              <a:solidFill>
                <a:srgbClr val="F26A2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4"/>
            <p:cNvSpPr>
              <a:spLocks/>
            </p:cNvSpPr>
            <p:nvPr/>
          </p:nvSpPr>
          <p:spPr>
            <a:xfrm>
              <a:off x="4855464" y="2130552"/>
              <a:ext cx="640080" cy="2286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S</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5"/>
            <p:cNvSpPr>
              <a:spLocks/>
            </p:cNvSpPr>
            <p:nvPr/>
          </p:nvSpPr>
          <p:spPr>
            <a:xfrm>
              <a:off x="4690872" y="2743200"/>
              <a:ext cx="969264"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Social</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6"/>
            <p:cNvSpPr>
              <a:spLocks/>
            </p:cNvSpPr>
            <p:nvPr/>
          </p:nvSpPr>
          <p:spPr>
            <a:xfrm>
              <a:off x="6245352" y="2011680"/>
              <a:ext cx="640080" cy="640080"/>
            </a:xfrm>
            <a:prstGeom prst="ellipse">
              <a:avLst/>
            </a:prstGeom>
            <a:solidFill>
              <a:srgbClr val="F2B827"/>
            </a:solidFill>
            <a:ln w="12700">
              <a:solidFill>
                <a:srgbClr val="F2B82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7"/>
            <p:cNvSpPr>
              <a:spLocks/>
            </p:cNvSpPr>
            <p:nvPr/>
          </p:nvSpPr>
          <p:spPr>
            <a:xfrm>
              <a:off x="6245352" y="2130552"/>
              <a:ext cx="640080" cy="2286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E</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8"/>
            <p:cNvSpPr>
              <a:spLocks/>
            </p:cNvSpPr>
            <p:nvPr/>
          </p:nvSpPr>
          <p:spPr>
            <a:xfrm>
              <a:off x="6080760" y="2743200"/>
              <a:ext cx="969264"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Emotional</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2" name="Text 19"/>
          <p:cNvSpPr/>
          <p:nvPr/>
        </p:nvSpPr>
        <p:spPr>
          <a:xfrm>
            <a:off x="659834" y="3674511"/>
            <a:ext cx="694944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Mindfulness Integration Across All Dimensions </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0"/>
          <p:cNvSpPr/>
          <p:nvPr/>
        </p:nvSpPr>
        <p:spPr>
          <a:xfrm>
            <a:off x="631799" y="3877142"/>
            <a:ext cx="7395598" cy="640080"/>
          </a:xfrm>
          <a:prstGeom prst="rect">
            <a:avLst/>
          </a:prstGeom>
          <a:noFill/>
          <a:ln/>
        </p:spPr>
        <p:txBody>
          <a:bodyPr wrap="square"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0" lang="en-US" sz="12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Breathing, awareness and stress-management practices are integrated into wellbeing skill building.</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21"/>
          <p:cNvSpPr/>
          <p:nvPr/>
        </p:nvSpPr>
        <p:spPr>
          <a:xfrm>
            <a:off x="277943" y="4565444"/>
            <a:ext cx="219456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A86B"/>
                </a:solidFill>
                <a:effectLst/>
                <a:uLnTx/>
                <a:uFillTx/>
                <a:latin typeface="Arial" pitchFamily="34" charset="0"/>
                <a:ea typeface="Arial" pitchFamily="34" charset="-122"/>
                <a:cs typeface="Arial" pitchFamily="34" charset="-120"/>
              </a:rPr>
              <a:t>Retention Connection</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2"/>
          <p:cNvSpPr/>
          <p:nvPr/>
        </p:nvSpPr>
        <p:spPr>
          <a:xfrm>
            <a:off x="255342" y="4936208"/>
            <a:ext cx="9148313"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ED7D31"/>
                </a:solidFill>
                <a:effectLst/>
                <a:uLnTx/>
                <a:uFillTx/>
                <a:latin typeface="Georgia" pitchFamily="34" charset="0"/>
                <a:ea typeface="Georgia" pitchFamily="34" charset="-122"/>
                <a:cs typeface="Georgia" pitchFamily="34" charset="-120"/>
              </a:rPr>
              <a:t>“Support the person—not only their professional competencies.”</a:t>
            </a:r>
            <a:endParaRPr kumimoji="0" lang="en-US" sz="2000" b="0"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sp>
        <p:nvSpPr>
          <p:cNvPr id="26" name="Shape 23">
            <a:extLst>
              <a:ext uri="{C183D7F6-B498-43B3-948B-1728B52AA6E4}">
                <adec:decorative xmlns:adec="http://schemas.microsoft.com/office/drawing/2017/decorative" val="1"/>
              </a:ext>
            </a:extLst>
          </p:cNvPr>
          <p:cNvSpPr/>
          <p:nvPr/>
        </p:nvSpPr>
        <p:spPr>
          <a:xfrm>
            <a:off x="685800" y="5532120"/>
            <a:ext cx="6995160" cy="530352"/>
          </a:xfrm>
          <a:prstGeom prst="roundRect">
            <a:avLst/>
          </a:prstGeom>
          <a:solidFill>
            <a:srgbClr val="EAF2F8"/>
          </a:solidFill>
          <a:ln w="12700">
            <a:solidFill>
              <a:srgbClr val="D5E3E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Text 24"/>
          <p:cNvSpPr/>
          <p:nvPr/>
        </p:nvSpPr>
        <p:spPr>
          <a:xfrm>
            <a:off x="914400" y="5660136"/>
            <a:ext cx="653796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ECIN Partnership: Implementation • Professional Development • Leadership TA • Organizational &amp; State-Wide Wellbeing Integration</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Shape 25">
            <a:extLst>
              <a:ext uri="{C183D7F6-B498-43B3-948B-1728B52AA6E4}">
                <adec:decorative xmlns:adec="http://schemas.microsoft.com/office/drawing/2017/decorative" val="1"/>
              </a:ext>
            </a:extLst>
          </p:cNvPr>
          <p:cNvSpPr/>
          <p:nvPr/>
        </p:nvSpPr>
        <p:spPr>
          <a:xfrm>
            <a:off x="0" y="6556248"/>
            <a:ext cx="12191695" cy="301752"/>
          </a:xfrm>
          <a:prstGeom prst="rect">
            <a:avLst/>
          </a:prstGeom>
          <a:solidFill>
            <a:srgbClr val="002855"/>
          </a:solidFill>
          <a:ln w="12700">
            <a:solidFill>
              <a:srgbClr val="00285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9"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28600" y="6620702"/>
            <a:ext cx="1737360" cy="127124"/>
          </a:xfrm>
          <a:prstGeom prst="rect">
            <a:avLst/>
          </a:prstGeom>
        </p:spPr>
      </p:pic>
      <p:pic>
        <p:nvPicPr>
          <p:cNvPr id="30" name="Image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000232" y="6574536"/>
            <a:ext cx="548640" cy="219456"/>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p:nvPr>
        </p:nvSpPr>
        <p:spPr>
          <a:xfrm>
            <a:off x="502920" y="256032"/>
            <a:ext cx="11109960" cy="4389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Educators Have Families TOO!</a:t>
            </a:r>
            <a:endParaRPr kumimoji="0" lang="en-US" sz="25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 1"/>
          <p:cNvSpPr/>
          <p:nvPr/>
        </p:nvSpPr>
        <p:spPr>
          <a:xfrm>
            <a:off x="521208" y="731520"/>
            <a:ext cx="1097280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The Power of IECFMH Community Mental Health Peer Support</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502920" y="1078992"/>
            <a:ext cx="11155680" cy="0"/>
          </a:xfrm>
          <a:prstGeom prst="line">
            <a:avLst/>
          </a:prstGeom>
          <a:noFill/>
          <a:ln w="12700">
            <a:solidFill>
              <a:srgbClr val="B8C9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3"/>
          <p:cNvSpPr/>
          <p:nvPr/>
        </p:nvSpPr>
        <p:spPr>
          <a:xfrm>
            <a:off x="640080" y="1353312"/>
            <a:ext cx="6903720" cy="6583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“The educator who supports children and families all day goes home to a family of their own.”</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p:nvPr/>
        </p:nvSpPr>
        <p:spPr>
          <a:xfrm>
            <a:off x="640080" y="2267712"/>
            <a:ext cx="704088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A86B"/>
                </a:solidFill>
                <a:effectLst/>
                <a:uLnTx/>
                <a:uFillTx/>
                <a:latin typeface="Arial" pitchFamily="34" charset="0"/>
                <a:ea typeface="Arial" pitchFamily="34" charset="-122"/>
                <a:cs typeface="Arial" pitchFamily="34" charset="-120"/>
              </a:rPr>
              <a:t>IECMH Family Leadership Certificate + Community Mental Health Workforce Supports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p:nvPr/>
        </p:nvSpPr>
        <p:spPr>
          <a:xfrm>
            <a:off x="685800" y="2880360"/>
            <a:ext cx="3108960" cy="347472"/>
          </a:xfrm>
          <a:prstGeom prst="rect">
            <a:avLst/>
          </a:prstGeom>
          <a:noFill/>
          <a:ln/>
        </p:spPr>
        <p:txBody>
          <a:bodyPr wrap="square"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0" lang="en-US" sz="16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Lived experience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685800" y="3310128"/>
            <a:ext cx="3108960" cy="347472"/>
          </a:xfrm>
          <a:prstGeom prst="rect">
            <a:avLst/>
          </a:prstGeom>
          <a:noFill/>
          <a:ln/>
        </p:spPr>
        <p:txBody>
          <a:bodyPr wrap="square"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0" lang="en-US" sz="16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IECFMH knowledge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7"/>
          <p:cNvSpPr/>
          <p:nvPr/>
        </p:nvSpPr>
        <p:spPr>
          <a:xfrm>
            <a:off x="685800" y="3739896"/>
            <a:ext cx="3108960" cy="347472"/>
          </a:xfrm>
          <a:prstGeom prst="rect">
            <a:avLst/>
          </a:prstGeom>
          <a:noFill/>
          <a:ln/>
        </p:spPr>
        <p:txBody>
          <a:bodyPr wrap="square"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0" lang="en-US" sz="16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Peer support</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8"/>
          <p:cNvSpPr/>
          <p:nvPr/>
        </p:nvSpPr>
        <p:spPr>
          <a:xfrm>
            <a:off x="685800" y="4169664"/>
            <a:ext cx="3108960" cy="347472"/>
          </a:xfrm>
          <a:prstGeom prst="rect">
            <a:avLst/>
          </a:prstGeom>
          <a:noFill/>
          <a:ln/>
        </p:spPr>
        <p:txBody>
          <a:bodyPr wrap="square"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0" lang="en-US" sz="16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Resource navigation</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9"/>
          <p:cNvSpPr/>
          <p:nvPr/>
        </p:nvSpPr>
        <p:spPr>
          <a:xfrm>
            <a:off x="685800" y="4599432"/>
            <a:ext cx="3108960" cy="347472"/>
          </a:xfrm>
          <a:prstGeom prst="rect">
            <a:avLst/>
          </a:prstGeom>
          <a:noFill/>
          <a:ln/>
        </p:spPr>
        <p:txBody>
          <a:bodyPr wrap="square"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0" lang="en-US" sz="16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Workforce development</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0">
            <a:extLst>
              <a:ext uri="{C183D7F6-B498-43B3-948B-1728B52AA6E4}">
                <adec:decorative xmlns:adec="http://schemas.microsoft.com/office/drawing/2017/decorative" val="1"/>
              </a:ext>
            </a:extLst>
          </p:cNvPr>
          <p:cNvSpPr/>
          <p:nvPr/>
        </p:nvSpPr>
        <p:spPr>
          <a:xfrm>
            <a:off x="3977640" y="2788920"/>
            <a:ext cx="3566160" cy="1920240"/>
          </a:xfrm>
          <a:prstGeom prst="roundRect">
            <a:avLst/>
          </a:prstGeom>
          <a:solidFill>
            <a:srgbClr val="F5F9FC"/>
          </a:solidFill>
          <a:ln w="12700">
            <a:solidFill>
              <a:srgbClr val="CBDC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1"/>
          <p:cNvSpPr/>
          <p:nvPr/>
        </p:nvSpPr>
        <p:spPr>
          <a:xfrm>
            <a:off x="4148593" y="2952821"/>
            <a:ext cx="3310128"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Relevant to ECE /EI / ECSE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2"/>
          <p:cNvSpPr/>
          <p:nvPr/>
        </p:nvSpPr>
        <p:spPr>
          <a:xfrm>
            <a:off x="4279392" y="3493008"/>
            <a:ext cx="2926080" cy="9144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2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The IECMH Family Leadership Certificate program designed for expansion of Community Mental Health Workers also includes Early Intervention and Early Childhood Special Education.</a:t>
            </a:r>
            <a:endParaRPr kumimoji="0" lang="en-US" sz="142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3"/>
          <p:cNvSpPr/>
          <p:nvPr/>
        </p:nvSpPr>
        <p:spPr>
          <a:xfrm>
            <a:off x="262242" y="5344689"/>
            <a:ext cx="19202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A86B"/>
                </a:solidFill>
                <a:effectLst/>
                <a:uLnTx/>
                <a:uFillTx/>
                <a:latin typeface="Arial" pitchFamily="34" charset="0"/>
                <a:ea typeface="Arial" pitchFamily="34" charset="-122"/>
                <a:cs typeface="Arial" pitchFamily="34" charset="-120"/>
              </a:rPr>
              <a:t>Retention Connection</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4"/>
          <p:cNvSpPr/>
          <p:nvPr/>
        </p:nvSpPr>
        <p:spPr>
          <a:xfrm>
            <a:off x="262242" y="5710205"/>
            <a:ext cx="7281557" cy="47548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solidFill>
                <a:effectLst/>
                <a:uLnTx/>
                <a:uFillTx/>
                <a:latin typeface="Arial" pitchFamily="34" charset="0"/>
                <a:ea typeface="Arial" pitchFamily="34" charset="-122"/>
                <a:cs typeface="Arial" pitchFamily="34" charset="-120"/>
              </a:rPr>
              <a:t>“Trusted peers can help employees navigate family, mental health and community systems—not only workplace challenges.”</a:t>
            </a:r>
            <a:endParaRPr kumimoji="0" lang="en-US" sz="1800" b="0"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sp>
        <p:nvSpPr>
          <p:cNvPr id="18" name="Shape 15">
            <a:extLst>
              <a:ext uri="{C183D7F6-B498-43B3-948B-1728B52AA6E4}">
                <adec:decorative xmlns:adec="http://schemas.microsoft.com/office/drawing/2017/decorative" val="1"/>
              </a:ext>
            </a:extLst>
          </p:cNvPr>
          <p:cNvSpPr/>
          <p:nvPr/>
        </p:nvSpPr>
        <p:spPr>
          <a:xfrm>
            <a:off x="0" y="6556248"/>
            <a:ext cx="12191695" cy="301752"/>
          </a:xfrm>
          <a:prstGeom prst="rect">
            <a:avLst/>
          </a:prstGeom>
          <a:solidFill>
            <a:srgbClr val="002855"/>
          </a:solidFill>
          <a:ln w="12700">
            <a:solidFill>
              <a:srgbClr val="00285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9" name="Image 1">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600" y="6620702"/>
            <a:ext cx="1737360" cy="127124"/>
          </a:xfrm>
          <a:prstGeom prst="rect">
            <a:avLst/>
          </a:prstGeom>
        </p:spPr>
      </p:pic>
      <p:pic>
        <p:nvPicPr>
          <p:cNvPr id="20" name="Image 2">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000232" y="6574536"/>
            <a:ext cx="548640" cy="219456"/>
          </a:xfrm>
          <a:prstGeom prst="rect">
            <a:avLst/>
          </a:prstGeom>
        </p:spPr>
      </p:pic>
      <p:pic>
        <p:nvPicPr>
          <p:cNvPr id="22" name="Picture 21">
            <a:extLst>
              <a:ext uri="{FF2B5EF4-FFF2-40B4-BE49-F238E27FC236}">
                <a16:creationId xmlns:a16="http://schemas.microsoft.com/office/drawing/2014/main" id="{3DF7BC5A-AF5E-CC51-9390-80539EBCB9D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943353" y="219457"/>
            <a:ext cx="4153925" cy="6241994"/>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p:nvPr>
        </p:nvSpPr>
        <p:spPr>
          <a:xfrm>
            <a:off x="502920" y="256032"/>
            <a:ext cx="11109960" cy="4389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Peer Mentoring: Build Belonging Into the Workplace</a:t>
            </a:r>
            <a:endParaRPr kumimoji="0" lang="en-US" sz="25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 1"/>
          <p:cNvSpPr/>
          <p:nvPr/>
        </p:nvSpPr>
        <p:spPr>
          <a:xfrm>
            <a:off x="521208" y="731520"/>
            <a:ext cx="1097280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Mentor Teacher Learning Collaborative (M-TLC) through IECMH Community Mental Health Workers</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502920" y="1078992"/>
            <a:ext cx="11155680" cy="0"/>
          </a:xfrm>
          <a:prstGeom prst="line">
            <a:avLst/>
          </a:prstGeom>
          <a:noFill/>
          <a:ln w="12700">
            <a:solidFill>
              <a:srgbClr val="B8C9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3"/>
          <p:cNvSpPr/>
          <p:nvPr/>
        </p:nvSpPr>
        <p:spPr>
          <a:xfrm>
            <a:off x="6007608" y="1409730"/>
            <a:ext cx="649224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The PROMISE mentoring model was designed around:</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p:nvPr/>
        </p:nvSpPr>
        <p:spPr>
          <a:xfrm>
            <a:off x="6057900" y="1785150"/>
            <a:ext cx="6080760" cy="384048"/>
          </a:xfrm>
          <a:prstGeom prst="rect">
            <a:avLst/>
          </a:prstGeom>
          <a:noFill/>
          <a:ln/>
        </p:spPr>
        <p:txBody>
          <a:bodyPr wrap="square"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0" lang="en-US" sz="16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Educators as experts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p:nvPr/>
        </p:nvSpPr>
        <p:spPr>
          <a:xfrm>
            <a:off x="6080760" y="2259603"/>
            <a:ext cx="6080760" cy="384048"/>
          </a:xfrm>
          <a:prstGeom prst="rect">
            <a:avLst/>
          </a:prstGeom>
          <a:noFill/>
          <a:ln/>
        </p:spPr>
        <p:txBody>
          <a:bodyPr wrap="square"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0" lang="en-US" sz="16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Non-evaluative peer learning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6057900" y="2693510"/>
            <a:ext cx="6080760" cy="384048"/>
          </a:xfrm>
          <a:prstGeom prst="rect">
            <a:avLst/>
          </a:prstGeom>
          <a:noFill/>
          <a:ln/>
        </p:spPr>
        <p:txBody>
          <a:bodyPr wrap="square"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0" lang="en-US" sz="16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Social connection and belonging</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7"/>
          <p:cNvSpPr/>
          <p:nvPr/>
        </p:nvSpPr>
        <p:spPr>
          <a:xfrm>
            <a:off x="6057900" y="3195828"/>
            <a:ext cx="6080760" cy="384048"/>
          </a:xfrm>
          <a:prstGeom prst="rect">
            <a:avLst/>
          </a:prstGeom>
          <a:noFill/>
          <a:ln/>
        </p:spPr>
        <p:txBody>
          <a:bodyPr wrap="square"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0" lang="en-US" sz="16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Restorative practices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8"/>
          <p:cNvSpPr/>
          <p:nvPr/>
        </p:nvSpPr>
        <p:spPr>
          <a:xfrm>
            <a:off x="6007608" y="3648456"/>
            <a:ext cx="6080760" cy="384048"/>
          </a:xfrm>
          <a:prstGeom prst="rect">
            <a:avLst/>
          </a:prstGeom>
          <a:noFill/>
          <a:ln/>
        </p:spPr>
        <p:txBody>
          <a:bodyPr wrap="square"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0" lang="en-US" sz="16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Educator wellbeing</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9"/>
          <p:cNvSpPr/>
          <p:nvPr/>
        </p:nvSpPr>
        <p:spPr>
          <a:xfrm>
            <a:off x="6007608" y="4121659"/>
            <a:ext cx="6080760" cy="384048"/>
          </a:xfrm>
          <a:prstGeom prst="rect">
            <a:avLst/>
          </a:prstGeom>
          <a:noFill/>
          <a:ln/>
        </p:spPr>
        <p:txBody>
          <a:bodyPr wrap="square" lIns="0" tIns="0" rIns="0" bIns="0" rtlCol="0" anchor="ctr"/>
          <a:lstStyle/>
          <a:p>
            <a:pPr marL="177800" marR="0" lvl="0" indent="-177800" algn="l" defTabSz="914400" rtl="0" eaLnBrk="1" fontAlgn="auto" latinLnBrk="0" hangingPunct="1">
              <a:lnSpc>
                <a:spcPct val="100000"/>
              </a:lnSpc>
              <a:spcBef>
                <a:spcPts val="0"/>
              </a:spcBef>
              <a:spcAft>
                <a:spcPts val="0"/>
              </a:spcAft>
              <a:buClrTx/>
              <a:buSzPct val="100000"/>
              <a:buFontTx/>
              <a:buChar char="•"/>
              <a:tabLst/>
              <a:defRPr/>
            </a:pPr>
            <a:r>
              <a:rPr kumimoji="0" lang="en-US" sz="160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Improved teaching practice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0"/>
          <p:cNvSpPr/>
          <p:nvPr/>
        </p:nvSpPr>
        <p:spPr>
          <a:xfrm>
            <a:off x="3393804" y="5046886"/>
            <a:ext cx="594360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PROMISE  →  M-TLC  →  DC LEAD</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1"/>
          <p:cNvSpPr/>
          <p:nvPr/>
        </p:nvSpPr>
        <p:spPr>
          <a:xfrm>
            <a:off x="2521156" y="5371947"/>
            <a:ext cx="7688896" cy="47548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dirty="0">
                <a:ln>
                  <a:noFill/>
                </a:ln>
                <a:solidFill>
                  <a:srgbClr val="667788"/>
                </a:solidFill>
                <a:effectLst/>
                <a:uLnTx/>
                <a:uFillTx/>
                <a:latin typeface="Arial" pitchFamily="34" charset="0"/>
                <a:ea typeface="Arial" pitchFamily="34" charset="-122"/>
                <a:cs typeface="Arial" pitchFamily="34" charset="-120"/>
              </a:rPr>
              <a:t>From site-based implementation into the District’s workforce-development infrastructure.</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2">
            <a:extLst>
              <a:ext uri="{C183D7F6-B498-43B3-948B-1728B52AA6E4}">
                <adec:decorative xmlns:adec="http://schemas.microsoft.com/office/drawing/2017/decorative" val="1"/>
              </a:ext>
            </a:extLst>
          </p:cNvPr>
          <p:cNvSpPr/>
          <p:nvPr/>
        </p:nvSpPr>
        <p:spPr>
          <a:xfrm>
            <a:off x="865661" y="5946924"/>
            <a:ext cx="10430198" cy="502920"/>
          </a:xfrm>
          <a:prstGeom prst="roundRect">
            <a:avLst/>
          </a:prstGeom>
          <a:solidFill>
            <a:srgbClr val="EAF2F8"/>
          </a:solidFill>
          <a:ln w="12700">
            <a:solidFill>
              <a:srgbClr val="D5E3E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3"/>
          <p:cNvSpPr/>
          <p:nvPr/>
        </p:nvSpPr>
        <p:spPr>
          <a:xfrm>
            <a:off x="1466491" y="6102346"/>
            <a:ext cx="9625181" cy="2377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ECIN Partnership: Mentor Program Needs Assessment &amp; Design • Mentor Training • Facilitator Development </a:t>
            </a:r>
            <a:br>
              <a:rPr kumimoji="0" lang="en-US" sz="130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br>
            <a:r>
              <a:rPr kumimoji="0" lang="en-US" sz="130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 Sustainable Implementation TA • CQI</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4">
            <a:extLst>
              <a:ext uri="{C183D7F6-B498-43B3-948B-1728B52AA6E4}">
                <adec:decorative xmlns:adec="http://schemas.microsoft.com/office/drawing/2017/decorative" val="1"/>
              </a:ext>
            </a:extLst>
          </p:cNvPr>
          <p:cNvSpPr/>
          <p:nvPr/>
        </p:nvSpPr>
        <p:spPr>
          <a:xfrm>
            <a:off x="0" y="6556248"/>
            <a:ext cx="12191695" cy="301752"/>
          </a:xfrm>
          <a:prstGeom prst="rect">
            <a:avLst/>
          </a:prstGeom>
          <a:solidFill>
            <a:srgbClr val="002855"/>
          </a:solidFill>
          <a:ln w="12700">
            <a:solidFill>
              <a:srgbClr val="00285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8" name="Image 1">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600" y="6620702"/>
            <a:ext cx="1737360" cy="127124"/>
          </a:xfrm>
          <a:prstGeom prst="rect">
            <a:avLst/>
          </a:prstGeom>
        </p:spPr>
      </p:pic>
      <p:pic>
        <p:nvPicPr>
          <p:cNvPr id="19" name="Image 2">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000232" y="6574536"/>
            <a:ext cx="548640" cy="219456"/>
          </a:xfrm>
          <a:prstGeom prst="rect">
            <a:avLst/>
          </a:prstGeom>
        </p:spPr>
      </p:pic>
      <p:pic>
        <p:nvPicPr>
          <p:cNvPr id="21" name="Picture 20">
            <a:extLst>
              <a:ext uri="{FF2B5EF4-FFF2-40B4-BE49-F238E27FC236}">
                <a16:creationId xmlns:a16="http://schemas.microsoft.com/office/drawing/2014/main" id="{64B2DB5C-37B4-7C45-0096-ABBBDFBFA97F}"/>
              </a:ext>
              <a:ext uri="{C183D7F6-B498-43B3-948B-1728B52AA6E4}">
                <adec:decorative xmlns:adec="http://schemas.microsoft.com/office/drawing/2017/decorative" val="1"/>
              </a:ext>
            </a:extLst>
          </p:cNvPr>
          <p:cNvPicPr>
            <a:picLocks noChangeAspect="1"/>
          </p:cNvPicPr>
          <p:nvPr/>
        </p:nvPicPr>
        <p:blipFill>
          <a:blip r:embed="rId5"/>
          <a:srcRect l="2140" t="3406" r="1469"/>
          <a:stretch>
            <a:fillRect/>
          </a:stretch>
        </p:blipFill>
        <p:spPr>
          <a:xfrm>
            <a:off x="228600" y="1561183"/>
            <a:ext cx="5404366" cy="3046355"/>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B4D25C-320B-5E37-BE9D-4A1BE79B9AE9}"/>
              </a:ext>
            </a:extLst>
          </p:cNvPr>
          <p:cNvSpPr>
            <a:spLocks noGrp="1"/>
          </p:cNvSpPr>
          <p:nvPr>
            <p:ph type="title"/>
          </p:nvPr>
        </p:nvSpPr>
        <p:spPr>
          <a:xfrm>
            <a:off x="284631" y="48097"/>
            <a:ext cx="11279505" cy="738664"/>
          </a:xfrm>
        </p:spPr>
        <p:txBody>
          <a:bodyPr/>
          <a:lstStyle/>
          <a:p>
            <a:pPr algn="ctr"/>
            <a:r>
              <a:rPr lang="en-US" sz="2400" dirty="0"/>
              <a:t>IECMH Community Mental Health Worker Retention Supports </a:t>
            </a:r>
            <a:br>
              <a:rPr lang="en-US" sz="2400" dirty="0"/>
            </a:br>
            <a:r>
              <a:rPr lang="en-US" sz="2400" dirty="0"/>
              <a:t>PROMISE ECE &amp; EI Staff Wellbeing Testimonies</a:t>
            </a:r>
          </a:p>
        </p:txBody>
      </p:sp>
      <p:pic>
        <p:nvPicPr>
          <p:cNvPr id="10" name="Online Media 9" title="ECIN CMHW Self-Care Application">
            <a:hlinkClick r:id="" action="ppaction://media"/>
            <a:extLst>
              <a:ext uri="{FF2B5EF4-FFF2-40B4-BE49-F238E27FC236}">
                <a16:creationId xmlns:a16="http://schemas.microsoft.com/office/drawing/2014/main" id="{09E04A50-5FCB-45A3-1FC0-3DFACB615ADA}"/>
              </a:ext>
            </a:extLst>
          </p:cNvPr>
          <p:cNvPicPr>
            <a:picLocks noGrp="1" noRot="1" noChangeAspect="1"/>
          </p:cNvPicPr>
          <p:nvPr>
            <p:ph sz="half" idx="2"/>
            <a:videoFile r:link="rId1"/>
          </p:nvPr>
        </p:nvPicPr>
        <p:blipFill>
          <a:blip r:embed="rId3"/>
          <a:stretch>
            <a:fillRect/>
          </a:stretch>
        </p:blipFill>
        <p:spPr>
          <a:xfrm>
            <a:off x="1606475" y="957494"/>
            <a:ext cx="8751774" cy="4943011"/>
          </a:xfrm>
          <a:prstGeom prst="rect">
            <a:avLst/>
          </a:prstGeom>
        </p:spPr>
      </p:pic>
    </p:spTree>
    <p:extLst>
      <p:ext uri="{BB962C8B-B14F-4D97-AF65-F5344CB8AC3E}">
        <p14:creationId xmlns:p14="http://schemas.microsoft.com/office/powerpoint/2010/main" val="3594375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EDE00-30DB-7038-55A9-E5A83F487C5F}"/>
              </a:ext>
            </a:extLst>
          </p:cNvPr>
          <p:cNvSpPr>
            <a:spLocks noGrp="1"/>
          </p:cNvSpPr>
          <p:nvPr>
            <p:ph type="title"/>
          </p:nvPr>
        </p:nvSpPr>
        <p:spPr>
          <a:xfrm>
            <a:off x="173906" y="383075"/>
            <a:ext cx="11279505" cy="1107996"/>
          </a:xfrm>
        </p:spPr>
        <p:txBody>
          <a:bodyPr/>
          <a:lstStyle/>
          <a:p>
            <a:r>
              <a:rPr lang="en-US" dirty="0">
                <a:solidFill>
                  <a:srgbClr val="002D50"/>
                </a:solidFill>
                <a:latin typeface="Arial" pitchFamily="34" charset="0"/>
                <a:ea typeface="Arial" pitchFamily="34" charset="-122"/>
                <a:cs typeface="Arial" pitchFamily="34" charset="-120"/>
              </a:rPr>
              <a:t>Economic Wellbeing Is Workforce Wellbeing</a:t>
            </a:r>
            <a:br>
              <a:rPr lang="en-US" dirty="0"/>
            </a:br>
            <a:endParaRPr lang="en-US" dirty="0"/>
          </a:p>
        </p:txBody>
      </p:sp>
      <p:pic>
        <p:nvPicPr>
          <p:cNvPr id="6" name="Content Placeholder 5">
            <a:extLst>
              <a:ext uri="{FF2B5EF4-FFF2-40B4-BE49-F238E27FC236}">
                <a16:creationId xmlns:a16="http://schemas.microsoft.com/office/drawing/2014/main" id="{91367C27-AF85-6793-A73A-564B7D382EEA}"/>
              </a:ext>
              <a:ext uri="{C183D7F6-B498-43B3-948B-1728B52AA6E4}">
                <adec:decorative xmlns:adec="http://schemas.microsoft.com/office/drawing/2017/decorative" val="1"/>
              </a:ext>
            </a:extLst>
          </p:cNvPr>
          <p:cNvPicPr>
            <a:picLocks noGrp="1" noChangeAspect="1"/>
          </p:cNvPicPr>
          <p:nvPr>
            <p:ph sz="half" idx="2"/>
          </p:nvPr>
        </p:nvPicPr>
        <p:blipFill>
          <a:blip r:embed="rId2"/>
          <a:srcRect l="1310" r="1881" b="4848"/>
          <a:stretch>
            <a:fillRect/>
          </a:stretch>
        </p:blipFill>
        <p:spPr>
          <a:xfrm>
            <a:off x="4228441" y="1275654"/>
            <a:ext cx="7789653" cy="4306689"/>
          </a:xfrm>
          <a:prstGeom prst="rect">
            <a:avLst/>
          </a:prstGeom>
        </p:spPr>
      </p:pic>
      <p:pic>
        <p:nvPicPr>
          <p:cNvPr id="12" name="Picture 11">
            <a:extLst>
              <a:ext uri="{FF2B5EF4-FFF2-40B4-BE49-F238E27FC236}">
                <a16:creationId xmlns:a16="http://schemas.microsoft.com/office/drawing/2014/main" id="{E5239AE9-B5CB-244F-CF82-CD9548D5EA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77719" y="929423"/>
            <a:ext cx="3846909" cy="4999153"/>
          </a:xfrm>
          <a:prstGeom prst="rect">
            <a:avLst/>
          </a:prstGeom>
        </p:spPr>
      </p:pic>
    </p:spTree>
    <p:extLst>
      <p:ext uri="{BB962C8B-B14F-4D97-AF65-F5344CB8AC3E}">
        <p14:creationId xmlns:p14="http://schemas.microsoft.com/office/powerpoint/2010/main" val="16064061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p:nvPr>
        </p:nvSpPr>
        <p:spPr>
          <a:xfrm>
            <a:off x="603504" y="164592"/>
            <a:ext cx="1097280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Economic Wellbeing Is Workforce Wellbeing</a:t>
            </a:r>
            <a:endParaRPr kumimoji="0" lang="en-US" sz="29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 1"/>
          <p:cNvSpPr/>
          <p:nvPr/>
        </p:nvSpPr>
        <p:spPr>
          <a:xfrm>
            <a:off x="621792" y="758952"/>
            <a:ext cx="1078992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63666A"/>
                </a:solidFill>
                <a:effectLst/>
                <a:uLnTx/>
                <a:uFillTx/>
                <a:latin typeface="Arial" pitchFamily="34" charset="0"/>
                <a:ea typeface="Arial" pitchFamily="34" charset="-122"/>
                <a:cs typeface="Arial" pitchFamily="34" charset="-120"/>
              </a:rPr>
              <a:t>Movin’ On Up! broadens the retention conversation beyond wages alone.</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0" y="6144768"/>
            <a:ext cx="12191695" cy="713232"/>
          </a:xfrm>
          <a:prstGeom prst="rect">
            <a:avLst/>
          </a:prstGeom>
          <a:solidFill>
            <a:srgbClr val="041E42"/>
          </a:solidFill>
          <a:ln w="12700">
            <a:solidFill>
              <a:srgbClr val="041E4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a:extLst>
              <a:ext uri="{C183D7F6-B498-43B3-948B-1728B52AA6E4}">
                <adec:decorative xmlns:adec="http://schemas.microsoft.com/office/drawing/2017/decorative" val="1"/>
              </a:ext>
            </a:extLst>
          </p:cNvPr>
          <p:cNvSpPr/>
          <p:nvPr/>
        </p:nvSpPr>
        <p:spPr>
          <a:xfrm>
            <a:off x="0" y="6053328"/>
            <a:ext cx="12191695" cy="91440"/>
          </a:xfrm>
          <a:prstGeom prst="rect">
            <a:avLst/>
          </a:prstGeom>
          <a:solidFill>
            <a:srgbClr val="BBBCBC"/>
          </a:solidFill>
          <a:ln w="12700">
            <a:solidFill>
              <a:srgbClr val="BBBCB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8732520" y="6318504"/>
            <a:ext cx="3063240" cy="256032"/>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GEORGETOWN UNIVERSITY</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a:extLst>
              <a:ext uri="{C183D7F6-B498-43B3-948B-1728B52AA6E4}">
                <adec:decorative xmlns:adec="http://schemas.microsoft.com/office/drawing/2017/decorative" val="1"/>
              </a:ext>
            </a:extLst>
          </p:cNvPr>
          <p:cNvSpPr/>
          <p:nvPr/>
        </p:nvSpPr>
        <p:spPr>
          <a:xfrm>
            <a:off x="411480" y="1234440"/>
            <a:ext cx="2057400" cy="2971800"/>
          </a:xfrm>
          <a:prstGeom prst="roundRect">
            <a:avLst/>
          </a:prstGeom>
          <a:solidFill>
            <a:srgbClr val="F4F6F8"/>
          </a:solidFill>
          <a:ln w="25400">
            <a:solidFill>
              <a:srgbClr val="3F368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Shape 6">
            <a:extLst>
              <a:ext uri="{C183D7F6-B498-43B3-948B-1728B52AA6E4}">
                <adec:decorative xmlns:adec="http://schemas.microsoft.com/office/drawing/2017/decorative" val="1"/>
              </a:ext>
            </a:extLst>
          </p:cNvPr>
          <p:cNvSpPr/>
          <p:nvPr/>
        </p:nvSpPr>
        <p:spPr>
          <a:xfrm>
            <a:off x="1115568" y="1527048"/>
            <a:ext cx="658368" cy="658368"/>
          </a:xfrm>
          <a:prstGeom prst="ellipse">
            <a:avLst/>
          </a:prstGeom>
          <a:solidFill>
            <a:srgbClr val="3F3685"/>
          </a:solidFill>
          <a:ln w="12700">
            <a:solidFill>
              <a:srgbClr val="3F368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p:cNvSpPr/>
          <p:nvPr/>
        </p:nvSpPr>
        <p:spPr>
          <a:xfrm>
            <a:off x="1271016" y="1691640"/>
            <a:ext cx="347472" cy="2011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1</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p:nvPr/>
        </p:nvSpPr>
        <p:spPr>
          <a:xfrm>
            <a:off x="557784" y="2331720"/>
            <a:ext cx="1764792"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F3685"/>
                </a:solidFill>
                <a:effectLst/>
                <a:uLnTx/>
                <a:uFillTx/>
                <a:latin typeface="Arial" pitchFamily="34" charset="0"/>
                <a:ea typeface="Arial" pitchFamily="34" charset="-122"/>
                <a:cs typeface="Arial" pitchFamily="34" charset="-120"/>
              </a:rPr>
              <a:t>INCOME &amp;</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3F3685"/>
                </a:solidFill>
                <a:effectLst/>
                <a:uLnTx/>
                <a:uFillTx/>
                <a:latin typeface="Arial" pitchFamily="34" charset="0"/>
                <a:ea typeface="Arial" pitchFamily="34" charset="-122"/>
                <a:cs typeface="Arial" pitchFamily="34" charset="-120"/>
              </a:rPr>
              <a:t>EMPLOYMENT</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576072" y="3035808"/>
            <a:ext cx="1737360" cy="80467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Fair wages • Job Stability • Benefits •</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Entrepreneurship • Assets Building</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10">
            <a:extLst>
              <a:ext uri="{C183D7F6-B498-43B3-948B-1728B52AA6E4}">
                <adec:decorative xmlns:adec="http://schemas.microsoft.com/office/drawing/2017/decorative" val="1"/>
              </a:ext>
            </a:extLst>
          </p:cNvPr>
          <p:cNvSpPr/>
          <p:nvPr/>
        </p:nvSpPr>
        <p:spPr>
          <a:xfrm>
            <a:off x="2724912" y="1234440"/>
            <a:ext cx="2057400" cy="2971800"/>
          </a:xfrm>
          <a:prstGeom prst="roundRect">
            <a:avLst/>
          </a:prstGeom>
          <a:solidFill>
            <a:srgbClr val="F4F6F8"/>
          </a:solidFill>
          <a:ln w="25400">
            <a:solidFill>
              <a:srgbClr val="F4C54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11">
            <a:extLst>
              <a:ext uri="{C183D7F6-B498-43B3-948B-1728B52AA6E4}">
                <adec:decorative xmlns:adec="http://schemas.microsoft.com/office/drawing/2017/decorative" val="1"/>
              </a:ext>
            </a:extLst>
          </p:cNvPr>
          <p:cNvSpPr/>
          <p:nvPr/>
        </p:nvSpPr>
        <p:spPr>
          <a:xfrm>
            <a:off x="3429000" y="1527048"/>
            <a:ext cx="658368" cy="658368"/>
          </a:xfrm>
          <a:prstGeom prst="ellipse">
            <a:avLst/>
          </a:prstGeom>
          <a:solidFill>
            <a:srgbClr val="F4C542"/>
          </a:solidFill>
          <a:ln w="12700">
            <a:solidFill>
              <a:srgbClr val="F4C54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3584448" y="1691640"/>
            <a:ext cx="347472" cy="2011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2</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2871216" y="2331720"/>
            <a:ext cx="1764792"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4C542"/>
                </a:solidFill>
                <a:effectLst/>
                <a:uLnTx/>
                <a:uFillTx/>
                <a:latin typeface="Arial" pitchFamily="34" charset="0"/>
                <a:ea typeface="Arial" pitchFamily="34" charset="-122"/>
                <a:cs typeface="Arial" pitchFamily="34" charset="-120"/>
              </a:rPr>
              <a:t>EDUCATION</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2889504" y="3035808"/>
            <a:ext cx="1737360" cy="80467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Credentials • Skill Development • Continuing Education •</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Career Advancement pathways</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a:extLst>
              <a:ext uri="{C183D7F6-B498-43B3-948B-1728B52AA6E4}">
                <adec:decorative xmlns:adec="http://schemas.microsoft.com/office/drawing/2017/decorative" val="1"/>
              </a:ext>
            </a:extLst>
          </p:cNvPr>
          <p:cNvSpPr/>
          <p:nvPr/>
        </p:nvSpPr>
        <p:spPr>
          <a:xfrm>
            <a:off x="5038344" y="1234440"/>
            <a:ext cx="2057400" cy="2971800"/>
          </a:xfrm>
          <a:prstGeom prst="roundRect">
            <a:avLst/>
          </a:prstGeom>
          <a:solidFill>
            <a:srgbClr val="F4F6F8"/>
          </a:solidFill>
          <a:ln w="25400">
            <a:solidFill>
              <a:srgbClr val="00A66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Shape 16">
            <a:extLst>
              <a:ext uri="{C183D7F6-B498-43B3-948B-1728B52AA6E4}">
                <adec:decorative xmlns:adec="http://schemas.microsoft.com/office/drawing/2017/decorative" val="1"/>
              </a:ext>
            </a:extLst>
          </p:cNvPr>
          <p:cNvSpPr/>
          <p:nvPr/>
        </p:nvSpPr>
        <p:spPr>
          <a:xfrm>
            <a:off x="5742432" y="1527048"/>
            <a:ext cx="658368" cy="658368"/>
          </a:xfrm>
          <a:prstGeom prst="ellipse">
            <a:avLst/>
          </a:prstGeom>
          <a:solidFill>
            <a:srgbClr val="00A66A"/>
          </a:solidFill>
          <a:ln w="12700">
            <a:solidFill>
              <a:srgbClr val="00A66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5897880" y="1691640"/>
            <a:ext cx="347472" cy="2011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3</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5184648" y="2331720"/>
            <a:ext cx="1764792"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A66A"/>
                </a:solidFill>
                <a:effectLst/>
                <a:uLnTx/>
                <a:uFillTx/>
                <a:latin typeface="Arial" pitchFamily="34" charset="0"/>
                <a:ea typeface="Arial" pitchFamily="34" charset="-122"/>
                <a:cs typeface="Arial" pitchFamily="34" charset="-120"/>
              </a:rPr>
              <a:t>COMMUNITY</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A66A"/>
                </a:solidFill>
                <a:effectLst/>
                <a:uLnTx/>
                <a:uFillTx/>
                <a:latin typeface="Arial" pitchFamily="34" charset="0"/>
                <a:ea typeface="Arial" pitchFamily="34" charset="-122"/>
                <a:cs typeface="Arial" pitchFamily="34" charset="-120"/>
              </a:rPr>
              <a:t>VITALITY</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5202936" y="3035808"/>
            <a:ext cx="1737360" cy="80467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Affordable Healthy Housing •</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Transportation • Local Opportunities •</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Safe Neighborhoods</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Shape 20">
            <a:extLst>
              <a:ext uri="{C183D7F6-B498-43B3-948B-1728B52AA6E4}">
                <adec:decorative xmlns:adec="http://schemas.microsoft.com/office/drawing/2017/decorative" val="1"/>
              </a:ext>
            </a:extLst>
          </p:cNvPr>
          <p:cNvSpPr/>
          <p:nvPr/>
        </p:nvSpPr>
        <p:spPr>
          <a:xfrm>
            <a:off x="7351776" y="1234440"/>
            <a:ext cx="2057400" cy="2971800"/>
          </a:xfrm>
          <a:prstGeom prst="roundRect">
            <a:avLst/>
          </a:prstGeom>
          <a:solidFill>
            <a:srgbClr val="F4F6F8"/>
          </a:solidFill>
          <a:ln w="25400">
            <a:solidFill>
              <a:srgbClr val="F36C2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Shape 21">
            <a:extLst>
              <a:ext uri="{C183D7F6-B498-43B3-948B-1728B52AA6E4}">
                <adec:decorative xmlns:adec="http://schemas.microsoft.com/office/drawing/2017/decorative" val="1"/>
              </a:ext>
            </a:extLst>
          </p:cNvPr>
          <p:cNvSpPr/>
          <p:nvPr/>
        </p:nvSpPr>
        <p:spPr>
          <a:xfrm>
            <a:off x="8055864" y="1527048"/>
            <a:ext cx="658368" cy="658368"/>
          </a:xfrm>
          <a:prstGeom prst="ellipse">
            <a:avLst/>
          </a:prstGeom>
          <a:solidFill>
            <a:srgbClr val="F36C21"/>
          </a:solidFill>
          <a:ln w="12700">
            <a:solidFill>
              <a:srgbClr val="F36C2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 22"/>
          <p:cNvSpPr/>
          <p:nvPr/>
        </p:nvSpPr>
        <p:spPr>
          <a:xfrm>
            <a:off x="8211312" y="1691640"/>
            <a:ext cx="347472" cy="2011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4</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3"/>
          <p:cNvSpPr/>
          <p:nvPr/>
        </p:nvSpPr>
        <p:spPr>
          <a:xfrm>
            <a:off x="7498080" y="2331720"/>
            <a:ext cx="1764792"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36C21"/>
                </a:solidFill>
                <a:effectLst/>
                <a:uLnTx/>
                <a:uFillTx/>
                <a:latin typeface="Arial" pitchFamily="34" charset="0"/>
                <a:ea typeface="Arial" pitchFamily="34" charset="-122"/>
                <a:cs typeface="Arial" pitchFamily="34" charset="-120"/>
              </a:rPr>
              <a:t>SOCIAL</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36C21"/>
                </a:solidFill>
                <a:effectLst/>
                <a:uLnTx/>
                <a:uFillTx/>
                <a:latin typeface="Arial" pitchFamily="34" charset="0"/>
                <a:ea typeface="Arial" pitchFamily="34" charset="-122"/>
                <a:cs typeface="Arial" pitchFamily="34" charset="-120"/>
              </a:rPr>
              <a:t>SUPPORT</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 24"/>
          <p:cNvSpPr/>
          <p:nvPr/>
        </p:nvSpPr>
        <p:spPr>
          <a:xfrm>
            <a:off x="7516368" y="3035808"/>
            <a:ext cx="1737360" cy="80467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Family &amp; Peer Networks • Mentors • Professional Connections •</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Resource Navigation</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Shape 25">
            <a:extLst>
              <a:ext uri="{C183D7F6-B498-43B3-948B-1728B52AA6E4}">
                <adec:decorative xmlns:adec="http://schemas.microsoft.com/office/drawing/2017/decorative" val="1"/>
              </a:ext>
            </a:extLst>
          </p:cNvPr>
          <p:cNvSpPr/>
          <p:nvPr/>
        </p:nvSpPr>
        <p:spPr>
          <a:xfrm>
            <a:off x="9665208" y="1234440"/>
            <a:ext cx="2057400" cy="2971800"/>
          </a:xfrm>
          <a:prstGeom prst="roundRect">
            <a:avLst/>
          </a:prstGeom>
          <a:solidFill>
            <a:srgbClr val="F4F6F8"/>
          </a:solidFill>
          <a:ln w="25400">
            <a:solidFill>
              <a:srgbClr val="0076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Shape 26">
            <a:extLst>
              <a:ext uri="{C183D7F6-B498-43B3-948B-1728B52AA6E4}">
                <adec:decorative xmlns:adec="http://schemas.microsoft.com/office/drawing/2017/decorative" val="1"/>
              </a:ext>
            </a:extLst>
          </p:cNvPr>
          <p:cNvSpPr/>
          <p:nvPr/>
        </p:nvSpPr>
        <p:spPr>
          <a:xfrm>
            <a:off x="10369296" y="1527048"/>
            <a:ext cx="658368" cy="658368"/>
          </a:xfrm>
          <a:prstGeom prst="ellipse">
            <a:avLst/>
          </a:prstGeom>
          <a:solidFill>
            <a:srgbClr val="0076A8"/>
          </a:solidFill>
          <a:ln w="12700">
            <a:solidFill>
              <a:srgbClr val="0076A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Text 27"/>
          <p:cNvSpPr/>
          <p:nvPr/>
        </p:nvSpPr>
        <p:spPr>
          <a:xfrm>
            <a:off x="10524744" y="1691640"/>
            <a:ext cx="347472" cy="2011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5</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28"/>
          <p:cNvSpPr/>
          <p:nvPr/>
        </p:nvSpPr>
        <p:spPr>
          <a:xfrm>
            <a:off x="9811512" y="2331720"/>
            <a:ext cx="1911096"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76A8"/>
                </a:solidFill>
                <a:effectLst/>
                <a:uLnTx/>
                <a:uFillTx/>
                <a:latin typeface="Arial" pitchFamily="34" charset="0"/>
                <a:ea typeface="Arial" pitchFamily="34" charset="-122"/>
                <a:cs typeface="Arial" pitchFamily="34" charset="-120"/>
              </a:rPr>
              <a:t>WELLNESS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76A8"/>
                </a:solidFill>
                <a:effectLst/>
                <a:uLnTx/>
                <a:uFillTx/>
                <a:latin typeface="Arial" pitchFamily="34" charset="0"/>
                <a:ea typeface="Arial" pitchFamily="34" charset="-122"/>
                <a:cs typeface="Arial" pitchFamily="34" charset="-120"/>
              </a:rPr>
              <a:t>(HOLISTIC VITALITY)</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Text 29"/>
          <p:cNvSpPr/>
          <p:nvPr/>
        </p:nvSpPr>
        <p:spPr>
          <a:xfrm>
            <a:off x="9829800" y="3035808"/>
            <a:ext cx="1737360" cy="80467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Physical Health •  Mental Health</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Healthcare Access • Insurance •</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Stress Management</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Text 30"/>
          <p:cNvSpPr/>
          <p:nvPr/>
        </p:nvSpPr>
        <p:spPr>
          <a:xfrm>
            <a:off x="154004" y="4409694"/>
            <a:ext cx="1188720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Two Pathways for Retention:  </a:t>
            </a:r>
            <a:br>
              <a:rPr kumimoji="0" lang="en-US" sz="20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br>
            <a:r>
              <a:rPr kumimoji="0" lang="en-US" sz="20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INCREASE household resources  +  REDUCE household costs and instability</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66B08919-08D3-1A79-7BF0-C6C0B8591D75}"/>
              </a:ext>
            </a:extLst>
          </p:cNvPr>
          <p:cNvSpPr txBox="1"/>
          <p:nvPr/>
        </p:nvSpPr>
        <p:spPr>
          <a:xfrm>
            <a:off x="146394" y="5099684"/>
            <a:ext cx="6098958"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A86B"/>
                </a:solidFill>
                <a:effectLst/>
                <a:uLnTx/>
                <a:uFillTx/>
                <a:latin typeface="Arial" pitchFamily="34" charset="0"/>
                <a:ea typeface="Arial" pitchFamily="34" charset="-122"/>
                <a:cs typeface="Arial" pitchFamily="34" charset="-120"/>
              </a:rPr>
              <a:t>Retention Connection</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2076791B-4548-F5E3-6344-0F239DBA48BB}"/>
              </a:ext>
            </a:extLst>
          </p:cNvPr>
          <p:cNvSpPr txBox="1"/>
          <p:nvPr/>
        </p:nvSpPr>
        <p:spPr>
          <a:xfrm>
            <a:off x="146394" y="5332627"/>
            <a:ext cx="11894810" cy="5693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solidFill>
                <a:effectLst/>
                <a:uLnTx/>
                <a:uFillTx/>
                <a:latin typeface="Arial" panose="020B0604020202020204" pitchFamily="34" charset="0"/>
                <a:ea typeface="Arial" pitchFamily="34" charset="-122"/>
                <a:cs typeface="Arial" panose="020B0604020202020204" pitchFamily="34" charset="0"/>
              </a:rPr>
              <a:t>ECIN’s Five Economic Mobility Protective Factors: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ED7D31"/>
                </a:solidFill>
                <a:effectLst/>
                <a:uLnTx/>
                <a:uFillTx/>
                <a:latin typeface="Arial" panose="020B0604020202020204" pitchFamily="34" charset="0"/>
                <a:ea typeface="Arial" pitchFamily="34" charset="-122"/>
                <a:cs typeface="Arial" panose="020B0604020202020204" pitchFamily="34" charset="0"/>
              </a:rPr>
              <a:t>“The factors work together to support economic resilience, upward mobility and sustained workforce well-being”  </a:t>
            </a:r>
            <a:endParaRPr kumimoji="0" lang="en-US" sz="1700" b="1" i="0" u="none" strike="noStrike" kern="1200" cap="none" spc="0" normalizeH="0" baseline="0" noProof="0" dirty="0">
              <a:ln>
                <a:noFill/>
              </a:ln>
              <a:solidFill>
                <a:srgbClr val="ED7D31"/>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1">
            <a:extLst>
              <a:ext uri="{C183D7F6-B498-43B3-948B-1728B52AA6E4}">
                <adec:decorative xmlns:adec="http://schemas.microsoft.com/office/drawing/2017/decorative" val="1"/>
              </a:ext>
            </a:extLst>
          </p:cNvPr>
          <p:cNvPicPr>
            <a:picLocks noChangeAspect="1"/>
          </p:cNvPicPr>
          <p:nvPr/>
        </p:nvPicPr>
        <p:blipFill>
          <a:blip r:embed="rId3"/>
          <a:srcRect l="3758" t="3793" r="3848" b="23544"/>
          <a:stretch>
            <a:fillRect/>
          </a:stretch>
        </p:blipFill>
        <p:spPr>
          <a:xfrm>
            <a:off x="1052423" y="1072936"/>
            <a:ext cx="3709357" cy="4375882"/>
          </a:xfrm>
          <a:prstGeom prst="rect">
            <a:avLst/>
          </a:prstGeom>
        </p:spPr>
      </p:pic>
      <p:sp>
        <p:nvSpPr>
          <p:cNvPr id="2" name="Text 0"/>
          <p:cNvSpPr>
            <a:spLocks noGrp="1"/>
          </p:cNvSpPr>
          <p:nvPr>
            <p:ph type="title" idx="4294967295"/>
          </p:nvPr>
        </p:nvSpPr>
        <p:spPr>
          <a:xfrm>
            <a:off x="603504" y="164592"/>
            <a:ext cx="1097280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Movin’ On Up!: Turn Economic Mobility Into Conversation + Action</a:t>
            </a:r>
            <a:endParaRPr kumimoji="0" lang="en-US"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 1"/>
          <p:cNvSpPr/>
          <p:nvPr/>
        </p:nvSpPr>
        <p:spPr>
          <a:xfrm>
            <a:off x="522071" y="744551"/>
            <a:ext cx="11273689"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63666A"/>
                </a:solidFill>
                <a:effectLst/>
                <a:uLnTx/>
                <a:uFillTx/>
                <a:latin typeface="Arial" pitchFamily="34" charset="0"/>
                <a:ea typeface="Arial" pitchFamily="34" charset="-122"/>
                <a:cs typeface="Arial" pitchFamily="34" charset="-120"/>
              </a:rPr>
              <a:t>The Café is the </a:t>
            </a:r>
            <a:r>
              <a:rPr kumimoji="0" lang="en-US" sz="1400" b="1" i="0" u="sng" strike="noStrike" kern="1200" cap="none" spc="0" normalizeH="0" baseline="0" noProof="0" dirty="0">
                <a:ln>
                  <a:noFill/>
                </a:ln>
                <a:solidFill>
                  <a:srgbClr val="63666A"/>
                </a:solidFill>
                <a:effectLst/>
                <a:uLnTx/>
                <a:uFillTx/>
                <a:latin typeface="Arial" pitchFamily="34" charset="0"/>
                <a:ea typeface="Arial" pitchFamily="34" charset="-122"/>
                <a:cs typeface="Arial" pitchFamily="34" charset="-120"/>
              </a:rPr>
              <a:t>Method</a:t>
            </a:r>
            <a:r>
              <a:rPr kumimoji="0" lang="en-US" sz="1400" b="1" i="0" u="none" strike="noStrike" kern="1200" cap="none" spc="0" normalizeH="0" baseline="0" noProof="0" dirty="0">
                <a:ln>
                  <a:noFill/>
                </a:ln>
                <a:solidFill>
                  <a:srgbClr val="63666A"/>
                </a:solidFill>
                <a:effectLst/>
                <a:uLnTx/>
                <a:uFillTx/>
                <a:latin typeface="Arial" pitchFamily="34" charset="0"/>
                <a:ea typeface="Arial" pitchFamily="34" charset="-122"/>
                <a:cs typeface="Arial" pitchFamily="34" charset="-120"/>
              </a:rPr>
              <a:t>: </a:t>
            </a:r>
            <a:r>
              <a:rPr kumimoji="0" lang="en-US" sz="1400" b="0" i="0" u="none" strike="noStrike" kern="1200" cap="none" spc="0" normalizeH="0" baseline="0" noProof="0" dirty="0">
                <a:ln>
                  <a:noFill/>
                </a:ln>
                <a:solidFill>
                  <a:srgbClr val="63666A"/>
                </a:solidFill>
                <a:effectLst/>
                <a:uLnTx/>
                <a:uFillTx/>
                <a:latin typeface="Arial" pitchFamily="34" charset="0"/>
                <a:ea typeface="Arial" pitchFamily="34" charset="-122"/>
                <a:cs typeface="Arial" pitchFamily="34" charset="-120"/>
              </a:rPr>
              <a:t>a peer-led reflective space that surfaces barriers, assets, resources and next steps for Economic Stability  Wellbeing.</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0" y="6144768"/>
            <a:ext cx="12191695" cy="713232"/>
          </a:xfrm>
          <a:prstGeom prst="rect">
            <a:avLst/>
          </a:prstGeom>
          <a:solidFill>
            <a:srgbClr val="041E42"/>
          </a:solidFill>
          <a:ln w="12700">
            <a:solidFill>
              <a:srgbClr val="041E4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a:extLst>
              <a:ext uri="{C183D7F6-B498-43B3-948B-1728B52AA6E4}">
                <adec:decorative xmlns:adec="http://schemas.microsoft.com/office/drawing/2017/decorative" val="1"/>
              </a:ext>
            </a:extLst>
          </p:cNvPr>
          <p:cNvSpPr/>
          <p:nvPr/>
        </p:nvSpPr>
        <p:spPr>
          <a:xfrm>
            <a:off x="0" y="6053328"/>
            <a:ext cx="12191695" cy="91440"/>
          </a:xfrm>
          <a:prstGeom prst="rect">
            <a:avLst/>
          </a:prstGeom>
          <a:solidFill>
            <a:srgbClr val="BBBCBC"/>
          </a:solidFill>
          <a:ln w="12700">
            <a:solidFill>
              <a:srgbClr val="BBBCB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8732520" y="6318504"/>
            <a:ext cx="3063240" cy="256032"/>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GEORGETOWN UNIVERSITY</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5"/>
          <p:cNvSpPr/>
          <p:nvPr/>
        </p:nvSpPr>
        <p:spPr>
          <a:xfrm>
            <a:off x="5326294" y="1444630"/>
            <a:ext cx="6469466"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WHY THIS MATTERS FOR WORKFORCE RETENTION?</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6"/>
          <p:cNvSpPr/>
          <p:nvPr/>
        </p:nvSpPr>
        <p:spPr>
          <a:xfrm>
            <a:off x="5511775" y="2080894"/>
            <a:ext cx="6064529" cy="4206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 </a:t>
            </a:r>
            <a:r>
              <a:rPr kumimoji="0" lang="en-US" sz="1600" b="0" i="1"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What do you love about your job—and what would you change?</a:t>
            </a:r>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7"/>
          <p:cNvSpPr/>
          <p:nvPr/>
        </p:nvSpPr>
        <p:spPr>
          <a:xfrm>
            <a:off x="5511775" y="2983854"/>
            <a:ext cx="4764024" cy="4206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 </a:t>
            </a:r>
            <a:r>
              <a:rPr kumimoji="0" lang="en-US" sz="1600" b="0" i="1"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What challenges affect getting or keeping a job?</a:t>
            </a:r>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8"/>
          <p:cNvSpPr/>
          <p:nvPr/>
        </p:nvSpPr>
        <p:spPr>
          <a:xfrm>
            <a:off x="5540910" y="3837861"/>
            <a:ext cx="5526356" cy="4206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 </a:t>
            </a:r>
            <a:r>
              <a:rPr kumimoji="0" lang="en-US" sz="1600" b="0" i="1"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How do you navigate job frustrations to stay employed?</a:t>
            </a:r>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9"/>
          <p:cNvSpPr/>
          <p:nvPr/>
        </p:nvSpPr>
        <p:spPr>
          <a:xfrm>
            <a:off x="5540910" y="4570894"/>
            <a:ext cx="5314159" cy="4206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 </a:t>
            </a:r>
            <a:r>
              <a:rPr kumimoji="0" lang="en-US" sz="1600" b="0" i="1"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What resources reduce financial anxiety or instability?</a:t>
            </a:r>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1"/>
          <p:cNvSpPr/>
          <p:nvPr/>
        </p:nvSpPr>
        <p:spPr>
          <a:xfrm>
            <a:off x="267246" y="5448818"/>
            <a:ext cx="1180151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Train facilitators → Convene Workforce Economic Cafés → Identify Economic Barriers + Protective Factors → Track Data → Connect Resources → Inform Organizational Level &amp; State System Responses → Promote INNOVATIVE Solutions w/ CQI</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p:nvPr>
        </p:nvSpPr>
        <p:spPr>
          <a:xfrm>
            <a:off x="502920" y="256032"/>
            <a:ext cx="11109960" cy="4389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Economic Wellbeing Is Workforce Wellbeing </a:t>
            </a:r>
            <a:r>
              <a:rPr kumimoji="0" lang="en-US" sz="2500" b="1" i="0" u="none" strike="noStrike" kern="1200" cap="none" spc="0" normalizeH="0" baseline="0" noProof="0" dirty="0">
                <a:ln>
                  <a:noFill/>
                </a:ln>
                <a:solidFill>
                  <a:schemeClr val="bg1"/>
                </a:solidFill>
                <a:effectLst/>
                <a:uLnTx/>
                <a:uFillTx/>
                <a:latin typeface="Georgia" pitchFamily="34" charset="0"/>
                <a:ea typeface="Georgia" pitchFamily="34" charset="-122"/>
                <a:cs typeface="Georgia" pitchFamily="34" charset="-120"/>
              </a:rPr>
              <a:t>2</a:t>
            </a:r>
            <a:endParaRPr kumimoji="0" lang="en-US" sz="2500" b="0" i="0" u="none" strike="noStrike" kern="1200" cap="none" spc="0" normalizeH="0" baseline="0" noProof="0" dirty="0">
              <a:ln>
                <a:noFill/>
              </a:ln>
              <a:solidFill>
                <a:schemeClr val="bg1"/>
              </a:solidFill>
              <a:effectLst/>
              <a:uLnTx/>
              <a:uFillTx/>
              <a:latin typeface="+mn-lt"/>
              <a:ea typeface="+mn-ea"/>
              <a:cs typeface="+mn-cs"/>
            </a:endParaRPr>
          </a:p>
        </p:txBody>
      </p:sp>
      <p:sp>
        <p:nvSpPr>
          <p:cNvPr id="3" name="Text 1"/>
          <p:cNvSpPr/>
          <p:nvPr/>
        </p:nvSpPr>
        <p:spPr>
          <a:xfrm>
            <a:off x="521208" y="731520"/>
            <a:ext cx="1097280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none" spc="0" normalizeH="0" baseline="0" noProof="0" dirty="0">
                <a:ln>
                  <a:noFill/>
                </a:ln>
                <a:solidFill>
                  <a:srgbClr val="ED7D31"/>
                </a:solidFill>
                <a:effectLst/>
                <a:uLnTx/>
                <a:uFillTx/>
                <a:latin typeface="Georgia" pitchFamily="34" charset="0"/>
                <a:ea typeface="Georgia" pitchFamily="34" charset="-122"/>
                <a:cs typeface="Georgia" pitchFamily="34" charset="-120"/>
              </a:rPr>
              <a:t>Movin’ On Up! From Economic Café Conversations to State System ACTION! </a:t>
            </a:r>
            <a:endParaRPr kumimoji="0" lang="en-US" sz="1550" b="1"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502920" y="1078992"/>
            <a:ext cx="11155680" cy="0"/>
          </a:xfrm>
          <a:prstGeom prst="line">
            <a:avLst/>
          </a:prstGeom>
          <a:noFill/>
          <a:ln w="12700">
            <a:solidFill>
              <a:srgbClr val="B8C9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p:nvPr/>
        </p:nvSpPr>
        <p:spPr>
          <a:xfrm>
            <a:off x="409755" y="2377440"/>
            <a:ext cx="7667158"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Compensation matters.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So does the cost of living.</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9">
            <a:extLst>
              <a:ext uri="{C183D7F6-B498-43B3-948B-1728B52AA6E4}">
                <adec:decorative xmlns:adec="http://schemas.microsoft.com/office/drawing/2017/decorative" val="1"/>
              </a:ext>
            </a:extLst>
          </p:cNvPr>
          <p:cNvSpPr/>
          <p:nvPr/>
        </p:nvSpPr>
        <p:spPr>
          <a:xfrm>
            <a:off x="228601" y="4347748"/>
            <a:ext cx="11891512" cy="882620"/>
          </a:xfrm>
          <a:prstGeom prst="roundRect">
            <a:avLst/>
          </a:prstGeom>
          <a:solidFill>
            <a:srgbClr val="002855"/>
          </a:solidFill>
          <a:ln w="12700">
            <a:solidFill>
              <a:srgbClr val="00285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20"/>
          <p:cNvSpPr/>
          <p:nvPr/>
        </p:nvSpPr>
        <p:spPr>
          <a:xfrm>
            <a:off x="228601" y="4809744"/>
            <a:ext cx="11734798" cy="2743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pitchFamily="34" charset="0"/>
                <a:ea typeface="Arial" pitchFamily="34" charset="-122"/>
                <a:cs typeface="Arial" pitchFamily="34" charset="-120"/>
              </a:rPr>
              <a:t>Economic mobility strategies can increase resources AND reduce household costs. </a:t>
            </a:r>
            <a:br>
              <a:rPr kumimoji="0" lang="en-US" sz="1400" b="1" i="0" u="none" strike="noStrike" kern="1200" cap="none" spc="0" normalizeH="0" baseline="0" noProof="0" dirty="0">
                <a:ln>
                  <a:noFill/>
                </a:ln>
                <a:solidFill>
                  <a:prstClr val="white"/>
                </a:solidFill>
                <a:effectLst/>
                <a:uLnTx/>
                <a:uFillTx/>
                <a:latin typeface="Arial" pitchFamily="34" charset="0"/>
                <a:ea typeface="Arial" pitchFamily="34" charset="-122"/>
                <a:cs typeface="Arial" pitchFamily="34" charset="-120"/>
              </a:rPr>
            </a:br>
            <a:r>
              <a:rPr kumimoji="0" lang="en-US" sz="1400" b="0" i="0" u="none" strike="noStrike" kern="1200" cap="none" spc="0" normalizeH="0" baseline="0" noProof="0" dirty="0">
                <a:ln>
                  <a:noFill/>
                </a:ln>
                <a:solidFill>
                  <a:prstClr val="white"/>
                </a:solidFill>
                <a:effectLst/>
                <a:uLnTx/>
                <a:uFillTx/>
                <a:latin typeface="Arial" pitchFamily="34" charset="0"/>
                <a:ea typeface="Arial" pitchFamily="34" charset="-122"/>
                <a:cs typeface="Arial" pitchFamily="34" charset="-120"/>
              </a:rPr>
              <a:t>Example: Healthy Homes / housing supports can improve community vitality and reduce household economic pressure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itchFamily="34" charset="0"/>
                <a:ea typeface="Arial" pitchFamily="34" charset="-122"/>
                <a:cs typeface="Arial" pitchFamily="34" charset="-120"/>
              </a:rPr>
              <a:t>even when ECE professionals salaries does not change.</a:t>
            </a:r>
            <a:endPar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1"/>
          <p:cNvSpPr/>
          <p:nvPr/>
        </p:nvSpPr>
        <p:spPr>
          <a:xfrm>
            <a:off x="95466" y="5397893"/>
            <a:ext cx="11970587" cy="5486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D7D31"/>
                </a:solidFill>
                <a:effectLst/>
                <a:uLnTx/>
                <a:uFillTx/>
                <a:latin typeface="Arial" pitchFamily="34" charset="0"/>
                <a:ea typeface="Arial" pitchFamily="34" charset="-122"/>
                <a:cs typeface="Arial" pitchFamily="34" charset="-120"/>
              </a:rPr>
              <a:t>How are you supporting staff retention with the following?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2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housing • childcare • transportation • benefits navigation • education &amp; career advancement • financial capability • community resources</a:t>
            </a:r>
            <a:endParaRPr kumimoji="0" lang="en-US" sz="152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Shape 22">
            <a:extLst>
              <a:ext uri="{C183D7F6-B498-43B3-948B-1728B52AA6E4}">
                <adec:decorative xmlns:adec="http://schemas.microsoft.com/office/drawing/2017/decorative" val="1"/>
              </a:ext>
            </a:extLst>
          </p:cNvPr>
          <p:cNvSpPr/>
          <p:nvPr/>
        </p:nvSpPr>
        <p:spPr>
          <a:xfrm>
            <a:off x="228600" y="6092837"/>
            <a:ext cx="11813875" cy="411480"/>
          </a:xfrm>
          <a:prstGeom prst="roundRect">
            <a:avLst/>
          </a:prstGeom>
          <a:solidFill>
            <a:srgbClr val="EAF2F8"/>
          </a:solidFill>
          <a:ln w="12700">
            <a:solidFill>
              <a:srgbClr val="D5E3E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 23"/>
          <p:cNvSpPr/>
          <p:nvPr/>
        </p:nvSpPr>
        <p:spPr>
          <a:xfrm>
            <a:off x="521208" y="6164350"/>
            <a:ext cx="11322859" cy="26517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6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ECIN Partnership: Economic Café Training • Facilitator TA • Economic Mobility System Strategies </a:t>
            </a:r>
            <a:br>
              <a:rPr kumimoji="0" lang="en-US" sz="126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br>
            <a:r>
              <a:rPr kumimoji="0" lang="en-US" sz="1260" b="1" i="0" u="none" strike="noStrike" kern="1200" cap="none" spc="0" normalizeH="0" baseline="0" noProof="0" dirty="0">
                <a:ln>
                  <a:noFill/>
                </a:ln>
                <a:solidFill>
                  <a:srgbClr val="002855"/>
                </a:solidFill>
                <a:effectLst/>
                <a:uLnTx/>
                <a:uFillTx/>
                <a:latin typeface="Arial" pitchFamily="34" charset="0"/>
                <a:ea typeface="Arial" pitchFamily="34" charset="-122"/>
                <a:cs typeface="Arial" pitchFamily="34" charset="-120"/>
              </a:rPr>
              <a:t>• Innovative Thought Leadership • Resource Navigation Integration</a:t>
            </a:r>
            <a:endParaRPr kumimoji="0" lang="en-US" sz="126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Shape 24">
            <a:extLst>
              <a:ext uri="{C183D7F6-B498-43B3-948B-1728B52AA6E4}">
                <adec:decorative xmlns:adec="http://schemas.microsoft.com/office/drawing/2017/decorative" val="1"/>
              </a:ext>
            </a:extLst>
          </p:cNvPr>
          <p:cNvSpPr/>
          <p:nvPr/>
        </p:nvSpPr>
        <p:spPr>
          <a:xfrm>
            <a:off x="0" y="6556248"/>
            <a:ext cx="12191695" cy="301752"/>
          </a:xfrm>
          <a:prstGeom prst="rect">
            <a:avLst/>
          </a:prstGeom>
          <a:solidFill>
            <a:srgbClr val="002855"/>
          </a:solidFill>
          <a:ln w="12700">
            <a:solidFill>
              <a:srgbClr val="00285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7"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600" y="6620702"/>
            <a:ext cx="1737360" cy="127124"/>
          </a:xfrm>
          <a:prstGeom prst="rect">
            <a:avLst/>
          </a:prstGeom>
        </p:spPr>
      </p:pic>
      <p:pic>
        <p:nvPicPr>
          <p:cNvPr id="28"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000232" y="6574536"/>
            <a:ext cx="548640" cy="219456"/>
          </a:xfrm>
          <a:prstGeom prst="rect">
            <a:avLst/>
          </a:prstGeom>
        </p:spPr>
      </p:pic>
      <p:pic>
        <p:nvPicPr>
          <p:cNvPr id="32" name="Picture 31">
            <a:extLst>
              <a:ext uri="{FF2B5EF4-FFF2-40B4-BE49-F238E27FC236}">
                <a16:creationId xmlns:a16="http://schemas.microsoft.com/office/drawing/2014/main" id="{313D76C7-9C4A-1628-71F6-000596BD5B2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096001" y="1133857"/>
            <a:ext cx="5516880" cy="3195603"/>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p:nvPr>
        </p:nvSpPr>
        <p:spPr>
          <a:xfrm>
            <a:off x="603504" y="164592"/>
            <a:ext cx="1097280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What PROMISE Has Taught Us About Retention</a:t>
            </a:r>
            <a:endParaRPr kumimoji="0" lang="en-US" sz="29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 1"/>
          <p:cNvSpPr/>
          <p:nvPr/>
        </p:nvSpPr>
        <p:spPr>
          <a:xfrm>
            <a:off x="603504" y="612648"/>
            <a:ext cx="1078992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3666A"/>
                </a:solidFill>
                <a:effectLst/>
                <a:uLnTx/>
                <a:uFillTx/>
                <a:latin typeface="Arial" pitchFamily="34" charset="0"/>
                <a:ea typeface="Arial" pitchFamily="34" charset="-122"/>
                <a:cs typeface="Arial" pitchFamily="34" charset="-120"/>
              </a:rPr>
              <a:t>Lessons learned that ECE/ EI / Part C / ECSE leaders can adapt in their own systems.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0" y="6144768"/>
            <a:ext cx="12191695" cy="713232"/>
          </a:xfrm>
          <a:prstGeom prst="rect">
            <a:avLst/>
          </a:prstGeom>
          <a:solidFill>
            <a:srgbClr val="041E42"/>
          </a:solidFill>
          <a:ln w="12700">
            <a:solidFill>
              <a:srgbClr val="041E4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a:extLst>
              <a:ext uri="{C183D7F6-B498-43B3-948B-1728B52AA6E4}">
                <adec:decorative xmlns:adec="http://schemas.microsoft.com/office/drawing/2017/decorative" val="1"/>
              </a:ext>
            </a:extLst>
          </p:cNvPr>
          <p:cNvSpPr/>
          <p:nvPr/>
        </p:nvSpPr>
        <p:spPr>
          <a:xfrm>
            <a:off x="0" y="6053328"/>
            <a:ext cx="12191695" cy="91440"/>
          </a:xfrm>
          <a:prstGeom prst="rect">
            <a:avLst/>
          </a:prstGeom>
          <a:solidFill>
            <a:srgbClr val="BBBCBC"/>
          </a:solidFill>
          <a:ln w="12700">
            <a:solidFill>
              <a:srgbClr val="BBBCB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8732520" y="6318504"/>
            <a:ext cx="3063240" cy="256032"/>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GEORGETOWN UNIVERSITY</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a:extLst>
              <a:ext uri="{C183D7F6-B498-43B3-948B-1728B52AA6E4}">
                <adec:decorative xmlns:adec="http://schemas.microsoft.com/office/drawing/2017/decorative" val="1"/>
              </a:ext>
            </a:extLst>
          </p:cNvPr>
          <p:cNvSpPr/>
          <p:nvPr/>
        </p:nvSpPr>
        <p:spPr>
          <a:xfrm>
            <a:off x="685800" y="1188720"/>
            <a:ext cx="502920" cy="502920"/>
          </a:xfrm>
          <a:prstGeom prst="ellipse">
            <a:avLst/>
          </a:prstGeom>
          <a:solidFill>
            <a:srgbClr val="002D50"/>
          </a:solidFill>
          <a:ln w="12700">
            <a:solidFill>
              <a:srgbClr val="002D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832104" y="1298448"/>
            <a:ext cx="210312" cy="182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1</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1417320" y="1311905"/>
            <a:ext cx="4315968"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Wellbeing cannot rest solely on the individual.</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p:nvPr/>
        </p:nvSpPr>
        <p:spPr>
          <a:xfrm>
            <a:off x="6144768" y="1143000"/>
            <a:ext cx="5650992" cy="47548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Organizational conditions, culturally responsive and inclusive supports matter. Integrating personal and professional supports strengthens retention. </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a:extLst>
              <a:ext uri="{C183D7F6-B498-43B3-948B-1728B52AA6E4}">
                <adec:decorative xmlns:adec="http://schemas.microsoft.com/office/drawing/2017/decorative" val="1"/>
              </a:ext>
            </a:extLst>
          </p:cNvPr>
          <p:cNvSpPr/>
          <p:nvPr/>
        </p:nvSpPr>
        <p:spPr>
          <a:xfrm>
            <a:off x="685800" y="2084832"/>
            <a:ext cx="502920" cy="502920"/>
          </a:xfrm>
          <a:prstGeom prst="ellipse">
            <a:avLst/>
          </a:prstGeom>
          <a:solidFill>
            <a:srgbClr val="002D50"/>
          </a:solidFill>
          <a:ln w="12700">
            <a:solidFill>
              <a:srgbClr val="002D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832104" y="2194560"/>
            <a:ext cx="210312" cy="182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2</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1417320" y="2153412"/>
            <a:ext cx="4315968"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Relationships are workforce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p:nvPr/>
        </p:nvSpPr>
        <p:spPr>
          <a:xfrm>
            <a:off x="6144768" y="2039112"/>
            <a:ext cx="5535398" cy="47548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Peer mentoring builds confidence, community belonging, leadership and social connection.</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3">
            <a:extLst>
              <a:ext uri="{C183D7F6-B498-43B3-948B-1728B52AA6E4}">
                <adec:decorative xmlns:adec="http://schemas.microsoft.com/office/drawing/2017/decorative" val="1"/>
              </a:ext>
            </a:extLst>
          </p:cNvPr>
          <p:cNvSpPr/>
          <p:nvPr/>
        </p:nvSpPr>
        <p:spPr>
          <a:xfrm>
            <a:off x="685800" y="2980944"/>
            <a:ext cx="502920" cy="502920"/>
          </a:xfrm>
          <a:prstGeom prst="ellipse">
            <a:avLst/>
          </a:prstGeom>
          <a:solidFill>
            <a:srgbClr val="002D50"/>
          </a:solidFill>
          <a:ln w="12700">
            <a:solidFill>
              <a:srgbClr val="002D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832104" y="3090672"/>
            <a:ext cx="210312" cy="182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3</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p:nvPr/>
        </p:nvSpPr>
        <p:spPr>
          <a:xfrm>
            <a:off x="1417320" y="3063240"/>
            <a:ext cx="4315968"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Educators have families too.</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6144768" y="2980944"/>
            <a:ext cx="5716552" cy="47548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Family wellbeing and mental health needs of Educators do not stop at the workplace door. Flexibility and real-work application increase engagement and retention.</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7">
            <a:extLst>
              <a:ext uri="{C183D7F6-B498-43B3-948B-1728B52AA6E4}">
                <adec:decorative xmlns:adec="http://schemas.microsoft.com/office/drawing/2017/decorative" val="1"/>
              </a:ext>
            </a:extLst>
          </p:cNvPr>
          <p:cNvSpPr/>
          <p:nvPr/>
        </p:nvSpPr>
        <p:spPr>
          <a:xfrm>
            <a:off x="685800" y="3877056"/>
            <a:ext cx="502920" cy="502920"/>
          </a:xfrm>
          <a:prstGeom prst="ellipse">
            <a:avLst/>
          </a:prstGeom>
          <a:solidFill>
            <a:srgbClr val="002D50"/>
          </a:solidFill>
          <a:ln w="12700">
            <a:solidFill>
              <a:srgbClr val="002D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8"/>
          <p:cNvSpPr/>
          <p:nvPr/>
        </p:nvSpPr>
        <p:spPr>
          <a:xfrm>
            <a:off x="832104" y="3986784"/>
            <a:ext cx="210312" cy="182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4</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1417320" y="3977640"/>
            <a:ext cx="4315968"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Economic wellbeing is mental wellbeing.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20"/>
          <p:cNvSpPr/>
          <p:nvPr/>
        </p:nvSpPr>
        <p:spPr>
          <a:xfrm>
            <a:off x="6127515" y="3955340"/>
            <a:ext cx="5880456" cy="47548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Pay equity is critical — and so is housing, transportation, benefits, health and other household pressures. Economic Wellbeing requires a BOTH/AND approach: Increasing wages &amp; reducing cost. </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Shape 21">
            <a:extLst>
              <a:ext uri="{C183D7F6-B498-43B3-948B-1728B52AA6E4}">
                <adec:decorative xmlns:adec="http://schemas.microsoft.com/office/drawing/2017/decorative" val="1"/>
              </a:ext>
            </a:extLst>
          </p:cNvPr>
          <p:cNvSpPr/>
          <p:nvPr/>
        </p:nvSpPr>
        <p:spPr>
          <a:xfrm>
            <a:off x="685800" y="4773168"/>
            <a:ext cx="502920" cy="502920"/>
          </a:xfrm>
          <a:prstGeom prst="ellipse">
            <a:avLst/>
          </a:prstGeom>
          <a:solidFill>
            <a:srgbClr val="002D50"/>
          </a:solidFill>
          <a:ln w="12700">
            <a:solidFill>
              <a:srgbClr val="002D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 22"/>
          <p:cNvSpPr/>
          <p:nvPr/>
        </p:nvSpPr>
        <p:spPr>
          <a:xfrm>
            <a:off x="832104" y="4882896"/>
            <a:ext cx="210312" cy="182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5</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23"/>
          <p:cNvSpPr/>
          <p:nvPr/>
        </p:nvSpPr>
        <p:spPr>
          <a:xfrm>
            <a:off x="1417320" y="4869180"/>
            <a:ext cx="4315968"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Retention requires a system, not one intervention.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 24"/>
          <p:cNvSpPr/>
          <p:nvPr/>
        </p:nvSpPr>
        <p:spPr>
          <a:xfrm>
            <a:off x="6144768" y="4727448"/>
            <a:ext cx="5463396" cy="47548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Layer universal, peer/social, targeted and system supports. Build cross-sector system level partnerships to expand impact.</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23281272-9569-6256-7393-D5755C771F10}"/>
              </a:ext>
            </a:extLst>
          </p:cNvPr>
          <p:cNvSpPr txBox="1"/>
          <p:nvPr/>
        </p:nvSpPr>
        <p:spPr>
          <a:xfrm>
            <a:off x="422694" y="5429379"/>
            <a:ext cx="1097073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solidFill>
                <a:effectLst/>
                <a:uLnTx/>
                <a:uFillTx/>
                <a:latin typeface="Arial" panose="020B0604020202020204" pitchFamily="34" charset="0"/>
                <a:ea typeface="+mn-ea"/>
                <a:cs typeface="Arial" panose="020B0604020202020204" pitchFamily="34" charset="0"/>
              </a:rPr>
              <a:t>“Sustainable change happens we address the WHOLE person, not just the work role…</a:t>
            </a:r>
            <a:br>
              <a:rPr kumimoji="0" lang="en-US" sz="1800" b="1" i="0" u="none" strike="noStrike" kern="1200" cap="none" spc="0" normalizeH="0" baseline="0" noProof="0" dirty="0">
                <a:ln>
                  <a:noFill/>
                </a:ln>
                <a:solidFill>
                  <a:srgbClr val="ED7D31"/>
                </a:solidFill>
                <a:effectLst/>
                <a:uLnTx/>
                <a:uFillTx/>
                <a:latin typeface="Arial" panose="020B060402020202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ED7D31"/>
                </a:solidFill>
                <a:effectLst/>
                <a:uLnTx/>
                <a:uFillTx/>
                <a:latin typeface="Arial" panose="020B0604020202020204" pitchFamily="34" charset="0"/>
                <a:ea typeface="+mn-ea"/>
                <a:cs typeface="Arial" panose="020B0604020202020204" pitchFamily="34" charset="0"/>
              </a:rPr>
              <a:t> Because when ECE WORKFORCE THRIVE, children and families THRIVE too!”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p:nvPr>
        </p:nvSpPr>
        <p:spPr>
          <a:xfrm>
            <a:off x="603504" y="164592"/>
            <a:ext cx="1097280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From PROMISE to Your System</a:t>
            </a:r>
            <a:endParaRPr kumimoji="0" lang="en-US" sz="29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 1"/>
          <p:cNvSpPr/>
          <p:nvPr/>
        </p:nvSpPr>
        <p:spPr>
          <a:xfrm>
            <a:off x="621792" y="758952"/>
            <a:ext cx="1078992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3666A"/>
                </a:solidFill>
                <a:effectLst/>
                <a:uLnTx/>
                <a:uFillTx/>
                <a:latin typeface="Arial" pitchFamily="34" charset="0"/>
                <a:ea typeface="Arial" pitchFamily="34" charset="-122"/>
                <a:cs typeface="Arial" pitchFamily="34" charset="-120"/>
              </a:rPr>
              <a:t>Breakout reflection for ECE / Early Intervention / Part C / ECSE leaders.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0" y="6144768"/>
            <a:ext cx="12191695" cy="713232"/>
          </a:xfrm>
          <a:prstGeom prst="rect">
            <a:avLst/>
          </a:prstGeom>
          <a:solidFill>
            <a:srgbClr val="041E42"/>
          </a:solidFill>
          <a:ln w="12700">
            <a:solidFill>
              <a:srgbClr val="041E4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a:extLst>
              <a:ext uri="{C183D7F6-B498-43B3-948B-1728B52AA6E4}">
                <adec:decorative xmlns:adec="http://schemas.microsoft.com/office/drawing/2017/decorative" val="1"/>
              </a:ext>
            </a:extLst>
          </p:cNvPr>
          <p:cNvSpPr/>
          <p:nvPr/>
        </p:nvSpPr>
        <p:spPr>
          <a:xfrm>
            <a:off x="0" y="6053328"/>
            <a:ext cx="12191695" cy="91440"/>
          </a:xfrm>
          <a:prstGeom prst="rect">
            <a:avLst/>
          </a:prstGeom>
          <a:solidFill>
            <a:srgbClr val="BBBCBC"/>
          </a:solidFill>
          <a:ln w="12700">
            <a:solidFill>
              <a:srgbClr val="BBBCB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8732520" y="6318504"/>
            <a:ext cx="3063240" cy="256032"/>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GEORGETOWN UNIVERSITY</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a:extLst>
              <a:ext uri="{C183D7F6-B498-43B3-948B-1728B52AA6E4}">
                <adec:decorative xmlns:adec="http://schemas.microsoft.com/office/drawing/2017/decorative" val="1"/>
              </a:ext>
            </a:extLst>
          </p:cNvPr>
          <p:cNvSpPr/>
          <p:nvPr/>
        </p:nvSpPr>
        <p:spPr>
          <a:xfrm>
            <a:off x="594360" y="1325880"/>
            <a:ext cx="3401568" cy="3337560"/>
          </a:xfrm>
          <a:prstGeom prst="roundRect">
            <a:avLst/>
          </a:prstGeom>
          <a:solidFill>
            <a:srgbClr val="F4F6F8"/>
          </a:solidFill>
          <a:ln w="17780">
            <a:solidFill>
              <a:srgbClr val="002D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822960" y="1463040"/>
            <a:ext cx="2944368" cy="4389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STAFF WELLBEING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886968" y="3142085"/>
            <a:ext cx="2816352" cy="14173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Where could TeacherWISE, mindfulness or organizational wellbeing supports fit?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a:extLst>
              <a:ext uri="{C183D7F6-B498-43B3-948B-1728B52AA6E4}">
                <adec:decorative xmlns:adec="http://schemas.microsoft.com/office/drawing/2017/decorative" val="1"/>
              </a:ext>
            </a:extLst>
          </p:cNvPr>
          <p:cNvSpPr/>
          <p:nvPr/>
        </p:nvSpPr>
        <p:spPr>
          <a:xfrm>
            <a:off x="4416552" y="1325880"/>
            <a:ext cx="3401568" cy="3337560"/>
          </a:xfrm>
          <a:prstGeom prst="roundRect">
            <a:avLst/>
          </a:prstGeom>
          <a:solidFill>
            <a:srgbClr val="E8EEF2"/>
          </a:solidFill>
          <a:ln w="17780">
            <a:solidFill>
              <a:srgbClr val="002D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4617720" y="1479603"/>
            <a:ext cx="2944368" cy="4389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PEER SUPPORT + PATHWAYS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4709160" y="3165549"/>
            <a:ext cx="2816352" cy="14173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How could IEC</a:t>
            </a:r>
            <a:r>
              <a:rPr kumimoji="0" lang="en-US" sz="1800" b="1" i="0" u="sng"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F</a:t>
            </a:r>
            <a:r>
              <a:rPr kumimoji="0" lang="en-US" sz="1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MH Community Mental Health Workers strengthen belonging and advancement?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a:extLst>
              <a:ext uri="{C183D7F6-B498-43B3-948B-1728B52AA6E4}">
                <adec:decorative xmlns:adec="http://schemas.microsoft.com/office/drawing/2017/decorative" val="1"/>
              </a:ext>
            </a:extLst>
          </p:cNvPr>
          <p:cNvSpPr/>
          <p:nvPr/>
        </p:nvSpPr>
        <p:spPr>
          <a:xfrm>
            <a:off x="8238744" y="1325880"/>
            <a:ext cx="3401568" cy="3337560"/>
          </a:xfrm>
          <a:prstGeom prst="roundRect">
            <a:avLst/>
          </a:prstGeom>
          <a:solidFill>
            <a:srgbClr val="F4F6F8"/>
          </a:solidFill>
          <a:ln w="17780">
            <a:solidFill>
              <a:srgbClr val="002D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8467344" y="1479948"/>
            <a:ext cx="2944368" cy="4389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ECONOMIC WELLBEING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8238743" y="3429000"/>
            <a:ext cx="3260267" cy="111556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11111"/>
                </a:solidFill>
                <a:effectLst/>
                <a:uLnTx/>
                <a:uFillTx/>
                <a:latin typeface="Arial" pitchFamily="34" charset="0"/>
                <a:ea typeface="Arial" pitchFamily="34" charset="-122"/>
                <a:cs typeface="Arial" pitchFamily="34" charset="-120"/>
              </a:rPr>
              <a:t>What economic pressures affect retention—and which protective factors can your system influence?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914400" y="5047488"/>
            <a:ext cx="10287000" cy="502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Which PROMISE strategy could you adapt, test or scale in </a:t>
            </a:r>
            <a:br>
              <a:rPr kumimoji="0" lang="en-US" sz="20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br>
            <a:r>
              <a:rPr kumimoji="0" lang="en-US" sz="2000" b="1" i="0" u="none" strike="noStrike" kern="1200" cap="none" spc="0" normalizeH="0" baseline="0" noProof="0" dirty="0">
                <a:ln>
                  <a:noFill/>
                </a:ln>
                <a:solidFill>
                  <a:srgbClr val="002D50"/>
                </a:solidFill>
                <a:effectLst/>
                <a:uLnTx/>
                <a:uFillTx/>
                <a:latin typeface="Arial" pitchFamily="34" charset="0"/>
                <a:ea typeface="Arial" pitchFamily="34" charset="-122"/>
                <a:cs typeface="Arial" pitchFamily="34" charset="-120"/>
              </a:rPr>
              <a:t>your state, jurisdiction or community?</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8" name="Picture 17">
            <a:extLst>
              <a:ext uri="{FF2B5EF4-FFF2-40B4-BE49-F238E27FC236}">
                <a16:creationId xmlns:a16="http://schemas.microsoft.com/office/drawing/2014/main" id="{F24724BE-5FB6-F99B-2862-6CB20CC2CB3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12896" y="2259775"/>
            <a:ext cx="2419688" cy="638264"/>
          </a:xfrm>
          <a:prstGeom prst="rect">
            <a:avLst/>
          </a:prstGeom>
        </p:spPr>
      </p:pic>
      <p:pic>
        <p:nvPicPr>
          <p:cNvPr id="20" name="Picture 19">
            <a:extLst>
              <a:ext uri="{FF2B5EF4-FFF2-40B4-BE49-F238E27FC236}">
                <a16:creationId xmlns:a16="http://schemas.microsoft.com/office/drawing/2014/main" id="{8A9032A9-4716-0B1A-59CA-5F76BD7A6DCE}"/>
              </a:ext>
              <a:ext uri="{C183D7F6-B498-43B3-948B-1728B52AA6E4}">
                <adec:decorative xmlns:adec="http://schemas.microsoft.com/office/drawing/2017/decorative" val="1"/>
              </a:ext>
            </a:extLst>
          </p:cNvPr>
          <p:cNvPicPr>
            <a:picLocks noChangeAspect="1"/>
          </p:cNvPicPr>
          <p:nvPr/>
        </p:nvPicPr>
        <p:blipFill>
          <a:blip r:embed="rId4"/>
          <a:srcRect b="14504"/>
          <a:stretch>
            <a:fillRect/>
          </a:stretch>
        </p:blipFill>
        <p:spPr>
          <a:xfrm>
            <a:off x="9400609" y="1925496"/>
            <a:ext cx="1077838" cy="1383252"/>
          </a:xfrm>
          <a:prstGeom prst="rect">
            <a:avLst/>
          </a:prstGeom>
        </p:spPr>
      </p:pic>
      <p:pic>
        <p:nvPicPr>
          <p:cNvPr id="22" name="Picture 21">
            <a:extLst>
              <a:ext uri="{FF2B5EF4-FFF2-40B4-BE49-F238E27FC236}">
                <a16:creationId xmlns:a16="http://schemas.microsoft.com/office/drawing/2014/main" id="{C7F8AC74-711C-6338-E0ED-2E7F04B51392}"/>
              </a:ext>
              <a:ext uri="{C183D7F6-B498-43B3-948B-1728B52AA6E4}">
                <adec:decorative xmlns:adec="http://schemas.microsoft.com/office/drawing/2017/decorative" val="1"/>
              </a:ext>
            </a:extLst>
          </p:cNvPr>
          <p:cNvPicPr>
            <a:picLocks noChangeAspect="1"/>
          </p:cNvPicPr>
          <p:nvPr/>
        </p:nvPicPr>
        <p:blipFill>
          <a:blip r:embed="rId5"/>
          <a:srcRect b="75925"/>
          <a:stretch>
            <a:fillRect/>
          </a:stretch>
        </p:blipFill>
        <p:spPr>
          <a:xfrm>
            <a:off x="4712290" y="2130009"/>
            <a:ext cx="2691219" cy="974226"/>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p:nvPr>
        </p:nvSpPr>
        <p:spPr>
          <a:xfrm>
            <a:off x="502920" y="256032"/>
            <a:ext cx="11109960" cy="4389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From PROMISE to Practice</a:t>
            </a:r>
            <a:endParaRPr kumimoji="0" lang="en-US" sz="25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 1"/>
          <p:cNvSpPr/>
          <p:nvPr/>
        </p:nvSpPr>
        <p:spPr>
          <a:xfrm>
            <a:off x="521208" y="731520"/>
            <a:ext cx="1097280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srgbClr val="002855"/>
                </a:solidFill>
                <a:effectLst/>
                <a:uLnTx/>
                <a:uFillTx/>
                <a:latin typeface="Georgia" pitchFamily="34" charset="0"/>
                <a:ea typeface="Georgia" pitchFamily="34" charset="-122"/>
                <a:cs typeface="Georgia" pitchFamily="34" charset="-120"/>
              </a:rPr>
              <a:t>What could this look like in your ECE / EI / ECSE system?</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C183D7F6-B498-43B3-948B-1728B52AA6E4}">
                <adec:decorative xmlns:adec="http://schemas.microsoft.com/office/drawing/2017/decorative" val="1"/>
              </a:ext>
            </a:extLst>
          </p:cNvPr>
          <p:cNvSpPr/>
          <p:nvPr/>
        </p:nvSpPr>
        <p:spPr>
          <a:xfrm>
            <a:off x="502920" y="1078992"/>
            <a:ext cx="11155680" cy="0"/>
          </a:xfrm>
          <a:prstGeom prst="line">
            <a:avLst/>
          </a:prstGeom>
          <a:noFill/>
          <a:ln w="12700">
            <a:solidFill>
              <a:srgbClr val="B8C9D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a:extLst>
              <a:ext uri="{C183D7F6-B498-43B3-948B-1728B52AA6E4}">
                <adec:decorative xmlns:adec="http://schemas.microsoft.com/office/drawing/2017/decorative" val="1"/>
              </a:ext>
            </a:extLst>
          </p:cNvPr>
          <p:cNvSpPr/>
          <p:nvPr/>
        </p:nvSpPr>
        <p:spPr>
          <a:xfrm>
            <a:off x="594360" y="1353312"/>
            <a:ext cx="3383280" cy="502920"/>
          </a:xfrm>
          <a:prstGeom prst="rect">
            <a:avLst/>
          </a:prstGeom>
          <a:solidFill>
            <a:srgbClr val="002855"/>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704088" y="1490472"/>
            <a:ext cx="3163824"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Workforce Need</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a:extLst>
              <a:ext uri="{C183D7F6-B498-43B3-948B-1728B52AA6E4}">
                <adec:decorative xmlns:adec="http://schemas.microsoft.com/office/drawing/2017/decorative" val="1"/>
              </a:ext>
            </a:extLst>
          </p:cNvPr>
          <p:cNvSpPr/>
          <p:nvPr/>
        </p:nvSpPr>
        <p:spPr>
          <a:xfrm>
            <a:off x="3977640" y="1353312"/>
            <a:ext cx="2560320" cy="502920"/>
          </a:xfrm>
          <a:prstGeom prst="rect">
            <a:avLst/>
          </a:prstGeom>
          <a:solidFill>
            <a:srgbClr val="002855"/>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4087368" y="1490472"/>
            <a:ext cx="2340864"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PROMISE Strategy</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a:extLst>
              <a:ext uri="{C183D7F6-B498-43B3-948B-1728B52AA6E4}">
                <adec:decorative xmlns:adec="http://schemas.microsoft.com/office/drawing/2017/decorative" val="1"/>
              </a:ext>
            </a:extLst>
          </p:cNvPr>
          <p:cNvSpPr/>
          <p:nvPr/>
        </p:nvSpPr>
        <p:spPr>
          <a:xfrm>
            <a:off x="6537960" y="1353312"/>
            <a:ext cx="5029200" cy="502920"/>
          </a:xfrm>
          <a:prstGeom prst="rect">
            <a:avLst/>
          </a:prstGeom>
          <a:solidFill>
            <a:srgbClr val="002855"/>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6647688" y="1490472"/>
            <a:ext cx="4809744"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ECIN Can Support</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a:extLst>
              <a:ext uri="{C183D7F6-B498-43B3-948B-1728B52AA6E4}">
                <adec:decorative xmlns:adec="http://schemas.microsoft.com/office/drawing/2017/decorative" val="1"/>
              </a:ext>
            </a:extLst>
          </p:cNvPr>
          <p:cNvSpPr/>
          <p:nvPr/>
        </p:nvSpPr>
        <p:spPr>
          <a:xfrm>
            <a:off x="594360" y="1856232"/>
            <a:ext cx="3383280" cy="758952"/>
          </a:xfrm>
          <a:prstGeom prst="rect">
            <a:avLst/>
          </a:prstGeom>
          <a:solidFill>
            <a:srgbClr val="EEF4F8"/>
          </a:solidFill>
          <a:ln w="8890">
            <a:solidFill>
              <a:srgbClr val="D5E1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740664" y="2020824"/>
            <a:ext cx="309067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2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Educator stress &amp; wellbeing</a:t>
            </a:r>
            <a:endParaRPr kumimoji="0" lang="en-US" sz="152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a:extLst>
              <a:ext uri="{C183D7F6-B498-43B3-948B-1728B52AA6E4}">
                <adec:decorative xmlns:adec="http://schemas.microsoft.com/office/drawing/2017/decorative" val="1"/>
              </a:ext>
            </a:extLst>
          </p:cNvPr>
          <p:cNvSpPr/>
          <p:nvPr/>
        </p:nvSpPr>
        <p:spPr>
          <a:xfrm>
            <a:off x="3977640" y="1856232"/>
            <a:ext cx="2560320" cy="758952"/>
          </a:xfrm>
          <a:prstGeom prst="rect">
            <a:avLst/>
          </a:prstGeom>
          <a:solidFill>
            <a:srgbClr val="EEF4F8"/>
          </a:solidFill>
          <a:ln w="8890">
            <a:solidFill>
              <a:srgbClr val="D5E1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4123944" y="2020824"/>
            <a:ext cx="226771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A86B"/>
                </a:solidFill>
                <a:effectLst/>
                <a:uLnTx/>
                <a:uFillTx/>
                <a:latin typeface="Arial" pitchFamily="34" charset="0"/>
                <a:ea typeface="Arial" pitchFamily="34" charset="-122"/>
                <a:cs typeface="Arial" pitchFamily="34" charset="-120"/>
              </a:rPr>
              <a:t>TeacherWISE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3">
            <a:extLst>
              <a:ext uri="{C183D7F6-B498-43B3-948B-1728B52AA6E4}">
                <adec:decorative xmlns:adec="http://schemas.microsoft.com/office/drawing/2017/decorative" val="1"/>
              </a:ext>
            </a:extLst>
          </p:cNvPr>
          <p:cNvSpPr/>
          <p:nvPr/>
        </p:nvSpPr>
        <p:spPr>
          <a:xfrm>
            <a:off x="6537960" y="1856232"/>
            <a:ext cx="5029200" cy="758952"/>
          </a:xfrm>
          <a:prstGeom prst="rect">
            <a:avLst/>
          </a:prstGeom>
          <a:solidFill>
            <a:srgbClr val="EEF4F8"/>
          </a:solidFill>
          <a:ln w="8890">
            <a:solidFill>
              <a:srgbClr val="D5E1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6684264" y="2020824"/>
            <a:ext cx="473659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2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Training + implementation</a:t>
            </a:r>
            <a:endParaRPr kumimoji="0" lang="en-US" sz="152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a:extLst>
              <a:ext uri="{C183D7F6-B498-43B3-948B-1728B52AA6E4}">
                <adec:decorative xmlns:adec="http://schemas.microsoft.com/office/drawing/2017/decorative" val="1"/>
              </a:ext>
            </a:extLst>
          </p:cNvPr>
          <p:cNvSpPr/>
          <p:nvPr/>
        </p:nvSpPr>
        <p:spPr>
          <a:xfrm>
            <a:off x="594360" y="2615184"/>
            <a:ext cx="3383280" cy="758952"/>
          </a:xfrm>
          <a:prstGeom prst="rect">
            <a:avLst/>
          </a:prstGeom>
          <a:solidFill>
            <a:srgbClr val="F8FAFC"/>
          </a:solidFill>
          <a:ln w="8890">
            <a:solidFill>
              <a:srgbClr val="D5E1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740664" y="2779776"/>
            <a:ext cx="309067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2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Belonging &amp; professional support</a:t>
            </a:r>
            <a:endParaRPr kumimoji="0" lang="en-US" sz="152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7">
            <a:extLst>
              <a:ext uri="{C183D7F6-B498-43B3-948B-1728B52AA6E4}">
                <adec:decorative xmlns:adec="http://schemas.microsoft.com/office/drawing/2017/decorative" val="1"/>
              </a:ext>
            </a:extLst>
          </p:cNvPr>
          <p:cNvSpPr/>
          <p:nvPr/>
        </p:nvSpPr>
        <p:spPr>
          <a:xfrm>
            <a:off x="3977640" y="2615184"/>
            <a:ext cx="2560320" cy="758952"/>
          </a:xfrm>
          <a:prstGeom prst="rect">
            <a:avLst/>
          </a:prstGeom>
          <a:solidFill>
            <a:srgbClr val="F8FAFC"/>
          </a:solidFill>
          <a:ln w="8890">
            <a:solidFill>
              <a:srgbClr val="D5E1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8"/>
          <p:cNvSpPr/>
          <p:nvPr/>
        </p:nvSpPr>
        <p:spPr>
          <a:xfrm>
            <a:off x="4123944" y="2779776"/>
            <a:ext cx="226771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A86B"/>
                </a:solidFill>
                <a:effectLst/>
                <a:uLnTx/>
                <a:uFillTx/>
                <a:latin typeface="Arial" pitchFamily="34" charset="0"/>
                <a:ea typeface="Arial" pitchFamily="34" charset="-122"/>
                <a:cs typeface="Arial" pitchFamily="34" charset="-120"/>
              </a:rPr>
              <a:t>Peer Mentors as IECMH Community Mental Health Workers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9">
            <a:extLst>
              <a:ext uri="{C183D7F6-B498-43B3-948B-1728B52AA6E4}">
                <adec:decorative xmlns:adec="http://schemas.microsoft.com/office/drawing/2017/decorative" val="1"/>
              </a:ext>
            </a:extLst>
          </p:cNvPr>
          <p:cNvSpPr/>
          <p:nvPr/>
        </p:nvSpPr>
        <p:spPr>
          <a:xfrm>
            <a:off x="6537960" y="2615184"/>
            <a:ext cx="5029200" cy="758952"/>
          </a:xfrm>
          <a:prstGeom prst="rect">
            <a:avLst/>
          </a:prstGeom>
          <a:solidFill>
            <a:srgbClr val="F8FAFC"/>
          </a:solidFill>
          <a:ln w="8890">
            <a:solidFill>
              <a:srgbClr val="D5E1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20"/>
          <p:cNvSpPr/>
          <p:nvPr/>
        </p:nvSpPr>
        <p:spPr>
          <a:xfrm>
            <a:off x="6684264" y="2779776"/>
            <a:ext cx="473659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2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Model design + TA</a:t>
            </a:r>
            <a:endParaRPr kumimoji="0" lang="en-US" sz="152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Shape 21">
            <a:extLst>
              <a:ext uri="{C183D7F6-B498-43B3-948B-1728B52AA6E4}">
                <adec:decorative xmlns:adec="http://schemas.microsoft.com/office/drawing/2017/decorative" val="1"/>
              </a:ext>
            </a:extLst>
          </p:cNvPr>
          <p:cNvSpPr/>
          <p:nvPr/>
        </p:nvSpPr>
        <p:spPr>
          <a:xfrm>
            <a:off x="594360" y="3374136"/>
            <a:ext cx="3383280" cy="758952"/>
          </a:xfrm>
          <a:prstGeom prst="rect">
            <a:avLst/>
          </a:prstGeom>
          <a:solidFill>
            <a:srgbClr val="EEF4F8"/>
          </a:solidFill>
          <a:ln w="8890">
            <a:solidFill>
              <a:srgbClr val="D5E1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 22"/>
          <p:cNvSpPr/>
          <p:nvPr/>
        </p:nvSpPr>
        <p:spPr>
          <a:xfrm>
            <a:off x="740664" y="3538728"/>
            <a:ext cx="309067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2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Family / mental-health needs</a:t>
            </a:r>
            <a:endParaRPr kumimoji="0" lang="en-US" sz="152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Shape 23">
            <a:extLst>
              <a:ext uri="{C183D7F6-B498-43B3-948B-1728B52AA6E4}">
                <adec:decorative xmlns:adec="http://schemas.microsoft.com/office/drawing/2017/decorative" val="1"/>
              </a:ext>
            </a:extLst>
          </p:cNvPr>
          <p:cNvSpPr/>
          <p:nvPr/>
        </p:nvSpPr>
        <p:spPr>
          <a:xfrm>
            <a:off x="3977640" y="3374136"/>
            <a:ext cx="2560320" cy="758952"/>
          </a:xfrm>
          <a:prstGeom prst="rect">
            <a:avLst/>
          </a:prstGeom>
          <a:solidFill>
            <a:srgbClr val="EEF4F8"/>
          </a:solidFill>
          <a:ln w="8890">
            <a:solidFill>
              <a:srgbClr val="D5E1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 24"/>
          <p:cNvSpPr/>
          <p:nvPr/>
        </p:nvSpPr>
        <p:spPr>
          <a:xfrm>
            <a:off x="4123944" y="3538728"/>
            <a:ext cx="226771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A86B"/>
                </a:solidFill>
                <a:effectLst/>
                <a:uLnTx/>
                <a:uFillTx/>
                <a:latin typeface="Arial" pitchFamily="34" charset="0"/>
                <a:ea typeface="Arial" pitchFamily="34" charset="-122"/>
                <a:cs typeface="Arial" pitchFamily="34" charset="-120"/>
              </a:rPr>
              <a:t>IECMH Community Mental Health Workers for Family Wellbeing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Shape 25">
            <a:extLst>
              <a:ext uri="{C183D7F6-B498-43B3-948B-1728B52AA6E4}">
                <adec:decorative xmlns:adec="http://schemas.microsoft.com/office/drawing/2017/decorative" val="1"/>
              </a:ext>
            </a:extLst>
          </p:cNvPr>
          <p:cNvSpPr/>
          <p:nvPr/>
        </p:nvSpPr>
        <p:spPr>
          <a:xfrm>
            <a:off x="6537960" y="3374136"/>
            <a:ext cx="5029200" cy="758952"/>
          </a:xfrm>
          <a:prstGeom prst="rect">
            <a:avLst/>
          </a:prstGeom>
          <a:solidFill>
            <a:srgbClr val="EEF4F8"/>
          </a:solidFill>
          <a:ln w="8890">
            <a:solidFill>
              <a:srgbClr val="D5E1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 26"/>
          <p:cNvSpPr/>
          <p:nvPr/>
        </p:nvSpPr>
        <p:spPr>
          <a:xfrm>
            <a:off x="6684264" y="3538728"/>
            <a:ext cx="473659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2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Workforce development + peer support</a:t>
            </a:r>
            <a:endParaRPr kumimoji="0" lang="en-US" sz="152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Shape 27">
            <a:extLst>
              <a:ext uri="{C183D7F6-B498-43B3-948B-1728B52AA6E4}">
                <adec:decorative xmlns:adec="http://schemas.microsoft.com/office/drawing/2017/decorative" val="1"/>
              </a:ext>
            </a:extLst>
          </p:cNvPr>
          <p:cNvSpPr/>
          <p:nvPr/>
        </p:nvSpPr>
        <p:spPr>
          <a:xfrm>
            <a:off x="594360" y="4133088"/>
            <a:ext cx="3383280" cy="758952"/>
          </a:xfrm>
          <a:prstGeom prst="rect">
            <a:avLst/>
          </a:prstGeom>
          <a:solidFill>
            <a:srgbClr val="F8FAFC"/>
          </a:solidFill>
          <a:ln w="8890">
            <a:solidFill>
              <a:srgbClr val="D5E1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 28"/>
          <p:cNvSpPr/>
          <p:nvPr/>
        </p:nvSpPr>
        <p:spPr>
          <a:xfrm>
            <a:off x="740664" y="4297680"/>
            <a:ext cx="309067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2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Economic stress</a:t>
            </a:r>
            <a:endParaRPr kumimoji="0" lang="en-US" sz="152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Shape 29">
            <a:extLst>
              <a:ext uri="{C183D7F6-B498-43B3-948B-1728B52AA6E4}">
                <adec:decorative xmlns:adec="http://schemas.microsoft.com/office/drawing/2017/decorative" val="1"/>
              </a:ext>
            </a:extLst>
          </p:cNvPr>
          <p:cNvSpPr/>
          <p:nvPr/>
        </p:nvSpPr>
        <p:spPr>
          <a:xfrm>
            <a:off x="3977640" y="4133088"/>
            <a:ext cx="2560320" cy="758952"/>
          </a:xfrm>
          <a:prstGeom prst="rect">
            <a:avLst/>
          </a:prstGeom>
          <a:solidFill>
            <a:srgbClr val="F8FAFC"/>
          </a:solidFill>
          <a:ln w="8890">
            <a:solidFill>
              <a:srgbClr val="D5E1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Text 30"/>
          <p:cNvSpPr/>
          <p:nvPr/>
        </p:nvSpPr>
        <p:spPr>
          <a:xfrm>
            <a:off x="4123944" y="4297680"/>
            <a:ext cx="226771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A86B"/>
                </a:solidFill>
                <a:effectLst/>
                <a:uLnTx/>
                <a:uFillTx/>
                <a:latin typeface="Arial" pitchFamily="34" charset="0"/>
                <a:ea typeface="Arial" pitchFamily="34" charset="-122"/>
                <a:cs typeface="Arial" pitchFamily="34" charset="-120"/>
              </a:rPr>
              <a:t>Economic Café</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Shape 31">
            <a:extLst>
              <a:ext uri="{C183D7F6-B498-43B3-948B-1728B52AA6E4}">
                <adec:decorative xmlns:adec="http://schemas.microsoft.com/office/drawing/2017/decorative" val="1"/>
              </a:ext>
            </a:extLst>
          </p:cNvPr>
          <p:cNvSpPr/>
          <p:nvPr/>
        </p:nvSpPr>
        <p:spPr>
          <a:xfrm>
            <a:off x="6537960" y="4133088"/>
            <a:ext cx="5029200" cy="758952"/>
          </a:xfrm>
          <a:prstGeom prst="rect">
            <a:avLst/>
          </a:prstGeom>
          <a:solidFill>
            <a:srgbClr val="F8FAFC"/>
          </a:solidFill>
          <a:ln w="8890">
            <a:solidFill>
              <a:srgbClr val="D5E1E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Text 32"/>
          <p:cNvSpPr/>
          <p:nvPr/>
        </p:nvSpPr>
        <p:spPr>
          <a:xfrm>
            <a:off x="6684264" y="4297680"/>
            <a:ext cx="4736592"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20" b="0" i="0" u="none" strike="noStrike" kern="1200" cap="none" spc="0" normalizeH="0" baseline="0" noProof="0" dirty="0">
                <a:ln>
                  <a:noFill/>
                </a:ln>
                <a:solidFill>
                  <a:srgbClr val="263746"/>
                </a:solidFill>
                <a:effectLst/>
                <a:uLnTx/>
                <a:uFillTx/>
                <a:latin typeface="Arial" pitchFamily="34" charset="0"/>
                <a:ea typeface="Arial" pitchFamily="34" charset="-122"/>
                <a:cs typeface="Arial" pitchFamily="34" charset="-120"/>
              </a:rPr>
              <a:t>Training + economic mobility strategies</a:t>
            </a:r>
            <a:endParaRPr kumimoji="0" lang="en-US" sz="152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Text 33"/>
          <p:cNvSpPr/>
          <p:nvPr/>
        </p:nvSpPr>
        <p:spPr>
          <a:xfrm>
            <a:off x="1051560" y="5038963"/>
            <a:ext cx="1001268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B5FA5"/>
                </a:solidFill>
                <a:effectLst/>
                <a:uLnTx/>
                <a:uFillTx/>
                <a:latin typeface="Arial" pitchFamily="34" charset="0"/>
                <a:ea typeface="Arial" pitchFamily="34" charset="-122"/>
                <a:cs typeface="Arial" pitchFamily="34" charset="-120"/>
              </a:rPr>
              <a:t>ECIN Provides Training • Technical Assistance • Consultation • Implementation Support</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Shape 34">
            <a:extLst>
              <a:ext uri="{C183D7F6-B498-43B3-948B-1728B52AA6E4}">
                <adec:decorative xmlns:adec="http://schemas.microsoft.com/office/drawing/2017/decorative" val="1"/>
              </a:ext>
            </a:extLst>
          </p:cNvPr>
          <p:cNvSpPr/>
          <p:nvPr/>
        </p:nvSpPr>
        <p:spPr>
          <a:xfrm>
            <a:off x="228599" y="5504688"/>
            <a:ext cx="11753491" cy="941386"/>
          </a:xfrm>
          <a:prstGeom prst="roundRect">
            <a:avLst>
              <a:gd name="adj" fmla="val 10909"/>
            </a:avLst>
          </a:prstGeom>
          <a:solidFill>
            <a:srgbClr val="EAF2F8"/>
          </a:solidFill>
          <a:ln w="12700">
            <a:solidFill>
              <a:srgbClr val="D7E3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Text 35"/>
          <p:cNvSpPr/>
          <p:nvPr/>
        </p:nvSpPr>
        <p:spPr>
          <a:xfrm>
            <a:off x="580730" y="5757442"/>
            <a:ext cx="10913278"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D7D31"/>
                </a:solidFill>
                <a:effectLst/>
                <a:uLnTx/>
                <a:uFillTx/>
                <a:latin typeface="Arial" pitchFamily="34" charset="0"/>
                <a:ea typeface="Arial" pitchFamily="34" charset="-122"/>
                <a:cs typeface="Arial" pitchFamily="34" charset="-120"/>
              </a:rPr>
              <a:t>Retention isn’t one intervention. It is the result of building a system in which people are supported to stay.</a:t>
            </a:r>
            <a:endParaRPr kumimoji="0" lang="en-US" sz="2400" b="0"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sp>
        <p:nvSpPr>
          <p:cNvPr id="38" name="Shape 36">
            <a:extLst>
              <a:ext uri="{C183D7F6-B498-43B3-948B-1728B52AA6E4}">
                <adec:decorative xmlns:adec="http://schemas.microsoft.com/office/drawing/2017/decorative" val="1"/>
              </a:ext>
            </a:extLst>
          </p:cNvPr>
          <p:cNvSpPr/>
          <p:nvPr/>
        </p:nvSpPr>
        <p:spPr>
          <a:xfrm>
            <a:off x="0" y="6556248"/>
            <a:ext cx="12191695" cy="301752"/>
          </a:xfrm>
          <a:prstGeom prst="rect">
            <a:avLst/>
          </a:prstGeom>
          <a:solidFill>
            <a:srgbClr val="002855"/>
          </a:solidFill>
          <a:ln w="12700">
            <a:solidFill>
              <a:srgbClr val="00285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9"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8600" y="6620702"/>
            <a:ext cx="1737360" cy="127124"/>
          </a:xfrm>
          <a:prstGeom prst="rect">
            <a:avLst/>
          </a:prstGeom>
        </p:spPr>
      </p:pic>
      <p:pic>
        <p:nvPicPr>
          <p:cNvPr id="40"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000232" y="6574536"/>
            <a:ext cx="548640" cy="219456"/>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Use the models to diagnose—not to copy.</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THREE MODELS, THREE DIFFERENT RETENTION LEVERS</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731520" y="1600200"/>
            <a:ext cx="10744200" cy="987552"/>
          </a:xfrm>
          <a:prstGeom prst="roundRect">
            <a:avLst>
              <a:gd name="adj" fmla="val 5556"/>
            </a:avLst>
          </a:prstGeom>
          <a:solidFill>
            <a:srgbClr val="FFFFFF"/>
          </a:solidFill>
          <a:ln w="12700">
            <a:solidFill>
              <a:srgbClr val="DCE4E9"/>
            </a:solidFill>
            <a:prstDash val="solid"/>
          </a:ln>
        </p:spPr>
        <p:txBody>
          <a:bodyPr/>
          <a:lstStyle/>
          <a:p>
            <a:endParaRPr/>
          </a:p>
        </p:txBody>
      </p:sp>
      <p:sp>
        <p:nvSpPr>
          <p:cNvPr id="5" name="Shape 3">
            <a:extLst>
              <a:ext uri="{C183D7F6-B498-43B3-948B-1728B52AA6E4}">
                <adec:decorative xmlns:adec="http://schemas.microsoft.com/office/drawing/2017/decorative" val="1"/>
              </a:ext>
            </a:extLst>
          </p:cNvPr>
          <p:cNvSpPr/>
          <p:nvPr/>
        </p:nvSpPr>
        <p:spPr>
          <a:xfrm>
            <a:off x="731520" y="1600200"/>
            <a:ext cx="73152" cy="987552"/>
          </a:xfrm>
          <a:prstGeom prst="rect">
            <a:avLst/>
          </a:prstGeom>
          <a:solidFill>
            <a:srgbClr val="1B9A98"/>
          </a:solidFill>
          <a:ln w="12700">
            <a:solidFill>
              <a:srgbClr val="1B9A98"/>
            </a:solidFill>
            <a:prstDash val="solid"/>
          </a:ln>
        </p:spPr>
        <p:txBody>
          <a:bodyPr/>
          <a:lstStyle/>
          <a:p>
            <a:endParaRPr/>
          </a:p>
        </p:txBody>
      </p:sp>
      <p:sp>
        <p:nvSpPr>
          <p:cNvPr id="6" name="Text 4"/>
          <p:cNvSpPr txBox="1"/>
          <p:nvPr/>
        </p:nvSpPr>
        <p:spPr>
          <a:xfrm>
            <a:off x="960120" y="1746504"/>
            <a:ext cx="2057400" cy="256032"/>
          </a:xfrm>
          <a:prstGeom prst="rect">
            <a:avLst/>
          </a:prstGeom>
          <a:noFill/>
          <a:ln/>
        </p:spPr>
        <p:txBody>
          <a:bodyPr wrap="square" lIns="0" tIns="0" rIns="0" bIns="0" rtlCol="0" anchor="ctr">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Illinois EITP</a:t>
            </a:r>
            <a:endParaRPr lang="en-US" sz="1100" dirty="0"/>
          </a:p>
        </p:txBody>
      </p:sp>
      <p:sp>
        <p:nvSpPr>
          <p:cNvPr id="7" name="Text 5"/>
          <p:cNvSpPr txBox="1"/>
          <p:nvPr/>
        </p:nvSpPr>
        <p:spPr>
          <a:xfrm>
            <a:off x="3154680" y="1746504"/>
            <a:ext cx="2743200" cy="256032"/>
          </a:xfrm>
          <a:prstGeom prst="rect">
            <a:avLst/>
          </a:prstGeom>
          <a:noFill/>
          <a:ln/>
        </p:spPr>
        <p:txBody>
          <a:bodyPr wrap="square" lIns="0" tIns="0" rIns="0" bIns="0" rtlCol="0" anchor="ctr">
            <a:normAutofit/>
          </a:bodyPr>
          <a:lstStyle/>
          <a:p>
            <a:pPr marL="0" indent="0" algn="l">
              <a:buNone/>
            </a:pPr>
            <a:r>
              <a:rPr lang="en-US" sz="1400" b="1" dirty="0">
                <a:solidFill>
                  <a:srgbClr val="1B9A98"/>
                </a:solidFill>
                <a:latin typeface="Aptos" pitchFamily="34" charset="0"/>
                <a:ea typeface="Aptos" pitchFamily="34" charset="-122"/>
                <a:cs typeface="Aptos" pitchFamily="34" charset="-120"/>
              </a:rPr>
              <a:t>Connection + self-care space</a:t>
            </a:r>
            <a:endParaRPr lang="en-US" sz="1070" dirty="0"/>
          </a:p>
        </p:txBody>
      </p:sp>
      <p:sp>
        <p:nvSpPr>
          <p:cNvPr id="8" name="Text 6"/>
          <p:cNvSpPr txBox="1"/>
          <p:nvPr/>
        </p:nvSpPr>
        <p:spPr>
          <a:xfrm>
            <a:off x="6080760" y="1728216"/>
            <a:ext cx="4983480" cy="402336"/>
          </a:xfrm>
          <a:prstGeom prst="rect">
            <a:avLst/>
          </a:prstGeom>
          <a:noFill/>
          <a:ln/>
        </p:spPr>
        <p:txBody>
          <a:bodyPr wrap="square" lIns="0" tIns="0" rIns="0" bIns="0" rtlCol="0" anchor="ctr">
            <a:normAutofit/>
          </a:bodyPr>
          <a:lstStyle/>
          <a:p>
            <a:pPr marL="0" indent="0" algn="l">
              <a:buNone/>
            </a:pPr>
            <a:r>
              <a:rPr lang="en-US" sz="1400" dirty="0">
                <a:solidFill>
                  <a:srgbClr val="657886"/>
                </a:solidFill>
                <a:latin typeface="Aptos" pitchFamily="34" charset="0"/>
                <a:ea typeface="Aptos" pitchFamily="34" charset="-122"/>
                <a:cs typeface="Aptos" pitchFamily="34" charset="-120"/>
              </a:rPr>
              <a:t>Isolation, stress, need for reflection and community</a:t>
            </a:r>
            <a:endParaRPr lang="en-US" sz="1000" dirty="0"/>
          </a:p>
        </p:txBody>
      </p:sp>
      <p:sp>
        <p:nvSpPr>
          <p:cNvPr id="9" name="Shape 7">
            <a:extLst>
              <a:ext uri="{C183D7F6-B498-43B3-948B-1728B52AA6E4}">
                <adec:decorative xmlns:adec="http://schemas.microsoft.com/office/drawing/2017/decorative" val="1"/>
              </a:ext>
            </a:extLst>
          </p:cNvPr>
          <p:cNvSpPr/>
          <p:nvPr/>
        </p:nvSpPr>
        <p:spPr>
          <a:xfrm>
            <a:off x="731520" y="2926080"/>
            <a:ext cx="10744200" cy="987552"/>
          </a:xfrm>
          <a:prstGeom prst="roundRect">
            <a:avLst>
              <a:gd name="adj" fmla="val 5556"/>
            </a:avLst>
          </a:prstGeom>
          <a:solidFill>
            <a:srgbClr val="FFFFFF"/>
          </a:solidFill>
          <a:ln w="12700">
            <a:solidFill>
              <a:srgbClr val="DCE4E9"/>
            </a:solidFill>
            <a:prstDash val="solid"/>
          </a:ln>
        </p:spPr>
        <p:txBody>
          <a:bodyPr/>
          <a:lstStyle/>
          <a:p>
            <a:endParaRPr/>
          </a:p>
        </p:txBody>
      </p:sp>
      <p:sp>
        <p:nvSpPr>
          <p:cNvPr id="10" name="Shape 8">
            <a:extLst>
              <a:ext uri="{C183D7F6-B498-43B3-948B-1728B52AA6E4}">
                <adec:decorative xmlns:adec="http://schemas.microsoft.com/office/drawing/2017/decorative" val="1"/>
              </a:ext>
            </a:extLst>
          </p:cNvPr>
          <p:cNvSpPr/>
          <p:nvPr/>
        </p:nvSpPr>
        <p:spPr>
          <a:xfrm>
            <a:off x="731520" y="2926080"/>
            <a:ext cx="73152" cy="987552"/>
          </a:xfrm>
          <a:prstGeom prst="rect">
            <a:avLst/>
          </a:prstGeom>
          <a:solidFill>
            <a:srgbClr val="F3A133"/>
          </a:solidFill>
          <a:ln w="12700">
            <a:solidFill>
              <a:srgbClr val="F3A133"/>
            </a:solidFill>
            <a:prstDash val="solid"/>
          </a:ln>
        </p:spPr>
        <p:txBody>
          <a:bodyPr/>
          <a:lstStyle/>
          <a:p>
            <a:endParaRPr/>
          </a:p>
        </p:txBody>
      </p:sp>
      <p:sp>
        <p:nvSpPr>
          <p:cNvPr id="11" name="Text 9"/>
          <p:cNvSpPr txBox="1"/>
          <p:nvPr/>
        </p:nvSpPr>
        <p:spPr>
          <a:xfrm>
            <a:off x="960120" y="3072384"/>
            <a:ext cx="2057400" cy="256032"/>
          </a:xfrm>
          <a:prstGeom prst="rect">
            <a:avLst/>
          </a:prstGeom>
          <a:noFill/>
          <a:ln/>
        </p:spPr>
        <p:txBody>
          <a:bodyPr wrap="square" lIns="0" tIns="0" rIns="0" bIns="0" rtlCol="0" anchor="ctr">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Kansas KITS</a:t>
            </a:r>
            <a:endParaRPr lang="en-US" sz="1100" dirty="0"/>
          </a:p>
        </p:txBody>
      </p:sp>
      <p:sp>
        <p:nvSpPr>
          <p:cNvPr id="12" name="Text 10"/>
          <p:cNvSpPr txBox="1"/>
          <p:nvPr/>
        </p:nvSpPr>
        <p:spPr>
          <a:xfrm>
            <a:off x="3154680" y="3072384"/>
            <a:ext cx="2743200" cy="256032"/>
          </a:xfrm>
          <a:prstGeom prst="rect">
            <a:avLst/>
          </a:prstGeom>
          <a:noFill/>
          <a:ln/>
        </p:spPr>
        <p:txBody>
          <a:bodyPr wrap="square" lIns="0" tIns="0" rIns="0" bIns="0" rtlCol="0" anchor="ctr">
            <a:normAutofit fontScale="85000" lnSpcReduction="10000"/>
          </a:bodyPr>
          <a:lstStyle/>
          <a:p>
            <a:pPr marL="0" indent="0" algn="l">
              <a:buNone/>
            </a:pPr>
            <a:r>
              <a:rPr lang="en-US" sz="1400" b="1" dirty="0">
                <a:solidFill>
                  <a:srgbClr val="F3A133"/>
                </a:solidFill>
                <a:latin typeface="Aptos" pitchFamily="34" charset="0"/>
                <a:ea typeface="Aptos" pitchFamily="34" charset="-122"/>
                <a:cs typeface="Aptos" pitchFamily="34" charset="-120"/>
              </a:rPr>
              <a:t>Intentional onboarding + later follow-up</a:t>
            </a:r>
            <a:endParaRPr lang="en-US" sz="1070" dirty="0"/>
          </a:p>
        </p:txBody>
      </p:sp>
      <p:sp>
        <p:nvSpPr>
          <p:cNvPr id="13" name="Text 11"/>
          <p:cNvSpPr txBox="1"/>
          <p:nvPr/>
        </p:nvSpPr>
        <p:spPr>
          <a:xfrm>
            <a:off x="6080760" y="3054096"/>
            <a:ext cx="4983480" cy="402336"/>
          </a:xfrm>
          <a:prstGeom prst="rect">
            <a:avLst/>
          </a:prstGeom>
          <a:noFill/>
          <a:ln/>
        </p:spPr>
        <p:txBody>
          <a:bodyPr wrap="square" lIns="0" tIns="0" rIns="0" bIns="0" rtlCol="0" anchor="ctr">
            <a:normAutofit/>
          </a:bodyPr>
          <a:lstStyle/>
          <a:p>
            <a:pPr marL="0" indent="0" algn="l">
              <a:buNone/>
            </a:pPr>
            <a:r>
              <a:rPr lang="en-US" sz="1400" dirty="0">
                <a:solidFill>
                  <a:srgbClr val="657886"/>
                </a:solidFill>
                <a:latin typeface="Aptos" pitchFamily="34" charset="0"/>
                <a:ea typeface="Aptos" pitchFamily="34" charset="-122"/>
                <a:cs typeface="Aptos" pitchFamily="34" charset="-120"/>
              </a:rPr>
              <a:t>New-leader overwhelm, role complexity, just-in-time learning</a:t>
            </a:r>
            <a:endParaRPr lang="en-US" sz="1000" dirty="0"/>
          </a:p>
        </p:txBody>
      </p:sp>
      <p:sp>
        <p:nvSpPr>
          <p:cNvPr id="14" name="Shape 12">
            <a:extLst>
              <a:ext uri="{C183D7F6-B498-43B3-948B-1728B52AA6E4}">
                <adec:decorative xmlns:adec="http://schemas.microsoft.com/office/drawing/2017/decorative" val="1"/>
              </a:ext>
            </a:extLst>
          </p:cNvPr>
          <p:cNvSpPr/>
          <p:nvPr/>
        </p:nvSpPr>
        <p:spPr>
          <a:xfrm>
            <a:off x="731520" y="4251960"/>
            <a:ext cx="10744200" cy="987552"/>
          </a:xfrm>
          <a:prstGeom prst="roundRect">
            <a:avLst>
              <a:gd name="adj" fmla="val 5556"/>
            </a:avLst>
          </a:prstGeom>
          <a:solidFill>
            <a:srgbClr val="FFFFFF"/>
          </a:solidFill>
          <a:ln w="12700">
            <a:solidFill>
              <a:srgbClr val="DCE4E9"/>
            </a:solidFill>
            <a:prstDash val="solid"/>
          </a:ln>
        </p:spPr>
        <p:txBody>
          <a:bodyPr/>
          <a:lstStyle/>
          <a:p>
            <a:endParaRPr/>
          </a:p>
        </p:txBody>
      </p:sp>
      <p:sp>
        <p:nvSpPr>
          <p:cNvPr id="15" name="Shape 13">
            <a:extLst>
              <a:ext uri="{C183D7F6-B498-43B3-948B-1728B52AA6E4}">
                <adec:decorative xmlns:adec="http://schemas.microsoft.com/office/drawing/2017/decorative" val="1"/>
              </a:ext>
            </a:extLst>
          </p:cNvPr>
          <p:cNvSpPr/>
          <p:nvPr/>
        </p:nvSpPr>
        <p:spPr>
          <a:xfrm>
            <a:off x="731520" y="4251960"/>
            <a:ext cx="73152" cy="987552"/>
          </a:xfrm>
          <a:prstGeom prst="rect">
            <a:avLst/>
          </a:prstGeom>
          <a:solidFill>
            <a:srgbClr val="1C4D7B"/>
          </a:solidFill>
          <a:ln w="12700">
            <a:solidFill>
              <a:srgbClr val="1C4D7B"/>
            </a:solidFill>
            <a:prstDash val="solid"/>
          </a:ln>
        </p:spPr>
        <p:txBody>
          <a:bodyPr/>
          <a:lstStyle/>
          <a:p>
            <a:endParaRPr/>
          </a:p>
        </p:txBody>
      </p:sp>
      <p:sp>
        <p:nvSpPr>
          <p:cNvPr id="16" name="Text 14"/>
          <p:cNvSpPr txBox="1"/>
          <p:nvPr/>
        </p:nvSpPr>
        <p:spPr>
          <a:xfrm>
            <a:off x="960120" y="4398264"/>
            <a:ext cx="2057400" cy="256032"/>
          </a:xfrm>
          <a:prstGeom prst="rect">
            <a:avLst/>
          </a:prstGeom>
          <a:noFill/>
          <a:ln/>
        </p:spPr>
        <p:txBody>
          <a:bodyPr wrap="square" lIns="0" tIns="0" rIns="0" bIns="0" rtlCol="0" anchor="ctr">
            <a:normAutofit fontScale="70000" lnSpcReduction="20000"/>
          </a:bodyPr>
          <a:lstStyle/>
          <a:p>
            <a:pPr marL="0" indent="0" algn="l">
              <a:buNone/>
            </a:pPr>
            <a:r>
              <a:rPr lang="en-US" sz="1400" b="1" dirty="0">
                <a:solidFill>
                  <a:srgbClr val="243746"/>
                </a:solidFill>
                <a:latin typeface="Aptos" pitchFamily="34" charset="0"/>
                <a:ea typeface="Aptos" pitchFamily="34" charset="-122"/>
                <a:cs typeface="Aptos" pitchFamily="34" charset="-120"/>
              </a:rPr>
              <a:t>Early Childhood Innovation Network (ECIN)</a:t>
            </a:r>
            <a:endParaRPr lang="en-US" sz="1100" dirty="0"/>
          </a:p>
        </p:txBody>
      </p:sp>
      <p:sp>
        <p:nvSpPr>
          <p:cNvPr id="17" name="Text 15"/>
          <p:cNvSpPr txBox="1"/>
          <p:nvPr/>
        </p:nvSpPr>
        <p:spPr>
          <a:xfrm>
            <a:off x="3154680" y="4398264"/>
            <a:ext cx="2743200" cy="256032"/>
          </a:xfrm>
          <a:prstGeom prst="rect">
            <a:avLst/>
          </a:prstGeom>
          <a:noFill/>
          <a:ln/>
        </p:spPr>
        <p:txBody>
          <a:bodyPr wrap="square" lIns="0" tIns="0" rIns="0" bIns="0" rtlCol="0" anchor="ctr">
            <a:normAutofit fontScale="70000" lnSpcReduction="20000"/>
          </a:bodyPr>
          <a:lstStyle/>
          <a:p>
            <a:pPr marL="0" indent="0" algn="l">
              <a:buNone/>
            </a:pPr>
            <a:r>
              <a:rPr lang="en-US" sz="1400" b="1" dirty="0">
                <a:solidFill>
                  <a:srgbClr val="1C4D7B"/>
                </a:solidFill>
                <a:latin typeface="Aptos" pitchFamily="34" charset="0"/>
                <a:ea typeface="Aptos" pitchFamily="34" charset="-122"/>
                <a:cs typeface="Aptos" pitchFamily="34" charset="-120"/>
              </a:rPr>
              <a:t>Layered workforce well-being + organizational culture</a:t>
            </a:r>
            <a:endParaRPr lang="en-US" sz="1070" dirty="0"/>
          </a:p>
        </p:txBody>
      </p:sp>
      <p:sp>
        <p:nvSpPr>
          <p:cNvPr id="18" name="Text 16"/>
          <p:cNvSpPr txBox="1"/>
          <p:nvPr/>
        </p:nvSpPr>
        <p:spPr>
          <a:xfrm>
            <a:off x="6080760" y="4379976"/>
            <a:ext cx="4983480" cy="402336"/>
          </a:xfrm>
          <a:prstGeom prst="rect">
            <a:avLst/>
          </a:prstGeom>
          <a:noFill/>
          <a:ln/>
        </p:spPr>
        <p:txBody>
          <a:bodyPr wrap="square" lIns="0" tIns="0" rIns="0" bIns="0" rtlCol="0" anchor="ctr">
            <a:normAutofit/>
          </a:bodyPr>
          <a:lstStyle/>
          <a:p>
            <a:pPr marL="0" indent="0" algn="l">
              <a:buNone/>
            </a:pPr>
            <a:r>
              <a:rPr lang="en-US" sz="1400" dirty="0">
                <a:solidFill>
                  <a:srgbClr val="657886"/>
                </a:solidFill>
                <a:latin typeface="Aptos" pitchFamily="34" charset="0"/>
                <a:ea typeface="Aptos" pitchFamily="34" charset="-122"/>
                <a:cs typeface="Aptos" pitchFamily="34" charset="-120"/>
              </a:rPr>
              <a:t>Stress, burnout, peer and leader support, organizational culture</a:t>
            </a:r>
            <a:endParaRPr lang="en-US" sz="1000" dirty="0"/>
          </a:p>
        </p:txBody>
      </p:sp>
      <p:sp>
        <p:nvSpPr>
          <p:cNvPr id="19" name="Text 17"/>
          <p:cNvSpPr txBox="1"/>
          <p:nvPr/>
        </p:nvSpPr>
        <p:spPr>
          <a:xfrm>
            <a:off x="914400" y="5742432"/>
            <a:ext cx="10241280" cy="310896"/>
          </a:xfrm>
          <a:prstGeom prst="rect">
            <a:avLst/>
          </a:prstGeom>
          <a:noFill/>
          <a:ln/>
        </p:spPr>
        <p:txBody>
          <a:bodyPr wrap="square" lIns="0" tIns="0" rIns="0" bIns="0" rtlCol="0" anchor="ctr">
            <a:normAutofit/>
          </a:bodyPr>
          <a:lstStyle/>
          <a:p>
            <a:pPr marL="0" indent="0" algn="ctr">
              <a:buNone/>
            </a:pPr>
            <a:r>
              <a:rPr lang="en-US" sz="1550" b="1" dirty="0">
                <a:solidFill>
                  <a:srgbClr val="1C4D7B"/>
                </a:solidFill>
                <a:latin typeface="Aptos" pitchFamily="34" charset="0"/>
                <a:ea typeface="Aptos" pitchFamily="34" charset="-122"/>
                <a:cs typeface="Aptos" pitchFamily="34" charset="-120"/>
              </a:rPr>
              <a:t>Common design question: What pressure are we trying to reduce—and what condition are we trying to strengthen?</a:t>
            </a:r>
            <a:endParaRPr lang="en-US" sz="1150" dirty="0"/>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Choose one workplace condition that is important, actionable, and measurable.</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USE THE SESSION 4 PLANNING PAGE TO TURN INSIGHT INTO A TEST</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713232" y="1508760"/>
            <a:ext cx="5166360" cy="4251960"/>
          </a:xfrm>
          <a:prstGeom prst="roundRect">
            <a:avLst>
              <a:gd name="adj" fmla="val 1505"/>
            </a:avLst>
          </a:prstGeom>
          <a:solidFill>
            <a:srgbClr val="F8FAFB"/>
          </a:solidFill>
          <a:ln w="12700">
            <a:solidFill>
              <a:srgbClr val="DCE4E9"/>
            </a:solidFill>
            <a:prstDash val="solid"/>
          </a:ln>
        </p:spPr>
        <p:txBody>
          <a:bodyPr/>
          <a:lstStyle/>
          <a:p>
            <a:endParaRPr/>
          </a:p>
        </p:txBody>
      </p:sp>
      <p:sp>
        <p:nvSpPr>
          <p:cNvPr id="5" name="Text 3"/>
          <p:cNvSpPr txBox="1"/>
          <p:nvPr/>
        </p:nvSpPr>
        <p:spPr>
          <a:xfrm>
            <a:off x="950976" y="1792224"/>
            <a:ext cx="4526280" cy="256032"/>
          </a:xfrm>
          <a:prstGeom prst="rect">
            <a:avLst/>
          </a:prstGeom>
          <a:noFill/>
          <a:ln/>
        </p:spPr>
        <p:txBody>
          <a:bodyPr wrap="square" lIns="0" tIns="0" rIns="0" bIns="0" rtlCol="0" anchor="ctr">
            <a:normAutofit/>
          </a:bodyPr>
          <a:lstStyle/>
          <a:p>
            <a:pPr marL="0" indent="0" algn="l">
              <a:buNone/>
            </a:pPr>
            <a:r>
              <a:rPr lang="en-US" sz="1400" b="1" dirty="0">
                <a:solidFill>
                  <a:srgbClr val="1C4D7B"/>
                </a:solidFill>
                <a:latin typeface="Aptos" pitchFamily="34" charset="0"/>
                <a:ea typeface="Aptos" pitchFamily="34" charset="-122"/>
                <a:cs typeface="Aptos" pitchFamily="34" charset="-120"/>
              </a:rPr>
              <a:t>Apply the Learning to My Context</a:t>
            </a:r>
            <a:endParaRPr lang="en-US" sz="1100" dirty="0"/>
          </a:p>
        </p:txBody>
      </p:sp>
      <p:sp>
        <p:nvSpPr>
          <p:cNvPr id="6" name="Text 4"/>
          <p:cNvSpPr txBox="1"/>
          <p:nvPr/>
        </p:nvSpPr>
        <p:spPr>
          <a:xfrm>
            <a:off x="987552" y="2267712"/>
            <a:ext cx="4507992" cy="502920"/>
          </a:xfrm>
          <a:prstGeom prst="rect">
            <a:avLst/>
          </a:prstGeom>
          <a:noFill/>
          <a:ln/>
        </p:spPr>
        <p:txBody>
          <a:bodyPr wrap="square" lIns="0" tIns="0" rIns="0" bIns="0" rtlCol="0" anchor="t">
            <a:normAutofit/>
          </a:bodyPr>
          <a:lstStyle/>
          <a:p>
            <a:pPr marL="0" indent="0" algn="l">
              <a:buNone/>
            </a:pPr>
            <a:r>
              <a:rPr lang="en-US" sz="1400" dirty="0">
                <a:solidFill>
                  <a:srgbClr val="243746"/>
                </a:solidFill>
                <a:latin typeface="Aptos" pitchFamily="34" charset="0"/>
                <a:ea typeface="Aptos" pitchFamily="34" charset="-122"/>
                <a:cs typeface="Aptos" pitchFamily="34" charset="-120"/>
              </a:rPr>
              <a:t>1.  Why are people leaving or considering leaving?</a:t>
            </a:r>
            <a:endParaRPr lang="en-US" sz="1030" dirty="0"/>
          </a:p>
        </p:txBody>
      </p:sp>
      <p:sp>
        <p:nvSpPr>
          <p:cNvPr id="7" name="Text 5"/>
          <p:cNvSpPr txBox="1"/>
          <p:nvPr/>
        </p:nvSpPr>
        <p:spPr>
          <a:xfrm>
            <a:off x="987552" y="2980944"/>
            <a:ext cx="4507992" cy="502920"/>
          </a:xfrm>
          <a:prstGeom prst="rect">
            <a:avLst/>
          </a:prstGeom>
          <a:noFill/>
          <a:ln/>
        </p:spPr>
        <p:txBody>
          <a:bodyPr wrap="square" lIns="0" tIns="0" rIns="0" bIns="0" rtlCol="0" anchor="t">
            <a:normAutofit/>
          </a:bodyPr>
          <a:lstStyle/>
          <a:p>
            <a:pPr marL="0" indent="0" algn="l">
              <a:buNone/>
            </a:pPr>
            <a:r>
              <a:rPr lang="en-US" sz="1400" dirty="0">
                <a:solidFill>
                  <a:srgbClr val="243746"/>
                </a:solidFill>
                <a:latin typeface="Aptos" pitchFamily="34" charset="0"/>
                <a:ea typeface="Aptos" pitchFamily="34" charset="-122"/>
                <a:cs typeface="Aptos" pitchFamily="34" charset="-120"/>
              </a:rPr>
              <a:t>2.  Which workplace conditions are within our direct influence?</a:t>
            </a:r>
            <a:endParaRPr lang="en-US" sz="1030" dirty="0"/>
          </a:p>
        </p:txBody>
      </p:sp>
      <p:sp>
        <p:nvSpPr>
          <p:cNvPr id="8" name="Text 6"/>
          <p:cNvSpPr txBox="1"/>
          <p:nvPr/>
        </p:nvSpPr>
        <p:spPr>
          <a:xfrm>
            <a:off x="987552" y="3694176"/>
            <a:ext cx="4507992" cy="502920"/>
          </a:xfrm>
          <a:prstGeom prst="rect">
            <a:avLst/>
          </a:prstGeom>
          <a:noFill/>
          <a:ln/>
        </p:spPr>
        <p:txBody>
          <a:bodyPr wrap="square" lIns="0" tIns="0" rIns="0" bIns="0" rtlCol="0" anchor="t">
            <a:normAutofit/>
          </a:bodyPr>
          <a:lstStyle/>
          <a:p>
            <a:pPr marL="0" indent="0" algn="l">
              <a:buNone/>
            </a:pPr>
            <a:r>
              <a:rPr lang="en-US" sz="1400" dirty="0">
                <a:solidFill>
                  <a:srgbClr val="243746"/>
                </a:solidFill>
                <a:latin typeface="Aptos" pitchFamily="34" charset="0"/>
                <a:ea typeface="Aptos" pitchFamily="34" charset="-122"/>
                <a:cs typeface="Aptos" pitchFamily="34" charset="-120"/>
              </a:rPr>
              <a:t>3.  What supports do supervisors and program leaders need?</a:t>
            </a:r>
            <a:endParaRPr lang="en-US" sz="1030" dirty="0"/>
          </a:p>
        </p:txBody>
      </p:sp>
      <p:sp>
        <p:nvSpPr>
          <p:cNvPr id="9" name="Text 7"/>
          <p:cNvSpPr txBox="1"/>
          <p:nvPr/>
        </p:nvSpPr>
        <p:spPr>
          <a:xfrm>
            <a:off x="987552" y="4407408"/>
            <a:ext cx="4507992" cy="502920"/>
          </a:xfrm>
          <a:prstGeom prst="rect">
            <a:avLst/>
          </a:prstGeom>
          <a:noFill/>
          <a:ln/>
        </p:spPr>
        <p:txBody>
          <a:bodyPr wrap="square" lIns="0" tIns="0" rIns="0" bIns="0" rtlCol="0" anchor="t">
            <a:normAutofit/>
          </a:bodyPr>
          <a:lstStyle/>
          <a:p>
            <a:pPr marL="0" indent="0" algn="l">
              <a:buNone/>
            </a:pPr>
            <a:r>
              <a:rPr lang="en-US" sz="1400" dirty="0">
                <a:solidFill>
                  <a:srgbClr val="243746"/>
                </a:solidFill>
                <a:latin typeface="Aptos" pitchFamily="34" charset="0"/>
                <a:ea typeface="Aptos" pitchFamily="34" charset="-122"/>
                <a:cs typeface="Aptos" pitchFamily="34" charset="-120"/>
              </a:rPr>
              <a:t>4.  How could retention and well-being be measured more consistently?</a:t>
            </a:r>
            <a:endParaRPr lang="en-US" sz="1030" dirty="0"/>
          </a:p>
        </p:txBody>
      </p:sp>
      <p:sp>
        <p:nvSpPr>
          <p:cNvPr id="10" name="Shape 8">
            <a:extLst>
              <a:ext uri="{C183D7F6-B498-43B3-948B-1728B52AA6E4}">
                <adec:decorative xmlns:adec="http://schemas.microsoft.com/office/drawing/2017/decorative" val="1"/>
              </a:ext>
            </a:extLst>
          </p:cNvPr>
          <p:cNvSpPr/>
          <p:nvPr/>
        </p:nvSpPr>
        <p:spPr>
          <a:xfrm>
            <a:off x="6172200" y="1508760"/>
            <a:ext cx="5303520" cy="4251960"/>
          </a:xfrm>
          <a:prstGeom prst="roundRect">
            <a:avLst>
              <a:gd name="adj" fmla="val 1505"/>
            </a:avLst>
          </a:prstGeom>
          <a:solidFill>
            <a:srgbClr val="EAF7F6"/>
          </a:solidFill>
          <a:ln w="12700">
            <a:solidFill>
              <a:srgbClr val="CBE6E3"/>
            </a:solidFill>
            <a:prstDash val="solid"/>
          </a:ln>
        </p:spPr>
        <p:txBody>
          <a:bodyPr/>
          <a:lstStyle/>
          <a:p>
            <a:endParaRPr/>
          </a:p>
        </p:txBody>
      </p:sp>
      <p:sp>
        <p:nvSpPr>
          <p:cNvPr id="11" name="Text 9"/>
          <p:cNvSpPr txBox="1"/>
          <p:nvPr/>
        </p:nvSpPr>
        <p:spPr>
          <a:xfrm>
            <a:off x="6428232" y="1792224"/>
            <a:ext cx="4663440" cy="256032"/>
          </a:xfrm>
          <a:prstGeom prst="rect">
            <a:avLst/>
          </a:prstGeom>
          <a:noFill/>
          <a:ln/>
        </p:spPr>
        <p:txBody>
          <a:bodyPr wrap="square" lIns="0" tIns="0" rIns="0" bIns="0" rtlCol="0" anchor="ctr">
            <a:normAutofit/>
          </a:bodyPr>
          <a:lstStyle/>
          <a:p>
            <a:pPr marL="0" indent="0" algn="l">
              <a:buNone/>
            </a:pPr>
            <a:r>
              <a:rPr lang="en-US" sz="1400" b="1" dirty="0">
                <a:solidFill>
                  <a:srgbClr val="176466"/>
                </a:solidFill>
                <a:latin typeface="Aptos" pitchFamily="34" charset="0"/>
                <a:ea typeface="Aptos" pitchFamily="34" charset="-122"/>
                <a:cs typeface="Aptos" pitchFamily="34" charset="-120"/>
              </a:rPr>
              <a:t>Strategy Fit Check</a:t>
            </a:r>
            <a:endParaRPr lang="en-US" sz="1100" dirty="0"/>
          </a:p>
        </p:txBody>
      </p:sp>
      <p:sp>
        <p:nvSpPr>
          <p:cNvPr id="12" name="Text 10"/>
          <p:cNvSpPr txBox="1"/>
          <p:nvPr/>
        </p:nvSpPr>
        <p:spPr>
          <a:xfrm>
            <a:off x="6473952" y="2267712"/>
            <a:ext cx="4526280" cy="329184"/>
          </a:xfrm>
          <a:prstGeom prst="rect">
            <a:avLst/>
          </a:prstGeom>
          <a:noFill/>
          <a:ln/>
        </p:spPr>
        <p:txBody>
          <a:bodyPr wrap="square" lIns="0" tIns="0" rIns="0" bIns="0" rtlCol="0" anchor="ctr">
            <a:normAutofit/>
          </a:bodyPr>
          <a:lstStyle/>
          <a:p>
            <a:pPr marL="0" indent="0" algn="l">
              <a:buNone/>
            </a:pPr>
            <a:r>
              <a:rPr lang="en-US" sz="1400" dirty="0">
                <a:solidFill>
                  <a:srgbClr val="243746"/>
                </a:solidFill>
                <a:latin typeface="Aptos" pitchFamily="34" charset="0"/>
                <a:ea typeface="Aptos" pitchFamily="34" charset="-122"/>
                <a:cs typeface="Aptos" pitchFamily="34" charset="-120"/>
              </a:rPr>
              <a:t>•  Potential benefit</a:t>
            </a:r>
            <a:endParaRPr lang="en-US" sz="1030" dirty="0"/>
          </a:p>
        </p:txBody>
      </p:sp>
      <p:sp>
        <p:nvSpPr>
          <p:cNvPr id="13" name="Text 11"/>
          <p:cNvSpPr txBox="1"/>
          <p:nvPr/>
        </p:nvSpPr>
        <p:spPr>
          <a:xfrm>
            <a:off x="6473952" y="2816352"/>
            <a:ext cx="4526280" cy="329184"/>
          </a:xfrm>
          <a:prstGeom prst="rect">
            <a:avLst/>
          </a:prstGeom>
          <a:noFill/>
          <a:ln/>
        </p:spPr>
        <p:txBody>
          <a:bodyPr wrap="square" lIns="0" tIns="0" rIns="0" bIns="0" rtlCol="0" anchor="ctr">
            <a:normAutofit/>
          </a:bodyPr>
          <a:lstStyle/>
          <a:p>
            <a:pPr marL="0" indent="0" algn="l">
              <a:buNone/>
            </a:pPr>
            <a:r>
              <a:rPr lang="en-US" sz="1400" dirty="0">
                <a:solidFill>
                  <a:srgbClr val="243746"/>
                </a:solidFill>
                <a:latin typeface="Aptos" pitchFamily="34" charset="0"/>
                <a:ea typeface="Aptos" pitchFamily="34" charset="-122"/>
                <a:cs typeface="Aptos" pitchFamily="34" charset="-120"/>
              </a:rPr>
              <a:t>•  Fit / feasibility</a:t>
            </a:r>
            <a:endParaRPr lang="en-US" sz="1030" dirty="0"/>
          </a:p>
        </p:txBody>
      </p:sp>
      <p:sp>
        <p:nvSpPr>
          <p:cNvPr id="14" name="Text 12"/>
          <p:cNvSpPr txBox="1"/>
          <p:nvPr/>
        </p:nvSpPr>
        <p:spPr>
          <a:xfrm>
            <a:off x="6473952" y="3364992"/>
            <a:ext cx="4526280" cy="329184"/>
          </a:xfrm>
          <a:prstGeom prst="rect">
            <a:avLst/>
          </a:prstGeom>
          <a:noFill/>
          <a:ln/>
        </p:spPr>
        <p:txBody>
          <a:bodyPr wrap="square" lIns="0" tIns="0" rIns="0" bIns="0" rtlCol="0" anchor="ctr">
            <a:normAutofit/>
          </a:bodyPr>
          <a:lstStyle/>
          <a:p>
            <a:pPr marL="0" indent="0" algn="l">
              <a:buNone/>
            </a:pPr>
            <a:r>
              <a:rPr lang="en-US" sz="1400" dirty="0">
                <a:solidFill>
                  <a:srgbClr val="243746"/>
                </a:solidFill>
                <a:latin typeface="Aptos" pitchFamily="34" charset="0"/>
                <a:ea typeface="Aptos" pitchFamily="34" charset="-122"/>
                <a:cs typeface="Aptos" pitchFamily="34" charset="-120"/>
              </a:rPr>
              <a:t>•  Who benefits—and who may not</a:t>
            </a:r>
            <a:endParaRPr lang="en-US" sz="1030" dirty="0"/>
          </a:p>
        </p:txBody>
      </p:sp>
      <p:sp>
        <p:nvSpPr>
          <p:cNvPr id="15" name="Text 13"/>
          <p:cNvSpPr txBox="1"/>
          <p:nvPr/>
        </p:nvSpPr>
        <p:spPr>
          <a:xfrm>
            <a:off x="6473952" y="3913632"/>
            <a:ext cx="4526280" cy="329184"/>
          </a:xfrm>
          <a:prstGeom prst="rect">
            <a:avLst/>
          </a:prstGeom>
          <a:noFill/>
          <a:ln/>
        </p:spPr>
        <p:txBody>
          <a:bodyPr wrap="square" lIns="0" tIns="0" rIns="0" bIns="0" rtlCol="0" anchor="ctr">
            <a:normAutofit/>
          </a:bodyPr>
          <a:lstStyle/>
          <a:p>
            <a:pPr marL="0" indent="0" algn="l">
              <a:buNone/>
            </a:pPr>
            <a:r>
              <a:rPr lang="en-US" sz="1400" dirty="0">
                <a:solidFill>
                  <a:srgbClr val="243746"/>
                </a:solidFill>
                <a:latin typeface="Aptos" pitchFamily="34" charset="0"/>
                <a:ea typeface="Aptos" pitchFamily="34" charset="-122"/>
                <a:cs typeface="Aptos" pitchFamily="34" charset="-120"/>
              </a:rPr>
              <a:t>•  Questions or concerns</a:t>
            </a:r>
            <a:endParaRPr lang="en-US" sz="1030" dirty="0"/>
          </a:p>
        </p:txBody>
      </p:sp>
      <p:sp>
        <p:nvSpPr>
          <p:cNvPr id="16" name="Text 14"/>
          <p:cNvSpPr txBox="1"/>
          <p:nvPr/>
        </p:nvSpPr>
        <p:spPr>
          <a:xfrm>
            <a:off x="6473952" y="4462272"/>
            <a:ext cx="4526280" cy="329184"/>
          </a:xfrm>
          <a:prstGeom prst="rect">
            <a:avLst/>
          </a:prstGeom>
          <a:noFill/>
          <a:ln/>
        </p:spPr>
        <p:txBody>
          <a:bodyPr wrap="square" lIns="0" tIns="0" rIns="0" bIns="0" rtlCol="0" anchor="ctr">
            <a:normAutofit/>
          </a:bodyPr>
          <a:lstStyle/>
          <a:p>
            <a:pPr marL="0" indent="0" algn="l">
              <a:buNone/>
            </a:pPr>
            <a:r>
              <a:rPr lang="en-US" sz="1400" dirty="0">
                <a:solidFill>
                  <a:srgbClr val="243746"/>
                </a:solidFill>
                <a:latin typeface="Aptos" pitchFamily="34" charset="0"/>
                <a:ea typeface="Aptos" pitchFamily="34" charset="-122"/>
                <a:cs typeface="Aptos" pitchFamily="34" charset="-120"/>
              </a:rPr>
              <a:t>•  Evidence needed before scaling</a:t>
            </a:r>
            <a:endParaRPr lang="en-US" sz="1030" dirty="0"/>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Retention improves when systems reduce friction, strengthen relationships, and make sustainable practice possible.</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FOUR IDEAS TO CARRY FORWARD</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640080" y="1691640"/>
            <a:ext cx="2560320" cy="3657600"/>
          </a:xfrm>
          <a:prstGeom prst="roundRect">
            <a:avLst>
              <a:gd name="adj" fmla="val 2500"/>
            </a:avLst>
          </a:prstGeom>
          <a:solidFill>
            <a:srgbClr val="FFFFFF"/>
          </a:solidFill>
          <a:ln w="12700">
            <a:solidFill>
              <a:srgbClr val="DCE4E9"/>
            </a:solidFill>
            <a:prstDash val="solid"/>
          </a:ln>
        </p:spPr>
        <p:txBody>
          <a:bodyPr/>
          <a:lstStyle/>
          <a:p>
            <a:endParaRPr/>
          </a:p>
        </p:txBody>
      </p:sp>
      <p:sp>
        <p:nvSpPr>
          <p:cNvPr id="5" name="Text 3"/>
          <p:cNvSpPr txBox="1"/>
          <p:nvPr/>
        </p:nvSpPr>
        <p:spPr>
          <a:xfrm>
            <a:off x="1536192" y="1965960"/>
            <a:ext cx="658368" cy="658368"/>
          </a:xfrm>
          <a:prstGeom prst="ellipse">
            <a:avLst/>
          </a:prstGeom>
          <a:solidFill>
            <a:srgbClr val="F3A133"/>
          </a:solidFill>
          <a:ln/>
        </p:spPr>
        <p:txBody>
          <a:bodyPr wrap="square" lIns="0" tIns="0" rIns="0" bIns="0" rtlCol="0" anchor="ctr">
            <a:normAutofit/>
          </a:bodyPr>
          <a:lstStyle/>
          <a:p>
            <a:pPr marL="0" indent="0" algn="ctr">
              <a:buNone/>
            </a:pPr>
            <a:r>
              <a:rPr lang="en-US" sz="1800" b="1" dirty="0">
                <a:latin typeface="Aptos" pitchFamily="34" charset="0"/>
                <a:ea typeface="Aptos" pitchFamily="34" charset="-122"/>
                <a:cs typeface="Aptos" pitchFamily="34" charset="-120"/>
              </a:rPr>
              <a:t>1</a:t>
            </a:r>
            <a:endParaRPr lang="en-US" sz="1300" dirty="0"/>
          </a:p>
        </p:txBody>
      </p:sp>
      <p:sp>
        <p:nvSpPr>
          <p:cNvPr id="6" name="Text 4"/>
          <p:cNvSpPr txBox="1"/>
          <p:nvPr/>
        </p:nvSpPr>
        <p:spPr>
          <a:xfrm>
            <a:off x="804672" y="2889504"/>
            <a:ext cx="2231136" cy="365760"/>
          </a:xfrm>
          <a:prstGeom prst="rect">
            <a:avLst/>
          </a:prstGeom>
          <a:noFill/>
          <a:ln/>
        </p:spPr>
        <p:txBody>
          <a:bodyPr wrap="square" lIns="0" tIns="0" rIns="0" bIns="0" rtlCol="0" anchor="ctr">
            <a:normAutofit/>
          </a:bodyPr>
          <a:lstStyle/>
          <a:p>
            <a:pPr marL="0" indent="0" algn="ctr">
              <a:buNone/>
            </a:pPr>
            <a:r>
              <a:rPr lang="en-US" sz="1550" b="1" dirty="0">
                <a:solidFill>
                  <a:srgbClr val="F3A133"/>
                </a:solidFill>
                <a:latin typeface="Aptos" pitchFamily="34" charset="0"/>
                <a:ea typeface="Aptos" pitchFamily="34" charset="-122"/>
                <a:cs typeface="Aptos" pitchFamily="34" charset="-120"/>
              </a:rPr>
              <a:t>Start early</a:t>
            </a:r>
            <a:endParaRPr lang="en-US" sz="1200" dirty="0"/>
          </a:p>
        </p:txBody>
      </p:sp>
      <p:sp>
        <p:nvSpPr>
          <p:cNvPr id="7" name="Text 5"/>
          <p:cNvSpPr txBox="1"/>
          <p:nvPr/>
        </p:nvSpPr>
        <p:spPr>
          <a:xfrm>
            <a:off x="822960" y="3566160"/>
            <a:ext cx="2194560" cy="1078992"/>
          </a:xfrm>
          <a:prstGeom prst="rect">
            <a:avLst/>
          </a:prstGeom>
          <a:noFill/>
          <a:ln/>
        </p:spPr>
        <p:txBody>
          <a:bodyPr wrap="square" lIns="0" tIns="0" rIns="0" bIns="0" rtlCol="0" anchor="t">
            <a:normAutofit/>
          </a:bodyPr>
          <a:lstStyle/>
          <a:p>
            <a:pPr marL="0" indent="0" algn="ctr">
              <a:buNone/>
            </a:pPr>
            <a:r>
              <a:rPr lang="en-US" sz="1600" dirty="0">
                <a:solidFill>
                  <a:srgbClr val="657886"/>
                </a:solidFill>
                <a:latin typeface="Aptos" pitchFamily="34" charset="0"/>
                <a:ea typeface="Aptos" pitchFamily="34" charset="-122"/>
                <a:cs typeface="Aptos" pitchFamily="34" charset="-120"/>
              </a:rPr>
              <a:t>Retention begins with role preview, orientation, and the first-year experience.</a:t>
            </a:r>
            <a:endParaRPr lang="en-US" sz="1050" dirty="0"/>
          </a:p>
        </p:txBody>
      </p:sp>
      <p:sp>
        <p:nvSpPr>
          <p:cNvPr id="8" name="Shape 6">
            <a:extLst>
              <a:ext uri="{C183D7F6-B498-43B3-948B-1728B52AA6E4}">
                <adec:decorative xmlns:adec="http://schemas.microsoft.com/office/drawing/2017/decorative" val="1"/>
              </a:ext>
            </a:extLst>
          </p:cNvPr>
          <p:cNvSpPr/>
          <p:nvPr/>
        </p:nvSpPr>
        <p:spPr>
          <a:xfrm>
            <a:off x="3474720" y="1691640"/>
            <a:ext cx="2560320" cy="3657600"/>
          </a:xfrm>
          <a:prstGeom prst="roundRect">
            <a:avLst>
              <a:gd name="adj" fmla="val 2500"/>
            </a:avLst>
          </a:prstGeom>
          <a:solidFill>
            <a:srgbClr val="FFFFFF"/>
          </a:solidFill>
          <a:ln w="12700">
            <a:solidFill>
              <a:srgbClr val="DCE4E9"/>
            </a:solidFill>
            <a:prstDash val="solid"/>
          </a:ln>
        </p:spPr>
        <p:txBody>
          <a:bodyPr/>
          <a:lstStyle/>
          <a:p>
            <a:endParaRPr/>
          </a:p>
        </p:txBody>
      </p:sp>
      <p:sp>
        <p:nvSpPr>
          <p:cNvPr id="9" name="Text 7"/>
          <p:cNvSpPr txBox="1"/>
          <p:nvPr/>
        </p:nvSpPr>
        <p:spPr>
          <a:xfrm>
            <a:off x="4370832" y="1965960"/>
            <a:ext cx="658368" cy="658368"/>
          </a:xfrm>
          <a:prstGeom prst="ellipse">
            <a:avLst/>
          </a:prstGeom>
          <a:solidFill>
            <a:srgbClr val="1B9A98"/>
          </a:solidFill>
          <a:ln/>
        </p:spPr>
        <p:txBody>
          <a:bodyPr wrap="square" lIns="0" tIns="0" rIns="0" bIns="0" rtlCol="0" anchor="ctr">
            <a:normAutofit/>
          </a:bodyPr>
          <a:lstStyle/>
          <a:p>
            <a:pPr marL="0" indent="0" algn="ctr">
              <a:buNone/>
            </a:pPr>
            <a:r>
              <a:rPr lang="en-US" sz="1800" b="1" dirty="0">
                <a:solidFill>
                  <a:srgbClr val="FFFFFF"/>
                </a:solidFill>
                <a:latin typeface="Aptos" pitchFamily="34" charset="0"/>
                <a:ea typeface="Aptos" pitchFamily="34" charset="-122"/>
                <a:cs typeface="Aptos" pitchFamily="34" charset="-120"/>
              </a:rPr>
              <a:t>2</a:t>
            </a:r>
            <a:endParaRPr lang="en-US" sz="1300" dirty="0"/>
          </a:p>
        </p:txBody>
      </p:sp>
      <p:sp>
        <p:nvSpPr>
          <p:cNvPr id="10" name="Text 8"/>
          <p:cNvSpPr txBox="1"/>
          <p:nvPr/>
        </p:nvSpPr>
        <p:spPr>
          <a:xfrm>
            <a:off x="3639312" y="2889504"/>
            <a:ext cx="2231136" cy="365760"/>
          </a:xfrm>
          <a:prstGeom prst="rect">
            <a:avLst/>
          </a:prstGeom>
          <a:noFill/>
          <a:ln/>
        </p:spPr>
        <p:txBody>
          <a:bodyPr wrap="square" lIns="0" tIns="0" rIns="0" bIns="0" rtlCol="0" anchor="ctr">
            <a:normAutofit fontScale="92500" lnSpcReduction="20000"/>
          </a:bodyPr>
          <a:lstStyle/>
          <a:p>
            <a:pPr marL="0" indent="0" algn="ctr">
              <a:buNone/>
            </a:pPr>
            <a:r>
              <a:rPr lang="en-US" sz="1550" b="1" dirty="0">
                <a:solidFill>
                  <a:srgbClr val="1B9A98"/>
                </a:solidFill>
                <a:latin typeface="Aptos" pitchFamily="34" charset="0"/>
                <a:ea typeface="Aptos" pitchFamily="34" charset="-122"/>
                <a:cs typeface="Aptos" pitchFamily="34" charset="-120"/>
              </a:rPr>
              <a:t>Support the whole person—and the work</a:t>
            </a:r>
            <a:endParaRPr lang="en-US" sz="1200" dirty="0"/>
          </a:p>
        </p:txBody>
      </p:sp>
      <p:sp>
        <p:nvSpPr>
          <p:cNvPr id="11" name="Text 9"/>
          <p:cNvSpPr txBox="1"/>
          <p:nvPr/>
        </p:nvSpPr>
        <p:spPr>
          <a:xfrm>
            <a:off x="3657600" y="3566160"/>
            <a:ext cx="2194560" cy="1078992"/>
          </a:xfrm>
          <a:prstGeom prst="rect">
            <a:avLst/>
          </a:prstGeom>
          <a:noFill/>
          <a:ln/>
        </p:spPr>
        <p:txBody>
          <a:bodyPr wrap="square" lIns="0" tIns="0" rIns="0" bIns="0" rtlCol="0" anchor="t">
            <a:normAutofit/>
          </a:bodyPr>
          <a:lstStyle/>
          <a:p>
            <a:pPr marL="0" indent="0" algn="ctr">
              <a:buNone/>
            </a:pPr>
            <a:r>
              <a:rPr lang="en-US" sz="1600" dirty="0">
                <a:solidFill>
                  <a:srgbClr val="657886"/>
                </a:solidFill>
                <a:latin typeface="Aptos" pitchFamily="34" charset="0"/>
                <a:ea typeface="Aptos" pitchFamily="34" charset="-122"/>
                <a:cs typeface="Aptos" pitchFamily="34" charset="-120"/>
              </a:rPr>
              <a:t>Pair self-care and relational supports with organizational change.</a:t>
            </a:r>
            <a:endParaRPr lang="en-US" sz="1050" dirty="0"/>
          </a:p>
        </p:txBody>
      </p:sp>
      <p:sp>
        <p:nvSpPr>
          <p:cNvPr id="12" name="Shape 10">
            <a:extLst>
              <a:ext uri="{C183D7F6-B498-43B3-948B-1728B52AA6E4}">
                <adec:decorative xmlns:adec="http://schemas.microsoft.com/office/drawing/2017/decorative" val="1"/>
              </a:ext>
            </a:extLst>
          </p:cNvPr>
          <p:cNvSpPr/>
          <p:nvPr/>
        </p:nvSpPr>
        <p:spPr>
          <a:xfrm>
            <a:off x="6309360" y="1691640"/>
            <a:ext cx="2560320" cy="3657600"/>
          </a:xfrm>
          <a:prstGeom prst="roundRect">
            <a:avLst>
              <a:gd name="adj" fmla="val 2500"/>
            </a:avLst>
          </a:prstGeom>
          <a:solidFill>
            <a:srgbClr val="FFFFFF"/>
          </a:solidFill>
          <a:ln w="12700">
            <a:solidFill>
              <a:srgbClr val="DCE4E9"/>
            </a:solidFill>
            <a:prstDash val="solid"/>
          </a:ln>
        </p:spPr>
        <p:txBody>
          <a:bodyPr/>
          <a:lstStyle/>
          <a:p>
            <a:endParaRPr/>
          </a:p>
        </p:txBody>
      </p:sp>
      <p:sp>
        <p:nvSpPr>
          <p:cNvPr id="13" name="Text 11"/>
          <p:cNvSpPr txBox="1"/>
          <p:nvPr/>
        </p:nvSpPr>
        <p:spPr>
          <a:xfrm>
            <a:off x="7205472" y="1965960"/>
            <a:ext cx="658368" cy="658368"/>
          </a:xfrm>
          <a:prstGeom prst="ellipse">
            <a:avLst/>
          </a:prstGeom>
          <a:solidFill>
            <a:srgbClr val="1C4D7B"/>
          </a:solidFill>
          <a:ln/>
        </p:spPr>
        <p:txBody>
          <a:bodyPr wrap="square" lIns="0" tIns="0" rIns="0" bIns="0" rtlCol="0" anchor="ctr">
            <a:normAutofit/>
          </a:bodyPr>
          <a:lstStyle/>
          <a:p>
            <a:pPr marL="0" indent="0" algn="ctr">
              <a:buNone/>
            </a:pPr>
            <a:r>
              <a:rPr lang="en-US" sz="1800" b="1" dirty="0">
                <a:solidFill>
                  <a:srgbClr val="FFFFFF"/>
                </a:solidFill>
                <a:latin typeface="Aptos" pitchFamily="34" charset="0"/>
                <a:ea typeface="Aptos" pitchFamily="34" charset="-122"/>
                <a:cs typeface="Aptos" pitchFamily="34" charset="-120"/>
              </a:rPr>
              <a:t>3</a:t>
            </a:r>
            <a:endParaRPr lang="en-US" sz="1300" dirty="0"/>
          </a:p>
        </p:txBody>
      </p:sp>
      <p:sp>
        <p:nvSpPr>
          <p:cNvPr id="14" name="Text 12"/>
          <p:cNvSpPr txBox="1"/>
          <p:nvPr/>
        </p:nvSpPr>
        <p:spPr>
          <a:xfrm>
            <a:off x="6473952" y="2889504"/>
            <a:ext cx="2231136" cy="365760"/>
          </a:xfrm>
          <a:prstGeom prst="rect">
            <a:avLst/>
          </a:prstGeom>
          <a:noFill/>
          <a:ln/>
        </p:spPr>
        <p:txBody>
          <a:bodyPr wrap="square" lIns="0" tIns="0" rIns="0" bIns="0" rtlCol="0" anchor="ctr">
            <a:normAutofit fontScale="92500"/>
          </a:bodyPr>
          <a:lstStyle/>
          <a:p>
            <a:pPr marL="0" indent="0" algn="ctr">
              <a:buNone/>
            </a:pPr>
            <a:r>
              <a:rPr lang="en-US" sz="1550" b="1" dirty="0">
                <a:solidFill>
                  <a:srgbClr val="1C4D7B"/>
                </a:solidFill>
                <a:latin typeface="Aptos" pitchFamily="34" charset="0"/>
                <a:ea typeface="Aptos" pitchFamily="34" charset="-122"/>
                <a:cs typeface="Aptos" pitchFamily="34" charset="-120"/>
              </a:rPr>
              <a:t>Listen before people leave</a:t>
            </a:r>
            <a:endParaRPr lang="en-US" sz="1200" dirty="0"/>
          </a:p>
        </p:txBody>
      </p:sp>
      <p:sp>
        <p:nvSpPr>
          <p:cNvPr id="15" name="Text 13"/>
          <p:cNvSpPr txBox="1"/>
          <p:nvPr/>
        </p:nvSpPr>
        <p:spPr>
          <a:xfrm>
            <a:off x="6492240" y="3566160"/>
            <a:ext cx="2194560" cy="1234440"/>
          </a:xfrm>
          <a:prstGeom prst="rect">
            <a:avLst/>
          </a:prstGeom>
          <a:noFill/>
          <a:ln/>
        </p:spPr>
        <p:txBody>
          <a:bodyPr wrap="square" lIns="0" tIns="0" rIns="0" bIns="0" rtlCol="0" anchor="t">
            <a:normAutofit/>
          </a:bodyPr>
          <a:lstStyle/>
          <a:p>
            <a:pPr marL="0" indent="0" algn="ctr">
              <a:buNone/>
            </a:pPr>
            <a:r>
              <a:rPr lang="en-US" sz="1600" dirty="0">
                <a:solidFill>
                  <a:srgbClr val="657886"/>
                </a:solidFill>
                <a:latin typeface="Aptos" pitchFamily="34" charset="0"/>
                <a:ea typeface="Aptos" pitchFamily="34" charset="-122"/>
                <a:cs typeface="Aptos" pitchFamily="34" charset="-120"/>
              </a:rPr>
              <a:t>Use stay interviews, climate data, and practitioner voice alongside turnover metrics.</a:t>
            </a:r>
            <a:endParaRPr lang="en-US" sz="1050" dirty="0"/>
          </a:p>
        </p:txBody>
      </p:sp>
      <p:sp>
        <p:nvSpPr>
          <p:cNvPr id="16" name="Shape 14">
            <a:extLst>
              <a:ext uri="{C183D7F6-B498-43B3-948B-1728B52AA6E4}">
                <adec:decorative xmlns:adec="http://schemas.microsoft.com/office/drawing/2017/decorative" val="1"/>
              </a:ext>
            </a:extLst>
          </p:cNvPr>
          <p:cNvSpPr/>
          <p:nvPr/>
        </p:nvSpPr>
        <p:spPr>
          <a:xfrm>
            <a:off x="9144000" y="1691640"/>
            <a:ext cx="2560320" cy="3657600"/>
          </a:xfrm>
          <a:prstGeom prst="roundRect">
            <a:avLst>
              <a:gd name="adj" fmla="val 2500"/>
            </a:avLst>
          </a:prstGeom>
          <a:solidFill>
            <a:srgbClr val="FFFFFF"/>
          </a:solidFill>
          <a:ln w="12700">
            <a:solidFill>
              <a:srgbClr val="DCE4E9"/>
            </a:solidFill>
            <a:prstDash val="solid"/>
          </a:ln>
        </p:spPr>
        <p:txBody>
          <a:bodyPr/>
          <a:lstStyle/>
          <a:p>
            <a:endParaRPr/>
          </a:p>
        </p:txBody>
      </p:sp>
      <p:sp>
        <p:nvSpPr>
          <p:cNvPr id="17" name="Text 15"/>
          <p:cNvSpPr txBox="1"/>
          <p:nvPr/>
        </p:nvSpPr>
        <p:spPr>
          <a:xfrm>
            <a:off x="10040112" y="1965960"/>
            <a:ext cx="658368" cy="658368"/>
          </a:xfrm>
          <a:prstGeom prst="ellipse">
            <a:avLst/>
          </a:prstGeom>
          <a:solidFill>
            <a:srgbClr val="35A85A"/>
          </a:solidFill>
          <a:ln/>
        </p:spPr>
        <p:txBody>
          <a:bodyPr wrap="square" lIns="0" tIns="0" rIns="0" bIns="0" rtlCol="0" anchor="ctr">
            <a:normAutofit/>
          </a:bodyPr>
          <a:lstStyle/>
          <a:p>
            <a:pPr marL="0" indent="0" algn="ctr">
              <a:buNone/>
            </a:pPr>
            <a:r>
              <a:rPr lang="en-US" sz="1800" b="1" dirty="0">
                <a:solidFill>
                  <a:srgbClr val="FFFFFF"/>
                </a:solidFill>
                <a:latin typeface="Aptos" pitchFamily="34" charset="0"/>
                <a:ea typeface="Aptos" pitchFamily="34" charset="-122"/>
                <a:cs typeface="Aptos" pitchFamily="34" charset="-120"/>
              </a:rPr>
              <a:t>4</a:t>
            </a:r>
            <a:endParaRPr lang="en-US" sz="1300" dirty="0"/>
          </a:p>
        </p:txBody>
      </p:sp>
      <p:sp>
        <p:nvSpPr>
          <p:cNvPr id="18" name="Text 16"/>
          <p:cNvSpPr txBox="1"/>
          <p:nvPr/>
        </p:nvSpPr>
        <p:spPr>
          <a:xfrm>
            <a:off x="9308592" y="2889504"/>
            <a:ext cx="2231136" cy="365760"/>
          </a:xfrm>
          <a:prstGeom prst="rect">
            <a:avLst/>
          </a:prstGeom>
          <a:noFill/>
          <a:ln/>
        </p:spPr>
        <p:txBody>
          <a:bodyPr wrap="square" lIns="0" tIns="0" rIns="0" bIns="0" rtlCol="0" anchor="ctr">
            <a:normAutofit/>
          </a:bodyPr>
          <a:lstStyle/>
          <a:p>
            <a:pPr marL="0" indent="0" algn="ctr">
              <a:buNone/>
            </a:pPr>
            <a:r>
              <a:rPr lang="en-US" sz="1550" b="1" dirty="0">
                <a:solidFill>
                  <a:srgbClr val="35A85A"/>
                </a:solidFill>
                <a:latin typeface="Aptos" pitchFamily="34" charset="0"/>
                <a:ea typeface="Aptos" pitchFamily="34" charset="-122"/>
                <a:cs typeface="Aptos" pitchFamily="34" charset="-120"/>
              </a:rPr>
              <a:t>Test one condition</a:t>
            </a:r>
            <a:endParaRPr lang="en-US" sz="1200" dirty="0"/>
          </a:p>
        </p:txBody>
      </p:sp>
      <p:sp>
        <p:nvSpPr>
          <p:cNvPr id="19" name="Text 17"/>
          <p:cNvSpPr txBox="1"/>
          <p:nvPr/>
        </p:nvSpPr>
        <p:spPr>
          <a:xfrm>
            <a:off x="9326880" y="3566160"/>
            <a:ext cx="2194560" cy="1078992"/>
          </a:xfrm>
          <a:prstGeom prst="rect">
            <a:avLst/>
          </a:prstGeom>
          <a:noFill/>
          <a:ln/>
        </p:spPr>
        <p:txBody>
          <a:bodyPr wrap="square" lIns="0" tIns="0" rIns="0" bIns="0" rtlCol="0" anchor="t">
            <a:normAutofit/>
          </a:bodyPr>
          <a:lstStyle/>
          <a:p>
            <a:pPr marL="0" indent="0" algn="ctr">
              <a:buNone/>
            </a:pPr>
            <a:r>
              <a:rPr lang="en-US" sz="1600" dirty="0">
                <a:solidFill>
                  <a:srgbClr val="657886"/>
                </a:solidFill>
                <a:latin typeface="Aptos" pitchFamily="34" charset="0"/>
                <a:ea typeface="Aptos" pitchFamily="34" charset="-122"/>
                <a:cs typeface="Aptos" pitchFamily="34" charset="-120"/>
              </a:rPr>
              <a:t>Choose a workplace practice you can strengthen, measure, learn from, and refine.</a:t>
            </a:r>
            <a:endParaRPr lang="en-US" sz="1050" dirty="0"/>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Use these as starting points for continued retention planning.</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RESOURCES &amp; NEXT STEPS</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749808" y="1417320"/>
            <a:ext cx="10680192" cy="640080"/>
          </a:xfrm>
          <a:prstGeom prst="roundRect">
            <a:avLst>
              <a:gd name="adj" fmla="val 7143"/>
            </a:avLst>
          </a:prstGeom>
          <a:solidFill>
            <a:srgbClr val="FFFFFF"/>
          </a:solidFill>
          <a:ln w="12700">
            <a:solidFill>
              <a:srgbClr val="DCE4E9"/>
            </a:solidFill>
            <a:prstDash val="solid"/>
          </a:ln>
        </p:spPr>
        <p:txBody>
          <a:bodyPr/>
          <a:lstStyle/>
          <a:p>
            <a:endParaRPr/>
          </a:p>
        </p:txBody>
      </p:sp>
      <p:sp>
        <p:nvSpPr>
          <p:cNvPr id="5" name="Shape 3">
            <a:extLst>
              <a:ext uri="{C183D7F6-B498-43B3-948B-1728B52AA6E4}">
                <adec:decorative xmlns:adec="http://schemas.microsoft.com/office/drawing/2017/decorative" val="1"/>
              </a:ext>
            </a:extLst>
          </p:cNvPr>
          <p:cNvSpPr/>
          <p:nvPr/>
        </p:nvSpPr>
        <p:spPr>
          <a:xfrm>
            <a:off x="749808" y="1417320"/>
            <a:ext cx="45720" cy="640080"/>
          </a:xfrm>
          <a:prstGeom prst="rect">
            <a:avLst/>
          </a:prstGeom>
          <a:solidFill>
            <a:srgbClr val="1B9A98"/>
          </a:solidFill>
          <a:ln w="12700">
            <a:solidFill>
              <a:srgbClr val="1B9A98"/>
            </a:solidFill>
            <a:prstDash val="solid"/>
          </a:ln>
        </p:spPr>
        <p:txBody>
          <a:bodyPr/>
          <a:lstStyle/>
          <a:p>
            <a:endParaRPr/>
          </a:p>
        </p:txBody>
      </p:sp>
      <p:sp>
        <p:nvSpPr>
          <p:cNvPr id="6" name="Text 4"/>
          <p:cNvSpPr txBox="1"/>
          <p:nvPr/>
        </p:nvSpPr>
        <p:spPr>
          <a:xfrm>
            <a:off x="914400" y="1536192"/>
            <a:ext cx="10405872"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Illinois Early Intervention Training Program</a:t>
            </a:r>
            <a:endParaRPr lang="en-US" sz="1020" dirty="0"/>
          </a:p>
        </p:txBody>
      </p:sp>
      <p:sp>
        <p:nvSpPr>
          <p:cNvPr id="7" name="Text 5"/>
          <p:cNvSpPr txBox="1"/>
          <p:nvPr/>
        </p:nvSpPr>
        <p:spPr>
          <a:xfrm>
            <a:off x="914400" y="1901952"/>
            <a:ext cx="10387584" cy="36576"/>
          </a:xfrm>
          <a:prstGeom prst="rect">
            <a:avLst/>
          </a:prstGeom>
          <a:noFill/>
          <a:ln/>
        </p:spPr>
        <p:txBody>
          <a:bodyPr wrap="square" lIns="0" tIns="0" rIns="0" bIns="0" rtlCol="0" anchor="t">
            <a:normAutofit fontScale="25000" lnSpcReduction="20000"/>
          </a:bodyPr>
          <a:lstStyle/>
          <a:p>
            <a:pPr marL="0" indent="0" algn="l">
              <a:buNone/>
            </a:pPr>
            <a:r>
              <a:rPr lang="en-US" sz="1200" dirty="0">
                <a:solidFill>
                  <a:srgbClr val="657886"/>
                </a:solidFill>
                <a:latin typeface="Aptos" pitchFamily="34" charset="0"/>
                <a:ea typeface="Aptos" pitchFamily="34" charset="-122"/>
                <a:cs typeface="Aptos" pitchFamily="34" charset="-120"/>
              </a:rPr>
              <a:t>eitp.education.illinois.edu</a:t>
            </a:r>
            <a:endParaRPr lang="en-US" sz="860" dirty="0"/>
          </a:p>
        </p:txBody>
      </p:sp>
      <p:sp>
        <p:nvSpPr>
          <p:cNvPr id="8" name="Shape 6">
            <a:extLst>
              <a:ext uri="{C183D7F6-B498-43B3-948B-1728B52AA6E4}">
                <adec:decorative xmlns:adec="http://schemas.microsoft.com/office/drawing/2017/decorative" val="1"/>
              </a:ext>
            </a:extLst>
          </p:cNvPr>
          <p:cNvSpPr/>
          <p:nvPr/>
        </p:nvSpPr>
        <p:spPr>
          <a:xfrm>
            <a:off x="749808" y="2258568"/>
            <a:ext cx="10680192" cy="640080"/>
          </a:xfrm>
          <a:prstGeom prst="roundRect">
            <a:avLst>
              <a:gd name="adj" fmla="val 7143"/>
            </a:avLst>
          </a:prstGeom>
          <a:solidFill>
            <a:srgbClr val="FFFFFF"/>
          </a:solidFill>
          <a:ln w="12700">
            <a:solidFill>
              <a:srgbClr val="DCE4E9"/>
            </a:solidFill>
            <a:prstDash val="solid"/>
          </a:ln>
        </p:spPr>
        <p:txBody>
          <a:bodyPr/>
          <a:lstStyle/>
          <a:p>
            <a:endParaRPr/>
          </a:p>
        </p:txBody>
      </p:sp>
      <p:sp>
        <p:nvSpPr>
          <p:cNvPr id="9" name="Shape 7">
            <a:extLst>
              <a:ext uri="{C183D7F6-B498-43B3-948B-1728B52AA6E4}">
                <adec:decorative xmlns:adec="http://schemas.microsoft.com/office/drawing/2017/decorative" val="1"/>
              </a:ext>
            </a:extLst>
          </p:cNvPr>
          <p:cNvSpPr/>
          <p:nvPr/>
        </p:nvSpPr>
        <p:spPr>
          <a:xfrm>
            <a:off x="749808" y="2258568"/>
            <a:ext cx="45720" cy="640080"/>
          </a:xfrm>
          <a:prstGeom prst="rect">
            <a:avLst/>
          </a:prstGeom>
          <a:solidFill>
            <a:srgbClr val="F3A133"/>
          </a:solidFill>
          <a:ln w="12700">
            <a:solidFill>
              <a:srgbClr val="F3A133"/>
            </a:solidFill>
            <a:prstDash val="solid"/>
          </a:ln>
        </p:spPr>
        <p:txBody>
          <a:bodyPr/>
          <a:lstStyle/>
          <a:p>
            <a:endParaRPr/>
          </a:p>
        </p:txBody>
      </p:sp>
      <p:sp>
        <p:nvSpPr>
          <p:cNvPr id="10" name="Text 8"/>
          <p:cNvSpPr txBox="1"/>
          <p:nvPr/>
        </p:nvSpPr>
        <p:spPr>
          <a:xfrm>
            <a:off x="914400" y="2377440"/>
            <a:ext cx="10405872"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Kansas Inservice Training System (KITS)</a:t>
            </a:r>
            <a:endParaRPr lang="en-US" sz="1020" dirty="0"/>
          </a:p>
        </p:txBody>
      </p:sp>
      <p:sp>
        <p:nvSpPr>
          <p:cNvPr id="11" name="Text 9"/>
          <p:cNvSpPr txBox="1"/>
          <p:nvPr/>
        </p:nvSpPr>
        <p:spPr>
          <a:xfrm>
            <a:off x="914400" y="2743200"/>
            <a:ext cx="10387584" cy="36576"/>
          </a:xfrm>
          <a:prstGeom prst="rect">
            <a:avLst/>
          </a:prstGeom>
          <a:noFill/>
          <a:ln/>
        </p:spPr>
        <p:txBody>
          <a:bodyPr wrap="square" lIns="0" tIns="0" rIns="0" bIns="0" rtlCol="0" anchor="t">
            <a:normAutofit fontScale="25000" lnSpcReduction="20000"/>
          </a:bodyPr>
          <a:lstStyle/>
          <a:p>
            <a:pPr marL="0" indent="0" algn="l">
              <a:buNone/>
            </a:pPr>
            <a:r>
              <a:rPr lang="en-US" sz="1200" dirty="0">
                <a:solidFill>
                  <a:srgbClr val="657886"/>
                </a:solidFill>
                <a:latin typeface="Aptos" pitchFamily="34" charset="0"/>
                <a:ea typeface="Aptos" pitchFamily="34" charset="-122"/>
                <a:cs typeface="Aptos" pitchFamily="34" charset="-120"/>
              </a:rPr>
              <a:t>kskits.org</a:t>
            </a:r>
            <a:endParaRPr lang="en-US" sz="860" dirty="0"/>
          </a:p>
        </p:txBody>
      </p:sp>
      <p:sp>
        <p:nvSpPr>
          <p:cNvPr id="12" name="Shape 10">
            <a:extLst>
              <a:ext uri="{C183D7F6-B498-43B3-948B-1728B52AA6E4}">
                <adec:decorative xmlns:adec="http://schemas.microsoft.com/office/drawing/2017/decorative" val="1"/>
              </a:ext>
            </a:extLst>
          </p:cNvPr>
          <p:cNvSpPr/>
          <p:nvPr/>
        </p:nvSpPr>
        <p:spPr>
          <a:xfrm>
            <a:off x="749808" y="3099816"/>
            <a:ext cx="10680192" cy="640080"/>
          </a:xfrm>
          <a:prstGeom prst="roundRect">
            <a:avLst>
              <a:gd name="adj" fmla="val 7143"/>
            </a:avLst>
          </a:prstGeom>
          <a:solidFill>
            <a:srgbClr val="FFFFFF"/>
          </a:solidFill>
          <a:ln w="12700">
            <a:solidFill>
              <a:srgbClr val="DCE4E9"/>
            </a:solidFill>
            <a:prstDash val="solid"/>
          </a:ln>
        </p:spPr>
        <p:txBody>
          <a:bodyPr/>
          <a:lstStyle/>
          <a:p>
            <a:endParaRPr/>
          </a:p>
        </p:txBody>
      </p:sp>
      <p:sp>
        <p:nvSpPr>
          <p:cNvPr id="13" name="Shape 11">
            <a:extLst>
              <a:ext uri="{C183D7F6-B498-43B3-948B-1728B52AA6E4}">
                <adec:decorative xmlns:adec="http://schemas.microsoft.com/office/drawing/2017/decorative" val="1"/>
              </a:ext>
            </a:extLst>
          </p:cNvPr>
          <p:cNvSpPr/>
          <p:nvPr/>
        </p:nvSpPr>
        <p:spPr>
          <a:xfrm>
            <a:off x="749808" y="3099816"/>
            <a:ext cx="45720" cy="640080"/>
          </a:xfrm>
          <a:prstGeom prst="rect">
            <a:avLst/>
          </a:prstGeom>
          <a:solidFill>
            <a:srgbClr val="1C4D7B"/>
          </a:solidFill>
          <a:ln w="12700">
            <a:solidFill>
              <a:srgbClr val="1C4D7B"/>
            </a:solidFill>
            <a:prstDash val="solid"/>
          </a:ln>
        </p:spPr>
        <p:txBody>
          <a:bodyPr/>
          <a:lstStyle/>
          <a:p>
            <a:endParaRPr/>
          </a:p>
        </p:txBody>
      </p:sp>
      <p:sp>
        <p:nvSpPr>
          <p:cNvPr id="14" name="Text 12"/>
          <p:cNvSpPr txBox="1"/>
          <p:nvPr/>
        </p:nvSpPr>
        <p:spPr>
          <a:xfrm>
            <a:off x="914400" y="3218688"/>
            <a:ext cx="10405872"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Early Childhood Innovation Network (ECIN)</a:t>
            </a:r>
            <a:endParaRPr lang="en-US" sz="1020" dirty="0"/>
          </a:p>
        </p:txBody>
      </p:sp>
      <p:sp>
        <p:nvSpPr>
          <p:cNvPr id="15" name="Text 13"/>
          <p:cNvSpPr txBox="1"/>
          <p:nvPr/>
        </p:nvSpPr>
        <p:spPr>
          <a:xfrm>
            <a:off x="914400" y="3584448"/>
            <a:ext cx="10387584" cy="36576"/>
          </a:xfrm>
          <a:prstGeom prst="rect">
            <a:avLst/>
          </a:prstGeom>
          <a:noFill/>
          <a:ln/>
        </p:spPr>
        <p:txBody>
          <a:bodyPr wrap="square" lIns="0" tIns="0" rIns="0" bIns="0" rtlCol="0" anchor="t">
            <a:normAutofit fontScale="25000" lnSpcReduction="20000"/>
          </a:bodyPr>
          <a:lstStyle/>
          <a:p>
            <a:pPr marL="0" indent="0" algn="l">
              <a:buNone/>
            </a:pPr>
            <a:r>
              <a:rPr lang="en-US" sz="1200" dirty="0">
                <a:solidFill>
                  <a:srgbClr val="657886"/>
                </a:solidFill>
                <a:latin typeface="Aptos" pitchFamily="34" charset="0"/>
                <a:ea typeface="Aptos" pitchFamily="34" charset="-122"/>
                <a:cs typeface="Aptos" pitchFamily="34" charset="-120"/>
              </a:rPr>
              <a:t>ecin.org/innovations/promise</a:t>
            </a:r>
            <a:endParaRPr lang="en-US" sz="860" dirty="0"/>
          </a:p>
        </p:txBody>
      </p:sp>
      <p:sp>
        <p:nvSpPr>
          <p:cNvPr id="16" name="Shape 14">
            <a:extLst>
              <a:ext uri="{C183D7F6-B498-43B3-948B-1728B52AA6E4}">
                <adec:decorative xmlns:adec="http://schemas.microsoft.com/office/drawing/2017/decorative" val="1"/>
              </a:ext>
            </a:extLst>
          </p:cNvPr>
          <p:cNvSpPr/>
          <p:nvPr/>
        </p:nvSpPr>
        <p:spPr>
          <a:xfrm>
            <a:off x="749808" y="3941064"/>
            <a:ext cx="10680192" cy="640080"/>
          </a:xfrm>
          <a:prstGeom prst="roundRect">
            <a:avLst>
              <a:gd name="adj" fmla="val 7143"/>
            </a:avLst>
          </a:prstGeom>
          <a:solidFill>
            <a:srgbClr val="FFFFFF"/>
          </a:solidFill>
          <a:ln w="12700">
            <a:solidFill>
              <a:srgbClr val="DCE4E9"/>
            </a:solidFill>
            <a:prstDash val="solid"/>
          </a:ln>
        </p:spPr>
        <p:txBody>
          <a:bodyPr/>
          <a:lstStyle/>
          <a:p>
            <a:endParaRPr/>
          </a:p>
        </p:txBody>
      </p:sp>
      <p:sp>
        <p:nvSpPr>
          <p:cNvPr id="17" name="Shape 15">
            <a:extLst>
              <a:ext uri="{C183D7F6-B498-43B3-948B-1728B52AA6E4}">
                <adec:decorative xmlns:adec="http://schemas.microsoft.com/office/drawing/2017/decorative" val="1"/>
              </a:ext>
            </a:extLst>
          </p:cNvPr>
          <p:cNvSpPr/>
          <p:nvPr/>
        </p:nvSpPr>
        <p:spPr>
          <a:xfrm>
            <a:off x="749808" y="3941064"/>
            <a:ext cx="45720" cy="640080"/>
          </a:xfrm>
          <a:prstGeom prst="rect">
            <a:avLst/>
          </a:prstGeom>
          <a:solidFill>
            <a:srgbClr val="35A85A"/>
          </a:solidFill>
          <a:ln w="12700">
            <a:solidFill>
              <a:srgbClr val="35A85A"/>
            </a:solidFill>
            <a:prstDash val="solid"/>
          </a:ln>
        </p:spPr>
        <p:txBody>
          <a:bodyPr/>
          <a:lstStyle/>
          <a:p>
            <a:endParaRPr/>
          </a:p>
        </p:txBody>
      </p:sp>
      <p:sp>
        <p:nvSpPr>
          <p:cNvPr id="18" name="Text 16"/>
          <p:cNvSpPr txBox="1"/>
          <p:nvPr/>
        </p:nvSpPr>
        <p:spPr>
          <a:xfrm>
            <a:off x="914400" y="4059936"/>
            <a:ext cx="10405872"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ECTA Recruitment &amp; Retention Synthesis</a:t>
            </a:r>
            <a:endParaRPr lang="en-US" sz="1020" dirty="0"/>
          </a:p>
        </p:txBody>
      </p:sp>
      <p:sp>
        <p:nvSpPr>
          <p:cNvPr id="19" name="Text 17"/>
          <p:cNvSpPr txBox="1"/>
          <p:nvPr/>
        </p:nvSpPr>
        <p:spPr>
          <a:xfrm>
            <a:off x="914400" y="4425696"/>
            <a:ext cx="10387584" cy="36576"/>
          </a:xfrm>
          <a:prstGeom prst="rect">
            <a:avLst/>
          </a:prstGeom>
          <a:noFill/>
          <a:ln/>
        </p:spPr>
        <p:txBody>
          <a:bodyPr wrap="square" lIns="0" tIns="0" rIns="0" bIns="0" rtlCol="0" anchor="t">
            <a:normAutofit fontScale="25000" lnSpcReduction="20000"/>
          </a:bodyPr>
          <a:lstStyle/>
          <a:p>
            <a:pPr marL="0" indent="0" algn="l">
              <a:buNone/>
            </a:pPr>
            <a:r>
              <a:rPr lang="en-US" sz="1200" dirty="0">
                <a:solidFill>
                  <a:srgbClr val="657886"/>
                </a:solidFill>
                <a:latin typeface="Aptos" pitchFamily="34" charset="0"/>
                <a:ea typeface="Aptos" pitchFamily="34" charset="-122"/>
                <a:cs typeface="Aptos" pitchFamily="34" charset="-120"/>
              </a:rPr>
              <a:t>ectacenter.org/topics/personnel/recruitment.asp</a:t>
            </a:r>
            <a:endParaRPr lang="en-US" sz="860" dirty="0"/>
          </a:p>
        </p:txBody>
      </p:sp>
      <p:sp>
        <p:nvSpPr>
          <p:cNvPr id="20" name="Shape 18">
            <a:extLst>
              <a:ext uri="{C183D7F6-B498-43B3-948B-1728B52AA6E4}">
                <adec:decorative xmlns:adec="http://schemas.microsoft.com/office/drawing/2017/decorative" val="1"/>
              </a:ext>
            </a:extLst>
          </p:cNvPr>
          <p:cNvSpPr/>
          <p:nvPr/>
        </p:nvSpPr>
        <p:spPr>
          <a:xfrm>
            <a:off x="749808" y="4782312"/>
            <a:ext cx="10680192" cy="640080"/>
          </a:xfrm>
          <a:prstGeom prst="roundRect">
            <a:avLst>
              <a:gd name="adj" fmla="val 7143"/>
            </a:avLst>
          </a:prstGeom>
          <a:solidFill>
            <a:srgbClr val="FFFFFF"/>
          </a:solidFill>
          <a:ln w="12700">
            <a:solidFill>
              <a:srgbClr val="DCE4E9"/>
            </a:solidFill>
            <a:prstDash val="solid"/>
          </a:ln>
        </p:spPr>
        <p:txBody>
          <a:bodyPr/>
          <a:lstStyle/>
          <a:p>
            <a:endParaRPr/>
          </a:p>
        </p:txBody>
      </p:sp>
      <p:sp>
        <p:nvSpPr>
          <p:cNvPr id="21" name="Shape 19">
            <a:extLst>
              <a:ext uri="{C183D7F6-B498-43B3-948B-1728B52AA6E4}">
                <adec:decorative xmlns:adec="http://schemas.microsoft.com/office/drawing/2017/decorative" val="1"/>
              </a:ext>
            </a:extLst>
          </p:cNvPr>
          <p:cNvSpPr/>
          <p:nvPr/>
        </p:nvSpPr>
        <p:spPr>
          <a:xfrm>
            <a:off x="749808" y="4782312"/>
            <a:ext cx="45720" cy="640080"/>
          </a:xfrm>
          <a:prstGeom prst="rect">
            <a:avLst/>
          </a:prstGeom>
          <a:solidFill>
            <a:srgbClr val="E96F61"/>
          </a:solidFill>
          <a:ln w="12700">
            <a:solidFill>
              <a:srgbClr val="E96F61"/>
            </a:solidFill>
            <a:prstDash val="solid"/>
          </a:ln>
        </p:spPr>
        <p:txBody>
          <a:bodyPr/>
          <a:lstStyle/>
          <a:p>
            <a:endParaRPr/>
          </a:p>
        </p:txBody>
      </p:sp>
      <p:sp>
        <p:nvSpPr>
          <p:cNvPr id="22" name="Text 20"/>
          <p:cNvSpPr txBox="1"/>
          <p:nvPr/>
        </p:nvSpPr>
        <p:spPr>
          <a:xfrm>
            <a:off x="914400" y="4901184"/>
            <a:ext cx="10405872" cy="310896"/>
          </a:xfrm>
          <a:prstGeom prst="rect">
            <a:avLst/>
          </a:prstGeom>
          <a:noFill/>
          <a:ln/>
        </p:spPr>
        <p:txBody>
          <a:bodyPr wrap="square" lIns="0" tIns="0" rIns="0" bIns="0" rtlCol="0" anchor="t">
            <a:normAutofit/>
          </a:bodyPr>
          <a:lstStyle/>
          <a:p>
            <a:pPr marL="0" indent="0" algn="l">
              <a:buNone/>
            </a:pPr>
            <a:r>
              <a:rPr lang="en-US" sz="1400" b="1" dirty="0">
                <a:solidFill>
                  <a:srgbClr val="243746"/>
                </a:solidFill>
                <a:latin typeface="Aptos" pitchFamily="34" charset="0"/>
                <a:ea typeface="Aptos" pitchFamily="34" charset="-122"/>
                <a:cs typeface="Aptos" pitchFamily="34" charset="-120"/>
              </a:rPr>
              <a:t>Participant Implementation Planning Tool</a:t>
            </a:r>
            <a:endParaRPr lang="en-US" sz="1020" dirty="0"/>
          </a:p>
        </p:txBody>
      </p:sp>
      <p:sp>
        <p:nvSpPr>
          <p:cNvPr id="23" name="Text 21"/>
          <p:cNvSpPr txBox="1"/>
          <p:nvPr/>
        </p:nvSpPr>
        <p:spPr>
          <a:xfrm>
            <a:off x="914400" y="5266944"/>
            <a:ext cx="10387584" cy="36576"/>
          </a:xfrm>
          <a:prstGeom prst="rect">
            <a:avLst/>
          </a:prstGeom>
          <a:noFill/>
          <a:ln/>
        </p:spPr>
        <p:txBody>
          <a:bodyPr wrap="square" lIns="0" tIns="0" rIns="0" bIns="0" rtlCol="0" anchor="t">
            <a:normAutofit fontScale="25000" lnSpcReduction="20000"/>
          </a:bodyPr>
          <a:lstStyle/>
          <a:p>
            <a:pPr marL="0" indent="0" algn="l">
              <a:buNone/>
            </a:pPr>
            <a:r>
              <a:rPr lang="en-US" sz="1200" dirty="0">
                <a:solidFill>
                  <a:srgbClr val="657886"/>
                </a:solidFill>
                <a:latin typeface="Aptos" pitchFamily="34" charset="0"/>
                <a:ea typeface="Aptos" pitchFamily="34" charset="-122"/>
                <a:cs typeface="Aptos" pitchFamily="34" charset="-120"/>
              </a:rPr>
              <a:t>Session 4: Retaining the Workforce</a:t>
            </a:r>
            <a:endParaRPr lang="en-US" sz="860" dirty="0"/>
          </a:p>
        </p:txBody>
      </p:sp>
      <p:sp>
        <p:nvSpPr>
          <p:cNvPr id="24" name="Shape 22">
            <a:extLst>
              <a:ext uri="{C183D7F6-B498-43B3-948B-1728B52AA6E4}">
                <adec:decorative xmlns:adec="http://schemas.microsoft.com/office/drawing/2017/decorative" val="1"/>
              </a:ext>
            </a:extLst>
          </p:cNvPr>
          <p:cNvSpPr/>
          <p:nvPr/>
        </p:nvSpPr>
        <p:spPr>
          <a:xfrm>
            <a:off x="749808" y="5669280"/>
            <a:ext cx="10680192" cy="530352"/>
          </a:xfrm>
          <a:prstGeom prst="roundRect">
            <a:avLst>
              <a:gd name="adj" fmla="val 8621"/>
            </a:avLst>
          </a:prstGeom>
          <a:solidFill>
            <a:srgbClr val="FFF4E4"/>
          </a:solidFill>
          <a:ln w="12700">
            <a:solidFill>
              <a:srgbClr val="F1D8B2"/>
            </a:solidFill>
            <a:prstDash val="solid"/>
          </a:ln>
        </p:spPr>
        <p:txBody>
          <a:bodyPr/>
          <a:lstStyle/>
          <a:p>
            <a:endParaRPr/>
          </a:p>
        </p:txBody>
      </p:sp>
      <p:sp>
        <p:nvSpPr>
          <p:cNvPr id="25" name="Text 23"/>
          <p:cNvSpPr txBox="1"/>
          <p:nvPr/>
        </p:nvSpPr>
        <p:spPr>
          <a:xfrm>
            <a:off x="914400" y="5760720"/>
            <a:ext cx="10332720" cy="274320"/>
          </a:xfrm>
          <a:prstGeom prst="rect">
            <a:avLst/>
          </a:prstGeom>
          <a:noFill/>
          <a:ln/>
        </p:spPr>
        <p:txBody>
          <a:bodyPr wrap="square" lIns="0" tIns="0" rIns="0" bIns="0" rtlCol="0" anchor="ctr">
            <a:normAutofit fontScale="92500" lnSpcReduction="20000"/>
          </a:bodyPr>
          <a:lstStyle/>
          <a:p>
            <a:pPr marL="0" indent="0" algn="ctr">
              <a:buNone/>
            </a:pPr>
            <a:r>
              <a:rPr lang="en-US" sz="1200" b="1" dirty="0">
                <a:solidFill>
                  <a:srgbClr val="243746"/>
                </a:solidFill>
                <a:latin typeface="Aptos" pitchFamily="34" charset="0"/>
                <a:ea typeface="Aptos" pitchFamily="34" charset="-122"/>
                <a:cs typeface="Aptos" pitchFamily="34" charset="-120"/>
              </a:rPr>
              <a:t>Between sessions: review retention data • ask at least two practitioners what would make them more likely to stay • select one workplace practice to strengthen, test, or scale.</a:t>
            </a:r>
            <a:endParaRPr lang="en-US" sz="940" dirty="0"/>
          </a:p>
        </p:txBody>
      </p:sp>
      <p:sp>
        <p:nvSpPr>
          <p:cNvPr id="26"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October 13, 2026  •  3:00–4:30 PM Eastern</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SESSION 5 — SUSTAINING &amp; ADVANCING THE WORKFORCE</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1874520" y="1874520"/>
            <a:ext cx="8430768" cy="2084832"/>
          </a:xfrm>
          <a:prstGeom prst="roundRect">
            <a:avLst>
              <a:gd name="adj" fmla="val 4386"/>
            </a:avLst>
          </a:prstGeom>
          <a:solidFill>
            <a:srgbClr val="EFF8F1"/>
          </a:solidFill>
          <a:ln w="12700">
            <a:solidFill>
              <a:srgbClr val="CDE7D4"/>
            </a:solidFill>
            <a:prstDash val="solid"/>
          </a:ln>
        </p:spPr>
        <p:txBody>
          <a:bodyPr/>
          <a:lstStyle/>
          <a:p>
            <a:endParaRPr/>
          </a:p>
        </p:txBody>
      </p:sp>
      <p:sp>
        <p:nvSpPr>
          <p:cNvPr id="5" name="Text 3"/>
          <p:cNvSpPr txBox="1"/>
          <p:nvPr/>
        </p:nvSpPr>
        <p:spPr>
          <a:xfrm>
            <a:off x="2331720" y="2331720"/>
            <a:ext cx="7516368" cy="530352"/>
          </a:xfrm>
          <a:prstGeom prst="rect">
            <a:avLst/>
          </a:prstGeom>
          <a:noFill/>
          <a:ln/>
        </p:spPr>
        <p:txBody>
          <a:bodyPr wrap="square" lIns="0" tIns="0" rIns="0" bIns="0" rtlCol="0" anchor="ctr">
            <a:normAutofit lnSpcReduction="10000"/>
          </a:bodyPr>
          <a:lstStyle/>
          <a:p>
            <a:pPr marL="0" indent="0" algn="ctr">
              <a:buNone/>
            </a:pPr>
            <a:r>
              <a:rPr lang="en-US" sz="1800" b="1" dirty="0">
                <a:solidFill>
                  <a:srgbClr val="35A85A"/>
                </a:solidFill>
                <a:latin typeface="Aptos" pitchFamily="34" charset="0"/>
                <a:ea typeface="Aptos" pitchFamily="34" charset="-122"/>
                <a:cs typeface="Aptos" pitchFamily="34" charset="-120"/>
              </a:rPr>
              <a:t>Leadership • career advancement • professional learning • CSPD alignment • workforce data • long-term sustainability</a:t>
            </a:r>
            <a:endParaRPr lang="en-US" sz="1500" dirty="0"/>
          </a:p>
        </p:txBody>
      </p:sp>
      <p:sp>
        <p:nvSpPr>
          <p:cNvPr id="6" name="Text 4"/>
          <p:cNvSpPr txBox="1"/>
          <p:nvPr/>
        </p:nvSpPr>
        <p:spPr>
          <a:xfrm>
            <a:off x="2377440" y="3246120"/>
            <a:ext cx="7424928" cy="502920"/>
          </a:xfrm>
          <a:prstGeom prst="rect">
            <a:avLst/>
          </a:prstGeom>
          <a:noFill/>
          <a:ln/>
        </p:spPr>
        <p:txBody>
          <a:bodyPr wrap="square" lIns="0" tIns="0" rIns="0" bIns="0" rtlCol="0" anchor="ctr">
            <a:normAutofit/>
          </a:bodyPr>
          <a:lstStyle/>
          <a:p>
            <a:pPr marL="0" indent="0" algn="ctr">
              <a:buNone/>
            </a:pPr>
            <a:r>
              <a:rPr lang="en-US" sz="1550" b="1" dirty="0">
                <a:solidFill>
                  <a:srgbClr val="243746"/>
                </a:solidFill>
                <a:latin typeface="Aptos" pitchFamily="34" charset="0"/>
                <a:ea typeface="Aptos" pitchFamily="34" charset="-122"/>
                <a:cs typeface="Aptos" pitchFamily="34" charset="-120"/>
              </a:rPr>
              <a:t>Bring back your retention test: What did you learn from listening to practitioners or strengthening one workplace practice?</a:t>
            </a:r>
            <a:endParaRPr lang="en-US" sz="1150" dirty="0"/>
          </a:p>
        </p:txBody>
      </p:sp>
      <p:sp>
        <p:nvSpPr>
          <p:cNvPr id="7" name="Text 5"/>
          <p:cNvSpPr txBox="1"/>
          <p:nvPr/>
        </p:nvSpPr>
        <p:spPr>
          <a:xfrm>
            <a:off x="502920" y="4892040"/>
            <a:ext cx="11155680" cy="411480"/>
          </a:xfrm>
          <a:prstGeom prst="rect">
            <a:avLst/>
          </a:prstGeom>
          <a:noFill/>
          <a:ln/>
        </p:spPr>
        <p:txBody>
          <a:bodyPr wrap="square" lIns="0" tIns="0" rIns="0" bIns="0" rtlCol="0" anchor="ctr">
            <a:normAutofit/>
          </a:bodyPr>
          <a:lstStyle/>
          <a:p>
            <a:pPr marL="0" indent="0" algn="ctr">
              <a:buNone/>
            </a:pPr>
            <a:r>
              <a:rPr lang="en-US" sz="2529" b="1" dirty="0">
                <a:solidFill>
                  <a:srgbClr val="1C4D7B"/>
                </a:solidFill>
                <a:latin typeface="Aptos" pitchFamily="34" charset="0"/>
                <a:ea typeface="Aptos" pitchFamily="34" charset="-122"/>
                <a:cs typeface="Aptos" pitchFamily="34" charset="-120"/>
              </a:rPr>
              <a:t>Thank you!</a:t>
            </a:r>
            <a:endParaRPr lang="en-US" sz="2200" dirty="0"/>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3" name="Text 1"/>
          <p:cNvSpPr txBox="1">
            <a:spLocks noGrp="1"/>
          </p:cNvSpPr>
          <p:nvPr>
            <p:ph type="title" idx="4294967295"/>
          </p:nvPr>
        </p:nvSpPr>
        <p:spPr>
          <a:xfrm>
            <a:off x="502920" y="548640"/>
            <a:ext cx="11064240" cy="50292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C4D7B"/>
                </a:solidFill>
                <a:effectLst/>
                <a:uLnTx/>
                <a:uFillTx/>
                <a:latin typeface="Aptos" pitchFamily="34" charset="0"/>
                <a:ea typeface="Aptos" pitchFamily="34" charset="-122"/>
                <a:cs typeface="Aptos" pitchFamily="34" charset="-120"/>
              </a:rPr>
              <a:t>20-minute presenter-led conversations: go deeper on the model and translate it to your context.</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0"/>
          <p:cNvSpPr txBox="1"/>
          <p:nvPr/>
        </p:nvSpPr>
        <p:spPr>
          <a:xfrm>
            <a:off x="502920" y="256032"/>
            <a:ext cx="5120640" cy="237744"/>
          </a:xfrm>
          <a:prstGeom prst="rect">
            <a:avLst/>
          </a:prstGeom>
          <a:noFill/>
          <a:ln/>
        </p:spPr>
        <p:txBody>
          <a:bodyPr wrap="square" lIns="0" tIns="0" rIns="0" bIns="0" rtlCol="0" anchor="ctr">
            <a:normAutofit/>
          </a:bodyPr>
          <a:lstStyle/>
          <a:p>
            <a:pPr marL="0" indent="0" algn="l">
              <a:buNone/>
            </a:pPr>
            <a:r>
              <a:rPr lang="en-US" sz="1000" b="1" kern="0" spc="120" dirty="0">
                <a:solidFill>
                  <a:srgbClr val="1B9A98"/>
                </a:solidFill>
                <a:latin typeface="Aptos" pitchFamily="34" charset="0"/>
                <a:ea typeface="Aptos" pitchFamily="34" charset="-122"/>
                <a:cs typeface="Aptos" pitchFamily="34" charset="-120"/>
              </a:rPr>
              <a:t>BREAKOUT SESSIONS</a:t>
            </a:r>
            <a:endParaRPr lang="en-US" sz="800" dirty="0"/>
          </a:p>
        </p:txBody>
      </p:sp>
      <p:sp>
        <p:nvSpPr>
          <p:cNvPr id="4" name="Shape 2">
            <a:extLst>
              <a:ext uri="{C183D7F6-B498-43B3-948B-1728B52AA6E4}">
                <adec:decorative xmlns:adec="http://schemas.microsoft.com/office/drawing/2017/decorative" val="1"/>
              </a:ext>
            </a:extLst>
          </p:cNvPr>
          <p:cNvSpPr/>
          <p:nvPr/>
        </p:nvSpPr>
        <p:spPr>
          <a:xfrm>
            <a:off x="777240" y="1691640"/>
            <a:ext cx="3310128" cy="3246120"/>
          </a:xfrm>
          <a:prstGeom prst="roundRect">
            <a:avLst>
              <a:gd name="adj" fmla="val 2254"/>
            </a:avLst>
          </a:prstGeom>
          <a:solidFill>
            <a:srgbClr val="FFFFFF"/>
          </a:solidFill>
          <a:ln w="12700">
            <a:solidFill>
              <a:srgbClr val="DCE4E9"/>
            </a:solidFill>
            <a:prstDash val="solid"/>
          </a:ln>
        </p:spPr>
        <p:txBody>
          <a:bodyPr/>
          <a:lstStyle/>
          <a:p>
            <a:endParaRPr/>
          </a:p>
        </p:txBody>
      </p:sp>
      <p:sp>
        <p:nvSpPr>
          <p:cNvPr id="5" name="Text 3"/>
          <p:cNvSpPr txBox="1"/>
          <p:nvPr/>
        </p:nvSpPr>
        <p:spPr>
          <a:xfrm>
            <a:off x="960120" y="1901952"/>
            <a:ext cx="2944368" cy="237744"/>
          </a:xfrm>
          <a:prstGeom prst="rect">
            <a:avLst/>
          </a:prstGeom>
          <a:noFill/>
          <a:ln/>
        </p:spPr>
        <p:txBody>
          <a:bodyPr wrap="square" lIns="0" tIns="0" rIns="0" bIns="0" rtlCol="0" anchor="ctr">
            <a:normAutofit/>
          </a:bodyPr>
          <a:lstStyle/>
          <a:p>
            <a:pPr marL="0" indent="0" algn="ctr">
              <a:buNone/>
            </a:pPr>
            <a:r>
              <a:rPr lang="en-US" sz="1200" b="1" dirty="0">
                <a:solidFill>
                  <a:srgbClr val="1B9A98"/>
                </a:solidFill>
                <a:latin typeface="Aptos" pitchFamily="34" charset="0"/>
                <a:ea typeface="Aptos" pitchFamily="34" charset="-122"/>
                <a:cs typeface="Aptos" pitchFamily="34" charset="-120"/>
              </a:rPr>
              <a:t>ROOM A</a:t>
            </a:r>
            <a:endParaRPr lang="en-US" sz="900" dirty="0"/>
          </a:p>
        </p:txBody>
      </p:sp>
      <p:sp>
        <p:nvSpPr>
          <p:cNvPr id="6" name="Text 4"/>
          <p:cNvSpPr txBox="1"/>
          <p:nvPr/>
        </p:nvSpPr>
        <p:spPr>
          <a:xfrm>
            <a:off x="960120" y="2331720"/>
            <a:ext cx="2944368" cy="310896"/>
          </a:xfrm>
          <a:prstGeom prst="rect">
            <a:avLst/>
          </a:prstGeom>
          <a:noFill/>
          <a:ln/>
        </p:spPr>
        <p:txBody>
          <a:bodyPr wrap="square" lIns="0" tIns="0" rIns="0" bIns="0" rtlCol="0" anchor="ctr">
            <a:normAutofit/>
          </a:bodyPr>
          <a:lstStyle/>
          <a:p>
            <a:pPr marL="0" indent="0" algn="ctr">
              <a:buNone/>
            </a:pPr>
            <a:r>
              <a:rPr lang="en-US" sz="1800" b="1" dirty="0">
                <a:solidFill>
                  <a:srgbClr val="243746"/>
                </a:solidFill>
                <a:latin typeface="Aptos" pitchFamily="34" charset="0"/>
                <a:ea typeface="Aptos" pitchFamily="34" charset="-122"/>
                <a:cs typeface="Aptos" pitchFamily="34" charset="-120"/>
              </a:rPr>
              <a:t>Susan Connor</a:t>
            </a:r>
            <a:endParaRPr lang="en-US" sz="1300" dirty="0"/>
          </a:p>
        </p:txBody>
      </p:sp>
      <p:sp>
        <p:nvSpPr>
          <p:cNvPr id="7" name="Text 5"/>
          <p:cNvSpPr txBox="1"/>
          <p:nvPr/>
        </p:nvSpPr>
        <p:spPr>
          <a:xfrm>
            <a:off x="1097280" y="2926080"/>
            <a:ext cx="2670048" cy="658368"/>
          </a:xfrm>
          <a:prstGeom prst="rect">
            <a:avLst/>
          </a:prstGeom>
          <a:noFill/>
          <a:ln/>
        </p:spPr>
        <p:txBody>
          <a:bodyPr wrap="square" lIns="0" tIns="0" rIns="0" bIns="0" rtlCol="0" anchor="t">
            <a:normAutofit/>
          </a:bodyPr>
          <a:lstStyle/>
          <a:p>
            <a:pPr marL="0" indent="0" algn="ctr">
              <a:buNone/>
            </a:pPr>
            <a:r>
              <a:rPr lang="en-US" sz="1400" b="1" dirty="0">
                <a:solidFill>
                  <a:srgbClr val="657886"/>
                </a:solidFill>
                <a:latin typeface="Aptos" pitchFamily="34" charset="0"/>
                <a:ea typeface="Aptos" pitchFamily="34" charset="-122"/>
                <a:cs typeface="Aptos" pitchFamily="34" charset="-120"/>
              </a:rPr>
              <a:t>Illinois EITP Self-Care Café</a:t>
            </a:r>
            <a:endParaRPr lang="en-US" sz="1100" dirty="0"/>
          </a:p>
        </p:txBody>
      </p:sp>
      <p:sp>
        <p:nvSpPr>
          <p:cNvPr id="8" name="Text 6"/>
          <p:cNvSpPr txBox="1"/>
          <p:nvPr/>
        </p:nvSpPr>
        <p:spPr>
          <a:xfrm>
            <a:off x="1124712" y="4069080"/>
            <a:ext cx="2615184" cy="420624"/>
          </a:xfrm>
          <a:prstGeom prst="rect">
            <a:avLst/>
          </a:prstGeom>
          <a:noFill/>
          <a:ln/>
        </p:spPr>
        <p:txBody>
          <a:bodyPr wrap="square" lIns="0" tIns="0" rIns="0" bIns="0" rtlCol="0" anchor="ctr">
            <a:normAutofit/>
          </a:bodyPr>
          <a:lstStyle/>
          <a:p>
            <a:pPr marL="0" indent="0" algn="ctr">
              <a:buNone/>
            </a:pPr>
            <a:r>
              <a:rPr lang="en-US" sz="1200" b="1" dirty="0">
                <a:solidFill>
                  <a:srgbClr val="1C4D7B"/>
                </a:solidFill>
                <a:latin typeface="Aptos" pitchFamily="34" charset="0"/>
                <a:ea typeface="Aptos" pitchFamily="34" charset="-122"/>
                <a:cs typeface="Aptos" pitchFamily="34" charset="-120"/>
              </a:rPr>
              <a:t>Bring one local retention pressure + one question.</a:t>
            </a:r>
            <a:endParaRPr lang="en-US" sz="950" dirty="0"/>
          </a:p>
        </p:txBody>
      </p:sp>
      <p:sp>
        <p:nvSpPr>
          <p:cNvPr id="9" name="Shape 7">
            <a:extLst>
              <a:ext uri="{C183D7F6-B498-43B3-948B-1728B52AA6E4}">
                <adec:decorative xmlns:adec="http://schemas.microsoft.com/office/drawing/2017/decorative" val="1"/>
              </a:ext>
            </a:extLst>
          </p:cNvPr>
          <p:cNvSpPr/>
          <p:nvPr/>
        </p:nvSpPr>
        <p:spPr>
          <a:xfrm>
            <a:off x="4507992" y="1691640"/>
            <a:ext cx="3310128" cy="3246120"/>
          </a:xfrm>
          <a:prstGeom prst="roundRect">
            <a:avLst>
              <a:gd name="adj" fmla="val 2254"/>
            </a:avLst>
          </a:prstGeom>
          <a:solidFill>
            <a:srgbClr val="FFFFFF"/>
          </a:solidFill>
          <a:ln w="12700">
            <a:solidFill>
              <a:srgbClr val="DCE4E9"/>
            </a:solidFill>
            <a:prstDash val="solid"/>
          </a:ln>
        </p:spPr>
        <p:txBody>
          <a:bodyPr/>
          <a:lstStyle/>
          <a:p>
            <a:endParaRPr/>
          </a:p>
        </p:txBody>
      </p:sp>
      <p:sp>
        <p:nvSpPr>
          <p:cNvPr id="10" name="Text 8"/>
          <p:cNvSpPr txBox="1"/>
          <p:nvPr/>
        </p:nvSpPr>
        <p:spPr>
          <a:xfrm>
            <a:off x="4690872" y="1901952"/>
            <a:ext cx="2944368" cy="237744"/>
          </a:xfrm>
          <a:prstGeom prst="rect">
            <a:avLst/>
          </a:prstGeom>
          <a:noFill/>
          <a:ln/>
        </p:spPr>
        <p:txBody>
          <a:bodyPr wrap="square" lIns="0" tIns="0" rIns="0" bIns="0" rtlCol="0" anchor="ctr">
            <a:normAutofit/>
          </a:bodyPr>
          <a:lstStyle/>
          <a:p>
            <a:pPr marL="0" indent="0" algn="ctr">
              <a:buNone/>
            </a:pPr>
            <a:r>
              <a:rPr lang="en-US" sz="1200" b="1" dirty="0">
                <a:solidFill>
                  <a:srgbClr val="F3A133"/>
                </a:solidFill>
                <a:latin typeface="Aptos" pitchFamily="34" charset="0"/>
                <a:ea typeface="Aptos" pitchFamily="34" charset="-122"/>
                <a:cs typeface="Aptos" pitchFamily="34" charset="-120"/>
              </a:rPr>
              <a:t>ROOM B</a:t>
            </a:r>
            <a:endParaRPr lang="en-US" sz="900" dirty="0"/>
          </a:p>
        </p:txBody>
      </p:sp>
      <p:sp>
        <p:nvSpPr>
          <p:cNvPr id="11" name="Text 9"/>
          <p:cNvSpPr txBox="1"/>
          <p:nvPr/>
        </p:nvSpPr>
        <p:spPr>
          <a:xfrm>
            <a:off x="4690872" y="2331720"/>
            <a:ext cx="2944368" cy="310896"/>
          </a:xfrm>
          <a:prstGeom prst="rect">
            <a:avLst/>
          </a:prstGeom>
          <a:noFill/>
          <a:ln/>
        </p:spPr>
        <p:txBody>
          <a:bodyPr wrap="square" lIns="0" tIns="0" rIns="0" bIns="0" rtlCol="0" anchor="ctr">
            <a:normAutofit/>
          </a:bodyPr>
          <a:lstStyle/>
          <a:p>
            <a:pPr marL="0" indent="0" algn="ctr">
              <a:buNone/>
            </a:pPr>
            <a:r>
              <a:rPr lang="en-US" sz="1800" b="1" dirty="0">
                <a:solidFill>
                  <a:srgbClr val="243746"/>
                </a:solidFill>
                <a:latin typeface="Aptos" pitchFamily="34" charset="0"/>
                <a:ea typeface="Aptos" pitchFamily="34" charset="-122"/>
                <a:cs typeface="Aptos" pitchFamily="34" charset="-120"/>
              </a:rPr>
              <a:t>Misty Goosen</a:t>
            </a:r>
            <a:endParaRPr lang="en-US" sz="1300" dirty="0"/>
          </a:p>
        </p:txBody>
      </p:sp>
      <p:sp>
        <p:nvSpPr>
          <p:cNvPr id="12" name="Text 10"/>
          <p:cNvSpPr txBox="1"/>
          <p:nvPr/>
        </p:nvSpPr>
        <p:spPr>
          <a:xfrm>
            <a:off x="4828032" y="2926080"/>
            <a:ext cx="2670048" cy="658368"/>
          </a:xfrm>
          <a:prstGeom prst="rect">
            <a:avLst/>
          </a:prstGeom>
          <a:noFill/>
          <a:ln/>
        </p:spPr>
        <p:txBody>
          <a:bodyPr wrap="square" lIns="0" tIns="0" rIns="0" bIns="0" rtlCol="0" anchor="t">
            <a:normAutofit/>
          </a:bodyPr>
          <a:lstStyle/>
          <a:p>
            <a:pPr marL="0" indent="0" algn="ctr">
              <a:buNone/>
            </a:pPr>
            <a:r>
              <a:rPr lang="en-US" sz="1400" b="1" dirty="0">
                <a:solidFill>
                  <a:srgbClr val="657886"/>
                </a:solidFill>
                <a:latin typeface="Aptos" pitchFamily="34" charset="0"/>
                <a:ea typeface="Aptos" pitchFamily="34" charset="-122"/>
                <a:cs typeface="Aptos" pitchFamily="34" charset="-120"/>
              </a:rPr>
              <a:t>Kansas KITS Coordinator Orientation</a:t>
            </a:r>
            <a:endParaRPr lang="en-US" sz="1100" dirty="0"/>
          </a:p>
        </p:txBody>
      </p:sp>
      <p:sp>
        <p:nvSpPr>
          <p:cNvPr id="13" name="Text 11"/>
          <p:cNvSpPr txBox="1"/>
          <p:nvPr/>
        </p:nvSpPr>
        <p:spPr>
          <a:xfrm>
            <a:off x="4855464" y="4069080"/>
            <a:ext cx="2615184" cy="420624"/>
          </a:xfrm>
          <a:prstGeom prst="rect">
            <a:avLst/>
          </a:prstGeom>
          <a:noFill/>
          <a:ln/>
        </p:spPr>
        <p:txBody>
          <a:bodyPr wrap="square" lIns="0" tIns="0" rIns="0" bIns="0" rtlCol="0" anchor="ctr">
            <a:normAutofit/>
          </a:bodyPr>
          <a:lstStyle/>
          <a:p>
            <a:pPr marL="0" indent="0" algn="ctr">
              <a:buNone/>
            </a:pPr>
            <a:r>
              <a:rPr lang="en-US" sz="1200" b="1" dirty="0">
                <a:solidFill>
                  <a:srgbClr val="1C4D7B"/>
                </a:solidFill>
                <a:latin typeface="Aptos" pitchFamily="34" charset="0"/>
                <a:ea typeface="Aptos" pitchFamily="34" charset="-122"/>
                <a:cs typeface="Aptos" pitchFamily="34" charset="-120"/>
              </a:rPr>
              <a:t>Bring one local retention pressure + one question.</a:t>
            </a:r>
            <a:endParaRPr lang="en-US" sz="950" dirty="0"/>
          </a:p>
        </p:txBody>
      </p:sp>
      <p:sp>
        <p:nvSpPr>
          <p:cNvPr id="14" name="Shape 12">
            <a:extLst>
              <a:ext uri="{C183D7F6-B498-43B3-948B-1728B52AA6E4}">
                <adec:decorative xmlns:adec="http://schemas.microsoft.com/office/drawing/2017/decorative" val="1"/>
              </a:ext>
            </a:extLst>
          </p:cNvPr>
          <p:cNvSpPr/>
          <p:nvPr/>
        </p:nvSpPr>
        <p:spPr>
          <a:xfrm>
            <a:off x="8238744" y="1691640"/>
            <a:ext cx="3310128" cy="3246120"/>
          </a:xfrm>
          <a:prstGeom prst="roundRect">
            <a:avLst>
              <a:gd name="adj" fmla="val 2254"/>
            </a:avLst>
          </a:prstGeom>
          <a:solidFill>
            <a:srgbClr val="FFFFFF"/>
          </a:solidFill>
          <a:ln w="12700">
            <a:solidFill>
              <a:srgbClr val="DCE4E9"/>
            </a:solidFill>
            <a:prstDash val="solid"/>
          </a:ln>
        </p:spPr>
        <p:txBody>
          <a:bodyPr/>
          <a:lstStyle/>
          <a:p>
            <a:endParaRPr/>
          </a:p>
        </p:txBody>
      </p:sp>
      <p:sp>
        <p:nvSpPr>
          <p:cNvPr id="15" name="Text 13"/>
          <p:cNvSpPr txBox="1"/>
          <p:nvPr/>
        </p:nvSpPr>
        <p:spPr>
          <a:xfrm>
            <a:off x="8421624" y="1901952"/>
            <a:ext cx="2944368" cy="237744"/>
          </a:xfrm>
          <a:prstGeom prst="rect">
            <a:avLst/>
          </a:prstGeom>
          <a:noFill/>
          <a:ln/>
        </p:spPr>
        <p:txBody>
          <a:bodyPr wrap="square" lIns="0" tIns="0" rIns="0" bIns="0" rtlCol="0" anchor="ctr">
            <a:normAutofit/>
          </a:bodyPr>
          <a:lstStyle/>
          <a:p>
            <a:pPr marL="0" indent="0" algn="ctr">
              <a:buNone/>
            </a:pPr>
            <a:r>
              <a:rPr lang="en-US" sz="1200" b="1" dirty="0">
                <a:solidFill>
                  <a:srgbClr val="1C4D7B"/>
                </a:solidFill>
                <a:latin typeface="Aptos" pitchFamily="34" charset="0"/>
                <a:ea typeface="Aptos" pitchFamily="34" charset="-122"/>
                <a:cs typeface="Aptos" pitchFamily="34" charset="-120"/>
              </a:rPr>
              <a:t>ROOM C</a:t>
            </a:r>
            <a:endParaRPr lang="en-US" sz="900" dirty="0"/>
          </a:p>
        </p:txBody>
      </p:sp>
      <p:sp>
        <p:nvSpPr>
          <p:cNvPr id="16" name="Text 14"/>
          <p:cNvSpPr txBox="1"/>
          <p:nvPr/>
        </p:nvSpPr>
        <p:spPr>
          <a:xfrm>
            <a:off x="8421624" y="2331720"/>
            <a:ext cx="2944368" cy="310896"/>
          </a:xfrm>
          <a:prstGeom prst="rect">
            <a:avLst/>
          </a:prstGeom>
          <a:noFill/>
          <a:ln/>
        </p:spPr>
        <p:txBody>
          <a:bodyPr wrap="square" lIns="0" tIns="0" rIns="0" bIns="0" rtlCol="0" anchor="ctr">
            <a:normAutofit/>
          </a:bodyPr>
          <a:lstStyle/>
          <a:p>
            <a:pPr marL="0" indent="0" algn="ctr">
              <a:buNone/>
            </a:pPr>
            <a:r>
              <a:rPr lang="en-US" sz="1800" b="1" dirty="0">
                <a:solidFill>
                  <a:srgbClr val="243746"/>
                </a:solidFill>
                <a:latin typeface="Aptos" pitchFamily="34" charset="0"/>
                <a:ea typeface="Aptos" pitchFamily="34" charset="-122"/>
                <a:cs typeface="Aptos" pitchFamily="34" charset="-120"/>
              </a:rPr>
              <a:t>Arrealia Gavins</a:t>
            </a:r>
            <a:endParaRPr lang="en-US" sz="1300" dirty="0"/>
          </a:p>
        </p:txBody>
      </p:sp>
      <p:sp>
        <p:nvSpPr>
          <p:cNvPr id="17" name="Text 15"/>
          <p:cNvSpPr txBox="1"/>
          <p:nvPr/>
        </p:nvSpPr>
        <p:spPr>
          <a:xfrm>
            <a:off x="8558784" y="2926080"/>
            <a:ext cx="2670048" cy="658368"/>
          </a:xfrm>
          <a:prstGeom prst="rect">
            <a:avLst/>
          </a:prstGeom>
          <a:noFill/>
          <a:ln/>
        </p:spPr>
        <p:txBody>
          <a:bodyPr wrap="square" lIns="0" tIns="0" rIns="0" bIns="0" rtlCol="0" anchor="t">
            <a:normAutofit/>
          </a:bodyPr>
          <a:lstStyle/>
          <a:p>
            <a:pPr marL="0" indent="0" algn="ctr">
              <a:buNone/>
            </a:pPr>
            <a:r>
              <a:rPr lang="en-US" sz="1400" b="1" dirty="0">
                <a:solidFill>
                  <a:srgbClr val="657886"/>
                </a:solidFill>
                <a:latin typeface="Aptos" pitchFamily="34" charset="0"/>
                <a:ea typeface="Aptos" pitchFamily="34" charset="-122"/>
                <a:cs typeface="Aptos" pitchFamily="34" charset="-120"/>
              </a:rPr>
              <a:t>ECIN: Workforce PROMISE + Well-Being</a:t>
            </a:r>
            <a:endParaRPr lang="en-US" sz="1100" dirty="0"/>
          </a:p>
        </p:txBody>
      </p:sp>
      <p:sp>
        <p:nvSpPr>
          <p:cNvPr id="18" name="Text 16"/>
          <p:cNvSpPr txBox="1"/>
          <p:nvPr/>
        </p:nvSpPr>
        <p:spPr>
          <a:xfrm>
            <a:off x="8586216" y="4069080"/>
            <a:ext cx="2615184" cy="420624"/>
          </a:xfrm>
          <a:prstGeom prst="rect">
            <a:avLst/>
          </a:prstGeom>
          <a:noFill/>
          <a:ln/>
        </p:spPr>
        <p:txBody>
          <a:bodyPr wrap="square" lIns="0" tIns="0" rIns="0" bIns="0" rtlCol="0" anchor="ctr">
            <a:normAutofit/>
          </a:bodyPr>
          <a:lstStyle/>
          <a:p>
            <a:pPr marL="0" indent="0" algn="ctr">
              <a:buNone/>
            </a:pPr>
            <a:r>
              <a:rPr lang="en-US" sz="1200" b="1" dirty="0">
                <a:solidFill>
                  <a:srgbClr val="1C4D7B"/>
                </a:solidFill>
                <a:latin typeface="Aptos" pitchFamily="34" charset="0"/>
                <a:ea typeface="Aptos" pitchFamily="34" charset="-122"/>
                <a:cs typeface="Aptos" pitchFamily="34" charset="-120"/>
              </a:rPr>
              <a:t>Bring one local retention pressure + one question.</a:t>
            </a:r>
            <a:endParaRPr lang="en-US" sz="950" dirty="0"/>
          </a:p>
        </p:txBody>
      </p:sp>
      <p:sp>
        <p:nvSpPr>
          <p:cNvPr id="25" name="Slide Number Placeholder 0"/>
          <p:cNvSpPr>
            <a:spLocks noGrp="1"/>
          </p:cNvSpPr>
          <p:nvPr>
            <p:ph type="sldNum" sz="quarter" idx="4294967295"/>
          </p:nvPr>
        </p:nvSpPr>
        <p:spPr>
          <a:xfrm>
            <a:off x="11658600" y="6583680"/>
            <a:ext cx="228600" cy="146304"/>
          </a:xfrm>
          <a:prstGeom prst="rect">
            <a:avLst/>
          </a:prstGeom>
          <a:extLst>
            <a:ext uri="{C572A759-6A51-4108-AA02-DFA0A04FC94B}">
              <ma14:wrappingTextBoxFlag xmlns="" xmlns:ma14="http://schemas.microsoft.com/office/mac/drawingml/2011/main" val="0"/>
            </a:ext>
          </a:extLst>
        </p:spPr>
        <p:txBody>
          <a:bodyPr/>
          <a:lstStyle>
            <a:lvl1pPr>
              <a:defRPr sz="600">
                <a:solidFill>
                  <a:srgbClr val="7990A0"/>
                </a:solidFill>
                <a:latin typeface="Aptos"/>
                <a:ea typeface="Aptos"/>
                <a:cs typeface="Aptos"/>
              </a:defRPr>
            </a:lvl1pPr>
          </a:lstStyle>
          <a:p>
            <a:pPr algn="r"/>
            <a:fld id="{F7021451-1387-4CA6-816F-3879F97B5CBC}" type="slidenum">
              <a:rPr lang="en-US" b="0"/>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4506C-4FFC-3F19-2D65-BE3E1986ABE0}"/>
              </a:ext>
            </a:extLst>
          </p:cNvPr>
          <p:cNvSpPr>
            <a:spLocks noGrp="1"/>
          </p:cNvSpPr>
          <p:nvPr>
            <p:ph type="title" idx="4294967295"/>
          </p:nvPr>
        </p:nvSpPr>
        <p:spPr>
          <a:xfrm>
            <a:off x="838200" y="-1325563"/>
            <a:ext cx="10515600" cy="1325563"/>
          </a:xfrm>
          <a:prstGeom prst="rect">
            <a:avLst/>
          </a:prstGeom>
        </p:spPr>
        <p:txBody>
          <a:bodyPr anchor="b"/>
          <a:lstStyle/>
          <a:p>
            <a:r>
              <a:rPr lang="en-US" dirty="0"/>
              <a:t>ECTA Acknowledgments slide</a:t>
            </a:r>
          </a:p>
        </p:txBody>
      </p:sp>
    </p:spTree>
    <p:extLst>
      <p:ext uri="{BB962C8B-B14F-4D97-AF65-F5344CB8AC3E}">
        <p14:creationId xmlns:p14="http://schemas.microsoft.com/office/powerpoint/2010/main" val="26987272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5252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2C9FC4C8E81C74EA077FD4A6A616E7F" ma:contentTypeVersion="19" ma:contentTypeDescription="Create a new document." ma:contentTypeScope="" ma:versionID="806dbec6a4fd7e57f6ac559f87788b2d">
  <xsd:schema xmlns:xsd="http://www.w3.org/2001/XMLSchema" xmlns:xs="http://www.w3.org/2001/XMLSchema" xmlns:p="http://schemas.microsoft.com/office/2006/metadata/properties" xmlns:ns2="8d8b1221-cb47-43e5-997b-7d0bdebf637a" xmlns:ns3="09c8a845-e7a6-41fb-9590-158bae58e4d1" xmlns:ns4="c436c572-21bc-4fc1-bb65-153c842e904d" targetNamespace="http://schemas.microsoft.com/office/2006/metadata/properties" ma:root="true" ma:fieldsID="0ee4bdc3d794ceb74daece53ab3e5516" ns2:_="" ns3:_="" ns4:_="">
    <xsd:import namespace="8d8b1221-cb47-43e5-997b-7d0bdebf637a"/>
    <xsd:import namespace="09c8a845-e7a6-41fb-9590-158bae58e4d1"/>
    <xsd:import namespace="c436c572-21bc-4fc1-bb65-153c842e904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MediaServiceLocation" minOccurs="0"/>
                <xsd:element ref="ns3:lcf76f155ced4ddcb4097134ff3c332f" minOccurs="0"/>
                <xsd:element ref="ns4: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8b1221-cb47-43e5-997b-7d0bdebf637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9c8a845-e7a6-41fb-9590-158bae58e4d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fdc6da-32ca-4a2b-983e-32d6a4a8ae6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36c572-21bc-4fc1-bb65-153c842e904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780e1644-1452-4b3d-990c-3b27352efd04}" ma:internalName="TaxCatchAll" ma:showField="CatchAllData" ma:web="c436c572-21bc-4fc1-bb65-153c842e90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436c572-21bc-4fc1-bb65-153c842e904d" xsi:nil="true"/>
    <lcf76f155ced4ddcb4097134ff3c332f xmlns="09c8a845-e7a6-41fb-9590-158bae58e4d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F42EA88-9285-41C5-AF19-684179015A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8b1221-cb47-43e5-997b-7d0bdebf637a"/>
    <ds:schemaRef ds:uri="09c8a845-e7a6-41fb-9590-158bae58e4d1"/>
    <ds:schemaRef ds:uri="c436c572-21bc-4fc1-bb65-153c842e90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C9F66B8-F056-42A7-964F-A618A878694B}">
  <ds:schemaRefs>
    <ds:schemaRef ds:uri="http://schemas.microsoft.com/sharepoint/v3/contenttype/forms"/>
  </ds:schemaRefs>
</ds:datastoreItem>
</file>

<file path=customXml/itemProps3.xml><?xml version="1.0" encoding="utf-8"?>
<ds:datastoreItem xmlns:ds="http://schemas.openxmlformats.org/officeDocument/2006/customXml" ds:itemID="{208FC71B-A459-428B-849A-DFD55F0334B3}">
  <ds:schemaRefs>
    <ds:schemaRef ds:uri="c436c572-21bc-4fc1-bb65-153c842e904d"/>
    <ds:schemaRef ds:uri="http://schemas.microsoft.com/office/2006/documentManagement/types"/>
    <ds:schemaRef ds:uri="http://www.w3.org/XML/1998/namespace"/>
    <ds:schemaRef ds:uri="8d8b1221-cb47-43e5-997b-7d0bdebf637a"/>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 ds:uri="09c8a845-e7a6-41fb-9590-158bae58e4d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4484</TotalTime>
  <Words>8080</Words>
  <Application>Microsoft Office PowerPoint</Application>
  <PresentationFormat>Widescreen</PresentationFormat>
  <Paragraphs>878</Paragraphs>
  <Slides>65</Slides>
  <Notes>59</Notes>
  <HiddenSlides>0</HiddenSlides>
  <MMClips>1</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65</vt:i4>
      </vt:variant>
    </vt:vector>
  </HeadingPairs>
  <TitlesOfParts>
    <vt:vector size="79" baseType="lpstr">
      <vt:lpstr>Aptos</vt:lpstr>
      <vt:lpstr>Arial</vt:lpstr>
      <vt:lpstr>Avenir Next LT Pro</vt:lpstr>
      <vt:lpstr>Calibri</vt:lpstr>
      <vt:lpstr>Cambria</vt:lpstr>
      <vt:lpstr>Georgia</vt:lpstr>
      <vt:lpstr>Grandview Display</vt:lpstr>
      <vt:lpstr>Neue Haas Grotesk Text Pro</vt:lpstr>
      <vt:lpstr>Palatino Linotype</vt:lpstr>
      <vt:lpstr>Office Theme</vt:lpstr>
      <vt:lpstr>1_Office Theme</vt:lpstr>
      <vt:lpstr>2_Office Theme</vt:lpstr>
      <vt:lpstr>DashVTI</vt:lpstr>
      <vt:lpstr>3_Office Theme</vt:lpstr>
      <vt:lpstr>Strengthening Recruitment &amp; Retention in the EI/ECSE Workforce</vt:lpstr>
      <vt:lpstr>A 90-minute sequence from retention fundamentals to models, application, and action.</vt:lpstr>
      <vt:lpstr>By the end of Session 4, participants will be able to…</vt:lpstr>
      <vt:lpstr>Session 4 focuses on what makes staying sustainable once people enter and prepare for the work.</vt:lpstr>
      <vt:lpstr>A pathway can get people into the field. The workplace determines whether they can stay.</vt:lpstr>
      <vt:lpstr>Where is retention pressure most visible in your system right now?</vt:lpstr>
      <vt:lpstr>1. Retention Fundamentals</vt:lpstr>
      <vt:lpstr>People experience retention one workday at a time.</vt:lpstr>
      <vt:lpstr>National EI/ECSE workforce data show both commitment to the work and substantial risk of leaving.</vt:lpstr>
      <vt:lpstr>2026 ITCA Tipping Points: Retention pressure remains systemic</vt:lpstr>
      <vt:lpstr>Pair individual supports with organizational and system changes.</vt:lpstr>
      <vt:lpstr>Onboarding is a process—not an event on someone’s first day.</vt:lpstr>
      <vt:lpstr>The supervisor’s job is not only compliance—it is helping people make sense of complex work.</vt:lpstr>
      <vt:lpstr>The total burden is the combination of volume, complexity, travel, documentation, vacancies, and control over the work.</vt:lpstr>
      <vt:lpstr>Retention includes professional identity, connection, recognition, and a future—not simply avoiding burnout.</vt:lpstr>
      <vt:lpstr>A small retention dashboard can turn anecdotes into targeted action.</vt:lpstr>
      <vt:lpstr>Stay interviews are a simple way to learn what to protect and what to change.</vt:lpstr>
      <vt:lpstr>Do not default to the easiest activity. Start with what is actually making people consider leaving.</vt:lpstr>
      <vt:lpstr>2. Models in Action</vt:lpstr>
      <vt:lpstr>WORKFORCE WELLNESS IN ACTION</vt:lpstr>
      <vt:lpstr>Workforce Wellness at EITP</vt:lpstr>
      <vt:lpstr>A System Snapshot</vt:lpstr>
      <vt:lpstr>The Story Behind the Café(s)</vt:lpstr>
      <vt:lpstr>A Burst of Light (1988)</vt:lpstr>
      <vt:lpstr>What Is Self-Care?</vt:lpstr>
      <vt:lpstr>Grounded in Research</vt:lpstr>
      <vt:lpstr>EITP's Self-Care Café: A Brief History</vt:lpstr>
      <vt:lpstr>Inside the Self-Care Café(s)</vt:lpstr>
      <vt:lpstr>The Impact</vt:lpstr>
      <vt:lpstr>What Participants Learned</vt:lpstr>
      <vt:lpstr>What We've Learned</vt:lpstr>
      <vt:lpstr>Let's Connect</vt:lpstr>
      <vt:lpstr>References</vt:lpstr>
      <vt:lpstr>Kansas Inservice Training System Supporting and Retaining EI Professionals Providers in Kansas</vt:lpstr>
      <vt:lpstr>Relationships Are Key</vt:lpstr>
      <vt:lpstr>PSP Mindset Set’s the Stage</vt:lpstr>
      <vt:lpstr>Kansas Examples</vt:lpstr>
      <vt:lpstr>New Provider Training</vt:lpstr>
      <vt:lpstr>New Coordinators</vt:lpstr>
      <vt:lpstr>Joint Planning</vt:lpstr>
      <vt:lpstr>KITS TA Providers</vt:lpstr>
      <vt:lpstr>Coordinator Connections</vt:lpstr>
      <vt:lpstr>Coaching Facilitators</vt:lpstr>
      <vt:lpstr>Reflections and Questions</vt:lpstr>
      <vt:lpstr>PROMISE</vt:lpstr>
      <vt:lpstr>PROMISE: A Multilevel Approach to Workforce Wellbeing</vt:lpstr>
      <vt:lpstr>What Can Partners Implement?</vt:lpstr>
      <vt:lpstr>TeacherWISE: Make Educator Wellbeing Part of Workforce Development</vt:lpstr>
      <vt:lpstr>Educators Have Families TOO!</vt:lpstr>
      <vt:lpstr>Peer Mentoring: Build Belonging Into the Workplace</vt:lpstr>
      <vt:lpstr>IECMH Community Mental Health Worker Retention Supports  PROMISE ECE &amp; EI Staff Wellbeing Testimonies</vt:lpstr>
      <vt:lpstr>Economic Wellbeing Is Workforce Wellbeing </vt:lpstr>
      <vt:lpstr>Economic Wellbeing Is Workforce Wellbeing</vt:lpstr>
      <vt:lpstr>Movin’ On Up!: Turn Economic Mobility Into Conversation + Action</vt:lpstr>
      <vt:lpstr>Economic Wellbeing Is Workforce Wellbeing 2</vt:lpstr>
      <vt:lpstr>What PROMISE Has Taught Us About Retention</vt:lpstr>
      <vt:lpstr>From PROMISE to Your System</vt:lpstr>
      <vt:lpstr>From PROMISE to Practice</vt:lpstr>
      <vt:lpstr>Use the models to diagnose—not to copy.</vt:lpstr>
      <vt:lpstr>Choose one workplace condition that is important, actionable, and measurable.</vt:lpstr>
      <vt:lpstr>Retention improves when systems reduce friction, strengthen relationships, and make sustainable practice possible.</vt:lpstr>
      <vt:lpstr>Use these as starting points for continued retention planning.</vt:lpstr>
      <vt:lpstr>October 13, 2026  •  3:00–4:30 PM Eastern</vt:lpstr>
      <vt:lpstr>20-minute presenter-led conversations: go deeper on the model and translate it to your context.</vt:lpstr>
      <vt:lpstr>ECTA Acknowledgments slide</vt:lpstr>
    </vt:vector>
  </TitlesOfParts>
  <Company>ECTA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4 — Retaining the Workforce</dc:title>
  <dc:subject>Strengthening Recruitment &amp; Retention in the EI/ECSE Workforce — Session 4</dc:subject>
  <dc:creator>OpenAI</dc:creator>
  <cp:lastModifiedBy>Wagner, Christine D</cp:lastModifiedBy>
  <cp:revision>14</cp:revision>
  <dcterms:created xsi:type="dcterms:W3CDTF">2026-09-16T18:52:51Z</dcterms:created>
  <dcterms:modified xsi:type="dcterms:W3CDTF">2026-09-23T15:27:21Z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0x010100C2C9FC4C8E81C74EA077FD4A6A616E7F</vt:lpwstr>
  </property>
</Properties>
</file>