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6.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7.xml" ContentType="application/vnd.openxmlformats-officedocument.theme+xml"/>
  <Override PartName="/ppt/slideLayouts/slideLayout12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4"/>
    <p:sldMasterId id="2147483660" r:id="rId5"/>
    <p:sldMasterId id="2147483682" r:id="rId6"/>
    <p:sldMasterId id="2147483693" r:id="rId7"/>
    <p:sldMasterId id="2147483708" r:id="rId8"/>
    <p:sldMasterId id="2147483711" r:id="rId9"/>
    <p:sldMasterId id="2147483784" r:id="rId10"/>
    <p:sldMasterId id="2147483796" r:id="rId11"/>
  </p:sldMasterIdLst>
  <p:notesMasterIdLst>
    <p:notesMasterId r:id="rId7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147470363" r:id="rId24"/>
    <p:sldId id="276" r:id="rId25"/>
    <p:sldId id="275" r:id="rId26"/>
    <p:sldId id="268" r:id="rId27"/>
    <p:sldId id="2147470364" r:id="rId28"/>
    <p:sldId id="948" r:id="rId29"/>
    <p:sldId id="970" r:id="rId30"/>
    <p:sldId id="967" r:id="rId31"/>
    <p:sldId id="968" r:id="rId32"/>
    <p:sldId id="966" r:id="rId33"/>
    <p:sldId id="958" r:id="rId34"/>
    <p:sldId id="969" r:id="rId35"/>
    <p:sldId id="972" r:id="rId36"/>
    <p:sldId id="973" r:id="rId37"/>
    <p:sldId id="974" r:id="rId38"/>
    <p:sldId id="271" r:id="rId39"/>
    <p:sldId id="975" r:id="rId40"/>
    <p:sldId id="976" r:id="rId41"/>
    <p:sldId id="2147470365" r:id="rId42"/>
    <p:sldId id="272" r:id="rId43"/>
    <p:sldId id="274" r:id="rId44"/>
    <p:sldId id="2147470375" r:id="rId45"/>
    <p:sldId id="2147470376" r:id="rId46"/>
    <p:sldId id="2147470377" r:id="rId47"/>
    <p:sldId id="2147470378" r:id="rId48"/>
    <p:sldId id="2147470379" r:id="rId49"/>
    <p:sldId id="2147470380" r:id="rId50"/>
    <p:sldId id="2147470362" r:id="rId51"/>
    <p:sldId id="2147470372" r:id="rId52"/>
    <p:sldId id="336" r:id="rId53"/>
    <p:sldId id="2147470373" r:id="rId54"/>
    <p:sldId id="335" r:id="rId55"/>
    <p:sldId id="337" r:id="rId56"/>
    <p:sldId id="333" r:id="rId57"/>
    <p:sldId id="2147470374" r:id="rId58"/>
    <p:sldId id="290" r:id="rId59"/>
    <p:sldId id="277" r:id="rId60"/>
    <p:sldId id="278" r:id="rId61"/>
    <p:sldId id="279" r:id="rId62"/>
    <p:sldId id="280" r:id="rId63"/>
    <p:sldId id="285" r:id="rId64"/>
    <p:sldId id="286" r:id="rId65"/>
    <p:sldId id="287" r:id="rId66"/>
    <p:sldId id="288" r:id="rId67"/>
    <p:sldId id="289" r:id="rId68"/>
    <p:sldId id="298" r:id="rId69"/>
    <p:sldId id="2147470360" r:id="rId7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71898" autoAdjust="0"/>
  </p:normalViewPr>
  <p:slideViewPr>
    <p:cSldViewPr snapToGrid="0" snapToObjects="1">
      <p:cViewPr varScale="1">
        <p:scale>
          <a:sx n="79" d="100"/>
          <a:sy n="79" d="100"/>
        </p:scale>
        <p:origin x="1794" y="126"/>
      </p:cViewPr>
      <p:guideLst/>
    </p:cSldViewPr>
  </p:slideViewPr>
  <p:outlineViewPr>
    <p:cViewPr>
      <p:scale>
        <a:sx n="33" d="100"/>
        <a:sy n="33" d="100"/>
      </p:scale>
      <p:origin x="0" y="0"/>
    </p:cViewPr>
  </p:outlin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 Type="http://schemas.openxmlformats.org/officeDocument/2006/relationships/slideMaster" Target="slideMasters/slideMaster4.xml"/><Relationship Id="rId7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bg1"/>
                </a:solidFill>
                <a:latin typeface="+mn-lt"/>
                <a:ea typeface="+mn-ea"/>
                <a:cs typeface="+mn-cs"/>
              </a:defRPr>
            </a:pPr>
            <a:r>
              <a:rPr lang="en-US">
                <a:solidFill>
                  <a:schemeClr val="bg1"/>
                </a:solidFill>
              </a:rPr>
              <a:t>Number of persons making an inquiry</a:t>
            </a:r>
          </a:p>
        </c:rich>
      </c:tx>
      <c:overlay val="0"/>
      <c:spPr>
        <a:solidFill>
          <a:srgbClr val="FFFFFF"/>
        </a:solidFill>
        <a:ln>
          <a:noFill/>
        </a:ln>
        <a:effectLst/>
      </c:spPr>
      <c:txPr>
        <a:bodyPr rot="0" spcFirstLastPara="1" vertOverflow="ellipsis" vert="horz" wrap="square" anchor="ctr" anchorCtr="1"/>
        <a:lstStyle/>
        <a:p>
          <a:pPr>
            <a:defRPr sz="2400" b="0" i="0" u="none" strike="noStrike" kern="1200" spc="0" baseline="0">
              <a:solidFill>
                <a:schemeClr val="bg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Sheet1!$A$2:$A$6</c:f>
              <c:numCache>
                <c:formatCode>General</c:formatCode>
                <c:ptCount val="5"/>
                <c:pt idx="0">
                  <c:v>2022</c:v>
                </c:pt>
                <c:pt idx="1">
                  <c:v>2023</c:v>
                </c:pt>
                <c:pt idx="2">
                  <c:v>2024</c:v>
                </c:pt>
                <c:pt idx="3">
                  <c:v>2025</c:v>
                </c:pt>
                <c:pt idx="4">
                  <c:v>2026</c:v>
                </c:pt>
              </c:numCache>
            </c:numRef>
          </c:cat>
          <c:val>
            <c:numRef>
              <c:f>Sheet1!$B$2:$B$6</c:f>
              <c:numCache>
                <c:formatCode>General</c:formatCode>
                <c:ptCount val="5"/>
                <c:pt idx="0">
                  <c:v>25</c:v>
                </c:pt>
                <c:pt idx="1">
                  <c:v>37</c:v>
                </c:pt>
                <c:pt idx="2">
                  <c:v>72</c:v>
                </c:pt>
                <c:pt idx="3">
                  <c:v>102</c:v>
                </c:pt>
                <c:pt idx="4">
                  <c:v>198</c:v>
                </c:pt>
              </c:numCache>
            </c:numRef>
          </c:val>
          <c:extLst>
            <c:ext xmlns:c16="http://schemas.microsoft.com/office/drawing/2014/chart" uri="{C3380CC4-5D6E-409C-BE32-E72D297353CC}">
              <c16:uniqueId val="{00000000-BC2D-4294-ABB9-B1461BD21850}"/>
            </c:ext>
          </c:extLst>
        </c:ser>
        <c:dLbls>
          <c:showLegendKey val="0"/>
          <c:showVal val="0"/>
          <c:showCatName val="0"/>
          <c:showSerName val="0"/>
          <c:showPercent val="0"/>
          <c:showBubbleSize val="0"/>
        </c:dLbls>
        <c:gapWidth val="219"/>
        <c:overlap val="-27"/>
        <c:axId val="1116941087"/>
        <c:axId val="1602836384"/>
      </c:barChart>
      <c:catAx>
        <c:axId val="1116941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602836384"/>
        <c:crosses val="autoZero"/>
        <c:auto val="1"/>
        <c:lblAlgn val="ctr"/>
        <c:lblOffset val="100"/>
        <c:noMultiLvlLbl val="0"/>
      </c:catAx>
      <c:valAx>
        <c:axId val="160283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11694108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46FEC87-C14C-BF41-B01F-097F13ACD390}" type="doc">
      <dgm:prSet loTypeId="urn:microsoft.com/office/officeart/2005/8/layout/lProcess3" loCatId="" qsTypeId="urn:microsoft.com/office/officeart/2005/8/quickstyle/simple1" qsCatId="simple" csTypeId="urn:microsoft.com/office/officeart/2005/8/colors/accent1_2" csCatId="accent1" phldr="1"/>
      <dgm:spPr/>
      <dgm:t>
        <a:bodyPr/>
        <a:lstStyle/>
        <a:p>
          <a:endParaRPr lang="en-US"/>
        </a:p>
      </dgm:t>
    </dgm:pt>
    <dgm:pt modelId="{7AEB5D82-5DB5-D843-AD74-E5A5F7DB227D}">
      <dgm:prSet phldrT="[Text]"/>
      <dgm:spPr>
        <a:solidFill>
          <a:srgbClr val="FFC000"/>
        </a:solidFill>
      </dgm:spPr>
      <dgm:t>
        <a:bodyPr/>
        <a:lstStyle/>
        <a:p>
          <a:r>
            <a:rPr lang="en-US" b="1" dirty="0">
              <a:solidFill>
                <a:schemeClr val="bg1"/>
              </a:solidFill>
            </a:rPr>
            <a:t>Who?</a:t>
          </a:r>
        </a:p>
      </dgm:t>
    </dgm:pt>
    <dgm:pt modelId="{560F832E-B5B3-B448-8D34-424E878F85AF}" type="parTrans" cxnId="{B4B72404-7AB8-B04C-9D5E-733D5C3E0CF3}">
      <dgm:prSet/>
      <dgm:spPr/>
      <dgm:t>
        <a:bodyPr/>
        <a:lstStyle/>
        <a:p>
          <a:endParaRPr lang="en-US"/>
        </a:p>
      </dgm:t>
    </dgm:pt>
    <dgm:pt modelId="{105FE678-33D7-7F48-AC62-847BDB0D4A21}" type="sibTrans" cxnId="{B4B72404-7AB8-B04C-9D5E-733D5C3E0CF3}">
      <dgm:prSet/>
      <dgm:spPr/>
      <dgm:t>
        <a:bodyPr/>
        <a:lstStyle/>
        <a:p>
          <a:endParaRPr lang="en-US"/>
        </a:p>
      </dgm:t>
    </dgm:pt>
    <dgm:pt modelId="{D63AC2EB-3786-C447-9E9C-31D2CD27C56B}">
      <dgm:prSet phldrT="[Text]"/>
      <dgm:spPr/>
      <dgm:t>
        <a:bodyPr/>
        <a:lstStyle/>
        <a:p>
          <a:r>
            <a:rPr lang="en-US" dirty="0"/>
            <a:t>Tribal leaders said there was a need.</a:t>
          </a:r>
        </a:p>
      </dgm:t>
    </dgm:pt>
    <dgm:pt modelId="{8B206309-461D-9E42-AD95-3248C6671469}" type="parTrans" cxnId="{E3DDBC77-5A15-204E-AD38-D1B8C1965998}">
      <dgm:prSet/>
      <dgm:spPr/>
      <dgm:t>
        <a:bodyPr/>
        <a:lstStyle/>
        <a:p>
          <a:endParaRPr lang="en-US"/>
        </a:p>
      </dgm:t>
    </dgm:pt>
    <dgm:pt modelId="{DA2BEC80-97A0-1349-88D2-71FA3F35D8CE}" type="sibTrans" cxnId="{E3DDBC77-5A15-204E-AD38-D1B8C1965998}">
      <dgm:prSet/>
      <dgm:spPr/>
      <dgm:t>
        <a:bodyPr/>
        <a:lstStyle/>
        <a:p>
          <a:endParaRPr lang="en-US"/>
        </a:p>
      </dgm:t>
    </dgm:pt>
    <dgm:pt modelId="{FA962ABB-7131-1742-A668-B9A47BF44EB3}">
      <dgm:prSet phldrT="[Text]"/>
      <dgm:spPr>
        <a:solidFill>
          <a:srgbClr val="FFC000"/>
        </a:solidFill>
      </dgm:spPr>
      <dgm:t>
        <a:bodyPr/>
        <a:lstStyle/>
        <a:p>
          <a:r>
            <a:rPr lang="en-US" b="1" dirty="0">
              <a:solidFill>
                <a:schemeClr val="bg1"/>
              </a:solidFill>
            </a:rPr>
            <a:t>What?</a:t>
          </a:r>
        </a:p>
      </dgm:t>
    </dgm:pt>
    <dgm:pt modelId="{63ACB035-F45C-3548-ABB5-856500182F8A}" type="parTrans" cxnId="{3FA9B870-3B5E-2743-A241-855C7287FB99}">
      <dgm:prSet/>
      <dgm:spPr/>
      <dgm:t>
        <a:bodyPr/>
        <a:lstStyle/>
        <a:p>
          <a:endParaRPr lang="en-US"/>
        </a:p>
      </dgm:t>
    </dgm:pt>
    <dgm:pt modelId="{A65953D7-DA6E-8143-9868-98DA0787ACAB}" type="sibTrans" cxnId="{3FA9B870-3B5E-2743-A241-855C7287FB99}">
      <dgm:prSet/>
      <dgm:spPr/>
      <dgm:t>
        <a:bodyPr/>
        <a:lstStyle/>
        <a:p>
          <a:endParaRPr lang="en-US"/>
        </a:p>
      </dgm:t>
    </dgm:pt>
    <dgm:pt modelId="{85C6D3E0-2A29-0047-818B-BF694882139B}">
      <dgm:prSet phldrT="[Text]"/>
      <dgm:spPr/>
      <dgm:t>
        <a:bodyPr/>
        <a:lstStyle/>
        <a:p>
          <a:r>
            <a:rPr lang="en-US" dirty="0"/>
            <a:t>Current system wasn’t addressing the need. </a:t>
          </a:r>
        </a:p>
      </dgm:t>
    </dgm:pt>
    <dgm:pt modelId="{C63959DF-B171-A944-A577-150110A7A437}" type="parTrans" cxnId="{D40999E0-27F0-8F4F-BF5F-6F1F0E784261}">
      <dgm:prSet/>
      <dgm:spPr/>
      <dgm:t>
        <a:bodyPr/>
        <a:lstStyle/>
        <a:p>
          <a:endParaRPr lang="en-US"/>
        </a:p>
      </dgm:t>
    </dgm:pt>
    <dgm:pt modelId="{E8F1F196-BFBD-6045-8F03-4744473A8918}" type="sibTrans" cxnId="{D40999E0-27F0-8F4F-BF5F-6F1F0E784261}">
      <dgm:prSet/>
      <dgm:spPr/>
      <dgm:t>
        <a:bodyPr/>
        <a:lstStyle/>
        <a:p>
          <a:endParaRPr lang="en-US"/>
        </a:p>
      </dgm:t>
    </dgm:pt>
    <dgm:pt modelId="{B167DE36-102E-4E4D-8C25-C31DAE0C0D54}">
      <dgm:prSet phldrT="[Text]"/>
      <dgm:spPr/>
      <dgm:t>
        <a:bodyPr/>
        <a:lstStyle/>
        <a:p>
          <a:r>
            <a:rPr lang="en-US" dirty="0"/>
            <a:t>Stay home &amp; keep working. Relevance and representation. Structures for success.</a:t>
          </a:r>
        </a:p>
      </dgm:t>
    </dgm:pt>
    <dgm:pt modelId="{F9F8B833-362B-D244-9A48-650FF5AC24D4}" type="parTrans" cxnId="{87254F47-BBA1-194C-A714-6D510869112F}">
      <dgm:prSet/>
      <dgm:spPr/>
      <dgm:t>
        <a:bodyPr/>
        <a:lstStyle/>
        <a:p>
          <a:endParaRPr lang="en-US"/>
        </a:p>
      </dgm:t>
    </dgm:pt>
    <dgm:pt modelId="{ADE48E31-7004-F44D-9858-DFEAF02FC68E}" type="sibTrans" cxnId="{87254F47-BBA1-194C-A714-6D510869112F}">
      <dgm:prSet/>
      <dgm:spPr/>
      <dgm:t>
        <a:bodyPr/>
        <a:lstStyle/>
        <a:p>
          <a:endParaRPr lang="en-US"/>
        </a:p>
      </dgm:t>
    </dgm:pt>
    <dgm:pt modelId="{D1D20A64-DA10-C446-8557-72EEB30BD2B8}">
      <dgm:prSet phldrT="[Text]"/>
      <dgm:spPr>
        <a:solidFill>
          <a:srgbClr val="FFC000"/>
        </a:solidFill>
      </dgm:spPr>
      <dgm:t>
        <a:bodyPr/>
        <a:lstStyle/>
        <a:p>
          <a:r>
            <a:rPr lang="en-US" b="1" dirty="0">
              <a:solidFill>
                <a:schemeClr val="bg1"/>
              </a:solidFill>
            </a:rPr>
            <a:t>How?</a:t>
          </a:r>
        </a:p>
      </dgm:t>
    </dgm:pt>
    <dgm:pt modelId="{BB94869F-FE53-9C4D-B1CD-1A97B7C58187}" type="parTrans" cxnId="{872F48B5-5FF3-0740-84BD-2CCC43773225}">
      <dgm:prSet/>
      <dgm:spPr/>
      <dgm:t>
        <a:bodyPr/>
        <a:lstStyle/>
        <a:p>
          <a:endParaRPr lang="en-US"/>
        </a:p>
      </dgm:t>
    </dgm:pt>
    <dgm:pt modelId="{F3F63608-2A04-904B-93C3-1E2C3AC9C413}" type="sibTrans" cxnId="{872F48B5-5FF3-0740-84BD-2CCC43773225}">
      <dgm:prSet/>
      <dgm:spPr/>
      <dgm:t>
        <a:bodyPr/>
        <a:lstStyle/>
        <a:p>
          <a:endParaRPr lang="en-US"/>
        </a:p>
      </dgm:t>
    </dgm:pt>
    <dgm:pt modelId="{16324E55-52D0-ED4C-892F-0A60C5431A23}">
      <dgm:prSet phldrT="[Text]"/>
      <dgm:spPr/>
      <dgm:t>
        <a:bodyPr/>
        <a:lstStyle/>
        <a:p>
          <a:r>
            <a:rPr lang="en-US" dirty="0"/>
            <a:t>Relationships. </a:t>
          </a:r>
        </a:p>
      </dgm:t>
    </dgm:pt>
    <dgm:pt modelId="{4A9E8638-ADCB-2D4D-8F76-FB26B76D6E49}" type="parTrans" cxnId="{2AFCFE7D-03AE-8143-AE39-23A36552C614}">
      <dgm:prSet/>
      <dgm:spPr/>
      <dgm:t>
        <a:bodyPr/>
        <a:lstStyle/>
        <a:p>
          <a:endParaRPr lang="en-US"/>
        </a:p>
      </dgm:t>
    </dgm:pt>
    <dgm:pt modelId="{6A539E36-13BF-F141-A2AD-FB77C5DC423F}" type="sibTrans" cxnId="{2AFCFE7D-03AE-8143-AE39-23A36552C614}">
      <dgm:prSet/>
      <dgm:spPr/>
      <dgm:t>
        <a:bodyPr/>
        <a:lstStyle/>
        <a:p>
          <a:endParaRPr lang="en-US"/>
        </a:p>
      </dgm:t>
    </dgm:pt>
    <dgm:pt modelId="{6F3D1D9C-C416-B44F-AD4B-95185AEA74FE}">
      <dgm:prSet phldrT="[Text]"/>
      <dgm:spPr/>
      <dgm:t>
        <a:bodyPr/>
        <a:lstStyle/>
        <a:p>
          <a:r>
            <a:rPr lang="en-US" dirty="0"/>
            <a:t>Responsibility to listen, learn, lead. Resources are necessary but not sufficient.</a:t>
          </a:r>
        </a:p>
      </dgm:t>
    </dgm:pt>
    <dgm:pt modelId="{E9C2E1CB-D473-6D4B-8E44-D8CF2105C482}" type="parTrans" cxnId="{9C5E9A22-C0DE-044F-AE29-1474F6E474DD}">
      <dgm:prSet/>
      <dgm:spPr/>
      <dgm:t>
        <a:bodyPr/>
        <a:lstStyle/>
        <a:p>
          <a:endParaRPr lang="en-US"/>
        </a:p>
      </dgm:t>
    </dgm:pt>
    <dgm:pt modelId="{FF79BA15-4F91-3446-84CD-DEE6A4153B6C}" type="sibTrans" cxnId="{9C5E9A22-C0DE-044F-AE29-1474F6E474DD}">
      <dgm:prSet/>
      <dgm:spPr/>
      <dgm:t>
        <a:bodyPr/>
        <a:lstStyle/>
        <a:p>
          <a:endParaRPr lang="en-US"/>
        </a:p>
      </dgm:t>
    </dgm:pt>
    <dgm:pt modelId="{64CAFFDE-5162-AF44-AC70-328A70B5D0A9}">
      <dgm:prSet phldrT="[Text]"/>
      <dgm:spPr/>
      <dgm:t>
        <a:bodyPr/>
        <a:lstStyle/>
        <a:p>
          <a:pPr>
            <a:buClrTx/>
            <a:buSzTx/>
            <a:buFontTx/>
            <a:buNone/>
          </a:pPr>
          <a:r>
            <a:rPr lang="en-US" dirty="0"/>
            <a:t>Data confirmed the need.</a:t>
          </a:r>
        </a:p>
      </dgm:t>
    </dgm:pt>
    <dgm:pt modelId="{DD368AA2-00A1-6242-B4F8-C53B7FD8BF45}" type="parTrans" cxnId="{46AF6065-0AD8-474F-ADB3-46F610C54300}">
      <dgm:prSet/>
      <dgm:spPr/>
      <dgm:t>
        <a:bodyPr/>
        <a:lstStyle/>
        <a:p>
          <a:endParaRPr lang="en-US"/>
        </a:p>
      </dgm:t>
    </dgm:pt>
    <dgm:pt modelId="{2E6E4943-E51A-494A-AFBB-A08356501343}" type="sibTrans" cxnId="{46AF6065-0AD8-474F-ADB3-46F610C54300}">
      <dgm:prSet/>
      <dgm:spPr/>
      <dgm:t>
        <a:bodyPr/>
        <a:lstStyle/>
        <a:p>
          <a:endParaRPr lang="en-US"/>
        </a:p>
      </dgm:t>
    </dgm:pt>
    <dgm:pt modelId="{1CFC6A53-0CF2-F548-8A36-468AB19DB133}" type="pres">
      <dgm:prSet presAssocID="{A46FEC87-C14C-BF41-B01F-097F13ACD390}" presName="Name0" presStyleCnt="0">
        <dgm:presLayoutVars>
          <dgm:chPref val="3"/>
          <dgm:dir/>
          <dgm:animLvl val="lvl"/>
          <dgm:resizeHandles/>
        </dgm:presLayoutVars>
      </dgm:prSet>
      <dgm:spPr/>
    </dgm:pt>
    <dgm:pt modelId="{C5B0CD9A-A28E-DA42-BF2D-E320813F9117}" type="pres">
      <dgm:prSet presAssocID="{7AEB5D82-5DB5-D843-AD74-E5A5F7DB227D}" presName="horFlow" presStyleCnt="0"/>
      <dgm:spPr/>
    </dgm:pt>
    <dgm:pt modelId="{6132489C-86B7-E646-B0DF-39547EEF23AF}" type="pres">
      <dgm:prSet presAssocID="{7AEB5D82-5DB5-D843-AD74-E5A5F7DB227D}" presName="bigChev" presStyleLbl="node1" presStyleIdx="0" presStyleCnt="3"/>
      <dgm:spPr/>
    </dgm:pt>
    <dgm:pt modelId="{E7AD7EDF-6FA8-2F46-9323-C13B50C1D763}" type="pres">
      <dgm:prSet presAssocID="{8B206309-461D-9E42-AD95-3248C6671469}" presName="parTrans" presStyleCnt="0"/>
      <dgm:spPr/>
    </dgm:pt>
    <dgm:pt modelId="{5972A505-CD2A-F741-920B-F15C51472671}" type="pres">
      <dgm:prSet presAssocID="{D63AC2EB-3786-C447-9E9C-31D2CD27C56B}" presName="node" presStyleLbl="alignAccFollowNode1" presStyleIdx="0" presStyleCnt="6">
        <dgm:presLayoutVars>
          <dgm:bulletEnabled val="1"/>
        </dgm:presLayoutVars>
      </dgm:prSet>
      <dgm:spPr/>
    </dgm:pt>
    <dgm:pt modelId="{234523CA-0C61-3545-AE86-FE6AEB2DEED2}" type="pres">
      <dgm:prSet presAssocID="{DA2BEC80-97A0-1349-88D2-71FA3F35D8CE}" presName="sibTrans" presStyleCnt="0"/>
      <dgm:spPr/>
    </dgm:pt>
    <dgm:pt modelId="{16C75580-5A5D-A14C-9330-A66F0A28A067}" type="pres">
      <dgm:prSet presAssocID="{64CAFFDE-5162-AF44-AC70-328A70B5D0A9}" presName="node" presStyleLbl="alignAccFollowNode1" presStyleIdx="1" presStyleCnt="6">
        <dgm:presLayoutVars>
          <dgm:bulletEnabled val="1"/>
        </dgm:presLayoutVars>
      </dgm:prSet>
      <dgm:spPr/>
    </dgm:pt>
    <dgm:pt modelId="{49FA9310-2367-C24E-92D3-4C3C686BEF57}" type="pres">
      <dgm:prSet presAssocID="{7AEB5D82-5DB5-D843-AD74-E5A5F7DB227D}" presName="vSp" presStyleCnt="0"/>
      <dgm:spPr/>
    </dgm:pt>
    <dgm:pt modelId="{08780065-EF74-DA4C-A2A9-BF093D0ADA2A}" type="pres">
      <dgm:prSet presAssocID="{FA962ABB-7131-1742-A668-B9A47BF44EB3}" presName="horFlow" presStyleCnt="0"/>
      <dgm:spPr/>
    </dgm:pt>
    <dgm:pt modelId="{481A61FF-3C2C-A243-BD75-912D132C82F4}" type="pres">
      <dgm:prSet presAssocID="{FA962ABB-7131-1742-A668-B9A47BF44EB3}" presName="bigChev" presStyleLbl="node1" presStyleIdx="1" presStyleCnt="3"/>
      <dgm:spPr/>
    </dgm:pt>
    <dgm:pt modelId="{7450177E-8E2C-7547-8004-232F843FAA65}" type="pres">
      <dgm:prSet presAssocID="{C63959DF-B171-A944-A577-150110A7A437}" presName="parTrans" presStyleCnt="0"/>
      <dgm:spPr/>
    </dgm:pt>
    <dgm:pt modelId="{AC32EB3A-F91D-A244-8C69-B5D38F042DBB}" type="pres">
      <dgm:prSet presAssocID="{85C6D3E0-2A29-0047-818B-BF694882139B}" presName="node" presStyleLbl="alignAccFollowNode1" presStyleIdx="2" presStyleCnt="6">
        <dgm:presLayoutVars>
          <dgm:bulletEnabled val="1"/>
        </dgm:presLayoutVars>
      </dgm:prSet>
      <dgm:spPr/>
    </dgm:pt>
    <dgm:pt modelId="{1E640BB8-CA9B-724E-B333-09DCDA7629CF}" type="pres">
      <dgm:prSet presAssocID="{E8F1F196-BFBD-6045-8F03-4744473A8918}" presName="sibTrans" presStyleCnt="0"/>
      <dgm:spPr/>
    </dgm:pt>
    <dgm:pt modelId="{F0C68C1C-18F7-2247-BBB5-98B8294686C9}" type="pres">
      <dgm:prSet presAssocID="{B167DE36-102E-4E4D-8C25-C31DAE0C0D54}" presName="node" presStyleLbl="alignAccFollowNode1" presStyleIdx="3" presStyleCnt="6">
        <dgm:presLayoutVars>
          <dgm:bulletEnabled val="1"/>
        </dgm:presLayoutVars>
      </dgm:prSet>
      <dgm:spPr/>
    </dgm:pt>
    <dgm:pt modelId="{931BD222-DE61-5240-A2D3-3CC32A599F6F}" type="pres">
      <dgm:prSet presAssocID="{FA962ABB-7131-1742-A668-B9A47BF44EB3}" presName="vSp" presStyleCnt="0"/>
      <dgm:spPr/>
    </dgm:pt>
    <dgm:pt modelId="{B5E2819E-C357-3C41-83D7-D4B99E241DB6}" type="pres">
      <dgm:prSet presAssocID="{D1D20A64-DA10-C446-8557-72EEB30BD2B8}" presName="horFlow" presStyleCnt="0"/>
      <dgm:spPr/>
    </dgm:pt>
    <dgm:pt modelId="{EC057FD2-E63C-5A46-B693-E0CFB6F6265F}" type="pres">
      <dgm:prSet presAssocID="{D1D20A64-DA10-C446-8557-72EEB30BD2B8}" presName="bigChev" presStyleLbl="node1" presStyleIdx="2" presStyleCnt="3"/>
      <dgm:spPr/>
    </dgm:pt>
    <dgm:pt modelId="{82A5F8CB-B687-674E-97ED-D64EF23099D5}" type="pres">
      <dgm:prSet presAssocID="{4A9E8638-ADCB-2D4D-8F76-FB26B76D6E49}" presName="parTrans" presStyleCnt="0"/>
      <dgm:spPr/>
    </dgm:pt>
    <dgm:pt modelId="{5C206190-F196-5847-AB8B-9FF4D5BBEAB9}" type="pres">
      <dgm:prSet presAssocID="{16324E55-52D0-ED4C-892F-0A60C5431A23}" presName="node" presStyleLbl="alignAccFollowNode1" presStyleIdx="4" presStyleCnt="6">
        <dgm:presLayoutVars>
          <dgm:bulletEnabled val="1"/>
        </dgm:presLayoutVars>
      </dgm:prSet>
      <dgm:spPr/>
    </dgm:pt>
    <dgm:pt modelId="{96E1C5F6-E349-BB4E-B21F-35AA085ACEEA}" type="pres">
      <dgm:prSet presAssocID="{6A539E36-13BF-F141-A2AD-FB77C5DC423F}" presName="sibTrans" presStyleCnt="0"/>
      <dgm:spPr/>
    </dgm:pt>
    <dgm:pt modelId="{3E9C3587-A646-F14D-8931-EECDD9492613}" type="pres">
      <dgm:prSet presAssocID="{6F3D1D9C-C416-B44F-AD4B-95185AEA74FE}" presName="node" presStyleLbl="alignAccFollowNode1" presStyleIdx="5" presStyleCnt="6">
        <dgm:presLayoutVars>
          <dgm:bulletEnabled val="1"/>
        </dgm:presLayoutVars>
      </dgm:prSet>
      <dgm:spPr/>
    </dgm:pt>
  </dgm:ptLst>
  <dgm:cxnLst>
    <dgm:cxn modelId="{B4B72404-7AB8-B04C-9D5E-733D5C3E0CF3}" srcId="{A46FEC87-C14C-BF41-B01F-097F13ACD390}" destId="{7AEB5D82-5DB5-D843-AD74-E5A5F7DB227D}" srcOrd="0" destOrd="0" parTransId="{560F832E-B5B3-B448-8D34-424E878F85AF}" sibTransId="{105FE678-33D7-7F48-AC62-847BDB0D4A21}"/>
    <dgm:cxn modelId="{48E79D10-CE9F-DD4E-8719-97E0CA579749}" type="presOf" srcId="{D1D20A64-DA10-C446-8557-72EEB30BD2B8}" destId="{EC057FD2-E63C-5A46-B693-E0CFB6F6265F}" srcOrd="0" destOrd="0" presId="urn:microsoft.com/office/officeart/2005/8/layout/lProcess3"/>
    <dgm:cxn modelId="{9C5E9A22-C0DE-044F-AE29-1474F6E474DD}" srcId="{D1D20A64-DA10-C446-8557-72EEB30BD2B8}" destId="{6F3D1D9C-C416-B44F-AD4B-95185AEA74FE}" srcOrd="1" destOrd="0" parTransId="{E9C2E1CB-D473-6D4B-8E44-D8CF2105C482}" sibTransId="{FF79BA15-4F91-3446-84CD-DEE6A4153B6C}"/>
    <dgm:cxn modelId="{46AF6065-0AD8-474F-ADB3-46F610C54300}" srcId="{7AEB5D82-5DB5-D843-AD74-E5A5F7DB227D}" destId="{64CAFFDE-5162-AF44-AC70-328A70B5D0A9}" srcOrd="1" destOrd="0" parTransId="{DD368AA2-00A1-6242-B4F8-C53B7FD8BF45}" sibTransId="{2E6E4943-E51A-494A-AFBB-A08356501343}"/>
    <dgm:cxn modelId="{87254F47-BBA1-194C-A714-6D510869112F}" srcId="{FA962ABB-7131-1742-A668-B9A47BF44EB3}" destId="{B167DE36-102E-4E4D-8C25-C31DAE0C0D54}" srcOrd="1" destOrd="0" parTransId="{F9F8B833-362B-D244-9A48-650FF5AC24D4}" sibTransId="{ADE48E31-7004-F44D-9858-DFEAF02FC68E}"/>
    <dgm:cxn modelId="{2AB1964C-19FA-DE4E-B710-9659D6748CDC}" type="presOf" srcId="{64CAFFDE-5162-AF44-AC70-328A70B5D0A9}" destId="{16C75580-5A5D-A14C-9330-A66F0A28A067}" srcOrd="0" destOrd="0" presId="urn:microsoft.com/office/officeart/2005/8/layout/lProcess3"/>
    <dgm:cxn modelId="{93AA334E-C60B-9C43-A609-1476DBEB05EE}" type="presOf" srcId="{7AEB5D82-5DB5-D843-AD74-E5A5F7DB227D}" destId="{6132489C-86B7-E646-B0DF-39547EEF23AF}" srcOrd="0" destOrd="0" presId="urn:microsoft.com/office/officeart/2005/8/layout/lProcess3"/>
    <dgm:cxn modelId="{3FA9B870-3B5E-2743-A241-855C7287FB99}" srcId="{A46FEC87-C14C-BF41-B01F-097F13ACD390}" destId="{FA962ABB-7131-1742-A668-B9A47BF44EB3}" srcOrd="1" destOrd="0" parTransId="{63ACB035-F45C-3548-ABB5-856500182F8A}" sibTransId="{A65953D7-DA6E-8143-9868-98DA0787ACAB}"/>
    <dgm:cxn modelId="{AE239253-EF6D-074D-A34B-BA9A8F8221FC}" type="presOf" srcId="{16324E55-52D0-ED4C-892F-0A60C5431A23}" destId="{5C206190-F196-5847-AB8B-9FF4D5BBEAB9}" srcOrd="0" destOrd="0" presId="urn:microsoft.com/office/officeart/2005/8/layout/lProcess3"/>
    <dgm:cxn modelId="{E3DDBC77-5A15-204E-AD38-D1B8C1965998}" srcId="{7AEB5D82-5DB5-D843-AD74-E5A5F7DB227D}" destId="{D63AC2EB-3786-C447-9E9C-31D2CD27C56B}" srcOrd="0" destOrd="0" parTransId="{8B206309-461D-9E42-AD95-3248C6671469}" sibTransId="{DA2BEC80-97A0-1349-88D2-71FA3F35D8CE}"/>
    <dgm:cxn modelId="{F7948779-3499-A147-8EAF-A64B3F9419A7}" type="presOf" srcId="{D63AC2EB-3786-C447-9E9C-31D2CD27C56B}" destId="{5972A505-CD2A-F741-920B-F15C51472671}" srcOrd="0" destOrd="0" presId="urn:microsoft.com/office/officeart/2005/8/layout/lProcess3"/>
    <dgm:cxn modelId="{2AFCFE7D-03AE-8143-AE39-23A36552C614}" srcId="{D1D20A64-DA10-C446-8557-72EEB30BD2B8}" destId="{16324E55-52D0-ED4C-892F-0A60C5431A23}" srcOrd="0" destOrd="0" parTransId="{4A9E8638-ADCB-2D4D-8F76-FB26B76D6E49}" sibTransId="{6A539E36-13BF-F141-A2AD-FB77C5DC423F}"/>
    <dgm:cxn modelId="{4869C68D-AD62-3342-A63C-E5DF22BC1846}" type="presOf" srcId="{A46FEC87-C14C-BF41-B01F-097F13ACD390}" destId="{1CFC6A53-0CF2-F548-8A36-468AB19DB133}" srcOrd="0" destOrd="0" presId="urn:microsoft.com/office/officeart/2005/8/layout/lProcess3"/>
    <dgm:cxn modelId="{FDA0E19A-7830-5B47-97B1-DC39F090223B}" type="presOf" srcId="{85C6D3E0-2A29-0047-818B-BF694882139B}" destId="{AC32EB3A-F91D-A244-8C69-B5D38F042DBB}" srcOrd="0" destOrd="0" presId="urn:microsoft.com/office/officeart/2005/8/layout/lProcess3"/>
    <dgm:cxn modelId="{EA2F629C-BA4D-B74A-B55C-EC00AEF618C1}" type="presOf" srcId="{6F3D1D9C-C416-B44F-AD4B-95185AEA74FE}" destId="{3E9C3587-A646-F14D-8931-EECDD9492613}" srcOrd="0" destOrd="0" presId="urn:microsoft.com/office/officeart/2005/8/layout/lProcess3"/>
    <dgm:cxn modelId="{872F48B5-5FF3-0740-84BD-2CCC43773225}" srcId="{A46FEC87-C14C-BF41-B01F-097F13ACD390}" destId="{D1D20A64-DA10-C446-8557-72EEB30BD2B8}" srcOrd="2" destOrd="0" parTransId="{BB94869F-FE53-9C4D-B1CD-1A97B7C58187}" sibTransId="{F3F63608-2A04-904B-93C3-1E2C3AC9C413}"/>
    <dgm:cxn modelId="{D27F80C7-3FE8-2D49-BE81-4783CBB90AF9}" type="presOf" srcId="{B167DE36-102E-4E4D-8C25-C31DAE0C0D54}" destId="{F0C68C1C-18F7-2247-BBB5-98B8294686C9}" srcOrd="0" destOrd="0" presId="urn:microsoft.com/office/officeart/2005/8/layout/lProcess3"/>
    <dgm:cxn modelId="{E87AAED4-15BD-CC4E-9D51-9064153E34E9}" type="presOf" srcId="{FA962ABB-7131-1742-A668-B9A47BF44EB3}" destId="{481A61FF-3C2C-A243-BD75-912D132C82F4}" srcOrd="0" destOrd="0" presId="urn:microsoft.com/office/officeart/2005/8/layout/lProcess3"/>
    <dgm:cxn modelId="{D40999E0-27F0-8F4F-BF5F-6F1F0E784261}" srcId="{FA962ABB-7131-1742-A668-B9A47BF44EB3}" destId="{85C6D3E0-2A29-0047-818B-BF694882139B}" srcOrd="0" destOrd="0" parTransId="{C63959DF-B171-A944-A577-150110A7A437}" sibTransId="{E8F1F196-BFBD-6045-8F03-4744473A8918}"/>
    <dgm:cxn modelId="{71B67E7B-BCB4-FC4C-8576-65B4BAFBCFBC}" type="presParOf" srcId="{1CFC6A53-0CF2-F548-8A36-468AB19DB133}" destId="{C5B0CD9A-A28E-DA42-BF2D-E320813F9117}" srcOrd="0" destOrd="0" presId="urn:microsoft.com/office/officeart/2005/8/layout/lProcess3"/>
    <dgm:cxn modelId="{74F41AD2-DAD6-1E4E-B864-45838BA09BED}" type="presParOf" srcId="{C5B0CD9A-A28E-DA42-BF2D-E320813F9117}" destId="{6132489C-86B7-E646-B0DF-39547EEF23AF}" srcOrd="0" destOrd="0" presId="urn:microsoft.com/office/officeart/2005/8/layout/lProcess3"/>
    <dgm:cxn modelId="{FBAC7BDB-8BE2-CC4A-AD9E-158109CE134F}" type="presParOf" srcId="{C5B0CD9A-A28E-DA42-BF2D-E320813F9117}" destId="{E7AD7EDF-6FA8-2F46-9323-C13B50C1D763}" srcOrd="1" destOrd="0" presId="urn:microsoft.com/office/officeart/2005/8/layout/lProcess3"/>
    <dgm:cxn modelId="{A5653FB6-0DA8-1944-98FE-95F7F0B7AC5B}" type="presParOf" srcId="{C5B0CD9A-A28E-DA42-BF2D-E320813F9117}" destId="{5972A505-CD2A-F741-920B-F15C51472671}" srcOrd="2" destOrd="0" presId="urn:microsoft.com/office/officeart/2005/8/layout/lProcess3"/>
    <dgm:cxn modelId="{8DFE8698-BC3B-A441-85CB-8CC94A8FEB86}" type="presParOf" srcId="{C5B0CD9A-A28E-DA42-BF2D-E320813F9117}" destId="{234523CA-0C61-3545-AE86-FE6AEB2DEED2}" srcOrd="3" destOrd="0" presId="urn:microsoft.com/office/officeart/2005/8/layout/lProcess3"/>
    <dgm:cxn modelId="{00908267-0EF9-C442-88CD-388EA193EDDA}" type="presParOf" srcId="{C5B0CD9A-A28E-DA42-BF2D-E320813F9117}" destId="{16C75580-5A5D-A14C-9330-A66F0A28A067}" srcOrd="4" destOrd="0" presId="urn:microsoft.com/office/officeart/2005/8/layout/lProcess3"/>
    <dgm:cxn modelId="{DA7BAA98-BE69-6540-9994-B80DD33FBF17}" type="presParOf" srcId="{1CFC6A53-0CF2-F548-8A36-468AB19DB133}" destId="{49FA9310-2367-C24E-92D3-4C3C686BEF57}" srcOrd="1" destOrd="0" presId="urn:microsoft.com/office/officeart/2005/8/layout/lProcess3"/>
    <dgm:cxn modelId="{6D6F9161-120E-0E4F-B200-887F61F52BDE}" type="presParOf" srcId="{1CFC6A53-0CF2-F548-8A36-468AB19DB133}" destId="{08780065-EF74-DA4C-A2A9-BF093D0ADA2A}" srcOrd="2" destOrd="0" presId="urn:microsoft.com/office/officeart/2005/8/layout/lProcess3"/>
    <dgm:cxn modelId="{BDA429BF-2AF0-9243-AFD7-F9306A91AD51}" type="presParOf" srcId="{08780065-EF74-DA4C-A2A9-BF093D0ADA2A}" destId="{481A61FF-3C2C-A243-BD75-912D132C82F4}" srcOrd="0" destOrd="0" presId="urn:microsoft.com/office/officeart/2005/8/layout/lProcess3"/>
    <dgm:cxn modelId="{596ACB4F-48B8-FC42-B1EB-2726E14EE3A2}" type="presParOf" srcId="{08780065-EF74-DA4C-A2A9-BF093D0ADA2A}" destId="{7450177E-8E2C-7547-8004-232F843FAA65}" srcOrd="1" destOrd="0" presId="urn:microsoft.com/office/officeart/2005/8/layout/lProcess3"/>
    <dgm:cxn modelId="{2CCA7195-1309-E648-A6C7-FB3D81CB44D9}" type="presParOf" srcId="{08780065-EF74-DA4C-A2A9-BF093D0ADA2A}" destId="{AC32EB3A-F91D-A244-8C69-B5D38F042DBB}" srcOrd="2" destOrd="0" presId="urn:microsoft.com/office/officeart/2005/8/layout/lProcess3"/>
    <dgm:cxn modelId="{71A61D4B-0D1A-7744-BEF2-96D24A8A631F}" type="presParOf" srcId="{08780065-EF74-DA4C-A2A9-BF093D0ADA2A}" destId="{1E640BB8-CA9B-724E-B333-09DCDA7629CF}" srcOrd="3" destOrd="0" presId="urn:microsoft.com/office/officeart/2005/8/layout/lProcess3"/>
    <dgm:cxn modelId="{5D18756A-2524-9943-BBE1-FBDE616A8E65}" type="presParOf" srcId="{08780065-EF74-DA4C-A2A9-BF093D0ADA2A}" destId="{F0C68C1C-18F7-2247-BBB5-98B8294686C9}" srcOrd="4" destOrd="0" presId="urn:microsoft.com/office/officeart/2005/8/layout/lProcess3"/>
    <dgm:cxn modelId="{1E14CBE5-053E-8D4B-9E8B-91A790D14A1B}" type="presParOf" srcId="{1CFC6A53-0CF2-F548-8A36-468AB19DB133}" destId="{931BD222-DE61-5240-A2D3-3CC32A599F6F}" srcOrd="3" destOrd="0" presId="urn:microsoft.com/office/officeart/2005/8/layout/lProcess3"/>
    <dgm:cxn modelId="{DA8048A1-7BA4-1D45-B720-56CD8EF34D8C}" type="presParOf" srcId="{1CFC6A53-0CF2-F548-8A36-468AB19DB133}" destId="{B5E2819E-C357-3C41-83D7-D4B99E241DB6}" srcOrd="4" destOrd="0" presId="urn:microsoft.com/office/officeart/2005/8/layout/lProcess3"/>
    <dgm:cxn modelId="{49201D77-4FED-2F4E-A0AF-54850710DD7C}" type="presParOf" srcId="{B5E2819E-C357-3C41-83D7-D4B99E241DB6}" destId="{EC057FD2-E63C-5A46-B693-E0CFB6F6265F}" srcOrd="0" destOrd="0" presId="urn:microsoft.com/office/officeart/2005/8/layout/lProcess3"/>
    <dgm:cxn modelId="{1FA727FD-9F1D-9C49-B4E5-FAE32A04707F}" type="presParOf" srcId="{B5E2819E-C357-3C41-83D7-D4B99E241DB6}" destId="{82A5F8CB-B687-674E-97ED-D64EF23099D5}" srcOrd="1" destOrd="0" presId="urn:microsoft.com/office/officeart/2005/8/layout/lProcess3"/>
    <dgm:cxn modelId="{001DE05C-1328-DB43-B59E-DE6522930E32}" type="presParOf" srcId="{B5E2819E-C357-3C41-83D7-D4B99E241DB6}" destId="{5C206190-F196-5847-AB8B-9FF4D5BBEAB9}" srcOrd="2" destOrd="0" presId="urn:microsoft.com/office/officeart/2005/8/layout/lProcess3"/>
    <dgm:cxn modelId="{201C3BA3-F8D4-E94D-B7B6-D46F26E3F13A}" type="presParOf" srcId="{B5E2819E-C357-3C41-83D7-D4B99E241DB6}" destId="{96E1C5F6-E349-BB4E-B21F-35AA085ACEEA}" srcOrd="3" destOrd="0" presId="urn:microsoft.com/office/officeart/2005/8/layout/lProcess3"/>
    <dgm:cxn modelId="{45E1E5BB-8521-7641-A433-438869EC957E}" type="presParOf" srcId="{B5E2819E-C357-3C41-83D7-D4B99E241DB6}" destId="{3E9C3587-A646-F14D-8931-EECDD9492613}" srcOrd="4"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7AC77E-307E-3343-92ED-2B1801253FBE}"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US"/>
        </a:p>
      </dgm:t>
    </dgm:pt>
    <dgm:pt modelId="{C817448E-2799-F549-939D-95C89E848B06}">
      <dgm:prSet/>
      <dgm:spPr/>
      <dgm:t>
        <a:bodyPr/>
        <a:lstStyle/>
        <a:p>
          <a:r>
            <a:rPr lang="en-US" u="sng" dirty="0"/>
            <a:t>Practicum:</a:t>
          </a:r>
          <a:r>
            <a:rPr lang="en-US" dirty="0"/>
            <a:t> Both local school experience and summer Flagstaff experience</a:t>
          </a:r>
        </a:p>
      </dgm:t>
    </dgm:pt>
    <dgm:pt modelId="{E3613B89-7F10-7A42-A4B9-2A9F83CA5D8C}" type="parTrans" cxnId="{B6DA6944-DC36-7542-A237-C8E4099414EE}">
      <dgm:prSet/>
      <dgm:spPr/>
      <dgm:t>
        <a:bodyPr/>
        <a:lstStyle/>
        <a:p>
          <a:endParaRPr lang="en-US"/>
        </a:p>
      </dgm:t>
    </dgm:pt>
    <dgm:pt modelId="{FF7C37BF-13C8-0F48-9431-14AE9298645D}" type="sibTrans" cxnId="{B6DA6944-DC36-7542-A237-C8E4099414EE}">
      <dgm:prSet/>
      <dgm:spPr/>
      <dgm:t>
        <a:bodyPr/>
        <a:lstStyle/>
        <a:p>
          <a:endParaRPr lang="en-US"/>
        </a:p>
      </dgm:t>
    </dgm:pt>
    <dgm:pt modelId="{F1929B40-6238-4A43-8A26-DCC48EEAE650}">
      <dgm:prSet/>
      <dgm:spPr/>
      <dgm:t>
        <a:bodyPr/>
        <a:lstStyle/>
        <a:p>
          <a:r>
            <a:rPr lang="en-US" u="sng" dirty="0"/>
            <a:t>Coursework:</a:t>
          </a:r>
          <a:r>
            <a:rPr lang="en-US" u="none" dirty="0"/>
            <a:t> </a:t>
          </a:r>
          <a:r>
            <a:rPr lang="en-US" dirty="0"/>
            <a:t>Both Indigenous-centered and state-standards-aligned</a:t>
          </a:r>
        </a:p>
      </dgm:t>
    </dgm:pt>
    <dgm:pt modelId="{AE586B5D-E23D-7A40-B515-A75C33360B61}" type="parTrans" cxnId="{4F05FD38-149D-2347-A4F6-E23F4973D36C}">
      <dgm:prSet/>
      <dgm:spPr/>
      <dgm:t>
        <a:bodyPr/>
        <a:lstStyle/>
        <a:p>
          <a:endParaRPr lang="en-US"/>
        </a:p>
      </dgm:t>
    </dgm:pt>
    <dgm:pt modelId="{5898A53A-095E-2244-A0D4-6F3D4D40FEE0}" type="sibTrans" cxnId="{4F05FD38-149D-2347-A4F6-E23F4973D36C}">
      <dgm:prSet/>
      <dgm:spPr/>
      <dgm:t>
        <a:bodyPr/>
        <a:lstStyle/>
        <a:p>
          <a:endParaRPr lang="en-US"/>
        </a:p>
      </dgm:t>
    </dgm:pt>
    <dgm:pt modelId="{5977840C-A309-404B-A384-1A5A6D1ABEA7}">
      <dgm:prSet/>
      <dgm:spPr/>
      <dgm:t>
        <a:bodyPr/>
        <a:lstStyle/>
        <a:p>
          <a:r>
            <a:rPr lang="en-US" u="sng" dirty="0"/>
            <a:t>Format:</a:t>
          </a:r>
          <a:r>
            <a:rPr lang="en-US" u="none" dirty="0"/>
            <a:t> </a:t>
          </a:r>
          <a:r>
            <a:rPr lang="en-US" dirty="0"/>
            <a:t>Both online and in person</a:t>
          </a:r>
        </a:p>
      </dgm:t>
    </dgm:pt>
    <dgm:pt modelId="{59D4FBAB-183D-A549-8D3B-10F9C1EC1772}" type="parTrans" cxnId="{861CC8AD-E1FC-2F41-919B-E4106233B263}">
      <dgm:prSet/>
      <dgm:spPr/>
      <dgm:t>
        <a:bodyPr/>
        <a:lstStyle/>
        <a:p>
          <a:endParaRPr lang="en-US"/>
        </a:p>
      </dgm:t>
    </dgm:pt>
    <dgm:pt modelId="{8BEECB50-B041-CD41-9927-0F7937774D58}" type="sibTrans" cxnId="{861CC8AD-E1FC-2F41-919B-E4106233B263}">
      <dgm:prSet/>
      <dgm:spPr/>
      <dgm:t>
        <a:bodyPr/>
        <a:lstStyle/>
        <a:p>
          <a:endParaRPr lang="en-US"/>
        </a:p>
      </dgm:t>
    </dgm:pt>
    <dgm:pt modelId="{5A90C608-7E09-0E46-8246-390540C2B06F}" type="pres">
      <dgm:prSet presAssocID="{B97AC77E-307E-3343-92ED-2B1801253FBE}" presName="compositeShape" presStyleCnt="0">
        <dgm:presLayoutVars>
          <dgm:chMax val="7"/>
          <dgm:dir/>
          <dgm:resizeHandles val="exact"/>
        </dgm:presLayoutVars>
      </dgm:prSet>
      <dgm:spPr/>
    </dgm:pt>
    <dgm:pt modelId="{3F9117E3-4AEE-314A-9C7D-6CDC94E88581}" type="pres">
      <dgm:prSet presAssocID="{F1929B40-6238-4A43-8A26-DCC48EEAE650}" presName="circ1" presStyleLbl="vennNode1" presStyleIdx="0" presStyleCnt="3"/>
      <dgm:spPr/>
    </dgm:pt>
    <dgm:pt modelId="{5D9EBE65-81CB-A44F-BC6B-854EF2E53E8C}" type="pres">
      <dgm:prSet presAssocID="{F1929B40-6238-4A43-8A26-DCC48EEAE650}" presName="circ1Tx" presStyleLbl="revTx" presStyleIdx="0" presStyleCnt="0">
        <dgm:presLayoutVars>
          <dgm:chMax val="0"/>
          <dgm:chPref val="0"/>
          <dgm:bulletEnabled val="1"/>
        </dgm:presLayoutVars>
      </dgm:prSet>
      <dgm:spPr/>
    </dgm:pt>
    <dgm:pt modelId="{CEFD35D0-4B8C-CC4B-B699-D9558128DBB2}" type="pres">
      <dgm:prSet presAssocID="{C817448E-2799-F549-939D-95C89E848B06}" presName="circ2" presStyleLbl="vennNode1" presStyleIdx="1" presStyleCnt="3"/>
      <dgm:spPr/>
    </dgm:pt>
    <dgm:pt modelId="{70C80015-F0EC-D341-89F4-454F438EAD71}" type="pres">
      <dgm:prSet presAssocID="{C817448E-2799-F549-939D-95C89E848B06}" presName="circ2Tx" presStyleLbl="revTx" presStyleIdx="0" presStyleCnt="0">
        <dgm:presLayoutVars>
          <dgm:chMax val="0"/>
          <dgm:chPref val="0"/>
          <dgm:bulletEnabled val="1"/>
        </dgm:presLayoutVars>
      </dgm:prSet>
      <dgm:spPr/>
    </dgm:pt>
    <dgm:pt modelId="{3F043A1F-8E4A-5148-ADBB-C8D64B312E89}" type="pres">
      <dgm:prSet presAssocID="{5977840C-A309-404B-A384-1A5A6D1ABEA7}" presName="circ3" presStyleLbl="vennNode1" presStyleIdx="2" presStyleCnt="3"/>
      <dgm:spPr/>
    </dgm:pt>
    <dgm:pt modelId="{A2E8AC9D-82A4-4448-9F17-EAA52C55BD33}" type="pres">
      <dgm:prSet presAssocID="{5977840C-A309-404B-A384-1A5A6D1ABEA7}" presName="circ3Tx" presStyleLbl="revTx" presStyleIdx="0" presStyleCnt="0">
        <dgm:presLayoutVars>
          <dgm:chMax val="0"/>
          <dgm:chPref val="0"/>
          <dgm:bulletEnabled val="1"/>
        </dgm:presLayoutVars>
      </dgm:prSet>
      <dgm:spPr/>
    </dgm:pt>
  </dgm:ptLst>
  <dgm:cxnLst>
    <dgm:cxn modelId="{D89DF400-094F-0340-AC1F-CD52D4D9AE71}" type="presOf" srcId="{C817448E-2799-F549-939D-95C89E848B06}" destId="{70C80015-F0EC-D341-89F4-454F438EAD71}" srcOrd="1" destOrd="0" presId="urn:microsoft.com/office/officeart/2005/8/layout/venn1"/>
    <dgm:cxn modelId="{81264C11-7C86-2041-A12B-5BEF9D2D886D}" type="presOf" srcId="{C817448E-2799-F549-939D-95C89E848B06}" destId="{CEFD35D0-4B8C-CC4B-B699-D9558128DBB2}" srcOrd="0" destOrd="0" presId="urn:microsoft.com/office/officeart/2005/8/layout/venn1"/>
    <dgm:cxn modelId="{03D4B912-185D-7642-B0F0-E24DEB31B48E}" type="presOf" srcId="{F1929B40-6238-4A43-8A26-DCC48EEAE650}" destId="{5D9EBE65-81CB-A44F-BC6B-854EF2E53E8C}" srcOrd="1" destOrd="0" presId="urn:microsoft.com/office/officeart/2005/8/layout/venn1"/>
    <dgm:cxn modelId="{87B10A2D-1597-1F4B-8D99-6B43250B75E5}" type="presOf" srcId="{5977840C-A309-404B-A384-1A5A6D1ABEA7}" destId="{A2E8AC9D-82A4-4448-9F17-EAA52C55BD33}" srcOrd="1" destOrd="0" presId="urn:microsoft.com/office/officeart/2005/8/layout/venn1"/>
    <dgm:cxn modelId="{4F05FD38-149D-2347-A4F6-E23F4973D36C}" srcId="{B97AC77E-307E-3343-92ED-2B1801253FBE}" destId="{F1929B40-6238-4A43-8A26-DCC48EEAE650}" srcOrd="0" destOrd="0" parTransId="{AE586B5D-E23D-7A40-B515-A75C33360B61}" sibTransId="{5898A53A-095E-2244-A0D4-6F3D4D40FEE0}"/>
    <dgm:cxn modelId="{B6DA6944-DC36-7542-A237-C8E4099414EE}" srcId="{B97AC77E-307E-3343-92ED-2B1801253FBE}" destId="{C817448E-2799-F549-939D-95C89E848B06}" srcOrd="1" destOrd="0" parTransId="{E3613B89-7F10-7A42-A4B9-2A9F83CA5D8C}" sibTransId="{FF7C37BF-13C8-0F48-9431-14AE9298645D}"/>
    <dgm:cxn modelId="{F5598488-4E1B-7944-A90D-BD7A34ABAA2B}" type="presOf" srcId="{5977840C-A309-404B-A384-1A5A6D1ABEA7}" destId="{3F043A1F-8E4A-5148-ADBB-C8D64B312E89}" srcOrd="0" destOrd="0" presId="urn:microsoft.com/office/officeart/2005/8/layout/venn1"/>
    <dgm:cxn modelId="{861CC8AD-E1FC-2F41-919B-E4106233B263}" srcId="{B97AC77E-307E-3343-92ED-2B1801253FBE}" destId="{5977840C-A309-404B-A384-1A5A6D1ABEA7}" srcOrd="2" destOrd="0" parTransId="{59D4FBAB-183D-A549-8D3B-10F9C1EC1772}" sibTransId="{8BEECB50-B041-CD41-9927-0F7937774D58}"/>
    <dgm:cxn modelId="{74F4B0BA-911D-A74C-B219-44383F7468D4}" type="presOf" srcId="{B97AC77E-307E-3343-92ED-2B1801253FBE}" destId="{5A90C608-7E09-0E46-8246-390540C2B06F}" srcOrd="0" destOrd="0" presId="urn:microsoft.com/office/officeart/2005/8/layout/venn1"/>
    <dgm:cxn modelId="{82DFEBD5-BA41-EA4F-8FCD-78B2AC0C2DB7}" type="presOf" srcId="{F1929B40-6238-4A43-8A26-DCC48EEAE650}" destId="{3F9117E3-4AEE-314A-9C7D-6CDC94E88581}" srcOrd="0" destOrd="0" presId="urn:microsoft.com/office/officeart/2005/8/layout/venn1"/>
    <dgm:cxn modelId="{FA3F4B1B-F693-D84E-BD6C-0528CFD25BD6}" type="presParOf" srcId="{5A90C608-7E09-0E46-8246-390540C2B06F}" destId="{3F9117E3-4AEE-314A-9C7D-6CDC94E88581}" srcOrd="0" destOrd="0" presId="urn:microsoft.com/office/officeart/2005/8/layout/venn1"/>
    <dgm:cxn modelId="{4D3B5B3D-BFAD-884A-88BF-BF98BF7F755F}" type="presParOf" srcId="{5A90C608-7E09-0E46-8246-390540C2B06F}" destId="{5D9EBE65-81CB-A44F-BC6B-854EF2E53E8C}" srcOrd="1" destOrd="0" presId="urn:microsoft.com/office/officeart/2005/8/layout/venn1"/>
    <dgm:cxn modelId="{977CA27D-4255-6346-9FCB-007CC7219A0E}" type="presParOf" srcId="{5A90C608-7E09-0E46-8246-390540C2B06F}" destId="{CEFD35D0-4B8C-CC4B-B699-D9558128DBB2}" srcOrd="2" destOrd="0" presId="urn:microsoft.com/office/officeart/2005/8/layout/venn1"/>
    <dgm:cxn modelId="{B88470B6-A98D-6345-944D-374B15868B9D}" type="presParOf" srcId="{5A90C608-7E09-0E46-8246-390540C2B06F}" destId="{70C80015-F0EC-D341-89F4-454F438EAD71}" srcOrd="3" destOrd="0" presId="urn:microsoft.com/office/officeart/2005/8/layout/venn1"/>
    <dgm:cxn modelId="{57D7F630-3FFE-624C-849A-074CF42776E7}" type="presParOf" srcId="{5A90C608-7E09-0E46-8246-390540C2B06F}" destId="{3F043A1F-8E4A-5148-ADBB-C8D64B312E89}" srcOrd="4" destOrd="0" presId="urn:microsoft.com/office/officeart/2005/8/layout/venn1"/>
    <dgm:cxn modelId="{3001C590-C3BF-F34C-B76A-94319A16BD85}" type="presParOf" srcId="{5A90C608-7E09-0E46-8246-390540C2B06F}" destId="{A2E8AC9D-82A4-4448-9F17-EAA52C55BD33}"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32489C-86B7-E646-B0DF-39547EEF23AF}">
      <dsp:nvSpPr>
        <dsp:cNvPr id="0" name=""/>
        <dsp:cNvSpPr/>
      </dsp:nvSpPr>
      <dsp:spPr>
        <a:xfrm>
          <a:off x="3161" y="246614"/>
          <a:ext cx="4885403" cy="1954161"/>
        </a:xfrm>
        <a:prstGeom prst="chevron">
          <a:avLst/>
        </a:prstGeom>
        <a:solidFill>
          <a:srgbClr val="FFC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41275" rIns="0" bIns="41275" numCol="1" spcCol="1270" anchor="ctr" anchorCtr="0">
          <a:noAutofit/>
        </a:bodyPr>
        <a:lstStyle/>
        <a:p>
          <a:pPr marL="0" lvl="0" indent="0" algn="ctr" defTabSz="2889250">
            <a:lnSpc>
              <a:spcPct val="90000"/>
            </a:lnSpc>
            <a:spcBef>
              <a:spcPct val="0"/>
            </a:spcBef>
            <a:spcAft>
              <a:spcPct val="35000"/>
            </a:spcAft>
            <a:buNone/>
          </a:pPr>
          <a:r>
            <a:rPr lang="en-US" sz="6500" b="1" kern="1200" dirty="0">
              <a:solidFill>
                <a:schemeClr val="bg1"/>
              </a:solidFill>
            </a:rPr>
            <a:t>Who?</a:t>
          </a:r>
        </a:p>
      </dsp:txBody>
      <dsp:txXfrm>
        <a:off x="980242" y="246614"/>
        <a:ext cx="2931242" cy="1954161"/>
      </dsp:txXfrm>
    </dsp:sp>
    <dsp:sp modelId="{5972A505-CD2A-F741-920B-F15C51472671}">
      <dsp:nvSpPr>
        <dsp:cNvPr id="0" name=""/>
        <dsp:cNvSpPr/>
      </dsp:nvSpPr>
      <dsp:spPr>
        <a:xfrm>
          <a:off x="4253462" y="412718"/>
          <a:ext cx="4054884" cy="1621953"/>
        </a:xfrm>
        <a:prstGeom prst="chevron">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n-US" sz="2200" kern="1200" dirty="0"/>
            <a:t>Tribal leaders said there was a need.</a:t>
          </a:r>
        </a:p>
      </dsp:txBody>
      <dsp:txXfrm>
        <a:off x="5064439" y="412718"/>
        <a:ext cx="2432931" cy="1621953"/>
      </dsp:txXfrm>
    </dsp:sp>
    <dsp:sp modelId="{16C75580-5A5D-A14C-9330-A66F0A28A067}">
      <dsp:nvSpPr>
        <dsp:cNvPr id="0" name=""/>
        <dsp:cNvSpPr/>
      </dsp:nvSpPr>
      <dsp:spPr>
        <a:xfrm>
          <a:off x="7740663" y="412718"/>
          <a:ext cx="4054884" cy="1621953"/>
        </a:xfrm>
        <a:prstGeom prst="chevron">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ClrTx/>
            <a:buSzTx/>
            <a:buFontTx/>
            <a:buNone/>
          </a:pPr>
          <a:r>
            <a:rPr lang="en-US" sz="2200" kern="1200" dirty="0"/>
            <a:t>Data confirmed the need.</a:t>
          </a:r>
        </a:p>
      </dsp:txBody>
      <dsp:txXfrm>
        <a:off x="8551640" y="412718"/>
        <a:ext cx="2432931" cy="1621953"/>
      </dsp:txXfrm>
    </dsp:sp>
    <dsp:sp modelId="{481A61FF-3C2C-A243-BD75-912D132C82F4}">
      <dsp:nvSpPr>
        <dsp:cNvPr id="0" name=""/>
        <dsp:cNvSpPr/>
      </dsp:nvSpPr>
      <dsp:spPr>
        <a:xfrm>
          <a:off x="3161" y="2474358"/>
          <a:ext cx="4885403" cy="1954161"/>
        </a:xfrm>
        <a:prstGeom prst="chevron">
          <a:avLst/>
        </a:prstGeom>
        <a:solidFill>
          <a:srgbClr val="FFC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41275" rIns="0" bIns="41275" numCol="1" spcCol="1270" anchor="ctr" anchorCtr="0">
          <a:noAutofit/>
        </a:bodyPr>
        <a:lstStyle/>
        <a:p>
          <a:pPr marL="0" lvl="0" indent="0" algn="ctr" defTabSz="2889250">
            <a:lnSpc>
              <a:spcPct val="90000"/>
            </a:lnSpc>
            <a:spcBef>
              <a:spcPct val="0"/>
            </a:spcBef>
            <a:spcAft>
              <a:spcPct val="35000"/>
            </a:spcAft>
            <a:buNone/>
          </a:pPr>
          <a:r>
            <a:rPr lang="en-US" sz="6500" b="1" kern="1200" dirty="0">
              <a:solidFill>
                <a:schemeClr val="bg1"/>
              </a:solidFill>
            </a:rPr>
            <a:t>What?</a:t>
          </a:r>
        </a:p>
      </dsp:txBody>
      <dsp:txXfrm>
        <a:off x="980242" y="2474358"/>
        <a:ext cx="2931242" cy="1954161"/>
      </dsp:txXfrm>
    </dsp:sp>
    <dsp:sp modelId="{AC32EB3A-F91D-A244-8C69-B5D38F042DBB}">
      <dsp:nvSpPr>
        <dsp:cNvPr id="0" name=""/>
        <dsp:cNvSpPr/>
      </dsp:nvSpPr>
      <dsp:spPr>
        <a:xfrm>
          <a:off x="4253462" y="2640462"/>
          <a:ext cx="4054884" cy="1621953"/>
        </a:xfrm>
        <a:prstGeom prst="chevron">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n-US" sz="2200" kern="1200" dirty="0"/>
            <a:t>Current system wasn’t addressing the need. </a:t>
          </a:r>
        </a:p>
      </dsp:txBody>
      <dsp:txXfrm>
        <a:off x="5064439" y="2640462"/>
        <a:ext cx="2432931" cy="1621953"/>
      </dsp:txXfrm>
    </dsp:sp>
    <dsp:sp modelId="{F0C68C1C-18F7-2247-BBB5-98B8294686C9}">
      <dsp:nvSpPr>
        <dsp:cNvPr id="0" name=""/>
        <dsp:cNvSpPr/>
      </dsp:nvSpPr>
      <dsp:spPr>
        <a:xfrm>
          <a:off x="7740663" y="2640462"/>
          <a:ext cx="4054884" cy="1621953"/>
        </a:xfrm>
        <a:prstGeom prst="chevron">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n-US" sz="2200" kern="1200" dirty="0"/>
            <a:t>Stay home &amp; keep working. Relevance and representation. Structures for success.</a:t>
          </a:r>
        </a:p>
      </dsp:txBody>
      <dsp:txXfrm>
        <a:off x="8551640" y="2640462"/>
        <a:ext cx="2432931" cy="1621953"/>
      </dsp:txXfrm>
    </dsp:sp>
    <dsp:sp modelId="{EC057FD2-E63C-5A46-B693-E0CFB6F6265F}">
      <dsp:nvSpPr>
        <dsp:cNvPr id="0" name=""/>
        <dsp:cNvSpPr/>
      </dsp:nvSpPr>
      <dsp:spPr>
        <a:xfrm>
          <a:off x="3161" y="4702102"/>
          <a:ext cx="4885403" cy="1954161"/>
        </a:xfrm>
        <a:prstGeom prst="chevron">
          <a:avLst/>
        </a:prstGeom>
        <a:solidFill>
          <a:srgbClr val="FFC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41275" rIns="0" bIns="41275" numCol="1" spcCol="1270" anchor="ctr" anchorCtr="0">
          <a:noAutofit/>
        </a:bodyPr>
        <a:lstStyle/>
        <a:p>
          <a:pPr marL="0" lvl="0" indent="0" algn="ctr" defTabSz="2889250">
            <a:lnSpc>
              <a:spcPct val="90000"/>
            </a:lnSpc>
            <a:spcBef>
              <a:spcPct val="0"/>
            </a:spcBef>
            <a:spcAft>
              <a:spcPct val="35000"/>
            </a:spcAft>
            <a:buNone/>
          </a:pPr>
          <a:r>
            <a:rPr lang="en-US" sz="6500" b="1" kern="1200" dirty="0">
              <a:solidFill>
                <a:schemeClr val="bg1"/>
              </a:solidFill>
            </a:rPr>
            <a:t>How?</a:t>
          </a:r>
        </a:p>
      </dsp:txBody>
      <dsp:txXfrm>
        <a:off x="980242" y="4702102"/>
        <a:ext cx="2931242" cy="1954161"/>
      </dsp:txXfrm>
    </dsp:sp>
    <dsp:sp modelId="{5C206190-F196-5847-AB8B-9FF4D5BBEAB9}">
      <dsp:nvSpPr>
        <dsp:cNvPr id="0" name=""/>
        <dsp:cNvSpPr/>
      </dsp:nvSpPr>
      <dsp:spPr>
        <a:xfrm>
          <a:off x="4253462" y="4868205"/>
          <a:ext cx="4054884" cy="1621953"/>
        </a:xfrm>
        <a:prstGeom prst="chevron">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n-US" sz="2200" kern="1200" dirty="0"/>
            <a:t>Relationships. </a:t>
          </a:r>
        </a:p>
      </dsp:txBody>
      <dsp:txXfrm>
        <a:off x="5064439" y="4868205"/>
        <a:ext cx="2432931" cy="1621953"/>
      </dsp:txXfrm>
    </dsp:sp>
    <dsp:sp modelId="{3E9C3587-A646-F14D-8931-EECDD9492613}">
      <dsp:nvSpPr>
        <dsp:cNvPr id="0" name=""/>
        <dsp:cNvSpPr/>
      </dsp:nvSpPr>
      <dsp:spPr>
        <a:xfrm>
          <a:off x="7740663" y="4868205"/>
          <a:ext cx="4054884" cy="1621953"/>
        </a:xfrm>
        <a:prstGeom prst="chevron">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n-US" sz="2200" kern="1200" dirty="0"/>
            <a:t>Responsibility to listen, learn, lead. Resources are necessary but not sufficient.</a:t>
          </a:r>
        </a:p>
      </dsp:txBody>
      <dsp:txXfrm>
        <a:off x="8551640" y="4868205"/>
        <a:ext cx="2432931" cy="16219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9117E3-4AEE-314A-9C7D-6CDC94E88581}">
      <dsp:nvSpPr>
        <dsp:cNvPr id="0" name=""/>
        <dsp:cNvSpPr/>
      </dsp:nvSpPr>
      <dsp:spPr>
        <a:xfrm>
          <a:off x="1819482" y="65526"/>
          <a:ext cx="3145293" cy="3145293"/>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u="sng" kern="1200" dirty="0"/>
            <a:t>Coursework:</a:t>
          </a:r>
          <a:r>
            <a:rPr lang="en-US" sz="2000" u="none" kern="1200" dirty="0"/>
            <a:t> </a:t>
          </a:r>
          <a:r>
            <a:rPr lang="en-US" sz="2000" kern="1200" dirty="0"/>
            <a:t>Both Indigenous-centered and state-standards-aligned</a:t>
          </a:r>
        </a:p>
      </dsp:txBody>
      <dsp:txXfrm>
        <a:off x="2238854" y="615953"/>
        <a:ext cx="2306548" cy="1415382"/>
      </dsp:txXfrm>
    </dsp:sp>
    <dsp:sp modelId="{CEFD35D0-4B8C-CC4B-B699-D9558128DBB2}">
      <dsp:nvSpPr>
        <dsp:cNvPr id="0" name=""/>
        <dsp:cNvSpPr/>
      </dsp:nvSpPr>
      <dsp:spPr>
        <a:xfrm>
          <a:off x="2954408" y="2031335"/>
          <a:ext cx="3145293" cy="3145293"/>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u="sng" kern="1200" dirty="0"/>
            <a:t>Practicum:</a:t>
          </a:r>
          <a:r>
            <a:rPr lang="en-US" sz="2000" kern="1200" dirty="0"/>
            <a:t> Both local school experience and summer Flagstaff experience</a:t>
          </a:r>
        </a:p>
      </dsp:txBody>
      <dsp:txXfrm>
        <a:off x="3916344" y="2843869"/>
        <a:ext cx="1887176" cy="1729911"/>
      </dsp:txXfrm>
    </dsp:sp>
    <dsp:sp modelId="{3F043A1F-8E4A-5148-ADBB-C8D64B312E89}">
      <dsp:nvSpPr>
        <dsp:cNvPr id="0" name=""/>
        <dsp:cNvSpPr/>
      </dsp:nvSpPr>
      <dsp:spPr>
        <a:xfrm>
          <a:off x="684555" y="2031335"/>
          <a:ext cx="3145293" cy="3145293"/>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u="sng" kern="1200" dirty="0"/>
            <a:t>Format:</a:t>
          </a:r>
          <a:r>
            <a:rPr lang="en-US" sz="2000" u="none" kern="1200" dirty="0"/>
            <a:t> </a:t>
          </a:r>
          <a:r>
            <a:rPr lang="en-US" sz="2000" kern="1200" dirty="0"/>
            <a:t>Both online and in person</a:t>
          </a:r>
        </a:p>
      </dsp:txBody>
      <dsp:txXfrm>
        <a:off x="980737" y="2843869"/>
        <a:ext cx="1887176" cy="1729911"/>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8644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6FB6E-6568-67ED-EFC1-E64327E9D1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964997-B5DB-AC85-03E7-EACCA44993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4EE05A-6132-8B9B-3DAA-F2C9DE621863}"/>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287A780B-5922-05CA-1F73-1BD3AB10A3C7}"/>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128445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mn-l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948314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mn-l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091855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US" dirty="0"/>
          </a:p>
        </p:txBody>
      </p:sp>
    </p:spTree>
    <p:extLst>
      <p:ext uri="{BB962C8B-B14F-4D97-AF65-F5344CB8AC3E}">
        <p14:creationId xmlns:p14="http://schemas.microsoft.com/office/powerpoint/2010/main" val="11305257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79F067-9737-054B-B350-3CA3F6BA8C7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649620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79F067-9737-054B-B350-3CA3F6BA8C7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69835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79F067-9737-054B-B350-3CA3F6BA8C7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918479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79F067-9737-054B-B350-3CA3F6BA8C7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935596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US" dirty="0"/>
          </a:p>
          <a:p>
            <a:endParaRPr lang="en-US" dirty="0"/>
          </a:p>
        </p:txBody>
      </p:sp>
    </p:spTree>
    <p:extLst>
      <p:ext uri="{BB962C8B-B14F-4D97-AF65-F5344CB8AC3E}">
        <p14:creationId xmlns:p14="http://schemas.microsoft.com/office/powerpoint/2010/main" val="19410905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BAE9E6-FC52-7F4E-B22E-76509B4751CB}"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14839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3174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571155" y="4588551"/>
            <a:ext cx="11027288" cy="977621"/>
          </a:xfrm>
        </p:spPr>
        <p:txBody>
          <a:bodyPr tIns="91440" bIns="91440">
            <a:normAutofit/>
          </a:bodyPr>
          <a:lstStyle>
            <a:lvl1pPr marL="0" indent="0" algn="l">
              <a:buNone/>
              <a:defRPr sz="1800" b="0" cap="none"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p:cNvCxnSpPr/>
          <p:nvPr/>
        </p:nvCxnSpPr>
        <p:spPr>
          <a:xfrm flipV="1">
            <a:off x="571154" y="2743200"/>
            <a:ext cx="11009158" cy="1"/>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ctrTitle" hasCustomPrompt="1"/>
          </p:nvPr>
        </p:nvSpPr>
        <p:spPr>
          <a:xfrm>
            <a:off x="571154" y="3063240"/>
            <a:ext cx="11027289" cy="1333500"/>
          </a:xfrm>
        </p:spPr>
        <p:txBody>
          <a:bodyPr bIns="0" anchor="t" anchorCtr="0">
            <a:normAutofit/>
          </a:bodyPr>
          <a:lstStyle>
            <a:lvl1pPr algn="l">
              <a:defRPr sz="3600" cap="none"/>
            </a:lvl1pPr>
          </a:lstStyle>
          <a:p>
            <a:r>
              <a:rPr lang="en-US"/>
              <a:t>Click to edit master title style</a:t>
            </a:r>
          </a:p>
        </p:txBody>
      </p:sp>
      <p:pic>
        <p:nvPicPr>
          <p:cNvPr id="6" name="Picture 5" title="Logo: ECTA: Early Childhood Technical Assistance Cent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154" y="1333947"/>
            <a:ext cx="7382443" cy="1089213"/>
          </a:xfrm>
          <a:prstGeom prst="rect">
            <a:avLst/>
          </a:prstGeom>
        </p:spPr>
      </p:pic>
    </p:spTree>
    <p:extLst>
      <p:ext uri="{BB962C8B-B14F-4D97-AF65-F5344CB8AC3E}">
        <p14:creationId xmlns:p14="http://schemas.microsoft.com/office/powerpoint/2010/main" val="1947593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6" name="Footer Placeholder 4"/>
          <p:cNvSpPr>
            <a:spLocks noGrp="1"/>
          </p:cNvSpPr>
          <p:nvPr>
            <p:ph type="ftr" sz="quarter" idx="3"/>
          </p:nvPr>
        </p:nvSpPr>
        <p:spPr>
          <a:xfrm>
            <a:off x="2229633" y="6349533"/>
            <a:ext cx="8130877" cy="496463"/>
          </a:xfrm>
          <a:prstGeom prst="rect">
            <a:avLst/>
          </a:prstGeom>
        </p:spPr>
        <p:txBody>
          <a:bodyPr anchor="ctr" anchorCtr="0"/>
          <a:lstStyle>
            <a:lvl1pPr>
              <a:defRPr sz="1100">
                <a:solidFill>
                  <a:schemeClr val="bg1"/>
                </a:solidFill>
              </a:defRPr>
            </a:lvl1pPr>
          </a:lstStyle>
          <a:p>
            <a:endParaRPr lang="en-US"/>
          </a:p>
        </p:txBody>
      </p:sp>
      <p:sp>
        <p:nvSpPr>
          <p:cNvPr id="7" name="Slide Number Placeholder 5"/>
          <p:cNvSpPr>
            <a:spLocks noGrp="1"/>
          </p:cNvSpPr>
          <p:nvPr>
            <p:ph type="sldNum" sz="quarter" idx="4"/>
          </p:nvPr>
        </p:nvSpPr>
        <p:spPr>
          <a:xfrm>
            <a:off x="10360510" y="6349534"/>
            <a:ext cx="1232776" cy="503578"/>
          </a:xfrm>
          <a:prstGeom prst="rect">
            <a:avLst/>
          </a:prstGeom>
        </p:spPr>
        <p:txBody>
          <a:bodyPr anchor="ctr" anchorCtr="0"/>
          <a:lstStyle>
            <a:lvl1pPr algn="r">
              <a:defRPr sz="2000" b="1">
                <a:solidFill>
                  <a:schemeClr val="bg1"/>
                </a:solidFill>
              </a:defRPr>
            </a:lvl1p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358648263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 ECTA">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974080" y="2410119"/>
            <a:ext cx="5624362" cy="1841842"/>
          </a:xfrm>
          <a:prstGeom prst="rect">
            <a:avLst/>
          </a:prstGeom>
        </p:spPr>
        <p:txBody>
          <a:bodyPr bIns="0" anchor="b">
            <a:normAutofit/>
          </a:bodyPr>
          <a:lstStyle>
            <a:lvl1pPr algn="l">
              <a:defRPr sz="5400" cap="none"/>
            </a:lvl1pPr>
          </a:lstStyle>
          <a:p>
            <a:r>
              <a:rPr lang="en-US"/>
              <a:t>Click to edit master title style</a:t>
            </a:r>
          </a:p>
        </p:txBody>
      </p:sp>
      <p:sp>
        <p:nvSpPr>
          <p:cNvPr id="8" name="Subtitle 2"/>
          <p:cNvSpPr>
            <a:spLocks noGrp="1"/>
          </p:cNvSpPr>
          <p:nvPr>
            <p:ph type="subTitle" idx="1" hasCustomPrompt="1"/>
          </p:nvPr>
        </p:nvSpPr>
        <p:spPr>
          <a:xfrm>
            <a:off x="5974080" y="4436836"/>
            <a:ext cx="5624362" cy="1702399"/>
          </a:xfrm>
          <a:prstGeom prst="rect">
            <a:avLst/>
          </a:prstGeom>
        </p:spPr>
        <p:txBody>
          <a:bodyPr tIns="91440" bIns="91440" anchor="ctr" anchorCtr="0">
            <a:normAutofit/>
          </a:bodyPr>
          <a:lstStyle>
            <a:lvl1pPr marL="0" indent="0" algn="l">
              <a:buNone/>
              <a:defRPr sz="1800" b="0" cap="none"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ubtitle 2"/>
          <p:cNvSpPr txBox="1">
            <a:spLocks/>
          </p:cNvSpPr>
          <p:nvPr/>
        </p:nvSpPr>
        <p:spPr>
          <a:xfrm>
            <a:off x="495300" y="2410119"/>
            <a:ext cx="3451860" cy="3729116"/>
          </a:xfrm>
          <a:prstGeom prst="rect">
            <a:avLst/>
          </a:prstGeom>
        </p:spPr>
        <p:txBody>
          <a:bodyPr vert="horz" lIns="91440" tIns="91440" rIns="91440" bIns="91440" rtlCol="0" anchor="ctr" anchorCtr="0">
            <a:normAutofit/>
          </a:bodyPr>
          <a:lstStyle>
            <a:lvl1pPr marL="0" indent="0" algn="l" defTabSz="914400" rtl="0" eaLnBrk="1" latinLnBrk="0" hangingPunct="1">
              <a:lnSpc>
                <a:spcPct val="120000"/>
              </a:lnSpc>
              <a:spcBef>
                <a:spcPts val="1000"/>
              </a:spcBef>
              <a:buClr>
                <a:schemeClr val="accent1"/>
              </a:buClr>
              <a:buSzPct val="100000"/>
              <a:buFont typeface="Arial" panose="020B0604020202020204" pitchFamily="34" charset="0"/>
              <a:buNone/>
              <a:defRPr sz="1800" b="0" kern="1200" cap="none" baseline="0">
                <a:solidFill>
                  <a:schemeClr val="tx1"/>
                </a:solidFill>
                <a:effectLst/>
                <a:latin typeface="Arial" charset="0"/>
                <a:ea typeface="Arial" charset="0"/>
                <a:cs typeface="Arial" charset="0"/>
              </a:defRPr>
            </a:lvl1pPr>
            <a:lvl2pPr marL="457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800" kern="1200" cap="none" baseline="0">
                <a:solidFill>
                  <a:schemeClr val="tx1"/>
                </a:solidFill>
                <a:effectLst/>
                <a:latin typeface="Arial" charset="0"/>
                <a:ea typeface="Arial" charset="0"/>
                <a:cs typeface="Arial" charset="0"/>
              </a:defRPr>
            </a:lvl2pPr>
            <a:lvl3pPr marL="914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800" kern="1200">
                <a:solidFill>
                  <a:schemeClr val="tx1"/>
                </a:solidFill>
                <a:effectLst/>
                <a:latin typeface="Arial" charset="0"/>
                <a:ea typeface="Arial" charset="0"/>
                <a:cs typeface="Arial" charset="0"/>
              </a:defRPr>
            </a:lvl3pPr>
            <a:lvl4pPr marL="1371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cap="none" baseline="0">
                <a:solidFill>
                  <a:schemeClr val="tx1"/>
                </a:solidFill>
                <a:effectLst/>
                <a:latin typeface="Arial" charset="0"/>
                <a:ea typeface="Arial" charset="0"/>
                <a:cs typeface="Arial" charset="0"/>
              </a:defRPr>
            </a:lvl4pPr>
            <a:lvl5pPr marL="18288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Arial" charset="0"/>
                <a:ea typeface="Arial" charset="0"/>
                <a:cs typeface="Arial" charset="0"/>
              </a:defRPr>
            </a:lvl5pPr>
            <a:lvl6pPr marL="22860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baseline="0">
                <a:solidFill>
                  <a:schemeClr val="tx1"/>
                </a:solidFill>
                <a:effectLst/>
                <a:latin typeface="+mn-lt"/>
                <a:ea typeface="+mn-ea"/>
                <a:cs typeface="+mn-cs"/>
              </a:defRPr>
            </a:lvl9pPr>
          </a:lstStyle>
          <a:p>
            <a:r>
              <a:rPr lang="en-US">
                <a:solidFill>
                  <a:schemeClr val="bg1"/>
                </a:solidFill>
              </a:rPr>
              <a:t>Additional</a:t>
            </a:r>
            <a:r>
              <a:rPr lang="en-US" baseline="0">
                <a:solidFill>
                  <a:schemeClr val="bg1"/>
                </a:solidFill>
              </a:rPr>
              <a:t> welcome, information or notification</a:t>
            </a:r>
            <a:endParaRPr lang="en-US">
              <a:solidFill>
                <a:schemeClr val="bg1"/>
              </a:solidFill>
            </a:endParaRPr>
          </a:p>
        </p:txBody>
      </p:sp>
      <p:cxnSp>
        <p:nvCxnSpPr>
          <p:cNvPr id="13" name="Straight Connector 12"/>
          <p:cNvCxnSpPr/>
          <p:nvPr/>
        </p:nvCxnSpPr>
        <p:spPr>
          <a:xfrm>
            <a:off x="5974080" y="1906003"/>
            <a:ext cx="56243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Picture 1" title="Logo: ECTA: Early Childhood Technical Assistance Cent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4080" y="891304"/>
            <a:ext cx="5624362" cy="829824"/>
          </a:xfrm>
          <a:prstGeom prst="rect">
            <a:avLst/>
          </a:prstGeom>
        </p:spPr>
      </p:pic>
    </p:spTree>
    <p:extLst>
      <p:ext uri="{BB962C8B-B14F-4D97-AF65-F5344CB8AC3E}">
        <p14:creationId xmlns:p14="http://schemas.microsoft.com/office/powerpoint/2010/main" val="157610053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CTA disclaimer">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10360510" y="6349534"/>
            <a:ext cx="1232776" cy="503578"/>
          </a:xfrm>
          <a:prstGeom prst="rect">
            <a:avLst/>
          </a:prstGeom>
        </p:spPr>
        <p:txBody>
          <a:bodyPr anchor="ctr" anchorCtr="0"/>
          <a:lstStyle>
            <a:lvl1pPr algn="r">
              <a:defRPr sz="2000" b="1">
                <a:solidFill>
                  <a:schemeClr val="bg1"/>
                </a:solidFill>
              </a:defRPr>
            </a:lvl1pPr>
          </a:lstStyle>
          <a:p>
            <a:pPr algn="r"/>
            <a:fld id="{F7021451-1387-4CA6-816F-3879F97B5CBC}" type="slidenum">
              <a:rPr lang="en-US" b="0" smtClean="0"/>
              <a:t>‹#›</a:t>
            </a:fld>
            <a:endParaRPr lang="en-US"/>
          </a:p>
        </p:txBody>
      </p:sp>
      <p:cxnSp>
        <p:nvCxnSpPr>
          <p:cNvPr id="8" name="Straight Connector 7"/>
          <p:cNvCxnSpPr/>
          <p:nvPr/>
        </p:nvCxnSpPr>
        <p:spPr>
          <a:xfrm>
            <a:off x="1941533" y="3713663"/>
            <a:ext cx="82997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1973580" y="2523098"/>
            <a:ext cx="8259347" cy="913250"/>
          </a:xfrm>
          <a:prstGeom prst="rect">
            <a:avLst/>
          </a:prstGeom>
        </p:spPr>
        <p:txBody>
          <a:bodyPr anchor="ctr" anchorCtr="0"/>
          <a:lstStyle/>
          <a:p>
            <a:r>
              <a:rPr lang="en-US" b="0"/>
              <a:t>Click to edit Master title style</a:t>
            </a:r>
            <a:endParaRPr lang="en-US"/>
          </a:p>
        </p:txBody>
      </p:sp>
      <p:sp>
        <p:nvSpPr>
          <p:cNvPr id="12" name="Text Placeholder 2"/>
          <p:cNvSpPr>
            <a:spLocks noGrp="1"/>
          </p:cNvSpPr>
          <p:nvPr>
            <p:ph type="body" idx="1" hasCustomPrompt="1"/>
          </p:nvPr>
        </p:nvSpPr>
        <p:spPr>
          <a:xfrm>
            <a:off x="1905852" y="3846280"/>
            <a:ext cx="8327075" cy="1012929"/>
          </a:xfrm>
          <a:prstGeom prst="rect">
            <a:avLst/>
          </a:prstGeom>
        </p:spPr>
        <p:txBody>
          <a:bodyPr>
            <a:noAutofit/>
          </a:bodyPr>
          <a:lstStyle>
            <a:lvl1pPr marL="0" indent="0">
              <a:buNone/>
              <a:defRPr baseline="0"/>
            </a:lvl1pPr>
          </a:lstStyle>
          <a:p>
            <a:r>
              <a:rPr lang="en-US" sz="1200"/>
              <a:t>The ECTA Center is a program of the FPG Child Development Institute of the University of North Carolina at Chapel Hill, funded through cooperative agreement number </a:t>
            </a:r>
            <a:r>
              <a:rPr lang="is-IS" sz="1200"/>
              <a:t>H326P170001 </a:t>
            </a:r>
            <a:r>
              <a:rPr lang="en-US" sz="1200"/>
              <a:t>from the Office of Special Education Programs, U.S. Department of Education. Opinions expressed herein do not necessarily represent the Department of Education's position or policy. Project Officer: Julia Martin </a:t>
            </a:r>
            <a:r>
              <a:rPr lang="en-US" sz="1200" err="1"/>
              <a:t>Eile</a:t>
            </a:r>
            <a:endParaRPr lang="en-US" sz="1200"/>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852" y="5058531"/>
            <a:ext cx="3779520" cy="585216"/>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3669" y="4750570"/>
            <a:ext cx="1867611" cy="1099570"/>
          </a:xfrm>
          <a:prstGeom prst="rect">
            <a:avLst/>
          </a:prstGeom>
        </p:spPr>
      </p:pic>
      <p:cxnSp>
        <p:nvCxnSpPr>
          <p:cNvPr id="15" name="Straight Connector 14"/>
          <p:cNvCxnSpPr/>
          <p:nvPr/>
        </p:nvCxnSpPr>
        <p:spPr>
          <a:xfrm>
            <a:off x="1973580" y="2270760"/>
            <a:ext cx="82593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title="Logo: ECTA: Early Childhood Technical Assistance Cent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3580" y="833545"/>
            <a:ext cx="7382443" cy="1089213"/>
          </a:xfrm>
          <a:prstGeom prst="rect">
            <a:avLst/>
          </a:prstGeom>
        </p:spPr>
      </p:pic>
    </p:spTree>
    <p:extLst>
      <p:ext uri="{BB962C8B-B14F-4D97-AF65-F5344CB8AC3E}">
        <p14:creationId xmlns:p14="http://schemas.microsoft.com/office/powerpoint/2010/main" val="108283592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ECTA disclaimer">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10360510" y="6349534"/>
            <a:ext cx="1232776" cy="503578"/>
          </a:xfrm>
          <a:prstGeom prst="rect">
            <a:avLst/>
          </a:prstGeom>
        </p:spPr>
        <p:txBody>
          <a:bodyPr anchor="ctr" anchorCtr="0"/>
          <a:lstStyle>
            <a:lvl1pPr algn="r">
              <a:defRPr sz="2000" b="1">
                <a:solidFill>
                  <a:schemeClr val="bg1"/>
                </a:solidFill>
              </a:defRPr>
            </a:lvl1pPr>
          </a:lstStyle>
          <a:p>
            <a:pPr algn="r"/>
            <a:fld id="{F7021451-1387-4CA6-816F-3879F97B5CBC}" type="slidenum">
              <a:rPr lang="en-US" b="0" smtClean="0"/>
              <a:t>‹#›</a:t>
            </a:fld>
            <a:endParaRPr lang="en-US"/>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852" y="5058531"/>
            <a:ext cx="3779520" cy="585216"/>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3669" y="4750570"/>
            <a:ext cx="1867611" cy="1099570"/>
          </a:xfrm>
          <a:prstGeom prst="rect">
            <a:avLst/>
          </a:prstGeom>
        </p:spPr>
      </p:pic>
      <p:cxnSp>
        <p:nvCxnSpPr>
          <p:cNvPr id="16" name="Straight Connector 15">
            <a:extLst>
              <a:ext uri="{FF2B5EF4-FFF2-40B4-BE49-F238E27FC236}">
                <a16:creationId xmlns:a16="http://schemas.microsoft.com/office/drawing/2014/main" id="{8098D700-1770-E84C-870C-C000EF1C291B}"/>
              </a:ext>
            </a:extLst>
          </p:cNvPr>
          <p:cNvCxnSpPr/>
          <p:nvPr/>
        </p:nvCxnSpPr>
        <p:spPr>
          <a:xfrm>
            <a:off x="1973580" y="1743986"/>
            <a:ext cx="82593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E175660-4F39-C347-AFC6-E25DE82FC7C0}"/>
              </a:ext>
            </a:extLst>
          </p:cNvPr>
          <p:cNvCxnSpPr/>
          <p:nvPr/>
        </p:nvCxnSpPr>
        <p:spPr>
          <a:xfrm>
            <a:off x="1973580" y="3094445"/>
            <a:ext cx="82593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9" name="Picture 18" title="Logo: DaSy">
            <a:extLst>
              <a:ext uri="{FF2B5EF4-FFF2-40B4-BE49-F238E27FC236}">
                <a16:creationId xmlns:a16="http://schemas.microsoft.com/office/drawing/2014/main" id="{122C5A05-9BF7-1742-8E7B-6DF6927D50FD}"/>
              </a:ext>
            </a:extLst>
          </p:cNvPr>
          <p:cNvPicPr>
            <a:picLocks noChangeAspect="1"/>
          </p:cNvPicPr>
          <p:nvPr/>
        </p:nvPicPr>
        <p:blipFill>
          <a:blip r:embed="rId4"/>
          <a:stretch>
            <a:fillRect/>
          </a:stretch>
        </p:blipFill>
        <p:spPr>
          <a:xfrm>
            <a:off x="6523094" y="660584"/>
            <a:ext cx="3709833" cy="838644"/>
          </a:xfrm>
          <a:prstGeom prst="rect">
            <a:avLst/>
          </a:prstGeom>
        </p:spPr>
      </p:pic>
      <p:pic>
        <p:nvPicPr>
          <p:cNvPr id="20" name="Picture 19" title="Logo: ECTA">
            <a:extLst>
              <a:ext uri="{FF2B5EF4-FFF2-40B4-BE49-F238E27FC236}">
                <a16:creationId xmlns:a16="http://schemas.microsoft.com/office/drawing/2014/main" id="{02C35E5C-BD99-5744-8777-5028F3250FB7}"/>
              </a:ext>
            </a:extLst>
          </p:cNvPr>
          <p:cNvPicPr>
            <a:picLocks noChangeAspect="1"/>
          </p:cNvPicPr>
          <p:nvPr/>
        </p:nvPicPr>
        <p:blipFill>
          <a:blip r:embed="rId5"/>
          <a:stretch>
            <a:fillRect/>
          </a:stretch>
        </p:blipFill>
        <p:spPr>
          <a:xfrm>
            <a:off x="1973580" y="786003"/>
            <a:ext cx="4218498" cy="620041"/>
          </a:xfrm>
          <a:prstGeom prst="rect">
            <a:avLst/>
          </a:prstGeom>
        </p:spPr>
      </p:pic>
      <p:sp>
        <p:nvSpPr>
          <p:cNvPr id="21" name="Text Placeholder 2">
            <a:extLst>
              <a:ext uri="{FF2B5EF4-FFF2-40B4-BE49-F238E27FC236}">
                <a16:creationId xmlns:a16="http://schemas.microsoft.com/office/drawing/2014/main" id="{5A2D4CB2-D6B7-C846-9227-FDD8AF7614F8}"/>
              </a:ext>
            </a:extLst>
          </p:cNvPr>
          <p:cNvSpPr>
            <a:spLocks noGrp="1"/>
          </p:cNvSpPr>
          <p:nvPr>
            <p:ph idx="1"/>
          </p:nvPr>
        </p:nvSpPr>
        <p:spPr>
          <a:xfrm>
            <a:off x="1973580" y="3379302"/>
            <a:ext cx="8259347" cy="1387319"/>
          </a:xfrm>
          <a:prstGeom prst="rect">
            <a:avLst/>
          </a:prstGeom>
        </p:spPr>
        <p:txBody>
          <a:bodyPr>
            <a:noAutofit/>
          </a:bodyPr>
          <a:lstStyle/>
          <a:p>
            <a:pPr marL="0" lvl="0" indent="0">
              <a:buNone/>
            </a:pPr>
            <a:r>
              <a:rPr lang="en-US" sz="1300"/>
              <a:t>Click to edit Master text styles</a:t>
            </a:r>
          </a:p>
        </p:txBody>
      </p:sp>
      <p:sp>
        <p:nvSpPr>
          <p:cNvPr id="22" name="Title 1">
            <a:extLst>
              <a:ext uri="{FF2B5EF4-FFF2-40B4-BE49-F238E27FC236}">
                <a16:creationId xmlns:a16="http://schemas.microsoft.com/office/drawing/2014/main" id="{466FE9D8-B2F8-F343-BB50-AC0590FAD917}"/>
              </a:ext>
            </a:extLst>
          </p:cNvPr>
          <p:cNvSpPr>
            <a:spLocks noGrp="1"/>
          </p:cNvSpPr>
          <p:nvPr>
            <p:ph type="title"/>
          </p:nvPr>
        </p:nvSpPr>
        <p:spPr>
          <a:xfrm>
            <a:off x="1973580" y="1923615"/>
            <a:ext cx="8259347" cy="914400"/>
          </a:xfrm>
          <a:prstGeom prst="rect">
            <a:avLst/>
          </a:prstGeom>
        </p:spPr>
        <p:txBody>
          <a:bodyPr anchor="ctr" anchorCtr="0">
            <a:normAutofit fontScale="90000"/>
          </a:bodyPr>
          <a:lstStyle/>
          <a:p>
            <a:r>
              <a:rPr lang="en-US" b="0"/>
              <a:t>Click to edit Master title style</a:t>
            </a:r>
            <a:endParaRPr lang="en-US"/>
          </a:p>
        </p:txBody>
      </p:sp>
    </p:spTree>
    <p:extLst>
      <p:ext uri="{BB962C8B-B14F-4D97-AF65-F5344CB8AC3E}">
        <p14:creationId xmlns:p14="http://schemas.microsoft.com/office/powerpoint/2010/main" val="317090933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cSld name="2_ECTA disclaimer">
    <p:spTree>
      <p:nvGrpSpPr>
        <p:cNvPr id="1" name=""/>
        <p:cNvGrpSpPr/>
        <p:nvPr/>
      </p:nvGrpSpPr>
      <p:grpSpPr>
        <a:xfrm>
          <a:off x="0" y="0"/>
          <a:ext cx="0" cy="0"/>
          <a:chOff x="0" y="0"/>
          <a:chExt cx="0" cy="0"/>
        </a:xfrm>
      </p:grpSpPr>
      <p:cxnSp>
        <p:nvCxnSpPr>
          <p:cNvPr id="8" name="Straight Connector 7"/>
          <p:cNvCxnSpPr/>
          <p:nvPr/>
        </p:nvCxnSpPr>
        <p:spPr>
          <a:xfrm>
            <a:off x="1941533" y="3513638"/>
            <a:ext cx="82997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852" y="5058531"/>
            <a:ext cx="3779520" cy="585216"/>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3669" y="4750570"/>
            <a:ext cx="1867611" cy="1099570"/>
          </a:xfrm>
          <a:prstGeom prst="rect">
            <a:avLst/>
          </a:prstGeom>
        </p:spPr>
      </p:pic>
      <p:cxnSp>
        <p:nvCxnSpPr>
          <p:cNvPr id="15" name="Straight Connector 14"/>
          <p:cNvCxnSpPr/>
          <p:nvPr/>
        </p:nvCxnSpPr>
        <p:spPr>
          <a:xfrm>
            <a:off x="1973580" y="2070735"/>
            <a:ext cx="82593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title="Logo: ECTA: Early Childhood Technical Assistance Cent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3580" y="633520"/>
            <a:ext cx="7382443" cy="1089213"/>
          </a:xfrm>
          <a:prstGeom prst="rect">
            <a:avLst/>
          </a:prstGeom>
        </p:spPr>
      </p:pic>
      <p:sp>
        <p:nvSpPr>
          <p:cNvPr id="2" name="TextBox 1">
            <a:extLst>
              <a:ext uri="{FF2B5EF4-FFF2-40B4-BE49-F238E27FC236}">
                <a16:creationId xmlns:a16="http://schemas.microsoft.com/office/drawing/2014/main" id="{56482657-BEB4-8647-9BF3-DF631B060FF1}"/>
              </a:ext>
            </a:extLst>
          </p:cNvPr>
          <p:cNvSpPr txBox="1"/>
          <p:nvPr/>
        </p:nvSpPr>
        <p:spPr>
          <a:xfrm>
            <a:off x="1941533" y="3729038"/>
            <a:ext cx="829139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a:t>The ECTA Center is a program of the FPG Child Development Institute of the University of North Carolina at Chapel Hill, funded through cooperative agreement number H326P220002 from the Office of Special Education Programs, U.S. Department of Education. Opinions expressed herein do not necessarily represent the Department of Education's position or policy. Project Officer: Julia Martin </a:t>
            </a:r>
            <a:r>
              <a:rPr lang="en-US" sz="1300" err="1"/>
              <a:t>Eile</a:t>
            </a:r>
            <a:endParaRPr lang="en-US" sz="1300"/>
          </a:p>
        </p:txBody>
      </p:sp>
      <p:sp>
        <p:nvSpPr>
          <p:cNvPr id="3" name="TextBox 2">
            <a:extLst>
              <a:ext uri="{FF2B5EF4-FFF2-40B4-BE49-F238E27FC236}">
                <a16:creationId xmlns:a16="http://schemas.microsoft.com/office/drawing/2014/main" id="{0ECAD082-ED69-CA49-8CA0-CE32F7AEAD8C}"/>
              </a:ext>
            </a:extLst>
          </p:cNvPr>
          <p:cNvSpPr txBox="1"/>
          <p:nvPr/>
        </p:nvSpPr>
        <p:spPr>
          <a:xfrm>
            <a:off x="1973580" y="2485113"/>
            <a:ext cx="8259347" cy="646331"/>
          </a:xfrm>
          <a:prstGeom prst="rect">
            <a:avLst/>
          </a:prstGeom>
          <a:noFill/>
        </p:spPr>
        <p:txBody>
          <a:bodyPr wrap="square" rtlCol="0">
            <a:spAutoFit/>
          </a:bodyPr>
          <a:lstStyle/>
          <a:p>
            <a:pPr algn="ctr"/>
            <a:r>
              <a:rPr lang="en-US" sz="3600" b="0">
                <a:solidFill>
                  <a:schemeClr val="accent3">
                    <a:lumMod val="75000"/>
                  </a:schemeClr>
                </a:solidFill>
              </a:rPr>
              <a:t>Find out more at</a:t>
            </a:r>
            <a:r>
              <a:rPr lang="en-US" sz="3600">
                <a:solidFill>
                  <a:schemeClr val="accent3">
                    <a:lumMod val="75000"/>
                  </a:schemeClr>
                </a:solidFill>
              </a:rPr>
              <a:t> </a:t>
            </a:r>
            <a:r>
              <a:rPr lang="en-US" sz="3600" b="1" err="1">
                <a:solidFill>
                  <a:schemeClr val="accent3">
                    <a:lumMod val="75000"/>
                  </a:schemeClr>
                </a:solidFill>
              </a:rPr>
              <a:t>ectacenter.org</a:t>
            </a:r>
            <a:endParaRPr lang="en-US" sz="3600" b="1">
              <a:solidFill>
                <a:schemeClr val="accent3">
                  <a:lumMod val="75000"/>
                </a:schemeClr>
              </a:solidFill>
            </a:endParaRPr>
          </a:p>
        </p:txBody>
      </p:sp>
    </p:spTree>
    <p:extLst>
      <p:ext uri="{BB962C8B-B14F-4D97-AF65-F5344CB8AC3E}">
        <p14:creationId xmlns:p14="http://schemas.microsoft.com/office/powerpoint/2010/main" val="11724117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cSld name="MASTER">
    <p:bg>
      <p:bgPr>
        <a:solidFill>
          <a:srgbClr val="FFFFFF"/>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03152" y="6473952"/>
            <a:ext cx="320040" cy="164592"/>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2198878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ECTA">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5183F405-385F-4347-8627-2FFAC5E4B36E}"/>
              </a:ext>
            </a:extLst>
          </p:cNvPr>
          <p:cNvCxnSpPr>
            <a:cxnSpLocks/>
          </p:cNvCxnSpPr>
          <p:nvPr userDrawn="1"/>
        </p:nvCxnSpPr>
        <p:spPr>
          <a:xfrm flipV="1">
            <a:off x="495300" y="4135995"/>
            <a:ext cx="11103142" cy="1"/>
          </a:xfrm>
          <a:prstGeom prst="line">
            <a:avLst/>
          </a:prstGeom>
          <a:ln w="28575">
            <a:solidFill>
              <a:srgbClr val="39B54A"/>
            </a:solidFill>
          </a:ln>
        </p:spPr>
        <p:style>
          <a:lnRef idx="1">
            <a:schemeClr val="accent1"/>
          </a:lnRef>
          <a:fillRef idx="0">
            <a:schemeClr val="accent1"/>
          </a:fillRef>
          <a:effectRef idx="0">
            <a:schemeClr val="accent1"/>
          </a:effectRef>
          <a:fontRef idx="minor">
            <a:schemeClr val="tx1"/>
          </a:fontRef>
        </p:style>
      </p:cxnSp>
      <p:pic>
        <p:nvPicPr>
          <p:cNvPr id="2" name="Picture 1" title="Logo: Early Childhood Technical Assistance (ECTA) Cen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5300" y="815802"/>
            <a:ext cx="5941854" cy="876667"/>
          </a:xfrm>
          <a:prstGeom prst="rect">
            <a:avLst/>
          </a:prstGeom>
        </p:spPr>
      </p:pic>
      <p:sp>
        <p:nvSpPr>
          <p:cNvPr id="8" name="Subtitle 2"/>
          <p:cNvSpPr>
            <a:spLocks noGrp="1"/>
          </p:cNvSpPr>
          <p:nvPr>
            <p:ph type="subTitle" idx="1" hasCustomPrompt="1"/>
          </p:nvPr>
        </p:nvSpPr>
        <p:spPr>
          <a:xfrm>
            <a:off x="495300" y="4436836"/>
            <a:ext cx="11103142" cy="1702399"/>
          </a:xfrm>
        </p:spPr>
        <p:txBody>
          <a:bodyPr tIns="91440" bIns="91440" anchor="ctr" anchorCtr="0">
            <a:normAutofit/>
          </a:bodyPr>
          <a:lstStyle>
            <a:lvl1pPr marL="0" indent="0" algn="l">
              <a:buNone/>
              <a:defRPr sz="2400" b="0" cap="none"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itle 1"/>
          <p:cNvSpPr>
            <a:spLocks noGrp="1"/>
          </p:cNvSpPr>
          <p:nvPr>
            <p:ph type="ctrTitle" hasCustomPrompt="1"/>
          </p:nvPr>
        </p:nvSpPr>
        <p:spPr>
          <a:xfrm>
            <a:off x="495300" y="1993311"/>
            <a:ext cx="11103142" cy="1841842"/>
          </a:xfrm>
        </p:spPr>
        <p:txBody>
          <a:bodyPr bIns="0" anchor="b">
            <a:normAutofit/>
          </a:bodyPr>
          <a:lstStyle>
            <a:lvl1pPr algn="l">
              <a:defRPr sz="5400" b="0" cap="none">
                <a:solidFill>
                  <a:schemeClr val="accent5">
                    <a:lumMod val="75000"/>
                  </a:schemeClr>
                </a:solidFill>
              </a:defRPr>
            </a:lvl1pPr>
          </a:lstStyle>
          <a:p>
            <a:r>
              <a:rPr lang="en-US"/>
              <a:t>Click to edit master title style</a:t>
            </a:r>
          </a:p>
        </p:txBody>
      </p:sp>
    </p:spTree>
    <p:extLst>
      <p:ext uri="{BB962C8B-B14F-4D97-AF65-F5344CB8AC3E}">
        <p14:creationId xmlns:p14="http://schemas.microsoft.com/office/powerpoint/2010/main" val="3398462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ver2: ECTA">
    <p:spTree>
      <p:nvGrpSpPr>
        <p:cNvPr id="1" name=""/>
        <p:cNvGrpSpPr/>
        <p:nvPr/>
      </p:nvGrpSpPr>
      <p:grpSpPr>
        <a:xfrm>
          <a:off x="0" y="0"/>
          <a:ext cx="0" cy="0"/>
          <a:chOff x="0" y="0"/>
          <a:chExt cx="0" cy="0"/>
        </a:xfrm>
      </p:grpSpPr>
      <p:cxnSp>
        <p:nvCxnSpPr>
          <p:cNvPr id="7" name="Straight Connector 6"/>
          <p:cNvCxnSpPr/>
          <p:nvPr userDrawn="1"/>
        </p:nvCxnSpPr>
        <p:spPr>
          <a:xfrm flipV="1">
            <a:off x="571154" y="2743200"/>
            <a:ext cx="11009158" cy="1"/>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pic>
        <p:nvPicPr>
          <p:cNvPr id="9" name="Picture 8" title="Logo: ECTA">
            <a:extLst>
              <a:ext uri="{FF2B5EF4-FFF2-40B4-BE49-F238E27FC236}">
                <a16:creationId xmlns:a16="http://schemas.microsoft.com/office/drawing/2014/main" id="{ABAE5F31-12CD-8642-8344-62FA90A8B5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154" y="1292081"/>
            <a:ext cx="2940806" cy="1131079"/>
          </a:xfrm>
          <a:prstGeom prst="rect">
            <a:avLst/>
          </a:prstGeom>
        </p:spPr>
      </p:pic>
      <p:sp>
        <p:nvSpPr>
          <p:cNvPr id="3" name="Subtitle 2"/>
          <p:cNvSpPr>
            <a:spLocks noGrp="1"/>
          </p:cNvSpPr>
          <p:nvPr>
            <p:ph type="subTitle" idx="1" hasCustomPrompt="1"/>
          </p:nvPr>
        </p:nvSpPr>
        <p:spPr>
          <a:xfrm>
            <a:off x="571155" y="4588551"/>
            <a:ext cx="11027288" cy="977621"/>
          </a:xfrm>
        </p:spPr>
        <p:txBody>
          <a:bodyPr tIns="91440" bIns="91440">
            <a:normAutofit/>
          </a:bodyPr>
          <a:lstStyle>
            <a:lvl1pPr marL="0" indent="0" algn="l">
              <a:buNone/>
              <a:defRPr sz="1800" b="0" cap="none"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itle 1"/>
          <p:cNvSpPr>
            <a:spLocks noGrp="1"/>
          </p:cNvSpPr>
          <p:nvPr>
            <p:ph type="ctrTitle" hasCustomPrompt="1"/>
          </p:nvPr>
        </p:nvSpPr>
        <p:spPr>
          <a:xfrm>
            <a:off x="571154" y="3063240"/>
            <a:ext cx="11027289" cy="1333500"/>
          </a:xfrm>
        </p:spPr>
        <p:txBody>
          <a:bodyPr bIns="0" anchor="t" anchorCtr="0">
            <a:normAutofit/>
          </a:bodyPr>
          <a:lstStyle>
            <a:lvl1pPr algn="l">
              <a:defRPr sz="3600" cap="none"/>
            </a:lvl1pPr>
          </a:lstStyle>
          <a:p>
            <a:r>
              <a:rPr lang="en-US"/>
              <a:t>Click to edit master title style</a:t>
            </a:r>
          </a:p>
        </p:txBody>
      </p:sp>
    </p:spTree>
    <p:extLst>
      <p:ext uri="{BB962C8B-B14F-4D97-AF65-F5344CB8AC3E}">
        <p14:creationId xmlns:p14="http://schemas.microsoft.com/office/powerpoint/2010/main" val="2296660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Cover3: ECTA">
    <p:spTree>
      <p:nvGrpSpPr>
        <p:cNvPr id="1" name=""/>
        <p:cNvGrpSpPr/>
        <p:nvPr/>
      </p:nvGrpSpPr>
      <p:grpSpPr>
        <a:xfrm>
          <a:off x="0" y="0"/>
          <a:ext cx="0" cy="0"/>
          <a:chOff x="0" y="0"/>
          <a:chExt cx="0" cy="0"/>
        </a:xfrm>
      </p:grpSpPr>
      <p:cxnSp>
        <p:nvCxnSpPr>
          <p:cNvPr id="7" name="Straight Connector 6"/>
          <p:cNvCxnSpPr/>
          <p:nvPr userDrawn="1"/>
        </p:nvCxnSpPr>
        <p:spPr>
          <a:xfrm flipV="1">
            <a:off x="5048084" y="802299"/>
            <a:ext cx="0" cy="4661241"/>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pic>
        <p:nvPicPr>
          <p:cNvPr id="9" name="Picture 8" title="Logo: ECTA"/>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5468" y="802298"/>
            <a:ext cx="2904448" cy="1117094"/>
          </a:xfrm>
          <a:prstGeom prst="rect">
            <a:avLst/>
          </a:prstGeom>
        </p:spPr>
      </p:pic>
      <p:sp>
        <p:nvSpPr>
          <p:cNvPr id="3" name="Subtitle 2"/>
          <p:cNvSpPr>
            <a:spLocks noGrp="1"/>
          </p:cNvSpPr>
          <p:nvPr>
            <p:ph type="subTitle" idx="1" hasCustomPrompt="1"/>
          </p:nvPr>
        </p:nvSpPr>
        <p:spPr>
          <a:xfrm>
            <a:off x="5565919" y="3761141"/>
            <a:ext cx="6032523" cy="1702399"/>
          </a:xfrm>
        </p:spPr>
        <p:txBody>
          <a:bodyPr tIns="91440" bIns="91440" anchor="ctr" anchorCtr="0">
            <a:normAutofit/>
          </a:bodyPr>
          <a:lstStyle>
            <a:lvl1pPr marL="0" indent="0" algn="l">
              <a:buNone/>
              <a:defRPr sz="2400" b="0" cap="none"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 name="Title 1"/>
          <p:cNvSpPr>
            <a:spLocks noGrp="1"/>
          </p:cNvSpPr>
          <p:nvPr>
            <p:ph type="ctrTitle" hasCustomPrompt="1"/>
          </p:nvPr>
        </p:nvSpPr>
        <p:spPr>
          <a:xfrm>
            <a:off x="5565919" y="802298"/>
            <a:ext cx="6032524" cy="2541431"/>
          </a:xfrm>
        </p:spPr>
        <p:txBody>
          <a:bodyPr bIns="0" anchor="b">
            <a:normAutofit/>
          </a:bodyPr>
          <a:lstStyle>
            <a:lvl1pPr algn="l">
              <a:defRPr sz="6600" cap="none">
                <a:solidFill>
                  <a:srgbClr val="104578"/>
                </a:solidFill>
              </a:defRPr>
            </a:lvl1pPr>
          </a:lstStyle>
          <a:p>
            <a:r>
              <a:rPr lang="en-US"/>
              <a:t>Click to edit master title style</a:t>
            </a:r>
          </a:p>
        </p:txBody>
      </p:sp>
    </p:spTree>
    <p:extLst>
      <p:ext uri="{BB962C8B-B14F-4D97-AF65-F5344CB8AC3E}">
        <p14:creationId xmlns:p14="http://schemas.microsoft.com/office/powerpoint/2010/main" val="3231665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No Logos">
    <p:spTree>
      <p:nvGrpSpPr>
        <p:cNvPr id="1" name=""/>
        <p:cNvGrpSpPr/>
        <p:nvPr/>
      </p:nvGrpSpPr>
      <p:grpSpPr>
        <a:xfrm>
          <a:off x="0" y="0"/>
          <a:ext cx="0" cy="0"/>
          <a:chOff x="0" y="0"/>
          <a:chExt cx="0" cy="0"/>
        </a:xfrm>
      </p:grpSpPr>
      <p:cxnSp>
        <p:nvCxnSpPr>
          <p:cNvPr id="8" name="Straight Connector 7"/>
          <p:cNvCxnSpPr/>
          <p:nvPr userDrawn="1"/>
        </p:nvCxnSpPr>
        <p:spPr>
          <a:xfrm>
            <a:off x="1941533" y="3713663"/>
            <a:ext cx="8299747" cy="0"/>
          </a:xfrm>
          <a:prstGeom prst="line">
            <a:avLst/>
          </a:prstGeom>
          <a:ln w="28575">
            <a:solidFill>
              <a:srgbClr val="39B54A"/>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1941679" y="3949888"/>
            <a:ext cx="8287544"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p:cNvSpPr>
            <a:spLocks noGrp="1"/>
          </p:cNvSpPr>
          <p:nvPr>
            <p:ph type="title" hasCustomPrompt="1"/>
          </p:nvPr>
        </p:nvSpPr>
        <p:spPr>
          <a:xfrm>
            <a:off x="1941533" y="1609738"/>
            <a:ext cx="8299747" cy="1887950"/>
          </a:xfrm>
        </p:spPr>
        <p:txBody>
          <a:bodyPr anchor="b">
            <a:normAutofit/>
          </a:bodyPr>
          <a:lstStyle>
            <a:lvl1pPr algn="ctr">
              <a:defRPr sz="3600" cap="none"/>
            </a:lvl1pPr>
          </a:lstStyle>
          <a:p>
            <a:r>
              <a:rPr lang="en-US"/>
              <a:t>Click to edit master title style</a:t>
            </a:r>
          </a:p>
        </p:txBody>
      </p:sp>
    </p:spTree>
    <p:extLst>
      <p:ext uri="{BB962C8B-B14F-4D97-AF65-F5344CB8AC3E}">
        <p14:creationId xmlns:p14="http://schemas.microsoft.com/office/powerpoint/2010/main" val="8302468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ontent: ECTA">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D32A7D1F-55B1-8F42-9218-AFF4F6DB44DB}"/>
              </a:ext>
            </a:extLst>
          </p:cNvPr>
          <p:cNvSpPr>
            <a:spLocks noGrp="1"/>
          </p:cNvSpPr>
          <p:nvPr>
            <p:ph type="sldNum" sz="quarter" idx="4"/>
          </p:nvPr>
        </p:nvSpPr>
        <p:spPr>
          <a:xfrm>
            <a:off x="10360510" y="6319554"/>
            <a:ext cx="1232776" cy="503578"/>
          </a:xfrm>
          <a:prstGeom prst="rect">
            <a:avLst/>
          </a:prstGeom>
        </p:spPr>
        <p:txBody>
          <a:bodyPr anchor="ctr" anchorCtr="0"/>
          <a:lstStyle>
            <a:lvl1pPr algn="r">
              <a:defRPr sz="1400" b="0">
                <a:solidFill>
                  <a:srgbClr val="104578"/>
                </a:solidFill>
              </a:defRPr>
            </a:lvl1pPr>
          </a:lstStyle>
          <a:p>
            <a:fld id="{8FF8BE51-C3B0-9B4F-9A06-4F809A9A7941}" type="slidenum">
              <a:rPr lang="en-US" smtClean="0"/>
              <a:pPr/>
              <a:t>‹#›</a:t>
            </a:fld>
            <a:endParaRPr lang="en-US"/>
          </a:p>
        </p:txBody>
      </p:sp>
      <p:pic>
        <p:nvPicPr>
          <p:cNvPr id="13" name="Picture 12" title="Logo: ECTA">
            <a:extLst>
              <a:ext uri="{FF2B5EF4-FFF2-40B4-BE49-F238E27FC236}">
                <a16:creationId xmlns:a16="http://schemas.microsoft.com/office/drawing/2014/main" id="{6AA942BD-735F-174E-81BB-CA31683968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828" y="6061426"/>
            <a:ext cx="1322452" cy="508635"/>
          </a:xfrm>
          <a:prstGeom prst="rect">
            <a:avLst/>
          </a:prstGeom>
        </p:spPr>
      </p:pic>
      <p:sp>
        <p:nvSpPr>
          <p:cNvPr id="3" name="Content Placeholder 2"/>
          <p:cNvSpPr>
            <a:spLocks noGrp="1"/>
          </p:cNvSpPr>
          <p:nvPr>
            <p:ph idx="1"/>
          </p:nvPr>
        </p:nvSpPr>
        <p:spPr>
          <a:xfrm>
            <a:off x="587829" y="1368358"/>
            <a:ext cx="11005457" cy="4477806"/>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p:txBody>
          <a:bodyPr/>
          <a:lstStyle>
            <a:lvl1pPr>
              <a:defRPr cap="none"/>
            </a:lvl1pPr>
          </a:lstStyle>
          <a:p>
            <a:r>
              <a:rPr lang="en-US"/>
              <a:t>Click to edit master title style</a:t>
            </a:r>
          </a:p>
        </p:txBody>
      </p:sp>
    </p:spTree>
    <p:extLst>
      <p:ext uri="{BB962C8B-B14F-4D97-AF65-F5344CB8AC3E}">
        <p14:creationId xmlns:p14="http://schemas.microsoft.com/office/powerpoint/2010/main" val="765159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ontent: No Logo">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1E7E2749-C774-FD43-A3E7-4BE38AA0A809}"/>
              </a:ext>
            </a:extLst>
          </p:cNvPr>
          <p:cNvSpPr>
            <a:spLocks noGrp="1"/>
          </p:cNvSpPr>
          <p:nvPr>
            <p:ph type="sldNum" sz="quarter" idx="4"/>
          </p:nvPr>
        </p:nvSpPr>
        <p:spPr>
          <a:xfrm>
            <a:off x="10360510" y="6319554"/>
            <a:ext cx="1232776" cy="503578"/>
          </a:xfrm>
          <a:prstGeom prst="rect">
            <a:avLst/>
          </a:prstGeom>
        </p:spPr>
        <p:txBody>
          <a:bodyPr anchor="ctr" anchorCtr="0"/>
          <a:lstStyle>
            <a:lvl1pPr algn="r">
              <a:defRPr sz="1400" b="0">
                <a:solidFill>
                  <a:srgbClr val="104578"/>
                </a:solidFill>
              </a:defRPr>
            </a:lvl1pPr>
          </a:lstStyle>
          <a:p>
            <a:fld id="{8FF8BE51-C3B0-9B4F-9A06-4F809A9A7941}" type="slidenum">
              <a:rPr lang="en-US" smtClean="0"/>
              <a:pPr/>
              <a:t>‹#›</a:t>
            </a:fld>
            <a:endParaRPr lang="en-US"/>
          </a:p>
        </p:txBody>
      </p:sp>
      <p:sp>
        <p:nvSpPr>
          <p:cNvPr id="10" name="Footer Placeholder 4">
            <a:extLst>
              <a:ext uri="{FF2B5EF4-FFF2-40B4-BE49-F238E27FC236}">
                <a16:creationId xmlns:a16="http://schemas.microsoft.com/office/drawing/2014/main" id="{6FFCE1D0-9637-2942-9FC0-5730A9A40C69}"/>
              </a:ext>
            </a:extLst>
          </p:cNvPr>
          <p:cNvSpPr>
            <a:spLocks noGrp="1"/>
          </p:cNvSpPr>
          <p:nvPr>
            <p:ph type="ftr" sz="quarter" idx="3"/>
          </p:nvPr>
        </p:nvSpPr>
        <p:spPr>
          <a:xfrm>
            <a:off x="587829" y="6319553"/>
            <a:ext cx="9772682" cy="496463"/>
          </a:xfrm>
          <a:prstGeom prst="rect">
            <a:avLst/>
          </a:prstGeom>
        </p:spPr>
        <p:txBody>
          <a:bodyPr anchor="ctr" anchorCtr="0"/>
          <a:lstStyle>
            <a:lvl1pPr>
              <a:defRPr sz="1400">
                <a:solidFill>
                  <a:srgbClr val="104578"/>
                </a:solidFill>
              </a:defRPr>
            </a:lvl1pPr>
          </a:lstStyle>
          <a:p>
            <a:endParaRPr lang="en-US"/>
          </a:p>
        </p:txBody>
      </p:sp>
      <p:sp>
        <p:nvSpPr>
          <p:cNvPr id="3" name="Content Placeholder 2"/>
          <p:cNvSpPr>
            <a:spLocks noGrp="1"/>
          </p:cNvSpPr>
          <p:nvPr>
            <p:ph idx="1"/>
          </p:nvPr>
        </p:nvSpPr>
        <p:spPr>
          <a:xfrm>
            <a:off x="587829" y="1368358"/>
            <a:ext cx="11005457" cy="4477806"/>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p:txBody>
          <a:bodyPr/>
          <a:lstStyle>
            <a:lvl1pPr>
              <a:defRPr cap="none"/>
            </a:lvl1pPr>
          </a:lstStyle>
          <a:p>
            <a:r>
              <a:rPr lang="en-US"/>
              <a:t>Click to edit master title style</a:t>
            </a:r>
          </a:p>
        </p:txBody>
      </p:sp>
    </p:spTree>
    <p:extLst>
      <p:ext uri="{BB962C8B-B14F-4D97-AF65-F5344CB8AC3E}">
        <p14:creationId xmlns:p14="http://schemas.microsoft.com/office/powerpoint/2010/main" val="1090574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Content2: DaSy">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E4D7F0D2-857C-7A42-A2C9-10B1AD0DC8BD}"/>
              </a:ext>
            </a:extLst>
          </p:cNvPr>
          <p:cNvSpPr>
            <a:spLocks noGrp="1"/>
          </p:cNvSpPr>
          <p:nvPr>
            <p:ph type="sldNum" sz="quarter" idx="4"/>
          </p:nvPr>
        </p:nvSpPr>
        <p:spPr>
          <a:xfrm>
            <a:off x="10360510" y="6319554"/>
            <a:ext cx="1232776" cy="503578"/>
          </a:xfrm>
          <a:prstGeom prst="rect">
            <a:avLst/>
          </a:prstGeom>
        </p:spPr>
        <p:txBody>
          <a:bodyPr anchor="ctr" anchorCtr="0"/>
          <a:lstStyle>
            <a:lvl1pPr algn="r">
              <a:defRPr sz="1400" b="0">
                <a:solidFill>
                  <a:srgbClr val="104578"/>
                </a:solidFill>
              </a:defRPr>
            </a:lvl1pPr>
          </a:lstStyle>
          <a:p>
            <a:fld id="{8FF8BE51-C3B0-9B4F-9A06-4F809A9A7941}" type="slidenum">
              <a:rPr lang="en-US" smtClean="0"/>
              <a:pPr/>
              <a:t>‹#›</a:t>
            </a:fld>
            <a:endParaRPr lang="en-US"/>
          </a:p>
        </p:txBody>
      </p:sp>
      <p:pic>
        <p:nvPicPr>
          <p:cNvPr id="7" name="Picture 6" title="Logo: ECTA">
            <a:extLst>
              <a:ext uri="{FF2B5EF4-FFF2-40B4-BE49-F238E27FC236}">
                <a16:creationId xmlns:a16="http://schemas.microsoft.com/office/drawing/2014/main" id="{D847ED40-1889-7398-0F0D-539980A559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828" y="6061426"/>
            <a:ext cx="1322452" cy="508635"/>
          </a:xfrm>
          <a:prstGeom prst="rect">
            <a:avLst/>
          </a:prstGeom>
        </p:spPr>
      </p:pic>
      <p:sp>
        <p:nvSpPr>
          <p:cNvPr id="4" name="Content Placeholder 3"/>
          <p:cNvSpPr>
            <a:spLocks noGrp="1"/>
          </p:cNvSpPr>
          <p:nvPr>
            <p:ph sz="half" idx="2"/>
          </p:nvPr>
        </p:nvSpPr>
        <p:spPr>
          <a:xfrm>
            <a:off x="6204856" y="1376140"/>
            <a:ext cx="5388429" cy="4468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587829" y="1368358"/>
            <a:ext cx="5388428" cy="4477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a:xfrm>
            <a:off x="587829" y="226979"/>
            <a:ext cx="11005456" cy="899693"/>
          </a:xfrm>
        </p:spPr>
        <p:txBody>
          <a:bodyPr/>
          <a:lstStyle>
            <a:lvl1pPr>
              <a:defRPr cap="none"/>
            </a:lvl1pPr>
          </a:lstStyle>
          <a:p>
            <a:r>
              <a:rPr lang="en-US"/>
              <a:t>Click to edit master title style</a:t>
            </a:r>
          </a:p>
        </p:txBody>
      </p:sp>
    </p:spTree>
    <p:extLst>
      <p:ext uri="{BB962C8B-B14F-4D97-AF65-F5344CB8AC3E}">
        <p14:creationId xmlns:p14="http://schemas.microsoft.com/office/powerpoint/2010/main" val="2555199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Content2: No Logo">
    <p:spTree>
      <p:nvGrpSpPr>
        <p:cNvPr id="1" name=""/>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E4D7F0D2-857C-7A42-A2C9-10B1AD0DC8BD}"/>
              </a:ext>
            </a:extLst>
          </p:cNvPr>
          <p:cNvSpPr>
            <a:spLocks noGrp="1"/>
          </p:cNvSpPr>
          <p:nvPr>
            <p:ph type="sldNum" sz="quarter" idx="4"/>
          </p:nvPr>
        </p:nvSpPr>
        <p:spPr>
          <a:xfrm>
            <a:off x="10360510" y="6319554"/>
            <a:ext cx="1232776" cy="503578"/>
          </a:xfrm>
          <a:prstGeom prst="rect">
            <a:avLst/>
          </a:prstGeom>
        </p:spPr>
        <p:txBody>
          <a:bodyPr anchor="ctr" anchorCtr="0"/>
          <a:lstStyle>
            <a:lvl1pPr algn="r">
              <a:defRPr sz="1400" b="0">
                <a:solidFill>
                  <a:srgbClr val="104578"/>
                </a:solidFill>
              </a:defRPr>
            </a:lvl1pPr>
          </a:lstStyle>
          <a:p>
            <a:fld id="{8FF8BE51-C3B0-9B4F-9A06-4F809A9A7941}" type="slidenum">
              <a:rPr lang="en-US" smtClean="0"/>
              <a:pPr/>
              <a:t>‹#›</a:t>
            </a:fld>
            <a:endParaRPr lang="en-US"/>
          </a:p>
        </p:txBody>
      </p:sp>
      <p:sp>
        <p:nvSpPr>
          <p:cNvPr id="11" name="Footer Placeholder 4">
            <a:extLst>
              <a:ext uri="{FF2B5EF4-FFF2-40B4-BE49-F238E27FC236}">
                <a16:creationId xmlns:a16="http://schemas.microsoft.com/office/drawing/2014/main" id="{FC22B58D-2202-A346-8FF6-EC023667125E}"/>
              </a:ext>
            </a:extLst>
          </p:cNvPr>
          <p:cNvSpPr>
            <a:spLocks noGrp="1"/>
          </p:cNvSpPr>
          <p:nvPr>
            <p:ph type="ftr" sz="quarter" idx="3"/>
          </p:nvPr>
        </p:nvSpPr>
        <p:spPr>
          <a:xfrm>
            <a:off x="587829" y="6319553"/>
            <a:ext cx="9772681" cy="496463"/>
          </a:xfrm>
          <a:prstGeom prst="rect">
            <a:avLst/>
          </a:prstGeom>
        </p:spPr>
        <p:txBody>
          <a:bodyPr anchor="ctr" anchorCtr="0"/>
          <a:lstStyle>
            <a:lvl1pPr>
              <a:defRPr sz="1400">
                <a:solidFill>
                  <a:srgbClr val="104578"/>
                </a:solidFill>
              </a:defRPr>
            </a:lvl1pPr>
          </a:lstStyle>
          <a:p>
            <a:endParaRPr lang="en-US"/>
          </a:p>
        </p:txBody>
      </p:sp>
      <p:sp>
        <p:nvSpPr>
          <p:cNvPr id="4" name="Content Placeholder 3"/>
          <p:cNvSpPr>
            <a:spLocks noGrp="1"/>
          </p:cNvSpPr>
          <p:nvPr>
            <p:ph sz="half" idx="2"/>
          </p:nvPr>
        </p:nvSpPr>
        <p:spPr>
          <a:xfrm>
            <a:off x="6204856" y="1376140"/>
            <a:ext cx="5388429" cy="44686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sz="half" idx="1"/>
          </p:nvPr>
        </p:nvSpPr>
        <p:spPr>
          <a:xfrm>
            <a:off x="587829" y="1368358"/>
            <a:ext cx="5388428" cy="4477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a:xfrm>
            <a:off x="587829" y="226979"/>
            <a:ext cx="11005456" cy="899693"/>
          </a:xfrm>
        </p:spPr>
        <p:txBody>
          <a:bodyPr/>
          <a:lstStyle>
            <a:lvl1pPr>
              <a:defRPr cap="none"/>
            </a:lvl1pPr>
          </a:lstStyle>
          <a:p>
            <a:r>
              <a:rPr lang="en-US"/>
              <a:t>Click to edit master title style</a:t>
            </a:r>
          </a:p>
        </p:txBody>
      </p:sp>
    </p:spTree>
    <p:extLst>
      <p:ext uri="{BB962C8B-B14F-4D97-AF65-F5344CB8AC3E}">
        <p14:creationId xmlns:p14="http://schemas.microsoft.com/office/powerpoint/2010/main" val="16843343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4: Color Blocks 1">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E5DFC899-3EC5-DB43-A9CC-118545BCA960}"/>
              </a:ext>
            </a:extLst>
          </p:cNvPr>
          <p:cNvSpPr>
            <a:spLocks noGrp="1"/>
          </p:cNvSpPr>
          <p:nvPr>
            <p:ph type="sldNum" sz="quarter" idx="11"/>
          </p:nvPr>
        </p:nvSpPr>
        <p:spPr>
          <a:xfrm>
            <a:off x="10360510" y="6349534"/>
            <a:ext cx="1232776" cy="503578"/>
          </a:xfrm>
          <a:prstGeom prst="rect">
            <a:avLst/>
          </a:prstGeom>
        </p:spPr>
        <p:txBody>
          <a:bodyPr anchor="ctr" anchorCtr="0"/>
          <a:lstStyle>
            <a:lvl1pPr algn="r">
              <a:defRPr sz="1400" b="0">
                <a:solidFill>
                  <a:srgbClr val="104578"/>
                </a:solidFill>
              </a:defRPr>
            </a:lvl1pPr>
          </a:lstStyle>
          <a:p>
            <a:fld id="{8FF8BE51-C3B0-9B4F-9A06-4F809A9A7941}" type="slidenum">
              <a:rPr lang="en-US" smtClean="0"/>
              <a:pPr/>
              <a:t>‹#›</a:t>
            </a:fld>
            <a:endParaRPr lang="en-US"/>
          </a:p>
        </p:txBody>
      </p:sp>
      <p:sp>
        <p:nvSpPr>
          <p:cNvPr id="9" name="Footer Placeholder 4">
            <a:extLst>
              <a:ext uri="{FF2B5EF4-FFF2-40B4-BE49-F238E27FC236}">
                <a16:creationId xmlns:a16="http://schemas.microsoft.com/office/drawing/2014/main" id="{1C2A460B-0C02-0947-B29B-910DB98C9E32}"/>
              </a:ext>
            </a:extLst>
          </p:cNvPr>
          <p:cNvSpPr>
            <a:spLocks noGrp="1"/>
          </p:cNvSpPr>
          <p:nvPr>
            <p:ph type="ftr" sz="quarter" idx="10"/>
          </p:nvPr>
        </p:nvSpPr>
        <p:spPr>
          <a:xfrm>
            <a:off x="587829" y="6349533"/>
            <a:ext cx="9772682" cy="496463"/>
          </a:xfrm>
          <a:prstGeom prst="rect">
            <a:avLst/>
          </a:prstGeom>
        </p:spPr>
        <p:txBody>
          <a:bodyPr anchor="ctr" anchorCtr="0"/>
          <a:lstStyle>
            <a:lvl1pPr>
              <a:defRPr sz="1400">
                <a:solidFill>
                  <a:srgbClr val="104578"/>
                </a:solidFill>
              </a:defRPr>
            </a:lvl1pPr>
          </a:lstStyle>
          <a:p>
            <a:endParaRPr lang="en-US"/>
          </a:p>
        </p:txBody>
      </p:sp>
      <p:sp>
        <p:nvSpPr>
          <p:cNvPr id="6" name="Content Placeholder 5"/>
          <p:cNvSpPr>
            <a:spLocks noGrp="1"/>
          </p:cNvSpPr>
          <p:nvPr>
            <p:ph sz="quarter" idx="4"/>
          </p:nvPr>
        </p:nvSpPr>
        <p:spPr>
          <a:xfrm>
            <a:off x="6204857" y="2147817"/>
            <a:ext cx="5388429" cy="4012634"/>
          </a:xfrm>
          <a:solidFill>
            <a:schemeClr val="accent4">
              <a:lumMod val="20000"/>
              <a:lumOff val="80000"/>
            </a:schemeClr>
          </a:solidFill>
          <a:effectLst>
            <a:softEdge rad="12700"/>
          </a:effectLst>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4857" y="1261287"/>
            <a:ext cx="5388429" cy="771585"/>
          </a:xfrm>
          <a:solidFill>
            <a:schemeClr val="accent4">
              <a:lumMod val="50000"/>
            </a:schemeClr>
          </a:solidFill>
          <a:ln w="50800">
            <a:solidFill>
              <a:schemeClr val="accent4">
                <a:lumMod val="75000"/>
              </a:schemeClr>
            </a:solidFill>
          </a:ln>
        </p:spPr>
        <p:txBody>
          <a:bodyPr anchor="b">
            <a:normAutofit/>
          </a:bodyPr>
          <a:lstStyle>
            <a:lvl1pPr marL="0" indent="0">
              <a:lnSpc>
                <a:spcPct val="100000"/>
              </a:lnSpc>
              <a:buNone/>
              <a:defRPr sz="22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7829" y="2148784"/>
            <a:ext cx="5388428" cy="4023415"/>
          </a:xfrm>
          <a:solidFill>
            <a:schemeClr val="accent5">
              <a:lumMod val="20000"/>
              <a:lumOff val="80000"/>
            </a:schemeClr>
          </a:solidFill>
          <a:effectLst>
            <a:softEdge rad="12700"/>
          </a:effectLst>
        </p:spPr>
        <p:txBody>
          <a:bodyPr/>
          <a:lstStyle>
            <a:lvl1pPr>
              <a:buClr>
                <a:schemeClr val="tx1"/>
              </a:buClr>
              <a:defRPr/>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p:cNvSpPr>
            <a:spLocks noGrp="1"/>
          </p:cNvSpPr>
          <p:nvPr>
            <p:ph type="body" idx="1"/>
          </p:nvPr>
        </p:nvSpPr>
        <p:spPr>
          <a:xfrm>
            <a:off x="587829" y="1258112"/>
            <a:ext cx="5388428" cy="771302"/>
          </a:xfrm>
          <a:solidFill>
            <a:schemeClr val="accent5">
              <a:lumMod val="50000"/>
            </a:schemeClr>
          </a:solidFill>
          <a:ln w="50800">
            <a:solidFill>
              <a:schemeClr val="accent5"/>
            </a:solidFill>
          </a:ln>
        </p:spPr>
        <p:txBody>
          <a:bodyPr anchor="b">
            <a:normAutofit/>
          </a:bodyPr>
          <a:lstStyle>
            <a:lvl1pPr marL="0" indent="0">
              <a:lnSpc>
                <a:spcPct val="100000"/>
              </a:lnSpc>
              <a:buNone/>
              <a:defRPr sz="22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p:cNvSpPr>
            <a:spLocks noGrp="1"/>
          </p:cNvSpPr>
          <p:nvPr>
            <p:ph type="title" hasCustomPrompt="1"/>
          </p:nvPr>
        </p:nvSpPr>
        <p:spPr>
          <a:xfrm>
            <a:off x="587829" y="226989"/>
            <a:ext cx="11005457" cy="911753"/>
          </a:xfrm>
        </p:spPr>
        <p:txBody>
          <a:bodyPr/>
          <a:lstStyle>
            <a:lvl1pPr>
              <a:defRPr cap="none"/>
            </a:lvl1pPr>
          </a:lstStyle>
          <a:p>
            <a:r>
              <a:rPr lang="en-US"/>
              <a:t>Click to edit master title style</a:t>
            </a:r>
          </a:p>
        </p:txBody>
      </p:sp>
    </p:spTree>
    <p:extLst>
      <p:ext uri="{BB962C8B-B14F-4D97-AF65-F5344CB8AC3E}">
        <p14:creationId xmlns:p14="http://schemas.microsoft.com/office/powerpoint/2010/main" val="38117014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ntent4: Color Blocks 2">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85F550C6-E3F1-3B41-A219-010D2B67CB95}"/>
              </a:ext>
            </a:extLst>
          </p:cNvPr>
          <p:cNvSpPr>
            <a:spLocks noGrp="1"/>
          </p:cNvSpPr>
          <p:nvPr>
            <p:ph type="sldNum" sz="quarter" idx="11"/>
          </p:nvPr>
        </p:nvSpPr>
        <p:spPr>
          <a:xfrm>
            <a:off x="10360510" y="6349534"/>
            <a:ext cx="1232776" cy="503578"/>
          </a:xfrm>
          <a:prstGeom prst="rect">
            <a:avLst/>
          </a:prstGeom>
        </p:spPr>
        <p:txBody>
          <a:bodyPr anchor="ctr" anchorCtr="0"/>
          <a:lstStyle>
            <a:lvl1pPr algn="r">
              <a:defRPr sz="1400" b="0">
                <a:solidFill>
                  <a:srgbClr val="104578"/>
                </a:solidFill>
              </a:defRPr>
            </a:lvl1pPr>
          </a:lstStyle>
          <a:p>
            <a:fld id="{8FF8BE51-C3B0-9B4F-9A06-4F809A9A7941}" type="slidenum">
              <a:rPr lang="en-US" smtClean="0"/>
              <a:pPr/>
              <a:t>‹#›</a:t>
            </a:fld>
            <a:endParaRPr lang="en-US"/>
          </a:p>
        </p:txBody>
      </p:sp>
      <p:sp>
        <p:nvSpPr>
          <p:cNvPr id="9" name="Footer Placeholder 4">
            <a:extLst>
              <a:ext uri="{FF2B5EF4-FFF2-40B4-BE49-F238E27FC236}">
                <a16:creationId xmlns:a16="http://schemas.microsoft.com/office/drawing/2014/main" id="{5CED27E4-1CB0-884A-BB5B-AE76B59F9324}"/>
              </a:ext>
            </a:extLst>
          </p:cNvPr>
          <p:cNvSpPr>
            <a:spLocks noGrp="1"/>
          </p:cNvSpPr>
          <p:nvPr>
            <p:ph type="ftr" sz="quarter" idx="10"/>
          </p:nvPr>
        </p:nvSpPr>
        <p:spPr>
          <a:xfrm>
            <a:off x="587829" y="6349533"/>
            <a:ext cx="9772682" cy="496463"/>
          </a:xfrm>
          <a:prstGeom prst="rect">
            <a:avLst/>
          </a:prstGeom>
        </p:spPr>
        <p:txBody>
          <a:bodyPr anchor="ctr" anchorCtr="0"/>
          <a:lstStyle>
            <a:lvl1pPr>
              <a:defRPr sz="1400">
                <a:solidFill>
                  <a:srgbClr val="104578"/>
                </a:solidFill>
              </a:defRPr>
            </a:lvl1pPr>
          </a:lstStyle>
          <a:p>
            <a:endParaRPr lang="en-US"/>
          </a:p>
        </p:txBody>
      </p:sp>
      <p:sp>
        <p:nvSpPr>
          <p:cNvPr id="4" name="Content Placeholder 3"/>
          <p:cNvSpPr>
            <a:spLocks noGrp="1"/>
          </p:cNvSpPr>
          <p:nvPr>
            <p:ph sz="half" idx="2"/>
          </p:nvPr>
        </p:nvSpPr>
        <p:spPr>
          <a:xfrm>
            <a:off x="587829" y="2148784"/>
            <a:ext cx="5388428" cy="4023415"/>
          </a:xfrm>
          <a:solidFill>
            <a:schemeClr val="accent2">
              <a:lumMod val="20000"/>
              <a:lumOff val="80000"/>
            </a:schemeClr>
          </a:solidFill>
          <a:effectLst>
            <a:softEdge rad="12700"/>
          </a:effectLst>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p:cNvSpPr>
            <a:spLocks noGrp="1"/>
          </p:cNvSpPr>
          <p:nvPr>
            <p:ph type="body" idx="1"/>
          </p:nvPr>
        </p:nvSpPr>
        <p:spPr>
          <a:xfrm>
            <a:off x="587829" y="1258112"/>
            <a:ext cx="5388428" cy="771302"/>
          </a:xfrm>
          <a:solidFill>
            <a:schemeClr val="accent2">
              <a:lumMod val="75000"/>
            </a:schemeClr>
          </a:solidFill>
          <a:ln w="50800">
            <a:solidFill>
              <a:schemeClr val="accent2">
                <a:lumMod val="60000"/>
                <a:lumOff val="40000"/>
              </a:schemeClr>
            </a:solidFill>
          </a:ln>
        </p:spPr>
        <p:txBody>
          <a:bodyPr anchor="b">
            <a:normAutofit/>
          </a:bodyPr>
          <a:lstStyle>
            <a:lvl1pPr marL="0" indent="0">
              <a:lnSpc>
                <a:spcPct val="100000"/>
              </a:lnSpc>
              <a:buNone/>
              <a:defRPr sz="22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4857" y="2147817"/>
            <a:ext cx="5388429" cy="4012634"/>
          </a:xfrm>
          <a:solidFill>
            <a:schemeClr val="accent6">
              <a:lumMod val="20000"/>
              <a:lumOff val="80000"/>
            </a:schemeClr>
          </a:solidFill>
          <a:effectLst>
            <a:softEdge rad="12700"/>
          </a:effectLst>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4857" y="1261287"/>
            <a:ext cx="5388429" cy="771585"/>
          </a:xfrm>
          <a:solidFill>
            <a:schemeClr val="accent6">
              <a:lumMod val="75000"/>
            </a:schemeClr>
          </a:solidFill>
          <a:ln w="50800">
            <a:solidFill>
              <a:schemeClr val="accent6"/>
            </a:solidFill>
          </a:ln>
        </p:spPr>
        <p:txBody>
          <a:bodyPr anchor="b">
            <a:normAutofit/>
          </a:bodyPr>
          <a:lstStyle>
            <a:lvl1pPr marL="0" indent="0">
              <a:lnSpc>
                <a:spcPct val="100000"/>
              </a:lnSpc>
              <a:buNone/>
              <a:defRPr sz="22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p:cNvSpPr>
            <a:spLocks noGrp="1"/>
          </p:cNvSpPr>
          <p:nvPr>
            <p:ph type="title" hasCustomPrompt="1"/>
          </p:nvPr>
        </p:nvSpPr>
        <p:spPr>
          <a:xfrm>
            <a:off x="587829" y="226989"/>
            <a:ext cx="11005457" cy="911753"/>
          </a:xfrm>
        </p:spPr>
        <p:txBody>
          <a:bodyPr/>
          <a:lstStyle>
            <a:lvl1pPr>
              <a:defRPr cap="none"/>
            </a:lvl1pPr>
          </a:lstStyle>
          <a:p>
            <a:r>
              <a:rPr lang="en-US"/>
              <a:t>Click to edit master title style</a:t>
            </a:r>
          </a:p>
        </p:txBody>
      </p:sp>
    </p:spTree>
    <p:extLst>
      <p:ext uri="{BB962C8B-B14F-4D97-AF65-F5344CB8AC3E}">
        <p14:creationId xmlns:p14="http://schemas.microsoft.com/office/powerpoint/2010/main" val="33791007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ntent4: Color Blocks 3">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85F550C6-E3F1-3B41-A219-010D2B67CB95}"/>
              </a:ext>
            </a:extLst>
          </p:cNvPr>
          <p:cNvSpPr>
            <a:spLocks noGrp="1"/>
          </p:cNvSpPr>
          <p:nvPr>
            <p:ph type="sldNum" sz="quarter" idx="11"/>
          </p:nvPr>
        </p:nvSpPr>
        <p:spPr>
          <a:xfrm>
            <a:off x="10360510" y="6349534"/>
            <a:ext cx="1232776" cy="503578"/>
          </a:xfrm>
          <a:prstGeom prst="rect">
            <a:avLst/>
          </a:prstGeom>
        </p:spPr>
        <p:txBody>
          <a:bodyPr anchor="ctr" anchorCtr="0"/>
          <a:lstStyle>
            <a:lvl1pPr algn="r">
              <a:defRPr sz="1400" b="0">
                <a:solidFill>
                  <a:srgbClr val="104578"/>
                </a:solidFill>
              </a:defRPr>
            </a:lvl1pPr>
          </a:lstStyle>
          <a:p>
            <a:fld id="{8FF8BE51-C3B0-9B4F-9A06-4F809A9A7941}" type="slidenum">
              <a:rPr lang="en-US" smtClean="0"/>
              <a:pPr/>
              <a:t>‹#›</a:t>
            </a:fld>
            <a:endParaRPr lang="en-US"/>
          </a:p>
        </p:txBody>
      </p:sp>
      <p:sp>
        <p:nvSpPr>
          <p:cNvPr id="9" name="Footer Placeholder 4">
            <a:extLst>
              <a:ext uri="{FF2B5EF4-FFF2-40B4-BE49-F238E27FC236}">
                <a16:creationId xmlns:a16="http://schemas.microsoft.com/office/drawing/2014/main" id="{5CED27E4-1CB0-884A-BB5B-AE76B59F9324}"/>
              </a:ext>
            </a:extLst>
          </p:cNvPr>
          <p:cNvSpPr>
            <a:spLocks noGrp="1"/>
          </p:cNvSpPr>
          <p:nvPr>
            <p:ph type="ftr" sz="quarter" idx="10"/>
          </p:nvPr>
        </p:nvSpPr>
        <p:spPr>
          <a:xfrm>
            <a:off x="587829" y="6349533"/>
            <a:ext cx="9772682" cy="496463"/>
          </a:xfrm>
          <a:prstGeom prst="rect">
            <a:avLst/>
          </a:prstGeom>
        </p:spPr>
        <p:txBody>
          <a:bodyPr anchor="ctr" anchorCtr="0"/>
          <a:lstStyle>
            <a:lvl1pPr>
              <a:defRPr sz="1400">
                <a:solidFill>
                  <a:srgbClr val="104578"/>
                </a:solidFill>
              </a:defRPr>
            </a:lvl1pPr>
          </a:lstStyle>
          <a:p>
            <a:endParaRPr lang="en-US"/>
          </a:p>
        </p:txBody>
      </p:sp>
      <p:sp>
        <p:nvSpPr>
          <p:cNvPr id="6" name="Content Placeholder 5"/>
          <p:cNvSpPr>
            <a:spLocks noGrp="1"/>
          </p:cNvSpPr>
          <p:nvPr>
            <p:ph sz="quarter" idx="4"/>
          </p:nvPr>
        </p:nvSpPr>
        <p:spPr>
          <a:xfrm>
            <a:off x="6204857" y="2147817"/>
            <a:ext cx="5388429" cy="4012634"/>
          </a:xfrm>
          <a:solidFill>
            <a:schemeClr val="accent3">
              <a:lumMod val="20000"/>
              <a:lumOff val="80000"/>
            </a:schemeClr>
          </a:solidFill>
          <a:ln>
            <a:noFill/>
          </a:ln>
          <a:effectLst>
            <a:softEdge rad="12700"/>
          </a:effectLst>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4857" y="1261287"/>
            <a:ext cx="5388429" cy="771585"/>
          </a:xfrm>
          <a:solidFill>
            <a:schemeClr val="accent3">
              <a:lumMod val="50000"/>
            </a:schemeClr>
          </a:solidFill>
          <a:ln w="50800">
            <a:solidFill>
              <a:schemeClr val="accent3">
                <a:lumMod val="60000"/>
                <a:lumOff val="40000"/>
              </a:schemeClr>
            </a:solidFill>
          </a:ln>
        </p:spPr>
        <p:txBody>
          <a:bodyPr anchor="b">
            <a:normAutofit/>
          </a:bodyPr>
          <a:lstStyle>
            <a:lvl1pPr marL="0" indent="0">
              <a:lnSpc>
                <a:spcPct val="100000"/>
              </a:lnSpc>
              <a:buNone/>
              <a:defRPr sz="22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7829" y="2148784"/>
            <a:ext cx="5388428" cy="4023415"/>
          </a:xfrm>
          <a:solidFill>
            <a:schemeClr val="accent1">
              <a:lumMod val="20000"/>
              <a:lumOff val="80000"/>
            </a:schemeClr>
          </a:solidFill>
          <a:effectLst>
            <a:softEdge rad="12700"/>
          </a:effectLst>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p:cNvSpPr>
            <a:spLocks noGrp="1"/>
          </p:cNvSpPr>
          <p:nvPr>
            <p:ph type="body" idx="1"/>
          </p:nvPr>
        </p:nvSpPr>
        <p:spPr>
          <a:xfrm>
            <a:off x="587829" y="1258112"/>
            <a:ext cx="5388428" cy="771302"/>
          </a:xfrm>
          <a:solidFill>
            <a:schemeClr val="accent1">
              <a:lumMod val="50000"/>
            </a:schemeClr>
          </a:solidFill>
          <a:ln w="50800">
            <a:solidFill>
              <a:schemeClr val="accent1">
                <a:lumMod val="75000"/>
              </a:schemeClr>
            </a:solidFill>
          </a:ln>
        </p:spPr>
        <p:txBody>
          <a:bodyPr anchor="b">
            <a:normAutofit/>
          </a:bodyPr>
          <a:lstStyle>
            <a:lvl1pPr marL="0" indent="0">
              <a:lnSpc>
                <a:spcPct val="100000"/>
              </a:lnSpc>
              <a:buNone/>
              <a:defRPr sz="22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p:cNvSpPr>
            <a:spLocks noGrp="1"/>
          </p:cNvSpPr>
          <p:nvPr>
            <p:ph type="title" hasCustomPrompt="1"/>
          </p:nvPr>
        </p:nvSpPr>
        <p:spPr>
          <a:xfrm>
            <a:off x="587829" y="226989"/>
            <a:ext cx="11005457" cy="911753"/>
          </a:xfrm>
        </p:spPr>
        <p:txBody>
          <a:bodyPr/>
          <a:lstStyle>
            <a:lvl1pPr>
              <a:defRPr cap="none"/>
            </a:lvl1pPr>
          </a:lstStyle>
          <a:p>
            <a:r>
              <a:rPr lang="en-US"/>
              <a:t>Click to edit master title style</a:t>
            </a:r>
          </a:p>
        </p:txBody>
      </p:sp>
    </p:spTree>
    <p:extLst>
      <p:ext uri="{BB962C8B-B14F-4D97-AF65-F5344CB8AC3E}">
        <p14:creationId xmlns:p14="http://schemas.microsoft.com/office/powerpoint/2010/main" val="10776831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5: Complex; No Logos">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A7F9705D-84BE-9B47-92B6-2C9E1EF227A6}"/>
              </a:ext>
            </a:extLst>
          </p:cNvPr>
          <p:cNvSpPr>
            <a:spLocks noGrp="1"/>
          </p:cNvSpPr>
          <p:nvPr>
            <p:ph type="sldNum" sz="quarter" idx="4"/>
          </p:nvPr>
        </p:nvSpPr>
        <p:spPr>
          <a:xfrm>
            <a:off x="10360510" y="6349534"/>
            <a:ext cx="1232776" cy="503578"/>
          </a:xfrm>
          <a:prstGeom prst="rect">
            <a:avLst/>
          </a:prstGeom>
        </p:spPr>
        <p:txBody>
          <a:bodyPr anchor="ctr" anchorCtr="0"/>
          <a:lstStyle>
            <a:lvl1pPr algn="r">
              <a:defRPr sz="1400" b="0">
                <a:solidFill>
                  <a:srgbClr val="104578"/>
                </a:solidFill>
              </a:defRPr>
            </a:lvl1pPr>
          </a:lstStyle>
          <a:p>
            <a:fld id="{8FF8BE51-C3B0-9B4F-9A06-4F809A9A7941}" type="slidenum">
              <a:rPr lang="en-US" smtClean="0"/>
              <a:pPr/>
              <a:t>‹#›</a:t>
            </a:fld>
            <a:endParaRPr lang="en-US"/>
          </a:p>
        </p:txBody>
      </p:sp>
      <p:sp>
        <p:nvSpPr>
          <p:cNvPr id="7" name="Footer Placeholder 4">
            <a:extLst>
              <a:ext uri="{FF2B5EF4-FFF2-40B4-BE49-F238E27FC236}">
                <a16:creationId xmlns:a16="http://schemas.microsoft.com/office/drawing/2014/main" id="{E3E57410-020D-7546-9C85-5557049FC25D}"/>
              </a:ext>
            </a:extLst>
          </p:cNvPr>
          <p:cNvSpPr>
            <a:spLocks noGrp="1"/>
          </p:cNvSpPr>
          <p:nvPr>
            <p:ph type="ftr" sz="quarter" idx="3"/>
          </p:nvPr>
        </p:nvSpPr>
        <p:spPr>
          <a:xfrm>
            <a:off x="587829" y="6349533"/>
            <a:ext cx="9772682" cy="496463"/>
          </a:xfrm>
          <a:prstGeom prst="rect">
            <a:avLst/>
          </a:prstGeom>
        </p:spPr>
        <p:txBody>
          <a:bodyPr anchor="ctr" anchorCtr="0"/>
          <a:lstStyle>
            <a:lvl1pPr>
              <a:defRPr sz="1400">
                <a:solidFill>
                  <a:srgbClr val="104578"/>
                </a:solidFill>
              </a:defRPr>
            </a:lvl1pPr>
          </a:lstStyle>
          <a:p>
            <a:endParaRPr lang="en-US"/>
          </a:p>
        </p:txBody>
      </p:sp>
      <p:sp>
        <p:nvSpPr>
          <p:cNvPr id="3" name="Content Placeholder 2"/>
          <p:cNvSpPr>
            <a:spLocks noGrp="1"/>
          </p:cNvSpPr>
          <p:nvPr>
            <p:ph idx="1"/>
          </p:nvPr>
        </p:nvSpPr>
        <p:spPr>
          <a:xfrm>
            <a:off x="5043714" y="798973"/>
            <a:ext cx="6549572" cy="5394997"/>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87329" y="3205491"/>
            <a:ext cx="4132356" cy="298847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p:cNvSpPr>
            <a:spLocks noGrp="1"/>
          </p:cNvSpPr>
          <p:nvPr>
            <p:ph type="title" hasCustomPrompt="1"/>
          </p:nvPr>
        </p:nvSpPr>
        <p:spPr>
          <a:xfrm>
            <a:off x="587829" y="798973"/>
            <a:ext cx="4129941" cy="2247117"/>
          </a:xfrm>
        </p:spPr>
        <p:txBody>
          <a:bodyPr anchor="b">
            <a:normAutofit/>
          </a:bodyPr>
          <a:lstStyle>
            <a:lvl1pPr algn="ctr">
              <a:defRPr sz="2400" cap="none">
                <a:solidFill>
                  <a:schemeClr val="accent5">
                    <a:lumMod val="50000"/>
                  </a:schemeClr>
                </a:solidFill>
              </a:defRPr>
            </a:lvl1pPr>
          </a:lstStyle>
          <a:p>
            <a:r>
              <a:rPr lang="en-US"/>
              <a:t>Click to edit master title style</a:t>
            </a:r>
          </a:p>
        </p:txBody>
      </p:sp>
    </p:spTree>
    <p:extLst>
      <p:ext uri="{BB962C8B-B14F-4D97-AF65-F5344CB8AC3E}">
        <p14:creationId xmlns:p14="http://schemas.microsoft.com/office/powerpoint/2010/main" val="35893565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lank: ECTA">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89DE2F01-BF07-1541-BAC6-892BA875643E}"/>
              </a:ext>
            </a:extLst>
          </p:cNvPr>
          <p:cNvSpPr>
            <a:spLocks noGrp="1"/>
          </p:cNvSpPr>
          <p:nvPr>
            <p:ph type="sldNum" sz="quarter" idx="4"/>
          </p:nvPr>
        </p:nvSpPr>
        <p:spPr>
          <a:xfrm>
            <a:off x="10360510" y="6319554"/>
            <a:ext cx="1232776" cy="503578"/>
          </a:xfrm>
          <a:prstGeom prst="rect">
            <a:avLst/>
          </a:prstGeom>
        </p:spPr>
        <p:txBody>
          <a:bodyPr anchor="ctr" anchorCtr="0"/>
          <a:lstStyle>
            <a:lvl1pPr algn="r">
              <a:defRPr sz="1400" b="0">
                <a:solidFill>
                  <a:srgbClr val="104578"/>
                </a:solidFill>
              </a:defRPr>
            </a:lvl1pPr>
          </a:lstStyle>
          <a:p>
            <a:fld id="{8FF8BE51-C3B0-9B4F-9A06-4F809A9A7941}" type="slidenum">
              <a:rPr lang="en-US" smtClean="0"/>
              <a:pPr/>
              <a:t>‹#›</a:t>
            </a:fld>
            <a:endParaRPr lang="en-US"/>
          </a:p>
        </p:txBody>
      </p:sp>
      <p:pic>
        <p:nvPicPr>
          <p:cNvPr id="5" name="Picture 4" title="Logo: ECTA">
            <a:extLst>
              <a:ext uri="{FF2B5EF4-FFF2-40B4-BE49-F238E27FC236}">
                <a16:creationId xmlns:a16="http://schemas.microsoft.com/office/drawing/2014/main" id="{C7FCF31C-F2EE-57A4-BA21-373C7E1E19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828" y="6061426"/>
            <a:ext cx="1322452" cy="508635"/>
          </a:xfrm>
          <a:prstGeom prst="rect">
            <a:avLst/>
          </a:prstGeom>
        </p:spPr>
      </p:pic>
      <p:sp>
        <p:nvSpPr>
          <p:cNvPr id="2" name="Title 1"/>
          <p:cNvSpPr>
            <a:spLocks noGrp="1"/>
          </p:cNvSpPr>
          <p:nvPr>
            <p:ph type="title" hasCustomPrompt="1"/>
          </p:nvPr>
        </p:nvSpPr>
        <p:spPr/>
        <p:txBody>
          <a:bodyPr/>
          <a:lstStyle>
            <a:lvl1pPr>
              <a:defRPr cap="none"/>
            </a:lvl1pPr>
          </a:lstStyle>
          <a:p>
            <a:r>
              <a:rPr lang="en-US"/>
              <a:t>Click to edit master title style</a:t>
            </a:r>
          </a:p>
        </p:txBody>
      </p:sp>
    </p:spTree>
    <p:extLst>
      <p:ext uri="{BB962C8B-B14F-4D97-AF65-F5344CB8AC3E}">
        <p14:creationId xmlns:p14="http://schemas.microsoft.com/office/powerpoint/2010/main" val="36686922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No Logo">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54ABE0DE-2F54-FA4D-A82C-11F51AB13AE3}"/>
              </a:ext>
            </a:extLst>
          </p:cNvPr>
          <p:cNvSpPr>
            <a:spLocks noGrp="1"/>
          </p:cNvSpPr>
          <p:nvPr>
            <p:ph type="sldNum" sz="quarter" idx="4"/>
          </p:nvPr>
        </p:nvSpPr>
        <p:spPr>
          <a:xfrm>
            <a:off x="10360510" y="6319554"/>
            <a:ext cx="1232776" cy="503578"/>
          </a:xfrm>
          <a:prstGeom prst="rect">
            <a:avLst/>
          </a:prstGeom>
        </p:spPr>
        <p:txBody>
          <a:bodyPr anchor="ctr" anchorCtr="0"/>
          <a:lstStyle>
            <a:lvl1pPr algn="r">
              <a:defRPr sz="1400" b="0">
                <a:solidFill>
                  <a:srgbClr val="104578"/>
                </a:solidFill>
              </a:defRPr>
            </a:lvl1pPr>
          </a:lstStyle>
          <a:p>
            <a:fld id="{8FF8BE51-C3B0-9B4F-9A06-4F809A9A7941}" type="slidenum">
              <a:rPr lang="en-US" smtClean="0"/>
              <a:pPr/>
              <a:t>‹#›</a:t>
            </a:fld>
            <a:endParaRPr lang="en-US"/>
          </a:p>
        </p:txBody>
      </p:sp>
      <p:sp>
        <p:nvSpPr>
          <p:cNvPr id="8" name="Footer Placeholder 4">
            <a:extLst>
              <a:ext uri="{FF2B5EF4-FFF2-40B4-BE49-F238E27FC236}">
                <a16:creationId xmlns:a16="http://schemas.microsoft.com/office/drawing/2014/main" id="{DEC3398F-E097-534F-AB11-120DEF5A7050}"/>
              </a:ext>
            </a:extLst>
          </p:cNvPr>
          <p:cNvSpPr>
            <a:spLocks noGrp="1"/>
          </p:cNvSpPr>
          <p:nvPr>
            <p:ph type="ftr" sz="quarter" idx="3"/>
          </p:nvPr>
        </p:nvSpPr>
        <p:spPr>
          <a:xfrm>
            <a:off x="587829" y="6319553"/>
            <a:ext cx="9772682" cy="496463"/>
          </a:xfrm>
          <a:prstGeom prst="rect">
            <a:avLst/>
          </a:prstGeom>
        </p:spPr>
        <p:txBody>
          <a:bodyPr anchor="ctr" anchorCtr="0"/>
          <a:lstStyle>
            <a:lvl1pPr>
              <a:defRPr sz="1400">
                <a:solidFill>
                  <a:srgbClr val="104578"/>
                </a:solidFill>
              </a:defRPr>
            </a:lvl1pPr>
          </a:lstStyle>
          <a:p>
            <a:endParaRPr lang="en-US"/>
          </a:p>
        </p:txBody>
      </p:sp>
      <p:sp>
        <p:nvSpPr>
          <p:cNvPr id="6" name="Title 1">
            <a:extLst>
              <a:ext uri="{FF2B5EF4-FFF2-40B4-BE49-F238E27FC236}">
                <a16:creationId xmlns:a16="http://schemas.microsoft.com/office/drawing/2014/main" id="{C245F5E8-80C8-524B-A9DF-4983789D51C0}"/>
              </a:ext>
            </a:extLst>
          </p:cNvPr>
          <p:cNvSpPr>
            <a:spLocks noGrp="1"/>
          </p:cNvSpPr>
          <p:nvPr>
            <p:ph type="title" hasCustomPrompt="1"/>
          </p:nvPr>
        </p:nvSpPr>
        <p:spPr>
          <a:xfrm>
            <a:off x="587828" y="226980"/>
            <a:ext cx="11005457" cy="914400"/>
          </a:xfrm>
        </p:spPr>
        <p:txBody>
          <a:bodyPr/>
          <a:lstStyle>
            <a:lvl1pPr>
              <a:defRPr cap="none"/>
            </a:lvl1pPr>
          </a:lstStyle>
          <a:p>
            <a:r>
              <a:rPr lang="en-US"/>
              <a:t>Click to edit master title style</a:t>
            </a:r>
          </a:p>
        </p:txBody>
      </p:sp>
    </p:spTree>
    <p:extLst>
      <p:ext uri="{BB962C8B-B14F-4D97-AF65-F5344CB8AC3E}">
        <p14:creationId xmlns:p14="http://schemas.microsoft.com/office/powerpoint/2010/main" val="41653479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lose: ECTA">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25CC5FE8-12C2-FD46-820B-4130229A6D41}"/>
              </a:ext>
            </a:extLst>
          </p:cNvPr>
          <p:cNvCxnSpPr/>
          <p:nvPr userDrawn="1"/>
        </p:nvCxnSpPr>
        <p:spPr>
          <a:xfrm>
            <a:off x="1973580" y="3349278"/>
            <a:ext cx="825934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F4B31A5-9F95-734E-8045-BD3BF0922473}"/>
              </a:ext>
            </a:extLst>
          </p:cNvPr>
          <p:cNvCxnSpPr/>
          <p:nvPr userDrawn="1"/>
        </p:nvCxnSpPr>
        <p:spPr>
          <a:xfrm>
            <a:off x="1973580" y="1863907"/>
            <a:ext cx="825934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2" name="Picture 11" title="Logo: OSEP: IDEAs that Work">
            <a:extLst>
              <a:ext uri="{FF2B5EF4-FFF2-40B4-BE49-F238E27FC236}">
                <a16:creationId xmlns:a16="http://schemas.microsoft.com/office/drawing/2014/main" id="{6390C289-AC1D-A143-ACE0-64A98DEF7E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49800" y="3613237"/>
            <a:ext cx="2183128" cy="1285333"/>
          </a:xfrm>
          <a:prstGeom prst="rect">
            <a:avLst/>
          </a:prstGeom>
        </p:spPr>
      </p:pic>
      <p:pic>
        <p:nvPicPr>
          <p:cNvPr id="9" name="Picture 8" title="Logo: Early Childhood Technical Assistance (ECTA) Center">
            <a:extLst>
              <a:ext uri="{FF2B5EF4-FFF2-40B4-BE49-F238E27FC236}">
                <a16:creationId xmlns:a16="http://schemas.microsoft.com/office/drawing/2014/main" id="{ABF92D14-4D88-11DB-FACD-75135F6EADB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43784" y="685552"/>
            <a:ext cx="6197580" cy="914397"/>
          </a:xfrm>
          <a:prstGeom prst="rect">
            <a:avLst/>
          </a:prstGeom>
        </p:spPr>
      </p:pic>
      <p:sp>
        <p:nvSpPr>
          <p:cNvPr id="3" name="TextBox 2">
            <a:extLst>
              <a:ext uri="{FF2B5EF4-FFF2-40B4-BE49-F238E27FC236}">
                <a16:creationId xmlns:a16="http://schemas.microsoft.com/office/drawing/2014/main" id="{4B4C06CB-4F94-5A40-9177-5C4E1F343A0D}"/>
              </a:ext>
            </a:extLst>
          </p:cNvPr>
          <p:cNvSpPr txBox="1"/>
          <p:nvPr userDrawn="1"/>
        </p:nvSpPr>
        <p:spPr>
          <a:xfrm>
            <a:off x="1973580" y="3613237"/>
            <a:ext cx="5798820" cy="1384995"/>
          </a:xfrm>
          <a:prstGeom prst="rect">
            <a:avLst/>
          </a:prstGeom>
          <a:noFill/>
        </p:spPr>
        <p:txBody>
          <a:bodyPr wrap="square" rtlCol="0">
            <a:spAutoFit/>
          </a:bodyPr>
          <a:lstStyle/>
          <a:p>
            <a:pPr marL="0" indent="0">
              <a:buNone/>
            </a:pPr>
            <a:r>
              <a:rPr lang="en-US" sz="1200">
                <a:latin typeface="Arial" panose="020B0604020202020204" pitchFamily="34" charset="0"/>
                <a:cs typeface="Arial" panose="020B0604020202020204" pitchFamily="34" charset="0"/>
              </a:rPr>
              <a:t>The ECTA Center is a program of the FPG Child Development Institute of the University of North Carolina at Chapel Hill, funded through cooperative agreement number H326P220002 from the Office of Special Education Programs, U.S. Department of Education. Opinions expressed herein do not necessarily represent the Department of Education's position or policy.</a:t>
            </a:r>
          </a:p>
          <a:p>
            <a:pPr marL="0" indent="0">
              <a:buNone/>
            </a:pPr>
            <a:endParaRPr lang="en-US" sz="1200">
              <a:latin typeface="Arial" panose="020B0604020202020204" pitchFamily="34" charset="0"/>
              <a:cs typeface="Arial" panose="020B0604020202020204" pitchFamily="34" charset="0"/>
            </a:endParaRPr>
          </a:p>
          <a:p>
            <a:pPr marL="0" indent="0">
              <a:buNone/>
            </a:pPr>
            <a:r>
              <a:rPr lang="en-US" sz="1200">
                <a:latin typeface="Arial" panose="020B0604020202020204" pitchFamily="34" charset="0"/>
                <a:cs typeface="Arial" panose="020B0604020202020204" pitchFamily="34" charset="0"/>
              </a:rPr>
              <a:t>Project Officer: Julia Martin Eile</a:t>
            </a:r>
          </a:p>
        </p:txBody>
      </p:sp>
      <p:sp>
        <p:nvSpPr>
          <p:cNvPr id="2" name="Title 1">
            <a:extLst>
              <a:ext uri="{FF2B5EF4-FFF2-40B4-BE49-F238E27FC236}">
                <a16:creationId xmlns:a16="http://schemas.microsoft.com/office/drawing/2014/main" id="{98717CBF-0AE3-C4EA-BD8C-BFEC6AECE3D0}"/>
              </a:ext>
            </a:extLst>
          </p:cNvPr>
          <p:cNvSpPr>
            <a:spLocks noGrp="1"/>
          </p:cNvSpPr>
          <p:nvPr>
            <p:ph type="title" hasCustomPrompt="1"/>
          </p:nvPr>
        </p:nvSpPr>
        <p:spPr>
          <a:xfrm>
            <a:off x="587828" y="2281373"/>
            <a:ext cx="11005457" cy="914400"/>
          </a:xfrm>
        </p:spPr>
        <p:txBody>
          <a:bodyPr/>
          <a:lstStyle>
            <a:lvl1pPr>
              <a:defRPr cap="none"/>
            </a:lvl1pPr>
          </a:lstStyle>
          <a:p>
            <a:r>
              <a:rPr lang="en-US"/>
              <a:t>Click to edit master title style</a:t>
            </a:r>
          </a:p>
        </p:txBody>
      </p:sp>
    </p:spTree>
    <p:extLst>
      <p:ext uri="{BB962C8B-B14F-4D97-AF65-F5344CB8AC3E}">
        <p14:creationId xmlns:p14="http://schemas.microsoft.com/office/powerpoint/2010/main" val="39651839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Pic-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50FAE7E-46FB-7A43-96A2-C54263461D7C}"/>
              </a:ext>
            </a:extLst>
          </p:cNvPr>
          <p:cNvSpPr>
            <a:spLocks noGrp="1"/>
          </p:cNvSpPr>
          <p:nvPr>
            <p:ph type="title" hasCustomPrompt="1"/>
          </p:nvPr>
        </p:nvSpPr>
        <p:spPr>
          <a:xfrm>
            <a:off x="538480" y="419100"/>
            <a:ext cx="10629900" cy="977900"/>
          </a:xfrm>
          <a:prstGeom prst="rect">
            <a:avLst/>
          </a:prstGeom>
        </p:spPr>
        <p:txBody>
          <a:bodyPr lIns="0" tIns="0" rIns="0" bIns="0" anchor="ctr"/>
          <a:lstStyle>
            <a:lvl1pPr algn="l">
              <a:defRPr sz="3200">
                <a:solidFill>
                  <a:schemeClr val="tx1"/>
                </a:solidFill>
                <a:latin typeface="+mn-lt"/>
              </a:defRPr>
            </a:lvl1pPr>
          </a:lstStyle>
          <a:p>
            <a:r>
              <a:rPr lang="en-US"/>
              <a:t>Click to add Title</a:t>
            </a:r>
          </a:p>
        </p:txBody>
      </p:sp>
      <p:sp>
        <p:nvSpPr>
          <p:cNvPr id="9" name="Text Placeholder 10">
            <a:extLst>
              <a:ext uri="{FF2B5EF4-FFF2-40B4-BE49-F238E27FC236}">
                <a16:creationId xmlns:a16="http://schemas.microsoft.com/office/drawing/2014/main" id="{9598FD28-8505-416A-B5CE-6CD70158A4B0}"/>
              </a:ext>
            </a:extLst>
          </p:cNvPr>
          <p:cNvSpPr>
            <a:spLocks noGrp="1"/>
          </p:cNvSpPr>
          <p:nvPr>
            <p:ph type="body" sz="quarter" idx="15" hasCustomPrompt="1"/>
          </p:nvPr>
        </p:nvSpPr>
        <p:spPr>
          <a:xfrm>
            <a:off x="6334762" y="1714500"/>
            <a:ext cx="4800598" cy="4724400"/>
          </a:xfrm>
          <a:prstGeom prst="rect">
            <a:avLst/>
          </a:prstGeom>
        </p:spPr>
        <p:txBody>
          <a:bodyPr lIns="0" tIns="0" rIns="0" bIns="0" anchor="t" anchorCtr="0"/>
          <a:lstStyle>
            <a:lvl1pPr marL="0" indent="0">
              <a:buNone/>
              <a:defRPr sz="2200">
                <a:solidFill>
                  <a:schemeClr val="tx1">
                    <a:lumMod val="95000"/>
                    <a:lumOff val="5000"/>
                  </a:schemeClr>
                </a:solidFill>
              </a:defRPr>
            </a:lvl1pPr>
          </a:lstStyle>
          <a:p>
            <a:pPr lvl="0"/>
            <a:r>
              <a:rPr lang="en-US"/>
              <a:t>Click to add Text</a:t>
            </a:r>
          </a:p>
        </p:txBody>
      </p:sp>
      <p:sp>
        <p:nvSpPr>
          <p:cNvPr id="4" name="Picture Placeholder 3">
            <a:extLst>
              <a:ext uri="{FF2B5EF4-FFF2-40B4-BE49-F238E27FC236}">
                <a16:creationId xmlns:a16="http://schemas.microsoft.com/office/drawing/2014/main" id="{812B60BE-4AE8-4544-B105-E85DDFA2C10F}"/>
              </a:ext>
            </a:extLst>
          </p:cNvPr>
          <p:cNvSpPr>
            <a:spLocks noGrp="1"/>
          </p:cNvSpPr>
          <p:nvPr>
            <p:ph type="pic" sz="quarter" idx="11"/>
          </p:nvPr>
        </p:nvSpPr>
        <p:spPr>
          <a:xfrm>
            <a:off x="533400" y="1706880"/>
            <a:ext cx="5562600" cy="4754880"/>
          </a:xfrm>
          <a:prstGeom prst="rect">
            <a:avLst/>
          </a:prstGeom>
        </p:spPr>
        <p:txBody>
          <a:bodyPr/>
          <a:lstStyle/>
          <a:p>
            <a:r>
              <a:rPr lang="en-US"/>
              <a:t>Click icon to add picture</a:t>
            </a:r>
          </a:p>
        </p:txBody>
      </p:sp>
    </p:spTree>
    <p:extLst>
      <p:ext uri="{BB962C8B-B14F-4D97-AF65-F5344CB8AC3E}">
        <p14:creationId xmlns:p14="http://schemas.microsoft.com/office/powerpoint/2010/main" val="28270603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CTA disclaimer">
    <p:spTree>
      <p:nvGrpSpPr>
        <p:cNvPr id="1" name=""/>
        <p:cNvGrpSpPr/>
        <p:nvPr/>
      </p:nvGrpSpPr>
      <p:grpSpPr>
        <a:xfrm>
          <a:off x="0" y="0"/>
          <a:ext cx="0" cy="0"/>
          <a:chOff x="0" y="0"/>
          <a:chExt cx="0" cy="0"/>
        </a:xfrm>
      </p:grpSpPr>
      <p:cxnSp>
        <p:nvCxnSpPr>
          <p:cNvPr id="8" name="Straight Connector 7"/>
          <p:cNvCxnSpPr/>
          <p:nvPr userDrawn="1"/>
        </p:nvCxnSpPr>
        <p:spPr>
          <a:xfrm>
            <a:off x="1941533" y="3513638"/>
            <a:ext cx="82997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852" y="5058531"/>
            <a:ext cx="3779520" cy="585216"/>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73669" y="4750570"/>
            <a:ext cx="1867611" cy="1099570"/>
          </a:xfrm>
          <a:prstGeom prst="rect">
            <a:avLst/>
          </a:prstGeom>
        </p:spPr>
      </p:pic>
      <p:cxnSp>
        <p:nvCxnSpPr>
          <p:cNvPr id="15" name="Straight Connector 14"/>
          <p:cNvCxnSpPr/>
          <p:nvPr userDrawn="1"/>
        </p:nvCxnSpPr>
        <p:spPr>
          <a:xfrm>
            <a:off x="1973580" y="2070735"/>
            <a:ext cx="82593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title="Logo: ECTA: Early Childhood Technical Assistance Cente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73580" y="633520"/>
            <a:ext cx="7382443" cy="1089213"/>
          </a:xfrm>
          <a:prstGeom prst="rect">
            <a:avLst/>
          </a:prstGeom>
        </p:spPr>
      </p:pic>
      <p:sp>
        <p:nvSpPr>
          <p:cNvPr id="2" name="TextBox 1">
            <a:extLst>
              <a:ext uri="{FF2B5EF4-FFF2-40B4-BE49-F238E27FC236}">
                <a16:creationId xmlns:a16="http://schemas.microsoft.com/office/drawing/2014/main" id="{56482657-BEB4-8647-9BF3-DF631B060FF1}"/>
              </a:ext>
            </a:extLst>
          </p:cNvPr>
          <p:cNvSpPr txBox="1"/>
          <p:nvPr userDrawn="1"/>
        </p:nvSpPr>
        <p:spPr>
          <a:xfrm>
            <a:off x="1941533" y="3729038"/>
            <a:ext cx="829139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a:t>The ECTA Center is a program of the FPG Child Development Institute of the University of North Carolina at Chapel Hill, funded through cooperative agreement number H326P220002 from the Office of Special Education Programs, U.S. Department of Education. Opinions expressed herein do not necessarily represent the Department of Education's position or policy. Project Officer: Julia Martin </a:t>
            </a:r>
            <a:r>
              <a:rPr lang="en-US" sz="1300" err="1"/>
              <a:t>Eile</a:t>
            </a:r>
            <a:endParaRPr lang="en-US" sz="1300"/>
          </a:p>
        </p:txBody>
      </p:sp>
      <p:sp>
        <p:nvSpPr>
          <p:cNvPr id="3" name="TextBox 2">
            <a:extLst>
              <a:ext uri="{FF2B5EF4-FFF2-40B4-BE49-F238E27FC236}">
                <a16:creationId xmlns:a16="http://schemas.microsoft.com/office/drawing/2014/main" id="{0ECAD082-ED69-CA49-8CA0-CE32F7AEAD8C}"/>
              </a:ext>
            </a:extLst>
          </p:cNvPr>
          <p:cNvSpPr txBox="1"/>
          <p:nvPr userDrawn="1"/>
        </p:nvSpPr>
        <p:spPr>
          <a:xfrm>
            <a:off x="1973580" y="2485113"/>
            <a:ext cx="8259347" cy="646331"/>
          </a:xfrm>
          <a:prstGeom prst="rect">
            <a:avLst/>
          </a:prstGeom>
          <a:noFill/>
        </p:spPr>
        <p:txBody>
          <a:bodyPr wrap="square" rtlCol="0">
            <a:spAutoFit/>
          </a:bodyPr>
          <a:lstStyle/>
          <a:p>
            <a:pPr algn="ctr"/>
            <a:r>
              <a:rPr lang="en-US" sz="3600" b="0">
                <a:solidFill>
                  <a:schemeClr val="accent3">
                    <a:lumMod val="75000"/>
                  </a:schemeClr>
                </a:solidFill>
              </a:rPr>
              <a:t>Find out more at</a:t>
            </a:r>
            <a:r>
              <a:rPr lang="en-US" sz="3600">
                <a:solidFill>
                  <a:schemeClr val="accent3">
                    <a:lumMod val="75000"/>
                  </a:schemeClr>
                </a:solidFill>
              </a:rPr>
              <a:t> </a:t>
            </a:r>
            <a:r>
              <a:rPr lang="en-US" sz="3600" b="1" err="1">
                <a:solidFill>
                  <a:schemeClr val="accent3">
                    <a:lumMod val="75000"/>
                  </a:schemeClr>
                </a:solidFill>
              </a:rPr>
              <a:t>ectacenter.org</a:t>
            </a:r>
            <a:endParaRPr lang="en-US" sz="3600" b="1">
              <a:solidFill>
                <a:schemeClr val="accent3">
                  <a:lumMod val="75000"/>
                </a:schemeClr>
              </a:solidFill>
            </a:endParaRPr>
          </a:p>
        </p:txBody>
      </p:sp>
    </p:spTree>
    <p:extLst>
      <p:ext uri="{BB962C8B-B14F-4D97-AF65-F5344CB8AC3E}">
        <p14:creationId xmlns:p14="http://schemas.microsoft.com/office/powerpoint/2010/main" val="30355901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ver - ECTA">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974080" y="2410119"/>
            <a:ext cx="5624362" cy="1841842"/>
          </a:xfrm>
        </p:spPr>
        <p:txBody>
          <a:bodyPr bIns="0" anchor="b">
            <a:normAutofit/>
          </a:bodyPr>
          <a:lstStyle>
            <a:lvl1pPr algn="l">
              <a:defRPr sz="5400" cap="none"/>
            </a:lvl1pPr>
          </a:lstStyle>
          <a:p>
            <a:r>
              <a:rPr lang="en-US"/>
              <a:t>Click to edit master title style</a:t>
            </a:r>
          </a:p>
        </p:txBody>
      </p:sp>
      <p:sp>
        <p:nvSpPr>
          <p:cNvPr id="8" name="Subtitle 2"/>
          <p:cNvSpPr>
            <a:spLocks noGrp="1"/>
          </p:cNvSpPr>
          <p:nvPr>
            <p:ph type="subTitle" idx="1" hasCustomPrompt="1"/>
          </p:nvPr>
        </p:nvSpPr>
        <p:spPr>
          <a:xfrm>
            <a:off x="5974080" y="4436836"/>
            <a:ext cx="5624362" cy="1702399"/>
          </a:xfrm>
        </p:spPr>
        <p:txBody>
          <a:bodyPr tIns="91440" bIns="91440" anchor="ctr" anchorCtr="0">
            <a:normAutofit/>
          </a:bodyPr>
          <a:lstStyle>
            <a:lvl1pPr marL="0" indent="0" algn="l">
              <a:buNone/>
              <a:defRPr sz="1800" b="0" cap="none"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ubtitle 2"/>
          <p:cNvSpPr txBox="1">
            <a:spLocks/>
          </p:cNvSpPr>
          <p:nvPr userDrawn="1"/>
        </p:nvSpPr>
        <p:spPr>
          <a:xfrm>
            <a:off x="495300" y="2410119"/>
            <a:ext cx="3451860" cy="3729116"/>
          </a:xfrm>
          <a:prstGeom prst="rect">
            <a:avLst/>
          </a:prstGeom>
        </p:spPr>
        <p:txBody>
          <a:bodyPr vert="horz" lIns="91440" tIns="91440" rIns="91440" bIns="91440" rtlCol="0" anchor="ctr" anchorCtr="0">
            <a:normAutofit/>
          </a:bodyPr>
          <a:lstStyle>
            <a:lvl1pPr marL="0" indent="0" algn="l" defTabSz="914400" rtl="0" eaLnBrk="1" latinLnBrk="0" hangingPunct="1">
              <a:lnSpc>
                <a:spcPct val="120000"/>
              </a:lnSpc>
              <a:spcBef>
                <a:spcPts val="1000"/>
              </a:spcBef>
              <a:buClr>
                <a:schemeClr val="accent1"/>
              </a:buClr>
              <a:buSzPct val="100000"/>
              <a:buFont typeface="Arial" panose="020B0604020202020204" pitchFamily="34" charset="0"/>
              <a:buNone/>
              <a:defRPr sz="1800" b="0" kern="1200" cap="none" baseline="0">
                <a:solidFill>
                  <a:schemeClr val="tx1"/>
                </a:solidFill>
                <a:effectLst/>
                <a:latin typeface="Arial" charset="0"/>
                <a:ea typeface="Arial" charset="0"/>
                <a:cs typeface="Arial" charset="0"/>
              </a:defRPr>
            </a:lvl1pPr>
            <a:lvl2pPr marL="457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800" kern="1200" cap="none" baseline="0">
                <a:solidFill>
                  <a:schemeClr val="tx1"/>
                </a:solidFill>
                <a:effectLst/>
                <a:latin typeface="Arial" charset="0"/>
                <a:ea typeface="Arial" charset="0"/>
                <a:cs typeface="Arial" charset="0"/>
              </a:defRPr>
            </a:lvl2pPr>
            <a:lvl3pPr marL="914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800" kern="1200">
                <a:solidFill>
                  <a:schemeClr val="tx1"/>
                </a:solidFill>
                <a:effectLst/>
                <a:latin typeface="Arial" charset="0"/>
                <a:ea typeface="Arial" charset="0"/>
                <a:cs typeface="Arial" charset="0"/>
              </a:defRPr>
            </a:lvl3pPr>
            <a:lvl4pPr marL="1371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cap="none" baseline="0">
                <a:solidFill>
                  <a:schemeClr val="tx1"/>
                </a:solidFill>
                <a:effectLst/>
                <a:latin typeface="Arial" charset="0"/>
                <a:ea typeface="Arial" charset="0"/>
                <a:cs typeface="Arial" charset="0"/>
              </a:defRPr>
            </a:lvl4pPr>
            <a:lvl5pPr marL="18288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Arial" charset="0"/>
                <a:ea typeface="Arial" charset="0"/>
                <a:cs typeface="Arial" charset="0"/>
              </a:defRPr>
            </a:lvl5pPr>
            <a:lvl6pPr marL="22860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baseline="0">
                <a:solidFill>
                  <a:schemeClr val="tx1"/>
                </a:solidFill>
                <a:effectLst/>
                <a:latin typeface="+mn-lt"/>
                <a:ea typeface="+mn-ea"/>
                <a:cs typeface="+mn-cs"/>
              </a:defRPr>
            </a:lvl9pPr>
          </a:lstStyle>
          <a:p>
            <a:r>
              <a:rPr lang="en-US">
                <a:solidFill>
                  <a:schemeClr val="bg1"/>
                </a:solidFill>
              </a:rPr>
              <a:t>Additional</a:t>
            </a:r>
            <a:r>
              <a:rPr lang="en-US" baseline="0">
                <a:solidFill>
                  <a:schemeClr val="bg1"/>
                </a:solidFill>
              </a:rPr>
              <a:t> welcome, information or notification</a:t>
            </a:r>
            <a:endParaRPr lang="en-US">
              <a:solidFill>
                <a:schemeClr val="bg1"/>
              </a:solidFill>
            </a:endParaRPr>
          </a:p>
        </p:txBody>
      </p:sp>
      <p:cxnSp>
        <p:nvCxnSpPr>
          <p:cNvPr id="13" name="Straight Connector 12"/>
          <p:cNvCxnSpPr/>
          <p:nvPr userDrawn="1"/>
        </p:nvCxnSpPr>
        <p:spPr>
          <a:xfrm>
            <a:off x="5974080" y="1906003"/>
            <a:ext cx="56243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Picture 1" title="Logo: ECTA: Early Childhood Technical Assistance Cen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74080" y="891304"/>
            <a:ext cx="5624362" cy="829824"/>
          </a:xfrm>
          <a:prstGeom prst="rect">
            <a:avLst/>
          </a:prstGeom>
        </p:spPr>
      </p:pic>
    </p:spTree>
    <p:extLst>
      <p:ext uri="{BB962C8B-B14F-4D97-AF65-F5344CB8AC3E}">
        <p14:creationId xmlns:p14="http://schemas.microsoft.com/office/powerpoint/2010/main" val="35427927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20255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4"/>
          <p:cNvSpPr>
            <a:spLocks noGrp="1"/>
          </p:cNvSpPr>
          <p:nvPr>
            <p:ph type="ftr" sz="quarter" idx="3"/>
          </p:nvPr>
        </p:nvSpPr>
        <p:spPr>
          <a:xfrm>
            <a:off x="2229633" y="6349533"/>
            <a:ext cx="8130877" cy="496463"/>
          </a:xfrm>
          <a:prstGeom prst="rect">
            <a:avLst/>
          </a:prstGeom>
        </p:spPr>
        <p:txBody>
          <a:bodyPr anchor="ctr" anchorCtr="0"/>
          <a:lstStyle>
            <a:lvl1pPr>
              <a:defRPr sz="1100">
                <a:solidFill>
                  <a:schemeClr val="bg1"/>
                </a:solidFill>
              </a:defRPr>
            </a:lvl1pPr>
          </a:lstStyle>
          <a:p>
            <a:endParaRPr lang="en-US"/>
          </a:p>
        </p:txBody>
      </p:sp>
      <p:sp>
        <p:nvSpPr>
          <p:cNvPr id="7" name="Slide Number Placeholder 5"/>
          <p:cNvSpPr>
            <a:spLocks noGrp="1"/>
          </p:cNvSpPr>
          <p:nvPr>
            <p:ph type="sldNum" sz="quarter" idx="4"/>
          </p:nvPr>
        </p:nvSpPr>
        <p:spPr>
          <a:xfrm>
            <a:off x="10360510" y="6349534"/>
            <a:ext cx="1232776" cy="503578"/>
          </a:xfrm>
          <a:prstGeom prst="rect">
            <a:avLst/>
          </a:prstGeom>
        </p:spPr>
        <p:txBody>
          <a:bodyPr anchor="ctr" anchorCtr="0"/>
          <a:lstStyle>
            <a:lvl1pPr algn="r">
              <a:defRPr sz="2000" b="1">
                <a:solidFill>
                  <a:schemeClr val="bg1"/>
                </a:solidFill>
              </a:defRPr>
            </a:lvl1pPr>
          </a:lstStyle>
          <a:p>
            <a:fld id="{8FF8BE51-C3B0-9B4F-9A06-4F809A9A7941}" type="slidenum">
              <a:rPr lang="en-US" smtClean="0"/>
              <a:pPr/>
              <a:t>‹#›</a:t>
            </a:fld>
            <a:endParaRPr lang="en-US"/>
          </a:p>
        </p:txBody>
      </p:sp>
      <p:pic>
        <p:nvPicPr>
          <p:cNvPr id="5" name="Picture 4" title="Logo: ECTA Cen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828" y="6275121"/>
            <a:ext cx="1353705" cy="513985"/>
          </a:xfrm>
          <a:prstGeom prst="rect">
            <a:avLst/>
          </a:prstGeom>
        </p:spPr>
      </p:pic>
    </p:spTree>
    <p:extLst>
      <p:ext uri="{BB962C8B-B14F-4D97-AF65-F5344CB8AC3E}">
        <p14:creationId xmlns:p14="http://schemas.microsoft.com/office/powerpoint/2010/main" val="40455859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MASTER">
    <p:bg>
      <p:bgPr>
        <a:solidFill>
          <a:srgbClr val="F4FAFA"/>
        </a:solidFill>
        <a:effectLst/>
      </p:bgPr>
    </p:bg>
    <p:spTree>
      <p:nvGrpSpPr>
        <p:cNvPr id="1" name=""/>
        <p:cNvGrpSpPr/>
        <p:nvPr/>
      </p:nvGrpSpPr>
      <p:grpSpPr>
        <a:xfrm>
          <a:off x="0" y="0"/>
          <a:ext cx="0" cy="0"/>
          <a:chOff x="0" y="0"/>
          <a:chExt cx="0" cy="0"/>
        </a:xfrm>
      </p:grpSpPr>
      <p:sp>
        <p:nvSpPr>
          <p:cNvPr id="2" name="Shape 0"/>
          <p:cNvSpPr/>
          <p:nvPr/>
        </p:nvSpPr>
        <p:spPr>
          <a:xfrm>
            <a:off x="0" y="9144"/>
            <a:ext cx="12191695" cy="0"/>
          </a:xfrm>
          <a:prstGeom prst="line">
            <a:avLst/>
          </a:prstGeom>
          <a:noFill/>
          <a:ln w="88900">
            <a:solidFill>
              <a:srgbClr val="0B7775"/>
            </a:solidFill>
            <a:prstDash val="solid"/>
          </a:ln>
        </p:spPr>
        <p:txBody>
          <a:bodyPr/>
          <a:lstStyle/>
          <a:p>
            <a:endParaRPr lang="en-US"/>
          </a:p>
        </p:txBody>
      </p:sp>
      <p:sp>
        <p:nvSpPr>
          <p:cNvPr id="3" name="Text 1"/>
          <p:cNvSpPr/>
          <p:nvPr/>
        </p:nvSpPr>
        <p:spPr>
          <a:xfrm>
            <a:off x="502920" y="6556248"/>
            <a:ext cx="6217920" cy="146304"/>
          </a:xfrm>
          <a:prstGeom prst="rect">
            <a:avLst/>
          </a:prstGeom>
          <a:noFill/>
          <a:ln/>
        </p:spPr>
        <p:txBody>
          <a:bodyPr wrap="square" rtlCol="0" anchor="ctr"/>
          <a:lstStyle/>
          <a:p>
            <a:pPr marL="0" indent="0">
              <a:buNone/>
            </a:pPr>
            <a:r>
              <a:rPr lang="en-US" sz="650">
                <a:solidFill>
                  <a:srgbClr val="5B6B82"/>
                </a:solidFill>
                <a:latin typeface="Aptos" pitchFamily="34" charset="0"/>
                <a:ea typeface="Aptos" pitchFamily="34" charset="-122"/>
                <a:cs typeface="Aptos" pitchFamily="34" charset="-120"/>
              </a:rPr>
              <a:t>Strengthening Recruitment &amp; Retention in EI/ECSE Workforce</a:t>
            </a:r>
            <a:endParaRPr lang="en-US" sz="650"/>
          </a:p>
        </p:txBody>
      </p:sp>
      <p:sp>
        <p:nvSpPr>
          <p:cNvPr id="25" name="Slide Number Placeholder 0"/>
          <p:cNvSpPr>
            <a:spLocks noGrp="1"/>
          </p:cNvSpPr>
          <p:nvPr>
            <p:ph type="sldNum" sz="quarter" idx="4294967295"/>
          </p:nvPr>
        </p:nvSpPr>
        <p:spPr>
          <a:xfrm>
            <a:off x="11567160" y="6547104"/>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5B6B82"/>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1178062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89977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5698DF-06DE-0D90-AA9B-A64DDB030FA7}"/>
              </a:ext>
            </a:extLst>
          </p:cNvPr>
          <p:cNvSpPr/>
          <p:nvPr userDrawn="1"/>
        </p:nvSpPr>
        <p:spPr>
          <a:xfrm>
            <a:off x="0" y="0"/>
            <a:ext cx="12192000" cy="5836025"/>
          </a:xfrm>
          <a:prstGeom prst="rect">
            <a:avLst/>
          </a:prstGeom>
          <a:solidFill>
            <a:srgbClr val="1E3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9DCC8127-221E-EA9D-12B7-5A310F2309D1}"/>
              </a:ext>
            </a:extLst>
          </p:cNvPr>
          <p:cNvSpPr>
            <a:spLocks noGrp="1"/>
          </p:cNvSpPr>
          <p:nvPr>
            <p:ph type="title" hasCustomPrompt="1"/>
          </p:nvPr>
        </p:nvSpPr>
        <p:spPr>
          <a:xfrm>
            <a:off x="831850" y="585131"/>
            <a:ext cx="10515600" cy="2852737"/>
          </a:xfrm>
        </p:spPr>
        <p:txBody>
          <a:bodyPr anchor="b"/>
          <a:lstStyle>
            <a:lvl1pPr>
              <a:defRPr sz="6000">
                <a:solidFill>
                  <a:schemeClr val="bg1"/>
                </a:solidFill>
              </a:defRPr>
            </a:lvl1pPr>
          </a:lstStyle>
          <a:p>
            <a:r>
              <a:rPr lang="en-US"/>
              <a:t>Arial Bold 60pt</a:t>
            </a:r>
          </a:p>
        </p:txBody>
      </p:sp>
      <p:sp>
        <p:nvSpPr>
          <p:cNvPr id="8" name="Text Placeholder 2">
            <a:extLst>
              <a:ext uri="{FF2B5EF4-FFF2-40B4-BE49-F238E27FC236}">
                <a16:creationId xmlns:a16="http://schemas.microsoft.com/office/drawing/2014/main" id="{9A34E260-D9DA-3F10-85AB-C6033E3F678C}"/>
              </a:ext>
            </a:extLst>
          </p:cNvPr>
          <p:cNvSpPr>
            <a:spLocks noGrp="1"/>
          </p:cNvSpPr>
          <p:nvPr>
            <p:ph type="body" idx="1" hasCustomPrompt="1"/>
          </p:nvPr>
        </p:nvSpPr>
        <p:spPr>
          <a:xfrm>
            <a:off x="831850" y="3464856"/>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text</a:t>
            </a:r>
          </a:p>
        </p:txBody>
      </p:sp>
      <p:sp>
        <p:nvSpPr>
          <p:cNvPr id="13" name="Slide Number Placeholder 3">
            <a:extLst>
              <a:ext uri="{FF2B5EF4-FFF2-40B4-BE49-F238E27FC236}">
                <a16:creationId xmlns:a16="http://schemas.microsoft.com/office/drawing/2014/main" id="{FC4A156D-13D9-2FDA-F9BF-129D6B11D4D3}"/>
              </a:ext>
            </a:extLst>
          </p:cNvPr>
          <p:cNvSpPr>
            <a:spLocks noGrp="1"/>
          </p:cNvSpPr>
          <p:nvPr>
            <p:ph type="sldNum" sz="quarter" idx="4"/>
          </p:nvPr>
        </p:nvSpPr>
        <p:spPr>
          <a:xfrm>
            <a:off x="11445275" y="6279500"/>
            <a:ext cx="496328" cy="365125"/>
          </a:xfrm>
          <a:prstGeom prst="rect">
            <a:avLst/>
          </a:prstGeom>
        </p:spPr>
        <p:txBody>
          <a:bodyPr/>
          <a:lstStyle/>
          <a:p>
            <a:fld id="{AAEB2964-82D0-4712-8443-E5C852A32913}" type="slidenum">
              <a:rPr lang="en-US" smtClean="0"/>
              <a:pPr/>
              <a:t>‹#›</a:t>
            </a:fld>
            <a:endParaRPr lang="en-US"/>
          </a:p>
        </p:txBody>
      </p:sp>
    </p:spTree>
    <p:extLst>
      <p:ext uri="{BB962C8B-B14F-4D97-AF65-F5344CB8AC3E}">
        <p14:creationId xmlns:p14="http://schemas.microsoft.com/office/powerpoint/2010/main" val="7997228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0C11CA1-E596-FC48-B3B2-CEF864D5B1B4}"/>
              </a:ext>
            </a:extLst>
          </p:cNvPr>
          <p:cNvSpPr>
            <a:spLocks noGrp="1"/>
          </p:cNvSpPr>
          <p:nvPr>
            <p:ph type="title" hasCustomPrompt="1"/>
          </p:nvPr>
        </p:nvSpPr>
        <p:spPr>
          <a:xfrm>
            <a:off x="768514" y="454346"/>
            <a:ext cx="9955923" cy="932252"/>
          </a:xfrm>
          <a:prstGeom prst="rect">
            <a:avLst/>
          </a:prstGeom>
        </p:spPr>
        <p:txBody>
          <a:bodyPr vert="horz" lIns="91440" tIns="45720" rIns="91440" bIns="45720" rtlCol="0" anchor="ctr" anchorCtr="0">
            <a:noAutofit/>
          </a:bodyPr>
          <a:lstStyle/>
          <a:p>
            <a:r>
              <a:rPr lang="en-US"/>
              <a:t>Click To Edit Master Title Style</a:t>
            </a:r>
          </a:p>
        </p:txBody>
      </p:sp>
      <p:sp>
        <p:nvSpPr>
          <p:cNvPr id="3" name="Slide Number Placeholder 3">
            <a:extLst>
              <a:ext uri="{FF2B5EF4-FFF2-40B4-BE49-F238E27FC236}">
                <a16:creationId xmlns:a16="http://schemas.microsoft.com/office/drawing/2014/main" id="{3E86F3BC-3B4F-6690-08E2-54E1DC06D6A6}"/>
              </a:ext>
            </a:extLst>
          </p:cNvPr>
          <p:cNvSpPr>
            <a:spLocks noGrp="1"/>
          </p:cNvSpPr>
          <p:nvPr>
            <p:ph type="sldNum" sz="quarter" idx="4"/>
          </p:nvPr>
        </p:nvSpPr>
        <p:spPr>
          <a:xfrm>
            <a:off x="11445275" y="6279500"/>
            <a:ext cx="496328" cy="365125"/>
          </a:xfrm>
          <a:prstGeom prst="rect">
            <a:avLst/>
          </a:prstGeom>
        </p:spPr>
        <p:txBody>
          <a:bodyPr/>
          <a:lstStyle/>
          <a:p>
            <a:fld id="{AAEB2964-82D0-4712-8443-E5C852A32913}" type="slidenum">
              <a:rPr lang="en-US" smtClean="0"/>
              <a:pPr/>
              <a:t>‹#›</a:t>
            </a:fld>
            <a:endParaRPr lang="en-US"/>
          </a:p>
        </p:txBody>
      </p:sp>
    </p:spTree>
    <p:extLst>
      <p:ext uri="{BB962C8B-B14F-4D97-AF65-F5344CB8AC3E}">
        <p14:creationId xmlns:p14="http://schemas.microsoft.com/office/powerpoint/2010/main" val="1368861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571155" y="4588551"/>
            <a:ext cx="11027288" cy="977621"/>
          </a:xfrm>
        </p:spPr>
        <p:txBody>
          <a:bodyPr tIns="91440" bIns="91440">
            <a:normAutofit/>
          </a:bodyPr>
          <a:lstStyle>
            <a:lvl1pPr marL="0" indent="0" algn="l">
              <a:buNone/>
              <a:defRPr sz="1800" b="0" cap="none"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p:cNvCxnSpPr/>
          <p:nvPr userDrawn="1"/>
        </p:nvCxnSpPr>
        <p:spPr>
          <a:xfrm flipV="1">
            <a:off x="571154" y="2743200"/>
            <a:ext cx="11009158" cy="1"/>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ctrTitle" hasCustomPrompt="1"/>
          </p:nvPr>
        </p:nvSpPr>
        <p:spPr>
          <a:xfrm>
            <a:off x="571154" y="3063240"/>
            <a:ext cx="11027289" cy="1333500"/>
          </a:xfrm>
        </p:spPr>
        <p:txBody>
          <a:bodyPr bIns="0" anchor="t" anchorCtr="0">
            <a:normAutofit/>
          </a:bodyPr>
          <a:lstStyle>
            <a:lvl1pPr algn="l">
              <a:defRPr sz="3600" cap="none"/>
            </a:lvl1pPr>
          </a:lstStyle>
          <a:p>
            <a:r>
              <a:rPr lang="en-US"/>
              <a:t>Click to edit master title style</a:t>
            </a:r>
          </a:p>
        </p:txBody>
      </p:sp>
      <p:pic>
        <p:nvPicPr>
          <p:cNvPr id="6" name="Picture 5" title="Logo: ECTA: Early Childhood Technical Assistance Cen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154" y="1333947"/>
            <a:ext cx="7382443" cy="1089213"/>
          </a:xfrm>
          <a:prstGeom prst="rect">
            <a:avLst/>
          </a:prstGeom>
        </p:spPr>
      </p:pic>
    </p:spTree>
    <p:extLst>
      <p:ext uri="{BB962C8B-B14F-4D97-AF65-F5344CB8AC3E}">
        <p14:creationId xmlns:p14="http://schemas.microsoft.com/office/powerpoint/2010/main" val="16311120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4"/>
          <p:cNvSpPr>
            <a:spLocks noGrp="1"/>
          </p:cNvSpPr>
          <p:nvPr>
            <p:ph type="ftr" sz="quarter" idx="3"/>
          </p:nvPr>
        </p:nvSpPr>
        <p:spPr>
          <a:xfrm>
            <a:off x="2229633" y="6349533"/>
            <a:ext cx="8130877" cy="496463"/>
          </a:xfrm>
          <a:prstGeom prst="rect">
            <a:avLst/>
          </a:prstGeom>
        </p:spPr>
        <p:txBody>
          <a:bodyPr anchor="ctr" anchorCtr="0"/>
          <a:lstStyle>
            <a:lvl1pPr>
              <a:defRPr sz="1100">
                <a:solidFill>
                  <a:schemeClr val="bg1"/>
                </a:solidFill>
              </a:defRPr>
            </a:lvl1pPr>
          </a:lstStyle>
          <a:p>
            <a:endParaRPr lang="en-US"/>
          </a:p>
        </p:txBody>
      </p:sp>
      <p:sp>
        <p:nvSpPr>
          <p:cNvPr id="7" name="Slide Number Placeholder 5"/>
          <p:cNvSpPr>
            <a:spLocks noGrp="1"/>
          </p:cNvSpPr>
          <p:nvPr>
            <p:ph type="sldNum" sz="quarter" idx="4"/>
          </p:nvPr>
        </p:nvSpPr>
        <p:spPr>
          <a:xfrm>
            <a:off x="10360510" y="6349534"/>
            <a:ext cx="1232776" cy="503578"/>
          </a:xfrm>
          <a:prstGeom prst="rect">
            <a:avLst/>
          </a:prstGeom>
        </p:spPr>
        <p:txBody>
          <a:bodyPr anchor="ctr" anchorCtr="0"/>
          <a:lstStyle>
            <a:lvl1pPr algn="r">
              <a:defRPr sz="2000" b="1">
                <a:solidFill>
                  <a:schemeClr val="bg1"/>
                </a:solidFill>
              </a:defRPr>
            </a:lvl1pPr>
          </a:lstStyle>
          <a:p>
            <a:fld id="{8FF8BE51-C3B0-9B4F-9A06-4F809A9A7941}" type="slidenum">
              <a:rPr lang="en-US" smtClean="0"/>
              <a:pPr/>
              <a:t>‹#›</a:t>
            </a:fld>
            <a:endParaRPr lang="en-US"/>
          </a:p>
        </p:txBody>
      </p:sp>
    </p:spTree>
    <p:extLst>
      <p:ext uri="{BB962C8B-B14F-4D97-AF65-F5344CB8AC3E}">
        <p14:creationId xmlns:p14="http://schemas.microsoft.com/office/powerpoint/2010/main" val="34815673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7829" y="226979"/>
            <a:ext cx="11005456" cy="899693"/>
          </a:xfrm>
        </p:spPr>
        <p:txBody>
          <a:bodyPr/>
          <a:lstStyle>
            <a:lvl1pPr>
              <a:defRPr cap="none"/>
            </a:lvl1pPr>
          </a:lstStyle>
          <a:p>
            <a:r>
              <a:rPr lang="en-US"/>
              <a:t>Click to edit master title style</a:t>
            </a:r>
          </a:p>
        </p:txBody>
      </p:sp>
      <p:sp>
        <p:nvSpPr>
          <p:cNvPr id="3" name="Content Placeholder 2"/>
          <p:cNvSpPr>
            <a:spLocks noGrp="1"/>
          </p:cNvSpPr>
          <p:nvPr>
            <p:ph sz="half" idx="1"/>
          </p:nvPr>
        </p:nvSpPr>
        <p:spPr>
          <a:xfrm>
            <a:off x="587829" y="1368358"/>
            <a:ext cx="5388428" cy="4091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4856" y="1376140"/>
            <a:ext cx="5388429" cy="4082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p:cNvSpPr>
            <a:spLocks noGrp="1"/>
          </p:cNvSpPr>
          <p:nvPr>
            <p:ph type="ftr" sz="quarter" idx="3"/>
          </p:nvPr>
        </p:nvSpPr>
        <p:spPr>
          <a:xfrm>
            <a:off x="2229633" y="6349533"/>
            <a:ext cx="8130877" cy="496463"/>
          </a:xfrm>
          <a:prstGeom prst="rect">
            <a:avLst/>
          </a:prstGeom>
        </p:spPr>
        <p:txBody>
          <a:bodyPr anchor="ctr" anchorCtr="0"/>
          <a:lstStyle>
            <a:lvl1pPr>
              <a:defRPr sz="1100">
                <a:solidFill>
                  <a:schemeClr val="bg1"/>
                </a:solidFill>
              </a:defRPr>
            </a:lvl1pPr>
          </a:lstStyle>
          <a:p>
            <a:endParaRPr lang="en-US"/>
          </a:p>
        </p:txBody>
      </p:sp>
      <p:sp>
        <p:nvSpPr>
          <p:cNvPr id="13" name="Slide Number Placeholder 5"/>
          <p:cNvSpPr>
            <a:spLocks noGrp="1"/>
          </p:cNvSpPr>
          <p:nvPr>
            <p:ph type="sldNum" sz="quarter" idx="4"/>
          </p:nvPr>
        </p:nvSpPr>
        <p:spPr>
          <a:xfrm>
            <a:off x="10360510" y="6349534"/>
            <a:ext cx="1232776" cy="503578"/>
          </a:xfrm>
          <a:prstGeom prst="rect">
            <a:avLst/>
          </a:prstGeom>
        </p:spPr>
        <p:txBody>
          <a:bodyPr anchor="ctr" anchorCtr="0"/>
          <a:lstStyle>
            <a:lvl1pPr algn="r">
              <a:defRPr sz="2000" b="1">
                <a:solidFill>
                  <a:schemeClr val="bg1"/>
                </a:solidFill>
              </a:defRPr>
            </a:lvl1pPr>
          </a:lstStyle>
          <a:p>
            <a:fld id="{8FF8BE51-C3B0-9B4F-9A06-4F809A9A7941}" type="slidenum">
              <a:rPr lang="en-US" smtClean="0"/>
              <a:pPr/>
              <a:t>‹#›</a:t>
            </a:fld>
            <a:endParaRPr lang="en-US"/>
          </a:p>
        </p:txBody>
      </p:sp>
    </p:spTree>
    <p:extLst>
      <p:ext uri="{BB962C8B-B14F-4D97-AF65-F5344CB8AC3E}">
        <p14:creationId xmlns:p14="http://schemas.microsoft.com/office/powerpoint/2010/main" val="32600353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ver - ECTA">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974080" y="2410119"/>
            <a:ext cx="5624362" cy="1841842"/>
          </a:xfrm>
          <a:prstGeom prst="rect">
            <a:avLst/>
          </a:prstGeom>
        </p:spPr>
        <p:txBody>
          <a:bodyPr bIns="0" anchor="b">
            <a:normAutofit/>
          </a:bodyPr>
          <a:lstStyle>
            <a:lvl1pPr algn="l">
              <a:defRPr sz="5400" cap="none"/>
            </a:lvl1pPr>
          </a:lstStyle>
          <a:p>
            <a:r>
              <a:rPr lang="en-US"/>
              <a:t>Click to edit master title style</a:t>
            </a:r>
          </a:p>
        </p:txBody>
      </p:sp>
      <p:sp>
        <p:nvSpPr>
          <p:cNvPr id="8" name="Subtitle 2"/>
          <p:cNvSpPr>
            <a:spLocks noGrp="1"/>
          </p:cNvSpPr>
          <p:nvPr>
            <p:ph type="subTitle" idx="1" hasCustomPrompt="1"/>
          </p:nvPr>
        </p:nvSpPr>
        <p:spPr>
          <a:xfrm>
            <a:off x="5974080" y="4436836"/>
            <a:ext cx="5624362" cy="1702399"/>
          </a:xfrm>
          <a:prstGeom prst="rect">
            <a:avLst/>
          </a:prstGeom>
        </p:spPr>
        <p:txBody>
          <a:bodyPr tIns="91440" bIns="91440" anchor="ctr" anchorCtr="0">
            <a:normAutofit/>
          </a:bodyPr>
          <a:lstStyle>
            <a:lvl1pPr marL="0" indent="0" algn="l">
              <a:buNone/>
              <a:defRPr sz="1800" b="0" cap="none"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ubtitle 2"/>
          <p:cNvSpPr txBox="1">
            <a:spLocks/>
          </p:cNvSpPr>
          <p:nvPr userDrawn="1"/>
        </p:nvSpPr>
        <p:spPr>
          <a:xfrm>
            <a:off x="495300" y="2410119"/>
            <a:ext cx="3451860" cy="3729116"/>
          </a:xfrm>
          <a:prstGeom prst="rect">
            <a:avLst/>
          </a:prstGeom>
        </p:spPr>
        <p:txBody>
          <a:bodyPr vert="horz" lIns="91440" tIns="91440" rIns="91440" bIns="91440" rtlCol="0" anchor="ctr" anchorCtr="0">
            <a:normAutofit/>
          </a:bodyPr>
          <a:lstStyle>
            <a:lvl1pPr marL="0" indent="0" algn="l" defTabSz="914400" rtl="0" eaLnBrk="1" latinLnBrk="0" hangingPunct="1">
              <a:lnSpc>
                <a:spcPct val="120000"/>
              </a:lnSpc>
              <a:spcBef>
                <a:spcPts val="1000"/>
              </a:spcBef>
              <a:buClr>
                <a:schemeClr val="accent1"/>
              </a:buClr>
              <a:buSzPct val="100000"/>
              <a:buFont typeface="Arial" panose="020B0604020202020204" pitchFamily="34" charset="0"/>
              <a:buNone/>
              <a:defRPr sz="1800" b="0" kern="1200" cap="none" baseline="0">
                <a:solidFill>
                  <a:schemeClr val="tx1"/>
                </a:solidFill>
                <a:effectLst/>
                <a:latin typeface="Arial" charset="0"/>
                <a:ea typeface="Arial" charset="0"/>
                <a:cs typeface="Arial" charset="0"/>
              </a:defRPr>
            </a:lvl1pPr>
            <a:lvl2pPr marL="457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800" kern="1200" cap="none" baseline="0">
                <a:solidFill>
                  <a:schemeClr val="tx1"/>
                </a:solidFill>
                <a:effectLst/>
                <a:latin typeface="Arial" charset="0"/>
                <a:ea typeface="Arial" charset="0"/>
                <a:cs typeface="Arial" charset="0"/>
              </a:defRPr>
            </a:lvl2pPr>
            <a:lvl3pPr marL="914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800" kern="1200">
                <a:solidFill>
                  <a:schemeClr val="tx1"/>
                </a:solidFill>
                <a:effectLst/>
                <a:latin typeface="Arial" charset="0"/>
                <a:ea typeface="Arial" charset="0"/>
                <a:cs typeface="Arial" charset="0"/>
              </a:defRPr>
            </a:lvl3pPr>
            <a:lvl4pPr marL="1371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cap="none" baseline="0">
                <a:solidFill>
                  <a:schemeClr val="tx1"/>
                </a:solidFill>
                <a:effectLst/>
                <a:latin typeface="Arial" charset="0"/>
                <a:ea typeface="Arial" charset="0"/>
                <a:cs typeface="Arial" charset="0"/>
              </a:defRPr>
            </a:lvl4pPr>
            <a:lvl5pPr marL="18288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Arial" charset="0"/>
                <a:ea typeface="Arial" charset="0"/>
                <a:cs typeface="Arial" charset="0"/>
              </a:defRPr>
            </a:lvl5pPr>
            <a:lvl6pPr marL="22860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baseline="0">
                <a:solidFill>
                  <a:schemeClr val="tx1"/>
                </a:solidFill>
                <a:effectLst/>
                <a:latin typeface="+mn-lt"/>
                <a:ea typeface="+mn-ea"/>
                <a:cs typeface="+mn-cs"/>
              </a:defRPr>
            </a:lvl9pPr>
          </a:lstStyle>
          <a:p>
            <a:r>
              <a:rPr lang="en-US">
                <a:solidFill>
                  <a:schemeClr val="bg1"/>
                </a:solidFill>
              </a:rPr>
              <a:t>Additional</a:t>
            </a:r>
            <a:r>
              <a:rPr lang="en-US" baseline="0">
                <a:solidFill>
                  <a:schemeClr val="bg1"/>
                </a:solidFill>
              </a:rPr>
              <a:t> welcome, information or notification</a:t>
            </a:r>
            <a:endParaRPr lang="en-US">
              <a:solidFill>
                <a:schemeClr val="bg1"/>
              </a:solidFill>
            </a:endParaRPr>
          </a:p>
        </p:txBody>
      </p:sp>
      <p:cxnSp>
        <p:nvCxnSpPr>
          <p:cNvPr id="13" name="Straight Connector 12"/>
          <p:cNvCxnSpPr/>
          <p:nvPr userDrawn="1"/>
        </p:nvCxnSpPr>
        <p:spPr>
          <a:xfrm>
            <a:off x="5974080" y="1906003"/>
            <a:ext cx="56243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Picture 1" title="Logo: ECTA: Early Childhood Technical Assistance Cen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74080" y="891304"/>
            <a:ext cx="5624362" cy="829824"/>
          </a:xfrm>
          <a:prstGeom prst="rect">
            <a:avLst/>
          </a:prstGeom>
        </p:spPr>
      </p:pic>
    </p:spTree>
    <p:extLst>
      <p:ext uri="{BB962C8B-B14F-4D97-AF65-F5344CB8AC3E}">
        <p14:creationId xmlns:p14="http://schemas.microsoft.com/office/powerpoint/2010/main" val="23935927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CTA disclaimer">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10360510" y="6349534"/>
            <a:ext cx="1232776" cy="503578"/>
          </a:xfrm>
          <a:prstGeom prst="rect">
            <a:avLst/>
          </a:prstGeom>
        </p:spPr>
        <p:txBody>
          <a:bodyPr anchor="ctr" anchorCtr="0"/>
          <a:lstStyle>
            <a:lvl1pPr algn="r">
              <a:defRPr sz="2000" b="1">
                <a:solidFill>
                  <a:schemeClr val="bg1"/>
                </a:solidFill>
              </a:defRPr>
            </a:lvl1pPr>
          </a:lstStyle>
          <a:p>
            <a:fld id="{8FF8BE51-C3B0-9B4F-9A06-4F809A9A7941}" type="slidenum">
              <a:rPr lang="en-US" smtClean="0"/>
              <a:pPr/>
              <a:t>‹#›</a:t>
            </a:fld>
            <a:endParaRPr lang="en-US"/>
          </a:p>
        </p:txBody>
      </p:sp>
      <p:cxnSp>
        <p:nvCxnSpPr>
          <p:cNvPr id="8" name="Straight Connector 7"/>
          <p:cNvCxnSpPr/>
          <p:nvPr userDrawn="1"/>
        </p:nvCxnSpPr>
        <p:spPr>
          <a:xfrm>
            <a:off x="1941533" y="3713663"/>
            <a:ext cx="82997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1973580" y="2523098"/>
            <a:ext cx="8259347" cy="913250"/>
          </a:xfrm>
          <a:prstGeom prst="rect">
            <a:avLst/>
          </a:prstGeom>
        </p:spPr>
        <p:txBody>
          <a:bodyPr anchor="ctr" anchorCtr="0"/>
          <a:lstStyle/>
          <a:p>
            <a:r>
              <a:rPr lang="en-US" b="0"/>
              <a:t>Click to edit Master title style</a:t>
            </a:r>
            <a:endParaRPr lang="en-US"/>
          </a:p>
        </p:txBody>
      </p:sp>
      <p:sp>
        <p:nvSpPr>
          <p:cNvPr id="12" name="Text Placeholder 2"/>
          <p:cNvSpPr>
            <a:spLocks noGrp="1"/>
          </p:cNvSpPr>
          <p:nvPr>
            <p:ph type="body" idx="1" hasCustomPrompt="1"/>
          </p:nvPr>
        </p:nvSpPr>
        <p:spPr>
          <a:xfrm>
            <a:off x="1905852" y="3846280"/>
            <a:ext cx="8327075" cy="1012929"/>
          </a:xfrm>
          <a:prstGeom prst="rect">
            <a:avLst/>
          </a:prstGeom>
        </p:spPr>
        <p:txBody>
          <a:bodyPr>
            <a:noAutofit/>
          </a:bodyPr>
          <a:lstStyle>
            <a:lvl1pPr marL="0" indent="0">
              <a:buNone/>
              <a:defRPr baseline="0"/>
            </a:lvl1pPr>
          </a:lstStyle>
          <a:p>
            <a:r>
              <a:rPr lang="en-US" sz="1200"/>
              <a:t>The ECTA Center is a program of the FPG Child Development Institute of the University of North Carolina at Chapel Hill, funded through cooperative agreement number </a:t>
            </a:r>
            <a:r>
              <a:rPr lang="is-IS" sz="1200"/>
              <a:t>H326P170001 </a:t>
            </a:r>
            <a:r>
              <a:rPr lang="en-US" sz="1200"/>
              <a:t>from the Office of Special Education Programs, U.S. Department of Education. Opinions expressed herein do not necessarily represent the Department of Education's position or policy. Project Officer: Julia Martin </a:t>
            </a:r>
            <a:r>
              <a:rPr lang="en-US" sz="1200" err="1"/>
              <a:t>Eile</a:t>
            </a:r>
            <a:endParaRPr lang="en-US" sz="1200"/>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852" y="5058531"/>
            <a:ext cx="3779520" cy="585216"/>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73669" y="4750570"/>
            <a:ext cx="1867611" cy="1099570"/>
          </a:xfrm>
          <a:prstGeom prst="rect">
            <a:avLst/>
          </a:prstGeom>
        </p:spPr>
      </p:pic>
      <p:cxnSp>
        <p:nvCxnSpPr>
          <p:cNvPr id="15" name="Straight Connector 14"/>
          <p:cNvCxnSpPr/>
          <p:nvPr userDrawn="1"/>
        </p:nvCxnSpPr>
        <p:spPr>
          <a:xfrm>
            <a:off x="1973580" y="2270760"/>
            <a:ext cx="82593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title="Logo: ECTA: Early Childhood Technical Assistance Cente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73580" y="833545"/>
            <a:ext cx="7382443" cy="1089213"/>
          </a:xfrm>
          <a:prstGeom prst="rect">
            <a:avLst/>
          </a:prstGeom>
        </p:spPr>
      </p:pic>
    </p:spTree>
    <p:extLst>
      <p:ext uri="{BB962C8B-B14F-4D97-AF65-F5344CB8AC3E}">
        <p14:creationId xmlns:p14="http://schemas.microsoft.com/office/powerpoint/2010/main" val="30275988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ECTA disclaimer">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10360510" y="6349534"/>
            <a:ext cx="1232776" cy="503578"/>
          </a:xfrm>
          <a:prstGeom prst="rect">
            <a:avLst/>
          </a:prstGeom>
        </p:spPr>
        <p:txBody>
          <a:bodyPr anchor="ctr" anchorCtr="0"/>
          <a:lstStyle>
            <a:lvl1pPr algn="r">
              <a:defRPr sz="2000" b="1">
                <a:solidFill>
                  <a:schemeClr val="bg1"/>
                </a:solidFill>
              </a:defRPr>
            </a:lvl1pPr>
          </a:lstStyle>
          <a:p>
            <a:fld id="{8FF8BE51-C3B0-9B4F-9A06-4F809A9A7941}" type="slidenum">
              <a:rPr lang="en-US" smtClean="0"/>
              <a:pPr/>
              <a:t>‹#›</a:t>
            </a:fld>
            <a:endParaRPr lang="en-US"/>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852" y="5058531"/>
            <a:ext cx="3779520" cy="585216"/>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73669" y="4750570"/>
            <a:ext cx="1867611" cy="1099570"/>
          </a:xfrm>
          <a:prstGeom prst="rect">
            <a:avLst/>
          </a:prstGeom>
        </p:spPr>
      </p:pic>
      <p:cxnSp>
        <p:nvCxnSpPr>
          <p:cNvPr id="16" name="Straight Connector 15">
            <a:extLst>
              <a:ext uri="{FF2B5EF4-FFF2-40B4-BE49-F238E27FC236}">
                <a16:creationId xmlns:a16="http://schemas.microsoft.com/office/drawing/2014/main" id="{8098D700-1770-E84C-870C-C000EF1C291B}"/>
              </a:ext>
            </a:extLst>
          </p:cNvPr>
          <p:cNvCxnSpPr/>
          <p:nvPr userDrawn="1"/>
        </p:nvCxnSpPr>
        <p:spPr>
          <a:xfrm>
            <a:off x="1973580" y="1743986"/>
            <a:ext cx="82593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E175660-4F39-C347-AFC6-E25DE82FC7C0}"/>
              </a:ext>
            </a:extLst>
          </p:cNvPr>
          <p:cNvCxnSpPr/>
          <p:nvPr userDrawn="1"/>
        </p:nvCxnSpPr>
        <p:spPr>
          <a:xfrm>
            <a:off x="1973580" y="3094445"/>
            <a:ext cx="82593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9" name="Picture 18" title="Logo: DaSy">
            <a:extLst>
              <a:ext uri="{FF2B5EF4-FFF2-40B4-BE49-F238E27FC236}">
                <a16:creationId xmlns:a16="http://schemas.microsoft.com/office/drawing/2014/main" id="{122C5A05-9BF7-1742-8E7B-6DF6927D50FD}"/>
              </a:ext>
            </a:extLst>
          </p:cNvPr>
          <p:cNvPicPr>
            <a:picLocks noChangeAspect="1"/>
          </p:cNvPicPr>
          <p:nvPr userDrawn="1"/>
        </p:nvPicPr>
        <p:blipFill>
          <a:blip r:embed="rId4"/>
          <a:stretch>
            <a:fillRect/>
          </a:stretch>
        </p:blipFill>
        <p:spPr>
          <a:xfrm>
            <a:off x="6523094" y="660584"/>
            <a:ext cx="3709833" cy="838644"/>
          </a:xfrm>
          <a:prstGeom prst="rect">
            <a:avLst/>
          </a:prstGeom>
        </p:spPr>
      </p:pic>
      <p:pic>
        <p:nvPicPr>
          <p:cNvPr id="20" name="Picture 19" title="Logo: ECTA">
            <a:extLst>
              <a:ext uri="{FF2B5EF4-FFF2-40B4-BE49-F238E27FC236}">
                <a16:creationId xmlns:a16="http://schemas.microsoft.com/office/drawing/2014/main" id="{02C35E5C-BD99-5744-8777-5028F3250FB7}"/>
              </a:ext>
            </a:extLst>
          </p:cNvPr>
          <p:cNvPicPr>
            <a:picLocks noChangeAspect="1"/>
          </p:cNvPicPr>
          <p:nvPr userDrawn="1"/>
        </p:nvPicPr>
        <p:blipFill>
          <a:blip r:embed="rId5"/>
          <a:stretch>
            <a:fillRect/>
          </a:stretch>
        </p:blipFill>
        <p:spPr>
          <a:xfrm>
            <a:off x="1973580" y="786003"/>
            <a:ext cx="4218498" cy="620041"/>
          </a:xfrm>
          <a:prstGeom prst="rect">
            <a:avLst/>
          </a:prstGeom>
        </p:spPr>
      </p:pic>
      <p:sp>
        <p:nvSpPr>
          <p:cNvPr id="21" name="Text Placeholder 2">
            <a:extLst>
              <a:ext uri="{FF2B5EF4-FFF2-40B4-BE49-F238E27FC236}">
                <a16:creationId xmlns:a16="http://schemas.microsoft.com/office/drawing/2014/main" id="{5A2D4CB2-D6B7-C846-9227-FDD8AF7614F8}"/>
              </a:ext>
            </a:extLst>
          </p:cNvPr>
          <p:cNvSpPr>
            <a:spLocks noGrp="1"/>
          </p:cNvSpPr>
          <p:nvPr>
            <p:ph idx="1"/>
          </p:nvPr>
        </p:nvSpPr>
        <p:spPr>
          <a:xfrm>
            <a:off x="1973580" y="3379302"/>
            <a:ext cx="8259347" cy="1387319"/>
          </a:xfrm>
          <a:prstGeom prst="rect">
            <a:avLst/>
          </a:prstGeom>
        </p:spPr>
        <p:txBody>
          <a:bodyPr>
            <a:noAutofit/>
          </a:bodyPr>
          <a:lstStyle/>
          <a:p>
            <a:pPr marL="0" lvl="0" indent="0">
              <a:buNone/>
            </a:pPr>
            <a:r>
              <a:rPr lang="en-US" sz="1300"/>
              <a:t>Click to edit Master text styles</a:t>
            </a:r>
          </a:p>
        </p:txBody>
      </p:sp>
      <p:sp>
        <p:nvSpPr>
          <p:cNvPr id="22" name="Title 1">
            <a:extLst>
              <a:ext uri="{FF2B5EF4-FFF2-40B4-BE49-F238E27FC236}">
                <a16:creationId xmlns:a16="http://schemas.microsoft.com/office/drawing/2014/main" id="{466FE9D8-B2F8-F343-BB50-AC0590FAD917}"/>
              </a:ext>
            </a:extLst>
          </p:cNvPr>
          <p:cNvSpPr>
            <a:spLocks noGrp="1"/>
          </p:cNvSpPr>
          <p:nvPr>
            <p:ph type="title"/>
          </p:nvPr>
        </p:nvSpPr>
        <p:spPr>
          <a:xfrm>
            <a:off x="1973580" y="1923615"/>
            <a:ext cx="8259347" cy="914400"/>
          </a:xfrm>
          <a:prstGeom prst="rect">
            <a:avLst/>
          </a:prstGeom>
        </p:spPr>
        <p:txBody>
          <a:bodyPr anchor="ctr" anchorCtr="0">
            <a:normAutofit fontScale="90000"/>
          </a:bodyPr>
          <a:lstStyle/>
          <a:p>
            <a:r>
              <a:rPr lang="en-US" b="0"/>
              <a:t>Click to edit Master title style</a:t>
            </a:r>
            <a:endParaRPr lang="en-US"/>
          </a:p>
        </p:txBody>
      </p:sp>
    </p:spTree>
    <p:extLst>
      <p:ext uri="{BB962C8B-B14F-4D97-AF65-F5344CB8AC3E}">
        <p14:creationId xmlns:p14="http://schemas.microsoft.com/office/powerpoint/2010/main" val="15360701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ECTA disclaimer">
    <p:spTree>
      <p:nvGrpSpPr>
        <p:cNvPr id="1" name=""/>
        <p:cNvGrpSpPr/>
        <p:nvPr/>
      </p:nvGrpSpPr>
      <p:grpSpPr>
        <a:xfrm>
          <a:off x="0" y="0"/>
          <a:ext cx="0" cy="0"/>
          <a:chOff x="0" y="0"/>
          <a:chExt cx="0" cy="0"/>
        </a:xfrm>
      </p:grpSpPr>
      <p:cxnSp>
        <p:nvCxnSpPr>
          <p:cNvPr id="8" name="Straight Connector 7"/>
          <p:cNvCxnSpPr/>
          <p:nvPr userDrawn="1"/>
        </p:nvCxnSpPr>
        <p:spPr>
          <a:xfrm>
            <a:off x="1941533" y="3513638"/>
            <a:ext cx="82997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852" y="5058531"/>
            <a:ext cx="3779520" cy="585216"/>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73669" y="4750570"/>
            <a:ext cx="1867611" cy="1099570"/>
          </a:xfrm>
          <a:prstGeom prst="rect">
            <a:avLst/>
          </a:prstGeom>
        </p:spPr>
      </p:pic>
      <p:cxnSp>
        <p:nvCxnSpPr>
          <p:cNvPr id="15" name="Straight Connector 14"/>
          <p:cNvCxnSpPr/>
          <p:nvPr userDrawn="1"/>
        </p:nvCxnSpPr>
        <p:spPr>
          <a:xfrm>
            <a:off x="1973580" y="2070735"/>
            <a:ext cx="82593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title="Logo: ECTA: Early Childhood Technical Assistance Cente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73580" y="633520"/>
            <a:ext cx="7382443" cy="1089213"/>
          </a:xfrm>
          <a:prstGeom prst="rect">
            <a:avLst/>
          </a:prstGeom>
        </p:spPr>
      </p:pic>
      <p:sp>
        <p:nvSpPr>
          <p:cNvPr id="2" name="TextBox 1">
            <a:extLst>
              <a:ext uri="{FF2B5EF4-FFF2-40B4-BE49-F238E27FC236}">
                <a16:creationId xmlns:a16="http://schemas.microsoft.com/office/drawing/2014/main" id="{56482657-BEB4-8647-9BF3-DF631B060FF1}"/>
              </a:ext>
            </a:extLst>
          </p:cNvPr>
          <p:cNvSpPr txBox="1"/>
          <p:nvPr userDrawn="1"/>
        </p:nvSpPr>
        <p:spPr>
          <a:xfrm>
            <a:off x="1941533" y="3729038"/>
            <a:ext cx="829139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a:t>The ECTA Center is a program of the FPG Child Development Institute of the University of North Carolina at Chapel Hill, funded through cooperative agreement number H326P220002 from the Office of Special Education Programs, U.S. Department of Education. Opinions expressed herein do not necessarily represent the Department of Education's position or policy. Project Officer: Julia Martin </a:t>
            </a:r>
            <a:r>
              <a:rPr lang="en-US" sz="1300" err="1"/>
              <a:t>Eile</a:t>
            </a:r>
            <a:endParaRPr lang="en-US" sz="1300"/>
          </a:p>
        </p:txBody>
      </p:sp>
      <p:sp>
        <p:nvSpPr>
          <p:cNvPr id="3" name="TextBox 2">
            <a:extLst>
              <a:ext uri="{FF2B5EF4-FFF2-40B4-BE49-F238E27FC236}">
                <a16:creationId xmlns:a16="http://schemas.microsoft.com/office/drawing/2014/main" id="{0ECAD082-ED69-CA49-8CA0-CE32F7AEAD8C}"/>
              </a:ext>
            </a:extLst>
          </p:cNvPr>
          <p:cNvSpPr txBox="1"/>
          <p:nvPr userDrawn="1"/>
        </p:nvSpPr>
        <p:spPr>
          <a:xfrm>
            <a:off x="1973580" y="2485113"/>
            <a:ext cx="8259347" cy="646331"/>
          </a:xfrm>
          <a:prstGeom prst="rect">
            <a:avLst/>
          </a:prstGeom>
          <a:noFill/>
        </p:spPr>
        <p:txBody>
          <a:bodyPr wrap="square" rtlCol="0">
            <a:spAutoFit/>
          </a:bodyPr>
          <a:lstStyle/>
          <a:p>
            <a:pPr algn="ctr"/>
            <a:r>
              <a:rPr lang="en-US" sz="3600" b="0">
                <a:solidFill>
                  <a:schemeClr val="accent3">
                    <a:lumMod val="75000"/>
                  </a:schemeClr>
                </a:solidFill>
              </a:rPr>
              <a:t>Find out more at</a:t>
            </a:r>
            <a:r>
              <a:rPr lang="en-US" sz="3600">
                <a:solidFill>
                  <a:schemeClr val="accent3">
                    <a:lumMod val="75000"/>
                  </a:schemeClr>
                </a:solidFill>
              </a:rPr>
              <a:t> </a:t>
            </a:r>
            <a:r>
              <a:rPr lang="en-US" sz="3600" b="1" err="1">
                <a:solidFill>
                  <a:schemeClr val="accent3">
                    <a:lumMod val="75000"/>
                  </a:schemeClr>
                </a:solidFill>
              </a:rPr>
              <a:t>ectacenter.org</a:t>
            </a:r>
            <a:endParaRPr lang="en-US" sz="3600" b="1">
              <a:solidFill>
                <a:schemeClr val="accent3">
                  <a:lumMod val="75000"/>
                </a:schemeClr>
              </a:solidFill>
            </a:endParaRPr>
          </a:p>
        </p:txBody>
      </p:sp>
    </p:spTree>
    <p:extLst>
      <p:ext uri="{BB962C8B-B14F-4D97-AF65-F5344CB8AC3E}">
        <p14:creationId xmlns:p14="http://schemas.microsoft.com/office/powerpoint/2010/main" val="7437886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1122363"/>
            <a:ext cx="10363200" cy="2387600"/>
          </a:xfrm>
        </p:spPr>
        <p:txBody>
          <a:bodyPr anchor="b"/>
          <a:lstStyle>
            <a:lvl1pPr algn="ctr">
              <a:defRPr sz="4500" b="1">
                <a:solidFill>
                  <a:srgbClr val="121F88"/>
                </a:solidFill>
                <a:latin typeface="+mn-lt"/>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21210760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121F88"/>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902821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4500" b="1">
                <a:solidFill>
                  <a:srgbClr val="121F88"/>
                </a:solidFill>
                <a:latin typeface="+mn-lt"/>
              </a:defRPr>
            </a:lvl1pPr>
          </a:lstStyle>
          <a:p>
            <a:r>
              <a:rPr lang="en-US"/>
              <a:t>Click to edit Master title style</a:t>
            </a:r>
            <a:endParaRPr lang="en-US" dirty="0"/>
          </a:p>
        </p:txBody>
      </p:sp>
      <p:sp>
        <p:nvSpPr>
          <p:cNvPr id="3" name="Text Placeholder 2"/>
          <p:cNvSpPr>
            <a:spLocks noGrp="1"/>
          </p:cNvSpPr>
          <p:nvPr>
            <p:ph type="body" idx="1"/>
          </p:nvPr>
        </p:nvSpPr>
        <p:spPr>
          <a:xfrm>
            <a:off x="831851" y="4589467"/>
            <a:ext cx="105156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114018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121F88"/>
                </a:solidFill>
                <a:latin typeface="+mn-lt"/>
              </a:defRPr>
            </a:lvl1pPr>
          </a:lstStyle>
          <a:p>
            <a:r>
              <a:rPr lang="en-US"/>
              <a:t>Click to edit Master title style</a:t>
            </a:r>
            <a:endParaRPr lang="en-US" dirty="0"/>
          </a:p>
        </p:txBody>
      </p:sp>
      <p:sp>
        <p:nvSpPr>
          <p:cNvPr id="3" name="Content Placeholder 2"/>
          <p:cNvSpPr>
            <a:spLocks noGrp="1"/>
          </p:cNvSpPr>
          <p:nvPr>
            <p:ph sz="half" idx="1"/>
          </p:nvPr>
        </p:nvSpPr>
        <p:spPr>
          <a:xfrm>
            <a:off x="838200" y="2743202"/>
            <a:ext cx="5181600" cy="3433763"/>
          </a:xfrm>
          <a:solidFill>
            <a:srgbClr val="8FAFCF"/>
          </a:solidFill>
        </p:spPr>
        <p:txBody>
          <a:bodyPr/>
          <a:lstStyle>
            <a:lvl1pPr>
              <a:defRPr sz="1800"/>
            </a:lvl1pPr>
            <a:lvl2pPr>
              <a:defRPr sz="1500"/>
            </a:lvl2pPr>
            <a:lvl3pPr>
              <a:defRPr sz="1350"/>
            </a:lvl3pPr>
            <a:lvl4pPr>
              <a:defRPr sz="1200"/>
            </a:lvl4pPr>
            <a:lvl5pPr marL="1371600"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Content Placeholder 2"/>
          <p:cNvSpPr>
            <a:spLocks noGrp="1"/>
          </p:cNvSpPr>
          <p:nvPr>
            <p:ph sz="half" idx="10" hasCustomPrompt="1"/>
          </p:nvPr>
        </p:nvSpPr>
        <p:spPr>
          <a:xfrm>
            <a:off x="838200" y="1998955"/>
            <a:ext cx="5181600" cy="628836"/>
          </a:xfrm>
          <a:solidFill>
            <a:srgbClr val="1B2246"/>
          </a:solidFill>
          <a:ln w="38100">
            <a:solidFill>
              <a:srgbClr val="8FAFCF"/>
            </a:solidFill>
          </a:ln>
        </p:spPr>
        <p:txBody>
          <a:bodyPr anchor="ctr">
            <a:normAutofit/>
          </a:bodyPr>
          <a:lstStyle>
            <a:lvl1pPr marL="0" indent="0">
              <a:buNone/>
              <a:defRPr sz="1800" b="1">
                <a:solidFill>
                  <a:schemeClr val="bg1"/>
                </a:solidFill>
              </a:defRPr>
            </a:lvl1pPr>
          </a:lstStyle>
          <a:p>
            <a:pPr lvl="0"/>
            <a:r>
              <a:rPr lang="en-US" dirty="0"/>
              <a:t>EDIT MASTER TEXT STYLES</a:t>
            </a:r>
          </a:p>
        </p:txBody>
      </p:sp>
      <p:sp>
        <p:nvSpPr>
          <p:cNvPr id="6" name="Content Placeholder 2"/>
          <p:cNvSpPr>
            <a:spLocks noGrp="1"/>
          </p:cNvSpPr>
          <p:nvPr>
            <p:ph sz="half" idx="11"/>
          </p:nvPr>
        </p:nvSpPr>
        <p:spPr>
          <a:xfrm>
            <a:off x="6172200" y="2743202"/>
            <a:ext cx="5181600" cy="3433763"/>
          </a:xfrm>
          <a:solidFill>
            <a:srgbClr val="FF9797"/>
          </a:solidFill>
        </p:spPr>
        <p:txBody>
          <a:bodyPr/>
          <a:lstStyle>
            <a:lvl1pPr>
              <a:defRPr sz="1800"/>
            </a:lvl1pPr>
            <a:lvl2pPr>
              <a:defRPr sz="1500"/>
            </a:lvl2pPr>
            <a:lvl3pPr>
              <a:defRPr sz="1350"/>
            </a:lvl3pPr>
            <a:lvl4pPr>
              <a:defRPr sz="1200"/>
            </a:lvl4pPr>
            <a:lvl5pPr marL="1371600"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Content Placeholder 2"/>
          <p:cNvSpPr>
            <a:spLocks noGrp="1"/>
          </p:cNvSpPr>
          <p:nvPr>
            <p:ph sz="half" idx="12" hasCustomPrompt="1"/>
          </p:nvPr>
        </p:nvSpPr>
        <p:spPr>
          <a:xfrm>
            <a:off x="6172200" y="1998955"/>
            <a:ext cx="5181600" cy="628836"/>
          </a:xfrm>
          <a:solidFill>
            <a:srgbClr val="C00000"/>
          </a:solidFill>
          <a:ln w="38100">
            <a:solidFill>
              <a:srgbClr val="FF9797"/>
            </a:solidFill>
          </a:ln>
        </p:spPr>
        <p:txBody>
          <a:bodyPr anchor="ctr">
            <a:normAutofit/>
          </a:bodyPr>
          <a:lstStyle>
            <a:lvl1pPr marL="0" indent="0">
              <a:buNone/>
              <a:defRPr sz="1800" b="1">
                <a:solidFill>
                  <a:schemeClr val="bg1"/>
                </a:solidFill>
              </a:defRPr>
            </a:lvl1pPr>
          </a:lstStyle>
          <a:p>
            <a:pPr lvl="0"/>
            <a:r>
              <a:rPr lang="en-US" dirty="0"/>
              <a:t>EDIT MASTER TEXT STYLES</a:t>
            </a:r>
          </a:p>
        </p:txBody>
      </p:sp>
    </p:spTree>
    <p:extLst>
      <p:ext uri="{BB962C8B-B14F-4D97-AF65-F5344CB8AC3E}">
        <p14:creationId xmlns:p14="http://schemas.microsoft.com/office/powerpoint/2010/main" val="19411597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121F88"/>
                </a:solidFill>
                <a:latin typeface="+mn-lt"/>
              </a:defRPr>
            </a:lvl1pPr>
          </a:lstStyle>
          <a:p>
            <a:r>
              <a:rPr lang="en-US"/>
              <a:t>Click to edit Master title style</a:t>
            </a:r>
            <a:endParaRPr lang="en-US" dirty="0"/>
          </a:p>
        </p:txBody>
      </p:sp>
    </p:spTree>
    <p:extLst>
      <p:ext uri="{BB962C8B-B14F-4D97-AF65-F5344CB8AC3E}">
        <p14:creationId xmlns:p14="http://schemas.microsoft.com/office/powerpoint/2010/main" val="32902829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93587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b="1">
                <a:solidFill>
                  <a:srgbClr val="121F88"/>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5183188" y="987429"/>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28751416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b="1">
                <a:solidFill>
                  <a:srgbClr val="002060"/>
                </a:solidFill>
                <a:latin typeface="+mn-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4976493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121F88"/>
                </a:solidFill>
                <a:latin typeface="+mn-lt"/>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38418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lvl1pPr>
              <a:defRPr b="1">
                <a:solidFill>
                  <a:srgbClr val="121F88"/>
                </a:solidFill>
                <a:latin typeface="+mn-lt"/>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12153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95550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6"/>
            <a:ext cx="10972800" cy="1139825"/>
          </a:xfrm>
        </p:spPr>
        <p:txBody>
          <a:bodyPr/>
          <a:lstStyle/>
          <a:p>
            <a:r>
              <a:rPr lang="en-US"/>
              <a:t>Click to edit Master title style</a:t>
            </a:r>
          </a:p>
        </p:txBody>
      </p:sp>
      <p:sp>
        <p:nvSpPr>
          <p:cNvPr id="3" name="Table Placeholder 2"/>
          <p:cNvSpPr>
            <a:spLocks noGrp="1"/>
          </p:cNvSpPr>
          <p:nvPr>
            <p:ph type="tbl" idx="1"/>
          </p:nvPr>
        </p:nvSpPr>
        <p:spPr>
          <a:xfrm>
            <a:off x="609600" y="1600203"/>
            <a:ext cx="10972800" cy="4530725"/>
          </a:xfrm>
        </p:spPr>
        <p:txBody>
          <a:bodyPr/>
          <a:lstStyle/>
          <a:p>
            <a:pPr lvl="0"/>
            <a:r>
              <a:rPr lang="en-US" noProof="0"/>
              <a:t>Click icon to add table</a:t>
            </a:r>
          </a:p>
        </p:txBody>
      </p:sp>
      <p:sp>
        <p:nvSpPr>
          <p:cNvPr id="4" name="Rectangle 4">
            <a:extLst>
              <a:ext uri="{FF2B5EF4-FFF2-40B4-BE49-F238E27FC236}">
                <a16:creationId xmlns:a16="http://schemas.microsoft.com/office/drawing/2014/main" id="{E4293446-90E0-CD9E-0C77-0A3C1AF315E4}"/>
              </a:ext>
            </a:extLst>
          </p:cNvPr>
          <p:cNvSpPr>
            <a:spLocks noGrp="1" noChangeArrowheads="1"/>
          </p:cNvSpPr>
          <p:nvPr>
            <p:ph type="dt" sz="half" idx="10"/>
          </p:nvPr>
        </p:nvSpPr>
        <p:spPr/>
        <p:txBody>
          <a:bodyPr/>
          <a:lstStyle>
            <a:lvl1pPr>
              <a:defRPr/>
            </a:lvl1pPr>
          </a:lstStyle>
          <a:p>
            <a:pPr>
              <a:defRPr/>
            </a:pPr>
            <a:fld id="{BF5B8178-5995-46D5-B7B5-36F03A658236}" type="datetime1">
              <a:rPr lang="en-US"/>
              <a:pPr>
                <a:defRPr/>
              </a:pPr>
              <a:t>9/10/2026</a:t>
            </a:fld>
            <a:endParaRPr lang="en-US" altLang="en-US"/>
          </a:p>
        </p:txBody>
      </p:sp>
      <p:sp>
        <p:nvSpPr>
          <p:cNvPr id="5" name="Rectangle 5">
            <a:extLst>
              <a:ext uri="{FF2B5EF4-FFF2-40B4-BE49-F238E27FC236}">
                <a16:creationId xmlns:a16="http://schemas.microsoft.com/office/drawing/2014/main" id="{A20C4994-5CEC-FF74-CDC2-59F5877DB1E7}"/>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6876876-A0A3-6D90-4B3A-DB52F3350380}"/>
              </a:ext>
            </a:extLst>
          </p:cNvPr>
          <p:cNvSpPr>
            <a:spLocks noGrp="1" noChangeArrowheads="1"/>
          </p:cNvSpPr>
          <p:nvPr>
            <p:ph type="sldNum" sz="quarter" idx="12"/>
          </p:nvPr>
        </p:nvSpPr>
        <p:spPr/>
        <p:txBody>
          <a:bodyPr/>
          <a:lstStyle>
            <a:lvl1pPr>
              <a:defRPr/>
            </a:lvl1pPr>
          </a:lstStyle>
          <a:p>
            <a:fld id="{1BC3C672-E6A8-421F-A78D-940A3A985956}" type="slidenum">
              <a:rPr lang="en-US" altLang="en-US"/>
              <a:pPr/>
              <a:t>‹#›</a:t>
            </a:fld>
            <a:endParaRPr lang="en-US" altLang="en-US"/>
          </a:p>
        </p:txBody>
      </p:sp>
    </p:spTree>
    <p:extLst>
      <p:ext uri="{BB962C8B-B14F-4D97-AF65-F5344CB8AC3E}">
        <p14:creationId xmlns:p14="http://schemas.microsoft.com/office/powerpoint/2010/main" val="2764059605"/>
      </p:ext>
    </p:extLst>
  </p:cSld>
  <p:clrMapOvr>
    <a:masterClrMapping/>
  </p:clrMapOvr>
  <p:transition spd="med">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6"/>
            <a:ext cx="10972800" cy="1139825"/>
          </a:xfrm>
        </p:spPr>
        <p:txBody>
          <a:bodyPr/>
          <a:lstStyle/>
          <a:p>
            <a:r>
              <a:rPr lang="en-US"/>
              <a:t>Click to edit Master title style</a:t>
            </a:r>
          </a:p>
        </p:txBody>
      </p:sp>
      <p:sp>
        <p:nvSpPr>
          <p:cNvPr id="3" name="Text Placeholder 2"/>
          <p:cNvSpPr>
            <a:spLocks noGrp="1"/>
          </p:cNvSpPr>
          <p:nvPr>
            <p:ph type="body" sz="half" idx="1"/>
          </p:nvPr>
        </p:nvSpPr>
        <p:spPr>
          <a:xfrm>
            <a:off x="609600" y="1600203"/>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7FDE83-D33B-3215-E7F6-5E42C2ECBC19}"/>
              </a:ext>
            </a:extLst>
          </p:cNvPr>
          <p:cNvSpPr>
            <a:spLocks noGrp="1" noChangeArrowheads="1"/>
          </p:cNvSpPr>
          <p:nvPr>
            <p:ph type="dt" sz="half" idx="10"/>
          </p:nvPr>
        </p:nvSpPr>
        <p:spPr/>
        <p:txBody>
          <a:bodyPr/>
          <a:lstStyle>
            <a:lvl1pPr>
              <a:defRPr/>
            </a:lvl1pPr>
          </a:lstStyle>
          <a:p>
            <a:pPr>
              <a:defRPr/>
            </a:pPr>
            <a:fld id="{7FE7A776-E8A4-4682-9CAE-26B2374EAECB}" type="datetime1">
              <a:rPr lang="en-US"/>
              <a:pPr>
                <a:defRPr/>
              </a:pPr>
              <a:t>9/10/2026</a:t>
            </a:fld>
            <a:endParaRPr lang="en-US" altLang="en-US"/>
          </a:p>
        </p:txBody>
      </p:sp>
      <p:sp>
        <p:nvSpPr>
          <p:cNvPr id="6" name="Footer Placeholder 5">
            <a:extLst>
              <a:ext uri="{FF2B5EF4-FFF2-40B4-BE49-F238E27FC236}">
                <a16:creationId xmlns:a16="http://schemas.microsoft.com/office/drawing/2014/main" id="{8463DAB0-03F1-C32A-506E-E7F9F08B3A56}"/>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7" name="Slide Number Placeholder 6">
            <a:extLst>
              <a:ext uri="{FF2B5EF4-FFF2-40B4-BE49-F238E27FC236}">
                <a16:creationId xmlns:a16="http://schemas.microsoft.com/office/drawing/2014/main" id="{CC4C93A3-67B5-69FF-550F-B9511115B2B2}"/>
              </a:ext>
            </a:extLst>
          </p:cNvPr>
          <p:cNvSpPr>
            <a:spLocks noGrp="1" noChangeArrowheads="1"/>
          </p:cNvSpPr>
          <p:nvPr>
            <p:ph type="sldNum" sz="quarter" idx="12"/>
          </p:nvPr>
        </p:nvSpPr>
        <p:spPr/>
        <p:txBody>
          <a:bodyPr/>
          <a:lstStyle>
            <a:lvl1pPr>
              <a:defRPr/>
            </a:lvl1pPr>
          </a:lstStyle>
          <a:p>
            <a:fld id="{C69506EC-5395-49FD-8120-793BE461FB8B}" type="slidenum">
              <a:rPr lang="en-US" altLang="en-US"/>
              <a:pPr/>
              <a:t>‹#›</a:t>
            </a:fld>
            <a:endParaRPr lang="en-US" altLang="en-US"/>
          </a:p>
        </p:txBody>
      </p:sp>
    </p:spTree>
    <p:extLst>
      <p:ext uri="{BB962C8B-B14F-4D97-AF65-F5344CB8AC3E}">
        <p14:creationId xmlns:p14="http://schemas.microsoft.com/office/powerpoint/2010/main" val="2223322080"/>
      </p:ext>
    </p:extLst>
  </p:cSld>
  <p:clrMapOvr>
    <a:masterClrMapping/>
  </p:clrMapOvr>
  <p:transition spd="med">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570C9EF-9E20-4A43-8957-BF5A0D387C64}" type="slidenum">
              <a:rPr lang="en-US"/>
              <a:pPr>
                <a:defRPr/>
              </a:pPr>
              <a:t>‹#›</a:t>
            </a:fld>
            <a:endParaRPr lang="en-US"/>
          </a:p>
        </p:txBody>
      </p:sp>
    </p:spTree>
    <p:extLst>
      <p:ext uri="{BB962C8B-B14F-4D97-AF65-F5344CB8AC3E}">
        <p14:creationId xmlns:p14="http://schemas.microsoft.com/office/powerpoint/2010/main" val="76482716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561201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MASTER">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11480" y="6510528"/>
            <a:ext cx="10881360" cy="18288"/>
          </a:xfrm>
          <a:prstGeom prst="rect">
            <a:avLst/>
          </a:prstGeom>
          <a:solidFill>
            <a:srgbClr val="DDE4E9"/>
          </a:solidFill>
          <a:ln w="12700">
            <a:solidFill>
              <a:srgbClr val="DDE4E9"/>
            </a:solidFill>
            <a:prstDash val="solid"/>
          </a:ln>
        </p:spPr>
        <p:txBody>
          <a:bodyPr/>
          <a:lstStyle/>
          <a:p>
            <a:endParaRPr lang="en-US"/>
          </a:p>
        </p:txBody>
      </p:sp>
      <p:sp>
        <p:nvSpPr>
          <p:cNvPr id="3" name="Text 1"/>
          <p:cNvSpPr/>
          <p:nvPr/>
        </p:nvSpPr>
        <p:spPr>
          <a:xfrm>
            <a:off x="411480" y="6556248"/>
            <a:ext cx="7132320" cy="164592"/>
          </a:xfrm>
          <a:prstGeom prst="rect">
            <a:avLst/>
          </a:prstGeom>
          <a:noFill/>
          <a:ln/>
        </p:spPr>
        <p:txBody>
          <a:bodyPr wrap="square" lIns="0" tIns="0" rIns="0" bIns="0" rtlCol="0" anchor="ctr"/>
          <a:lstStyle/>
          <a:p>
            <a:pPr marL="0" indent="0">
              <a:buNone/>
            </a:pPr>
            <a:r>
              <a:rPr lang="en-US" sz="750">
                <a:solidFill>
                  <a:srgbClr val="8B97A3"/>
                </a:solidFill>
                <a:latin typeface="Aptos" pitchFamily="34" charset="0"/>
                <a:ea typeface="Aptos" pitchFamily="34" charset="-122"/>
                <a:cs typeface="Aptos" pitchFamily="34" charset="-120"/>
              </a:rPr>
              <a:t>Strengthening Recruitment &amp; Retention in the EI/ECSE Workforce</a:t>
            </a:r>
            <a:endParaRPr lang="en-US" sz="750"/>
          </a:p>
        </p:txBody>
      </p:sp>
      <p:sp>
        <p:nvSpPr>
          <p:cNvPr id="25" name="Slide Number Placeholder 0"/>
          <p:cNvSpPr>
            <a:spLocks noGrp="1"/>
          </p:cNvSpPr>
          <p:nvPr>
            <p:ph type="sldNum" sz="quarter" idx="4294967295"/>
          </p:nvPr>
        </p:nvSpPr>
        <p:spPr>
          <a:xfrm>
            <a:off x="11503152" y="6473952"/>
            <a:ext cx="320040" cy="164592"/>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610258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lide (Logo)">
    <p:bg bwMode="gray">
      <p:bgPr>
        <a:solidFill>
          <a:schemeClr val="bg1"/>
        </a:solidFill>
        <a:effectLst/>
      </p:bgPr>
    </p:bg>
    <p:spTree>
      <p:nvGrpSpPr>
        <p:cNvPr id="1" name=""/>
        <p:cNvGrpSpPr/>
        <p:nvPr/>
      </p:nvGrpSpPr>
      <p:grpSpPr>
        <a:xfrm>
          <a:off x="0" y="0"/>
          <a:ext cx="0" cy="0"/>
          <a:chOff x="0" y="0"/>
          <a:chExt cx="0" cy="0"/>
        </a:xfrm>
      </p:grpSpPr>
      <p:sp>
        <p:nvSpPr>
          <p:cNvPr id="10" name="Rectangle 1"/>
          <p:cNvSpPr txBox="1">
            <a:spLocks/>
          </p:cNvSpPr>
          <p:nvPr userDrawn="1"/>
        </p:nvSpPr>
        <p:spPr bwMode="black">
          <a:xfrm>
            <a:off x="0" y="4092602"/>
            <a:ext cx="12192000" cy="1295182"/>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12" name="Title 2"/>
          <p:cNvSpPr>
            <a:spLocks noGrp="1"/>
          </p:cNvSpPr>
          <p:nvPr>
            <p:ph type="ctrTitle" hasCustomPrompt="1"/>
          </p:nvPr>
        </p:nvSpPr>
        <p:spPr bwMode="white">
          <a:xfrm>
            <a:off x="266700" y="4092602"/>
            <a:ext cx="11658600" cy="1295182"/>
          </a:xfrm>
          <a:no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3"/>
          <p:cNvSpPr/>
          <p:nvPr userDrawn="1"/>
        </p:nvSpPr>
        <p:spPr bwMode="white">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6" name="Text Placeholder 4"/>
          <p:cNvSpPr>
            <a:spLocks noGrp="1"/>
          </p:cNvSpPr>
          <p:nvPr>
            <p:ph type="body" sz="quarter" idx="17" hasCustomPrompt="1"/>
          </p:nvPr>
        </p:nvSpPr>
        <p:spPr bwMode="black">
          <a:xfrm>
            <a:off x="838200" y="5644883"/>
            <a:ext cx="10515600" cy="711465"/>
          </a:xfrm>
        </p:spPr>
        <p:txBody>
          <a:bodyPr>
            <a:normAutofit/>
          </a:bodyPr>
          <a:lstStyle>
            <a:lvl1pPr marL="0" indent="0" algn="ctr">
              <a:buNone/>
              <a:defRPr sz="2400">
                <a:solidFill>
                  <a:schemeClr val="tx2"/>
                </a:solidFill>
              </a:defRPr>
            </a:lvl1pPr>
          </a:lstStyle>
          <a:p>
            <a:pPr lvl="0"/>
            <a:r>
              <a:rPr lang="en-US" dirty="0" err="1"/>
              <a:t>Firstname</a:t>
            </a:r>
            <a:r>
              <a:rPr lang="en-US" dirty="0"/>
              <a:t> </a:t>
            </a:r>
            <a:r>
              <a:rPr lang="en-US" dirty="0" err="1"/>
              <a:t>Lastname</a:t>
            </a:r>
            <a:r>
              <a:rPr lang="en-US" dirty="0"/>
              <a:t> | Job Title</a:t>
            </a:r>
          </a:p>
        </p:txBody>
      </p:sp>
      <p:sp>
        <p:nvSpPr>
          <p:cNvPr id="18" name="Date Placeholder 5"/>
          <p:cNvSpPr>
            <a:spLocks noGrp="1"/>
          </p:cNvSpPr>
          <p:nvPr>
            <p:ph type="dt" sz="half" idx="15"/>
          </p:nvPr>
        </p:nvSpPr>
        <p:spPr bwMode="black"/>
        <p:txBody>
          <a:bodyPr/>
          <a:lstStyle/>
          <a:p>
            <a:fld id="{D7ED242C-24FB-43A0-BCB6-43756FC812F6}" type="datetime1">
              <a:rPr lang="en-US" smtClean="0"/>
              <a:t>9/10/2026</a:t>
            </a:fld>
            <a:endParaRPr lang="en-US" dirty="0"/>
          </a:p>
        </p:txBody>
      </p:sp>
      <p:sp>
        <p:nvSpPr>
          <p:cNvPr id="9"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 mn.gov/</a:t>
            </a:r>
            <a:r>
              <a:rPr lang="en-US" dirty="0" err="1"/>
              <a:t>websiteurl</a:t>
            </a:r>
            <a:endParaRPr lang="en-US" dirty="0"/>
          </a:p>
        </p:txBody>
      </p:sp>
      <p:sp>
        <p:nvSpPr>
          <p:cNvPr id="19" name="Slide Number Placeholder 7"/>
          <p:cNvSpPr>
            <a:spLocks noGrp="1"/>
          </p:cNvSpPr>
          <p:nvPr>
            <p:ph type="sldNum" sz="quarter" idx="16"/>
          </p:nvPr>
        </p:nvSpPr>
        <p:spPr bwMode="black"/>
        <p:txBody>
          <a:bodyPr/>
          <a:lstStyle/>
          <a:p>
            <a:fld id="{48F63A3B-78C7-47BE-AE5E-E10140E04643}" type="slidenum">
              <a:rPr lang="en-US" smtClean="0"/>
              <a:pPr/>
              <a:t>‹#›</a:t>
            </a:fld>
            <a:endParaRPr lang="en-US" dirty="0"/>
          </a:p>
        </p:txBody>
      </p:sp>
      <p:pic>
        <p:nvPicPr>
          <p:cNvPr id="2" name="Graphic 5" descr="Department of Children, Youth, and Families logo">
            <a:extLst>
              <a:ext uri="{FF2B5EF4-FFF2-40B4-BE49-F238E27FC236}">
                <a16:creationId xmlns:a16="http://schemas.microsoft.com/office/drawing/2014/main" id="{B6BCE782-0B7E-AFD1-905D-58AA18D43D5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2728636" y="1840986"/>
            <a:ext cx="6734727" cy="1161159"/>
          </a:xfrm>
          <a:prstGeom prst="rect">
            <a:avLst/>
          </a:prstGeom>
        </p:spPr>
      </p:pic>
    </p:spTree>
    <p:extLst>
      <p:ext uri="{BB962C8B-B14F-4D97-AF65-F5344CB8AC3E}">
        <p14:creationId xmlns:p14="http://schemas.microsoft.com/office/powerpoint/2010/main" val="41255934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Slide (Reversed Logo)">
    <p:bg bwMode="gray">
      <p:bgPr>
        <a:solidFill>
          <a:schemeClr val="tx1"/>
        </a:solidFill>
        <a:effectLst/>
      </p:bgPr>
    </p:bg>
    <p:spTree>
      <p:nvGrpSpPr>
        <p:cNvPr id="1" name=""/>
        <p:cNvGrpSpPr/>
        <p:nvPr/>
      </p:nvGrpSpPr>
      <p:grpSpPr>
        <a:xfrm>
          <a:off x="0" y="0"/>
          <a:ext cx="0" cy="0"/>
          <a:chOff x="0" y="0"/>
          <a:chExt cx="0" cy="0"/>
        </a:xfrm>
      </p:grpSpPr>
      <p:sp>
        <p:nvSpPr>
          <p:cNvPr id="11" name="Rectangle 1"/>
          <p:cNvSpPr txBox="1">
            <a:spLocks/>
          </p:cNvSpPr>
          <p:nvPr userDrawn="1"/>
        </p:nvSpPr>
        <p:spPr bwMode="ltGray">
          <a:xfrm>
            <a:off x="0" y="4092604"/>
            <a:ext cx="12192000" cy="1295182"/>
          </a:xfrm>
          <a:prstGeom prst="rect">
            <a:avLst/>
          </a:prstGeom>
          <a:solidFill>
            <a:schemeClr val="accent2"/>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13" name="Title 2"/>
          <p:cNvSpPr>
            <a:spLocks noGrp="1"/>
          </p:cNvSpPr>
          <p:nvPr>
            <p:ph type="ctrTitle" hasCustomPrompt="1"/>
          </p:nvPr>
        </p:nvSpPr>
        <p:spPr bwMode="black">
          <a:xfrm>
            <a:off x="266700" y="4092602"/>
            <a:ext cx="11658600" cy="1295182"/>
          </a:xfrm>
          <a:noFill/>
        </p:spPr>
        <p:txBody>
          <a:bodyPr wrap="square" lIns="182880" tIns="91440" rIns="182880" bIns="91440" anchor="ctr">
            <a:normAutofit/>
          </a:bodyPr>
          <a:lstStyle>
            <a:lvl1pPr algn="ctr">
              <a:defRPr sz="3600">
                <a:solidFill>
                  <a:schemeClr val="tx2"/>
                </a:solidFill>
              </a:defRPr>
            </a:lvl1pPr>
          </a:lstStyle>
          <a:p>
            <a:r>
              <a:rPr lang="en-US" dirty="0"/>
              <a:t>Click to enter the slideshow title</a:t>
            </a:r>
          </a:p>
        </p:txBody>
      </p:sp>
      <p:sp>
        <p:nvSpPr>
          <p:cNvPr id="3" name="Rectangle 3"/>
          <p:cNvSpPr/>
          <p:nvPr userDrawn="1"/>
        </p:nvSpPr>
        <p:spPr bwMode="white">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8" name="Text Placeholder 4"/>
          <p:cNvSpPr>
            <a:spLocks noGrp="1"/>
          </p:cNvSpPr>
          <p:nvPr>
            <p:ph type="body" sz="quarter" idx="17" hasCustomPrompt="1"/>
          </p:nvPr>
        </p:nvSpPr>
        <p:spPr bwMode="black">
          <a:xfrm>
            <a:off x="838200" y="5644883"/>
            <a:ext cx="10515600" cy="711465"/>
          </a:xfrm>
        </p:spPr>
        <p:txBody>
          <a:bodyPr>
            <a:normAutofit/>
          </a:bodyPr>
          <a:lstStyle>
            <a:lvl1pPr marL="0" indent="0" algn="ctr">
              <a:buNone/>
              <a:defRPr sz="2400"/>
            </a:lvl1pPr>
          </a:lstStyle>
          <a:p>
            <a:pPr lvl="0"/>
            <a:r>
              <a:rPr lang="en-US" dirty="0" err="1"/>
              <a:t>Firstname</a:t>
            </a:r>
            <a:r>
              <a:rPr lang="en-US" dirty="0"/>
              <a:t> </a:t>
            </a:r>
            <a:r>
              <a:rPr lang="en-US" dirty="0" err="1"/>
              <a:t>Lastname</a:t>
            </a:r>
            <a:r>
              <a:rPr lang="en-US" dirty="0"/>
              <a:t> | Job Title</a:t>
            </a:r>
          </a:p>
        </p:txBody>
      </p:sp>
      <p:sp>
        <p:nvSpPr>
          <p:cNvPr id="18" name="Date Placeholder 5"/>
          <p:cNvSpPr>
            <a:spLocks noGrp="1"/>
          </p:cNvSpPr>
          <p:nvPr>
            <p:ph type="dt" sz="half" idx="15"/>
          </p:nvPr>
        </p:nvSpPr>
        <p:spPr bwMode="black"/>
        <p:txBody>
          <a:bodyPr/>
          <a:lstStyle/>
          <a:p>
            <a:fld id="{D7ED242C-24FB-43A0-BCB6-43756FC812F6}" type="datetime1">
              <a:rPr lang="en-US" smtClean="0"/>
              <a:t>9/10/2026</a:t>
            </a:fld>
            <a:endParaRPr lang="en-US" dirty="0"/>
          </a:p>
        </p:txBody>
      </p:sp>
      <p:sp>
        <p:nvSpPr>
          <p:cNvPr id="9"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 mn.gov/</a:t>
            </a:r>
            <a:r>
              <a:rPr lang="en-US" dirty="0" err="1"/>
              <a:t>mmb</a:t>
            </a:r>
            <a:r>
              <a:rPr lang="en-US" dirty="0"/>
              <a:t>/oar</a:t>
            </a:r>
          </a:p>
        </p:txBody>
      </p:sp>
      <p:sp>
        <p:nvSpPr>
          <p:cNvPr id="19" name="Slide Number Placeholder 7"/>
          <p:cNvSpPr>
            <a:spLocks noGrp="1"/>
          </p:cNvSpPr>
          <p:nvPr>
            <p:ph type="sldNum" sz="quarter" idx="16"/>
          </p:nvPr>
        </p:nvSpPr>
        <p:spPr bwMode="black"/>
        <p:txBody>
          <a:bodyPr/>
          <a:lstStyle/>
          <a:p>
            <a:fld id="{48F63A3B-78C7-47BE-AE5E-E10140E04643}" type="slidenum">
              <a:rPr lang="en-US" smtClean="0"/>
              <a:pPr/>
              <a:t>‹#›</a:t>
            </a:fld>
            <a:endParaRPr lang="en-US" dirty="0"/>
          </a:p>
        </p:txBody>
      </p:sp>
      <p:pic>
        <p:nvPicPr>
          <p:cNvPr id="2" name="Graphic 5" descr="Department of Children, Youth, and Families logo">
            <a:extLst>
              <a:ext uri="{FF2B5EF4-FFF2-40B4-BE49-F238E27FC236}">
                <a16:creationId xmlns:a16="http://schemas.microsoft.com/office/drawing/2014/main" id="{58784845-DA21-0D7A-213F-61FF2E18146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2728638" y="1840986"/>
            <a:ext cx="6734722" cy="1161159"/>
          </a:xfrm>
          <a:prstGeom prst="rect">
            <a:avLst/>
          </a:prstGeom>
        </p:spPr>
      </p:pic>
    </p:spTree>
    <p:extLst>
      <p:ext uri="{BB962C8B-B14F-4D97-AF65-F5344CB8AC3E}">
        <p14:creationId xmlns:p14="http://schemas.microsoft.com/office/powerpoint/2010/main" val="37905012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8" name="Rectangle 1"/>
          <p:cNvSpPr txBox="1">
            <a:spLocks/>
          </p:cNvSpPr>
          <p:nvPr userDrawn="1"/>
        </p:nvSpPr>
        <p:spPr bwMode="black">
          <a:xfrm>
            <a:off x="0" y="3477837"/>
            <a:ext cx="12192000" cy="1295182"/>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2" name="Title 2"/>
          <p:cNvSpPr>
            <a:spLocks noGrp="1"/>
          </p:cNvSpPr>
          <p:nvPr>
            <p:ph type="ctrTitle" hasCustomPrompt="1"/>
          </p:nvPr>
        </p:nvSpPr>
        <p:spPr bwMode="white">
          <a:xfrm>
            <a:off x="266700" y="3477837"/>
            <a:ext cx="11658600" cy="1295182"/>
          </a:xfrm>
          <a:noFill/>
        </p:spPr>
        <p:txBody>
          <a:bodyPr wrap="square" lIns="182880" tIns="91440" rIns="182880" bIns="91440" anchor="ctr">
            <a:normAutofit/>
          </a:bodyPr>
          <a:lstStyle>
            <a:lvl1pPr algn="ctr">
              <a:defRPr sz="3600">
                <a:solidFill>
                  <a:schemeClr val="bg1"/>
                </a:solidFill>
              </a:defRPr>
            </a:lvl1pPr>
          </a:lstStyle>
          <a:p>
            <a:r>
              <a:rPr lang="en-US" dirty="0"/>
              <a:t>Click to enter the slideshow title</a:t>
            </a:r>
          </a:p>
        </p:txBody>
      </p:sp>
      <p:sp>
        <p:nvSpPr>
          <p:cNvPr id="3" name="Rectangle 3"/>
          <p:cNvSpPr/>
          <p:nvPr userDrawn="1"/>
        </p:nvSpPr>
        <p:spPr bwMode="auto">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1" name="Text Placeholder 4"/>
          <p:cNvSpPr>
            <a:spLocks noGrp="1"/>
          </p:cNvSpPr>
          <p:nvPr>
            <p:ph type="body" sz="quarter" idx="18" hasCustomPrompt="1"/>
          </p:nvPr>
        </p:nvSpPr>
        <p:spPr bwMode="black">
          <a:xfrm>
            <a:off x="838200" y="5041204"/>
            <a:ext cx="10515600" cy="1097128"/>
          </a:xfrm>
        </p:spPr>
        <p:txBody>
          <a:bodyPr>
            <a:normAutofit/>
          </a:bodyPr>
          <a:lstStyle>
            <a:lvl1pPr marL="0" indent="0" algn="ctr">
              <a:buNone/>
              <a:defRPr sz="2400"/>
            </a:lvl1pPr>
          </a:lstStyle>
          <a:p>
            <a:pPr lvl="0"/>
            <a:r>
              <a:rPr lang="en-US" dirty="0" err="1"/>
              <a:t>Firstname</a:t>
            </a:r>
            <a:r>
              <a:rPr lang="en-US" dirty="0"/>
              <a:t> </a:t>
            </a:r>
            <a:r>
              <a:rPr lang="en-US" dirty="0" err="1"/>
              <a:t>Lastname</a:t>
            </a:r>
            <a:r>
              <a:rPr lang="en-US" dirty="0"/>
              <a:t> | Job Title</a:t>
            </a:r>
          </a:p>
        </p:txBody>
      </p:sp>
      <p:pic>
        <p:nvPicPr>
          <p:cNvPr id="13" name="Graphic 5" descr="Department of Children, Youth, and Families logo">
            <a:extLst>
              <a:ext uri="{FF2B5EF4-FFF2-40B4-BE49-F238E27FC236}">
                <a16:creationId xmlns:a16="http://schemas.microsoft.com/office/drawing/2014/main" id="{AB91618F-0F80-4130-B959-FE0C5B87DF4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838199" y="6013208"/>
            <a:ext cx="3619186" cy="623997"/>
          </a:xfrm>
          <a:prstGeom prst="rect">
            <a:avLst/>
          </a:prstGeom>
        </p:spPr>
      </p:pic>
      <p:sp>
        <p:nvSpPr>
          <p:cNvPr id="9" name="Footer Placeholder 6"/>
          <p:cNvSpPr>
            <a:spLocks noGrp="1"/>
          </p:cNvSpPr>
          <p:nvPr>
            <p:ph type="ftr" sz="quarter" idx="3"/>
          </p:nvPr>
        </p:nvSpPr>
        <p:spPr bwMode="black">
          <a:xfrm>
            <a:off x="5766153" y="6138332"/>
            <a:ext cx="5587647" cy="365125"/>
          </a:xfrm>
          <a:prstGeom prst="rect">
            <a:avLst/>
          </a:prstGeom>
        </p:spPr>
        <p:txBody>
          <a:bodyPr anchor="b"/>
          <a:lstStyle>
            <a:lvl1pPr algn="r">
              <a:defRPr sz="1200">
                <a:solidFill>
                  <a:schemeClr val="tx2"/>
                </a:solidFill>
              </a:defRPr>
            </a:lvl1pPr>
          </a:lstStyle>
          <a:p>
            <a:r>
              <a:rPr lang="en-US" dirty="0"/>
              <a:t>Supporting the Early Childhood Workforce</a:t>
            </a:r>
          </a:p>
        </p:txBody>
      </p:sp>
      <p:sp>
        <p:nvSpPr>
          <p:cNvPr id="6" name="Picture Placeholder 5">
            <a:extLst>
              <a:ext uri="{FF2B5EF4-FFF2-40B4-BE49-F238E27FC236}">
                <a16:creationId xmlns:a16="http://schemas.microsoft.com/office/drawing/2014/main" id="{064EB446-2646-70F5-E775-DC982952C319}"/>
              </a:ext>
            </a:extLst>
          </p:cNvPr>
          <p:cNvSpPr>
            <a:spLocks noGrp="1"/>
          </p:cNvSpPr>
          <p:nvPr>
            <p:ph type="pic" sz="quarter" idx="19"/>
          </p:nvPr>
        </p:nvSpPr>
        <p:spPr>
          <a:xfrm>
            <a:off x="0" y="0"/>
            <a:ext cx="12192000" cy="3478213"/>
          </a:xfrm>
        </p:spPr>
        <p:txBody>
          <a:bodyPr/>
          <a:lstStyle/>
          <a:p>
            <a:r>
              <a:rPr lang="en-US"/>
              <a:t>Click icon to add picture</a:t>
            </a:r>
          </a:p>
        </p:txBody>
      </p:sp>
    </p:spTree>
    <p:extLst>
      <p:ext uri="{BB962C8B-B14F-4D97-AF65-F5344CB8AC3E}">
        <p14:creationId xmlns:p14="http://schemas.microsoft.com/office/powerpoint/2010/main" val="24016539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12" name="Rectangle 1"/>
          <p:cNvSpPr txBox="1">
            <a:spLocks/>
          </p:cNvSpPr>
          <p:nvPr userDrawn="1"/>
        </p:nvSpPr>
        <p:spPr bwMode="black">
          <a:xfrm>
            <a:off x="0" y="4188561"/>
            <a:ext cx="12192000" cy="1199223"/>
          </a:xfrm>
          <a:prstGeom prst="rect">
            <a:avLst/>
          </a:prstGeom>
          <a:solidFill>
            <a:schemeClr val="accent1"/>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2" name="Title 2"/>
          <p:cNvSpPr>
            <a:spLocks noGrp="1"/>
          </p:cNvSpPr>
          <p:nvPr>
            <p:ph type="ctrTitle" hasCustomPrompt="1"/>
          </p:nvPr>
        </p:nvSpPr>
        <p:spPr bwMode="white">
          <a:xfrm>
            <a:off x="266700" y="4188564"/>
            <a:ext cx="11658600" cy="1199223"/>
          </a:xfrm>
          <a:noFill/>
        </p:spPr>
        <p:txBody>
          <a:bodyPr anchor="ctr">
            <a:normAutofit/>
          </a:bodyPr>
          <a:lstStyle>
            <a:lvl1pPr algn="ctr">
              <a:defRPr sz="3600">
                <a:solidFill>
                  <a:schemeClr val="bg1"/>
                </a:solidFill>
              </a:defRPr>
            </a:lvl1pPr>
          </a:lstStyle>
          <a:p>
            <a:r>
              <a:rPr lang="en-US" dirty="0"/>
              <a:t>Click to edit section title</a:t>
            </a:r>
          </a:p>
        </p:txBody>
      </p:sp>
      <p:sp>
        <p:nvSpPr>
          <p:cNvPr id="3" name="Rectangle 3"/>
          <p:cNvSpPr/>
          <p:nvPr userDrawn="1"/>
        </p:nvSpPr>
        <p:spPr bwMode="auto">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0" name="Text Placeholder 4"/>
          <p:cNvSpPr>
            <a:spLocks noGrp="1"/>
          </p:cNvSpPr>
          <p:nvPr>
            <p:ph type="body" sz="quarter" idx="18" hasCustomPrompt="1"/>
          </p:nvPr>
        </p:nvSpPr>
        <p:spPr bwMode="black">
          <a:xfrm>
            <a:off x="838200" y="5644884"/>
            <a:ext cx="10515600" cy="711464"/>
          </a:xfrm>
        </p:spPr>
        <p:txBody>
          <a:bodyPr>
            <a:normAutofit/>
          </a:bodyPr>
          <a:lstStyle>
            <a:lvl1pPr marL="0" indent="0" algn="ctr">
              <a:buNone/>
              <a:defRPr sz="2400"/>
            </a:lvl1pPr>
          </a:lstStyle>
          <a:p>
            <a:pPr lvl="0"/>
            <a:r>
              <a:rPr lang="en-US" dirty="0" err="1"/>
              <a:t>Firstname</a:t>
            </a:r>
            <a:r>
              <a:rPr lang="en-US" dirty="0"/>
              <a:t> </a:t>
            </a:r>
            <a:r>
              <a:rPr lang="en-US" dirty="0" err="1"/>
              <a:t>Lastname</a:t>
            </a:r>
            <a:r>
              <a:rPr lang="en-US" dirty="0"/>
              <a:t> | Job Title</a:t>
            </a:r>
          </a:p>
        </p:txBody>
      </p:sp>
      <p:sp>
        <p:nvSpPr>
          <p:cNvPr id="18" name="Date Placeholder 5"/>
          <p:cNvSpPr>
            <a:spLocks noGrp="1"/>
          </p:cNvSpPr>
          <p:nvPr>
            <p:ph type="dt" sz="half" idx="15"/>
          </p:nvPr>
        </p:nvSpPr>
        <p:spPr bwMode="black"/>
        <p:txBody>
          <a:bodyPr/>
          <a:lstStyle/>
          <a:p>
            <a:fld id="{A8CA1A9B-139F-4606-AD0A-F3253110DAE5}" type="datetime1">
              <a:rPr lang="en-US" smtClean="0"/>
              <a:t>9/10/2026</a:t>
            </a:fld>
            <a:endParaRPr lang="en-US" dirty="0"/>
          </a:p>
        </p:txBody>
      </p:sp>
      <p:sp>
        <p:nvSpPr>
          <p:cNvPr id="9"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19" name="Slide Number Placeholder 7"/>
          <p:cNvSpPr>
            <a:spLocks noGrp="1"/>
          </p:cNvSpPr>
          <p:nvPr>
            <p:ph type="sldNum" sz="quarter" idx="16"/>
          </p:nvPr>
        </p:nvSpPr>
        <p:spPr bwMode="black"/>
        <p:txBody>
          <a:bodyPr/>
          <a:lstStyle/>
          <a:p>
            <a:fld id="{48F63A3B-78C7-47BE-AE5E-E10140E04643}" type="slidenum">
              <a:rPr lang="en-US" smtClean="0"/>
              <a:pPr/>
              <a:t>‹#›</a:t>
            </a:fld>
            <a:endParaRPr lang="en-US" dirty="0"/>
          </a:p>
        </p:txBody>
      </p:sp>
      <p:sp>
        <p:nvSpPr>
          <p:cNvPr id="11" name="Picture Placeholder 9"/>
          <p:cNvSpPr>
            <a:spLocks noGrp="1"/>
          </p:cNvSpPr>
          <p:nvPr>
            <p:ph type="pic" sz="quarter" idx="13" hasCustomPrompt="1"/>
          </p:nvPr>
        </p:nvSpPr>
        <p:spPr bwMode="gray">
          <a:xfrm>
            <a:off x="0" y="1789113"/>
            <a:ext cx="12192000" cy="2298700"/>
          </a:xfrm>
        </p:spPr>
        <p:txBody>
          <a:bodyPr/>
          <a:lstStyle/>
          <a:p>
            <a:r>
              <a:rPr lang="en-US" dirty="0"/>
              <a:t>Click Icon to add picture</a:t>
            </a:r>
          </a:p>
        </p:txBody>
      </p:sp>
      <p:pic>
        <p:nvPicPr>
          <p:cNvPr id="5" name="Graphic 5" descr="Department of Children, Youth, and Families logo">
            <a:extLst>
              <a:ext uri="{FF2B5EF4-FFF2-40B4-BE49-F238E27FC236}">
                <a16:creationId xmlns:a16="http://schemas.microsoft.com/office/drawing/2014/main" id="{4CBFD8D7-4553-4207-B6C8-6D85C21A9B62}"/>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b="40575"/>
          <a:stretch/>
        </p:blipFill>
        <p:spPr>
          <a:xfrm>
            <a:off x="8081539" y="769228"/>
            <a:ext cx="3619186" cy="370806"/>
          </a:xfrm>
          <a:prstGeom prst="rect">
            <a:avLst/>
          </a:prstGeom>
        </p:spPr>
      </p:pic>
    </p:spTree>
    <p:extLst>
      <p:ext uri="{BB962C8B-B14F-4D97-AF65-F5344CB8AC3E}">
        <p14:creationId xmlns:p14="http://schemas.microsoft.com/office/powerpoint/2010/main" val="1006435684"/>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White)">
    <p:bg bwMode="gray">
      <p:bgRef idx="1001">
        <a:schemeClr val="bg1"/>
      </p:bgRef>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3" name="Content Placeholder 3"/>
          <p:cNvSpPr>
            <a:spLocks noGrp="1"/>
          </p:cNvSpPr>
          <p:nvPr>
            <p:ph idx="1"/>
          </p:nvPr>
        </p:nvSpPr>
        <p:spPr bwMode="gray">
          <a:xfrm>
            <a:off x="838200" y="1594624"/>
            <a:ext cx="10515600" cy="4582339"/>
          </a:xfrm>
          <a:noFill/>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4"/>
          <p:cNvSpPr>
            <a:spLocks noGrp="1"/>
          </p:cNvSpPr>
          <p:nvPr>
            <p:ph type="dt" sz="half" idx="10"/>
          </p:nvPr>
        </p:nvSpPr>
        <p:spPr bwMode="black"/>
        <p:txBody>
          <a:bodyPr/>
          <a:lstStyle/>
          <a:p>
            <a:fld id="{824D5D47-1752-4D84-8BFB-C2F71A34C932}" type="datetime1">
              <a:rPr lang="en-US" smtClean="0"/>
              <a:t>9/10/2026</a:t>
            </a:fld>
            <a:endParaRPr lang="en-US" dirty="0"/>
          </a:p>
        </p:txBody>
      </p:sp>
      <p:sp>
        <p:nvSpPr>
          <p:cNvPr id="10"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6" name="Slide Number Placeholder 6"/>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97554248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bwMode="gray">
      <p:bgPr>
        <a:solidFill>
          <a:schemeClr val="bg1"/>
        </a:solidFill>
        <a:effectLst/>
      </p:bgPr>
    </p:bg>
    <p:spTree>
      <p:nvGrpSpPr>
        <p:cNvPr id="1" name=""/>
        <p:cNvGrpSpPr/>
        <p:nvPr/>
      </p:nvGrpSpPr>
      <p:grpSpPr>
        <a:xfrm>
          <a:off x="0" y="0"/>
          <a:ext cx="0" cy="0"/>
          <a:chOff x="0" y="0"/>
          <a:chExt cx="0" cy="0"/>
        </a:xfrm>
      </p:grpSpPr>
      <p:sp>
        <p:nvSpPr>
          <p:cNvPr id="17"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6"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3" name="Content Placeholder 3"/>
          <p:cNvSpPr>
            <a:spLocks noGrp="1"/>
          </p:cNvSpPr>
          <p:nvPr>
            <p:ph sz="half" idx="1"/>
          </p:nvPr>
        </p:nvSpPr>
        <p:spPr bwMode="gray">
          <a:xfrm>
            <a:off x="838200" y="1594624"/>
            <a:ext cx="5181600" cy="4582339"/>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4"/>
          <p:cNvSpPr>
            <a:spLocks noGrp="1"/>
          </p:cNvSpPr>
          <p:nvPr>
            <p:ph sz="half" idx="2"/>
          </p:nvPr>
        </p:nvSpPr>
        <p:spPr bwMode="gray">
          <a:xfrm>
            <a:off x="6172200" y="1594624"/>
            <a:ext cx="5181600" cy="4582339"/>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5"/>
          <p:cNvSpPr>
            <a:spLocks noGrp="1"/>
          </p:cNvSpPr>
          <p:nvPr>
            <p:ph type="dt" sz="half" idx="10"/>
          </p:nvPr>
        </p:nvSpPr>
        <p:spPr bwMode="black"/>
        <p:txBody>
          <a:bodyPr/>
          <a:lstStyle/>
          <a:p>
            <a:fld id="{7C198DD1-C477-482D-A126-3FBDD1778E48}" type="datetime1">
              <a:rPr lang="en-US" smtClean="0"/>
              <a:t>9/10/2026</a:t>
            </a:fld>
            <a:endParaRPr lang="en-US" dirty="0"/>
          </a:p>
        </p:txBody>
      </p:sp>
      <p:sp>
        <p:nvSpPr>
          <p:cNvPr id="11"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7" name="Slide Number Placeholder 7"/>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0"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Tree>
    <p:extLst>
      <p:ext uri="{BB962C8B-B14F-4D97-AF65-F5344CB8AC3E}">
        <p14:creationId xmlns:p14="http://schemas.microsoft.com/office/powerpoint/2010/main" val="18047183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 (Boxed)">
    <p:bg bwMode="auto">
      <p:bgPr>
        <a:solidFill>
          <a:srgbClr val="E8E8E8"/>
        </a:solidFill>
        <a:effectLst/>
      </p:bgPr>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2" name="Rectangle 1"/>
          <p:cNvSpPr/>
          <p:nvPr userDrawn="1"/>
        </p:nvSpPr>
        <p:spPr>
          <a:xfrm>
            <a:off x="838200" y="1335281"/>
            <a:ext cx="10515600" cy="4841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3"/>
          <p:cNvSpPr>
            <a:spLocks noGrp="1"/>
          </p:cNvSpPr>
          <p:nvPr>
            <p:ph idx="1"/>
          </p:nvPr>
        </p:nvSpPr>
        <p:spPr bwMode="gray">
          <a:xfrm>
            <a:off x="838200" y="1335281"/>
            <a:ext cx="10515600" cy="4841683"/>
          </a:xfrm>
          <a:noFill/>
        </p:spPr>
        <p:txBody>
          <a:bodyPr lIns="182880" tIns="182880" rIns="182880" bIns="182880"/>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4"/>
          <p:cNvSpPr>
            <a:spLocks noGrp="1"/>
          </p:cNvSpPr>
          <p:nvPr>
            <p:ph type="dt" sz="half" idx="10"/>
          </p:nvPr>
        </p:nvSpPr>
        <p:spPr bwMode="black"/>
        <p:txBody>
          <a:bodyPr/>
          <a:lstStyle/>
          <a:p>
            <a:fld id="{9A198C9B-0587-4A1E-9E03-E4C9FE222F08}" type="datetime1">
              <a:rPr lang="en-US" smtClean="0"/>
              <a:t>9/10/2026</a:t>
            </a:fld>
            <a:endParaRPr lang="en-US" dirty="0"/>
          </a:p>
        </p:txBody>
      </p:sp>
      <p:sp>
        <p:nvSpPr>
          <p:cNvPr id="11"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6" name="Slide Number Placeholder 6"/>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287665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bwMode="auto">
      <p:bgPr>
        <a:solidFill>
          <a:srgbClr val="E8E8E8"/>
        </a:solidFill>
        <a:effectLst/>
      </p:bgPr>
    </p:bg>
    <p:spTree>
      <p:nvGrpSpPr>
        <p:cNvPr id="1" name=""/>
        <p:cNvGrpSpPr/>
        <p:nvPr/>
      </p:nvGrpSpPr>
      <p:grpSpPr>
        <a:xfrm>
          <a:off x="0" y="0"/>
          <a:ext cx="0" cy="0"/>
          <a:chOff x="0" y="0"/>
          <a:chExt cx="0" cy="0"/>
        </a:xfrm>
      </p:grpSpPr>
      <p:sp>
        <p:nvSpPr>
          <p:cNvPr id="16"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5"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10" name="Rectangle 9"/>
          <p:cNvSpPr/>
          <p:nvPr userDrawn="1"/>
        </p:nvSpPr>
        <p:spPr>
          <a:xfrm>
            <a:off x="838200" y="1594624"/>
            <a:ext cx="5181600" cy="458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3"/>
          <p:cNvSpPr>
            <a:spLocks noGrp="1"/>
          </p:cNvSpPr>
          <p:nvPr>
            <p:ph sz="half" idx="1"/>
          </p:nvPr>
        </p:nvSpPr>
        <p:spPr bwMode="gray">
          <a:xfrm>
            <a:off x="838200" y="1594624"/>
            <a:ext cx="5181600" cy="4582339"/>
          </a:xfrm>
          <a:noFill/>
        </p:spPr>
        <p:txBody>
          <a:bodyPr lIns="182880" tIns="182880" rIns="182880" b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p:cNvSpPr/>
          <p:nvPr userDrawn="1"/>
        </p:nvSpPr>
        <p:spPr>
          <a:xfrm>
            <a:off x="6172200" y="1594624"/>
            <a:ext cx="5181600" cy="458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4"/>
          <p:cNvSpPr>
            <a:spLocks noGrp="1"/>
          </p:cNvSpPr>
          <p:nvPr>
            <p:ph sz="half" idx="2"/>
          </p:nvPr>
        </p:nvSpPr>
        <p:spPr bwMode="gray">
          <a:xfrm>
            <a:off x="6172200" y="1594624"/>
            <a:ext cx="5181600" cy="4582339"/>
          </a:xfrm>
          <a:noFill/>
        </p:spPr>
        <p:txBody>
          <a:bodyPr lIns="182880" tIns="182880" rIns="182880" b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5"/>
          <p:cNvSpPr>
            <a:spLocks noGrp="1"/>
          </p:cNvSpPr>
          <p:nvPr>
            <p:ph type="dt" sz="half" idx="10"/>
          </p:nvPr>
        </p:nvSpPr>
        <p:spPr bwMode="black"/>
        <p:txBody>
          <a:bodyPr/>
          <a:lstStyle/>
          <a:p>
            <a:fld id="{5485A5BA-A5F9-4138-9E4B-FFD626F6437A}" type="datetime1">
              <a:rPr lang="en-US" smtClean="0"/>
              <a:t>9/10/2026</a:t>
            </a:fld>
            <a:endParaRPr lang="en-US" dirty="0"/>
          </a:p>
        </p:txBody>
      </p:sp>
      <p:sp>
        <p:nvSpPr>
          <p:cNvPr id="11"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7" name="Slide Number Placeholder 7"/>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0426811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bwMode="gray">
      <p:bgPr>
        <a:solidFill>
          <a:schemeClr val="bg1"/>
        </a:soli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5" name="Content Placeholder 2"/>
          <p:cNvSpPr>
            <a:spLocks noGrp="1"/>
          </p:cNvSpPr>
          <p:nvPr>
            <p:ph sz="quarter" idx="10"/>
          </p:nvPr>
        </p:nvSpPr>
        <p:spPr bwMode="gray">
          <a:xfrm>
            <a:off x="838200" y="1366345"/>
            <a:ext cx="10515600" cy="4788393"/>
          </a:xfrm>
          <a:noFill/>
        </p:spPr>
        <p:txBody>
          <a:bodyPr lIns="91440" tIns="45720" rIns="91440" bIns="4572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11"/>
          </p:nvPr>
        </p:nvSpPr>
        <p:spPr bwMode="black">
          <a:xfrm>
            <a:off x="838200" y="6356350"/>
            <a:ext cx="1358590" cy="365125"/>
          </a:xfrm>
        </p:spPr>
        <p:txBody>
          <a:bodyPr/>
          <a:lstStyle/>
          <a:p>
            <a:fld id="{66C283A4-7960-4BFD-B3A5-A2CC5BB2A473}" type="datetime1">
              <a:rPr lang="en-US" smtClean="0"/>
              <a:t>9/10/2026</a:t>
            </a:fld>
            <a:endParaRPr lang="en-US" dirty="0"/>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9" name="Slide Number Placeholder 5"/>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77210164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5" name="Content Placeholder 2"/>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9/10/2026</a:t>
            </a:fld>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Supporting the Early Childhood Workforce</a:t>
            </a:r>
          </a:p>
        </p:txBody>
      </p:sp>
      <p:sp>
        <p:nvSpPr>
          <p:cNvPr id="9" name="Slide Number Placeholder 5"/>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689873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Solid Blue)">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5" name="Content Placeholder 2"/>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9/10/2026</a:t>
            </a:fld>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Supporting the Early Childhood Workforce</a:t>
            </a:r>
          </a:p>
        </p:txBody>
      </p:sp>
      <p:sp>
        <p:nvSpPr>
          <p:cNvPr id="9" name="Slide Number Placeholder 5"/>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6173165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Solid Ligh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5" name="Content Placeholder 2"/>
          <p:cNvSpPr>
            <a:spLocks noGrp="1"/>
          </p:cNvSpPr>
          <p:nvPr>
            <p:ph sz="quarter" idx="10"/>
          </p:nvPr>
        </p:nvSpPr>
        <p:spPr bwMode="gray">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9/10/2026</a:t>
            </a:fld>
            <a:endParaRPr lang="en-US" dirty="0"/>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10"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2481367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Content (Solid White, Image)">
    <p:bg bwMode="black">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13" name="Content Placeholder 2"/>
          <p:cNvSpPr>
            <a:spLocks noGrp="1"/>
          </p:cNvSpPr>
          <p:nvPr>
            <p:ph sz="quarter" idx="10"/>
          </p:nvPr>
        </p:nvSpPr>
        <p:spPr bwMode="white">
          <a:xfrm>
            <a:off x="838200" y="1366345"/>
            <a:ext cx="6234953" cy="4788393"/>
          </a:xfrm>
        </p:spPr>
        <p:txBody>
          <a:bodyPr/>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3"/>
          <p:cNvSpPr>
            <a:spLocks noGrp="1"/>
          </p:cNvSpPr>
          <p:nvPr>
            <p:ph type="pic" sz="quarter" idx="13"/>
          </p:nvPr>
        </p:nvSpPr>
        <p:spPr bwMode="ltGray">
          <a:xfrm>
            <a:off x="7653566" y="1364826"/>
            <a:ext cx="4538434" cy="4538434"/>
          </a:xfrm>
        </p:spPr>
        <p:txBody>
          <a:bodyPr/>
          <a:lstStyle>
            <a:lvl1pPr>
              <a:buClr>
                <a:schemeClr val="tx1"/>
              </a:buClr>
              <a:defRPr>
                <a:solidFill>
                  <a:schemeClr val="tx2"/>
                </a:solidFill>
              </a:defRPr>
            </a:lvl1pPr>
          </a:lstStyle>
          <a:p>
            <a:r>
              <a:rPr lang="en-US"/>
              <a:t>Click icon to add picture</a:t>
            </a:r>
            <a:endParaRPr lang="en-US" dirty="0"/>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tx2"/>
                </a:solidFill>
              </a:defRPr>
            </a:lvl1pPr>
          </a:lstStyle>
          <a:p>
            <a:fld id="{F4B91AA0-3BA7-4036-A3DA-317C6C4FFA29}" type="datetime1">
              <a:rPr lang="en-US" smtClean="0"/>
              <a:pPr/>
              <a:t>9/10/2026</a:t>
            </a:fld>
            <a:endParaRPr lang="en-US" dirty="0"/>
          </a:p>
        </p:txBody>
      </p:sp>
      <p:sp>
        <p:nvSpPr>
          <p:cNvPr id="7" name="Footer Placeholder 5"/>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764172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Content (Solid Dark, Image)">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11" name="Content Placeholder 2"/>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3"/>
          <p:cNvSpPr>
            <a:spLocks noGrp="1"/>
          </p:cNvSpPr>
          <p:nvPr>
            <p:ph type="pic" sz="quarter" idx="13"/>
          </p:nvPr>
        </p:nvSpPr>
        <p:spPr bwMode="ltGray">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9/10/2026</a:t>
            </a:fld>
            <a:endParaRPr lang="en-US" dirty="0"/>
          </a:p>
        </p:txBody>
      </p:sp>
      <p:sp>
        <p:nvSpPr>
          <p:cNvPr id="7" name="Footer Placeholder 5"/>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Supporting the Early Childhood Workforce</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631604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Content (Solid Blue, Image)">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10" name="Content Placeholder 2"/>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3"/>
          <p:cNvSpPr>
            <a:spLocks noGrp="1"/>
          </p:cNvSpPr>
          <p:nvPr>
            <p:ph type="pic" sz="quarter" idx="13"/>
          </p:nvPr>
        </p:nvSpPr>
        <p:spPr bwMode="ltGray">
          <a:xfrm>
            <a:off x="7653566" y="1364826"/>
            <a:ext cx="4538434" cy="4538434"/>
          </a:xfrm>
        </p:spPr>
        <p:txBody>
          <a:bodyPr/>
          <a:lstStyle>
            <a:lvl1pPr>
              <a:buClr>
                <a:schemeClr val="accent2"/>
              </a:buClr>
              <a:defRPr>
                <a:solidFill>
                  <a:schemeClr val="bg1"/>
                </a:solidFill>
              </a:defRPr>
            </a:lvl1pPr>
          </a:lstStyle>
          <a:p>
            <a:r>
              <a:rPr lang="en-US"/>
              <a:t>Click icon to add picture</a:t>
            </a:r>
            <a:endParaRPr lang="en-US" dirty="0"/>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9/10/2026</a:t>
            </a:fld>
            <a:endParaRPr lang="en-US" dirty="0"/>
          </a:p>
        </p:txBody>
      </p:sp>
      <p:sp>
        <p:nvSpPr>
          <p:cNvPr id="7" name="Footer Placeholder 5"/>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Optional Tagline Goes Here </a:t>
            </a:r>
            <a:r>
              <a:rPr lang="en-US" dirty="0">
                <a:solidFill>
                  <a:schemeClr val="accent2"/>
                </a:solidFill>
              </a:rPr>
              <a:t>|</a:t>
            </a:r>
            <a:r>
              <a:rPr lang="en-US" dirty="0"/>
              <a:t>  mn.gov/</a:t>
            </a:r>
            <a:r>
              <a:rPr lang="en-US" dirty="0" err="1"/>
              <a:t>mmb</a:t>
            </a:r>
            <a:r>
              <a:rPr lang="en-US" dirty="0"/>
              <a:t>/oar</a:t>
            </a:r>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9080223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Content (Solid Light Gray, Image)">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7" name="Content Placeholder 2"/>
          <p:cNvSpPr>
            <a:spLocks noGrp="1"/>
          </p:cNvSpPr>
          <p:nvPr>
            <p:ph sz="quarter" idx="10"/>
          </p:nvPr>
        </p:nvSpPr>
        <p:spPr bwMode="gray">
          <a:xfrm>
            <a:off x="838200" y="1366345"/>
            <a:ext cx="6234953" cy="4788393"/>
          </a:xfrm>
        </p:spPr>
        <p:txBody>
          <a:bodyPr/>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3"/>
          <p:cNvSpPr>
            <a:spLocks noGrp="1"/>
          </p:cNvSpPr>
          <p:nvPr>
            <p:ph type="pic" sz="quarter" idx="13"/>
          </p:nvPr>
        </p:nvSpPr>
        <p:spPr bwMode="gray">
          <a:xfrm>
            <a:off x="7653566" y="1364826"/>
            <a:ext cx="4538434" cy="4538434"/>
          </a:xfrm>
        </p:spPr>
        <p:txBody>
          <a:bodyPr/>
          <a:lstStyle>
            <a:lvl1pPr>
              <a:buClr>
                <a:schemeClr val="tx1"/>
              </a:buClr>
              <a:defRPr>
                <a:solidFill>
                  <a:schemeClr val="tx2"/>
                </a:solidFill>
              </a:defRPr>
            </a:lvl1pPr>
          </a:lstStyle>
          <a:p>
            <a:r>
              <a:rPr lang="en-US"/>
              <a:t>Click icon to add picture</a:t>
            </a:r>
            <a:endParaRPr lang="en-US" dirty="0"/>
          </a:p>
        </p:txBody>
      </p:sp>
      <p:sp>
        <p:nvSpPr>
          <p:cNvPr id="9" name="Date Placeholder 4"/>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4868D85E-9AAE-43DE-B77A-6CCC9C16CBEC}" type="datetime1">
              <a:rPr lang="en-US" smtClean="0"/>
              <a:t>9/10/2026</a:t>
            </a:fld>
            <a:endParaRPr lang="en-US" dirty="0"/>
          </a:p>
        </p:txBody>
      </p:sp>
      <p:sp>
        <p:nvSpPr>
          <p:cNvPr id="11" name="Footer Placeholder 5"/>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10" name="Slide Number Placeholder 6"/>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2550499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am Page (4-Up Vertical)">
    <p:bg bwMode="gray">
      <p:bgPr>
        <a:solidFill>
          <a:srgbClr val="E8E8E8"/>
        </a:solidFill>
        <a:effectLst/>
      </p:bgPr>
    </p:bg>
    <p:spTree>
      <p:nvGrpSpPr>
        <p:cNvPr id="1" name=""/>
        <p:cNvGrpSpPr/>
        <p:nvPr/>
      </p:nvGrpSpPr>
      <p:grpSpPr>
        <a:xfrm>
          <a:off x="0" y="0"/>
          <a:ext cx="0" cy="0"/>
          <a:chOff x="0" y="0"/>
          <a:chExt cx="0" cy="0"/>
        </a:xfrm>
      </p:grpSpPr>
      <p:sp>
        <p:nvSpPr>
          <p:cNvPr id="22"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1"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6" name="Picture Placeholder 3"/>
          <p:cNvSpPr>
            <a:spLocks noGrp="1"/>
          </p:cNvSpPr>
          <p:nvPr>
            <p:ph type="pic" sz="quarter" idx="13" hasCustomPrompt="1"/>
          </p:nvPr>
        </p:nvSpPr>
        <p:spPr bwMode="gray">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4"/>
          <p:cNvSpPr>
            <a:spLocks noGrp="1"/>
          </p:cNvSpPr>
          <p:nvPr>
            <p:ph type="body" sz="quarter" idx="15" hasCustomPrompt="1"/>
          </p:nvPr>
        </p:nvSpPr>
        <p:spPr bwMode="black">
          <a:xfrm>
            <a:off x="581719" y="432139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4" name="Picture Placeholder 3">
            <a:extLst>
              <a:ext uri="{FF2B5EF4-FFF2-40B4-BE49-F238E27FC236}">
                <a16:creationId xmlns:a16="http://schemas.microsoft.com/office/drawing/2014/main" id="{4378C81C-38CA-4D22-9B63-324111B4934E}"/>
              </a:ext>
            </a:extLst>
          </p:cNvPr>
          <p:cNvSpPr>
            <a:spLocks noGrp="1"/>
          </p:cNvSpPr>
          <p:nvPr>
            <p:ph type="pic" sz="quarter" idx="22" hasCustomPrompt="1"/>
          </p:nvPr>
        </p:nvSpPr>
        <p:spPr bwMode="gray">
          <a:xfrm>
            <a:off x="3645813" y="1981899"/>
            <a:ext cx="2093976" cy="20939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6"/>
          <p:cNvSpPr>
            <a:spLocks noGrp="1"/>
          </p:cNvSpPr>
          <p:nvPr>
            <p:ph type="body" sz="quarter" idx="17" hasCustomPrompt="1"/>
          </p:nvPr>
        </p:nvSpPr>
        <p:spPr bwMode="black">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8" name="Picture Placeholder 3">
            <a:extLst>
              <a:ext uri="{FF2B5EF4-FFF2-40B4-BE49-F238E27FC236}">
                <a16:creationId xmlns:a16="http://schemas.microsoft.com/office/drawing/2014/main" id="{E4B3DD3E-4071-4513-9DAD-DBBE02E05F58}"/>
              </a:ext>
            </a:extLst>
          </p:cNvPr>
          <p:cNvSpPr>
            <a:spLocks noGrp="1"/>
          </p:cNvSpPr>
          <p:nvPr>
            <p:ph type="pic" sz="quarter" idx="23" hasCustomPrompt="1"/>
          </p:nvPr>
        </p:nvSpPr>
        <p:spPr bwMode="gray">
          <a:xfrm>
            <a:off x="6484428" y="1981899"/>
            <a:ext cx="2093976" cy="20939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8"/>
          <p:cNvSpPr>
            <a:spLocks noGrp="1"/>
          </p:cNvSpPr>
          <p:nvPr>
            <p:ph type="body" sz="quarter" idx="19" hasCustomPrompt="1"/>
          </p:nvPr>
        </p:nvSpPr>
        <p:spPr bwMode="black">
          <a:xfrm>
            <a:off x="6261407" y="4333272"/>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20" name="Picture Placeholder 3">
            <a:extLst>
              <a:ext uri="{FF2B5EF4-FFF2-40B4-BE49-F238E27FC236}">
                <a16:creationId xmlns:a16="http://schemas.microsoft.com/office/drawing/2014/main" id="{03E6E0CE-BDC5-4A27-A3F6-F46D21F7DFC1}"/>
              </a:ext>
            </a:extLst>
          </p:cNvPr>
          <p:cNvSpPr>
            <a:spLocks noGrp="1"/>
          </p:cNvSpPr>
          <p:nvPr>
            <p:ph type="pic" sz="quarter" idx="24" hasCustomPrompt="1"/>
          </p:nvPr>
        </p:nvSpPr>
        <p:spPr bwMode="gray">
          <a:xfrm>
            <a:off x="9323043" y="2002884"/>
            <a:ext cx="2093976" cy="20939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10"/>
          <p:cNvSpPr>
            <a:spLocks noGrp="1"/>
          </p:cNvSpPr>
          <p:nvPr>
            <p:ph type="body" sz="quarter" idx="21" hasCustomPrompt="1"/>
          </p:nvPr>
        </p:nvSpPr>
        <p:spPr bwMode="black">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11"/>
          <p:cNvSpPr>
            <a:spLocks noGrp="1"/>
          </p:cNvSpPr>
          <p:nvPr>
            <p:ph type="dt" sz="half" idx="10"/>
          </p:nvPr>
        </p:nvSpPr>
        <p:spPr bwMode="black"/>
        <p:txBody>
          <a:bodyPr/>
          <a:lstStyle/>
          <a:p>
            <a:fld id="{936DB2D6-5DF4-4264-A4A1-7D3EAF38D255}" type="datetime1">
              <a:rPr lang="en-US" smtClean="0"/>
              <a:t>9/10/2026</a:t>
            </a:fld>
            <a:endParaRPr lang="en-US" dirty="0"/>
          </a:p>
        </p:txBody>
      </p:sp>
      <p:sp>
        <p:nvSpPr>
          <p:cNvPr id="19"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5" name="Slide Number Placeholder 13"/>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6"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6644596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am Page (3 Up Vertical)">
    <p:bg>
      <p:bgPr>
        <a:solidFill>
          <a:srgbClr val="E8E8E8"/>
        </a:solidFill>
        <a:effectLst/>
      </p:bgPr>
    </p:bg>
    <p:spTree>
      <p:nvGrpSpPr>
        <p:cNvPr id="1" name=""/>
        <p:cNvGrpSpPr/>
        <p:nvPr/>
      </p:nvGrpSpPr>
      <p:grpSpPr>
        <a:xfrm>
          <a:off x="0" y="0"/>
          <a:ext cx="0" cy="0"/>
          <a:chOff x="0" y="0"/>
          <a:chExt cx="0" cy="0"/>
        </a:xfrm>
      </p:grpSpPr>
      <p:sp>
        <p:nvSpPr>
          <p:cNvPr id="20"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7"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14" name="Picture Placeholder 3">
            <a:extLst>
              <a:ext uri="{FF2B5EF4-FFF2-40B4-BE49-F238E27FC236}">
                <a16:creationId xmlns:a16="http://schemas.microsoft.com/office/drawing/2014/main" id="{255F61E2-2EE6-4C2E-9E57-37997A4DF66F}"/>
              </a:ext>
            </a:extLst>
          </p:cNvPr>
          <p:cNvSpPr>
            <a:spLocks noGrp="1"/>
          </p:cNvSpPr>
          <p:nvPr>
            <p:ph type="pic" sz="quarter" idx="20" hasCustomPrompt="1"/>
          </p:nvPr>
        </p:nvSpPr>
        <p:spPr bwMode="gray">
          <a:xfrm>
            <a:off x="1579175" y="1959680"/>
            <a:ext cx="2322576" cy="23225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4"/>
          <p:cNvSpPr>
            <a:spLocks noGrp="1"/>
          </p:cNvSpPr>
          <p:nvPr>
            <p:ph type="body" sz="quarter" idx="15" hasCustomPrompt="1"/>
          </p:nvPr>
        </p:nvSpPr>
        <p:spPr bwMode="black">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5" name="Picture Placeholder 3">
            <a:extLst>
              <a:ext uri="{FF2B5EF4-FFF2-40B4-BE49-F238E27FC236}">
                <a16:creationId xmlns:a16="http://schemas.microsoft.com/office/drawing/2014/main" id="{49921214-0833-4B73-BEEC-FC86E7FF789F}"/>
              </a:ext>
            </a:extLst>
          </p:cNvPr>
          <p:cNvSpPr>
            <a:spLocks noGrp="1"/>
          </p:cNvSpPr>
          <p:nvPr>
            <p:ph type="pic" sz="quarter" idx="21" hasCustomPrompt="1"/>
          </p:nvPr>
        </p:nvSpPr>
        <p:spPr bwMode="gray">
          <a:xfrm>
            <a:off x="4822185" y="1959680"/>
            <a:ext cx="2322576" cy="23225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6"/>
          <p:cNvSpPr>
            <a:spLocks noGrp="1"/>
          </p:cNvSpPr>
          <p:nvPr>
            <p:ph type="body" sz="quarter" idx="17" hasCustomPrompt="1"/>
          </p:nvPr>
        </p:nvSpPr>
        <p:spPr bwMode="black">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18" name="Picture Placeholder 3">
            <a:extLst>
              <a:ext uri="{FF2B5EF4-FFF2-40B4-BE49-F238E27FC236}">
                <a16:creationId xmlns:a16="http://schemas.microsoft.com/office/drawing/2014/main" id="{F5B35329-7A36-4EF4-A793-2D020420E2A2}"/>
              </a:ext>
            </a:extLst>
          </p:cNvPr>
          <p:cNvSpPr>
            <a:spLocks noGrp="1"/>
          </p:cNvSpPr>
          <p:nvPr>
            <p:ph type="pic" sz="quarter" idx="22" hasCustomPrompt="1"/>
          </p:nvPr>
        </p:nvSpPr>
        <p:spPr bwMode="gray">
          <a:xfrm>
            <a:off x="8065195" y="1959680"/>
            <a:ext cx="2322576" cy="2322576"/>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8"/>
          <p:cNvSpPr>
            <a:spLocks noGrp="1"/>
          </p:cNvSpPr>
          <p:nvPr>
            <p:ph type="body" sz="quarter" idx="19" hasCustomPrompt="1"/>
          </p:nvPr>
        </p:nvSpPr>
        <p:spPr bwMode="black">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err="1"/>
              <a:t>Firstname</a:t>
            </a:r>
            <a:r>
              <a:rPr lang="en-US" dirty="0"/>
              <a:t> </a:t>
            </a:r>
            <a:r>
              <a:rPr lang="en-US" dirty="0" err="1"/>
              <a:t>Lastname</a:t>
            </a:r>
            <a:endParaRPr lang="en-US" dirty="0"/>
          </a:p>
          <a:p>
            <a:pPr lvl="0"/>
            <a:r>
              <a:rPr lang="en-US" dirty="0"/>
              <a:t>Job Title</a:t>
            </a:r>
          </a:p>
        </p:txBody>
      </p:sp>
      <p:sp>
        <p:nvSpPr>
          <p:cNvPr id="3" name="Date Placeholder 9"/>
          <p:cNvSpPr>
            <a:spLocks noGrp="1"/>
          </p:cNvSpPr>
          <p:nvPr>
            <p:ph type="dt" sz="half" idx="10"/>
          </p:nvPr>
        </p:nvSpPr>
        <p:spPr bwMode="black"/>
        <p:txBody>
          <a:bodyPr/>
          <a:lstStyle/>
          <a:p>
            <a:fld id="{936DB2D6-5DF4-4264-A4A1-7D3EAF38D255}" type="datetime1">
              <a:rPr lang="en-US" smtClean="0"/>
              <a:t>9/10/2026</a:t>
            </a:fld>
            <a:endParaRPr lang="en-US" dirty="0"/>
          </a:p>
        </p:txBody>
      </p:sp>
      <p:sp>
        <p:nvSpPr>
          <p:cNvPr id="19" name="Footer Placeholder 10"/>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5" name="Slide Number Placeholder 11"/>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6" name="Rectangle 12"/>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2898338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am Page (4-Up Horizontal)">
    <p:bg bwMode="gray">
      <p:bgPr>
        <a:solidFill>
          <a:srgbClr val="E8E8E8"/>
        </a:solidFill>
        <a:effectLst/>
      </p:bgPr>
    </p:bg>
    <p:spTree>
      <p:nvGrpSpPr>
        <p:cNvPr id="1" name=""/>
        <p:cNvGrpSpPr/>
        <p:nvPr/>
      </p:nvGrpSpPr>
      <p:grpSpPr>
        <a:xfrm>
          <a:off x="0" y="0"/>
          <a:ext cx="0" cy="0"/>
          <a:chOff x="0" y="0"/>
          <a:chExt cx="0" cy="0"/>
        </a:xfrm>
      </p:grpSpPr>
      <p:sp>
        <p:nvSpPr>
          <p:cNvPr id="21"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0"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23" name="Picture Placeholder 3"/>
          <p:cNvSpPr>
            <a:spLocks noGrp="1"/>
          </p:cNvSpPr>
          <p:nvPr>
            <p:ph type="pic" sz="quarter" idx="14" hasCustomPrompt="1"/>
          </p:nvPr>
        </p:nvSpPr>
        <p:spPr bwMode="gray">
          <a:xfrm>
            <a:off x="806331"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4"/>
          <p:cNvSpPr>
            <a:spLocks noGrp="1"/>
          </p:cNvSpPr>
          <p:nvPr>
            <p:ph type="body" sz="quarter" idx="15"/>
          </p:nvPr>
        </p:nvSpPr>
        <p:spPr bwMode="black">
          <a:xfrm>
            <a:off x="2876550" y="167477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9" name="Picture Placeholder 5"/>
          <p:cNvSpPr>
            <a:spLocks noGrp="1"/>
          </p:cNvSpPr>
          <p:nvPr>
            <p:ph type="pic" sz="quarter" idx="13" hasCustomPrompt="1"/>
          </p:nvPr>
        </p:nvSpPr>
        <p:spPr bwMode="gray">
          <a:xfrm>
            <a:off x="806332" y="3939360"/>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6"/>
          <p:cNvSpPr>
            <a:spLocks noGrp="1"/>
          </p:cNvSpPr>
          <p:nvPr>
            <p:ph type="body" sz="quarter" idx="16"/>
          </p:nvPr>
        </p:nvSpPr>
        <p:spPr bwMode="black">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7"/>
          <p:cNvSpPr>
            <a:spLocks noGrp="1"/>
          </p:cNvSpPr>
          <p:nvPr>
            <p:ph type="pic" sz="quarter" idx="17" hasCustomPrompt="1"/>
          </p:nvPr>
        </p:nvSpPr>
        <p:spPr bwMode="gray">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8"/>
          <p:cNvSpPr>
            <a:spLocks noGrp="1"/>
          </p:cNvSpPr>
          <p:nvPr>
            <p:ph type="body" sz="quarter" idx="18"/>
          </p:nvPr>
        </p:nvSpPr>
        <p:spPr bwMode="black">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7" name="Picture Placeholder 9"/>
          <p:cNvSpPr>
            <a:spLocks noGrp="1"/>
          </p:cNvSpPr>
          <p:nvPr>
            <p:ph type="pic" sz="quarter" idx="19" hasCustomPrompt="1"/>
          </p:nvPr>
        </p:nvSpPr>
        <p:spPr bwMode="gray">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10"/>
          <p:cNvSpPr>
            <a:spLocks noGrp="1"/>
          </p:cNvSpPr>
          <p:nvPr>
            <p:ph type="body" sz="quarter" idx="20"/>
          </p:nvPr>
        </p:nvSpPr>
        <p:spPr bwMode="black">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3" name="Date Placeholder 11"/>
          <p:cNvSpPr>
            <a:spLocks noGrp="1"/>
          </p:cNvSpPr>
          <p:nvPr>
            <p:ph type="dt" sz="half" idx="10"/>
          </p:nvPr>
        </p:nvSpPr>
        <p:spPr bwMode="black"/>
        <p:txBody>
          <a:bodyPr/>
          <a:lstStyle/>
          <a:p>
            <a:fld id="{8DC79626-CE5A-4834-975C-E7305BA2E281}" type="datetime1">
              <a:rPr lang="en-US" smtClean="0"/>
              <a:t>9/10/2026</a:t>
            </a:fld>
            <a:endParaRPr lang="en-US" dirty="0"/>
          </a:p>
        </p:txBody>
      </p:sp>
      <p:sp>
        <p:nvSpPr>
          <p:cNvPr id="29"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5" name="Slide Number Placeholder 13"/>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6"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167305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am Page (2-Up Horizontal)">
    <p:bg>
      <p:bgPr>
        <a:solidFill>
          <a:srgbClr val="E8E8E8"/>
        </a:solidFill>
        <a:effectLst/>
      </p:bgPr>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19" name="Picture Placeholder 3"/>
          <p:cNvSpPr>
            <a:spLocks noGrp="1"/>
          </p:cNvSpPr>
          <p:nvPr>
            <p:ph type="pic" sz="quarter" idx="13" hasCustomPrompt="1"/>
          </p:nvPr>
        </p:nvSpPr>
        <p:spPr bwMode="gray">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4"/>
          <p:cNvSpPr>
            <a:spLocks noGrp="1"/>
          </p:cNvSpPr>
          <p:nvPr>
            <p:ph type="body" sz="quarter" idx="16"/>
          </p:nvPr>
        </p:nvSpPr>
        <p:spPr bwMode="black">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5"/>
          <p:cNvSpPr>
            <a:spLocks noGrp="1"/>
          </p:cNvSpPr>
          <p:nvPr>
            <p:ph type="pic" sz="quarter" idx="17" hasCustomPrompt="1"/>
          </p:nvPr>
        </p:nvSpPr>
        <p:spPr bwMode="gray">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6"/>
          <p:cNvSpPr>
            <a:spLocks noGrp="1"/>
          </p:cNvSpPr>
          <p:nvPr>
            <p:ph type="body" sz="quarter" idx="18"/>
          </p:nvPr>
        </p:nvSpPr>
        <p:spPr bwMode="black">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3" name="Date Placeholder 7"/>
          <p:cNvSpPr>
            <a:spLocks noGrp="1"/>
          </p:cNvSpPr>
          <p:nvPr>
            <p:ph type="dt" sz="half" idx="10"/>
          </p:nvPr>
        </p:nvSpPr>
        <p:spPr bwMode="black"/>
        <p:txBody>
          <a:bodyPr/>
          <a:lstStyle/>
          <a:p>
            <a:fld id="{7F519661-29C3-4FE0-9FC3-375A85A42C46}" type="datetime1">
              <a:rPr lang="en-US" smtClean="0"/>
              <a:t>9/10/2026</a:t>
            </a:fld>
            <a:endParaRPr lang="en-US" dirty="0"/>
          </a:p>
        </p:txBody>
      </p:sp>
      <p:sp>
        <p:nvSpPr>
          <p:cNvPr id="20" name="Footer Placeholder 8"/>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5" name="Slide Number Placeholder 9"/>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6" name="Rectangle 10"/>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54836993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cons (4-Up Vertical)">
    <p:bg bwMode="gray">
      <p:bgRef idx="1001">
        <a:schemeClr val="bg1"/>
      </p:bgRef>
    </p:bg>
    <p:spTree>
      <p:nvGrpSpPr>
        <p:cNvPr id="1" name=""/>
        <p:cNvGrpSpPr/>
        <p:nvPr/>
      </p:nvGrpSpPr>
      <p:grpSpPr>
        <a:xfrm>
          <a:off x="0" y="0"/>
          <a:ext cx="0" cy="0"/>
          <a:chOff x="0" y="0"/>
          <a:chExt cx="0" cy="0"/>
        </a:xfrm>
      </p:grpSpPr>
      <p:sp>
        <p:nvSpPr>
          <p:cNvPr id="22"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1"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6" name="Picture Placeholder 3"/>
          <p:cNvSpPr>
            <a:spLocks noGrp="1"/>
          </p:cNvSpPr>
          <p:nvPr>
            <p:ph type="pic" sz="quarter" idx="13" hasCustomPrompt="1"/>
          </p:nvPr>
        </p:nvSpPr>
        <p:spPr bwMode="gray">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4"/>
          <p:cNvSpPr>
            <a:spLocks noGrp="1"/>
          </p:cNvSpPr>
          <p:nvPr>
            <p:ph type="body" sz="quarter" idx="15" hasCustomPrompt="1"/>
          </p:nvPr>
        </p:nvSpPr>
        <p:spPr bwMode="black">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5"/>
          <p:cNvSpPr>
            <a:spLocks noGrp="1"/>
          </p:cNvSpPr>
          <p:nvPr>
            <p:ph type="pic" sz="quarter" idx="16" hasCustomPrompt="1"/>
          </p:nvPr>
        </p:nvSpPr>
        <p:spPr bwMode="gray">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6"/>
          <p:cNvSpPr>
            <a:spLocks noGrp="1"/>
          </p:cNvSpPr>
          <p:nvPr>
            <p:ph type="body" sz="quarter" idx="17" hasCustomPrompt="1"/>
          </p:nvPr>
        </p:nvSpPr>
        <p:spPr bwMode="black">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7"/>
          <p:cNvSpPr>
            <a:spLocks noGrp="1"/>
          </p:cNvSpPr>
          <p:nvPr>
            <p:ph type="pic" sz="quarter" idx="18" hasCustomPrompt="1"/>
          </p:nvPr>
        </p:nvSpPr>
        <p:spPr bwMode="gray">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8"/>
          <p:cNvSpPr>
            <a:spLocks noGrp="1"/>
          </p:cNvSpPr>
          <p:nvPr>
            <p:ph type="body" sz="quarter" idx="19" hasCustomPrompt="1"/>
          </p:nvPr>
        </p:nvSpPr>
        <p:spPr bwMode="black">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4" name="Picture Placeholder 9"/>
          <p:cNvSpPr>
            <a:spLocks noGrp="1"/>
          </p:cNvSpPr>
          <p:nvPr>
            <p:ph type="pic" sz="quarter" idx="20" hasCustomPrompt="1"/>
          </p:nvPr>
        </p:nvSpPr>
        <p:spPr bwMode="gray">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10"/>
          <p:cNvSpPr>
            <a:spLocks noGrp="1"/>
          </p:cNvSpPr>
          <p:nvPr>
            <p:ph type="body" sz="quarter" idx="21" hasCustomPrompt="1"/>
          </p:nvPr>
        </p:nvSpPr>
        <p:spPr bwMode="black">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3" name="Date Placeholder 11"/>
          <p:cNvSpPr>
            <a:spLocks noGrp="1"/>
          </p:cNvSpPr>
          <p:nvPr>
            <p:ph type="dt" sz="half" idx="10"/>
          </p:nvPr>
        </p:nvSpPr>
        <p:spPr bwMode="black"/>
        <p:txBody>
          <a:bodyPr/>
          <a:lstStyle/>
          <a:p>
            <a:fld id="{4B4EEDC6-36CA-4209-B482-2ED76AA0BF08}" type="datetime1">
              <a:rPr lang="en-US" smtClean="0"/>
              <a:t>9/10/2026</a:t>
            </a:fld>
            <a:endParaRPr lang="en-US" dirty="0"/>
          </a:p>
        </p:txBody>
      </p:sp>
      <p:sp>
        <p:nvSpPr>
          <p:cNvPr id="20"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5" name="Slide Number Placeholder 13"/>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9"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9660713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cons (3-Up Vertical)">
    <p:bg bwMode="gray">
      <p:bgRef idx="1001">
        <a:schemeClr val="bg1"/>
      </p:bgRef>
    </p:bg>
    <p:spTree>
      <p:nvGrpSpPr>
        <p:cNvPr id="1" name=""/>
        <p:cNvGrpSpPr/>
        <p:nvPr/>
      </p:nvGrpSpPr>
      <p:grpSpPr>
        <a:xfrm>
          <a:off x="0" y="0"/>
          <a:ext cx="0" cy="0"/>
          <a:chOff x="0" y="0"/>
          <a:chExt cx="0" cy="0"/>
        </a:xfrm>
      </p:grpSpPr>
      <p:sp>
        <p:nvSpPr>
          <p:cNvPr id="18"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7"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6" name="Picture Placeholder 3"/>
          <p:cNvSpPr>
            <a:spLocks noGrp="1"/>
          </p:cNvSpPr>
          <p:nvPr>
            <p:ph type="pic" sz="quarter" idx="13" hasCustomPrompt="1"/>
          </p:nvPr>
        </p:nvSpPr>
        <p:spPr bwMode="gray">
          <a:xfrm>
            <a:off x="1697855"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4"/>
          <p:cNvSpPr>
            <a:spLocks noGrp="1"/>
          </p:cNvSpPr>
          <p:nvPr>
            <p:ph type="body" sz="quarter" idx="15" hasCustomPrompt="1"/>
          </p:nvPr>
        </p:nvSpPr>
        <p:spPr bwMode="black">
          <a:xfrm>
            <a:off x="1473242"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0" name="Picture Placeholder 5"/>
          <p:cNvSpPr>
            <a:spLocks noGrp="1"/>
          </p:cNvSpPr>
          <p:nvPr>
            <p:ph type="pic" sz="quarter" idx="16" hasCustomPrompt="1"/>
          </p:nvPr>
        </p:nvSpPr>
        <p:spPr bwMode="gray">
          <a:xfrm>
            <a:off x="4936052"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6"/>
          <p:cNvSpPr>
            <a:spLocks noGrp="1"/>
          </p:cNvSpPr>
          <p:nvPr>
            <p:ph type="body" sz="quarter" idx="17" hasCustomPrompt="1"/>
          </p:nvPr>
        </p:nvSpPr>
        <p:spPr bwMode="black">
          <a:xfrm>
            <a:off x="4712235"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12" name="Picture Placeholder 7"/>
          <p:cNvSpPr>
            <a:spLocks noGrp="1"/>
          </p:cNvSpPr>
          <p:nvPr>
            <p:ph type="pic" sz="quarter" idx="18" hasCustomPrompt="1"/>
          </p:nvPr>
        </p:nvSpPr>
        <p:spPr bwMode="gray">
          <a:xfrm>
            <a:off x="8174249"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8"/>
          <p:cNvSpPr>
            <a:spLocks noGrp="1"/>
          </p:cNvSpPr>
          <p:nvPr>
            <p:ph type="body" sz="quarter" idx="19" hasCustomPrompt="1"/>
          </p:nvPr>
        </p:nvSpPr>
        <p:spPr bwMode="black">
          <a:xfrm>
            <a:off x="7949636"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dirty="0"/>
              <a:t>Click to edit text</a:t>
            </a:r>
          </a:p>
        </p:txBody>
      </p:sp>
      <p:sp>
        <p:nvSpPr>
          <p:cNvPr id="3" name="Date Placeholder 9"/>
          <p:cNvSpPr>
            <a:spLocks noGrp="1"/>
          </p:cNvSpPr>
          <p:nvPr>
            <p:ph type="dt" sz="half" idx="10"/>
          </p:nvPr>
        </p:nvSpPr>
        <p:spPr bwMode="black"/>
        <p:txBody>
          <a:bodyPr/>
          <a:lstStyle/>
          <a:p>
            <a:fld id="{4B4EEDC6-36CA-4209-B482-2ED76AA0BF08}" type="datetime1">
              <a:rPr lang="en-US" smtClean="0"/>
              <a:t>9/10/2026</a:t>
            </a:fld>
            <a:endParaRPr lang="en-US" dirty="0"/>
          </a:p>
        </p:txBody>
      </p:sp>
      <p:sp>
        <p:nvSpPr>
          <p:cNvPr id="20" name="Footer Placeholder 10"/>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5" name="Slide Number Placeholder 11"/>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19" name="Rectangle 12"/>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671224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cons (4-Up Horizontal)">
    <p:bg bwMode="gray">
      <p:bgRef idx="1001">
        <a:schemeClr val="bg1"/>
      </p:bgRef>
    </p:bg>
    <p:spTree>
      <p:nvGrpSpPr>
        <p:cNvPr id="1" name=""/>
        <p:cNvGrpSpPr/>
        <p:nvPr/>
      </p:nvGrpSpPr>
      <p:grpSpPr>
        <a:xfrm>
          <a:off x="0" y="0"/>
          <a:ext cx="0" cy="0"/>
          <a:chOff x="0" y="0"/>
          <a:chExt cx="0" cy="0"/>
        </a:xfrm>
      </p:grpSpPr>
      <p:sp>
        <p:nvSpPr>
          <p:cNvPr id="24"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3"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12" name="Picture Placeholder 3"/>
          <p:cNvSpPr>
            <a:spLocks noGrp="1"/>
          </p:cNvSpPr>
          <p:nvPr>
            <p:ph type="pic" sz="quarter" idx="13" hasCustomPrompt="1"/>
          </p:nvPr>
        </p:nvSpPr>
        <p:spPr bwMode="gray">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4"/>
          <p:cNvSpPr>
            <a:spLocks noGrp="1"/>
          </p:cNvSpPr>
          <p:nvPr>
            <p:ph type="body" sz="quarter" idx="16"/>
          </p:nvPr>
        </p:nvSpPr>
        <p:spPr bwMode="black">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3" name="Picture Placeholder 5"/>
          <p:cNvSpPr>
            <a:spLocks noGrp="1"/>
          </p:cNvSpPr>
          <p:nvPr>
            <p:ph type="pic" sz="quarter" idx="14" hasCustomPrompt="1"/>
          </p:nvPr>
        </p:nvSpPr>
        <p:spPr bwMode="gray">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6"/>
          <p:cNvSpPr>
            <a:spLocks noGrp="1"/>
          </p:cNvSpPr>
          <p:nvPr>
            <p:ph type="body" sz="quarter" idx="15"/>
          </p:nvPr>
        </p:nvSpPr>
        <p:spPr bwMode="black">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7"/>
          <p:cNvSpPr>
            <a:spLocks noGrp="1"/>
          </p:cNvSpPr>
          <p:nvPr>
            <p:ph type="pic" sz="quarter" idx="17" hasCustomPrompt="1"/>
          </p:nvPr>
        </p:nvSpPr>
        <p:spPr bwMode="gray">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8"/>
          <p:cNvSpPr>
            <a:spLocks noGrp="1"/>
          </p:cNvSpPr>
          <p:nvPr>
            <p:ph type="body" sz="quarter" idx="18"/>
          </p:nvPr>
        </p:nvSpPr>
        <p:spPr bwMode="black">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8" name="Picture Placeholder 9"/>
          <p:cNvSpPr>
            <a:spLocks noGrp="1"/>
          </p:cNvSpPr>
          <p:nvPr>
            <p:ph type="pic" sz="quarter" idx="19" hasCustomPrompt="1"/>
          </p:nvPr>
        </p:nvSpPr>
        <p:spPr bwMode="gray">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10"/>
          <p:cNvSpPr>
            <a:spLocks noGrp="1"/>
          </p:cNvSpPr>
          <p:nvPr>
            <p:ph type="body" sz="quarter" idx="20"/>
          </p:nvPr>
        </p:nvSpPr>
        <p:spPr bwMode="black">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11"/>
          <p:cNvSpPr>
            <a:spLocks noGrp="1"/>
          </p:cNvSpPr>
          <p:nvPr>
            <p:ph type="dt" sz="half" idx="10"/>
          </p:nvPr>
        </p:nvSpPr>
        <p:spPr bwMode="black"/>
        <p:txBody>
          <a:bodyPr/>
          <a:lstStyle/>
          <a:p>
            <a:fld id="{1815FB38-58F3-410A-8DA4-4B706967601F}" type="datetime1">
              <a:rPr lang="en-US" smtClean="0"/>
              <a:t>9/10/2026</a:t>
            </a:fld>
            <a:endParaRPr lang="en-US" dirty="0"/>
          </a:p>
        </p:txBody>
      </p:sp>
      <p:sp>
        <p:nvSpPr>
          <p:cNvPr id="20" name="Footer Placeholder 12"/>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6" name="Slide Number Placeholder 13"/>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8" name="Rectangle 14"/>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676297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cons (2-Up Horizontal)">
    <p:bg bwMode="gray">
      <p:bgRef idx="1001">
        <a:schemeClr val="bg1"/>
      </p:bgRef>
    </p:bg>
    <p:spTree>
      <p:nvGrpSpPr>
        <p:cNvPr id="1" name=""/>
        <p:cNvGrpSpPr/>
        <p:nvPr/>
      </p:nvGrpSpPr>
      <p:grpSpPr>
        <a:xfrm>
          <a:off x="0" y="0"/>
          <a:ext cx="0" cy="0"/>
          <a:chOff x="0" y="0"/>
          <a:chExt cx="0" cy="0"/>
        </a:xfrm>
      </p:grpSpPr>
      <p:sp>
        <p:nvSpPr>
          <p:cNvPr id="18"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12" name="Picture Placeholder 3"/>
          <p:cNvSpPr>
            <a:spLocks noGrp="1"/>
          </p:cNvSpPr>
          <p:nvPr>
            <p:ph type="pic" sz="quarter" idx="13" hasCustomPrompt="1"/>
          </p:nvPr>
        </p:nvSpPr>
        <p:spPr bwMode="gray">
          <a:xfrm>
            <a:off x="806332" y="2800328"/>
            <a:ext cx="1858809" cy="1858809"/>
          </a:xfrm>
          <a:prstGeom prst="rect">
            <a:avLst/>
          </a:prstGeom>
          <a:no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4"/>
          <p:cNvSpPr>
            <a:spLocks noGrp="1"/>
          </p:cNvSpPr>
          <p:nvPr>
            <p:ph type="body" sz="quarter" idx="16"/>
          </p:nvPr>
        </p:nvSpPr>
        <p:spPr bwMode="black">
          <a:xfrm>
            <a:off x="2876550" y="2800329"/>
            <a:ext cx="2866328" cy="1858809"/>
          </a:xfrm>
          <a:noFill/>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5"/>
          <p:cNvSpPr>
            <a:spLocks noGrp="1"/>
          </p:cNvSpPr>
          <p:nvPr>
            <p:ph type="pic" sz="quarter" idx="17" hasCustomPrompt="1"/>
          </p:nvPr>
        </p:nvSpPr>
        <p:spPr bwMode="gray">
          <a:xfrm>
            <a:off x="6199805" y="2800328"/>
            <a:ext cx="1858809" cy="1858809"/>
          </a:xfrm>
          <a:prstGeom prst="rect">
            <a:avLst/>
          </a:prstGeom>
          <a:no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6"/>
          <p:cNvSpPr>
            <a:spLocks noGrp="1"/>
          </p:cNvSpPr>
          <p:nvPr>
            <p:ph type="body" sz="quarter" idx="18"/>
          </p:nvPr>
        </p:nvSpPr>
        <p:spPr bwMode="black">
          <a:xfrm>
            <a:off x="8270023" y="2800329"/>
            <a:ext cx="2866328" cy="1858809"/>
          </a:xfrm>
          <a:noFill/>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7"/>
          <p:cNvSpPr>
            <a:spLocks noGrp="1"/>
          </p:cNvSpPr>
          <p:nvPr>
            <p:ph type="dt" sz="half" idx="10"/>
          </p:nvPr>
        </p:nvSpPr>
        <p:spPr bwMode="black"/>
        <p:txBody>
          <a:bodyPr/>
          <a:lstStyle/>
          <a:p>
            <a:fld id="{0366E0EA-2D80-452F-9963-33FA7A36BC09}" type="datetime1">
              <a:rPr lang="en-US" smtClean="0"/>
              <a:t>9/10/2026</a:t>
            </a:fld>
            <a:endParaRPr lang="en-US" dirty="0"/>
          </a:p>
        </p:txBody>
      </p:sp>
      <p:sp>
        <p:nvSpPr>
          <p:cNvPr id="20" name="Footer Placeholder 8"/>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6" name="Slide Number Placeholder 9"/>
          <p:cNvSpPr>
            <a:spLocks noGrp="1"/>
          </p:cNvSpPr>
          <p:nvPr>
            <p:ph type="sldNum" sz="quarter" idx="12"/>
          </p:nvPr>
        </p:nvSpPr>
        <p:spPr bwMode="black"/>
        <p:txBody>
          <a:bodyPr/>
          <a:lstStyle/>
          <a:p>
            <a:fld id="{48F63A3B-78C7-47BE-AE5E-E10140E04643}" type="slidenum">
              <a:rPr lang="en-US" smtClean="0"/>
              <a:t>‹#›</a:t>
            </a:fld>
            <a:endParaRPr lang="en-US" dirty="0"/>
          </a:p>
        </p:txBody>
      </p:sp>
      <p:sp>
        <p:nvSpPr>
          <p:cNvPr id="8" name="Rectangle 10"/>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9551898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cons or Objects (10-Up)">
    <p:spTree>
      <p:nvGrpSpPr>
        <p:cNvPr id="1" name=""/>
        <p:cNvGrpSpPr/>
        <p:nvPr/>
      </p:nvGrpSpPr>
      <p:grpSpPr>
        <a:xfrm>
          <a:off x="0" y="0"/>
          <a:ext cx="0" cy="0"/>
          <a:chOff x="0" y="0"/>
          <a:chExt cx="0" cy="0"/>
        </a:xfrm>
      </p:grpSpPr>
      <p:sp>
        <p:nvSpPr>
          <p:cNvPr id="23"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27" name="Content Placeholder 3"/>
          <p:cNvSpPr>
            <a:spLocks noGrp="1"/>
          </p:cNvSpPr>
          <p:nvPr>
            <p:ph sz="half" idx="15" hasCustomPrompt="1"/>
          </p:nvPr>
        </p:nvSpPr>
        <p:spPr bwMode="gray">
          <a:xfrm>
            <a:off x="301038" y="1600201"/>
            <a:ext cx="2069630" cy="2171701"/>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35" name="Content Placeholder 4"/>
          <p:cNvSpPr>
            <a:spLocks noGrp="1"/>
          </p:cNvSpPr>
          <p:nvPr>
            <p:ph sz="half" idx="27" hasCustomPrompt="1"/>
          </p:nvPr>
        </p:nvSpPr>
        <p:spPr bwMode="gray">
          <a:xfrm>
            <a:off x="2676908" y="1600200"/>
            <a:ext cx="2069630" cy="2171701"/>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36" name="Content Placeholder 5"/>
          <p:cNvSpPr>
            <a:spLocks noGrp="1"/>
          </p:cNvSpPr>
          <p:nvPr>
            <p:ph sz="half" idx="28" hasCustomPrompt="1"/>
          </p:nvPr>
        </p:nvSpPr>
        <p:spPr bwMode="gray">
          <a:xfrm>
            <a:off x="5061185" y="1600202"/>
            <a:ext cx="2069630" cy="2171699"/>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38" name="Content Placeholder 6"/>
          <p:cNvSpPr>
            <a:spLocks noGrp="1"/>
          </p:cNvSpPr>
          <p:nvPr>
            <p:ph sz="half" idx="29" hasCustomPrompt="1"/>
          </p:nvPr>
        </p:nvSpPr>
        <p:spPr bwMode="gray">
          <a:xfrm>
            <a:off x="7450666" y="1600200"/>
            <a:ext cx="2069630" cy="2171699"/>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39" name="Content Placeholder 7"/>
          <p:cNvSpPr>
            <a:spLocks noGrp="1"/>
          </p:cNvSpPr>
          <p:nvPr>
            <p:ph sz="half" idx="30" hasCustomPrompt="1"/>
          </p:nvPr>
        </p:nvSpPr>
        <p:spPr bwMode="gray">
          <a:xfrm>
            <a:off x="9809451" y="1600199"/>
            <a:ext cx="2069630" cy="2171699"/>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15" name="Content Placeholder 8"/>
          <p:cNvSpPr>
            <a:spLocks noGrp="1"/>
          </p:cNvSpPr>
          <p:nvPr>
            <p:ph sz="half" idx="31" hasCustomPrompt="1"/>
          </p:nvPr>
        </p:nvSpPr>
        <p:spPr bwMode="gray">
          <a:xfrm>
            <a:off x="295833" y="4000500"/>
            <a:ext cx="2069630" cy="2171701"/>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16" name="Content Placeholder 9"/>
          <p:cNvSpPr>
            <a:spLocks noGrp="1"/>
          </p:cNvSpPr>
          <p:nvPr>
            <p:ph sz="half" idx="32" hasCustomPrompt="1"/>
          </p:nvPr>
        </p:nvSpPr>
        <p:spPr bwMode="gray">
          <a:xfrm>
            <a:off x="2671704" y="4000499"/>
            <a:ext cx="2069630" cy="2171701"/>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17" name="Content Placeholder 10"/>
          <p:cNvSpPr>
            <a:spLocks noGrp="1"/>
          </p:cNvSpPr>
          <p:nvPr>
            <p:ph sz="half" idx="33" hasCustomPrompt="1"/>
          </p:nvPr>
        </p:nvSpPr>
        <p:spPr bwMode="gray">
          <a:xfrm>
            <a:off x="5055980" y="4000501"/>
            <a:ext cx="2069630" cy="2171699"/>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18" name="Content Placeholder 11"/>
          <p:cNvSpPr>
            <a:spLocks noGrp="1"/>
          </p:cNvSpPr>
          <p:nvPr>
            <p:ph sz="half" idx="34" hasCustomPrompt="1"/>
          </p:nvPr>
        </p:nvSpPr>
        <p:spPr bwMode="gray">
          <a:xfrm>
            <a:off x="7445462" y="4000499"/>
            <a:ext cx="2069630" cy="2171699"/>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19" name="Content Placeholder 12"/>
          <p:cNvSpPr>
            <a:spLocks noGrp="1"/>
          </p:cNvSpPr>
          <p:nvPr>
            <p:ph sz="half" idx="35" hasCustomPrompt="1"/>
          </p:nvPr>
        </p:nvSpPr>
        <p:spPr bwMode="gray">
          <a:xfrm>
            <a:off x="9804246" y="4000498"/>
            <a:ext cx="2069630" cy="2171699"/>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dirty="0"/>
              <a:t>Click icon to add object</a:t>
            </a:r>
          </a:p>
        </p:txBody>
      </p:sp>
      <p:sp>
        <p:nvSpPr>
          <p:cNvPr id="20" name="Date Placeholder 13"/>
          <p:cNvSpPr>
            <a:spLocks noGrp="1"/>
          </p:cNvSpPr>
          <p:nvPr>
            <p:ph type="dt" sz="half" idx="10"/>
          </p:nvPr>
        </p:nvSpPr>
        <p:spPr bwMode="black">
          <a:xfrm>
            <a:off x="838200" y="6356350"/>
            <a:ext cx="1358590" cy="365125"/>
          </a:xfrm>
        </p:spPr>
        <p:txBody>
          <a:bodyPr/>
          <a:lstStyle/>
          <a:p>
            <a:fld id="{1815FB38-58F3-410A-8DA4-4B706967601F}" type="datetime1">
              <a:rPr lang="en-US" smtClean="0"/>
              <a:t>9/10/2026</a:t>
            </a:fld>
            <a:endParaRPr lang="en-US" dirty="0"/>
          </a:p>
        </p:txBody>
      </p:sp>
      <p:sp>
        <p:nvSpPr>
          <p:cNvPr id="21" name="Footer Placeholder 1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22" name="Slide Number Placeholder 15"/>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dirty="0"/>
          </a:p>
        </p:txBody>
      </p:sp>
      <p:sp>
        <p:nvSpPr>
          <p:cNvPr id="25" name="Rectangle 16"/>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69369736"/>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ig Image (Blue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black">
          <a:xfrm>
            <a:off x="-1" y="5638800"/>
            <a:ext cx="12192000" cy="1219200"/>
          </a:xfrm>
          <a:prstGeom prst="rect">
            <a:avLst/>
          </a:prstGeom>
          <a:solidFill>
            <a:srgbClr val="003865"/>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9" name="Title 2"/>
          <p:cNvSpPr>
            <a:spLocks noGrp="1"/>
          </p:cNvSpPr>
          <p:nvPr>
            <p:ph type="title" hasCustomPrompt="1"/>
          </p:nvPr>
        </p:nvSpPr>
        <p:spPr bwMode="white">
          <a:xfrm>
            <a:off x="266700" y="5638801"/>
            <a:ext cx="11658600" cy="1219200"/>
          </a:xfrm>
          <a:noFill/>
        </p:spPr>
        <p:txBody>
          <a:bodyPr>
            <a:normAutofit/>
          </a:bodyPr>
          <a:lstStyle>
            <a:lvl1pPr algn="ctr">
              <a:defRPr sz="3600">
                <a:solidFill>
                  <a:schemeClr val="bg1"/>
                </a:solidFill>
              </a:defRPr>
            </a:lvl1pPr>
          </a:lstStyle>
          <a:p>
            <a:r>
              <a:rPr lang="en-US" dirty="0"/>
              <a:t>Click to edit title</a:t>
            </a:r>
          </a:p>
        </p:txBody>
      </p:sp>
      <p:sp>
        <p:nvSpPr>
          <p:cNvPr id="4" name="Picture Placeholder 3"/>
          <p:cNvSpPr>
            <a:spLocks noGrp="1"/>
          </p:cNvSpPr>
          <p:nvPr>
            <p:ph type="pic" sz="quarter" idx="10"/>
          </p:nvPr>
        </p:nvSpPr>
        <p:spPr bwMode="gray">
          <a:xfrm>
            <a:off x="0" y="2"/>
            <a:ext cx="12192000" cy="5638797"/>
          </a:xfrm>
        </p:spPr>
        <p:txBody>
          <a:bodyPr/>
          <a:lstStyle/>
          <a:p>
            <a:r>
              <a:rPr lang="en-US"/>
              <a:t>Click icon to add picture</a:t>
            </a:r>
          </a:p>
        </p:txBody>
      </p:sp>
    </p:spTree>
    <p:extLst>
      <p:ext uri="{BB962C8B-B14F-4D97-AF65-F5344CB8AC3E}">
        <p14:creationId xmlns:p14="http://schemas.microsoft.com/office/powerpoint/2010/main" val="3119982586"/>
      </p:ext>
    </p:extLst>
  </p:cSld>
  <p:clrMapOvr>
    <a:masterClrMapping/>
  </p:clrMapOvr>
  <p:hf sldNum="0"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Big Image (Dark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black">
          <a:xfrm>
            <a:off x="-1" y="5638801"/>
            <a:ext cx="12192000" cy="1219200"/>
          </a:xfrm>
          <a:prstGeom prst="rect">
            <a:avLst/>
          </a:prstGeom>
          <a:solidFill>
            <a:srgbClr val="0D0D0D">
              <a:alpha val="87843"/>
            </a:srgbClr>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dirty="0"/>
          </a:p>
        </p:txBody>
      </p:sp>
      <p:sp>
        <p:nvSpPr>
          <p:cNvPr id="9" name="Title 2"/>
          <p:cNvSpPr>
            <a:spLocks noGrp="1"/>
          </p:cNvSpPr>
          <p:nvPr>
            <p:ph type="title" hasCustomPrompt="1"/>
          </p:nvPr>
        </p:nvSpPr>
        <p:spPr bwMode="white">
          <a:xfrm>
            <a:off x="266700" y="5638801"/>
            <a:ext cx="11658600" cy="1219200"/>
          </a:xfrm>
          <a:noFill/>
        </p:spPr>
        <p:txBody>
          <a:bodyPr>
            <a:normAutofit/>
          </a:bodyPr>
          <a:lstStyle>
            <a:lvl1pPr algn="ctr">
              <a:defRPr sz="3600">
                <a:solidFill>
                  <a:schemeClr val="bg1"/>
                </a:solidFill>
              </a:defRPr>
            </a:lvl1pPr>
          </a:lstStyle>
          <a:p>
            <a:r>
              <a:rPr lang="en-US" dirty="0"/>
              <a:t>Click to edit title</a:t>
            </a:r>
          </a:p>
        </p:txBody>
      </p:sp>
      <p:sp>
        <p:nvSpPr>
          <p:cNvPr id="4" name="Picture Placeholder 3"/>
          <p:cNvSpPr>
            <a:spLocks noGrp="1"/>
          </p:cNvSpPr>
          <p:nvPr>
            <p:ph type="pic" sz="quarter" idx="10"/>
          </p:nvPr>
        </p:nvSpPr>
        <p:spPr bwMode="gray">
          <a:xfrm>
            <a:off x="0" y="2"/>
            <a:ext cx="12192000" cy="5638799"/>
          </a:xfrm>
        </p:spPr>
        <p:txBody>
          <a:bodyPr/>
          <a:lstStyle/>
          <a:p>
            <a:r>
              <a:rPr lang="en-US"/>
              <a:t>Click icon to add picture</a:t>
            </a:r>
          </a:p>
        </p:txBody>
      </p:sp>
    </p:spTree>
    <p:extLst>
      <p:ext uri="{BB962C8B-B14F-4D97-AF65-F5344CB8AC3E}">
        <p14:creationId xmlns:p14="http://schemas.microsoft.com/office/powerpoint/2010/main" val="4042401958"/>
      </p:ext>
    </p:extLst>
  </p:cSld>
  <p:clrMapOvr>
    <a:masterClrMapping/>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Big Image (Green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auto">
          <a:xfrm>
            <a:off x="0" y="5638800"/>
            <a:ext cx="12192000" cy="1219200"/>
          </a:xfrm>
          <a:prstGeom prst="rect">
            <a:avLst/>
          </a:prstGeom>
          <a:solidFill>
            <a:srgbClr val="78BE21"/>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dirty="0"/>
          </a:p>
        </p:txBody>
      </p:sp>
      <p:sp>
        <p:nvSpPr>
          <p:cNvPr id="9" name="Title 2"/>
          <p:cNvSpPr>
            <a:spLocks noGrp="1"/>
          </p:cNvSpPr>
          <p:nvPr>
            <p:ph type="title" hasCustomPrompt="1"/>
          </p:nvPr>
        </p:nvSpPr>
        <p:spPr bwMode="black">
          <a:xfrm>
            <a:off x="266700" y="5638800"/>
            <a:ext cx="11658600" cy="1219200"/>
          </a:xfrm>
          <a:noFill/>
        </p:spPr>
        <p:txBody>
          <a:bodyPr>
            <a:normAutofit/>
          </a:bodyPr>
          <a:lstStyle>
            <a:lvl1pPr algn="ctr">
              <a:defRPr sz="3600">
                <a:solidFill>
                  <a:schemeClr val="tx2"/>
                </a:solidFill>
              </a:defRPr>
            </a:lvl1pPr>
          </a:lstStyle>
          <a:p>
            <a:r>
              <a:rPr lang="en-US" dirty="0"/>
              <a:t>Click to edit title</a:t>
            </a:r>
          </a:p>
        </p:txBody>
      </p:sp>
      <p:sp>
        <p:nvSpPr>
          <p:cNvPr id="4" name="Picture Placeholder 3"/>
          <p:cNvSpPr>
            <a:spLocks noGrp="1"/>
          </p:cNvSpPr>
          <p:nvPr>
            <p:ph type="pic" sz="quarter" idx="10"/>
          </p:nvPr>
        </p:nvSpPr>
        <p:spPr bwMode="gray">
          <a:xfrm>
            <a:off x="0" y="3"/>
            <a:ext cx="12192000" cy="5638798"/>
          </a:xfrm>
        </p:spPr>
        <p:txBody>
          <a:bodyPr/>
          <a:lstStyle/>
          <a:p>
            <a:r>
              <a:rPr lang="en-US"/>
              <a:t>Click icon to add picture</a:t>
            </a:r>
          </a:p>
        </p:txBody>
      </p:sp>
    </p:spTree>
    <p:extLst>
      <p:ext uri="{BB962C8B-B14F-4D97-AF65-F5344CB8AC3E}">
        <p14:creationId xmlns:p14="http://schemas.microsoft.com/office/powerpoint/2010/main" val="3168994907"/>
      </p:ext>
    </p:extLst>
  </p:cSld>
  <p:clrMapOvr>
    <a:masterClrMapping/>
  </p:clrMapOvr>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Big Image (Light Gray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auto">
          <a:xfrm>
            <a:off x="0" y="5638800"/>
            <a:ext cx="12192000" cy="1219200"/>
          </a:xfrm>
          <a:prstGeom prst="rect">
            <a:avLst/>
          </a:prstGeom>
          <a:solidFill>
            <a:srgbClr val="E8E8E8">
              <a:alpha val="87843"/>
            </a:srgbClr>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dirty="0"/>
          </a:p>
        </p:txBody>
      </p:sp>
      <p:sp>
        <p:nvSpPr>
          <p:cNvPr id="9" name="Title 2"/>
          <p:cNvSpPr>
            <a:spLocks noGrp="1"/>
          </p:cNvSpPr>
          <p:nvPr>
            <p:ph type="title" hasCustomPrompt="1"/>
          </p:nvPr>
        </p:nvSpPr>
        <p:spPr bwMode="black">
          <a:xfrm>
            <a:off x="266700" y="5638800"/>
            <a:ext cx="11658600" cy="1219200"/>
          </a:xfrm>
          <a:noFill/>
        </p:spPr>
        <p:txBody>
          <a:bodyPr>
            <a:normAutofit/>
          </a:bodyPr>
          <a:lstStyle>
            <a:lvl1pPr algn="ctr">
              <a:defRPr sz="3600">
                <a:solidFill>
                  <a:schemeClr val="tx2"/>
                </a:solidFill>
              </a:defRPr>
            </a:lvl1pPr>
          </a:lstStyle>
          <a:p>
            <a:r>
              <a:rPr lang="en-US" dirty="0"/>
              <a:t>Click to edit title</a:t>
            </a:r>
          </a:p>
        </p:txBody>
      </p:sp>
      <p:sp>
        <p:nvSpPr>
          <p:cNvPr id="4" name="Picture Placeholder 3"/>
          <p:cNvSpPr>
            <a:spLocks noGrp="1"/>
          </p:cNvSpPr>
          <p:nvPr>
            <p:ph type="pic" sz="quarter" idx="10"/>
          </p:nvPr>
        </p:nvSpPr>
        <p:spPr bwMode="gray">
          <a:xfrm>
            <a:off x="0" y="3"/>
            <a:ext cx="12192000" cy="5638798"/>
          </a:xfrm>
        </p:spPr>
        <p:txBody>
          <a:bodyPr/>
          <a:lstStyle/>
          <a:p>
            <a:r>
              <a:rPr lang="en-US"/>
              <a:t>Click icon to add picture</a:t>
            </a:r>
          </a:p>
        </p:txBody>
      </p:sp>
    </p:spTree>
    <p:extLst>
      <p:ext uri="{BB962C8B-B14F-4D97-AF65-F5344CB8AC3E}">
        <p14:creationId xmlns:p14="http://schemas.microsoft.com/office/powerpoint/2010/main" val="19689518"/>
      </p:ext>
    </p:extLst>
  </p:cSld>
  <p:clrMapOvr>
    <a:masterClrMapping/>
  </p:clrMapOvr>
  <p:hf sldNum="0"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creenshot (Dark Horizontal)">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2"/>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dirty="0"/>
              <a:t>Click icon to insert screenshot</a:t>
            </a:r>
          </a:p>
        </p:txBody>
      </p:sp>
      <p:sp>
        <p:nvSpPr>
          <p:cNvPr id="8"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F4B91AA0-3BA7-4036-A3DA-317C6C4FFA29}" type="datetime1">
              <a:rPr lang="en-US" smtClean="0"/>
              <a:t>9/10/2026</a:t>
            </a:fld>
            <a:endParaRPr lang="en-US" dirty="0"/>
          </a:p>
        </p:txBody>
      </p:sp>
      <p:sp>
        <p:nvSpPr>
          <p:cNvPr id="7" name="Footer Placeholder 6"/>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Supporting the Early Childhood Workforce</a:t>
            </a:r>
          </a:p>
        </p:txBody>
      </p:sp>
      <p:sp>
        <p:nvSpPr>
          <p:cNvPr id="9" name="Slide Number Placeholder 7"/>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985217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creenshot (Dark Vertical)">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11" name="Text Placeholder 2"/>
          <p:cNvSpPr>
            <a:spLocks noGrp="1"/>
          </p:cNvSpPr>
          <p:nvPr>
            <p:ph type="body" sz="quarter" idx="13"/>
          </p:nvPr>
        </p:nvSpPr>
        <p:spPr bwMode="white">
          <a:xfrm>
            <a:off x="838200" y="1365203"/>
            <a:ext cx="10515600"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2"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4"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284772504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creenshot (Full Window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pic>
        <p:nvPicPr>
          <p:cNvPr id="12"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403920682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creenshot (Light Gray Horizont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bwMode="black">
          <a:xfrm>
            <a:off x="815897" y="287066"/>
            <a:ext cx="3521927" cy="2734914"/>
          </a:xfrm>
        </p:spPr>
        <p:txBody>
          <a:bodyPr/>
          <a:lstStyle>
            <a:lvl1pPr>
              <a:defRPr>
                <a:solidFill>
                  <a:schemeClr val="accent1"/>
                </a:solidFill>
              </a:defRPr>
            </a:lvl1pPr>
          </a:lstStyle>
          <a:p>
            <a:r>
              <a:rPr lang="en-US" dirty="0"/>
              <a:t>Click to edit title</a:t>
            </a:r>
          </a:p>
        </p:txBody>
      </p:sp>
      <p:sp>
        <p:nvSpPr>
          <p:cNvPr id="4" name="Text Placeholder 2"/>
          <p:cNvSpPr>
            <a:spLocks noGrp="1"/>
          </p:cNvSpPr>
          <p:nvPr>
            <p:ph type="body" sz="quarter" idx="11"/>
          </p:nvPr>
        </p:nvSpPr>
        <p:spPr bwMode="black">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4"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dirty="0"/>
              <a:t>Click icon to insert screenshot</a:t>
            </a:r>
          </a:p>
        </p:txBody>
      </p:sp>
      <p:sp>
        <p:nvSpPr>
          <p:cNvPr id="10" name="Date Placeholder 5"/>
          <p:cNvSpPr>
            <a:spLocks noGrp="1"/>
          </p:cNvSpPr>
          <p:nvPr>
            <p:ph type="dt" sz="half" idx="12"/>
          </p:nvPr>
        </p:nvSpPr>
        <p:spPr bwMode="black">
          <a:xfrm>
            <a:off x="838200" y="6356350"/>
            <a:ext cx="1358590" cy="365125"/>
          </a:xfrm>
        </p:spPr>
        <p:txBody>
          <a:bodyPr/>
          <a:lstStyle/>
          <a:p>
            <a:fld id="{5D76A200-3168-4D33-A718-3974884CE863}" type="datetime1">
              <a:rPr lang="en-US" smtClean="0"/>
              <a:t>9/10/2026</a:t>
            </a:fld>
            <a:endParaRPr lang="en-US" dirty="0"/>
          </a:p>
        </p:txBody>
      </p:sp>
      <p:sp>
        <p:nvSpPr>
          <p:cNvPr id="7" name="Footer Placeholder 6"/>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Supporting the Early Childhood Workforce</a:t>
            </a:r>
          </a:p>
        </p:txBody>
      </p:sp>
      <p:sp>
        <p:nvSpPr>
          <p:cNvPr id="11" name="Slide Number Placeholder 7"/>
          <p:cNvSpPr>
            <a:spLocks noGrp="1"/>
          </p:cNvSpPr>
          <p:nvPr>
            <p:ph type="sldNum" sz="quarter" idx="13"/>
          </p:nvPr>
        </p:nvSpPr>
        <p:spPr bwMode="black">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17205525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creenshot (Light Gray Vertic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7" name="Text Placeholder 2"/>
          <p:cNvSpPr>
            <a:spLocks noGrp="1"/>
          </p:cNvSpPr>
          <p:nvPr>
            <p:ph type="body" sz="quarter" idx="11"/>
          </p:nvPr>
        </p:nvSpPr>
        <p:spPr bwMode="black">
          <a:xfrm>
            <a:off x="838200" y="1365203"/>
            <a:ext cx="10515600" cy="156718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6"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4"/>
          <p:cNvSpPr>
            <a:spLocks noGrp="1"/>
          </p:cNvSpPr>
          <p:nvPr>
            <p:ph type="pic" sz="quarter" idx="10" hasCustomPrompt="1"/>
          </p:nvPr>
        </p:nvSpPr>
        <p:spPr bwMode="gray">
          <a:xfrm>
            <a:off x="1373459" y="3771871"/>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4287710337"/>
      </p:ext>
    </p:extLst>
  </p:cSld>
  <p:clrMapOvr>
    <a:masterClrMapping/>
  </p:clrMapOvr>
  <p:hf sldNum="0"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creenshot (Full Window Ligh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pic>
        <p:nvPicPr>
          <p:cNvPr id="9"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10"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719757283"/>
      </p:ext>
    </p:extLst>
  </p:cSld>
  <p:clrMapOvr>
    <a:masterClrMapping/>
  </p:clrMapOvr>
  <p:hf sldNum="0"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creenshot (Blue Horizontal)">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dirty="0"/>
              <a:t>Click to edit title</a:t>
            </a:r>
          </a:p>
        </p:txBody>
      </p:sp>
      <p:sp>
        <p:nvSpPr>
          <p:cNvPr id="15" name="Text Placeholder 2"/>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dirty="0"/>
              <a:t>Click icon to insert screenshot</a:t>
            </a:r>
          </a:p>
        </p:txBody>
      </p:sp>
      <p:sp>
        <p:nvSpPr>
          <p:cNvPr id="10"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276FB33B-BCEE-4E25-B97B-A564B0E1024B}" type="datetime1">
              <a:rPr lang="en-US" smtClean="0"/>
              <a:t>9/10/2026</a:t>
            </a:fld>
            <a:endParaRPr lang="en-US" dirty="0"/>
          </a:p>
        </p:txBody>
      </p:sp>
      <p:sp>
        <p:nvSpPr>
          <p:cNvPr id="9" name="Footer Placeholder 6"/>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Supporting the Early Childhood Workforce</a:t>
            </a:r>
          </a:p>
        </p:txBody>
      </p:sp>
      <p:sp>
        <p:nvSpPr>
          <p:cNvPr id="11" name="Slide Number Placeholder 7"/>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63368944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Screenshot (Blue Vertical)">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sp>
        <p:nvSpPr>
          <p:cNvPr id="14" name="Text Placeholder 2"/>
          <p:cNvSpPr>
            <a:spLocks noGrp="1"/>
          </p:cNvSpPr>
          <p:nvPr>
            <p:ph type="body" sz="quarter" idx="13"/>
          </p:nvPr>
        </p:nvSpPr>
        <p:spPr bwMode="white">
          <a:xfrm>
            <a:off x="838200" y="1365203"/>
            <a:ext cx="10515600"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5"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45568659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creenshot (Full Window Blue)">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endParaRPr lang="en-US" dirty="0"/>
          </a:p>
        </p:txBody>
      </p:sp>
      <p:pic>
        <p:nvPicPr>
          <p:cNvPr id="6"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7"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276379699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Screenshot (Computer)">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dirty="0"/>
              <a:t>Click to edit title</a:t>
            </a:r>
          </a:p>
        </p:txBody>
      </p:sp>
      <p:sp>
        <p:nvSpPr>
          <p:cNvPr id="16" name="Text Placeholder 2"/>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4"/>
          <p:cNvSpPr>
            <a:spLocks noGrp="1"/>
          </p:cNvSpPr>
          <p:nvPr>
            <p:ph type="pic" sz="quarter" idx="10" hasCustomPrompt="1"/>
          </p:nvPr>
        </p:nvSpPr>
        <p:spPr bwMode="gray">
          <a:xfrm>
            <a:off x="4976787" y="691882"/>
            <a:ext cx="6300787" cy="3411537"/>
          </a:xfrm>
        </p:spPr>
        <p:txBody>
          <a:bodyPr/>
          <a:lstStyle>
            <a:lvl1pPr>
              <a:defRPr/>
            </a:lvl1pPr>
          </a:lstStyle>
          <a:p>
            <a:r>
              <a:rPr lang="en-US" dirty="0"/>
              <a:t>Click icon to insert screenshot</a:t>
            </a:r>
          </a:p>
        </p:txBody>
      </p:sp>
      <p:sp>
        <p:nvSpPr>
          <p:cNvPr id="10"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276FB33B-BCEE-4E25-B97B-A564B0E1024B}" type="datetime1">
              <a:rPr lang="en-US" smtClean="0"/>
              <a:t>9/10/2026</a:t>
            </a:fld>
            <a:endParaRPr lang="en-US" dirty="0"/>
          </a:p>
        </p:txBody>
      </p:sp>
      <p:sp>
        <p:nvSpPr>
          <p:cNvPr id="9" name="Footer Placeholder 6"/>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r>
              <a:rPr lang="en-US" dirty="0"/>
              <a:t>Supporting the Early Childhood Workforce</a:t>
            </a:r>
          </a:p>
        </p:txBody>
      </p:sp>
      <p:sp>
        <p:nvSpPr>
          <p:cNvPr id="11" name="Slide Number Placeholder 7"/>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5732300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creenshot (Computer, Tablet, Phone)">
    <p:bg bwMode="black">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t="8417"/>
          <a:stretch/>
        </p:blipFill>
        <p:spPr bwMode="gray">
          <a:xfrm>
            <a:off x="513807" y="300788"/>
            <a:ext cx="11412844" cy="6506515"/>
          </a:xfrm>
          <a:prstGeom prst="rect">
            <a:avLst/>
          </a:prstGeom>
        </p:spPr>
      </p:pic>
      <p:sp>
        <p:nvSpPr>
          <p:cNvPr id="13" name="Title 2"/>
          <p:cNvSpPr>
            <a:spLocks noGrp="1"/>
          </p:cNvSpPr>
          <p:nvPr>
            <p:ph type="title" hasCustomPrompt="1"/>
          </p:nvPr>
        </p:nvSpPr>
        <p:spPr bwMode="white">
          <a:xfrm>
            <a:off x="815897" y="287066"/>
            <a:ext cx="3521927" cy="2734914"/>
          </a:xfrm>
        </p:spPr>
        <p:txBody>
          <a:bodyPr/>
          <a:lstStyle>
            <a:lvl1pPr>
              <a:defRPr b="0">
                <a:solidFill>
                  <a:schemeClr val="tx1"/>
                </a:solidFill>
              </a:defRPr>
            </a:lvl1pPr>
          </a:lstStyle>
          <a:p>
            <a:r>
              <a:rPr lang="en-US" dirty="0"/>
              <a:t>Click to edit title</a:t>
            </a:r>
          </a:p>
        </p:txBody>
      </p:sp>
      <p:sp>
        <p:nvSpPr>
          <p:cNvPr id="17" name="Picture Placeholder 3"/>
          <p:cNvSpPr>
            <a:spLocks noGrp="1"/>
          </p:cNvSpPr>
          <p:nvPr>
            <p:ph type="pic" sz="quarter" idx="14" hasCustomPrompt="1"/>
          </p:nvPr>
        </p:nvSpPr>
        <p:spPr bwMode="gray">
          <a:xfrm>
            <a:off x="968188" y="4352926"/>
            <a:ext cx="894231" cy="1570503"/>
          </a:xfrm>
        </p:spPr>
        <p:txBody>
          <a:bodyPr>
            <a:normAutofit/>
          </a:bodyPr>
          <a:lstStyle>
            <a:lvl1pPr marL="171450" indent="-171450">
              <a:buFont typeface="Arial" panose="020B0604020202020204" pitchFamily="34" charset="0"/>
              <a:buChar char="•"/>
              <a:defRPr sz="950"/>
            </a:lvl1pPr>
          </a:lstStyle>
          <a:p>
            <a:r>
              <a:rPr lang="en-US" dirty="0"/>
              <a:t>Click icon to insert screenshot</a:t>
            </a:r>
          </a:p>
        </p:txBody>
      </p:sp>
      <p:sp>
        <p:nvSpPr>
          <p:cNvPr id="12" name="Picture Placeholder 4"/>
          <p:cNvSpPr>
            <a:spLocks noGrp="1"/>
          </p:cNvSpPr>
          <p:nvPr>
            <p:ph type="pic" sz="quarter" idx="13" hasCustomPrompt="1"/>
          </p:nvPr>
        </p:nvSpPr>
        <p:spPr bwMode="gray">
          <a:xfrm>
            <a:off x="2393577" y="3413074"/>
            <a:ext cx="1848970" cy="2458337"/>
          </a:xfrm>
        </p:spPr>
        <p:txBody>
          <a:bodyPr>
            <a:normAutofit/>
          </a:bodyPr>
          <a:lstStyle>
            <a:lvl1pPr>
              <a:defRPr sz="2200"/>
            </a:lvl1pPr>
          </a:lstStyle>
          <a:p>
            <a:r>
              <a:rPr lang="en-US" dirty="0"/>
              <a:t>Click icon to insert screenshot</a:t>
            </a:r>
          </a:p>
        </p:txBody>
      </p:sp>
      <p:sp>
        <p:nvSpPr>
          <p:cNvPr id="15" name="Picture Placeholder 5"/>
          <p:cNvSpPr>
            <a:spLocks noGrp="1"/>
          </p:cNvSpPr>
          <p:nvPr>
            <p:ph type="pic" sz="quarter" idx="10" hasCustomPrompt="1"/>
          </p:nvPr>
        </p:nvSpPr>
        <p:spPr bwMode="gray">
          <a:xfrm>
            <a:off x="4976788" y="691883"/>
            <a:ext cx="6298572" cy="3369130"/>
          </a:xfrm>
        </p:spPr>
        <p:txBody>
          <a:bodyPr/>
          <a:lstStyle>
            <a:lvl1pPr>
              <a:defRPr/>
            </a:lvl1pPr>
          </a:lstStyle>
          <a:p>
            <a:r>
              <a:rPr lang="en-US" dirty="0"/>
              <a:t>Click icon to insert screenshot</a:t>
            </a:r>
          </a:p>
        </p:txBody>
      </p:sp>
      <p:sp>
        <p:nvSpPr>
          <p:cNvPr id="10" name="Date Placeholder 6"/>
          <p:cNvSpPr>
            <a:spLocks noGrp="1"/>
          </p:cNvSpPr>
          <p:nvPr>
            <p:ph type="dt" sz="half" idx="11"/>
          </p:nvPr>
        </p:nvSpPr>
        <p:spPr bwMode="white">
          <a:xfrm>
            <a:off x="838200" y="6356350"/>
            <a:ext cx="1358590" cy="365125"/>
          </a:xfrm>
        </p:spPr>
        <p:txBody>
          <a:bodyPr/>
          <a:lstStyle>
            <a:lvl1pPr>
              <a:defRPr>
                <a:solidFill>
                  <a:schemeClr val="tx2"/>
                </a:solidFill>
              </a:defRPr>
            </a:lvl1pPr>
          </a:lstStyle>
          <a:p>
            <a:fld id="{276FB33B-BCEE-4E25-B97B-A564B0E1024B}" type="datetime1">
              <a:rPr lang="en-US" smtClean="0"/>
              <a:pPr/>
              <a:t>9/10/2026</a:t>
            </a:fld>
            <a:endParaRPr lang="en-US" dirty="0"/>
          </a:p>
        </p:txBody>
      </p:sp>
      <p:sp>
        <p:nvSpPr>
          <p:cNvPr id="9" name="Footer Placeholder 7"/>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tx1"/>
                </a:solidFill>
              </a:rPr>
              <a:t>|</a:t>
            </a:r>
            <a:r>
              <a:rPr lang="en-US" dirty="0"/>
              <a:t>  mn.gov/</a:t>
            </a:r>
            <a:r>
              <a:rPr lang="en-US" dirty="0" err="1"/>
              <a:t>mmb</a:t>
            </a:r>
            <a:r>
              <a:rPr lang="en-US" dirty="0"/>
              <a:t>/oar</a:t>
            </a:r>
          </a:p>
        </p:txBody>
      </p:sp>
      <p:sp>
        <p:nvSpPr>
          <p:cNvPr id="11" name="Slide Number Placeholder 8"/>
          <p:cNvSpPr>
            <a:spLocks noGrp="1"/>
          </p:cNvSpPr>
          <p:nvPr>
            <p:ph type="sldNum" sz="quarter" idx="12"/>
          </p:nvPr>
        </p:nvSpPr>
        <p:spPr bwMode="white">
          <a:xfrm>
            <a:off x="9891132" y="6356350"/>
            <a:ext cx="1462668" cy="365125"/>
          </a:xfrm>
        </p:spPr>
        <p:txBody>
          <a:bodyPr/>
          <a:lstStyle>
            <a:lvl1pPr>
              <a:defRPr>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31351025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Quote (Blue Background)">
    <p:bg bwMode="black">
      <p:bgPr>
        <a:solidFill>
          <a:schemeClr val="bg1"/>
        </a:solidFill>
        <a:effectLst/>
      </p:bgPr>
    </p:bg>
    <p:spTree>
      <p:nvGrpSpPr>
        <p:cNvPr id="1" name=""/>
        <p:cNvGrpSpPr/>
        <p:nvPr/>
      </p:nvGrpSpPr>
      <p:grpSpPr>
        <a:xfrm>
          <a:off x="0" y="0"/>
          <a:ext cx="0" cy="0"/>
          <a:chOff x="0" y="0"/>
          <a:chExt cx="0" cy="0"/>
        </a:xfrm>
      </p:grpSpPr>
      <p:pic>
        <p:nvPicPr>
          <p:cNvPr id="3" name="Picture 1" descr="Shape, rectangle&#10;&#10;Description automatically generated">
            <a:extLst>
              <a:ext uri="{FF2B5EF4-FFF2-40B4-BE49-F238E27FC236}">
                <a16:creationId xmlns:a16="http://schemas.microsoft.com/office/drawing/2014/main" id="{6449201A-9881-4BD5-9EDB-134148F796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13" name="Title 2">
            <a:extLst>
              <a:ext uri="{FF2B5EF4-FFF2-40B4-BE49-F238E27FC236}">
                <a16:creationId xmlns:a16="http://schemas.microsoft.com/office/drawing/2014/main" id="{0B050E54-664D-466A-8DB7-324C516C8039}"/>
              </a:ext>
            </a:extLst>
          </p:cNvPr>
          <p:cNvSpPr>
            <a:spLocks noGrp="1"/>
          </p:cNvSpPr>
          <p:nvPr>
            <p:ph type="title" hasCustomPrompt="1"/>
          </p:nvPr>
        </p:nvSpPr>
        <p:spPr bwMode="black">
          <a:xfrm>
            <a:off x="1387736" y="1052945"/>
            <a:ext cx="9488245" cy="3227832"/>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14" name="Text Placeholder 3">
            <a:extLst>
              <a:ext uri="{FF2B5EF4-FFF2-40B4-BE49-F238E27FC236}">
                <a16:creationId xmlns:a16="http://schemas.microsoft.com/office/drawing/2014/main" id="{1906A78E-2FCE-427D-98A4-31316D7752E2}"/>
              </a:ext>
            </a:extLst>
          </p:cNvPr>
          <p:cNvSpPr>
            <a:spLocks noGrp="1"/>
          </p:cNvSpPr>
          <p:nvPr>
            <p:ph type="body" sz="quarter" idx="13" hasCustomPrompt="1"/>
          </p:nvPr>
        </p:nvSpPr>
        <p:spPr bwMode="black">
          <a:xfrm>
            <a:off x="1387736" y="4488873"/>
            <a:ext cx="9488245" cy="653282"/>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04156012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Quote (Teal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pic>
        <p:nvPicPr>
          <p:cNvPr id="3" name="Picture 1" descr="Shape, rectangle&#10;&#10;Description automatically generated">
            <a:extLst>
              <a:ext uri="{FF2B5EF4-FFF2-40B4-BE49-F238E27FC236}">
                <a16:creationId xmlns:a16="http://schemas.microsoft.com/office/drawing/2014/main" id="{28F32915-284F-4F48-8220-F8136AD1F2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7" name="Title 2"/>
          <p:cNvSpPr>
            <a:spLocks noGrp="1"/>
          </p:cNvSpPr>
          <p:nvPr>
            <p:ph type="title" hasCustomPrompt="1"/>
          </p:nvPr>
        </p:nvSpPr>
        <p:spPr bwMode="black">
          <a:xfrm>
            <a:off x="1387736" y="1052945"/>
            <a:ext cx="9488245" cy="3227832"/>
          </a:xfrm>
        </p:spPr>
        <p:txBody>
          <a:bodyPr>
            <a:noAutofit/>
          </a:bodyPr>
          <a:lstStyle>
            <a:lvl1pPr algn="ctr">
              <a:tabLst>
                <a:tab pos="3770313" algn="l"/>
              </a:tabLst>
              <a:defRPr sz="5000" baseline="0">
                <a:solidFill>
                  <a:schemeClr val="accent1"/>
                </a:solidFill>
              </a:defRPr>
            </a:lvl1pPr>
          </a:lstStyle>
          <a:p>
            <a:r>
              <a:rPr lang="en-US" dirty="0"/>
              <a:t>“Click to edit quote.”</a:t>
            </a:r>
          </a:p>
        </p:txBody>
      </p:sp>
      <p:sp>
        <p:nvSpPr>
          <p:cNvPr id="8" name="Text Placeholder 3"/>
          <p:cNvSpPr>
            <a:spLocks noGrp="1"/>
          </p:cNvSpPr>
          <p:nvPr>
            <p:ph type="body" sz="quarter" idx="13" hasCustomPrompt="1"/>
          </p:nvPr>
        </p:nvSpPr>
        <p:spPr bwMode="black">
          <a:xfrm>
            <a:off x="1387736" y="4488873"/>
            <a:ext cx="9488245" cy="653282"/>
          </a:xfrm>
        </p:spPr>
        <p:txBody>
          <a:bodyPr anchor="ctr">
            <a:normAutofit/>
          </a:bodyPr>
          <a:lstStyle>
            <a:lvl1pPr marL="0" indent="0" algn="ctr">
              <a:buNone/>
              <a:defRPr sz="2400" i="1" baseline="0">
                <a:solidFill>
                  <a:schemeClr val="tx2"/>
                </a:solidFill>
              </a:defRPr>
            </a:lvl1pPr>
          </a:lstStyle>
          <a:p>
            <a:pPr lvl="0"/>
            <a:r>
              <a:rPr lang="en-US" dirty="0"/>
              <a:t>- Click to edit name or subtext</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65383246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Quote Minimal (Blue Background)">
    <p:bg bwMode="black">
      <p:bgPr>
        <a:solidFill>
          <a:schemeClr val="bg1"/>
        </a:solidFill>
        <a:effectLst/>
      </p:bgPr>
    </p:bg>
    <p:spTree>
      <p:nvGrpSpPr>
        <p:cNvPr id="1" name=""/>
        <p:cNvGrpSpPr/>
        <p:nvPr/>
      </p:nvGrpSpPr>
      <p:grpSpPr>
        <a:xfrm>
          <a:off x="0" y="0"/>
          <a:ext cx="0" cy="0"/>
          <a:chOff x="0" y="0"/>
          <a:chExt cx="0" cy="0"/>
        </a:xfrm>
      </p:grpSpPr>
      <p:pic>
        <p:nvPicPr>
          <p:cNvPr id="1026" name="Picture 1">
            <a:extLst>
              <a:ext uri="{FF2B5EF4-FFF2-40B4-BE49-F238E27FC236}">
                <a16:creationId xmlns:a16="http://schemas.microsoft.com/office/drawing/2014/main" id="{C3814C0D-95ED-4173-8AC0-4AB29FDCB91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p:blipFill>
        <p:spPr bwMode="auto">
          <a:xfrm>
            <a:off x="-2"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2"/>
          <p:cNvSpPr>
            <a:spLocks noGrp="1"/>
          </p:cNvSpPr>
          <p:nvPr>
            <p:ph type="title" hasCustomPrompt="1"/>
          </p:nvPr>
        </p:nvSpPr>
        <p:spPr bwMode="black">
          <a:xfrm>
            <a:off x="415839" y="760288"/>
            <a:ext cx="8091163" cy="4163403"/>
          </a:xfrm>
        </p:spPr>
        <p:txBody>
          <a:bodyPr>
            <a:noAutofit/>
          </a:bodyPr>
          <a:lstStyle>
            <a:lvl1pPr algn="ctr">
              <a:tabLst>
                <a:tab pos="3770313" algn="l"/>
              </a:tabLst>
              <a:defRPr sz="5000" baseline="0">
                <a:solidFill>
                  <a:schemeClr val="accent1"/>
                </a:solidFill>
              </a:defRPr>
            </a:lvl1pPr>
          </a:lstStyle>
          <a:p>
            <a:r>
              <a:rPr lang="en-US" dirty="0"/>
              <a:t>“Click to add quote.”</a:t>
            </a:r>
          </a:p>
        </p:txBody>
      </p:sp>
      <p:sp>
        <p:nvSpPr>
          <p:cNvPr id="8" name="Text Placeholder 3"/>
          <p:cNvSpPr>
            <a:spLocks noGrp="1"/>
          </p:cNvSpPr>
          <p:nvPr>
            <p:ph type="body" sz="quarter" idx="13" hasCustomPrompt="1"/>
          </p:nvPr>
        </p:nvSpPr>
        <p:spPr bwMode="black">
          <a:xfrm>
            <a:off x="415839" y="5163327"/>
            <a:ext cx="8091163" cy="1015739"/>
          </a:xfrm>
        </p:spPr>
        <p:txBody>
          <a:bodyPr anchor="ctr">
            <a:normAutofit/>
          </a:bodyPr>
          <a:lstStyle>
            <a:lvl1pPr marL="0" indent="0" algn="ctr">
              <a:buNone/>
              <a:defRPr sz="2400" i="1" baseline="0">
                <a:solidFill>
                  <a:schemeClr val="tx2"/>
                </a:solidFill>
              </a:defRPr>
            </a:lvl1pPr>
          </a:lstStyle>
          <a:p>
            <a:pPr lvl="0"/>
            <a:r>
              <a:rPr lang="en-US" dirty="0"/>
              <a:t>- Click to add name or subtext</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04829179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Quote Minimal (Teal Background)">
    <p:bg bwMode="black">
      <p:bgPr>
        <a:solidFill>
          <a:schemeClr val="bg1"/>
        </a:solidFill>
        <a:effectLst/>
      </p:bgPr>
    </p:bg>
    <p:spTree>
      <p:nvGrpSpPr>
        <p:cNvPr id="1" name=""/>
        <p:cNvGrpSpPr/>
        <p:nvPr/>
      </p:nvGrpSpPr>
      <p:grpSpPr>
        <a:xfrm>
          <a:off x="0" y="0"/>
          <a:ext cx="0" cy="0"/>
          <a:chOff x="0" y="0"/>
          <a:chExt cx="0" cy="0"/>
        </a:xfrm>
      </p:grpSpPr>
      <p:pic>
        <p:nvPicPr>
          <p:cNvPr id="1026" name="Picture 1">
            <a:extLst>
              <a:ext uri="{FF2B5EF4-FFF2-40B4-BE49-F238E27FC236}">
                <a16:creationId xmlns:a16="http://schemas.microsoft.com/office/drawing/2014/main" id="{C3814C0D-95ED-4173-8AC0-4AB29FDCB91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2">
            <a:extLst>
              <a:ext uri="{FF2B5EF4-FFF2-40B4-BE49-F238E27FC236}">
                <a16:creationId xmlns:a16="http://schemas.microsoft.com/office/drawing/2014/main" id="{71113A8F-A3E6-4773-A564-980D4D0C4F53}"/>
              </a:ext>
            </a:extLst>
          </p:cNvPr>
          <p:cNvSpPr>
            <a:spLocks noGrp="1"/>
          </p:cNvSpPr>
          <p:nvPr>
            <p:ph type="title" hasCustomPrompt="1"/>
          </p:nvPr>
        </p:nvSpPr>
        <p:spPr bwMode="black">
          <a:xfrm>
            <a:off x="415839" y="760288"/>
            <a:ext cx="8091163" cy="4163403"/>
          </a:xfrm>
        </p:spPr>
        <p:txBody>
          <a:bodyPr>
            <a:noAutofit/>
          </a:bodyPr>
          <a:lstStyle>
            <a:lvl1pPr algn="ctr">
              <a:tabLst>
                <a:tab pos="3770313" algn="l"/>
              </a:tabLst>
              <a:defRPr sz="5000" baseline="0">
                <a:solidFill>
                  <a:schemeClr val="accent1"/>
                </a:solidFill>
              </a:defRPr>
            </a:lvl1pPr>
          </a:lstStyle>
          <a:p>
            <a:r>
              <a:rPr lang="en-US" dirty="0"/>
              <a:t>“Click to add quote.”</a:t>
            </a:r>
          </a:p>
        </p:txBody>
      </p:sp>
      <p:sp>
        <p:nvSpPr>
          <p:cNvPr id="13" name="Text Placeholder 3">
            <a:extLst>
              <a:ext uri="{FF2B5EF4-FFF2-40B4-BE49-F238E27FC236}">
                <a16:creationId xmlns:a16="http://schemas.microsoft.com/office/drawing/2014/main" id="{DA8B1812-DAFE-4A6A-B301-7770908A2BD8}"/>
              </a:ext>
            </a:extLst>
          </p:cNvPr>
          <p:cNvSpPr>
            <a:spLocks noGrp="1"/>
          </p:cNvSpPr>
          <p:nvPr>
            <p:ph type="body" sz="quarter" idx="13" hasCustomPrompt="1"/>
          </p:nvPr>
        </p:nvSpPr>
        <p:spPr bwMode="black">
          <a:xfrm>
            <a:off x="415839" y="5163327"/>
            <a:ext cx="8091163" cy="1015739"/>
          </a:xfrm>
        </p:spPr>
        <p:txBody>
          <a:bodyPr anchor="ctr">
            <a:normAutofit/>
          </a:bodyPr>
          <a:lstStyle>
            <a:lvl1pPr marL="0" indent="0" algn="ctr">
              <a:buNone/>
              <a:defRPr sz="2400" i="1" baseline="0">
                <a:solidFill>
                  <a:schemeClr val="tx2"/>
                </a:solidFill>
              </a:defRPr>
            </a:lvl1pPr>
          </a:lstStyle>
          <a:p>
            <a:pPr lvl="0"/>
            <a:r>
              <a:rPr lang="en-US" dirty="0"/>
              <a:t>- Click to add name or subtext</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89527196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Highlight">
    <p:bg bwMode="black">
      <p:bgPr>
        <a:solidFill>
          <a:schemeClr val="bg1"/>
        </a:solidFill>
        <a:effectLst/>
      </p:bgPr>
    </p:bg>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8C1F7E9D-0503-4BE4-8143-B788D47265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7" name="Title 2"/>
          <p:cNvSpPr>
            <a:spLocks noGrp="1"/>
          </p:cNvSpPr>
          <p:nvPr>
            <p:ph type="title" hasCustomPrompt="1"/>
          </p:nvPr>
        </p:nvSpPr>
        <p:spPr bwMode="black">
          <a:xfrm>
            <a:off x="3305909" y="633187"/>
            <a:ext cx="5580183" cy="808751"/>
          </a:xfrm>
        </p:spPr>
        <p:txBody>
          <a:bodyPr>
            <a:noAutofit/>
          </a:bodyPr>
          <a:lstStyle>
            <a:lvl1pPr marL="0" marR="0" indent="0" algn="ctr" defTabSz="914400" rtl="0" eaLnBrk="1" fontAlgn="auto" latinLnBrk="0" hangingPunct="1">
              <a:lnSpc>
                <a:spcPct val="100000"/>
              </a:lnSpc>
              <a:spcBef>
                <a:spcPts val="0"/>
              </a:spcBef>
              <a:spcAft>
                <a:spcPts val="0"/>
              </a:spcAft>
              <a:buClrTx/>
              <a:buSzTx/>
              <a:buFontTx/>
              <a:buNone/>
              <a:tabLst/>
              <a:defRPr sz="5000" b="0" baseline="0">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t>Click to add title</a:t>
            </a:r>
            <a:endParaRPr kumimoji="0" lang="en-US" sz="3000" b="1" i="0" u="none" strike="noStrike" kern="1200" cap="none" spc="0" normalizeH="0" baseline="0" noProof="0" dirty="0">
              <a:ln>
                <a:noFill/>
              </a:ln>
              <a:solidFill>
                <a:srgbClr val="FFFFFF"/>
              </a:solidFill>
              <a:effectLst/>
              <a:uLnTx/>
              <a:uFillTx/>
              <a:latin typeface="+mj-lt"/>
              <a:ea typeface="+mn-ea"/>
              <a:cs typeface="+mn-cs"/>
            </a:endParaRPr>
          </a:p>
        </p:txBody>
      </p:sp>
      <p:sp>
        <p:nvSpPr>
          <p:cNvPr id="3" name="Text Placeholder 3">
            <a:extLst>
              <a:ext uri="{FF2B5EF4-FFF2-40B4-BE49-F238E27FC236}">
                <a16:creationId xmlns:a16="http://schemas.microsoft.com/office/drawing/2014/main" id="{41562BBE-B5B7-42B5-8ABD-CE74CD647F22}"/>
              </a:ext>
            </a:extLst>
          </p:cNvPr>
          <p:cNvSpPr>
            <a:spLocks noGrp="1"/>
          </p:cNvSpPr>
          <p:nvPr>
            <p:ph type="body" sz="quarter" idx="13"/>
          </p:nvPr>
        </p:nvSpPr>
        <p:spPr>
          <a:xfrm>
            <a:off x="1408113" y="1755775"/>
            <a:ext cx="9434512" cy="4151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4"/>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62047170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y the Numbers (5-Up with Icons)">
    <p:bg bwMode="gray">
      <p:bgRef idx="1001">
        <a:schemeClr val="bg1"/>
      </p:bgRef>
    </p:bg>
    <p:spTree>
      <p:nvGrpSpPr>
        <p:cNvPr id="1" name=""/>
        <p:cNvGrpSpPr/>
        <p:nvPr/>
      </p:nvGrpSpPr>
      <p:grpSpPr>
        <a:xfrm>
          <a:off x="0" y="0"/>
          <a:ext cx="0" cy="0"/>
          <a:chOff x="0" y="0"/>
          <a:chExt cx="0" cy="0"/>
        </a:xfrm>
      </p:grpSpPr>
      <p:sp>
        <p:nvSpPr>
          <p:cNvPr id="19" name="Rectangle 1">
            <a:extLst>
              <a:ext uri="{FF2B5EF4-FFF2-40B4-BE49-F238E27FC236}">
                <a16:creationId xmlns:a16="http://schemas.microsoft.com/office/drawing/2014/main" id="{A5D6346A-285F-46E0-9AAB-F8F29A1C2BC6}"/>
              </a:ext>
            </a:extLst>
          </p:cNvPr>
          <p:cNvSpPr/>
          <p:nvPr userDrawn="1"/>
        </p:nvSpPr>
        <p:spPr bwMode="black">
          <a:xfrm>
            <a:off x="4060951" y="0"/>
            <a:ext cx="4063999" cy="342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2"/>
          <p:cNvSpPr>
            <a:spLocks noGrp="1"/>
          </p:cNvSpPr>
          <p:nvPr userDrawn="1">
            <p:ph type="title" hasCustomPrompt="1"/>
          </p:nvPr>
        </p:nvSpPr>
        <p:spPr bwMode="white">
          <a:xfrm>
            <a:off x="4325757" y="363682"/>
            <a:ext cx="3531339" cy="2809009"/>
          </a:xfrm>
          <a:noFill/>
        </p:spPr>
        <p:txBody>
          <a:bodyPr lIns="0" rIns="0">
            <a:normAutofit/>
          </a:bodyPr>
          <a:lstStyle>
            <a:lvl1pPr algn="ctr">
              <a:defRPr sz="3600">
                <a:solidFill>
                  <a:schemeClr val="bg1"/>
                </a:solidFill>
              </a:defRPr>
            </a:lvl1pPr>
          </a:lstStyle>
          <a:p>
            <a:r>
              <a:rPr lang="en-US" dirty="0"/>
              <a:t>Click to add title</a:t>
            </a:r>
          </a:p>
        </p:txBody>
      </p:sp>
      <p:sp>
        <p:nvSpPr>
          <p:cNvPr id="18" name="Rectangle 3">
            <a:extLst>
              <a:ext uri="{FF2B5EF4-FFF2-40B4-BE49-F238E27FC236}">
                <a16:creationId xmlns:a16="http://schemas.microsoft.com/office/drawing/2014/main" id="{8B1D6FB0-3CFA-4F98-9E32-13372A146E50}"/>
              </a:ext>
            </a:extLst>
          </p:cNvPr>
          <p:cNvSpPr/>
          <p:nvPr userDrawn="1"/>
        </p:nvSpPr>
        <p:spPr>
          <a:xfrm>
            <a:off x="-3048" y="0"/>
            <a:ext cx="4063999" cy="3429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4">
            <a:extLst>
              <a:ext uri="{FF2B5EF4-FFF2-40B4-BE49-F238E27FC236}">
                <a16:creationId xmlns:a16="http://schemas.microsoft.com/office/drawing/2014/main" id="{91253B02-FE9E-42BD-9273-EB07447C42F2}"/>
              </a:ext>
            </a:extLst>
          </p:cNvPr>
          <p:cNvSpPr/>
          <p:nvPr userDrawn="1"/>
        </p:nvSpPr>
        <p:spPr>
          <a:xfrm>
            <a:off x="8124953" y="0"/>
            <a:ext cx="4063999" cy="3429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5">
            <a:extLst>
              <a:ext uri="{FF2B5EF4-FFF2-40B4-BE49-F238E27FC236}">
                <a16:creationId xmlns:a16="http://schemas.microsoft.com/office/drawing/2014/main" id="{FA95525E-0F0F-42A1-814D-8A0F5F6C9504}"/>
              </a:ext>
            </a:extLst>
          </p:cNvPr>
          <p:cNvSpPr/>
          <p:nvPr userDrawn="1"/>
        </p:nvSpPr>
        <p:spPr>
          <a:xfrm>
            <a:off x="0" y="3429000"/>
            <a:ext cx="4063999" cy="3429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6">
            <a:extLst>
              <a:ext uri="{FF2B5EF4-FFF2-40B4-BE49-F238E27FC236}">
                <a16:creationId xmlns:a16="http://schemas.microsoft.com/office/drawing/2014/main" id="{E2F620B4-FC61-4BCB-BFAB-5DAE7EDBC3A1}"/>
              </a:ext>
            </a:extLst>
          </p:cNvPr>
          <p:cNvSpPr/>
          <p:nvPr userDrawn="1"/>
        </p:nvSpPr>
        <p:spPr>
          <a:xfrm>
            <a:off x="4063999" y="3429000"/>
            <a:ext cx="4063999" cy="3429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7">
            <a:extLst>
              <a:ext uri="{FF2B5EF4-FFF2-40B4-BE49-F238E27FC236}">
                <a16:creationId xmlns:a16="http://schemas.microsoft.com/office/drawing/2014/main" id="{6D8EBE3F-0971-43E7-9934-99422D606481}"/>
              </a:ext>
            </a:extLst>
          </p:cNvPr>
          <p:cNvSpPr/>
          <p:nvPr userDrawn="1"/>
        </p:nvSpPr>
        <p:spPr>
          <a:xfrm>
            <a:off x="8128001" y="3429000"/>
            <a:ext cx="4063999" cy="3429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cture Placeholder 8">
            <a:extLst>
              <a:ext uri="{FF2B5EF4-FFF2-40B4-BE49-F238E27FC236}">
                <a16:creationId xmlns:a16="http://schemas.microsoft.com/office/drawing/2014/main" id="{D8DD7EF7-A01F-4BC7-80C9-B7ED221F6395}"/>
              </a:ext>
            </a:extLst>
          </p:cNvPr>
          <p:cNvSpPr>
            <a:spLocks noGrp="1"/>
          </p:cNvSpPr>
          <p:nvPr>
            <p:ph type="pic" sz="quarter" idx="13" hasCustomPrompt="1"/>
          </p:nvPr>
        </p:nvSpPr>
        <p:spPr bwMode="gray">
          <a:xfrm>
            <a:off x="1565351" y="347961"/>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Icon</a:t>
            </a:r>
          </a:p>
        </p:txBody>
      </p:sp>
      <p:sp>
        <p:nvSpPr>
          <p:cNvPr id="3" name="Content Placeholder 9"/>
          <p:cNvSpPr>
            <a:spLocks noGrp="1"/>
          </p:cNvSpPr>
          <p:nvPr userDrawn="1">
            <p:ph idx="1" hasCustomPrompt="1"/>
          </p:nvPr>
        </p:nvSpPr>
        <p:spPr bwMode="gray">
          <a:xfrm>
            <a:off x="360218" y="1683143"/>
            <a:ext cx="3435927" cy="1524000"/>
          </a:xfrm>
          <a:noFill/>
        </p:spPr>
        <p:txBody>
          <a:bodyPr/>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add text</a:t>
            </a:r>
          </a:p>
        </p:txBody>
      </p:sp>
      <p:sp>
        <p:nvSpPr>
          <p:cNvPr id="29" name="Picture Placeholder 10">
            <a:extLst>
              <a:ext uri="{FF2B5EF4-FFF2-40B4-BE49-F238E27FC236}">
                <a16:creationId xmlns:a16="http://schemas.microsoft.com/office/drawing/2014/main" id="{D04436AB-D3A4-4BCB-A795-5F8437FE2E86}"/>
              </a:ext>
            </a:extLst>
          </p:cNvPr>
          <p:cNvSpPr>
            <a:spLocks noGrp="1"/>
          </p:cNvSpPr>
          <p:nvPr>
            <p:ph type="pic" sz="quarter" idx="21" hasCustomPrompt="1"/>
          </p:nvPr>
        </p:nvSpPr>
        <p:spPr bwMode="gray">
          <a:xfrm>
            <a:off x="9668035" y="293132"/>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Icon</a:t>
            </a:r>
          </a:p>
        </p:txBody>
      </p:sp>
      <p:sp>
        <p:nvSpPr>
          <p:cNvPr id="28" name="Content Placeholder 11">
            <a:extLst>
              <a:ext uri="{FF2B5EF4-FFF2-40B4-BE49-F238E27FC236}">
                <a16:creationId xmlns:a16="http://schemas.microsoft.com/office/drawing/2014/main" id="{6F9304B1-6B55-4695-943B-30DD680AEE6A}"/>
              </a:ext>
            </a:extLst>
          </p:cNvPr>
          <p:cNvSpPr>
            <a:spLocks noGrp="1"/>
          </p:cNvSpPr>
          <p:nvPr>
            <p:ph idx="20" hasCustomPrompt="1"/>
          </p:nvPr>
        </p:nvSpPr>
        <p:spPr bwMode="gray">
          <a:xfrm>
            <a:off x="8462902" y="1628314"/>
            <a:ext cx="3435927" cy="1524000"/>
          </a:xfrm>
          <a:noFill/>
        </p:spPr>
        <p:txBody>
          <a:bodyPr/>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add text</a:t>
            </a:r>
          </a:p>
        </p:txBody>
      </p:sp>
      <p:sp>
        <p:nvSpPr>
          <p:cNvPr id="23" name="Picture Placeholder 12">
            <a:extLst>
              <a:ext uri="{FF2B5EF4-FFF2-40B4-BE49-F238E27FC236}">
                <a16:creationId xmlns:a16="http://schemas.microsoft.com/office/drawing/2014/main" id="{B28D5B16-4425-46F4-9F63-B46F36029402}"/>
              </a:ext>
            </a:extLst>
          </p:cNvPr>
          <p:cNvSpPr>
            <a:spLocks noGrp="1"/>
          </p:cNvSpPr>
          <p:nvPr>
            <p:ph type="pic" sz="quarter" idx="15" hasCustomPrompt="1"/>
          </p:nvPr>
        </p:nvSpPr>
        <p:spPr bwMode="gray">
          <a:xfrm>
            <a:off x="1565351" y="3818526"/>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Icon</a:t>
            </a:r>
          </a:p>
        </p:txBody>
      </p:sp>
      <p:sp>
        <p:nvSpPr>
          <p:cNvPr id="22" name="Content Placeholder 13">
            <a:extLst>
              <a:ext uri="{FF2B5EF4-FFF2-40B4-BE49-F238E27FC236}">
                <a16:creationId xmlns:a16="http://schemas.microsoft.com/office/drawing/2014/main" id="{AD263849-863B-4132-B6E1-C61464355379}"/>
              </a:ext>
            </a:extLst>
          </p:cNvPr>
          <p:cNvSpPr>
            <a:spLocks noGrp="1"/>
          </p:cNvSpPr>
          <p:nvPr>
            <p:ph idx="14" hasCustomPrompt="1"/>
          </p:nvPr>
        </p:nvSpPr>
        <p:spPr bwMode="gray">
          <a:xfrm>
            <a:off x="360218" y="5153708"/>
            <a:ext cx="3435927" cy="1524000"/>
          </a:xfrm>
          <a:noFill/>
        </p:spPr>
        <p:txBody>
          <a:bodyPr/>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add text</a:t>
            </a:r>
          </a:p>
        </p:txBody>
      </p:sp>
      <p:sp>
        <p:nvSpPr>
          <p:cNvPr id="25" name="Picture Placeholder 14">
            <a:extLst>
              <a:ext uri="{FF2B5EF4-FFF2-40B4-BE49-F238E27FC236}">
                <a16:creationId xmlns:a16="http://schemas.microsoft.com/office/drawing/2014/main" id="{2CE6DAA4-2E97-4817-A549-1F198B25D71D}"/>
              </a:ext>
            </a:extLst>
          </p:cNvPr>
          <p:cNvSpPr>
            <a:spLocks noGrp="1"/>
          </p:cNvSpPr>
          <p:nvPr>
            <p:ph type="pic" sz="quarter" idx="17" hasCustomPrompt="1"/>
          </p:nvPr>
        </p:nvSpPr>
        <p:spPr bwMode="gray">
          <a:xfrm>
            <a:off x="5610137" y="3818526"/>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Icon</a:t>
            </a:r>
          </a:p>
        </p:txBody>
      </p:sp>
      <p:sp>
        <p:nvSpPr>
          <p:cNvPr id="24" name="Content Placeholder 15">
            <a:extLst>
              <a:ext uri="{FF2B5EF4-FFF2-40B4-BE49-F238E27FC236}">
                <a16:creationId xmlns:a16="http://schemas.microsoft.com/office/drawing/2014/main" id="{5B029AC8-AE17-421E-A0F3-247B7315CD29}"/>
              </a:ext>
            </a:extLst>
          </p:cNvPr>
          <p:cNvSpPr>
            <a:spLocks noGrp="1"/>
          </p:cNvSpPr>
          <p:nvPr>
            <p:ph idx="16" hasCustomPrompt="1"/>
          </p:nvPr>
        </p:nvSpPr>
        <p:spPr bwMode="gray">
          <a:xfrm>
            <a:off x="4405004" y="5153708"/>
            <a:ext cx="3435927" cy="1524000"/>
          </a:xfrm>
          <a:noFill/>
        </p:spPr>
        <p:txBody>
          <a:bodyPr/>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add text</a:t>
            </a:r>
          </a:p>
        </p:txBody>
      </p:sp>
      <p:sp>
        <p:nvSpPr>
          <p:cNvPr id="27" name="Picture Placeholder 16">
            <a:extLst>
              <a:ext uri="{FF2B5EF4-FFF2-40B4-BE49-F238E27FC236}">
                <a16:creationId xmlns:a16="http://schemas.microsoft.com/office/drawing/2014/main" id="{F2965326-2267-4131-8529-A5DD17D8D70A}"/>
              </a:ext>
            </a:extLst>
          </p:cNvPr>
          <p:cNvSpPr>
            <a:spLocks noGrp="1"/>
          </p:cNvSpPr>
          <p:nvPr>
            <p:ph type="pic" sz="quarter" idx="19" hasCustomPrompt="1"/>
          </p:nvPr>
        </p:nvSpPr>
        <p:spPr bwMode="gray">
          <a:xfrm>
            <a:off x="9668035" y="3818526"/>
            <a:ext cx="1025659" cy="102565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Icon</a:t>
            </a:r>
          </a:p>
        </p:txBody>
      </p:sp>
      <p:sp>
        <p:nvSpPr>
          <p:cNvPr id="26" name="Content Placeholder 17">
            <a:extLst>
              <a:ext uri="{FF2B5EF4-FFF2-40B4-BE49-F238E27FC236}">
                <a16:creationId xmlns:a16="http://schemas.microsoft.com/office/drawing/2014/main" id="{69D189A1-22A5-49F4-835C-1A0417D045F6}"/>
              </a:ext>
            </a:extLst>
          </p:cNvPr>
          <p:cNvSpPr>
            <a:spLocks noGrp="1"/>
          </p:cNvSpPr>
          <p:nvPr>
            <p:ph idx="18" hasCustomPrompt="1"/>
          </p:nvPr>
        </p:nvSpPr>
        <p:spPr bwMode="gray">
          <a:xfrm>
            <a:off x="8462902" y="5153708"/>
            <a:ext cx="3435927" cy="1524000"/>
          </a:xfrm>
          <a:noFill/>
        </p:spPr>
        <p:txBody>
          <a:bodyPr/>
          <a:lstStyle>
            <a:lvl1pPr marL="0" indent="0" algn="ctr">
              <a:spcBef>
                <a:spcPts val="300"/>
              </a:spcBef>
              <a:spcAft>
                <a:spcPts val="300"/>
              </a:spcAft>
              <a:buClr>
                <a:schemeClr val="accent1"/>
              </a:buClr>
              <a:buNone/>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add text</a:t>
            </a:r>
          </a:p>
        </p:txBody>
      </p:sp>
      <p:sp>
        <p:nvSpPr>
          <p:cNvPr id="6" name="Slide Number Placeholder 18"/>
          <p:cNvSpPr>
            <a:spLocks noGrp="1"/>
          </p:cNvSpPr>
          <p:nvPr userDrawn="1">
            <p:ph type="sldNum" sz="quarter" idx="12"/>
          </p:nvPr>
        </p:nvSpPr>
        <p:spPr bwMode="black"/>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91892328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By the Numbers (9-Up)">
    <p:bg bwMode="gray">
      <p:bgRef idx="1001">
        <a:schemeClr val="bg1"/>
      </p:bgRef>
    </p:bg>
    <p:spTree>
      <p:nvGrpSpPr>
        <p:cNvPr id="1" name=""/>
        <p:cNvGrpSpPr/>
        <p:nvPr/>
      </p:nvGrpSpPr>
      <p:grpSpPr>
        <a:xfrm>
          <a:off x="0" y="0"/>
          <a:ext cx="0" cy="0"/>
          <a:chOff x="0" y="0"/>
          <a:chExt cx="0" cy="0"/>
        </a:xfrm>
      </p:grpSpPr>
      <p:sp>
        <p:nvSpPr>
          <p:cNvPr id="15"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userDrawn="1">
            <p:ph type="title" hasCustomPrompt="1"/>
          </p:nvPr>
        </p:nvSpPr>
        <p:spPr bwMode="white">
          <a:xfrm>
            <a:off x="838200" y="-1"/>
            <a:ext cx="10515600" cy="1216025"/>
          </a:xfrm>
          <a:noFill/>
        </p:spPr>
        <p:txBody>
          <a:bodyPr lIns="0" rIns="0">
            <a:normAutofit/>
          </a:bodyPr>
          <a:lstStyle>
            <a:lvl1pPr algn="r">
              <a:defRPr sz="3600">
                <a:solidFill>
                  <a:schemeClr val="bg1"/>
                </a:solidFill>
              </a:defRPr>
            </a:lvl1pPr>
          </a:lstStyle>
          <a:p>
            <a:r>
              <a:rPr lang="en-US" dirty="0"/>
              <a:t>Click to add title</a:t>
            </a:r>
          </a:p>
        </p:txBody>
      </p:sp>
      <p:sp>
        <p:nvSpPr>
          <p:cNvPr id="27" name="Rectangle 3">
            <a:extLst>
              <a:ext uri="{FF2B5EF4-FFF2-40B4-BE49-F238E27FC236}">
                <a16:creationId xmlns:a16="http://schemas.microsoft.com/office/drawing/2014/main" id="{47D138E0-2756-4912-9525-2DF109D30567}"/>
              </a:ext>
            </a:extLst>
          </p:cNvPr>
          <p:cNvSpPr/>
          <p:nvPr userDrawn="1"/>
        </p:nvSpPr>
        <p:spPr>
          <a:xfrm>
            <a:off x="0" y="1335281"/>
            <a:ext cx="4062984" cy="18409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4">
            <a:extLst>
              <a:ext uri="{FF2B5EF4-FFF2-40B4-BE49-F238E27FC236}">
                <a16:creationId xmlns:a16="http://schemas.microsoft.com/office/drawing/2014/main" id="{014F3C95-F0D6-41F7-AA29-3C6EE80AEAE4}"/>
              </a:ext>
            </a:extLst>
          </p:cNvPr>
          <p:cNvSpPr/>
          <p:nvPr userDrawn="1"/>
        </p:nvSpPr>
        <p:spPr>
          <a:xfrm>
            <a:off x="4062984" y="1335281"/>
            <a:ext cx="4062984" cy="18409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5">
            <a:extLst>
              <a:ext uri="{FF2B5EF4-FFF2-40B4-BE49-F238E27FC236}">
                <a16:creationId xmlns:a16="http://schemas.microsoft.com/office/drawing/2014/main" id="{C748B337-33F7-40A1-88D8-CD2BA65D869E}"/>
              </a:ext>
            </a:extLst>
          </p:cNvPr>
          <p:cNvSpPr/>
          <p:nvPr userDrawn="1"/>
        </p:nvSpPr>
        <p:spPr>
          <a:xfrm>
            <a:off x="8125968" y="1335281"/>
            <a:ext cx="4062984" cy="18409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6">
            <a:extLst>
              <a:ext uri="{FF2B5EF4-FFF2-40B4-BE49-F238E27FC236}">
                <a16:creationId xmlns:a16="http://schemas.microsoft.com/office/drawing/2014/main" id="{D5D8785B-E7B0-45E9-A241-DE133451585E}"/>
              </a:ext>
            </a:extLst>
          </p:cNvPr>
          <p:cNvSpPr/>
          <p:nvPr userDrawn="1"/>
        </p:nvSpPr>
        <p:spPr>
          <a:xfrm>
            <a:off x="0" y="3176188"/>
            <a:ext cx="4062984" cy="18409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7">
            <a:extLst>
              <a:ext uri="{FF2B5EF4-FFF2-40B4-BE49-F238E27FC236}">
                <a16:creationId xmlns:a16="http://schemas.microsoft.com/office/drawing/2014/main" id="{1B929D3F-61AE-48F2-891C-9DFD75256C6D}"/>
              </a:ext>
            </a:extLst>
          </p:cNvPr>
          <p:cNvSpPr/>
          <p:nvPr userDrawn="1"/>
        </p:nvSpPr>
        <p:spPr>
          <a:xfrm>
            <a:off x="4062984" y="3176188"/>
            <a:ext cx="4062984" cy="18409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8">
            <a:extLst>
              <a:ext uri="{FF2B5EF4-FFF2-40B4-BE49-F238E27FC236}">
                <a16:creationId xmlns:a16="http://schemas.microsoft.com/office/drawing/2014/main" id="{B7CC1275-0931-46C8-8F97-B088A9519B1D}"/>
              </a:ext>
            </a:extLst>
          </p:cNvPr>
          <p:cNvSpPr/>
          <p:nvPr userDrawn="1"/>
        </p:nvSpPr>
        <p:spPr>
          <a:xfrm>
            <a:off x="8125968" y="3176188"/>
            <a:ext cx="4062984" cy="18409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9">
            <a:extLst>
              <a:ext uri="{FF2B5EF4-FFF2-40B4-BE49-F238E27FC236}">
                <a16:creationId xmlns:a16="http://schemas.microsoft.com/office/drawing/2014/main" id="{330A8418-CF1B-46A4-B5BE-AFE11C079F01}"/>
              </a:ext>
            </a:extLst>
          </p:cNvPr>
          <p:cNvSpPr/>
          <p:nvPr userDrawn="1"/>
        </p:nvSpPr>
        <p:spPr>
          <a:xfrm>
            <a:off x="0" y="5017094"/>
            <a:ext cx="4062984" cy="18409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10">
            <a:extLst>
              <a:ext uri="{FF2B5EF4-FFF2-40B4-BE49-F238E27FC236}">
                <a16:creationId xmlns:a16="http://schemas.microsoft.com/office/drawing/2014/main" id="{719FCF12-F13A-4B9B-A958-B33602A70EC2}"/>
              </a:ext>
            </a:extLst>
          </p:cNvPr>
          <p:cNvSpPr/>
          <p:nvPr userDrawn="1"/>
        </p:nvSpPr>
        <p:spPr>
          <a:xfrm>
            <a:off x="4062984" y="5017093"/>
            <a:ext cx="4062984" cy="18409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11">
            <a:extLst>
              <a:ext uri="{FF2B5EF4-FFF2-40B4-BE49-F238E27FC236}">
                <a16:creationId xmlns:a16="http://schemas.microsoft.com/office/drawing/2014/main" id="{2C994B8F-9B33-413F-9097-B33609846937}"/>
              </a:ext>
            </a:extLst>
          </p:cNvPr>
          <p:cNvSpPr/>
          <p:nvPr userDrawn="1"/>
        </p:nvSpPr>
        <p:spPr>
          <a:xfrm>
            <a:off x="8125968" y="5017093"/>
            <a:ext cx="4062984" cy="18409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2"/>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 Placeholder 13">
            <a:extLst>
              <a:ext uri="{FF2B5EF4-FFF2-40B4-BE49-F238E27FC236}">
                <a16:creationId xmlns:a16="http://schemas.microsoft.com/office/drawing/2014/main" id="{801AB76E-7762-46CE-9516-D338BC43BE78}"/>
              </a:ext>
            </a:extLst>
          </p:cNvPr>
          <p:cNvSpPr>
            <a:spLocks noGrp="1"/>
          </p:cNvSpPr>
          <p:nvPr>
            <p:ph type="body" sz="quarter" idx="10" hasCustomPrompt="1"/>
          </p:nvPr>
        </p:nvSpPr>
        <p:spPr>
          <a:xfrm>
            <a:off x="229362" y="1588094"/>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54" name="Text Placeholder 14">
            <a:extLst>
              <a:ext uri="{FF2B5EF4-FFF2-40B4-BE49-F238E27FC236}">
                <a16:creationId xmlns:a16="http://schemas.microsoft.com/office/drawing/2014/main" id="{DF20C971-9987-4982-B10F-B0CC4C009517}"/>
              </a:ext>
            </a:extLst>
          </p:cNvPr>
          <p:cNvSpPr>
            <a:spLocks noGrp="1"/>
          </p:cNvSpPr>
          <p:nvPr>
            <p:ph type="body" sz="quarter" idx="11" hasCustomPrompt="1"/>
          </p:nvPr>
        </p:nvSpPr>
        <p:spPr>
          <a:xfrm>
            <a:off x="4303014" y="1569933"/>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55" name="Text Placeholder 15">
            <a:extLst>
              <a:ext uri="{FF2B5EF4-FFF2-40B4-BE49-F238E27FC236}">
                <a16:creationId xmlns:a16="http://schemas.microsoft.com/office/drawing/2014/main" id="{345C34D9-17B4-4613-B9BD-59F326907F3D}"/>
              </a:ext>
            </a:extLst>
          </p:cNvPr>
          <p:cNvSpPr>
            <a:spLocks noGrp="1"/>
          </p:cNvSpPr>
          <p:nvPr>
            <p:ph type="body" sz="quarter" idx="12" hasCustomPrompt="1"/>
          </p:nvPr>
        </p:nvSpPr>
        <p:spPr>
          <a:xfrm>
            <a:off x="8360664" y="1569933"/>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56" name="Text Placeholder 16">
            <a:extLst>
              <a:ext uri="{FF2B5EF4-FFF2-40B4-BE49-F238E27FC236}">
                <a16:creationId xmlns:a16="http://schemas.microsoft.com/office/drawing/2014/main" id="{A1AA7C28-B086-407F-8AF1-4301768182DD}"/>
              </a:ext>
            </a:extLst>
          </p:cNvPr>
          <p:cNvSpPr>
            <a:spLocks noGrp="1"/>
          </p:cNvSpPr>
          <p:nvPr>
            <p:ph type="body" sz="quarter" idx="13" hasCustomPrompt="1"/>
          </p:nvPr>
        </p:nvSpPr>
        <p:spPr>
          <a:xfrm>
            <a:off x="229362" y="3447161"/>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57" name="Text Placeholder 17">
            <a:extLst>
              <a:ext uri="{FF2B5EF4-FFF2-40B4-BE49-F238E27FC236}">
                <a16:creationId xmlns:a16="http://schemas.microsoft.com/office/drawing/2014/main" id="{D76E17B9-0002-44B8-AF7E-8969D01E0AA6}"/>
              </a:ext>
            </a:extLst>
          </p:cNvPr>
          <p:cNvSpPr>
            <a:spLocks noGrp="1"/>
          </p:cNvSpPr>
          <p:nvPr>
            <p:ph type="body" sz="quarter" idx="14" hasCustomPrompt="1"/>
          </p:nvPr>
        </p:nvSpPr>
        <p:spPr>
          <a:xfrm>
            <a:off x="4303014" y="3429000"/>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58" name="Text Placeholder 18">
            <a:extLst>
              <a:ext uri="{FF2B5EF4-FFF2-40B4-BE49-F238E27FC236}">
                <a16:creationId xmlns:a16="http://schemas.microsoft.com/office/drawing/2014/main" id="{B3D2B886-4EAE-44EA-AE7C-F3ADDAF4FAC2}"/>
              </a:ext>
            </a:extLst>
          </p:cNvPr>
          <p:cNvSpPr>
            <a:spLocks noGrp="1"/>
          </p:cNvSpPr>
          <p:nvPr>
            <p:ph type="body" sz="quarter" idx="15" hasCustomPrompt="1"/>
          </p:nvPr>
        </p:nvSpPr>
        <p:spPr>
          <a:xfrm>
            <a:off x="8360664" y="3429000"/>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59" name="Text Placeholder 19">
            <a:extLst>
              <a:ext uri="{FF2B5EF4-FFF2-40B4-BE49-F238E27FC236}">
                <a16:creationId xmlns:a16="http://schemas.microsoft.com/office/drawing/2014/main" id="{2DDB0377-5DDF-4FE6-AC8F-55DC93331053}"/>
              </a:ext>
            </a:extLst>
          </p:cNvPr>
          <p:cNvSpPr>
            <a:spLocks noGrp="1"/>
          </p:cNvSpPr>
          <p:nvPr>
            <p:ph type="body" sz="quarter" idx="16" hasCustomPrompt="1"/>
          </p:nvPr>
        </p:nvSpPr>
        <p:spPr>
          <a:xfrm>
            <a:off x="229362" y="5242666"/>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60" name="Text Placeholder 20">
            <a:extLst>
              <a:ext uri="{FF2B5EF4-FFF2-40B4-BE49-F238E27FC236}">
                <a16:creationId xmlns:a16="http://schemas.microsoft.com/office/drawing/2014/main" id="{3FB77825-C8FD-42A1-8FA6-A3FE7450E669}"/>
              </a:ext>
            </a:extLst>
          </p:cNvPr>
          <p:cNvSpPr>
            <a:spLocks noGrp="1"/>
          </p:cNvSpPr>
          <p:nvPr>
            <p:ph type="body" sz="quarter" idx="17" hasCustomPrompt="1"/>
          </p:nvPr>
        </p:nvSpPr>
        <p:spPr>
          <a:xfrm>
            <a:off x="4303014" y="5224505"/>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61" name="Text Placeholder 21">
            <a:extLst>
              <a:ext uri="{FF2B5EF4-FFF2-40B4-BE49-F238E27FC236}">
                <a16:creationId xmlns:a16="http://schemas.microsoft.com/office/drawing/2014/main" id="{494D3609-5A57-469E-BBF2-662F0C4358D6}"/>
              </a:ext>
            </a:extLst>
          </p:cNvPr>
          <p:cNvSpPr>
            <a:spLocks noGrp="1"/>
          </p:cNvSpPr>
          <p:nvPr>
            <p:ph type="body" sz="quarter" idx="18" hasCustomPrompt="1"/>
          </p:nvPr>
        </p:nvSpPr>
        <p:spPr>
          <a:xfrm>
            <a:off x="8360664" y="5224505"/>
            <a:ext cx="3593592" cy="1371600"/>
          </a:xfrm>
        </p:spPr>
        <p:txBody>
          <a:bodyPr anchor="ctr">
            <a:normAutofit/>
          </a:bodyPr>
          <a:lstStyle>
            <a:lvl1pPr marL="0" indent="0" algn="ctr">
              <a:spcBef>
                <a:spcPts val="500"/>
              </a:spcBef>
              <a:spcAft>
                <a:spcPts val="5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Tree>
    <p:extLst>
      <p:ext uri="{BB962C8B-B14F-4D97-AF65-F5344CB8AC3E}">
        <p14:creationId xmlns:p14="http://schemas.microsoft.com/office/powerpoint/2010/main" val="333856990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Qua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8B90B5-0ADD-4FAB-AAA7-60B10917D5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7253" y="-1"/>
            <a:ext cx="10876547" cy="6852225"/>
          </a:xfrm>
          <a:prstGeom prst="rect">
            <a:avLst/>
          </a:prstGeom>
        </p:spPr>
      </p:pic>
      <p:sp>
        <p:nvSpPr>
          <p:cNvPr id="13" name="Title 1">
            <a:extLst>
              <a:ext uri="{FF2B5EF4-FFF2-40B4-BE49-F238E27FC236}">
                <a16:creationId xmlns:a16="http://schemas.microsoft.com/office/drawing/2014/main" id="{CF41329C-8017-4B1E-8629-9EB8192B20C0}"/>
              </a:ext>
            </a:extLst>
          </p:cNvPr>
          <p:cNvSpPr>
            <a:spLocks noGrp="1"/>
          </p:cNvSpPr>
          <p:nvPr>
            <p:ph type="title" hasCustomPrompt="1"/>
          </p:nvPr>
        </p:nvSpPr>
        <p:spPr bwMode="black">
          <a:xfrm>
            <a:off x="4908884" y="2376739"/>
            <a:ext cx="2088682" cy="2098744"/>
          </a:xfrm>
          <a:prstGeom prst="ellipse">
            <a:avLst/>
          </a:prstGeom>
          <a:noFill/>
        </p:spPr>
        <p:txBody>
          <a:bodyPr lIns="0" rIns="0">
            <a:normAutofit/>
          </a:bodyPr>
          <a:lstStyle>
            <a:lvl1pPr algn="ctr">
              <a:defRPr sz="2500">
                <a:solidFill>
                  <a:schemeClr val="tx1"/>
                </a:solidFill>
              </a:defRPr>
            </a:lvl1pPr>
          </a:lstStyle>
          <a:p>
            <a:r>
              <a:rPr lang="en-US" dirty="0"/>
              <a:t>Click to add title</a:t>
            </a:r>
          </a:p>
        </p:txBody>
      </p:sp>
      <p:sp>
        <p:nvSpPr>
          <p:cNvPr id="17" name="Content Placeholder 2">
            <a:extLst>
              <a:ext uri="{FF2B5EF4-FFF2-40B4-BE49-F238E27FC236}">
                <a16:creationId xmlns:a16="http://schemas.microsoft.com/office/drawing/2014/main" id="{94026A8F-5767-4C60-A899-B201C4472978}"/>
              </a:ext>
            </a:extLst>
          </p:cNvPr>
          <p:cNvSpPr>
            <a:spLocks noGrp="1"/>
          </p:cNvSpPr>
          <p:nvPr>
            <p:ph sz="quarter" idx="17" hasCustomPrompt="1"/>
          </p:nvPr>
        </p:nvSpPr>
        <p:spPr>
          <a:xfrm>
            <a:off x="477838" y="452438"/>
            <a:ext cx="2746375" cy="2714625"/>
          </a:xfrm>
        </p:spPr>
        <p:txBody>
          <a:bodyPr/>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dirty="0"/>
              <a:t>Click to add text</a:t>
            </a:r>
          </a:p>
          <a:p>
            <a:pPr lvl="1"/>
            <a:r>
              <a:rPr lang="en-US" dirty="0"/>
              <a:t>Item one</a:t>
            </a:r>
          </a:p>
          <a:p>
            <a:pPr lvl="1"/>
            <a:r>
              <a:rPr lang="en-US" dirty="0"/>
              <a:t>Item two</a:t>
            </a:r>
          </a:p>
          <a:p>
            <a:pPr lvl="1"/>
            <a:r>
              <a:rPr lang="en-US" dirty="0"/>
              <a:t>Item three</a:t>
            </a:r>
          </a:p>
        </p:txBody>
      </p:sp>
      <p:sp>
        <p:nvSpPr>
          <p:cNvPr id="9" name="Picture Placeholder 3">
            <a:extLst>
              <a:ext uri="{FF2B5EF4-FFF2-40B4-BE49-F238E27FC236}">
                <a16:creationId xmlns:a16="http://schemas.microsoft.com/office/drawing/2014/main" id="{15A3E4B8-CACE-4AB4-A8FC-7AEF75EDAF39}"/>
              </a:ext>
            </a:extLst>
          </p:cNvPr>
          <p:cNvSpPr>
            <a:spLocks noGrp="1"/>
          </p:cNvSpPr>
          <p:nvPr>
            <p:ph type="pic" sz="quarter" idx="13" hasCustomPrompt="1"/>
          </p:nvPr>
        </p:nvSpPr>
        <p:spPr bwMode="gray">
          <a:xfrm>
            <a:off x="3561365" y="1125505"/>
            <a:ext cx="1135062" cy="1136650"/>
          </a:xfrm>
        </p:spPr>
        <p:txBody>
          <a:bodyPr>
            <a:normAutofit/>
          </a:bodyPr>
          <a:lstStyle>
            <a:lvl1pPr marL="0" indent="0" algn="ctr">
              <a:buNone/>
              <a:defRPr sz="1500"/>
            </a:lvl1pPr>
          </a:lstStyle>
          <a:p>
            <a:r>
              <a:rPr lang="en-US" dirty="0"/>
              <a:t>Icon</a:t>
            </a:r>
          </a:p>
        </p:txBody>
      </p:sp>
      <p:sp>
        <p:nvSpPr>
          <p:cNvPr id="18" name="Content Placeholder 4">
            <a:extLst>
              <a:ext uri="{FF2B5EF4-FFF2-40B4-BE49-F238E27FC236}">
                <a16:creationId xmlns:a16="http://schemas.microsoft.com/office/drawing/2014/main" id="{032A610F-10B9-4A8A-83D5-C97FF538D359}"/>
              </a:ext>
            </a:extLst>
          </p:cNvPr>
          <p:cNvSpPr>
            <a:spLocks noGrp="1"/>
          </p:cNvSpPr>
          <p:nvPr>
            <p:ph sz="quarter" idx="18" hasCustomPrompt="1"/>
          </p:nvPr>
        </p:nvSpPr>
        <p:spPr>
          <a:xfrm>
            <a:off x="8776001" y="450884"/>
            <a:ext cx="2746375" cy="2714625"/>
          </a:xfrm>
        </p:spPr>
        <p:txBody>
          <a:bodyPr/>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dirty="0"/>
              <a:t>Click to add text</a:t>
            </a:r>
          </a:p>
          <a:p>
            <a:pPr lvl="1"/>
            <a:r>
              <a:rPr lang="en-US" dirty="0"/>
              <a:t>Item one</a:t>
            </a:r>
          </a:p>
          <a:p>
            <a:pPr lvl="1"/>
            <a:r>
              <a:rPr lang="en-US" dirty="0"/>
              <a:t>Item two</a:t>
            </a:r>
          </a:p>
          <a:p>
            <a:pPr lvl="1"/>
            <a:r>
              <a:rPr lang="en-US" dirty="0"/>
              <a:t>Item three</a:t>
            </a:r>
          </a:p>
        </p:txBody>
      </p:sp>
      <p:sp>
        <p:nvSpPr>
          <p:cNvPr id="10" name="Picture Placeholder 5">
            <a:extLst>
              <a:ext uri="{FF2B5EF4-FFF2-40B4-BE49-F238E27FC236}">
                <a16:creationId xmlns:a16="http://schemas.microsoft.com/office/drawing/2014/main" id="{EA34264D-D28C-49EA-828E-9A4D4603A2CB}"/>
              </a:ext>
            </a:extLst>
          </p:cNvPr>
          <p:cNvSpPr>
            <a:spLocks noGrp="1"/>
          </p:cNvSpPr>
          <p:nvPr>
            <p:ph type="pic" sz="quarter" idx="14" hasCustomPrompt="1"/>
          </p:nvPr>
        </p:nvSpPr>
        <p:spPr bwMode="gray">
          <a:xfrm>
            <a:off x="7251508" y="1125505"/>
            <a:ext cx="1135062" cy="1136650"/>
          </a:xfrm>
        </p:spPr>
        <p:txBody>
          <a:bodyPr>
            <a:normAutofit/>
          </a:bodyPr>
          <a:lstStyle>
            <a:lvl1pPr marL="0" indent="0" algn="ctr">
              <a:buNone/>
              <a:defRPr sz="1500"/>
            </a:lvl1pPr>
          </a:lstStyle>
          <a:p>
            <a:r>
              <a:rPr lang="en-US" dirty="0"/>
              <a:t>Icon</a:t>
            </a:r>
          </a:p>
        </p:txBody>
      </p:sp>
      <p:sp>
        <p:nvSpPr>
          <p:cNvPr id="19" name="Content Placeholder 6">
            <a:extLst>
              <a:ext uri="{FF2B5EF4-FFF2-40B4-BE49-F238E27FC236}">
                <a16:creationId xmlns:a16="http://schemas.microsoft.com/office/drawing/2014/main" id="{15663BA5-2702-4695-9A70-94EAAC588296}"/>
              </a:ext>
            </a:extLst>
          </p:cNvPr>
          <p:cNvSpPr>
            <a:spLocks noGrp="1"/>
          </p:cNvSpPr>
          <p:nvPr>
            <p:ph sz="quarter" idx="19" hasCustomPrompt="1"/>
          </p:nvPr>
        </p:nvSpPr>
        <p:spPr>
          <a:xfrm>
            <a:off x="477253" y="3743578"/>
            <a:ext cx="2746375" cy="2612772"/>
          </a:xfrm>
        </p:spPr>
        <p:txBody>
          <a:bodyPr/>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dirty="0"/>
              <a:t>Click to add text</a:t>
            </a:r>
          </a:p>
          <a:p>
            <a:pPr lvl="1"/>
            <a:r>
              <a:rPr lang="en-US" dirty="0"/>
              <a:t>Item one</a:t>
            </a:r>
          </a:p>
          <a:p>
            <a:pPr lvl="1"/>
            <a:r>
              <a:rPr lang="en-US" dirty="0"/>
              <a:t>Item two</a:t>
            </a:r>
          </a:p>
          <a:p>
            <a:pPr lvl="1"/>
            <a:r>
              <a:rPr lang="en-US" dirty="0"/>
              <a:t>Item three</a:t>
            </a:r>
          </a:p>
        </p:txBody>
      </p:sp>
      <p:sp>
        <p:nvSpPr>
          <p:cNvPr id="11" name="Picture Placeholder 7">
            <a:extLst>
              <a:ext uri="{FF2B5EF4-FFF2-40B4-BE49-F238E27FC236}">
                <a16:creationId xmlns:a16="http://schemas.microsoft.com/office/drawing/2014/main" id="{41875FDC-A655-4A0D-9846-FEBF4FE91C83}"/>
              </a:ext>
            </a:extLst>
          </p:cNvPr>
          <p:cNvSpPr>
            <a:spLocks noGrp="1"/>
          </p:cNvSpPr>
          <p:nvPr>
            <p:ph type="pic" sz="quarter" idx="15" hasCustomPrompt="1"/>
          </p:nvPr>
        </p:nvSpPr>
        <p:spPr bwMode="gray">
          <a:xfrm>
            <a:off x="3561365" y="4595846"/>
            <a:ext cx="1135062" cy="1136650"/>
          </a:xfrm>
        </p:spPr>
        <p:txBody>
          <a:bodyPr>
            <a:normAutofit/>
          </a:bodyPr>
          <a:lstStyle>
            <a:lvl1pPr marL="0" indent="0" algn="ctr">
              <a:buNone/>
              <a:defRPr sz="1500"/>
            </a:lvl1pPr>
          </a:lstStyle>
          <a:p>
            <a:r>
              <a:rPr lang="en-US" dirty="0"/>
              <a:t>Icon</a:t>
            </a:r>
          </a:p>
        </p:txBody>
      </p:sp>
      <p:sp>
        <p:nvSpPr>
          <p:cNvPr id="20" name="Content Placeholder 8">
            <a:extLst>
              <a:ext uri="{FF2B5EF4-FFF2-40B4-BE49-F238E27FC236}">
                <a16:creationId xmlns:a16="http://schemas.microsoft.com/office/drawing/2014/main" id="{B3257A84-CA4A-40FD-9C48-BA83D297743C}"/>
              </a:ext>
            </a:extLst>
          </p:cNvPr>
          <p:cNvSpPr>
            <a:spLocks noGrp="1"/>
          </p:cNvSpPr>
          <p:nvPr>
            <p:ph sz="quarter" idx="20" hasCustomPrompt="1"/>
          </p:nvPr>
        </p:nvSpPr>
        <p:spPr>
          <a:xfrm>
            <a:off x="8775416" y="3742023"/>
            <a:ext cx="2746375" cy="2612773"/>
          </a:xfrm>
        </p:spPr>
        <p:txBody>
          <a:bodyPr/>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dirty="0"/>
              <a:t>Click to add text</a:t>
            </a:r>
          </a:p>
          <a:p>
            <a:pPr lvl="1"/>
            <a:r>
              <a:rPr lang="en-US" dirty="0"/>
              <a:t>Item one</a:t>
            </a:r>
          </a:p>
          <a:p>
            <a:pPr lvl="1"/>
            <a:r>
              <a:rPr lang="en-US" dirty="0"/>
              <a:t>Item two</a:t>
            </a:r>
          </a:p>
          <a:p>
            <a:pPr lvl="1"/>
            <a:r>
              <a:rPr lang="en-US" dirty="0"/>
              <a:t>Item three</a:t>
            </a:r>
          </a:p>
        </p:txBody>
      </p:sp>
      <p:sp>
        <p:nvSpPr>
          <p:cNvPr id="12" name="Picture Placeholder 9">
            <a:extLst>
              <a:ext uri="{FF2B5EF4-FFF2-40B4-BE49-F238E27FC236}">
                <a16:creationId xmlns:a16="http://schemas.microsoft.com/office/drawing/2014/main" id="{36A64B5B-AE77-4B74-925A-5D85BD05CECF}"/>
              </a:ext>
            </a:extLst>
          </p:cNvPr>
          <p:cNvSpPr>
            <a:spLocks noGrp="1"/>
          </p:cNvSpPr>
          <p:nvPr>
            <p:ph type="pic" sz="quarter" idx="16" hasCustomPrompt="1"/>
          </p:nvPr>
        </p:nvSpPr>
        <p:spPr bwMode="gray">
          <a:xfrm>
            <a:off x="7251508" y="4595846"/>
            <a:ext cx="1135062" cy="1136650"/>
          </a:xfrm>
        </p:spPr>
        <p:txBody>
          <a:bodyPr>
            <a:normAutofit/>
          </a:bodyPr>
          <a:lstStyle>
            <a:lvl1pPr marL="0" indent="0" algn="ctr">
              <a:buNone/>
              <a:defRPr sz="1500"/>
            </a:lvl1pPr>
          </a:lstStyle>
          <a:p>
            <a:r>
              <a:rPr lang="en-US" dirty="0"/>
              <a:t>Icon</a:t>
            </a:r>
          </a:p>
        </p:txBody>
      </p:sp>
      <p:sp>
        <p:nvSpPr>
          <p:cNvPr id="3" name="Date Placeholder 10">
            <a:extLst>
              <a:ext uri="{FF2B5EF4-FFF2-40B4-BE49-F238E27FC236}">
                <a16:creationId xmlns:a16="http://schemas.microsoft.com/office/drawing/2014/main" id="{D7B1B1D7-CD0C-49E0-8AC1-567A6D1A48F1}"/>
              </a:ext>
            </a:extLst>
          </p:cNvPr>
          <p:cNvSpPr>
            <a:spLocks noGrp="1"/>
          </p:cNvSpPr>
          <p:nvPr>
            <p:ph type="dt" sz="half" idx="10"/>
          </p:nvPr>
        </p:nvSpPr>
        <p:spPr/>
        <p:txBody>
          <a:bodyPr/>
          <a:lstStyle/>
          <a:p>
            <a:fld id="{16D5E9BE-CAA2-49B9-B3D1-E3587DB5B59A}" type="datetime1">
              <a:rPr lang="en-US" smtClean="0"/>
              <a:t>9/10/2026</a:t>
            </a:fld>
            <a:endParaRPr lang="en-US" dirty="0"/>
          </a:p>
        </p:txBody>
      </p:sp>
      <p:sp>
        <p:nvSpPr>
          <p:cNvPr id="4" name="Footer Placeholder 11">
            <a:extLst>
              <a:ext uri="{FF2B5EF4-FFF2-40B4-BE49-F238E27FC236}">
                <a16:creationId xmlns:a16="http://schemas.microsoft.com/office/drawing/2014/main" id="{A0DE9E05-D5C9-40B5-B0BD-C5FFC93DBC73}"/>
              </a:ext>
            </a:extLst>
          </p:cNvPr>
          <p:cNvSpPr>
            <a:spLocks noGrp="1"/>
          </p:cNvSpPr>
          <p:nvPr>
            <p:ph type="ftr" sz="quarter" idx="11"/>
          </p:nvPr>
        </p:nvSpPr>
        <p:spPr/>
        <p:txBody>
          <a:bodyPr/>
          <a:lstStyle/>
          <a:p>
            <a:r>
              <a:rPr lang="en-US" dirty="0"/>
              <a:t>Supporting the Early Childhood Workforce</a:t>
            </a:r>
          </a:p>
        </p:txBody>
      </p:sp>
      <p:sp>
        <p:nvSpPr>
          <p:cNvPr id="5" name="Slide Number Placeholder 12">
            <a:extLst>
              <a:ext uri="{FF2B5EF4-FFF2-40B4-BE49-F238E27FC236}">
                <a16:creationId xmlns:a16="http://schemas.microsoft.com/office/drawing/2014/main" id="{A87A070A-47B1-4FE3-8E7C-7C9F041B2625}"/>
              </a:ext>
            </a:extLst>
          </p:cNvPr>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47681907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alf and Half">
    <p:spTree>
      <p:nvGrpSpPr>
        <p:cNvPr id="1" name=""/>
        <p:cNvGrpSpPr/>
        <p:nvPr/>
      </p:nvGrpSpPr>
      <p:grpSpPr>
        <a:xfrm>
          <a:off x="0" y="0"/>
          <a:ext cx="0" cy="0"/>
          <a:chOff x="0" y="0"/>
          <a:chExt cx="0" cy="0"/>
        </a:xfrm>
      </p:grpSpPr>
      <p:pic>
        <p:nvPicPr>
          <p:cNvPr id="6" name="Picture 1" descr="Shape&#10;&#10;Description automatically generated">
            <a:extLst>
              <a:ext uri="{FF2B5EF4-FFF2-40B4-BE49-F238E27FC236}">
                <a16:creationId xmlns:a16="http://schemas.microsoft.com/office/drawing/2014/main" id="{58A98041-598A-4B86-A4FE-CE64268EAC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850440" y="401352"/>
            <a:ext cx="8467375" cy="5571533"/>
          </a:xfrm>
          <a:prstGeom prst="rect">
            <a:avLst/>
          </a:prstGeom>
        </p:spPr>
      </p:pic>
      <p:sp>
        <p:nvSpPr>
          <p:cNvPr id="13" name="Title 2">
            <a:extLst>
              <a:ext uri="{FF2B5EF4-FFF2-40B4-BE49-F238E27FC236}">
                <a16:creationId xmlns:a16="http://schemas.microsoft.com/office/drawing/2014/main" id="{CF41329C-8017-4B1E-8629-9EB8192B20C0}"/>
              </a:ext>
            </a:extLst>
          </p:cNvPr>
          <p:cNvSpPr>
            <a:spLocks noGrp="1"/>
          </p:cNvSpPr>
          <p:nvPr>
            <p:ph type="title" hasCustomPrompt="1"/>
          </p:nvPr>
        </p:nvSpPr>
        <p:spPr bwMode="black">
          <a:xfrm>
            <a:off x="4433862" y="1550632"/>
            <a:ext cx="3268003" cy="3272972"/>
          </a:xfrm>
          <a:prstGeom prst="ellipse">
            <a:avLst/>
          </a:prstGeom>
          <a:noFill/>
        </p:spPr>
        <p:txBody>
          <a:bodyPr lIns="0" rIns="0">
            <a:normAutofit/>
          </a:bodyPr>
          <a:lstStyle>
            <a:lvl1pPr algn="ctr">
              <a:defRPr sz="3600">
                <a:solidFill>
                  <a:schemeClr val="tx1"/>
                </a:solidFill>
              </a:defRPr>
            </a:lvl1pPr>
          </a:lstStyle>
          <a:p>
            <a:r>
              <a:rPr lang="en-US" dirty="0"/>
              <a:t>Click to add title</a:t>
            </a:r>
          </a:p>
        </p:txBody>
      </p:sp>
      <p:sp>
        <p:nvSpPr>
          <p:cNvPr id="11" name="Picture Placeholder 3">
            <a:extLst>
              <a:ext uri="{FF2B5EF4-FFF2-40B4-BE49-F238E27FC236}">
                <a16:creationId xmlns:a16="http://schemas.microsoft.com/office/drawing/2014/main" id="{41875FDC-A655-4A0D-9846-FEBF4FE91C83}"/>
              </a:ext>
            </a:extLst>
          </p:cNvPr>
          <p:cNvSpPr>
            <a:spLocks noGrp="1"/>
          </p:cNvSpPr>
          <p:nvPr>
            <p:ph type="pic" sz="quarter" idx="15" hasCustomPrompt="1"/>
          </p:nvPr>
        </p:nvSpPr>
        <p:spPr bwMode="gray">
          <a:xfrm>
            <a:off x="1357005" y="1344489"/>
            <a:ext cx="1135062" cy="1136650"/>
          </a:xfrm>
        </p:spPr>
        <p:txBody>
          <a:bodyPr>
            <a:normAutofit/>
          </a:bodyPr>
          <a:lstStyle>
            <a:lvl1pPr marL="0" indent="0" algn="ctr">
              <a:buNone/>
              <a:defRPr sz="1500"/>
            </a:lvl1pPr>
          </a:lstStyle>
          <a:p>
            <a:r>
              <a:rPr lang="en-US" dirty="0"/>
              <a:t>Icon</a:t>
            </a:r>
          </a:p>
        </p:txBody>
      </p:sp>
      <p:sp>
        <p:nvSpPr>
          <p:cNvPr id="20" name="Content Placeholder 4">
            <a:extLst>
              <a:ext uri="{FF2B5EF4-FFF2-40B4-BE49-F238E27FC236}">
                <a16:creationId xmlns:a16="http://schemas.microsoft.com/office/drawing/2014/main" id="{B3257A84-CA4A-40FD-9C48-BA83D297743C}"/>
              </a:ext>
            </a:extLst>
          </p:cNvPr>
          <p:cNvSpPr>
            <a:spLocks noGrp="1"/>
          </p:cNvSpPr>
          <p:nvPr>
            <p:ph sz="quarter" idx="20" hasCustomPrompt="1"/>
          </p:nvPr>
        </p:nvSpPr>
        <p:spPr>
          <a:xfrm>
            <a:off x="555802" y="2718639"/>
            <a:ext cx="2746375" cy="3300984"/>
          </a:xfrm>
        </p:spPr>
        <p:txBody>
          <a:bodyPr/>
          <a:lstStyle>
            <a:lvl1pPr marL="0" indent="0">
              <a:buNone/>
              <a:defRPr sz="2200" b="1"/>
            </a:lvl1pPr>
            <a:lvl2pPr marL="346075" indent="-220663">
              <a:spcBef>
                <a:spcPts val="400"/>
              </a:spcBef>
              <a:spcAft>
                <a:spcPts val="400"/>
              </a:spcAft>
              <a:buClr>
                <a:schemeClr val="tx1"/>
              </a:buClr>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dirty="0"/>
              <a:t>Click to add text</a:t>
            </a:r>
          </a:p>
          <a:p>
            <a:pPr lvl="1"/>
            <a:r>
              <a:rPr lang="en-US" dirty="0"/>
              <a:t>Item one</a:t>
            </a:r>
          </a:p>
          <a:p>
            <a:pPr lvl="1"/>
            <a:r>
              <a:rPr lang="en-US" dirty="0"/>
              <a:t>Item two</a:t>
            </a:r>
          </a:p>
          <a:p>
            <a:pPr lvl="1"/>
            <a:r>
              <a:rPr lang="en-US" dirty="0"/>
              <a:t>Item three</a:t>
            </a:r>
          </a:p>
        </p:txBody>
      </p:sp>
      <p:sp>
        <p:nvSpPr>
          <p:cNvPr id="12" name="Picture Placeholder 5">
            <a:extLst>
              <a:ext uri="{FF2B5EF4-FFF2-40B4-BE49-F238E27FC236}">
                <a16:creationId xmlns:a16="http://schemas.microsoft.com/office/drawing/2014/main" id="{36A64B5B-AE77-4B74-925A-5D85BD05CECF}"/>
              </a:ext>
            </a:extLst>
          </p:cNvPr>
          <p:cNvSpPr>
            <a:spLocks noGrp="1"/>
          </p:cNvSpPr>
          <p:nvPr>
            <p:ph type="pic" sz="quarter" idx="16" hasCustomPrompt="1"/>
          </p:nvPr>
        </p:nvSpPr>
        <p:spPr bwMode="gray">
          <a:xfrm>
            <a:off x="9581072" y="401352"/>
            <a:ext cx="1135062" cy="1136650"/>
          </a:xfrm>
        </p:spPr>
        <p:txBody>
          <a:bodyPr>
            <a:normAutofit/>
          </a:bodyPr>
          <a:lstStyle>
            <a:lvl1pPr marL="0" indent="0" algn="ctr">
              <a:buNone/>
              <a:defRPr sz="1500"/>
            </a:lvl1pPr>
          </a:lstStyle>
          <a:p>
            <a:r>
              <a:rPr lang="en-US" dirty="0"/>
              <a:t>Icon</a:t>
            </a:r>
          </a:p>
        </p:txBody>
      </p:sp>
      <p:sp>
        <p:nvSpPr>
          <p:cNvPr id="14" name="Content Placeholder 6">
            <a:extLst>
              <a:ext uri="{FF2B5EF4-FFF2-40B4-BE49-F238E27FC236}">
                <a16:creationId xmlns:a16="http://schemas.microsoft.com/office/drawing/2014/main" id="{70EA3296-E774-4946-8E91-E5BC0EDF7F5C}"/>
              </a:ext>
            </a:extLst>
          </p:cNvPr>
          <p:cNvSpPr>
            <a:spLocks noGrp="1"/>
          </p:cNvSpPr>
          <p:nvPr>
            <p:ph sz="quarter" idx="21" hasCustomPrompt="1"/>
          </p:nvPr>
        </p:nvSpPr>
        <p:spPr>
          <a:xfrm>
            <a:off x="8742872" y="1788132"/>
            <a:ext cx="2811462" cy="3300014"/>
          </a:xfrm>
        </p:spPr>
        <p:txBody>
          <a:bodyPr/>
          <a:lstStyle>
            <a:lvl1pPr marL="0" indent="0">
              <a:buNone/>
              <a:defRPr b="1"/>
            </a:lvl1pPr>
            <a:lvl2pPr marL="346075" indent="-228600">
              <a:defRPr/>
            </a:lvl2pPr>
          </a:lstStyle>
          <a:p>
            <a:pPr lvl="0"/>
            <a:r>
              <a:rPr lang="en-US" dirty="0"/>
              <a:t>Click to add text</a:t>
            </a:r>
          </a:p>
          <a:p>
            <a:pPr lvl="1"/>
            <a:r>
              <a:rPr lang="en-US" dirty="0"/>
              <a:t>Item one</a:t>
            </a:r>
          </a:p>
          <a:p>
            <a:pPr lvl="1"/>
            <a:r>
              <a:rPr lang="en-US" dirty="0"/>
              <a:t>Item two</a:t>
            </a:r>
          </a:p>
          <a:p>
            <a:pPr lvl="1"/>
            <a:r>
              <a:rPr lang="en-US" dirty="0"/>
              <a:t>Item three</a:t>
            </a:r>
          </a:p>
        </p:txBody>
      </p:sp>
      <p:sp>
        <p:nvSpPr>
          <p:cNvPr id="3" name="Date Placeholder 7">
            <a:extLst>
              <a:ext uri="{FF2B5EF4-FFF2-40B4-BE49-F238E27FC236}">
                <a16:creationId xmlns:a16="http://schemas.microsoft.com/office/drawing/2014/main" id="{D7B1B1D7-CD0C-49E0-8AC1-567A6D1A48F1}"/>
              </a:ext>
            </a:extLst>
          </p:cNvPr>
          <p:cNvSpPr>
            <a:spLocks noGrp="1"/>
          </p:cNvSpPr>
          <p:nvPr>
            <p:ph type="dt" sz="half" idx="10"/>
          </p:nvPr>
        </p:nvSpPr>
        <p:spPr/>
        <p:txBody>
          <a:bodyPr/>
          <a:lstStyle/>
          <a:p>
            <a:fld id="{16D5E9BE-CAA2-49B9-B3D1-E3587DB5B59A}" type="datetime1">
              <a:rPr lang="en-US" smtClean="0"/>
              <a:t>9/10/2026</a:t>
            </a:fld>
            <a:endParaRPr lang="en-US" dirty="0"/>
          </a:p>
        </p:txBody>
      </p:sp>
      <p:sp>
        <p:nvSpPr>
          <p:cNvPr id="4" name="Footer Placeholder 8">
            <a:extLst>
              <a:ext uri="{FF2B5EF4-FFF2-40B4-BE49-F238E27FC236}">
                <a16:creationId xmlns:a16="http://schemas.microsoft.com/office/drawing/2014/main" id="{A0DE9E05-D5C9-40B5-B0BD-C5FFC93DBC73}"/>
              </a:ext>
            </a:extLst>
          </p:cNvPr>
          <p:cNvSpPr>
            <a:spLocks noGrp="1"/>
          </p:cNvSpPr>
          <p:nvPr>
            <p:ph type="ftr" sz="quarter" idx="11"/>
          </p:nvPr>
        </p:nvSpPr>
        <p:spPr/>
        <p:txBody>
          <a:bodyPr/>
          <a:lstStyle/>
          <a:p>
            <a:r>
              <a:rPr lang="en-US" dirty="0"/>
              <a:t>Optional Tagline Goes Here </a:t>
            </a:r>
            <a:r>
              <a:rPr lang="en-US" dirty="0">
                <a:solidFill>
                  <a:schemeClr val="accent1"/>
                </a:solidFill>
              </a:rPr>
              <a:t>|</a:t>
            </a:r>
            <a:r>
              <a:rPr lang="en-US" dirty="0"/>
              <a:t>  mn.gov/</a:t>
            </a:r>
            <a:r>
              <a:rPr lang="en-US" dirty="0" err="1"/>
              <a:t>mmb</a:t>
            </a:r>
            <a:r>
              <a:rPr lang="en-US" dirty="0"/>
              <a:t>/oar</a:t>
            </a:r>
          </a:p>
        </p:txBody>
      </p:sp>
      <p:sp>
        <p:nvSpPr>
          <p:cNvPr id="5" name="Slide Number Placeholder 9">
            <a:extLst>
              <a:ext uri="{FF2B5EF4-FFF2-40B4-BE49-F238E27FC236}">
                <a16:creationId xmlns:a16="http://schemas.microsoft.com/office/drawing/2014/main" id="{A87A070A-47B1-4FE3-8E7C-7C9F041B2625}"/>
              </a:ext>
            </a:extLst>
          </p:cNvPr>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258393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0 Up Pictures and Text">
    <p:bg bwMode="gray">
      <p:bgRef idx="1001">
        <a:schemeClr val="bg1"/>
      </p:bgRef>
    </p:bg>
    <p:spTree>
      <p:nvGrpSpPr>
        <p:cNvPr id="1" name=""/>
        <p:cNvGrpSpPr/>
        <p:nvPr/>
      </p:nvGrpSpPr>
      <p:grpSpPr>
        <a:xfrm>
          <a:off x="0" y="0"/>
          <a:ext cx="0" cy="0"/>
          <a:chOff x="0" y="0"/>
          <a:chExt cx="0" cy="0"/>
        </a:xfrm>
      </p:grpSpPr>
      <p:sp>
        <p:nvSpPr>
          <p:cNvPr id="15" name="Rectangle 1"/>
          <p:cNvSpPr/>
          <p:nvPr userDrawn="1"/>
        </p:nvSpPr>
        <p:spPr bwMode="black">
          <a:xfrm>
            <a:off x="0" y="2820924"/>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hasCustomPrompt="1"/>
          </p:nvPr>
        </p:nvSpPr>
        <p:spPr bwMode="white">
          <a:xfrm>
            <a:off x="838200" y="2821051"/>
            <a:ext cx="10515600" cy="1216025"/>
          </a:xfrm>
          <a:noFill/>
        </p:spPr>
        <p:txBody>
          <a:bodyPr lIns="0" rIns="0">
            <a:normAutofit/>
          </a:bodyPr>
          <a:lstStyle>
            <a:lvl1pPr algn="ctr">
              <a:defRPr sz="3600">
                <a:solidFill>
                  <a:schemeClr val="bg1"/>
                </a:solidFill>
              </a:defRPr>
            </a:lvl1pPr>
          </a:lstStyle>
          <a:p>
            <a:r>
              <a:rPr lang="en-US" dirty="0"/>
              <a:t>Click to add title</a:t>
            </a:r>
          </a:p>
        </p:txBody>
      </p:sp>
      <p:sp>
        <p:nvSpPr>
          <p:cNvPr id="2" name="Rectangle 3">
            <a:extLst>
              <a:ext uri="{FF2B5EF4-FFF2-40B4-BE49-F238E27FC236}">
                <a16:creationId xmlns:a16="http://schemas.microsoft.com/office/drawing/2014/main" id="{BD162C60-CB96-4A1A-A18D-22B32089E235}"/>
              </a:ext>
            </a:extLst>
          </p:cNvPr>
          <p:cNvSpPr/>
          <p:nvPr userDrawn="1"/>
        </p:nvSpPr>
        <p:spPr>
          <a:xfrm>
            <a:off x="1" y="-1"/>
            <a:ext cx="2437305" cy="28209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4">
            <a:extLst>
              <a:ext uri="{FF2B5EF4-FFF2-40B4-BE49-F238E27FC236}">
                <a16:creationId xmlns:a16="http://schemas.microsoft.com/office/drawing/2014/main" id="{0B3DCC4C-18F1-44A1-83F2-567249ACDEF1}"/>
              </a:ext>
            </a:extLst>
          </p:cNvPr>
          <p:cNvSpPr/>
          <p:nvPr userDrawn="1"/>
        </p:nvSpPr>
        <p:spPr>
          <a:xfrm>
            <a:off x="4877349" y="-1"/>
            <a:ext cx="2437305" cy="28209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5">
            <a:extLst>
              <a:ext uri="{FF2B5EF4-FFF2-40B4-BE49-F238E27FC236}">
                <a16:creationId xmlns:a16="http://schemas.microsoft.com/office/drawing/2014/main" id="{8CF2B0C9-EA38-4390-A84A-EBCFEDC0AAE5}"/>
              </a:ext>
            </a:extLst>
          </p:cNvPr>
          <p:cNvSpPr/>
          <p:nvPr userDrawn="1"/>
        </p:nvSpPr>
        <p:spPr>
          <a:xfrm>
            <a:off x="9754696" y="-1"/>
            <a:ext cx="2437305" cy="28209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6">
            <a:extLst>
              <a:ext uri="{FF2B5EF4-FFF2-40B4-BE49-F238E27FC236}">
                <a16:creationId xmlns:a16="http://schemas.microsoft.com/office/drawing/2014/main" id="{3D0C31E3-527C-4CBA-97E5-DBDF2A52AFAC}"/>
              </a:ext>
            </a:extLst>
          </p:cNvPr>
          <p:cNvSpPr/>
          <p:nvPr userDrawn="1"/>
        </p:nvSpPr>
        <p:spPr>
          <a:xfrm>
            <a:off x="2435850" y="4037076"/>
            <a:ext cx="2437305" cy="28172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7">
            <a:extLst>
              <a:ext uri="{FF2B5EF4-FFF2-40B4-BE49-F238E27FC236}">
                <a16:creationId xmlns:a16="http://schemas.microsoft.com/office/drawing/2014/main" id="{591E0941-ABF1-462A-AA3A-64D47089A2D7}"/>
              </a:ext>
            </a:extLst>
          </p:cNvPr>
          <p:cNvSpPr/>
          <p:nvPr userDrawn="1"/>
        </p:nvSpPr>
        <p:spPr>
          <a:xfrm>
            <a:off x="7314342" y="4037076"/>
            <a:ext cx="2437305" cy="28172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icture Placeholder 8">
            <a:extLst>
              <a:ext uri="{FF2B5EF4-FFF2-40B4-BE49-F238E27FC236}">
                <a16:creationId xmlns:a16="http://schemas.microsoft.com/office/drawing/2014/main" id="{5EB20B2C-E9C0-4B6F-9D8F-0B7BAAE1EDC6}"/>
              </a:ext>
            </a:extLst>
          </p:cNvPr>
          <p:cNvSpPr>
            <a:spLocks noGrp="1"/>
          </p:cNvSpPr>
          <p:nvPr>
            <p:ph type="pic" sz="quarter" idx="20" hasCustomPrompt="1"/>
          </p:nvPr>
        </p:nvSpPr>
        <p:spPr bwMode="gray">
          <a:xfrm>
            <a:off x="399634" y="256163"/>
            <a:ext cx="1688368" cy="1572637"/>
          </a:xfrm>
        </p:spPr>
        <p:txBody>
          <a:bodyPr/>
          <a:lstStyle>
            <a:lvl1pPr marL="0" indent="0" algn="ctr">
              <a:buNone/>
              <a:defRPr/>
            </a:lvl1pPr>
          </a:lstStyle>
          <a:p>
            <a:r>
              <a:rPr lang="en-US" dirty="0"/>
              <a:t>Picture</a:t>
            </a:r>
          </a:p>
        </p:txBody>
      </p:sp>
      <p:sp>
        <p:nvSpPr>
          <p:cNvPr id="5" name="Text Placeholder 9">
            <a:extLst>
              <a:ext uri="{FF2B5EF4-FFF2-40B4-BE49-F238E27FC236}">
                <a16:creationId xmlns:a16="http://schemas.microsoft.com/office/drawing/2014/main" id="{B1B2EA53-4275-4D74-9FC5-D8EA8CF60C8B}"/>
              </a:ext>
            </a:extLst>
          </p:cNvPr>
          <p:cNvSpPr>
            <a:spLocks noGrp="1"/>
          </p:cNvSpPr>
          <p:nvPr>
            <p:ph type="body" sz="quarter" idx="49" hasCustomPrompt="1"/>
          </p:nvPr>
        </p:nvSpPr>
        <p:spPr>
          <a:xfrm>
            <a:off x="144193" y="1927044"/>
            <a:ext cx="2148840" cy="722376"/>
          </a:xfrm>
        </p:spPr>
        <p:txBody>
          <a:bodyPr anchor="ctr">
            <a:normAutofit/>
          </a:bodyPr>
          <a:lstStyle>
            <a:lvl1pPr marL="0" indent="0" algn="ctr">
              <a:buNone/>
              <a:defRPr sz="2000" b="1"/>
            </a:lvl1pPr>
          </a:lstStyle>
          <a:p>
            <a:pPr lvl="0"/>
            <a:r>
              <a:rPr lang="en-US" dirty="0"/>
              <a:t>Click to add text</a:t>
            </a:r>
          </a:p>
        </p:txBody>
      </p:sp>
      <p:sp>
        <p:nvSpPr>
          <p:cNvPr id="58" name="Picture Placeholder 10">
            <a:extLst>
              <a:ext uri="{FF2B5EF4-FFF2-40B4-BE49-F238E27FC236}">
                <a16:creationId xmlns:a16="http://schemas.microsoft.com/office/drawing/2014/main" id="{513F8D1A-87BC-4B26-9247-B2DC62BB13C5}"/>
              </a:ext>
            </a:extLst>
          </p:cNvPr>
          <p:cNvSpPr>
            <a:spLocks noGrp="1"/>
          </p:cNvSpPr>
          <p:nvPr>
            <p:ph type="pic" sz="quarter" idx="32"/>
          </p:nvPr>
        </p:nvSpPr>
        <p:spPr bwMode="gray">
          <a:xfrm>
            <a:off x="2840906" y="256163"/>
            <a:ext cx="1688368" cy="1572637"/>
          </a:xfrm>
        </p:spPr>
        <p:txBody>
          <a:bodyPr/>
          <a:lstStyle>
            <a:lvl1pPr marL="0" indent="0" algn="ctr">
              <a:buNone/>
              <a:defRPr/>
            </a:lvl1pPr>
          </a:lstStyle>
          <a:p>
            <a:r>
              <a:rPr lang="en-US"/>
              <a:t>Click icon to add picture</a:t>
            </a:r>
            <a:endParaRPr lang="en-US" dirty="0"/>
          </a:p>
        </p:txBody>
      </p:sp>
      <p:sp>
        <p:nvSpPr>
          <p:cNvPr id="88" name="Text Placeholder 11">
            <a:extLst>
              <a:ext uri="{FF2B5EF4-FFF2-40B4-BE49-F238E27FC236}">
                <a16:creationId xmlns:a16="http://schemas.microsoft.com/office/drawing/2014/main" id="{6D665270-BCFF-43F6-9CEB-51DA6F7F1FA6}"/>
              </a:ext>
            </a:extLst>
          </p:cNvPr>
          <p:cNvSpPr>
            <a:spLocks noGrp="1"/>
          </p:cNvSpPr>
          <p:nvPr>
            <p:ph type="body" sz="quarter" idx="50" hasCustomPrompt="1"/>
          </p:nvPr>
        </p:nvSpPr>
        <p:spPr>
          <a:xfrm>
            <a:off x="2596612" y="1927044"/>
            <a:ext cx="2148840" cy="722376"/>
          </a:xfrm>
        </p:spPr>
        <p:txBody>
          <a:bodyPr anchor="ctr">
            <a:normAutofit/>
          </a:bodyPr>
          <a:lstStyle>
            <a:lvl1pPr marL="0" indent="0" algn="ctr">
              <a:buNone/>
              <a:defRPr sz="2000" b="1"/>
            </a:lvl1pPr>
          </a:lstStyle>
          <a:p>
            <a:pPr lvl="0"/>
            <a:r>
              <a:rPr lang="en-US" dirty="0"/>
              <a:t>Click to add text</a:t>
            </a:r>
          </a:p>
        </p:txBody>
      </p:sp>
      <p:sp>
        <p:nvSpPr>
          <p:cNvPr id="60" name="Picture Placeholder 12">
            <a:extLst>
              <a:ext uri="{FF2B5EF4-FFF2-40B4-BE49-F238E27FC236}">
                <a16:creationId xmlns:a16="http://schemas.microsoft.com/office/drawing/2014/main" id="{04897160-9BF7-44CA-9ACE-9621AC1F8AB6}"/>
              </a:ext>
            </a:extLst>
          </p:cNvPr>
          <p:cNvSpPr>
            <a:spLocks noGrp="1"/>
          </p:cNvSpPr>
          <p:nvPr>
            <p:ph type="pic" sz="quarter" idx="34"/>
          </p:nvPr>
        </p:nvSpPr>
        <p:spPr bwMode="gray">
          <a:xfrm>
            <a:off x="5251816" y="256163"/>
            <a:ext cx="1688368" cy="1572637"/>
          </a:xfrm>
        </p:spPr>
        <p:txBody>
          <a:bodyPr/>
          <a:lstStyle>
            <a:lvl1pPr marL="0" indent="0" algn="ctr">
              <a:buNone/>
              <a:defRPr/>
            </a:lvl1pPr>
          </a:lstStyle>
          <a:p>
            <a:r>
              <a:rPr lang="en-US"/>
              <a:t>Click icon to add picture</a:t>
            </a:r>
            <a:endParaRPr lang="en-US" dirty="0"/>
          </a:p>
        </p:txBody>
      </p:sp>
      <p:sp>
        <p:nvSpPr>
          <p:cNvPr id="89" name="Text Placeholder 13">
            <a:extLst>
              <a:ext uri="{FF2B5EF4-FFF2-40B4-BE49-F238E27FC236}">
                <a16:creationId xmlns:a16="http://schemas.microsoft.com/office/drawing/2014/main" id="{C7CDD40B-9D6C-4966-A99A-F976E43A8934}"/>
              </a:ext>
            </a:extLst>
          </p:cNvPr>
          <p:cNvSpPr>
            <a:spLocks noGrp="1"/>
          </p:cNvSpPr>
          <p:nvPr>
            <p:ph type="body" sz="quarter" idx="51" hasCustomPrompt="1"/>
          </p:nvPr>
        </p:nvSpPr>
        <p:spPr>
          <a:xfrm>
            <a:off x="5024862" y="1927044"/>
            <a:ext cx="2148840" cy="722376"/>
          </a:xfrm>
        </p:spPr>
        <p:txBody>
          <a:bodyPr anchor="ctr">
            <a:normAutofit/>
          </a:bodyPr>
          <a:lstStyle>
            <a:lvl1pPr marL="0" indent="0" algn="ctr">
              <a:buNone/>
              <a:defRPr sz="2000" b="1"/>
            </a:lvl1pPr>
          </a:lstStyle>
          <a:p>
            <a:pPr lvl="0"/>
            <a:r>
              <a:rPr lang="en-US" dirty="0"/>
              <a:t>Click to add text</a:t>
            </a:r>
          </a:p>
        </p:txBody>
      </p:sp>
      <p:sp>
        <p:nvSpPr>
          <p:cNvPr id="62" name="Picture Placeholder 14">
            <a:extLst>
              <a:ext uri="{FF2B5EF4-FFF2-40B4-BE49-F238E27FC236}">
                <a16:creationId xmlns:a16="http://schemas.microsoft.com/office/drawing/2014/main" id="{74F24F6E-7165-4401-A9FB-B018D4A703FC}"/>
              </a:ext>
            </a:extLst>
          </p:cNvPr>
          <p:cNvSpPr>
            <a:spLocks noGrp="1"/>
          </p:cNvSpPr>
          <p:nvPr>
            <p:ph type="pic" sz="quarter" idx="36"/>
          </p:nvPr>
        </p:nvSpPr>
        <p:spPr bwMode="gray">
          <a:xfrm>
            <a:off x="7662726" y="256163"/>
            <a:ext cx="1688368" cy="1572637"/>
          </a:xfrm>
        </p:spPr>
        <p:txBody>
          <a:bodyPr/>
          <a:lstStyle>
            <a:lvl1pPr marL="0" indent="0" algn="ctr">
              <a:buNone/>
              <a:defRPr/>
            </a:lvl1pPr>
          </a:lstStyle>
          <a:p>
            <a:r>
              <a:rPr lang="en-US"/>
              <a:t>Click icon to add picture</a:t>
            </a:r>
            <a:endParaRPr lang="en-US" dirty="0"/>
          </a:p>
        </p:txBody>
      </p:sp>
      <p:sp>
        <p:nvSpPr>
          <p:cNvPr id="90" name="Text Placeholder 15">
            <a:extLst>
              <a:ext uri="{FF2B5EF4-FFF2-40B4-BE49-F238E27FC236}">
                <a16:creationId xmlns:a16="http://schemas.microsoft.com/office/drawing/2014/main" id="{C28FB982-4B84-4C4C-9989-BA2563472E37}"/>
              </a:ext>
            </a:extLst>
          </p:cNvPr>
          <p:cNvSpPr>
            <a:spLocks noGrp="1"/>
          </p:cNvSpPr>
          <p:nvPr>
            <p:ph type="body" sz="quarter" idx="52" hasCustomPrompt="1"/>
          </p:nvPr>
        </p:nvSpPr>
        <p:spPr>
          <a:xfrm>
            <a:off x="7474206" y="1927044"/>
            <a:ext cx="2148840" cy="722376"/>
          </a:xfrm>
        </p:spPr>
        <p:txBody>
          <a:bodyPr anchor="ctr">
            <a:normAutofit/>
          </a:bodyPr>
          <a:lstStyle>
            <a:lvl1pPr marL="0" indent="0" algn="ctr">
              <a:buNone/>
              <a:defRPr sz="2000" b="1"/>
            </a:lvl1pPr>
          </a:lstStyle>
          <a:p>
            <a:pPr lvl="0"/>
            <a:r>
              <a:rPr lang="en-US" dirty="0"/>
              <a:t>Click to add text</a:t>
            </a:r>
          </a:p>
        </p:txBody>
      </p:sp>
      <p:sp>
        <p:nvSpPr>
          <p:cNvPr id="64" name="Picture Placeholder 15">
            <a:extLst>
              <a:ext uri="{FF2B5EF4-FFF2-40B4-BE49-F238E27FC236}">
                <a16:creationId xmlns:a16="http://schemas.microsoft.com/office/drawing/2014/main" id="{6626904F-CC3B-4AAC-9351-389DC5A32A64}"/>
              </a:ext>
            </a:extLst>
          </p:cNvPr>
          <p:cNvSpPr>
            <a:spLocks noGrp="1"/>
          </p:cNvSpPr>
          <p:nvPr>
            <p:ph type="pic" sz="quarter" idx="38"/>
          </p:nvPr>
        </p:nvSpPr>
        <p:spPr bwMode="gray">
          <a:xfrm>
            <a:off x="10117655" y="256163"/>
            <a:ext cx="1688368" cy="1572637"/>
          </a:xfrm>
        </p:spPr>
        <p:txBody>
          <a:bodyPr/>
          <a:lstStyle>
            <a:lvl1pPr marL="0" indent="0" algn="ctr">
              <a:buNone/>
              <a:defRPr/>
            </a:lvl1pPr>
          </a:lstStyle>
          <a:p>
            <a:r>
              <a:rPr lang="en-US"/>
              <a:t>Click icon to add picture</a:t>
            </a:r>
            <a:endParaRPr lang="en-US" dirty="0"/>
          </a:p>
        </p:txBody>
      </p:sp>
      <p:sp>
        <p:nvSpPr>
          <p:cNvPr id="91" name="Text Placeholder 16">
            <a:extLst>
              <a:ext uri="{FF2B5EF4-FFF2-40B4-BE49-F238E27FC236}">
                <a16:creationId xmlns:a16="http://schemas.microsoft.com/office/drawing/2014/main" id="{CD0CF586-7B0D-45A0-B7D6-DB10979C2E2A}"/>
              </a:ext>
            </a:extLst>
          </p:cNvPr>
          <p:cNvSpPr>
            <a:spLocks noGrp="1"/>
          </p:cNvSpPr>
          <p:nvPr>
            <p:ph type="body" sz="quarter" idx="53" hasCustomPrompt="1"/>
          </p:nvPr>
        </p:nvSpPr>
        <p:spPr>
          <a:xfrm>
            <a:off x="9898967" y="1927044"/>
            <a:ext cx="2148840" cy="722376"/>
          </a:xfrm>
        </p:spPr>
        <p:txBody>
          <a:bodyPr anchor="ctr">
            <a:normAutofit/>
          </a:bodyPr>
          <a:lstStyle>
            <a:lvl1pPr marL="0" indent="0" algn="ctr">
              <a:buNone/>
              <a:defRPr sz="2000" b="1"/>
            </a:lvl1pPr>
          </a:lstStyle>
          <a:p>
            <a:pPr lvl="0"/>
            <a:r>
              <a:rPr lang="en-US" dirty="0"/>
              <a:t>Click to add text</a:t>
            </a:r>
          </a:p>
        </p:txBody>
      </p:sp>
      <p:sp>
        <p:nvSpPr>
          <p:cNvPr id="71" name="Picture Placeholder 17">
            <a:extLst>
              <a:ext uri="{FF2B5EF4-FFF2-40B4-BE49-F238E27FC236}">
                <a16:creationId xmlns:a16="http://schemas.microsoft.com/office/drawing/2014/main" id="{CE73143E-94A3-454F-9304-4BC606CA8D31}"/>
              </a:ext>
            </a:extLst>
          </p:cNvPr>
          <p:cNvSpPr>
            <a:spLocks noGrp="1"/>
          </p:cNvSpPr>
          <p:nvPr>
            <p:ph type="pic" sz="quarter" idx="40"/>
          </p:nvPr>
        </p:nvSpPr>
        <p:spPr bwMode="gray">
          <a:xfrm>
            <a:off x="397289" y="4304416"/>
            <a:ext cx="1688368" cy="1572637"/>
          </a:xfrm>
        </p:spPr>
        <p:txBody>
          <a:bodyPr/>
          <a:lstStyle>
            <a:lvl1pPr marL="0" indent="0" algn="ctr">
              <a:buNone/>
              <a:defRPr/>
            </a:lvl1pPr>
          </a:lstStyle>
          <a:p>
            <a:r>
              <a:rPr lang="en-US"/>
              <a:t>Click icon to add picture</a:t>
            </a:r>
            <a:endParaRPr lang="en-US" dirty="0"/>
          </a:p>
        </p:txBody>
      </p:sp>
      <p:sp>
        <p:nvSpPr>
          <p:cNvPr id="92" name="Text Placeholder 18">
            <a:extLst>
              <a:ext uri="{FF2B5EF4-FFF2-40B4-BE49-F238E27FC236}">
                <a16:creationId xmlns:a16="http://schemas.microsoft.com/office/drawing/2014/main" id="{CCC4D160-A359-419D-BD12-F65BE6183B77}"/>
              </a:ext>
            </a:extLst>
          </p:cNvPr>
          <p:cNvSpPr>
            <a:spLocks noGrp="1"/>
          </p:cNvSpPr>
          <p:nvPr>
            <p:ph type="body" sz="quarter" idx="54" hasCustomPrompt="1"/>
          </p:nvPr>
        </p:nvSpPr>
        <p:spPr>
          <a:xfrm>
            <a:off x="144193" y="5982177"/>
            <a:ext cx="2148840" cy="722376"/>
          </a:xfrm>
        </p:spPr>
        <p:txBody>
          <a:bodyPr anchor="ctr">
            <a:normAutofit/>
          </a:bodyPr>
          <a:lstStyle>
            <a:lvl1pPr marL="0" indent="0" algn="ctr">
              <a:buNone/>
              <a:defRPr sz="2000" b="1"/>
            </a:lvl1pPr>
          </a:lstStyle>
          <a:p>
            <a:pPr lvl="0"/>
            <a:r>
              <a:rPr lang="en-US" dirty="0"/>
              <a:t>Click to add text</a:t>
            </a:r>
          </a:p>
        </p:txBody>
      </p:sp>
      <p:sp>
        <p:nvSpPr>
          <p:cNvPr id="73" name="Picture Placeholder 19">
            <a:extLst>
              <a:ext uri="{FF2B5EF4-FFF2-40B4-BE49-F238E27FC236}">
                <a16:creationId xmlns:a16="http://schemas.microsoft.com/office/drawing/2014/main" id="{0D271139-EB02-4351-B32D-98286D27AD6C}"/>
              </a:ext>
            </a:extLst>
          </p:cNvPr>
          <p:cNvSpPr>
            <a:spLocks noGrp="1"/>
          </p:cNvSpPr>
          <p:nvPr>
            <p:ph type="pic" sz="quarter" idx="42"/>
          </p:nvPr>
        </p:nvSpPr>
        <p:spPr bwMode="gray">
          <a:xfrm>
            <a:off x="2838561" y="4304416"/>
            <a:ext cx="1688368" cy="1572637"/>
          </a:xfrm>
        </p:spPr>
        <p:txBody>
          <a:bodyPr/>
          <a:lstStyle>
            <a:lvl1pPr marL="0" indent="0" algn="ctr">
              <a:buNone/>
              <a:defRPr/>
            </a:lvl1pPr>
          </a:lstStyle>
          <a:p>
            <a:r>
              <a:rPr lang="en-US"/>
              <a:t>Click icon to add picture</a:t>
            </a:r>
            <a:endParaRPr lang="en-US" dirty="0"/>
          </a:p>
        </p:txBody>
      </p:sp>
      <p:sp>
        <p:nvSpPr>
          <p:cNvPr id="93" name="Text Placeholder 20">
            <a:extLst>
              <a:ext uri="{FF2B5EF4-FFF2-40B4-BE49-F238E27FC236}">
                <a16:creationId xmlns:a16="http://schemas.microsoft.com/office/drawing/2014/main" id="{49EF6F7E-E510-4C65-A550-B5300CCADE05}"/>
              </a:ext>
            </a:extLst>
          </p:cNvPr>
          <p:cNvSpPr>
            <a:spLocks noGrp="1"/>
          </p:cNvSpPr>
          <p:nvPr>
            <p:ph type="body" sz="quarter" idx="55" hasCustomPrompt="1"/>
          </p:nvPr>
        </p:nvSpPr>
        <p:spPr>
          <a:xfrm>
            <a:off x="2596612" y="5982177"/>
            <a:ext cx="2148840" cy="722376"/>
          </a:xfrm>
        </p:spPr>
        <p:txBody>
          <a:bodyPr anchor="ctr">
            <a:normAutofit/>
          </a:bodyPr>
          <a:lstStyle>
            <a:lvl1pPr marL="0" indent="0" algn="ctr">
              <a:buNone/>
              <a:defRPr sz="2000" b="1"/>
            </a:lvl1pPr>
          </a:lstStyle>
          <a:p>
            <a:pPr lvl="0"/>
            <a:r>
              <a:rPr lang="en-US" dirty="0"/>
              <a:t>Click to add text</a:t>
            </a:r>
          </a:p>
        </p:txBody>
      </p:sp>
      <p:sp>
        <p:nvSpPr>
          <p:cNvPr id="75" name="Picture Placeholder 21">
            <a:extLst>
              <a:ext uri="{FF2B5EF4-FFF2-40B4-BE49-F238E27FC236}">
                <a16:creationId xmlns:a16="http://schemas.microsoft.com/office/drawing/2014/main" id="{51DCDB0D-A1AA-42EB-8125-F4656517D2CD}"/>
              </a:ext>
            </a:extLst>
          </p:cNvPr>
          <p:cNvSpPr>
            <a:spLocks noGrp="1"/>
          </p:cNvSpPr>
          <p:nvPr>
            <p:ph type="pic" sz="quarter" idx="44"/>
          </p:nvPr>
        </p:nvSpPr>
        <p:spPr bwMode="gray">
          <a:xfrm>
            <a:off x="5249471" y="4304416"/>
            <a:ext cx="1688368" cy="1572637"/>
          </a:xfrm>
        </p:spPr>
        <p:txBody>
          <a:bodyPr/>
          <a:lstStyle>
            <a:lvl1pPr marL="0" indent="0" algn="ctr">
              <a:buNone/>
              <a:defRPr/>
            </a:lvl1pPr>
          </a:lstStyle>
          <a:p>
            <a:r>
              <a:rPr lang="en-US"/>
              <a:t>Click icon to add picture</a:t>
            </a:r>
            <a:endParaRPr lang="en-US" dirty="0"/>
          </a:p>
        </p:txBody>
      </p:sp>
      <p:sp>
        <p:nvSpPr>
          <p:cNvPr id="94" name="Text Placeholder 22">
            <a:extLst>
              <a:ext uri="{FF2B5EF4-FFF2-40B4-BE49-F238E27FC236}">
                <a16:creationId xmlns:a16="http://schemas.microsoft.com/office/drawing/2014/main" id="{87DF68F9-C9AB-4D3A-8431-FF108ED3DF9E}"/>
              </a:ext>
            </a:extLst>
          </p:cNvPr>
          <p:cNvSpPr>
            <a:spLocks noGrp="1"/>
          </p:cNvSpPr>
          <p:nvPr>
            <p:ph type="body" sz="quarter" idx="56" hasCustomPrompt="1"/>
          </p:nvPr>
        </p:nvSpPr>
        <p:spPr>
          <a:xfrm>
            <a:off x="5024862" y="5982177"/>
            <a:ext cx="2148840" cy="722376"/>
          </a:xfrm>
        </p:spPr>
        <p:txBody>
          <a:bodyPr anchor="ctr">
            <a:normAutofit/>
          </a:bodyPr>
          <a:lstStyle>
            <a:lvl1pPr marL="0" indent="0" algn="ctr">
              <a:buNone/>
              <a:defRPr sz="2000" b="1"/>
            </a:lvl1pPr>
          </a:lstStyle>
          <a:p>
            <a:pPr lvl="0"/>
            <a:r>
              <a:rPr lang="en-US" dirty="0"/>
              <a:t>Click to add text</a:t>
            </a:r>
          </a:p>
        </p:txBody>
      </p:sp>
      <p:sp>
        <p:nvSpPr>
          <p:cNvPr id="77" name="Picture Placeholder 23">
            <a:extLst>
              <a:ext uri="{FF2B5EF4-FFF2-40B4-BE49-F238E27FC236}">
                <a16:creationId xmlns:a16="http://schemas.microsoft.com/office/drawing/2014/main" id="{D82E0B0A-7218-4FD5-9991-8E5E9FFBFFC7}"/>
              </a:ext>
            </a:extLst>
          </p:cNvPr>
          <p:cNvSpPr>
            <a:spLocks noGrp="1"/>
          </p:cNvSpPr>
          <p:nvPr>
            <p:ph type="pic" sz="quarter" idx="46"/>
          </p:nvPr>
        </p:nvSpPr>
        <p:spPr bwMode="gray">
          <a:xfrm>
            <a:off x="7660381" y="4304416"/>
            <a:ext cx="1688368" cy="1572637"/>
          </a:xfrm>
        </p:spPr>
        <p:txBody>
          <a:bodyPr/>
          <a:lstStyle>
            <a:lvl1pPr marL="0" indent="0" algn="ctr">
              <a:buNone/>
              <a:defRPr/>
            </a:lvl1pPr>
          </a:lstStyle>
          <a:p>
            <a:r>
              <a:rPr lang="en-US"/>
              <a:t>Click icon to add picture</a:t>
            </a:r>
            <a:endParaRPr lang="en-US" dirty="0"/>
          </a:p>
        </p:txBody>
      </p:sp>
      <p:sp>
        <p:nvSpPr>
          <p:cNvPr id="95" name="Text Placeholder 24">
            <a:extLst>
              <a:ext uri="{FF2B5EF4-FFF2-40B4-BE49-F238E27FC236}">
                <a16:creationId xmlns:a16="http://schemas.microsoft.com/office/drawing/2014/main" id="{D6FF2AA9-E000-4B0D-956F-F94226FE2E1C}"/>
              </a:ext>
            </a:extLst>
          </p:cNvPr>
          <p:cNvSpPr>
            <a:spLocks noGrp="1"/>
          </p:cNvSpPr>
          <p:nvPr>
            <p:ph type="body" sz="quarter" idx="57" hasCustomPrompt="1"/>
          </p:nvPr>
        </p:nvSpPr>
        <p:spPr>
          <a:xfrm>
            <a:off x="7474206" y="5982177"/>
            <a:ext cx="2148840" cy="722376"/>
          </a:xfrm>
        </p:spPr>
        <p:txBody>
          <a:bodyPr anchor="ctr">
            <a:normAutofit/>
          </a:bodyPr>
          <a:lstStyle>
            <a:lvl1pPr marL="0" indent="0" algn="ctr">
              <a:buNone/>
              <a:defRPr sz="2000" b="1"/>
            </a:lvl1pPr>
          </a:lstStyle>
          <a:p>
            <a:pPr lvl="0"/>
            <a:r>
              <a:rPr lang="en-US" dirty="0"/>
              <a:t>Click to add text</a:t>
            </a:r>
          </a:p>
        </p:txBody>
      </p:sp>
      <p:sp>
        <p:nvSpPr>
          <p:cNvPr id="79" name="Picture Placeholder 25">
            <a:extLst>
              <a:ext uri="{FF2B5EF4-FFF2-40B4-BE49-F238E27FC236}">
                <a16:creationId xmlns:a16="http://schemas.microsoft.com/office/drawing/2014/main" id="{F4AE9E1B-D8F1-43B5-8EC9-55F377B7EA06}"/>
              </a:ext>
            </a:extLst>
          </p:cNvPr>
          <p:cNvSpPr>
            <a:spLocks noGrp="1"/>
          </p:cNvSpPr>
          <p:nvPr>
            <p:ph type="pic" sz="quarter" idx="48"/>
          </p:nvPr>
        </p:nvSpPr>
        <p:spPr bwMode="gray">
          <a:xfrm>
            <a:off x="10115310" y="4304416"/>
            <a:ext cx="1688368" cy="1572637"/>
          </a:xfrm>
        </p:spPr>
        <p:txBody>
          <a:bodyPr/>
          <a:lstStyle>
            <a:lvl1pPr marL="0" indent="0" algn="ctr">
              <a:buNone/>
              <a:defRPr/>
            </a:lvl1pPr>
          </a:lstStyle>
          <a:p>
            <a:r>
              <a:rPr lang="en-US"/>
              <a:t>Click icon to add picture</a:t>
            </a:r>
            <a:endParaRPr lang="en-US" dirty="0"/>
          </a:p>
        </p:txBody>
      </p:sp>
      <p:sp>
        <p:nvSpPr>
          <p:cNvPr id="96" name="Text Placeholder 26">
            <a:extLst>
              <a:ext uri="{FF2B5EF4-FFF2-40B4-BE49-F238E27FC236}">
                <a16:creationId xmlns:a16="http://schemas.microsoft.com/office/drawing/2014/main" id="{86B304D2-5934-49D0-828A-58E73AB34CAB}"/>
              </a:ext>
            </a:extLst>
          </p:cNvPr>
          <p:cNvSpPr>
            <a:spLocks noGrp="1"/>
          </p:cNvSpPr>
          <p:nvPr>
            <p:ph type="body" sz="quarter" idx="58" hasCustomPrompt="1"/>
          </p:nvPr>
        </p:nvSpPr>
        <p:spPr>
          <a:xfrm>
            <a:off x="9898967" y="5982177"/>
            <a:ext cx="2148840" cy="722376"/>
          </a:xfrm>
        </p:spPr>
        <p:txBody>
          <a:bodyPr anchor="ctr">
            <a:normAutofit/>
          </a:bodyPr>
          <a:lstStyle>
            <a:lvl1pPr marL="0" indent="0" algn="ctr">
              <a:buNone/>
              <a:defRPr sz="2000" b="1"/>
            </a:lvl1pPr>
          </a:lstStyle>
          <a:p>
            <a:pPr lvl="0"/>
            <a:r>
              <a:rPr lang="en-US" dirty="0"/>
              <a:t>Click to add text</a:t>
            </a:r>
          </a:p>
        </p:txBody>
      </p:sp>
    </p:spTree>
    <p:extLst>
      <p:ext uri="{BB962C8B-B14F-4D97-AF65-F5344CB8AC3E}">
        <p14:creationId xmlns:p14="http://schemas.microsoft.com/office/powerpoint/2010/main" val="5377169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Photo Background (Blue Title, Overlay)">
    <p:spTree>
      <p:nvGrpSpPr>
        <p:cNvPr id="1" name=""/>
        <p:cNvGrpSpPr/>
        <p:nvPr/>
      </p:nvGrpSpPr>
      <p:grpSpPr>
        <a:xfrm>
          <a:off x="0" y="0"/>
          <a:ext cx="0" cy="0"/>
          <a:chOff x="0" y="0"/>
          <a:chExt cx="0" cy="0"/>
        </a:xfrm>
      </p:grpSpPr>
      <p:sp>
        <p:nvSpPr>
          <p:cNvPr id="12" name="Rectangle 1"/>
          <p:cNvSpPr/>
          <p:nvPr userDrawn="1"/>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1"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endParaRPr lang="en-US" dirty="0"/>
          </a:p>
        </p:txBody>
      </p:sp>
      <p:sp>
        <p:nvSpPr>
          <p:cNvPr id="9" name="Picture Placeholder 3"/>
          <p:cNvSpPr>
            <a:spLocks noGrp="1"/>
          </p:cNvSpPr>
          <p:nvPr>
            <p:ph type="pic" sz="quarter" idx="13" hasCustomPrompt="1"/>
          </p:nvPr>
        </p:nvSpPr>
        <p:spPr bwMode="gray">
          <a:xfrm>
            <a:off x="0" y="1219198"/>
            <a:ext cx="12192000" cy="5638802"/>
          </a:xfrm>
        </p:spPr>
        <p:txBody>
          <a:bodyPr/>
          <a:lstStyle/>
          <a:p>
            <a:r>
              <a:rPr lang="en-US" dirty="0"/>
              <a:t>Click Icon to add picture</a:t>
            </a:r>
          </a:p>
        </p:txBody>
      </p:sp>
      <p:sp>
        <p:nvSpPr>
          <p:cNvPr id="7" name="Content Placeholder 4"/>
          <p:cNvSpPr>
            <a:spLocks noGrp="1"/>
          </p:cNvSpPr>
          <p:nvPr>
            <p:ph idx="1" hasCustomPrompt="1"/>
          </p:nvPr>
        </p:nvSpPr>
        <p:spPr bwMode="auto">
          <a:xfrm>
            <a:off x="0" y="1921328"/>
            <a:ext cx="5683624" cy="4234542"/>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dirty="0"/>
              <a:t>Click to edit Master text styles. Note that blue overlay slide types require extra accessibility remediation when exported to PDF.</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0087428"/>
      </p:ext>
    </p:extLst>
  </p:cSld>
  <p:clrMapOvr>
    <a:masterClrMapping/>
  </p:clrMapOvr>
  <p:hf sldNum="0"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Photo Background (White Title, Blue Overlay)">
    <p:spTree>
      <p:nvGrpSpPr>
        <p:cNvPr id="1" name=""/>
        <p:cNvGrpSpPr/>
        <p:nvPr/>
      </p:nvGrpSpPr>
      <p:grpSpPr>
        <a:xfrm>
          <a:off x="0" y="0"/>
          <a:ext cx="0" cy="0"/>
          <a:chOff x="0" y="0"/>
          <a:chExt cx="0" cy="0"/>
        </a:xfrm>
      </p:grpSpPr>
      <p:sp>
        <p:nvSpPr>
          <p:cNvPr id="8"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endParaRPr lang="en-US" dirty="0"/>
          </a:p>
        </p:txBody>
      </p:sp>
      <p:sp>
        <p:nvSpPr>
          <p:cNvPr id="9" name="Picture Placeholder 2"/>
          <p:cNvSpPr>
            <a:spLocks noGrp="1"/>
          </p:cNvSpPr>
          <p:nvPr>
            <p:ph type="pic" sz="quarter" idx="13" hasCustomPrompt="1"/>
          </p:nvPr>
        </p:nvSpPr>
        <p:spPr bwMode="gray">
          <a:xfrm>
            <a:off x="0" y="1219198"/>
            <a:ext cx="12192000" cy="5638802"/>
          </a:xfrm>
        </p:spPr>
        <p:txBody>
          <a:bodyPr/>
          <a:lstStyle>
            <a:lvl1pPr>
              <a:defRPr baseline="0"/>
            </a:lvl1pPr>
          </a:lstStyle>
          <a:p>
            <a:r>
              <a:rPr lang="en-US" dirty="0"/>
              <a:t>Click Icon to add picture</a:t>
            </a:r>
          </a:p>
        </p:txBody>
      </p:sp>
      <p:sp>
        <p:nvSpPr>
          <p:cNvPr id="7" name="Content Placeholder 3"/>
          <p:cNvSpPr>
            <a:spLocks noGrp="1"/>
          </p:cNvSpPr>
          <p:nvPr>
            <p:ph idx="1" hasCustomPrompt="1"/>
          </p:nvPr>
        </p:nvSpPr>
        <p:spPr bwMode="auto">
          <a:xfrm>
            <a:off x="0" y="1921328"/>
            <a:ext cx="5683624" cy="4234542"/>
          </a:xfrm>
          <a:solidFill>
            <a:schemeClr val="tx1">
              <a:alpha val="88000"/>
            </a:schemeClr>
          </a:solidFill>
        </p:spPr>
        <p:txBody>
          <a:bodyPr rIns="274320" anchor="ctr"/>
          <a:lstStyle>
            <a:lvl1pPr marL="457200" marR="0" indent="0" algn="l" defTabSz="914400" rtl="0" eaLnBrk="1" fontAlgn="auto" latinLnBrk="0" hangingPunct="1">
              <a:lnSpc>
                <a:spcPct val="100000"/>
              </a:lnSpc>
              <a:spcBef>
                <a:spcPts val="0"/>
              </a:spcBef>
              <a:spcAft>
                <a:spcPts val="1000"/>
              </a:spcAft>
              <a:buClr>
                <a:schemeClr val="accent2"/>
              </a:buClr>
              <a:buSzTx/>
              <a:buFont typeface="Arial" panose="020B0604020202020204" pitchFamily="34" charset="0"/>
              <a:buNone/>
              <a:tabLst/>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marL="685800" marR="0" lvl="0" indent="-228600" algn="l" defTabSz="914400" rtl="0" eaLnBrk="1" fontAlgn="auto" latinLnBrk="0" hangingPunct="1">
              <a:lnSpc>
                <a:spcPct val="100000"/>
              </a:lnSpc>
              <a:spcBef>
                <a:spcPts val="0"/>
              </a:spcBef>
              <a:spcAft>
                <a:spcPts val="1000"/>
              </a:spcAft>
              <a:buClr>
                <a:schemeClr val="accent2"/>
              </a:buClr>
              <a:buSzTx/>
              <a:buFont typeface="Arial" panose="020B0604020202020204" pitchFamily="34" charset="0"/>
              <a:buChar char="•"/>
              <a:tabLst/>
              <a:defRPr/>
            </a:pPr>
            <a:r>
              <a:rPr lang="en-US" dirty="0"/>
              <a:t>Click to edit Master text styles. Note that blue overlay slide types require extra accessibility remediation when exported to PDF.</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21981614"/>
      </p:ext>
    </p:extLst>
  </p:cSld>
  <p:clrMapOvr>
    <a:masterClrMapping/>
  </p:clrMapOvr>
  <p:hf sldNum="0" hdr="0" ftr="0" dt="0"/>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Image Background (Blue Circle)">
    <p:bg bwMode="gray">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3"/>
          </p:nvPr>
        </p:nvSpPr>
        <p:spPr bwMode="gray">
          <a:xfrm>
            <a:off x="0" y="0"/>
            <a:ext cx="12192000" cy="6858000"/>
          </a:xfrm>
        </p:spPr>
        <p:txBody>
          <a:bodyPr/>
          <a:lstStyle/>
          <a:p>
            <a:r>
              <a:rPr lang="en-US"/>
              <a:t>Click icon to add picture</a:t>
            </a:r>
            <a:endParaRPr lang="en-US" dirty="0"/>
          </a:p>
        </p:txBody>
      </p:sp>
      <p:sp>
        <p:nvSpPr>
          <p:cNvPr id="9" name="Title 2"/>
          <p:cNvSpPr>
            <a:spLocks noGrp="1"/>
          </p:cNvSpPr>
          <p:nvPr>
            <p:ph type="title" hasCustomPrompt="1"/>
          </p:nvPr>
        </p:nvSpPr>
        <p:spPr bwMode="auto">
          <a:xfrm>
            <a:off x="6304108"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Tree>
    <p:extLst>
      <p:ext uri="{BB962C8B-B14F-4D97-AF65-F5344CB8AC3E}">
        <p14:creationId xmlns:p14="http://schemas.microsoft.com/office/powerpoint/2010/main" val="2349509268"/>
      </p:ext>
    </p:extLst>
  </p:cSld>
  <p:clrMapOvr>
    <a:masterClrMapping/>
  </p:clrMapOvr>
  <p:hf sldNum="0"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Image Background (Multiple Circles)">
    <p:bg>
      <p:bgPr>
        <a:solidFill>
          <a:schemeClr val="bg1"/>
        </a:solidFill>
        <a:effectLst/>
      </p:bgPr>
    </p:bg>
    <p:spTree>
      <p:nvGrpSpPr>
        <p:cNvPr id="1" name=""/>
        <p:cNvGrpSpPr/>
        <p:nvPr/>
      </p:nvGrpSpPr>
      <p:grpSpPr>
        <a:xfrm>
          <a:off x="0" y="0"/>
          <a:ext cx="0" cy="0"/>
          <a:chOff x="0" y="0"/>
          <a:chExt cx="0" cy="0"/>
        </a:xfrm>
      </p:grpSpPr>
      <p:sp>
        <p:nvSpPr>
          <p:cNvPr id="10" name="Picture Placeholder 1"/>
          <p:cNvSpPr>
            <a:spLocks noGrp="1"/>
          </p:cNvSpPr>
          <p:nvPr>
            <p:ph type="pic" sz="quarter" idx="15"/>
          </p:nvPr>
        </p:nvSpPr>
        <p:spPr bwMode="gray">
          <a:xfrm>
            <a:off x="0" y="0"/>
            <a:ext cx="12192000" cy="6858000"/>
          </a:xfrm>
        </p:spPr>
        <p:txBody>
          <a:bodyPr/>
          <a:lstStyle/>
          <a:p>
            <a:r>
              <a:rPr lang="en-US"/>
              <a:t>Click icon to add picture</a:t>
            </a:r>
            <a:endParaRPr lang="en-US" dirty="0"/>
          </a:p>
        </p:txBody>
      </p:sp>
      <p:sp>
        <p:nvSpPr>
          <p:cNvPr id="8" name="Title 2"/>
          <p:cNvSpPr>
            <a:spLocks noGrp="1"/>
          </p:cNvSpPr>
          <p:nvPr>
            <p:ph type="title" hasCustomPrompt="1"/>
          </p:nvPr>
        </p:nvSpPr>
        <p:spPr bwMode="auto">
          <a:xfrm>
            <a:off x="7289728" y="901318"/>
            <a:ext cx="4661388" cy="4661388"/>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dirty="0"/>
              <a:t>Click to edit title</a:t>
            </a:r>
          </a:p>
        </p:txBody>
      </p:sp>
      <p:sp>
        <p:nvSpPr>
          <p:cNvPr id="12" name="Text Placeholder 3"/>
          <p:cNvSpPr>
            <a:spLocks noGrp="1"/>
          </p:cNvSpPr>
          <p:nvPr>
            <p:ph type="body" sz="quarter" idx="16" hasCustomPrompt="1"/>
          </p:nvPr>
        </p:nvSpPr>
        <p:spPr bwMode="auto">
          <a:xfrm>
            <a:off x="6054753" y="398666"/>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dirty="0"/>
              <a:t>Second Point</a:t>
            </a:r>
          </a:p>
        </p:txBody>
      </p:sp>
      <p:sp>
        <p:nvSpPr>
          <p:cNvPr id="13" name="Text Placeholder 4"/>
          <p:cNvSpPr>
            <a:spLocks noGrp="1"/>
          </p:cNvSpPr>
          <p:nvPr>
            <p:ph type="body" sz="quarter" idx="17" hasCustomPrompt="1"/>
          </p:nvPr>
        </p:nvSpPr>
        <p:spPr bwMode="auto">
          <a:xfrm>
            <a:off x="5679058" y="3827626"/>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dirty="0"/>
              <a:t>Third Point</a:t>
            </a:r>
          </a:p>
        </p:txBody>
      </p:sp>
    </p:spTree>
    <p:extLst>
      <p:ext uri="{BB962C8B-B14F-4D97-AF65-F5344CB8AC3E}">
        <p14:creationId xmlns:p14="http://schemas.microsoft.com/office/powerpoint/2010/main" val="1111090356"/>
      </p:ext>
    </p:extLst>
  </p:cSld>
  <p:clrMapOvr>
    <a:masterClrMapping/>
  </p:clrMapOvr>
  <p:hf sldNum="0" hdr="0" ftr="0" dt="0"/>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Quote or Statement (Blue Box, Photo BG)">
    <p:bg>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3"/>
          </p:nvPr>
        </p:nvSpPr>
        <p:spPr bwMode="gray">
          <a:xfrm>
            <a:off x="0" y="0"/>
            <a:ext cx="12192000" cy="6858000"/>
          </a:xfrm>
        </p:spPr>
        <p:txBody>
          <a:bodyPr/>
          <a:lstStyle/>
          <a:p>
            <a:r>
              <a:rPr lang="en-US"/>
              <a:t>Click icon to add picture</a:t>
            </a:r>
          </a:p>
        </p:txBody>
      </p:sp>
      <p:sp>
        <p:nvSpPr>
          <p:cNvPr id="5" name="Title 2"/>
          <p:cNvSpPr>
            <a:spLocks noGrp="1"/>
          </p:cNvSpPr>
          <p:nvPr>
            <p:ph type="title" hasCustomPrompt="1"/>
          </p:nvPr>
        </p:nvSpPr>
        <p:spPr bwMode="auto">
          <a:xfrm>
            <a:off x="2299475" y="1609867"/>
            <a:ext cx="7593051" cy="3638266"/>
          </a:xfrm>
          <a:solidFill>
            <a:srgbClr val="003865">
              <a:alpha val="87843"/>
            </a:srgbClr>
          </a:solidFill>
        </p:spPr>
        <p:txBody>
          <a:bodyPr>
            <a:noAutofit/>
          </a:bodyPr>
          <a:lstStyle>
            <a:lvl1pPr algn="ctr">
              <a:spcAft>
                <a:spcPts val="1000"/>
              </a:spcAft>
              <a:tabLst>
                <a:tab pos="3770313" algn="l"/>
              </a:tabLst>
              <a:defRPr sz="7000" baseline="0">
                <a:solidFill>
                  <a:schemeClr val="bg1"/>
                </a:solidFill>
              </a:defRPr>
            </a:lvl1pPr>
          </a:lstStyle>
          <a:p>
            <a:r>
              <a:rPr lang="en-US" dirty="0"/>
              <a:t>Quote or </a:t>
            </a:r>
            <a:br>
              <a:rPr lang="en-US" dirty="0"/>
            </a:br>
            <a:r>
              <a:rPr lang="en-US" dirty="0"/>
              <a:t>Statement</a:t>
            </a:r>
          </a:p>
        </p:txBody>
      </p:sp>
    </p:spTree>
    <p:extLst>
      <p:ext uri="{BB962C8B-B14F-4D97-AF65-F5344CB8AC3E}">
        <p14:creationId xmlns:p14="http://schemas.microsoft.com/office/powerpoint/2010/main" val="2541395344"/>
      </p:ext>
    </p:extLst>
  </p:cSld>
  <p:clrMapOvr>
    <a:masterClrMapping/>
  </p:clrMapOvr>
  <p:hf sldNum="0" hdr="0" ftr="0" dt="0"/>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Quote or Statement (Blue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10" name="Text Placeholder 2"/>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a:t>Make a secondary statement here.</a:t>
            </a:r>
          </a:p>
        </p:txBody>
      </p:sp>
      <p:sp>
        <p:nvSpPr>
          <p:cNvPr id="3" name="Date Placeholder 3"/>
          <p:cNvSpPr>
            <a:spLocks noGrp="1"/>
          </p:cNvSpPr>
          <p:nvPr>
            <p:ph type="dt" sz="half" idx="10"/>
          </p:nvPr>
        </p:nvSpPr>
        <p:spPr bwMode="white"/>
        <p:txBody>
          <a:bodyPr/>
          <a:lstStyle>
            <a:lvl1pPr>
              <a:defRPr>
                <a:solidFill>
                  <a:schemeClr val="bg1"/>
                </a:solidFill>
              </a:defRPr>
            </a:lvl1pPr>
          </a:lstStyle>
          <a:p>
            <a:fld id="{D094F804-653A-41F1-A565-1098D9DEB37A}" type="datetime1">
              <a:rPr lang="en-US" smtClean="0"/>
              <a:t>9/10/2026</a:t>
            </a:fld>
            <a:endParaRPr lang="en-US" dirty="0"/>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dirty="0"/>
              <a:t>Supporting the Early Childhood Workforce</a:t>
            </a:r>
          </a:p>
        </p:txBody>
      </p:sp>
      <p:sp>
        <p:nvSpPr>
          <p:cNvPr id="4" name="Slide Number Placeholder 5"/>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46302726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Quote or Statement (Light Gray Background)">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9" name="Rectangle 1"/>
          <p:cNvSpPr txBox="1">
            <a:spLocks/>
          </p:cNvSpPr>
          <p:nvPr userDrawn="1"/>
        </p:nvSpPr>
        <p:spPr bwMode="black">
          <a:xfrm>
            <a:off x="0" y="1389684"/>
            <a:ext cx="12192000" cy="1340989"/>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accent2"/>
                </a:solidFill>
                <a:latin typeface="+mj-lt"/>
                <a:ea typeface="+mj-ea"/>
                <a:cs typeface="+mj-cs"/>
              </a:defRPr>
            </a:lvl1pPr>
          </a:lstStyle>
          <a:p>
            <a:endParaRPr lang="en-US" dirty="0"/>
          </a:p>
        </p:txBody>
      </p:sp>
      <p:sp>
        <p:nvSpPr>
          <p:cNvPr id="7" name="Title 2"/>
          <p:cNvSpPr>
            <a:spLocks noGrp="1"/>
          </p:cNvSpPr>
          <p:nvPr>
            <p:ph type="title" hasCustomPrompt="1"/>
          </p:nvPr>
        </p:nvSpPr>
        <p:spPr bwMode="white">
          <a:xfrm>
            <a:off x="266700" y="1389685"/>
            <a:ext cx="11658600" cy="1340989"/>
          </a:xfrm>
          <a:noFill/>
        </p:spPr>
        <p:txBody>
          <a:bodyPr>
            <a:noAutofit/>
          </a:bodyPr>
          <a:lstStyle>
            <a:lvl1pPr algn="ctr">
              <a:tabLst>
                <a:tab pos="3770313" algn="l"/>
              </a:tabLst>
              <a:defRPr sz="7000">
                <a:solidFill>
                  <a:schemeClr val="accent2"/>
                </a:solidFill>
              </a:defRPr>
            </a:lvl1pPr>
          </a:lstStyle>
          <a:p>
            <a:r>
              <a:rPr lang="en-US" dirty="0"/>
              <a:t>Quote or Statement</a:t>
            </a:r>
          </a:p>
        </p:txBody>
      </p:sp>
      <p:sp>
        <p:nvSpPr>
          <p:cNvPr id="8" name="Text Placeholder 3"/>
          <p:cNvSpPr>
            <a:spLocks noGrp="1"/>
          </p:cNvSpPr>
          <p:nvPr>
            <p:ph type="body" sz="quarter" idx="13" hasCustomPrompt="1"/>
          </p:nvPr>
        </p:nvSpPr>
        <p:spPr bwMode="black">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2"/>
                </a:solidFill>
              </a:defRPr>
            </a:lvl1pPr>
          </a:lstStyle>
          <a:p>
            <a:pPr lvl="0"/>
            <a:r>
              <a:rPr lang="en-US" dirty="0"/>
              <a:t>Make a secondary statement here.</a:t>
            </a:r>
          </a:p>
        </p:txBody>
      </p:sp>
      <p:sp>
        <p:nvSpPr>
          <p:cNvPr id="3" name="Date Placeholder 4"/>
          <p:cNvSpPr>
            <a:spLocks noGrp="1"/>
          </p:cNvSpPr>
          <p:nvPr>
            <p:ph type="dt" sz="half" idx="10"/>
          </p:nvPr>
        </p:nvSpPr>
        <p:spPr bwMode="black"/>
        <p:txBody>
          <a:bodyPr/>
          <a:lstStyle/>
          <a:p>
            <a:fld id="{466A75E6-E45B-4C5D-981E-7C8ED0C72F5D}" type="datetime1">
              <a:rPr lang="en-US" smtClean="0"/>
              <a:t>9/10/2026</a:t>
            </a:fld>
            <a:endParaRPr lang="en-US" dirty="0"/>
          </a:p>
        </p:txBody>
      </p:sp>
      <p:sp>
        <p:nvSpPr>
          <p:cNvPr id="5" name="Footer Placeholder 5"/>
          <p:cNvSpPr>
            <a:spLocks noGrp="1"/>
          </p:cNvSpPr>
          <p:nvPr>
            <p:ph type="ftr" sz="quarter" idx="12"/>
          </p:nvPr>
        </p:nvSpPr>
        <p:spPr bwMode="black"/>
        <p:txBody>
          <a:bodyPr/>
          <a:lstStyle>
            <a:lvl1pPr>
              <a:defRPr>
                <a:solidFill>
                  <a:schemeClr val="tx2"/>
                </a:solidFill>
              </a:defRPr>
            </a:lvl1pPr>
          </a:lstStyle>
          <a:p>
            <a:r>
              <a:rPr lang="en-US" dirty="0"/>
              <a:t>Supporting the Early Childhood Workforce</a:t>
            </a:r>
          </a:p>
        </p:txBody>
      </p:sp>
      <p:sp>
        <p:nvSpPr>
          <p:cNvPr id="4" name="Slide Number Placeholder 6"/>
          <p:cNvSpPr>
            <a:spLocks noGrp="1"/>
          </p:cNvSpPr>
          <p:nvPr>
            <p:ph type="sldNum" sz="quarter" idx="11"/>
          </p:nvPr>
        </p:nvSpPr>
        <p:spPr bwMode="black"/>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731440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Quote or Statement (Image Background)">
    <p:bg bwMode="ltGray">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4" hasCustomPrompt="1"/>
          </p:nvPr>
        </p:nvSpPr>
        <p:spPr bwMode="gray">
          <a:xfrm>
            <a:off x="0" y="0"/>
            <a:ext cx="12192000" cy="6858000"/>
          </a:xfrm>
          <a:solidFill>
            <a:schemeClr val="tx2">
              <a:lumMod val="65000"/>
              <a:lumOff val="35000"/>
            </a:schemeClr>
          </a:solidFill>
        </p:spPr>
        <p:txBody>
          <a:bodyPr/>
          <a:lstStyle>
            <a:lvl1pPr>
              <a:defRPr>
                <a:solidFill>
                  <a:schemeClr val="bg1"/>
                </a:solidFill>
              </a:defRPr>
            </a:lvl1pPr>
          </a:lstStyle>
          <a:p>
            <a:r>
              <a:rPr lang="en-US" dirty="0"/>
              <a:t>Click icon to add background picture. Ensure sufficient contrast exists between photo and white text.</a:t>
            </a:r>
          </a:p>
        </p:txBody>
      </p:sp>
      <p:sp>
        <p:nvSpPr>
          <p:cNvPr id="12" name="Title 2"/>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bg1"/>
                </a:solidFill>
              </a:defRPr>
            </a:lvl1pPr>
          </a:lstStyle>
          <a:p>
            <a:r>
              <a:rPr lang="en-US" dirty="0"/>
              <a:t>Quote or Statement</a:t>
            </a:r>
          </a:p>
        </p:txBody>
      </p:sp>
      <p:sp>
        <p:nvSpPr>
          <p:cNvPr id="13" name="Text Placeholder 3"/>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dirty="0"/>
              <a:t>Make a secondary statement here.</a:t>
            </a:r>
          </a:p>
        </p:txBody>
      </p:sp>
      <p:sp>
        <p:nvSpPr>
          <p:cNvPr id="3" name="Date Placeholder 4"/>
          <p:cNvSpPr>
            <a:spLocks noGrp="1"/>
          </p:cNvSpPr>
          <p:nvPr>
            <p:ph type="dt" sz="half" idx="10"/>
          </p:nvPr>
        </p:nvSpPr>
        <p:spPr bwMode="white"/>
        <p:txBody>
          <a:bodyPr/>
          <a:lstStyle>
            <a:lvl1pPr>
              <a:defRPr>
                <a:solidFill>
                  <a:schemeClr val="bg1"/>
                </a:solidFill>
              </a:defRPr>
            </a:lvl1pPr>
          </a:lstStyle>
          <a:p>
            <a:fld id="{F8B25D9D-5365-41CD-BF43-4FFFCBF4BBDA}" type="datetime1">
              <a:rPr lang="en-US" smtClean="0"/>
              <a:t>9/10/2026</a:t>
            </a:fld>
            <a:endParaRPr lang="en-US" dirty="0"/>
          </a:p>
        </p:txBody>
      </p:sp>
      <p:sp>
        <p:nvSpPr>
          <p:cNvPr id="5" name="Footer Placeholder 5"/>
          <p:cNvSpPr>
            <a:spLocks noGrp="1"/>
          </p:cNvSpPr>
          <p:nvPr>
            <p:ph type="ftr" sz="quarter" idx="12"/>
          </p:nvPr>
        </p:nvSpPr>
        <p:spPr bwMode="white"/>
        <p:txBody>
          <a:bodyPr/>
          <a:lstStyle>
            <a:lvl1pPr>
              <a:defRPr>
                <a:solidFill>
                  <a:schemeClr val="bg1"/>
                </a:solidFill>
              </a:defRPr>
            </a:lvl1pPr>
          </a:lstStyle>
          <a:p>
            <a:r>
              <a:rPr lang="en-US" dirty="0"/>
              <a:t>Supporting the Early Childhood Workforce</a:t>
            </a:r>
          </a:p>
        </p:txBody>
      </p:sp>
      <p:sp>
        <p:nvSpPr>
          <p:cNvPr id="4" name="Slide Number Placeholder 6"/>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19112185"/>
      </p:ext>
    </p:extLst>
  </p:cSld>
  <p:clrMapOvr>
    <a:masterClrMapping/>
  </p:clrMapOvr>
  <p:hf sldNum="0" hdr="0" ftr="0" dt="0"/>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Thank You">
    <p:bg bwMode="auto">
      <p:bgPr>
        <a:solidFill>
          <a:srgbClr val="E8E8E8"/>
        </a:solidFill>
        <a:effectLst/>
      </p:bgPr>
    </p:bg>
    <p:spTree>
      <p:nvGrpSpPr>
        <p:cNvPr id="1" name=""/>
        <p:cNvGrpSpPr/>
        <p:nvPr/>
      </p:nvGrpSpPr>
      <p:grpSpPr>
        <a:xfrm>
          <a:off x="0" y="0"/>
          <a:ext cx="0" cy="0"/>
          <a:chOff x="0" y="0"/>
          <a:chExt cx="0" cy="0"/>
        </a:xfrm>
      </p:grpSpPr>
      <p:sp>
        <p:nvSpPr>
          <p:cNvPr id="10" name="Rectangle 1"/>
          <p:cNvSpPr txBox="1">
            <a:spLocks/>
          </p:cNvSpPr>
          <p:nvPr userDrawn="1"/>
        </p:nvSpPr>
        <p:spPr bwMode="black">
          <a:xfrm>
            <a:off x="0" y="1651380"/>
            <a:ext cx="12192000" cy="1733266"/>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bg1"/>
                </a:solidFill>
                <a:latin typeface="+mj-lt"/>
                <a:ea typeface="+mj-ea"/>
                <a:cs typeface="+mj-cs"/>
              </a:defRPr>
            </a:lvl1pPr>
          </a:lstStyle>
          <a:p>
            <a:endParaRPr lang="en-US" dirty="0"/>
          </a:p>
        </p:txBody>
      </p:sp>
      <p:sp>
        <p:nvSpPr>
          <p:cNvPr id="7" name="Title 2"/>
          <p:cNvSpPr>
            <a:spLocks noGrp="1"/>
          </p:cNvSpPr>
          <p:nvPr>
            <p:ph type="title" hasCustomPrompt="1"/>
          </p:nvPr>
        </p:nvSpPr>
        <p:spPr bwMode="white">
          <a:xfrm>
            <a:off x="266700" y="1651380"/>
            <a:ext cx="11658600" cy="1733266"/>
          </a:xfrm>
          <a:noFill/>
        </p:spPr>
        <p:txBody>
          <a:bodyPr>
            <a:noAutofit/>
          </a:bodyPr>
          <a:lstStyle>
            <a:lvl1pPr algn="ctr">
              <a:tabLst>
                <a:tab pos="3770313" algn="l"/>
              </a:tabLst>
              <a:defRPr sz="7000">
                <a:solidFill>
                  <a:schemeClr val="bg1"/>
                </a:solidFill>
              </a:defRPr>
            </a:lvl1pPr>
          </a:lstStyle>
          <a:p>
            <a:r>
              <a:rPr lang="en-US" dirty="0"/>
              <a:t>Add “thank you” here</a:t>
            </a:r>
          </a:p>
        </p:txBody>
      </p:sp>
      <p:sp>
        <p:nvSpPr>
          <p:cNvPr id="8" name="Text Placeholder 2"/>
          <p:cNvSpPr>
            <a:spLocks noGrp="1"/>
          </p:cNvSpPr>
          <p:nvPr>
            <p:ph type="body" sz="quarter" idx="13" hasCustomPrompt="1"/>
          </p:nvPr>
        </p:nvSpPr>
        <p:spPr bwMode="black">
          <a:xfrm>
            <a:off x="838200" y="3521123"/>
            <a:ext cx="10515600" cy="2681374"/>
          </a:xfrm>
        </p:spPr>
        <p:txBody>
          <a:bodyPr anchor="ctr"/>
          <a:lstStyle>
            <a:lvl1pPr marL="0" indent="0" algn="ctr">
              <a:lnSpc>
                <a:spcPct val="100000"/>
              </a:lnSpc>
              <a:spcBef>
                <a:spcPts val="0"/>
              </a:spcBef>
              <a:buNone/>
              <a:defRPr baseline="0">
                <a:solidFill>
                  <a:schemeClr val="tx2"/>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3"/>
          <p:cNvSpPr>
            <a:spLocks noGrp="1"/>
          </p:cNvSpPr>
          <p:nvPr>
            <p:ph type="dt" sz="half" idx="10"/>
          </p:nvPr>
        </p:nvSpPr>
        <p:spPr bwMode="black"/>
        <p:txBody>
          <a:bodyPr/>
          <a:lstStyle>
            <a:lvl1pPr>
              <a:defRPr>
                <a:solidFill>
                  <a:schemeClr val="tx2"/>
                </a:solidFill>
              </a:defRPr>
            </a:lvl1pPr>
          </a:lstStyle>
          <a:p>
            <a:fld id="{466A75E6-E45B-4C5D-981E-7C8ED0C72F5D}" type="datetime1">
              <a:rPr lang="en-US" smtClean="0"/>
              <a:pPr/>
              <a:t>9/10/2026</a:t>
            </a:fld>
            <a:endParaRPr lang="en-US" dirty="0"/>
          </a:p>
        </p:txBody>
      </p:sp>
      <p:sp>
        <p:nvSpPr>
          <p:cNvPr id="5" name="Footer Placeholder 4"/>
          <p:cNvSpPr>
            <a:spLocks noGrp="1"/>
          </p:cNvSpPr>
          <p:nvPr>
            <p:ph type="ftr" sz="quarter" idx="12"/>
          </p:nvPr>
        </p:nvSpPr>
        <p:spPr bwMode="black"/>
        <p:txBody>
          <a:bodyPr/>
          <a:lstStyle>
            <a:lvl1pPr>
              <a:defRPr>
                <a:solidFill>
                  <a:schemeClr val="tx1"/>
                </a:solidFill>
              </a:defRPr>
            </a:lvl1pPr>
          </a:lstStyle>
          <a:p>
            <a:r>
              <a:rPr lang="en-US" dirty="0"/>
              <a:t>Supporting the Early Childhood Workforce</a:t>
            </a:r>
          </a:p>
        </p:txBody>
      </p:sp>
      <p:sp>
        <p:nvSpPr>
          <p:cNvPr id="4" name="Slide Number Placeholder 5"/>
          <p:cNvSpPr>
            <a:spLocks noGrp="1"/>
          </p:cNvSpPr>
          <p:nvPr>
            <p:ph type="sldNum" sz="quarter" idx="11"/>
          </p:nvPr>
        </p:nvSpPr>
        <p:spPr bwMode="black"/>
        <p:txBody>
          <a:bodyPr/>
          <a:lstStyle>
            <a:lvl1pPr>
              <a:defRPr>
                <a:solidFill>
                  <a:schemeClr val="tx2"/>
                </a:solidFill>
              </a:defRPr>
            </a:lvl1pPr>
          </a:lstStyle>
          <a:p>
            <a:fld id="{48F63A3B-78C7-47BE-AE5E-E10140E04643}" type="slidenum">
              <a:rPr lang="en-US" smtClean="0"/>
              <a:pPr/>
              <a:t>‹#›</a:t>
            </a:fld>
            <a:endParaRPr lang="en-US" dirty="0"/>
          </a:p>
        </p:txBody>
      </p:sp>
      <p:sp>
        <p:nvSpPr>
          <p:cNvPr id="6" name="Rectangle 6"/>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5" descr="Department of Children, Youth, and Families logo">
            <a:extLst>
              <a:ext uri="{FF2B5EF4-FFF2-40B4-BE49-F238E27FC236}">
                <a16:creationId xmlns:a16="http://schemas.microsoft.com/office/drawing/2014/main" id="{8FE4CEDD-A01B-FF4C-E8F1-9D71AE5D41B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b="40575"/>
          <a:stretch/>
        </p:blipFill>
        <p:spPr>
          <a:xfrm>
            <a:off x="8081539" y="769228"/>
            <a:ext cx="3619186" cy="370806"/>
          </a:xfrm>
          <a:prstGeom prst="rect">
            <a:avLst/>
          </a:prstGeom>
        </p:spPr>
      </p:pic>
    </p:spTree>
    <p:extLst>
      <p:ext uri="{BB962C8B-B14F-4D97-AF65-F5344CB8AC3E}">
        <p14:creationId xmlns:p14="http://schemas.microsoft.com/office/powerpoint/2010/main" val="985981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hank You (Blue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white">
          <a:xfrm>
            <a:off x="838200" y="2212733"/>
            <a:ext cx="10515600" cy="1472163"/>
          </a:xfrm>
        </p:spPr>
        <p:txBody>
          <a:bodyPr>
            <a:noAutofit/>
          </a:bodyPr>
          <a:lstStyle>
            <a:lvl1pPr algn="ctr">
              <a:tabLst>
                <a:tab pos="3770313" algn="l"/>
              </a:tabLst>
              <a:defRPr sz="7000">
                <a:solidFill>
                  <a:schemeClr val="bg1"/>
                </a:solidFill>
              </a:defRPr>
            </a:lvl1pPr>
          </a:lstStyle>
          <a:p>
            <a:r>
              <a:rPr lang="en-US" dirty="0"/>
              <a:t>Add “thank you” here</a:t>
            </a:r>
          </a:p>
        </p:txBody>
      </p:sp>
      <p:sp>
        <p:nvSpPr>
          <p:cNvPr id="11" name="Text Placeholder 6"/>
          <p:cNvSpPr>
            <a:spLocks noGrp="1"/>
          </p:cNvSpPr>
          <p:nvPr>
            <p:ph type="body" sz="quarter" idx="13" hasCustomPrompt="1"/>
          </p:nvPr>
        </p:nvSpPr>
        <p:spPr bwMode="white">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a:t>Firstname</a:t>
            </a:r>
            <a:r>
              <a:rPr lang="en-US" dirty="0"/>
              <a:t> </a:t>
            </a:r>
            <a:r>
              <a:rPr lang="en-US" dirty="0" err="1"/>
              <a:t>Lastname</a:t>
            </a:r>
            <a:endParaRPr lang="en-US" dirty="0"/>
          </a:p>
          <a:p>
            <a:pPr lvl="0"/>
            <a:r>
              <a:rPr lang="en-US" dirty="0"/>
              <a:t>firstname.lastname@state.mn.us</a:t>
            </a:r>
          </a:p>
          <a:p>
            <a:pPr lvl="0"/>
            <a:r>
              <a:rPr lang="en-US" dirty="0"/>
              <a:t>555-555-5555</a:t>
            </a:r>
          </a:p>
        </p:txBody>
      </p:sp>
      <p:sp>
        <p:nvSpPr>
          <p:cNvPr id="3" name="Date Placeholder 2"/>
          <p:cNvSpPr>
            <a:spLocks noGrp="1"/>
          </p:cNvSpPr>
          <p:nvPr>
            <p:ph type="dt" sz="half" idx="10"/>
          </p:nvPr>
        </p:nvSpPr>
        <p:spPr bwMode="white"/>
        <p:txBody>
          <a:bodyPr/>
          <a:lstStyle>
            <a:lvl1pPr>
              <a:defRPr>
                <a:solidFill>
                  <a:schemeClr val="bg1"/>
                </a:solidFill>
              </a:defRPr>
            </a:lvl1pPr>
          </a:lstStyle>
          <a:p>
            <a:fld id="{D094F804-653A-41F1-A565-1098D9DEB37A}" type="datetime1">
              <a:rPr lang="en-US" smtClean="0"/>
              <a:t>9/10/2026</a:t>
            </a:fld>
            <a:endParaRPr lang="en-US" dirty="0"/>
          </a:p>
        </p:txBody>
      </p:sp>
      <p:sp>
        <p:nvSpPr>
          <p:cNvPr id="5" name="Footer Placeholder 4"/>
          <p:cNvSpPr>
            <a:spLocks noGrp="1"/>
          </p:cNvSpPr>
          <p:nvPr>
            <p:ph type="ftr" sz="quarter" idx="12"/>
          </p:nvPr>
        </p:nvSpPr>
        <p:spPr bwMode="white"/>
        <p:txBody>
          <a:bodyPr/>
          <a:lstStyle>
            <a:lvl1pPr>
              <a:defRPr>
                <a:solidFill>
                  <a:schemeClr val="bg1"/>
                </a:solidFill>
              </a:defRPr>
            </a:lvl1pPr>
          </a:lstStyle>
          <a:p>
            <a:r>
              <a:rPr lang="en-US" dirty="0"/>
              <a:t>Supporting the Early Childhood Workforce</a:t>
            </a:r>
          </a:p>
        </p:txBody>
      </p:sp>
      <p:sp>
        <p:nvSpPr>
          <p:cNvPr id="4" name="Slide Number Placeholder 3"/>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
        <p:nvSpPr>
          <p:cNvPr id="8" name="Rectangle 7"/>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epartment of Children, Youth, and Families logo">
            <a:extLst>
              <a:ext uri="{FF2B5EF4-FFF2-40B4-BE49-F238E27FC236}">
                <a16:creationId xmlns:a16="http://schemas.microsoft.com/office/drawing/2014/main" id="{6A080395-D121-89C7-5AD6-4A4291F4CAD5}"/>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b="40575"/>
          <a:stretch/>
        </p:blipFill>
        <p:spPr>
          <a:xfrm>
            <a:off x="8081539" y="769228"/>
            <a:ext cx="3619186" cy="370806"/>
          </a:xfrm>
          <a:prstGeom prst="rect">
            <a:avLst/>
          </a:prstGeom>
        </p:spPr>
      </p:pic>
    </p:spTree>
    <p:extLst>
      <p:ext uri="{BB962C8B-B14F-4D97-AF65-F5344CB8AC3E}">
        <p14:creationId xmlns:p14="http://schemas.microsoft.com/office/powerpoint/2010/main" val="176929382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17C04-16FD-B93C-65A4-D27F30CEE8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6170123-0E67-7C0D-ED8D-FF3D89F488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0F4747-DDEA-8EB6-6516-E9AF64B02E15}"/>
              </a:ext>
            </a:extLst>
          </p:cNvPr>
          <p:cNvSpPr>
            <a:spLocks noGrp="1"/>
          </p:cNvSpPr>
          <p:nvPr>
            <p:ph type="dt" sz="half" idx="10"/>
          </p:nvPr>
        </p:nvSpPr>
        <p:spPr/>
        <p:txBody>
          <a:bodyPr/>
          <a:lstStyle/>
          <a:p>
            <a:fld id="{48138FD2-F8B7-D144-9106-3553774E06B9}" type="datetimeFigureOut">
              <a:rPr lang="en-US" smtClean="0"/>
              <a:t>9/10/2026</a:t>
            </a:fld>
            <a:endParaRPr lang="en-US"/>
          </a:p>
        </p:txBody>
      </p:sp>
      <p:sp>
        <p:nvSpPr>
          <p:cNvPr id="5" name="Footer Placeholder 4">
            <a:extLst>
              <a:ext uri="{FF2B5EF4-FFF2-40B4-BE49-F238E27FC236}">
                <a16:creationId xmlns:a16="http://schemas.microsoft.com/office/drawing/2014/main" id="{32E90939-5838-CEFC-4B2D-FF795CDE40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1D32BB-F6FA-2047-4AC2-9726759E0819}"/>
              </a:ext>
            </a:extLst>
          </p:cNvPr>
          <p:cNvSpPr>
            <a:spLocks noGrp="1"/>
          </p:cNvSpPr>
          <p:nvPr>
            <p:ph type="sldNum" sz="quarter" idx="12"/>
          </p:nvPr>
        </p:nvSpPr>
        <p:spPr/>
        <p:txBody>
          <a:bodyPr/>
          <a:lstStyle/>
          <a:p>
            <a:fld id="{AF911BF2-BBB8-464B-93D4-594B3C3DAD0A}" type="slidenum">
              <a:rPr lang="en-US" smtClean="0"/>
              <a:t>‹#›</a:t>
            </a:fld>
            <a:endParaRPr lang="en-US"/>
          </a:p>
        </p:txBody>
      </p:sp>
    </p:spTree>
    <p:extLst>
      <p:ext uri="{BB962C8B-B14F-4D97-AF65-F5344CB8AC3E}">
        <p14:creationId xmlns:p14="http://schemas.microsoft.com/office/powerpoint/2010/main" val="325496607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C8A2C-8822-508E-9588-4C25C034F6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959554-153D-B1D2-5C6B-E868A6F66F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F50192-DDB7-EC0F-B699-1353E1DCCC12}"/>
              </a:ext>
            </a:extLst>
          </p:cNvPr>
          <p:cNvSpPr>
            <a:spLocks noGrp="1"/>
          </p:cNvSpPr>
          <p:nvPr>
            <p:ph type="dt" sz="half" idx="10"/>
          </p:nvPr>
        </p:nvSpPr>
        <p:spPr/>
        <p:txBody>
          <a:bodyPr/>
          <a:lstStyle/>
          <a:p>
            <a:fld id="{48138FD2-F8B7-D144-9106-3553774E06B9}" type="datetimeFigureOut">
              <a:rPr lang="en-US" smtClean="0"/>
              <a:t>9/10/2026</a:t>
            </a:fld>
            <a:endParaRPr lang="en-US"/>
          </a:p>
        </p:txBody>
      </p:sp>
      <p:sp>
        <p:nvSpPr>
          <p:cNvPr id="5" name="Footer Placeholder 4">
            <a:extLst>
              <a:ext uri="{FF2B5EF4-FFF2-40B4-BE49-F238E27FC236}">
                <a16:creationId xmlns:a16="http://schemas.microsoft.com/office/drawing/2014/main" id="{F11004F6-2B9F-3F12-65EC-7DA238E48C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59BFA2-CF75-D047-72AE-F897507DD140}"/>
              </a:ext>
            </a:extLst>
          </p:cNvPr>
          <p:cNvSpPr>
            <a:spLocks noGrp="1"/>
          </p:cNvSpPr>
          <p:nvPr>
            <p:ph type="sldNum" sz="quarter" idx="12"/>
          </p:nvPr>
        </p:nvSpPr>
        <p:spPr/>
        <p:txBody>
          <a:bodyPr/>
          <a:lstStyle/>
          <a:p>
            <a:fld id="{AF911BF2-BBB8-464B-93D4-594B3C3DAD0A}" type="slidenum">
              <a:rPr lang="en-US" smtClean="0"/>
              <a:t>‹#›</a:t>
            </a:fld>
            <a:endParaRPr lang="en-US"/>
          </a:p>
        </p:txBody>
      </p:sp>
    </p:spTree>
    <p:extLst>
      <p:ext uri="{BB962C8B-B14F-4D97-AF65-F5344CB8AC3E}">
        <p14:creationId xmlns:p14="http://schemas.microsoft.com/office/powerpoint/2010/main" val="395501761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96494-9BA7-9887-8AEE-733B0728FB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58BF45-8103-5039-DCC6-1A5B2235BBF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6E2987-B032-255B-5742-9B3D3F58E7EB}"/>
              </a:ext>
            </a:extLst>
          </p:cNvPr>
          <p:cNvSpPr>
            <a:spLocks noGrp="1"/>
          </p:cNvSpPr>
          <p:nvPr>
            <p:ph type="dt" sz="half" idx="10"/>
          </p:nvPr>
        </p:nvSpPr>
        <p:spPr/>
        <p:txBody>
          <a:bodyPr/>
          <a:lstStyle/>
          <a:p>
            <a:fld id="{48138FD2-F8B7-D144-9106-3553774E06B9}" type="datetimeFigureOut">
              <a:rPr lang="en-US" smtClean="0"/>
              <a:t>9/10/2026</a:t>
            </a:fld>
            <a:endParaRPr lang="en-US"/>
          </a:p>
        </p:txBody>
      </p:sp>
      <p:sp>
        <p:nvSpPr>
          <p:cNvPr id="5" name="Footer Placeholder 4">
            <a:extLst>
              <a:ext uri="{FF2B5EF4-FFF2-40B4-BE49-F238E27FC236}">
                <a16:creationId xmlns:a16="http://schemas.microsoft.com/office/drawing/2014/main" id="{EE4E8B22-2AEB-C55C-5A67-ADA0D5B0B4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655E18-318E-AB93-E06B-C7491872F988}"/>
              </a:ext>
            </a:extLst>
          </p:cNvPr>
          <p:cNvSpPr>
            <a:spLocks noGrp="1"/>
          </p:cNvSpPr>
          <p:nvPr>
            <p:ph type="sldNum" sz="quarter" idx="12"/>
          </p:nvPr>
        </p:nvSpPr>
        <p:spPr/>
        <p:txBody>
          <a:bodyPr/>
          <a:lstStyle/>
          <a:p>
            <a:fld id="{AF911BF2-BBB8-464B-93D4-594B3C3DAD0A}" type="slidenum">
              <a:rPr lang="en-US" smtClean="0"/>
              <a:t>‹#›</a:t>
            </a:fld>
            <a:endParaRPr lang="en-US"/>
          </a:p>
        </p:txBody>
      </p:sp>
    </p:spTree>
    <p:extLst>
      <p:ext uri="{BB962C8B-B14F-4D97-AF65-F5344CB8AC3E}">
        <p14:creationId xmlns:p14="http://schemas.microsoft.com/office/powerpoint/2010/main" val="25883569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D2562-C57C-FA4B-5276-DD398F0945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838F4E-FD28-8851-3780-BDE60770E9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E33FE5-FD3E-CF9D-D473-87CD2D640C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60DA11-7CEE-DAD5-9F8F-35A7A658DCEF}"/>
              </a:ext>
            </a:extLst>
          </p:cNvPr>
          <p:cNvSpPr>
            <a:spLocks noGrp="1"/>
          </p:cNvSpPr>
          <p:nvPr>
            <p:ph type="dt" sz="half" idx="10"/>
          </p:nvPr>
        </p:nvSpPr>
        <p:spPr/>
        <p:txBody>
          <a:bodyPr/>
          <a:lstStyle/>
          <a:p>
            <a:fld id="{48138FD2-F8B7-D144-9106-3553774E06B9}" type="datetimeFigureOut">
              <a:rPr lang="en-US" smtClean="0"/>
              <a:t>9/10/2026</a:t>
            </a:fld>
            <a:endParaRPr lang="en-US"/>
          </a:p>
        </p:txBody>
      </p:sp>
      <p:sp>
        <p:nvSpPr>
          <p:cNvPr id="6" name="Footer Placeholder 5">
            <a:extLst>
              <a:ext uri="{FF2B5EF4-FFF2-40B4-BE49-F238E27FC236}">
                <a16:creationId xmlns:a16="http://schemas.microsoft.com/office/drawing/2014/main" id="{0F17B652-ADF7-4B79-6343-AC924E541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23F4DB-040C-BCCC-5E4F-2B0896CF024D}"/>
              </a:ext>
            </a:extLst>
          </p:cNvPr>
          <p:cNvSpPr>
            <a:spLocks noGrp="1"/>
          </p:cNvSpPr>
          <p:nvPr>
            <p:ph type="sldNum" sz="quarter" idx="12"/>
          </p:nvPr>
        </p:nvSpPr>
        <p:spPr/>
        <p:txBody>
          <a:bodyPr/>
          <a:lstStyle/>
          <a:p>
            <a:fld id="{AF911BF2-BBB8-464B-93D4-594B3C3DAD0A}" type="slidenum">
              <a:rPr lang="en-US" smtClean="0"/>
              <a:t>‹#›</a:t>
            </a:fld>
            <a:endParaRPr lang="en-US"/>
          </a:p>
        </p:txBody>
      </p:sp>
    </p:spTree>
    <p:extLst>
      <p:ext uri="{BB962C8B-B14F-4D97-AF65-F5344CB8AC3E}">
        <p14:creationId xmlns:p14="http://schemas.microsoft.com/office/powerpoint/2010/main" val="379268659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FBE90-8E5F-3F01-79BB-48298234FD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7DFBAD-55A5-5665-31A6-84571493A7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2788CC-87BB-13A9-381A-44816A2957B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1B7804-E4B0-ABFC-6ABD-C09FE32ED6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368891-58B6-C8D4-DBFE-5A4BC1EEFF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9F4D0D-175F-F03B-DD4B-6A8FAB7451B6}"/>
              </a:ext>
            </a:extLst>
          </p:cNvPr>
          <p:cNvSpPr>
            <a:spLocks noGrp="1"/>
          </p:cNvSpPr>
          <p:nvPr>
            <p:ph type="dt" sz="half" idx="10"/>
          </p:nvPr>
        </p:nvSpPr>
        <p:spPr/>
        <p:txBody>
          <a:bodyPr/>
          <a:lstStyle/>
          <a:p>
            <a:fld id="{48138FD2-F8B7-D144-9106-3553774E06B9}" type="datetimeFigureOut">
              <a:rPr lang="en-US" smtClean="0"/>
              <a:t>9/10/2026</a:t>
            </a:fld>
            <a:endParaRPr lang="en-US"/>
          </a:p>
        </p:txBody>
      </p:sp>
      <p:sp>
        <p:nvSpPr>
          <p:cNvPr id="8" name="Footer Placeholder 7">
            <a:extLst>
              <a:ext uri="{FF2B5EF4-FFF2-40B4-BE49-F238E27FC236}">
                <a16:creationId xmlns:a16="http://schemas.microsoft.com/office/drawing/2014/main" id="{FAD3E916-99AE-0355-537E-EAB943CC75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88C183-46F6-D7FC-B639-E4CF3C21E20C}"/>
              </a:ext>
            </a:extLst>
          </p:cNvPr>
          <p:cNvSpPr>
            <a:spLocks noGrp="1"/>
          </p:cNvSpPr>
          <p:nvPr>
            <p:ph type="sldNum" sz="quarter" idx="12"/>
          </p:nvPr>
        </p:nvSpPr>
        <p:spPr/>
        <p:txBody>
          <a:bodyPr/>
          <a:lstStyle/>
          <a:p>
            <a:fld id="{AF911BF2-BBB8-464B-93D4-594B3C3DAD0A}" type="slidenum">
              <a:rPr lang="en-US" smtClean="0"/>
              <a:t>‹#›</a:t>
            </a:fld>
            <a:endParaRPr lang="en-US"/>
          </a:p>
        </p:txBody>
      </p:sp>
    </p:spTree>
    <p:extLst>
      <p:ext uri="{BB962C8B-B14F-4D97-AF65-F5344CB8AC3E}">
        <p14:creationId xmlns:p14="http://schemas.microsoft.com/office/powerpoint/2010/main" val="286136009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7BFB2-9752-E8A4-200B-04172DBF69F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ABC942D-BF84-707C-EF9A-5BB5A1107FD7}"/>
              </a:ext>
            </a:extLst>
          </p:cNvPr>
          <p:cNvSpPr>
            <a:spLocks noGrp="1"/>
          </p:cNvSpPr>
          <p:nvPr>
            <p:ph type="dt" sz="half" idx="10"/>
          </p:nvPr>
        </p:nvSpPr>
        <p:spPr/>
        <p:txBody>
          <a:bodyPr/>
          <a:lstStyle/>
          <a:p>
            <a:fld id="{48138FD2-F8B7-D144-9106-3553774E06B9}" type="datetimeFigureOut">
              <a:rPr lang="en-US" smtClean="0"/>
              <a:t>9/10/2026</a:t>
            </a:fld>
            <a:endParaRPr lang="en-US"/>
          </a:p>
        </p:txBody>
      </p:sp>
      <p:sp>
        <p:nvSpPr>
          <p:cNvPr id="4" name="Footer Placeholder 3">
            <a:extLst>
              <a:ext uri="{FF2B5EF4-FFF2-40B4-BE49-F238E27FC236}">
                <a16:creationId xmlns:a16="http://schemas.microsoft.com/office/drawing/2014/main" id="{5E84A6F4-F8CA-7DA6-AF7B-998BF81AC4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4D9D3E-767F-79E7-63C9-4E17DAABCDEB}"/>
              </a:ext>
            </a:extLst>
          </p:cNvPr>
          <p:cNvSpPr>
            <a:spLocks noGrp="1"/>
          </p:cNvSpPr>
          <p:nvPr>
            <p:ph type="sldNum" sz="quarter" idx="12"/>
          </p:nvPr>
        </p:nvSpPr>
        <p:spPr/>
        <p:txBody>
          <a:bodyPr/>
          <a:lstStyle/>
          <a:p>
            <a:fld id="{AF911BF2-BBB8-464B-93D4-594B3C3DAD0A}" type="slidenum">
              <a:rPr lang="en-US" smtClean="0"/>
              <a:t>‹#›</a:t>
            </a:fld>
            <a:endParaRPr lang="en-US"/>
          </a:p>
        </p:txBody>
      </p:sp>
    </p:spTree>
    <p:extLst>
      <p:ext uri="{BB962C8B-B14F-4D97-AF65-F5344CB8AC3E}">
        <p14:creationId xmlns:p14="http://schemas.microsoft.com/office/powerpoint/2010/main" val="297436482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271129-2F64-B750-138C-E95A5B906CE8}"/>
              </a:ext>
            </a:extLst>
          </p:cNvPr>
          <p:cNvSpPr>
            <a:spLocks noGrp="1"/>
          </p:cNvSpPr>
          <p:nvPr>
            <p:ph type="dt" sz="half" idx="10"/>
          </p:nvPr>
        </p:nvSpPr>
        <p:spPr/>
        <p:txBody>
          <a:bodyPr/>
          <a:lstStyle/>
          <a:p>
            <a:fld id="{48138FD2-F8B7-D144-9106-3553774E06B9}" type="datetimeFigureOut">
              <a:rPr lang="en-US" smtClean="0"/>
              <a:t>9/10/2026</a:t>
            </a:fld>
            <a:endParaRPr lang="en-US"/>
          </a:p>
        </p:txBody>
      </p:sp>
      <p:sp>
        <p:nvSpPr>
          <p:cNvPr id="3" name="Footer Placeholder 2">
            <a:extLst>
              <a:ext uri="{FF2B5EF4-FFF2-40B4-BE49-F238E27FC236}">
                <a16:creationId xmlns:a16="http://schemas.microsoft.com/office/drawing/2014/main" id="{01E98810-88D3-6FA5-593E-6CD26656B06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ECE7A2-6F88-5BD9-C255-D545BD589EF1}"/>
              </a:ext>
            </a:extLst>
          </p:cNvPr>
          <p:cNvSpPr>
            <a:spLocks noGrp="1"/>
          </p:cNvSpPr>
          <p:nvPr>
            <p:ph type="sldNum" sz="quarter" idx="12"/>
          </p:nvPr>
        </p:nvSpPr>
        <p:spPr/>
        <p:txBody>
          <a:bodyPr/>
          <a:lstStyle/>
          <a:p>
            <a:fld id="{AF911BF2-BBB8-464B-93D4-594B3C3DAD0A}" type="slidenum">
              <a:rPr lang="en-US" smtClean="0"/>
              <a:t>‹#›</a:t>
            </a:fld>
            <a:endParaRPr lang="en-US"/>
          </a:p>
        </p:txBody>
      </p:sp>
    </p:spTree>
    <p:extLst>
      <p:ext uri="{BB962C8B-B14F-4D97-AF65-F5344CB8AC3E}">
        <p14:creationId xmlns:p14="http://schemas.microsoft.com/office/powerpoint/2010/main" val="361301931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07A08-38C9-EFC5-E24D-0F06083B0E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968D37A-F4DD-3E0C-0DB1-281971AEC0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8F9600-63B6-1AE4-AEDC-9874D03633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F4F2B0-83FB-EEB7-A3FF-73D965988A8A}"/>
              </a:ext>
            </a:extLst>
          </p:cNvPr>
          <p:cNvSpPr>
            <a:spLocks noGrp="1"/>
          </p:cNvSpPr>
          <p:nvPr>
            <p:ph type="dt" sz="half" idx="10"/>
          </p:nvPr>
        </p:nvSpPr>
        <p:spPr/>
        <p:txBody>
          <a:bodyPr/>
          <a:lstStyle/>
          <a:p>
            <a:fld id="{48138FD2-F8B7-D144-9106-3553774E06B9}" type="datetimeFigureOut">
              <a:rPr lang="en-US" smtClean="0"/>
              <a:t>9/10/2026</a:t>
            </a:fld>
            <a:endParaRPr lang="en-US"/>
          </a:p>
        </p:txBody>
      </p:sp>
      <p:sp>
        <p:nvSpPr>
          <p:cNvPr id="6" name="Footer Placeholder 5">
            <a:extLst>
              <a:ext uri="{FF2B5EF4-FFF2-40B4-BE49-F238E27FC236}">
                <a16:creationId xmlns:a16="http://schemas.microsoft.com/office/drawing/2014/main" id="{382FE360-4426-BACF-2966-52E694CE88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239420-709D-F06F-0AF1-1D3F22F888DB}"/>
              </a:ext>
            </a:extLst>
          </p:cNvPr>
          <p:cNvSpPr>
            <a:spLocks noGrp="1"/>
          </p:cNvSpPr>
          <p:nvPr>
            <p:ph type="sldNum" sz="quarter" idx="12"/>
          </p:nvPr>
        </p:nvSpPr>
        <p:spPr/>
        <p:txBody>
          <a:bodyPr/>
          <a:lstStyle/>
          <a:p>
            <a:fld id="{AF911BF2-BBB8-464B-93D4-594B3C3DAD0A}" type="slidenum">
              <a:rPr lang="en-US" smtClean="0"/>
              <a:t>‹#›</a:t>
            </a:fld>
            <a:endParaRPr lang="en-US"/>
          </a:p>
        </p:txBody>
      </p:sp>
    </p:spTree>
    <p:extLst>
      <p:ext uri="{BB962C8B-B14F-4D97-AF65-F5344CB8AC3E}">
        <p14:creationId xmlns:p14="http://schemas.microsoft.com/office/powerpoint/2010/main" val="10390274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5179F-699D-0F6E-2A89-06826E764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25A0F3-7B56-ACD4-EA3D-FCE0DC04F7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A5A011-11A6-972A-DF2F-E8A397E056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C85C06-97CA-0D2B-5931-1B30F02D17D6}"/>
              </a:ext>
            </a:extLst>
          </p:cNvPr>
          <p:cNvSpPr>
            <a:spLocks noGrp="1"/>
          </p:cNvSpPr>
          <p:nvPr>
            <p:ph type="dt" sz="half" idx="10"/>
          </p:nvPr>
        </p:nvSpPr>
        <p:spPr/>
        <p:txBody>
          <a:bodyPr/>
          <a:lstStyle/>
          <a:p>
            <a:fld id="{48138FD2-F8B7-D144-9106-3553774E06B9}" type="datetimeFigureOut">
              <a:rPr lang="en-US" smtClean="0"/>
              <a:t>9/10/2026</a:t>
            </a:fld>
            <a:endParaRPr lang="en-US"/>
          </a:p>
        </p:txBody>
      </p:sp>
      <p:sp>
        <p:nvSpPr>
          <p:cNvPr id="6" name="Footer Placeholder 5">
            <a:extLst>
              <a:ext uri="{FF2B5EF4-FFF2-40B4-BE49-F238E27FC236}">
                <a16:creationId xmlns:a16="http://schemas.microsoft.com/office/drawing/2014/main" id="{1A3F6FD8-0988-271B-9053-A61E67BB9A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61CA5B-AD88-EDE4-ACAD-C4CCDE576617}"/>
              </a:ext>
            </a:extLst>
          </p:cNvPr>
          <p:cNvSpPr>
            <a:spLocks noGrp="1"/>
          </p:cNvSpPr>
          <p:nvPr>
            <p:ph type="sldNum" sz="quarter" idx="12"/>
          </p:nvPr>
        </p:nvSpPr>
        <p:spPr/>
        <p:txBody>
          <a:bodyPr/>
          <a:lstStyle/>
          <a:p>
            <a:fld id="{AF911BF2-BBB8-464B-93D4-594B3C3DAD0A}" type="slidenum">
              <a:rPr lang="en-US" smtClean="0"/>
              <a:t>‹#›</a:t>
            </a:fld>
            <a:endParaRPr lang="en-US"/>
          </a:p>
        </p:txBody>
      </p:sp>
    </p:spTree>
    <p:extLst>
      <p:ext uri="{BB962C8B-B14F-4D97-AF65-F5344CB8AC3E}">
        <p14:creationId xmlns:p14="http://schemas.microsoft.com/office/powerpoint/2010/main" val="232553954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B9B14-FA85-EF8A-C1D4-F180B256E48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0CDF714-5B52-D9D1-5F50-AB359340B2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B1CE40-3CC9-BEDF-4D0D-0C486EE83982}"/>
              </a:ext>
            </a:extLst>
          </p:cNvPr>
          <p:cNvSpPr>
            <a:spLocks noGrp="1"/>
          </p:cNvSpPr>
          <p:nvPr>
            <p:ph type="dt" sz="half" idx="10"/>
          </p:nvPr>
        </p:nvSpPr>
        <p:spPr/>
        <p:txBody>
          <a:bodyPr/>
          <a:lstStyle/>
          <a:p>
            <a:fld id="{48138FD2-F8B7-D144-9106-3553774E06B9}" type="datetimeFigureOut">
              <a:rPr lang="en-US" smtClean="0"/>
              <a:t>9/10/2026</a:t>
            </a:fld>
            <a:endParaRPr lang="en-US"/>
          </a:p>
        </p:txBody>
      </p:sp>
      <p:sp>
        <p:nvSpPr>
          <p:cNvPr id="5" name="Footer Placeholder 4">
            <a:extLst>
              <a:ext uri="{FF2B5EF4-FFF2-40B4-BE49-F238E27FC236}">
                <a16:creationId xmlns:a16="http://schemas.microsoft.com/office/drawing/2014/main" id="{AE4EB0C9-D416-29DE-9CCC-1D5C0EE7CA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63A9F5-DF9B-B27B-F50C-646616E964DB}"/>
              </a:ext>
            </a:extLst>
          </p:cNvPr>
          <p:cNvSpPr>
            <a:spLocks noGrp="1"/>
          </p:cNvSpPr>
          <p:nvPr>
            <p:ph type="sldNum" sz="quarter" idx="12"/>
          </p:nvPr>
        </p:nvSpPr>
        <p:spPr/>
        <p:txBody>
          <a:bodyPr/>
          <a:lstStyle/>
          <a:p>
            <a:fld id="{AF911BF2-BBB8-464B-93D4-594B3C3DAD0A}" type="slidenum">
              <a:rPr lang="en-US" smtClean="0"/>
              <a:t>‹#›</a:t>
            </a:fld>
            <a:endParaRPr lang="en-US"/>
          </a:p>
        </p:txBody>
      </p:sp>
    </p:spTree>
    <p:extLst>
      <p:ext uri="{BB962C8B-B14F-4D97-AF65-F5344CB8AC3E}">
        <p14:creationId xmlns:p14="http://schemas.microsoft.com/office/powerpoint/2010/main" val="285893956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7947B0-D30F-6ECB-5097-E9558DF094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ABE0FE-AAE5-D670-2808-2B92DDB4E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9F1A5D-A92C-8863-3CEE-43A4529E59D9}"/>
              </a:ext>
            </a:extLst>
          </p:cNvPr>
          <p:cNvSpPr>
            <a:spLocks noGrp="1"/>
          </p:cNvSpPr>
          <p:nvPr>
            <p:ph type="dt" sz="half" idx="10"/>
          </p:nvPr>
        </p:nvSpPr>
        <p:spPr/>
        <p:txBody>
          <a:bodyPr/>
          <a:lstStyle/>
          <a:p>
            <a:fld id="{48138FD2-F8B7-D144-9106-3553774E06B9}" type="datetimeFigureOut">
              <a:rPr lang="en-US" smtClean="0"/>
              <a:t>9/10/2026</a:t>
            </a:fld>
            <a:endParaRPr lang="en-US"/>
          </a:p>
        </p:txBody>
      </p:sp>
      <p:sp>
        <p:nvSpPr>
          <p:cNvPr id="5" name="Footer Placeholder 4">
            <a:extLst>
              <a:ext uri="{FF2B5EF4-FFF2-40B4-BE49-F238E27FC236}">
                <a16:creationId xmlns:a16="http://schemas.microsoft.com/office/drawing/2014/main" id="{ED08A305-D047-FA78-CCDF-DCEBA7A726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582E87-6A28-490F-838E-174771124501}"/>
              </a:ext>
            </a:extLst>
          </p:cNvPr>
          <p:cNvSpPr>
            <a:spLocks noGrp="1"/>
          </p:cNvSpPr>
          <p:nvPr>
            <p:ph type="sldNum" sz="quarter" idx="12"/>
          </p:nvPr>
        </p:nvSpPr>
        <p:spPr/>
        <p:txBody>
          <a:bodyPr/>
          <a:lstStyle/>
          <a:p>
            <a:fld id="{AF911BF2-BBB8-464B-93D4-594B3C3DAD0A}" type="slidenum">
              <a:rPr lang="en-US" smtClean="0"/>
              <a:t>‹#›</a:t>
            </a:fld>
            <a:endParaRPr lang="en-US"/>
          </a:p>
        </p:txBody>
      </p:sp>
    </p:spTree>
    <p:extLst>
      <p:ext uri="{BB962C8B-B14F-4D97-AF65-F5344CB8AC3E}">
        <p14:creationId xmlns:p14="http://schemas.microsoft.com/office/powerpoint/2010/main" val="2068499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7160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3" Type="http://schemas.openxmlformats.org/officeDocument/2006/relationships/slideLayout" Target="../slideLayouts/slideLayout11.xml"/><Relationship Id="rId21" Type="http://schemas.openxmlformats.org/officeDocument/2006/relationships/slideLayout" Target="../slideLayouts/slideLayout29.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slideLayout" Target="../slideLayouts/slideLayout28.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19" Type="http://schemas.openxmlformats.org/officeDocument/2006/relationships/slideLayout" Target="../slideLayouts/slideLayout27.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theme" Target="../theme/theme3.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image" Target="../media/image9.pn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image" Target="../media/image8.jpg"/><Relationship Id="rId2" Type="http://schemas.openxmlformats.org/officeDocument/2006/relationships/slideLayout" Target="../slideLayouts/slideLayout41.xml"/><Relationship Id="rId16" Type="http://schemas.openxmlformats.org/officeDocument/2006/relationships/image" Target="../media/image7.png"/><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theme" Target="../theme/theme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55.xml"/><Relationship Id="rId1"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slideLayout" Target="../slideLayouts/slideLayout81.xml"/><Relationship Id="rId39" Type="http://schemas.openxmlformats.org/officeDocument/2006/relationships/slideLayout" Target="../slideLayouts/slideLayout94.xml"/><Relationship Id="rId21" Type="http://schemas.openxmlformats.org/officeDocument/2006/relationships/slideLayout" Target="../slideLayouts/slideLayout76.xml"/><Relationship Id="rId34" Type="http://schemas.openxmlformats.org/officeDocument/2006/relationships/slideLayout" Target="../slideLayouts/slideLayout89.xml"/><Relationship Id="rId42" Type="http://schemas.openxmlformats.org/officeDocument/2006/relationships/slideLayout" Target="../slideLayouts/slideLayout97.xml"/><Relationship Id="rId47" Type="http://schemas.openxmlformats.org/officeDocument/2006/relationships/slideLayout" Target="../slideLayouts/slideLayout102.xml"/><Relationship Id="rId50" Type="http://schemas.openxmlformats.org/officeDocument/2006/relationships/slideLayout" Target="../slideLayouts/slideLayout105.xml"/><Relationship Id="rId55" Type="http://schemas.openxmlformats.org/officeDocument/2006/relationships/slideLayout" Target="../slideLayouts/slideLayout110.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9" Type="http://schemas.openxmlformats.org/officeDocument/2006/relationships/slideLayout" Target="../slideLayouts/slideLayout84.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32" Type="http://schemas.openxmlformats.org/officeDocument/2006/relationships/slideLayout" Target="../slideLayouts/slideLayout87.xml"/><Relationship Id="rId37" Type="http://schemas.openxmlformats.org/officeDocument/2006/relationships/slideLayout" Target="../slideLayouts/slideLayout92.xml"/><Relationship Id="rId40" Type="http://schemas.openxmlformats.org/officeDocument/2006/relationships/slideLayout" Target="../slideLayouts/slideLayout95.xml"/><Relationship Id="rId45" Type="http://schemas.openxmlformats.org/officeDocument/2006/relationships/slideLayout" Target="../slideLayouts/slideLayout100.xml"/><Relationship Id="rId53" Type="http://schemas.openxmlformats.org/officeDocument/2006/relationships/slideLayout" Target="../slideLayouts/slideLayout108.xml"/><Relationship Id="rId58" Type="http://schemas.openxmlformats.org/officeDocument/2006/relationships/slideLayout" Target="../slideLayouts/slideLayout113.xml"/><Relationship Id="rId5" Type="http://schemas.openxmlformats.org/officeDocument/2006/relationships/slideLayout" Target="../slideLayouts/slideLayout60.xml"/><Relationship Id="rId61" Type="http://schemas.openxmlformats.org/officeDocument/2006/relationships/theme" Target="../theme/theme6.xml"/><Relationship Id="rId19" Type="http://schemas.openxmlformats.org/officeDocument/2006/relationships/slideLayout" Target="../slideLayouts/slideLayout7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slideLayout" Target="../slideLayouts/slideLayout82.xml"/><Relationship Id="rId30" Type="http://schemas.openxmlformats.org/officeDocument/2006/relationships/slideLayout" Target="../slideLayouts/slideLayout85.xml"/><Relationship Id="rId35" Type="http://schemas.openxmlformats.org/officeDocument/2006/relationships/slideLayout" Target="../slideLayouts/slideLayout90.xml"/><Relationship Id="rId43" Type="http://schemas.openxmlformats.org/officeDocument/2006/relationships/slideLayout" Target="../slideLayouts/slideLayout98.xml"/><Relationship Id="rId48" Type="http://schemas.openxmlformats.org/officeDocument/2006/relationships/slideLayout" Target="../slideLayouts/slideLayout103.xml"/><Relationship Id="rId56" Type="http://schemas.openxmlformats.org/officeDocument/2006/relationships/slideLayout" Target="../slideLayouts/slideLayout111.xml"/><Relationship Id="rId8" Type="http://schemas.openxmlformats.org/officeDocument/2006/relationships/slideLayout" Target="../slideLayouts/slideLayout63.xml"/><Relationship Id="rId51" Type="http://schemas.openxmlformats.org/officeDocument/2006/relationships/slideLayout" Target="../slideLayouts/slideLayout106.xml"/><Relationship Id="rId3" Type="http://schemas.openxmlformats.org/officeDocument/2006/relationships/slideLayout" Target="../slideLayouts/slideLayout58.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slideLayout" Target="../slideLayouts/slideLayout80.xml"/><Relationship Id="rId33" Type="http://schemas.openxmlformats.org/officeDocument/2006/relationships/slideLayout" Target="../slideLayouts/slideLayout88.xml"/><Relationship Id="rId38" Type="http://schemas.openxmlformats.org/officeDocument/2006/relationships/slideLayout" Target="../slideLayouts/slideLayout93.xml"/><Relationship Id="rId46" Type="http://schemas.openxmlformats.org/officeDocument/2006/relationships/slideLayout" Target="../slideLayouts/slideLayout101.xml"/><Relationship Id="rId59" Type="http://schemas.openxmlformats.org/officeDocument/2006/relationships/slideLayout" Target="../slideLayouts/slideLayout114.xml"/><Relationship Id="rId20" Type="http://schemas.openxmlformats.org/officeDocument/2006/relationships/slideLayout" Target="../slideLayouts/slideLayout75.xml"/><Relationship Id="rId41" Type="http://schemas.openxmlformats.org/officeDocument/2006/relationships/slideLayout" Target="../slideLayouts/slideLayout96.xml"/><Relationship Id="rId54" Type="http://schemas.openxmlformats.org/officeDocument/2006/relationships/slideLayout" Target="../slideLayouts/slideLayout109.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slideLayout" Target="../slideLayouts/slideLayout83.xml"/><Relationship Id="rId36" Type="http://schemas.openxmlformats.org/officeDocument/2006/relationships/slideLayout" Target="../slideLayouts/slideLayout91.xml"/><Relationship Id="rId49" Type="http://schemas.openxmlformats.org/officeDocument/2006/relationships/slideLayout" Target="../slideLayouts/slideLayout104.xml"/><Relationship Id="rId57" Type="http://schemas.openxmlformats.org/officeDocument/2006/relationships/slideLayout" Target="../slideLayouts/slideLayout112.xml"/><Relationship Id="rId10" Type="http://schemas.openxmlformats.org/officeDocument/2006/relationships/slideLayout" Target="../slideLayouts/slideLayout65.xml"/><Relationship Id="rId31" Type="http://schemas.openxmlformats.org/officeDocument/2006/relationships/slideLayout" Target="../slideLayouts/slideLayout86.xml"/><Relationship Id="rId44" Type="http://schemas.openxmlformats.org/officeDocument/2006/relationships/slideLayout" Target="../slideLayouts/slideLayout99.xml"/><Relationship Id="rId52" Type="http://schemas.openxmlformats.org/officeDocument/2006/relationships/slideLayout" Target="../slideLayouts/slideLayout107.xml"/><Relationship Id="rId60" Type="http://schemas.openxmlformats.org/officeDocument/2006/relationships/slideLayout" Target="../slideLayouts/slideLayout11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3.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theme" Target="../theme/theme7.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5309259"/>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82000">
              <a:schemeClr val="bg1"/>
            </a:gs>
            <a:gs pos="89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5EA94B60-EE4C-FE4C-AFBC-B4BDBF4367A6}"/>
              </a:ext>
            </a:extLst>
          </p:cNvPr>
          <p:cNvSpPr>
            <a:spLocks noGrp="1"/>
          </p:cNvSpPr>
          <p:nvPr>
            <p:ph type="sldNum" sz="quarter" idx="4"/>
          </p:nvPr>
        </p:nvSpPr>
        <p:spPr>
          <a:xfrm>
            <a:off x="10360510" y="6319554"/>
            <a:ext cx="1232776" cy="503578"/>
          </a:xfrm>
          <a:prstGeom prst="rect">
            <a:avLst/>
          </a:prstGeom>
        </p:spPr>
        <p:txBody>
          <a:bodyPr anchor="ctr" anchorCtr="0"/>
          <a:lstStyle>
            <a:lvl1pPr algn="r">
              <a:defRPr sz="1400" b="0">
                <a:solidFill>
                  <a:srgbClr val="104578"/>
                </a:solidFill>
              </a:defRPr>
            </a:lvl1pPr>
          </a:lstStyle>
          <a:p>
            <a:fld id="{8FF8BE51-C3B0-9B4F-9A06-4F809A9A7941}" type="slidenum">
              <a:rPr lang="en-US" smtClean="0"/>
              <a:pPr/>
              <a:t>‹#›</a:t>
            </a:fld>
            <a:endParaRPr lang="en-US"/>
          </a:p>
        </p:txBody>
      </p:sp>
      <p:sp>
        <p:nvSpPr>
          <p:cNvPr id="6" name="Footer Placeholder 4">
            <a:extLst>
              <a:ext uri="{FF2B5EF4-FFF2-40B4-BE49-F238E27FC236}">
                <a16:creationId xmlns:a16="http://schemas.microsoft.com/office/drawing/2014/main" id="{7511721A-BFCF-7348-B8A7-84C708CA93D7}"/>
              </a:ext>
            </a:extLst>
          </p:cNvPr>
          <p:cNvSpPr>
            <a:spLocks noGrp="1"/>
          </p:cNvSpPr>
          <p:nvPr>
            <p:ph type="ftr" sz="quarter" idx="3"/>
          </p:nvPr>
        </p:nvSpPr>
        <p:spPr>
          <a:xfrm>
            <a:off x="587829" y="6319553"/>
            <a:ext cx="9772682" cy="496463"/>
          </a:xfrm>
          <a:prstGeom prst="rect">
            <a:avLst/>
          </a:prstGeom>
        </p:spPr>
        <p:txBody>
          <a:bodyPr anchor="ctr" anchorCtr="0"/>
          <a:lstStyle>
            <a:lvl1pPr>
              <a:defRPr sz="1400">
                <a:solidFill>
                  <a:srgbClr val="104578"/>
                </a:solidFill>
              </a:defRPr>
            </a:lvl1pPr>
          </a:lstStyle>
          <a:p>
            <a:endParaRPr lang="en-US"/>
          </a:p>
        </p:txBody>
      </p:sp>
      <p:sp>
        <p:nvSpPr>
          <p:cNvPr id="3" name="Text Placeholder 2"/>
          <p:cNvSpPr>
            <a:spLocks noGrp="1"/>
          </p:cNvSpPr>
          <p:nvPr>
            <p:ph type="body" idx="1"/>
          </p:nvPr>
        </p:nvSpPr>
        <p:spPr>
          <a:xfrm>
            <a:off x="587829" y="1368358"/>
            <a:ext cx="11005457" cy="44778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87828" y="226980"/>
            <a:ext cx="11005457" cy="914400"/>
          </a:xfrm>
          <a:prstGeom prst="rect">
            <a:avLst/>
          </a:prstGeom>
        </p:spPr>
        <p:txBody>
          <a:bodyPr vert="horz" lIns="91440" tIns="45720" rIns="91440" bIns="45720" rtlCol="0" anchor="t">
            <a:normAutofit/>
          </a:bodyPr>
          <a:lstStyle/>
          <a:p>
            <a:r>
              <a:rPr lang="en-US"/>
              <a:t>Click to edit Master title style</a:t>
            </a:r>
          </a:p>
        </p:txBody>
      </p:sp>
    </p:spTree>
    <p:extLst>
      <p:ext uri="{BB962C8B-B14F-4D97-AF65-F5344CB8AC3E}">
        <p14:creationId xmlns:p14="http://schemas.microsoft.com/office/powerpoint/2010/main" val="27228921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hf hdr="0"/>
  <p:txStyles>
    <p:titleStyle>
      <a:lvl1pPr algn="ctr" defTabSz="914400" rtl="0" eaLnBrk="1" latinLnBrk="0" hangingPunct="1">
        <a:lnSpc>
          <a:spcPct val="90000"/>
        </a:lnSpc>
        <a:spcBef>
          <a:spcPct val="0"/>
        </a:spcBef>
        <a:buNone/>
        <a:defRPr sz="3200" b="0" i="0" kern="1200" cap="none">
          <a:solidFill>
            <a:schemeClr val="accent5">
              <a:lumMod val="75000"/>
            </a:schemeClr>
          </a:solidFill>
          <a:effectLst/>
          <a:latin typeface="Arial" charset="0"/>
          <a:ea typeface="Arial" charset="0"/>
          <a:cs typeface="Arial" charset="0"/>
        </a:defRPr>
      </a:lvl1pPr>
    </p:titleStyle>
    <p:bodyStyle>
      <a:lvl1pPr marL="228600" indent="-228600" algn="l" defTabSz="914400" rtl="0" eaLnBrk="1" latinLnBrk="0" hangingPunct="1">
        <a:lnSpc>
          <a:spcPct val="120000"/>
        </a:lnSpc>
        <a:spcBef>
          <a:spcPts val="1000"/>
        </a:spcBef>
        <a:buClr>
          <a:srgbClr val="39B54A"/>
        </a:buClr>
        <a:buSzPct val="100000"/>
        <a:buFont typeface="Arial" panose="020B0604020202020204" pitchFamily="34" charset="0"/>
        <a:buChar char="•"/>
        <a:defRPr sz="2400" kern="1200">
          <a:solidFill>
            <a:schemeClr val="tx1"/>
          </a:solidFill>
          <a:effectLst/>
          <a:latin typeface="Arial" charset="0"/>
          <a:ea typeface="Arial" charset="0"/>
          <a:cs typeface="Arial" charset="0"/>
        </a:defRPr>
      </a:lvl1pPr>
      <a:lvl2pPr marL="685800" indent="-228600" algn="l" defTabSz="914400" rtl="0" eaLnBrk="1" latinLnBrk="0" hangingPunct="1">
        <a:lnSpc>
          <a:spcPct val="120000"/>
        </a:lnSpc>
        <a:spcBef>
          <a:spcPts val="500"/>
        </a:spcBef>
        <a:buClr>
          <a:srgbClr val="39B54A"/>
        </a:buClr>
        <a:buSzPct val="100000"/>
        <a:buFont typeface="Arial" panose="020B0604020202020204" pitchFamily="34" charset="0"/>
        <a:buChar char="•"/>
        <a:defRPr sz="2400" kern="1200" cap="none" baseline="0">
          <a:solidFill>
            <a:schemeClr val="tx1"/>
          </a:solidFill>
          <a:effectLst/>
          <a:latin typeface="Arial" charset="0"/>
          <a:ea typeface="Arial" charset="0"/>
          <a:cs typeface="Arial" charset="0"/>
        </a:defRPr>
      </a:lvl2pPr>
      <a:lvl3pPr marL="1143000" indent="-228600" algn="l" defTabSz="914400" rtl="0" eaLnBrk="1" latinLnBrk="0" hangingPunct="1">
        <a:lnSpc>
          <a:spcPct val="120000"/>
        </a:lnSpc>
        <a:spcBef>
          <a:spcPts val="500"/>
        </a:spcBef>
        <a:buClr>
          <a:srgbClr val="39B54A"/>
        </a:buClr>
        <a:buSzPct val="100000"/>
        <a:buFont typeface="Arial" panose="020B0604020202020204" pitchFamily="34" charset="0"/>
        <a:buChar char="•"/>
        <a:defRPr sz="2400" kern="1200">
          <a:solidFill>
            <a:schemeClr val="tx1"/>
          </a:solidFill>
          <a:effectLst/>
          <a:latin typeface="Arial" charset="0"/>
          <a:ea typeface="Arial" charset="0"/>
          <a:cs typeface="Arial" charset="0"/>
        </a:defRPr>
      </a:lvl3pPr>
      <a:lvl4pPr marL="1600200" indent="-228600" algn="l" defTabSz="914400" rtl="0" eaLnBrk="1" latinLnBrk="0" hangingPunct="1">
        <a:lnSpc>
          <a:spcPct val="120000"/>
        </a:lnSpc>
        <a:spcBef>
          <a:spcPts val="500"/>
        </a:spcBef>
        <a:buClr>
          <a:srgbClr val="39B54A"/>
        </a:buClr>
        <a:buSzPct val="100000"/>
        <a:buFont typeface="Arial" panose="020B0604020202020204" pitchFamily="34" charset="0"/>
        <a:buChar char="•"/>
        <a:defRPr sz="2400" kern="1200" cap="none" baseline="0">
          <a:solidFill>
            <a:schemeClr val="tx1"/>
          </a:solidFill>
          <a:effectLst/>
          <a:latin typeface="Arial" charset="0"/>
          <a:ea typeface="Arial" charset="0"/>
          <a:cs typeface="Arial" charset="0"/>
        </a:defRPr>
      </a:lvl4pPr>
      <a:lvl5pPr marL="2057400" indent="-228600" algn="l" defTabSz="914400" rtl="0" eaLnBrk="1" latinLnBrk="0" hangingPunct="1">
        <a:lnSpc>
          <a:spcPct val="120000"/>
        </a:lnSpc>
        <a:spcBef>
          <a:spcPts val="500"/>
        </a:spcBef>
        <a:buClr>
          <a:srgbClr val="39B54A"/>
        </a:buClr>
        <a:buSzPct val="100000"/>
        <a:buFont typeface="Arial" panose="020B0604020202020204" pitchFamily="34" charset="0"/>
        <a:buChar char="•"/>
        <a:defRPr sz="2400" kern="1200">
          <a:solidFill>
            <a:schemeClr val="tx1"/>
          </a:solidFill>
          <a:effectLst/>
          <a:latin typeface="Arial" charset="0"/>
          <a:ea typeface="Arial" charset="0"/>
          <a:cs typeface="Arial" charset="0"/>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4143209"/>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bwMode="auto">
          <a:xfrm>
            <a:off x="4991355" y="5992514"/>
            <a:ext cx="1825335" cy="78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FD17C02D-69FB-FFB4-A0C2-38B4BF0DB295}"/>
              </a:ext>
            </a:extLst>
          </p:cNvPr>
          <p:cNvSpPr txBox="1"/>
          <p:nvPr/>
        </p:nvSpPr>
        <p:spPr>
          <a:xfrm>
            <a:off x="6816690" y="6582901"/>
            <a:ext cx="4903181" cy="207749"/>
          </a:xfrm>
          <a:prstGeom prst="rect">
            <a:avLst/>
          </a:prstGeom>
          <a:noFill/>
        </p:spPr>
        <p:txBody>
          <a:bodyPr wrap="square" rtlCol="0">
            <a:spAutoFit/>
          </a:bodyPr>
          <a:lstStyle/>
          <a:p>
            <a:r>
              <a:rPr lang="en-US" sz="750" i="1" dirty="0"/>
              <a:t>Do not distribute without permission from ECPC. All rights reserved.</a:t>
            </a:r>
          </a:p>
        </p:txBody>
      </p:sp>
      <p:pic>
        <p:nvPicPr>
          <p:cNvPr id="5" name="Picture 4" descr="A blue and white sign with white text&#10;&#10;Description automatically generated">
            <a:extLst>
              <a:ext uri="{FF2B5EF4-FFF2-40B4-BE49-F238E27FC236}">
                <a16:creationId xmlns:a16="http://schemas.microsoft.com/office/drawing/2014/main" id="{595687BD-37E2-4777-07FD-F9BF07027ED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38201" y="5992513"/>
            <a:ext cx="2216972" cy="694262"/>
          </a:xfrm>
          <a:prstGeom prst="rect">
            <a:avLst/>
          </a:prstGeom>
        </p:spPr>
      </p:pic>
      <p:pic>
        <p:nvPicPr>
          <p:cNvPr id="7" name="Picture 6" descr="A black sign with blue text&#10;&#10;Description automatically generated">
            <a:extLst>
              <a:ext uri="{FF2B5EF4-FFF2-40B4-BE49-F238E27FC236}">
                <a16:creationId xmlns:a16="http://schemas.microsoft.com/office/drawing/2014/main" id="{44A28189-3AF6-FC19-64A9-A7C7AC94D764}"/>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752872" y="5955447"/>
            <a:ext cx="2402541" cy="712900"/>
          </a:xfrm>
          <a:prstGeom prst="rect">
            <a:avLst/>
          </a:prstGeom>
        </p:spPr>
      </p:pic>
    </p:spTree>
    <p:extLst>
      <p:ext uri="{BB962C8B-B14F-4D97-AF65-F5344CB8AC3E}">
        <p14:creationId xmlns:p14="http://schemas.microsoft.com/office/powerpoint/2010/main" val="2546842212"/>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Lst>
  <p:txStyles>
    <p:titleStyle>
      <a:lvl1pPr algn="l" defTabSz="685800" rtl="0" eaLnBrk="1" latinLnBrk="0" hangingPunct="1">
        <a:lnSpc>
          <a:spcPct val="90000"/>
        </a:lnSpc>
        <a:spcBef>
          <a:spcPct val="0"/>
        </a:spcBef>
        <a:buNone/>
        <a:defRPr sz="3300" b="1" kern="1200">
          <a:solidFill>
            <a:srgbClr val="121F88"/>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03152" y="6473952"/>
            <a:ext cx="320040" cy="164592"/>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782651991"/>
      </p:ext>
    </p:extLst>
  </p:cSld>
  <p:clrMap bg1="lt1" tx1="dk1" bg2="lt2" tx2="dk2" accent1="accent1" accent2="accent2" accent3="accent3" accent4="accent4" accent5="accent5" accent6="accent6" hlink="hlink" folHlink="folHlink"/>
  <p:sldLayoutIdLst>
    <p:sldLayoutId id="2147483709" r:id="rId1"/>
    <p:sldLayoutId id="214748371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bwMode="black">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068C556E-7101-4471-A958-3911E20944AB}" type="datetime1">
              <a:rPr lang="en-US" smtClean="0"/>
              <a:t>9/10/2026</a:t>
            </a:fld>
            <a:endParaRPr lang="en-US" dirty="0"/>
          </a:p>
        </p:txBody>
      </p:sp>
      <p:sp>
        <p:nvSpPr>
          <p:cNvPr id="12"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r>
              <a:rPr lang="en-US" dirty="0"/>
              <a:t>Optional Tagline Goes Here </a:t>
            </a:r>
            <a:r>
              <a:rPr lang="en-US" dirty="0">
                <a:solidFill>
                  <a:schemeClr val="accent1"/>
                </a:solidFill>
              </a:rPr>
              <a:t>|</a:t>
            </a:r>
            <a:r>
              <a:rPr lang="en-US" dirty="0"/>
              <a:t> mn.gov/</a:t>
            </a:r>
            <a:r>
              <a:rPr lang="en-US" dirty="0" err="1"/>
              <a:t>websiteurl</a:t>
            </a:r>
            <a:endParaRPr lang="en-US" dirty="0"/>
          </a:p>
        </p:txBody>
      </p:sp>
      <p:sp>
        <p:nvSpPr>
          <p:cNvPr id="6"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9249124"/>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 id="2147483736" r:id="rId25"/>
    <p:sldLayoutId id="2147483737" r:id="rId26"/>
    <p:sldLayoutId id="2147483738" r:id="rId27"/>
    <p:sldLayoutId id="2147483739" r:id="rId28"/>
    <p:sldLayoutId id="2147483740" r:id="rId29"/>
    <p:sldLayoutId id="2147483741" r:id="rId30"/>
    <p:sldLayoutId id="2147483742" r:id="rId31"/>
    <p:sldLayoutId id="2147483743" r:id="rId32"/>
    <p:sldLayoutId id="2147483744" r:id="rId33"/>
    <p:sldLayoutId id="2147483745" r:id="rId34"/>
    <p:sldLayoutId id="2147483746" r:id="rId35"/>
    <p:sldLayoutId id="2147483747" r:id="rId36"/>
    <p:sldLayoutId id="2147483748" r:id="rId37"/>
    <p:sldLayoutId id="2147483749" r:id="rId38"/>
    <p:sldLayoutId id="2147483750" r:id="rId39"/>
    <p:sldLayoutId id="2147483751" r:id="rId40"/>
    <p:sldLayoutId id="2147483752" r:id="rId41"/>
    <p:sldLayoutId id="2147483753" r:id="rId42"/>
    <p:sldLayoutId id="2147483754" r:id="rId43"/>
    <p:sldLayoutId id="2147483755" r:id="rId44"/>
    <p:sldLayoutId id="2147483756" r:id="rId45"/>
    <p:sldLayoutId id="2147483757" r:id="rId46"/>
    <p:sldLayoutId id="2147483758" r:id="rId47"/>
    <p:sldLayoutId id="2147483759" r:id="rId48"/>
    <p:sldLayoutId id="2147483760" r:id="rId49"/>
    <p:sldLayoutId id="2147483761" r:id="rId50"/>
    <p:sldLayoutId id="2147483762" r:id="rId51"/>
    <p:sldLayoutId id="2147483763" r:id="rId52"/>
    <p:sldLayoutId id="2147483764" r:id="rId53"/>
    <p:sldLayoutId id="2147483765" r:id="rId54"/>
    <p:sldLayoutId id="2147483766" r:id="rId55"/>
    <p:sldLayoutId id="2147483767" r:id="rId56"/>
    <p:sldLayoutId id="2147483768" r:id="rId57"/>
    <p:sldLayoutId id="2147483769" r:id="rId58"/>
    <p:sldLayoutId id="2147483770" r:id="rId59"/>
    <p:sldLayoutId id="2147483771" r:id="rId60"/>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2EC55A-384D-8043-93B5-A6EF9A62B1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A4F061-A57F-F023-7536-70E49695F1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03DE46-40E7-82D5-13D0-85F701E819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138FD2-F8B7-D144-9106-3553774E06B9}" type="datetimeFigureOut">
              <a:rPr lang="en-US" smtClean="0"/>
              <a:t>9/10/2026</a:t>
            </a:fld>
            <a:endParaRPr lang="en-US"/>
          </a:p>
        </p:txBody>
      </p:sp>
      <p:sp>
        <p:nvSpPr>
          <p:cNvPr id="5" name="Footer Placeholder 4">
            <a:extLst>
              <a:ext uri="{FF2B5EF4-FFF2-40B4-BE49-F238E27FC236}">
                <a16:creationId xmlns:a16="http://schemas.microsoft.com/office/drawing/2014/main" id="{C0C8D21B-3E70-6257-713C-D1AFDCB23F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7B1EBDB-A8B2-1E8E-D38B-6FD6782CD9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F911BF2-BBB8-464B-93D4-594B3C3DAD0A}" type="slidenum">
              <a:rPr lang="en-US" smtClean="0"/>
              <a:t>‹#›</a:t>
            </a:fld>
            <a:endParaRPr lang="en-US"/>
          </a:p>
        </p:txBody>
      </p:sp>
    </p:spTree>
    <p:extLst>
      <p:ext uri="{BB962C8B-B14F-4D97-AF65-F5344CB8AC3E}">
        <p14:creationId xmlns:p14="http://schemas.microsoft.com/office/powerpoint/2010/main" val="431702647"/>
      </p:ext>
    </p:extLst>
  </p:cSld>
  <p:clrMap bg1="dk1" tx1="lt1" bg2="dk2" tx2="lt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073886"/>
      </p:ext>
    </p:extLst>
  </p:cSld>
  <p:clrMap bg1="lt1" tx1="dk1" bg2="lt2" tx2="dk2" accent1="accent1" accent2="accent2" accent3="accent3" accent4="accent4" accent5="accent5" accent6="accent6" hlink="hlink" folHlink="folHlink"/>
  <p:sldLayoutIdLst>
    <p:sldLayoutId id="2147483797"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58.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0.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hyperlink" Target="https://www.revisor.mn.gov/statutes/cite/142D.33" TargetMode="External"/><Relationship Id="rId1" Type="http://schemas.openxmlformats.org/officeDocument/2006/relationships/slideLayout" Target="../slideLayouts/slideLayout61.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0.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0.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1.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0.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1.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1.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61.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61.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4.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1.xml"/></Relationships>
</file>

<file path=ppt/slides/_rels/slide30.xml.rels><?xml version="1.0" encoding="UTF-8" standalone="yes"?>
<Relationships xmlns="http://schemas.openxmlformats.org/package/2006/relationships"><Relationship Id="rId3" Type="http://schemas.openxmlformats.org/officeDocument/2006/relationships/hyperlink" Target="https://education.mn.gov/MDE/dse/equitdiv/pipeline/" TargetMode="External"/><Relationship Id="rId7" Type="http://schemas.openxmlformats.org/officeDocument/2006/relationships/hyperlink" Target="https://youtu.be/fS1OTgnivDU?si=kVaGw8GGUk_DK4oU" TargetMode="External"/><Relationship Id="rId2" Type="http://schemas.openxmlformats.org/officeDocument/2006/relationships/hyperlink" Target="https://dcyf.mn.gov/partners-and-providers/child-care-and-early-learning/funding/grow-your-own" TargetMode="External"/><Relationship Id="rId1" Type="http://schemas.openxmlformats.org/officeDocument/2006/relationships/slideLayout" Target="../slideLayouts/slideLayout61.xml"/><Relationship Id="rId6" Type="http://schemas.openxmlformats.org/officeDocument/2006/relationships/hyperlink" Target="https://dcyf.mn.gov/partners-and-providers/child-care-and-early-learning/professional-development/careers" TargetMode="External"/><Relationship Id="rId5" Type="http://schemas.openxmlformats.org/officeDocument/2006/relationships/hyperlink" Target="https://teachspedmn.org/" TargetMode="External"/><Relationship Id="rId4" Type="http://schemas.openxmlformats.org/officeDocument/2006/relationships/hyperlink" Target="https://education.mn.gov/MDE/dse/equitdiv/grow/"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mailto:Kelly.kazeck@state.mn.us" TargetMode="External"/><Relationship Id="rId2" Type="http://schemas.openxmlformats.org/officeDocument/2006/relationships/notesSlide" Target="../notesSlides/notesSlide18.xml"/><Relationship Id="rId1" Type="http://schemas.openxmlformats.org/officeDocument/2006/relationships/slideLayout" Target="../slideLayouts/slideLayout114.xml"/></Relationships>
</file>

<file path=ppt/slides/_rels/slide32.xml.rels><?xml version="1.0" encoding="UTF-8" standalone="yes"?>
<Relationships xmlns="http://schemas.openxmlformats.org/package/2006/relationships"><Relationship Id="rId3" Type="http://schemas.openxmlformats.org/officeDocument/2006/relationships/hyperlink" Target="Building%20Pathways%20-%20ECTA%20Center%209-9-26%20.ppsx" TargetMode="External"/><Relationship Id="rId2" Type="http://schemas.openxmlformats.org/officeDocument/2006/relationships/notesSlide" Target="../notesSlides/notesSlide19.xml"/><Relationship Id="rId1" Type="http://schemas.openxmlformats.org/officeDocument/2006/relationships/slideLayout" Target="../slideLayouts/slideLayout21.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7.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28.xml"/><Relationship Id="rId1" Type="http://schemas.openxmlformats.org/officeDocument/2006/relationships/slideLayout" Target="../slideLayouts/slideLayout116.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9.xml"/><Relationship Id="rId1" Type="http://schemas.openxmlformats.org/officeDocument/2006/relationships/slideLayout" Target="../slideLayouts/slideLayout1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117.xml"/><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4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2.jpeg"/><Relationship Id="rId7" Type="http://schemas.openxmlformats.org/officeDocument/2006/relationships/diagramColors" Target="../diagrams/colors2.xml"/><Relationship Id="rId2" Type="http://schemas.openxmlformats.org/officeDocument/2006/relationships/image" Target="../media/image41.jpeg"/><Relationship Id="rId1" Type="http://schemas.openxmlformats.org/officeDocument/2006/relationships/slideLayout" Target="../slideLayouts/slideLayout11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19.xml"/></Relationships>
</file>

<file path=ppt/slides/_rels/slide4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117.xml"/></Relationships>
</file>

<file path=ppt/slides/_rels/slide48.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44.png"/><Relationship Id="rId1" Type="http://schemas.openxmlformats.org/officeDocument/2006/relationships/slideLayout" Target="../slideLayouts/slideLayout11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8" Type="http://schemas.openxmlformats.org/officeDocument/2006/relationships/hyperlink" Target="https://www.hpu.edu/gchs/personnel-preparation-grants.html" TargetMode="External"/><Relationship Id="rId3" Type="http://schemas.openxmlformats.org/officeDocument/2006/relationships/hyperlink" Target="https://ectacenter.org/topics/personnel/recruitment.asp" TargetMode="External"/><Relationship Id="rId7" Type="http://schemas.openxmlformats.org/officeDocument/2006/relationships/hyperlink" Target="https://in.nau.edu/college-education/pitas/" TargetMode="External"/><Relationship Id="rId2" Type="http://schemas.openxmlformats.org/officeDocument/2006/relationships/notesSlide" Target="../notesSlides/notesSlide39.xml"/><Relationship Id="rId1" Type="http://schemas.openxmlformats.org/officeDocument/2006/relationships/slideLayout" Target="../slideLayouts/slideLayout8.xml"/><Relationship Id="rId6" Type="http://schemas.openxmlformats.org/officeDocument/2006/relationships/hyperlink" Target="https://ecic.desu.edu/" TargetMode="External"/><Relationship Id="rId5" Type="http://schemas.openxmlformats.org/officeDocument/2006/relationships/hyperlink" Target="https://ecepts.org/apprenticeships/" TargetMode="External"/><Relationship Id="rId10" Type="http://schemas.openxmlformats.org/officeDocument/2006/relationships/image" Target="../media/image1.png"/><Relationship Id="rId4" Type="http://schemas.openxmlformats.org/officeDocument/2006/relationships/hyperlink" Target="https://ectacenter.org/topics/personnel/strategies-search.asp" TargetMode="External"/><Relationship Id="rId9" Type="http://schemas.openxmlformats.org/officeDocument/2006/relationships/hyperlink" Target="https://dreamtacenter.org/" TargetMode="Externa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1.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27.xml"/><Relationship Id="rId4" Type="http://schemas.openxmlformats.org/officeDocument/2006/relationships/image" Target="../media/image1.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4294967295"/>
          </p:nvPr>
        </p:nvSpPr>
        <p:spPr>
          <a:xfrm>
            <a:off x="600036" y="147250"/>
            <a:ext cx="6376206" cy="207474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Strengthening Recruitment &amp; Retention</a:t>
            </a:r>
            <a:endParaRPr kumimoji="0" lang="en-US" sz="29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in the EI/ECSE Workforce</a:t>
            </a:r>
            <a:endParaRPr kumimoji="0" lang="en-US" sz="29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 1"/>
          <p:cNvSpPr/>
          <p:nvPr/>
        </p:nvSpPr>
        <p:spPr>
          <a:xfrm>
            <a:off x="521208" y="2267712"/>
            <a:ext cx="6766560" cy="320040"/>
          </a:xfrm>
          <a:prstGeom prst="rect">
            <a:avLst/>
          </a:prstGeom>
          <a:noFill/>
          <a:ln/>
        </p:spPr>
        <p:txBody>
          <a:bodyPr wrap="square" lIns="0" tIns="0" rIns="0" bIns="0" rtlCol="0" anchor="ctr"/>
          <a:lstStyle/>
          <a:p>
            <a:pPr marL="0" indent="0">
              <a:buNone/>
            </a:pPr>
            <a:r>
              <a:rPr lang="en-US" sz="1500" b="1" dirty="0">
                <a:solidFill>
                  <a:srgbClr val="1C9A99"/>
                </a:solidFill>
              </a:rPr>
              <a:t>SESSION 3  |  Building Pathways</a:t>
            </a:r>
            <a:endParaRPr lang="en-US" sz="1500" dirty="0"/>
          </a:p>
        </p:txBody>
      </p:sp>
      <p:sp>
        <p:nvSpPr>
          <p:cNvPr id="4" name="Text 2"/>
          <p:cNvSpPr/>
          <p:nvPr/>
        </p:nvSpPr>
        <p:spPr>
          <a:xfrm>
            <a:off x="498348" y="2953512"/>
            <a:ext cx="6949440" cy="640080"/>
          </a:xfrm>
          <a:prstGeom prst="rect">
            <a:avLst/>
          </a:prstGeom>
          <a:noFill/>
          <a:ln/>
        </p:spPr>
        <p:txBody>
          <a:bodyPr wrap="square" lIns="0" tIns="0" rIns="0" bIns="0" rtlCol="0" anchor="ctr">
            <a:normAutofit lnSpcReduction="10000"/>
          </a:bodyPr>
          <a:lstStyle/>
          <a:p>
            <a:pPr marL="0" indent="0">
              <a:buNone/>
            </a:pPr>
            <a:r>
              <a:rPr sz="2200" dirty="0"/>
              <a:t>Grow Your Own, Apprenticeships</a:t>
            </a:r>
            <a:r>
              <a:rPr lang="en-US" sz="2200" dirty="0"/>
              <a:t> &amp; </a:t>
            </a:r>
            <a:r>
              <a:rPr sz="2200" dirty="0"/>
              <a:t>Alternative Pathways</a:t>
            </a:r>
            <a:endParaRPr lang="en-US" sz="2200" dirty="0"/>
          </a:p>
        </p:txBody>
      </p:sp>
      <p:sp>
        <p:nvSpPr>
          <p:cNvPr id="5" name="Text 3"/>
          <p:cNvSpPr/>
          <p:nvPr/>
        </p:nvSpPr>
        <p:spPr>
          <a:xfrm>
            <a:off x="521208" y="4029982"/>
            <a:ext cx="6217920" cy="365760"/>
          </a:xfrm>
          <a:prstGeom prst="rect">
            <a:avLst/>
          </a:prstGeom>
          <a:noFill/>
          <a:ln/>
        </p:spPr>
        <p:txBody>
          <a:bodyPr wrap="square" lIns="0" tIns="0" rIns="0" bIns="0" rtlCol="0" anchor="ctr"/>
          <a:lstStyle/>
          <a:p>
            <a:pPr marL="0" indent="0">
              <a:buNone/>
            </a:pPr>
            <a:r>
              <a:rPr lang="en-US" sz="1400" dirty="0">
                <a:solidFill>
                  <a:srgbClr val="5E6B78"/>
                </a:solidFill>
              </a:rPr>
              <a:t>September 9, 2026  •  2:30–4:00 PM Eastern</a:t>
            </a:r>
            <a:endParaRPr lang="en-US" sz="1400" dirty="0"/>
          </a:p>
        </p:txBody>
      </p:sp>
      <p:sp>
        <p:nvSpPr>
          <p:cNvPr id="6" name="Text 4"/>
          <p:cNvSpPr/>
          <p:nvPr/>
        </p:nvSpPr>
        <p:spPr>
          <a:xfrm>
            <a:off x="521208" y="5047488"/>
            <a:ext cx="7101420" cy="914400"/>
          </a:xfrm>
          <a:prstGeom prst="rect">
            <a:avLst/>
          </a:prstGeom>
          <a:noFill/>
          <a:ln/>
        </p:spPr>
        <p:txBody>
          <a:bodyPr wrap="square" lIns="0" tIns="0" rIns="0" bIns="0" rtlCol="0" anchor="ctr">
            <a:normAutofit/>
          </a:bodyPr>
          <a:lstStyle/>
          <a:p>
            <a:pPr marL="0" indent="0">
              <a:buNone/>
            </a:pPr>
            <a:r>
              <a:rPr lang="en-US" sz="1800" b="1" dirty="0">
                <a:solidFill>
                  <a:srgbClr val="1D3F6E"/>
                </a:solidFill>
              </a:rPr>
              <a:t>How do we turn interest in the field into an accessible route to preparation, qualification, employment, and growth?</a:t>
            </a:r>
            <a:endParaRPr lang="en-US" sz="1800" dirty="0"/>
          </a:p>
        </p:txBody>
      </p:sp>
      <p:pic>
        <p:nvPicPr>
          <p:cNvPr id="7"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73568" y="1700784"/>
            <a:ext cx="3520440" cy="521208"/>
          </a:xfrm>
          <a:prstGeom prst="rect">
            <a:avLst/>
          </a:prstGeom>
        </p:spPr>
      </p:pic>
      <p:sp>
        <p:nvSpPr>
          <p:cNvPr id="8" name="Text 5"/>
          <p:cNvSpPr/>
          <p:nvPr/>
        </p:nvSpPr>
        <p:spPr>
          <a:xfrm>
            <a:off x="7991856" y="2514600"/>
            <a:ext cx="3657600" cy="2423160"/>
          </a:xfrm>
          <a:prstGeom prst="rect">
            <a:avLst/>
          </a:prstGeom>
          <a:noFill/>
          <a:ln/>
        </p:spPr>
        <p:txBody>
          <a:bodyPr wrap="square" lIns="254" tIns="254" rIns="254" bIns="254" rtlCol="0" anchor="ctr">
            <a:normAutofit/>
          </a:bodyPr>
          <a:lstStyle/>
          <a:p>
            <a:pPr marL="0" indent="0">
              <a:buNone/>
            </a:pPr>
            <a:r>
              <a:rPr lang="en-US" sz="1350" b="1" dirty="0">
                <a:solidFill>
                  <a:srgbClr val="27364A"/>
                </a:solidFill>
              </a:rPr>
              <a:t>Facilitators:</a:t>
            </a:r>
            <a:endParaRPr lang="en-US" sz="1350" b="1" dirty="0"/>
          </a:p>
          <a:p>
            <a:pPr marL="0" indent="0">
              <a:buNone/>
            </a:pPr>
            <a:r>
              <a:rPr lang="en-US" sz="1350" dirty="0">
                <a:solidFill>
                  <a:srgbClr val="002060"/>
                </a:solidFill>
              </a:rPr>
              <a:t>Dr. Evandra Catherine, ECTA</a:t>
            </a:r>
          </a:p>
          <a:p>
            <a:pPr marL="0" indent="0">
              <a:buNone/>
            </a:pPr>
            <a:r>
              <a:rPr lang="en-US" sz="1350" dirty="0">
                <a:solidFill>
                  <a:srgbClr val="002060"/>
                </a:solidFill>
              </a:rPr>
              <a:t>Ted Burke, ECTA</a:t>
            </a:r>
          </a:p>
          <a:p>
            <a:pPr marL="0" indent="0">
              <a:buNone/>
            </a:pPr>
            <a:r>
              <a:rPr lang="en-US" sz="1350" dirty="0">
                <a:solidFill>
                  <a:srgbClr val="002060"/>
                </a:solidFill>
              </a:rPr>
              <a:t>Jani Kozlowski, ECTA</a:t>
            </a:r>
          </a:p>
          <a:p>
            <a:pPr marL="0" indent="0">
              <a:buNone/>
            </a:pPr>
            <a:endParaRPr lang="en-US" sz="1350" dirty="0"/>
          </a:p>
          <a:p>
            <a:pPr marL="0" indent="0">
              <a:buNone/>
            </a:pPr>
            <a:r>
              <a:rPr lang="en-US" sz="1350" b="1" dirty="0">
                <a:solidFill>
                  <a:srgbClr val="27364A"/>
                </a:solidFill>
              </a:rPr>
              <a:t>Guest presenters:</a:t>
            </a:r>
            <a:endParaRPr lang="en-US" sz="1350" b="1" dirty="0"/>
          </a:p>
          <a:p>
            <a:pPr marL="0" indent="0">
              <a:buNone/>
            </a:pPr>
            <a:r>
              <a:rPr lang="en-US" sz="1350" dirty="0">
                <a:solidFill>
                  <a:srgbClr val="002060"/>
                </a:solidFill>
              </a:rPr>
              <a:t>Randi Wolfe, ECEPTS</a:t>
            </a:r>
          </a:p>
          <a:p>
            <a:pPr marL="0" indent="0">
              <a:buNone/>
            </a:pPr>
            <a:r>
              <a:rPr lang="en-US" sz="1350" dirty="0">
                <a:solidFill>
                  <a:srgbClr val="002060"/>
                </a:solidFill>
              </a:rPr>
              <a:t>Kelly Kazeck, Minnesota GYO</a:t>
            </a:r>
          </a:p>
          <a:p>
            <a:pPr marL="0" indent="0">
              <a:buNone/>
            </a:pPr>
            <a:r>
              <a:rPr lang="en-US" sz="1350" dirty="0">
                <a:solidFill>
                  <a:srgbClr val="002060"/>
                </a:solidFill>
              </a:rPr>
              <a:t>Charles Anderson, ECIC</a:t>
            </a:r>
          </a:p>
          <a:p>
            <a:pPr marL="0" indent="0">
              <a:buNone/>
            </a:pPr>
            <a:r>
              <a:rPr lang="en-US" sz="1350" dirty="0">
                <a:solidFill>
                  <a:srgbClr val="002060"/>
                </a:solidFill>
              </a:rPr>
              <a:t>Katari </a:t>
            </a:r>
            <a:r>
              <a:rPr lang="en-US" sz="1350" dirty="0" err="1">
                <a:solidFill>
                  <a:srgbClr val="002060"/>
                </a:solidFill>
              </a:rPr>
              <a:t>Coleman,EDC</a:t>
            </a:r>
            <a:endParaRPr lang="en-US" sz="1350" dirty="0">
              <a:solidFill>
                <a:srgbClr val="002060"/>
              </a:solidFill>
            </a:endParaRPr>
          </a:p>
          <a:p>
            <a:pPr marL="0" indent="0">
              <a:buNone/>
            </a:pPr>
            <a:endParaRPr lang="en-US" sz="1350" dirty="0"/>
          </a:p>
          <a:p>
            <a:pPr marL="0" indent="0">
              <a:buNone/>
            </a:pPr>
            <a:endParaRPr lang="en-US" sz="1350" dirty="0"/>
          </a:p>
        </p:txBody>
      </p:sp>
      <p:sp>
        <p:nvSpPr>
          <p:cNvPr id="25"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1</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Session 3 Agenda</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SESSION 3 AGENDA</a:t>
            </a:r>
            <a:endParaRPr lang="en-US" sz="800" dirty="0"/>
          </a:p>
        </p:txBody>
      </p:sp>
      <p:sp>
        <p:nvSpPr>
          <p:cNvPr id="4" name="Text 2"/>
          <p:cNvSpPr/>
          <p:nvPr/>
        </p:nvSpPr>
        <p:spPr>
          <a:xfrm>
            <a:off x="420624" y="713232"/>
            <a:ext cx="10881360" cy="347472"/>
          </a:xfrm>
          <a:prstGeom prst="rect">
            <a:avLst/>
          </a:prstGeom>
          <a:noFill/>
          <a:ln/>
        </p:spPr>
        <p:txBody>
          <a:bodyPr wrap="square" lIns="0" tIns="0" rIns="0" bIns="0" rtlCol="0" anchor="ctr">
            <a:normAutofit/>
          </a:bodyPr>
          <a:lstStyle/>
          <a:p>
            <a:pPr marL="0" indent="0">
              <a:buNone/>
            </a:pPr>
            <a:r>
              <a:rPr sz="1400">
                <a:latin typeface="Aptos"/>
              </a:rPr>
              <a:t>A 90-minute sequence from pathway fundamentals to guest models, breakouts, and action.</a:t>
            </a:r>
            <a:endParaRPr lang="en-US" sz="1400" dirty="0"/>
          </a:p>
        </p:txBody>
      </p:sp>
      <p:sp>
        <p:nvSpPr>
          <p:cNvPr id="5" name="Text 3"/>
          <p:cNvSpPr/>
          <p:nvPr/>
        </p:nvSpPr>
        <p:spPr>
          <a:xfrm>
            <a:off x="603504" y="1271016"/>
            <a:ext cx="320040" cy="274320"/>
          </a:xfrm>
          <a:prstGeom prst="rect">
            <a:avLst/>
          </a:prstGeom>
          <a:noFill/>
          <a:ln/>
        </p:spPr>
        <p:txBody>
          <a:bodyPr wrap="square" lIns="0" tIns="0" rIns="0" bIns="0" rtlCol="0" anchor="ctr"/>
          <a:lstStyle/>
          <a:p>
            <a:pPr marL="0" indent="0" algn="ctr">
              <a:buNone/>
            </a:pPr>
            <a:r>
              <a:rPr lang="en-US" sz="1700" b="1" dirty="0">
                <a:solidFill>
                  <a:srgbClr val="1C9A99"/>
                </a:solidFill>
              </a:rPr>
              <a:t>1</a:t>
            </a:r>
            <a:endParaRPr lang="en-US" sz="1700" dirty="0"/>
          </a:p>
        </p:txBody>
      </p:sp>
      <p:sp>
        <p:nvSpPr>
          <p:cNvPr id="6" name="Text 4"/>
          <p:cNvSpPr/>
          <p:nvPr/>
        </p:nvSpPr>
        <p:spPr>
          <a:xfrm>
            <a:off x="1078992" y="1234440"/>
            <a:ext cx="2423160" cy="292608"/>
          </a:xfrm>
          <a:prstGeom prst="rect">
            <a:avLst/>
          </a:prstGeom>
          <a:noFill/>
          <a:ln/>
        </p:spPr>
        <p:txBody>
          <a:bodyPr wrap="square" lIns="0" tIns="0" rIns="0" bIns="0" rtlCol="0" anchor="ctr"/>
          <a:lstStyle/>
          <a:p>
            <a:pPr marL="0" indent="0">
              <a:buNone/>
            </a:pPr>
            <a:r>
              <a:rPr lang="en-US" sz="1600" b="1" dirty="0">
                <a:solidFill>
                  <a:srgbClr val="1D3F6E"/>
                </a:solidFill>
              </a:rPr>
              <a:t>Bridge from Session 2</a:t>
            </a:r>
            <a:endParaRPr lang="en-US" sz="1600" dirty="0"/>
          </a:p>
        </p:txBody>
      </p:sp>
      <p:sp>
        <p:nvSpPr>
          <p:cNvPr id="7" name="Text 5"/>
          <p:cNvSpPr/>
          <p:nvPr/>
        </p:nvSpPr>
        <p:spPr>
          <a:xfrm>
            <a:off x="3474720" y="1197864"/>
            <a:ext cx="7726680" cy="402336"/>
          </a:xfrm>
          <a:prstGeom prst="rect">
            <a:avLst/>
          </a:prstGeom>
          <a:noFill/>
          <a:ln/>
        </p:spPr>
        <p:txBody>
          <a:bodyPr wrap="square" lIns="0" tIns="0" rIns="0" bIns="0" rtlCol="0" anchor="ctr">
            <a:normAutofit/>
          </a:bodyPr>
          <a:lstStyle/>
          <a:p>
            <a:pPr marL="0" indent="0">
              <a:buNone/>
            </a:pPr>
            <a:r>
              <a:rPr lang="en-US" sz="1400" dirty="0">
                <a:solidFill>
                  <a:srgbClr val="27364A"/>
                </a:solidFill>
              </a:rPr>
              <a:t>From attracting candidates to helping them enter and progress</a:t>
            </a:r>
            <a:endParaRPr lang="en-US" sz="1400" dirty="0"/>
          </a:p>
        </p:txBody>
      </p:sp>
      <p:sp>
        <p:nvSpPr>
          <p:cNvPr id="8" name="Text 6"/>
          <p:cNvSpPr/>
          <p:nvPr/>
        </p:nvSpPr>
        <p:spPr>
          <a:xfrm>
            <a:off x="603504" y="2057400"/>
            <a:ext cx="320040" cy="274320"/>
          </a:xfrm>
          <a:prstGeom prst="rect">
            <a:avLst/>
          </a:prstGeom>
          <a:noFill/>
          <a:ln/>
        </p:spPr>
        <p:txBody>
          <a:bodyPr wrap="square" lIns="0" tIns="0" rIns="0" bIns="0" rtlCol="0" anchor="ctr"/>
          <a:lstStyle/>
          <a:p>
            <a:pPr marL="0" indent="0" algn="ctr">
              <a:buNone/>
            </a:pPr>
            <a:r>
              <a:rPr lang="en-US" sz="1700" b="1" dirty="0">
                <a:solidFill>
                  <a:srgbClr val="F4A340"/>
                </a:solidFill>
              </a:rPr>
              <a:t>2</a:t>
            </a:r>
            <a:endParaRPr lang="en-US" sz="1700" dirty="0"/>
          </a:p>
        </p:txBody>
      </p:sp>
      <p:sp>
        <p:nvSpPr>
          <p:cNvPr id="9" name="Text 7"/>
          <p:cNvSpPr/>
          <p:nvPr/>
        </p:nvSpPr>
        <p:spPr>
          <a:xfrm>
            <a:off x="1078992" y="2020824"/>
            <a:ext cx="2423160" cy="292608"/>
          </a:xfrm>
          <a:prstGeom prst="rect">
            <a:avLst/>
          </a:prstGeom>
          <a:noFill/>
          <a:ln/>
        </p:spPr>
        <p:txBody>
          <a:bodyPr wrap="square" lIns="0" tIns="0" rIns="0" bIns="0" rtlCol="0" anchor="ctr"/>
          <a:lstStyle/>
          <a:p>
            <a:pPr marL="0" indent="0">
              <a:buNone/>
            </a:pPr>
            <a:r>
              <a:rPr lang="en-US" sz="1600" b="1" dirty="0">
                <a:solidFill>
                  <a:srgbClr val="1D3F6E"/>
                </a:solidFill>
              </a:rPr>
              <a:t>Pathway fundamentals</a:t>
            </a:r>
            <a:endParaRPr lang="en-US" sz="1600" dirty="0"/>
          </a:p>
        </p:txBody>
      </p:sp>
      <p:sp>
        <p:nvSpPr>
          <p:cNvPr id="10" name="Text 8"/>
          <p:cNvSpPr/>
          <p:nvPr/>
        </p:nvSpPr>
        <p:spPr>
          <a:xfrm>
            <a:off x="3474720" y="1984248"/>
            <a:ext cx="7726680" cy="402336"/>
          </a:xfrm>
          <a:prstGeom prst="rect">
            <a:avLst/>
          </a:prstGeom>
          <a:noFill/>
          <a:ln/>
        </p:spPr>
        <p:txBody>
          <a:bodyPr wrap="square" lIns="0" tIns="0" rIns="0" bIns="0" rtlCol="0" anchor="ctr">
            <a:normAutofit/>
          </a:bodyPr>
          <a:lstStyle/>
          <a:p>
            <a:pPr marL="0" indent="0">
              <a:buNone/>
            </a:pPr>
            <a:r>
              <a:rPr lang="en-US" sz="1400" dirty="0">
                <a:solidFill>
                  <a:srgbClr val="27364A"/>
                </a:solidFill>
              </a:rPr>
              <a:t>Define the pathway, diagnose friction points, and identify who is missing</a:t>
            </a:r>
            <a:endParaRPr lang="en-US" sz="1400" dirty="0"/>
          </a:p>
        </p:txBody>
      </p:sp>
      <p:sp>
        <p:nvSpPr>
          <p:cNvPr id="11" name="Text 9"/>
          <p:cNvSpPr/>
          <p:nvPr/>
        </p:nvSpPr>
        <p:spPr>
          <a:xfrm>
            <a:off x="603504" y="2843784"/>
            <a:ext cx="320040" cy="274320"/>
          </a:xfrm>
          <a:prstGeom prst="rect">
            <a:avLst/>
          </a:prstGeom>
          <a:noFill/>
          <a:ln/>
        </p:spPr>
        <p:txBody>
          <a:bodyPr wrap="square" lIns="0" tIns="0" rIns="0" bIns="0" rtlCol="0" anchor="ctr"/>
          <a:lstStyle/>
          <a:p>
            <a:pPr marL="0" indent="0" algn="ctr">
              <a:buNone/>
            </a:pPr>
            <a:r>
              <a:rPr lang="en-US" sz="1700" b="1" dirty="0">
                <a:solidFill>
                  <a:srgbClr val="2669A8"/>
                </a:solidFill>
              </a:rPr>
              <a:t>3</a:t>
            </a:r>
            <a:endParaRPr lang="en-US" sz="1700" dirty="0"/>
          </a:p>
        </p:txBody>
      </p:sp>
      <p:sp>
        <p:nvSpPr>
          <p:cNvPr id="12" name="Text 10"/>
          <p:cNvSpPr/>
          <p:nvPr/>
        </p:nvSpPr>
        <p:spPr>
          <a:xfrm>
            <a:off x="1078992" y="2807208"/>
            <a:ext cx="2423160" cy="292608"/>
          </a:xfrm>
          <a:prstGeom prst="rect">
            <a:avLst/>
          </a:prstGeom>
          <a:noFill/>
          <a:ln/>
        </p:spPr>
        <p:txBody>
          <a:bodyPr wrap="square" lIns="0" tIns="0" rIns="0" bIns="0" rtlCol="0" anchor="ctr"/>
          <a:lstStyle/>
          <a:p>
            <a:pPr marL="0" indent="0">
              <a:buNone/>
            </a:pPr>
            <a:r>
              <a:rPr sz="1600" b="1" dirty="0">
                <a:solidFill>
                  <a:srgbClr val="002060"/>
                </a:solidFill>
              </a:rPr>
              <a:t>Guest models </a:t>
            </a:r>
            <a:endParaRPr lang="en-US" sz="1600" dirty="0">
              <a:solidFill>
                <a:srgbClr val="002060"/>
              </a:solidFill>
            </a:endParaRPr>
          </a:p>
        </p:txBody>
      </p:sp>
      <p:sp>
        <p:nvSpPr>
          <p:cNvPr id="13" name="Text 11"/>
          <p:cNvSpPr/>
          <p:nvPr/>
        </p:nvSpPr>
        <p:spPr>
          <a:xfrm>
            <a:off x="3474720" y="2770632"/>
            <a:ext cx="7726680" cy="402336"/>
          </a:xfrm>
          <a:prstGeom prst="rect">
            <a:avLst/>
          </a:prstGeom>
          <a:noFill/>
          <a:ln/>
        </p:spPr>
        <p:txBody>
          <a:bodyPr wrap="square" lIns="0" tIns="0" rIns="0" bIns="0" rtlCol="0" anchor="ctr">
            <a:normAutofit/>
          </a:bodyPr>
          <a:lstStyle/>
          <a:p>
            <a:pPr marL="0" indent="0">
              <a:buNone/>
            </a:pPr>
            <a:r>
              <a:rPr lang="en-US" sz="1400" dirty="0">
                <a:solidFill>
                  <a:srgbClr val="27364A"/>
                </a:solidFill>
              </a:rPr>
              <a:t>GYO, apprenticeships, HBCUs, Indigenous/community-rooted models, related services</a:t>
            </a:r>
            <a:endParaRPr lang="en-US" sz="1400" dirty="0"/>
          </a:p>
        </p:txBody>
      </p:sp>
      <p:sp>
        <p:nvSpPr>
          <p:cNvPr id="14" name="Text 12"/>
          <p:cNvSpPr/>
          <p:nvPr/>
        </p:nvSpPr>
        <p:spPr>
          <a:xfrm>
            <a:off x="603504" y="3630168"/>
            <a:ext cx="320040" cy="274320"/>
          </a:xfrm>
          <a:prstGeom prst="rect">
            <a:avLst/>
          </a:prstGeom>
          <a:noFill/>
          <a:ln/>
        </p:spPr>
        <p:txBody>
          <a:bodyPr wrap="square" lIns="0" tIns="0" rIns="0" bIns="0" rtlCol="0" anchor="ctr"/>
          <a:lstStyle/>
          <a:p>
            <a:pPr marL="0" indent="0" algn="ctr">
              <a:buNone/>
            </a:pPr>
            <a:r>
              <a:rPr lang="en-US" sz="1700" b="1" dirty="0">
                <a:solidFill>
                  <a:srgbClr val="E66C5C"/>
                </a:solidFill>
              </a:rPr>
              <a:t>4</a:t>
            </a:r>
            <a:endParaRPr lang="en-US" sz="1700" dirty="0"/>
          </a:p>
        </p:txBody>
      </p:sp>
      <p:sp>
        <p:nvSpPr>
          <p:cNvPr id="15" name="Text 13"/>
          <p:cNvSpPr/>
          <p:nvPr/>
        </p:nvSpPr>
        <p:spPr>
          <a:xfrm>
            <a:off x="1078992" y="3593592"/>
            <a:ext cx="2423160" cy="292608"/>
          </a:xfrm>
          <a:prstGeom prst="rect">
            <a:avLst/>
          </a:prstGeom>
          <a:noFill/>
          <a:ln/>
        </p:spPr>
        <p:txBody>
          <a:bodyPr wrap="square" lIns="0" tIns="0" rIns="0" bIns="0" rtlCol="0" anchor="ctr"/>
          <a:lstStyle/>
          <a:p>
            <a:pPr marL="0" indent="0">
              <a:buNone/>
            </a:pPr>
            <a:r>
              <a:rPr lang="en-US" sz="1600" b="1" dirty="0">
                <a:solidFill>
                  <a:srgbClr val="1D3F6E"/>
                </a:solidFill>
              </a:rPr>
              <a:t>Data &amp; access lens</a:t>
            </a:r>
            <a:endParaRPr lang="en-US" sz="1600" dirty="0"/>
          </a:p>
        </p:txBody>
      </p:sp>
      <p:sp>
        <p:nvSpPr>
          <p:cNvPr id="16" name="Text 14"/>
          <p:cNvSpPr/>
          <p:nvPr/>
        </p:nvSpPr>
        <p:spPr>
          <a:xfrm>
            <a:off x="3474720" y="3557016"/>
            <a:ext cx="7726680" cy="402336"/>
          </a:xfrm>
          <a:prstGeom prst="rect">
            <a:avLst/>
          </a:prstGeom>
          <a:noFill/>
          <a:ln/>
        </p:spPr>
        <p:txBody>
          <a:bodyPr wrap="square" lIns="0" tIns="0" rIns="0" bIns="0" rtlCol="0" anchor="ctr">
            <a:normAutofit/>
          </a:bodyPr>
          <a:lstStyle/>
          <a:p>
            <a:pPr marL="0" indent="0">
              <a:buNone/>
            </a:pPr>
            <a:r>
              <a:rPr lang="en-US" sz="1400" dirty="0">
                <a:solidFill>
                  <a:srgbClr val="27364A"/>
                </a:solidFill>
              </a:rPr>
              <a:t>Measure pathway health and identify barriers by group, role, and geography</a:t>
            </a:r>
            <a:endParaRPr lang="en-US" sz="1400" dirty="0"/>
          </a:p>
        </p:txBody>
      </p:sp>
      <p:sp>
        <p:nvSpPr>
          <p:cNvPr id="17" name="Text 15"/>
          <p:cNvSpPr/>
          <p:nvPr/>
        </p:nvSpPr>
        <p:spPr>
          <a:xfrm>
            <a:off x="603504" y="4416552"/>
            <a:ext cx="320040" cy="274320"/>
          </a:xfrm>
          <a:prstGeom prst="rect">
            <a:avLst/>
          </a:prstGeom>
          <a:noFill/>
          <a:ln/>
        </p:spPr>
        <p:txBody>
          <a:bodyPr wrap="square" lIns="0" tIns="0" rIns="0" bIns="0" rtlCol="0" anchor="ctr"/>
          <a:lstStyle/>
          <a:p>
            <a:pPr marL="0" indent="0" algn="ctr">
              <a:buNone/>
            </a:pPr>
            <a:r>
              <a:rPr lang="en-US" sz="1700" b="1" dirty="0">
                <a:solidFill>
                  <a:srgbClr val="49B563"/>
                </a:solidFill>
              </a:rPr>
              <a:t>5</a:t>
            </a:r>
            <a:endParaRPr lang="en-US" sz="1700" dirty="0"/>
          </a:p>
        </p:txBody>
      </p:sp>
      <p:sp>
        <p:nvSpPr>
          <p:cNvPr id="18" name="Text 16"/>
          <p:cNvSpPr/>
          <p:nvPr/>
        </p:nvSpPr>
        <p:spPr>
          <a:xfrm>
            <a:off x="1078992" y="4379976"/>
            <a:ext cx="2423160" cy="292608"/>
          </a:xfrm>
          <a:prstGeom prst="rect">
            <a:avLst/>
          </a:prstGeom>
          <a:noFill/>
          <a:ln/>
        </p:spPr>
        <p:txBody>
          <a:bodyPr wrap="square" lIns="0" tIns="0" rIns="0" bIns="0" rtlCol="0" anchor="ctr"/>
          <a:lstStyle/>
          <a:p>
            <a:pPr marL="0" indent="0">
              <a:buNone/>
            </a:pPr>
            <a:r>
              <a:rPr lang="en-US" sz="1600" b="1" dirty="0">
                <a:solidFill>
                  <a:srgbClr val="1D3F6E"/>
                </a:solidFill>
              </a:rPr>
              <a:t>Breakout sessions</a:t>
            </a:r>
            <a:endParaRPr lang="en-US" sz="1600" dirty="0"/>
          </a:p>
        </p:txBody>
      </p:sp>
      <p:sp>
        <p:nvSpPr>
          <p:cNvPr id="19" name="Text 17"/>
          <p:cNvSpPr/>
          <p:nvPr/>
        </p:nvSpPr>
        <p:spPr>
          <a:xfrm>
            <a:off x="3474720" y="4343400"/>
            <a:ext cx="7726680" cy="402336"/>
          </a:xfrm>
          <a:prstGeom prst="rect">
            <a:avLst/>
          </a:prstGeom>
          <a:noFill/>
          <a:ln/>
        </p:spPr>
        <p:txBody>
          <a:bodyPr wrap="square" lIns="0" tIns="0" rIns="0" bIns="0" rtlCol="0" anchor="ctr">
            <a:normAutofit lnSpcReduction="10000"/>
          </a:bodyPr>
          <a:lstStyle/>
          <a:p>
            <a:pPr marL="0" indent="0">
              <a:buNone/>
            </a:pPr>
            <a:r>
              <a:rPr lang="en-US" sz="1400" dirty="0">
                <a:solidFill>
                  <a:srgbClr val="27364A"/>
                </a:solidFill>
              </a:rPr>
              <a:t>Dive deeper into the models presented, and identify partners, barriers, and supports in your own context</a:t>
            </a:r>
            <a:endParaRPr lang="en-US" sz="1400" dirty="0"/>
          </a:p>
        </p:txBody>
      </p:sp>
      <p:sp>
        <p:nvSpPr>
          <p:cNvPr id="20" name="Text 18"/>
          <p:cNvSpPr/>
          <p:nvPr/>
        </p:nvSpPr>
        <p:spPr>
          <a:xfrm>
            <a:off x="603504" y="5202936"/>
            <a:ext cx="320040" cy="274320"/>
          </a:xfrm>
          <a:prstGeom prst="rect">
            <a:avLst/>
          </a:prstGeom>
          <a:noFill/>
          <a:ln/>
        </p:spPr>
        <p:txBody>
          <a:bodyPr wrap="square" lIns="0" tIns="0" rIns="0" bIns="0" rtlCol="0" anchor="ctr"/>
          <a:lstStyle/>
          <a:p>
            <a:pPr marL="0" indent="0" algn="ctr">
              <a:buNone/>
            </a:pPr>
            <a:r>
              <a:rPr lang="en-US" sz="1700" b="1" dirty="0">
                <a:solidFill>
                  <a:srgbClr val="1D3F6E"/>
                </a:solidFill>
              </a:rPr>
              <a:t>6</a:t>
            </a:r>
            <a:endParaRPr lang="en-US" sz="1700" dirty="0"/>
          </a:p>
        </p:txBody>
      </p:sp>
      <p:sp>
        <p:nvSpPr>
          <p:cNvPr id="21" name="Text 19"/>
          <p:cNvSpPr/>
          <p:nvPr/>
        </p:nvSpPr>
        <p:spPr>
          <a:xfrm>
            <a:off x="1078992" y="5166360"/>
            <a:ext cx="2423160" cy="292608"/>
          </a:xfrm>
          <a:prstGeom prst="rect">
            <a:avLst/>
          </a:prstGeom>
          <a:noFill/>
          <a:ln/>
        </p:spPr>
        <p:txBody>
          <a:bodyPr wrap="square" lIns="0" tIns="0" rIns="0" bIns="0" rtlCol="0" anchor="ctr"/>
          <a:lstStyle/>
          <a:p>
            <a:pPr marL="0" indent="0">
              <a:buNone/>
            </a:pPr>
            <a:r>
              <a:rPr lang="en-US" sz="1600" b="1" dirty="0">
                <a:solidFill>
                  <a:srgbClr val="1D3F6E"/>
                </a:solidFill>
              </a:rPr>
              <a:t>Apply &amp; commit</a:t>
            </a:r>
            <a:endParaRPr lang="en-US" sz="1600" dirty="0"/>
          </a:p>
        </p:txBody>
      </p:sp>
      <p:sp>
        <p:nvSpPr>
          <p:cNvPr id="22" name="Text 20"/>
          <p:cNvSpPr/>
          <p:nvPr/>
        </p:nvSpPr>
        <p:spPr>
          <a:xfrm>
            <a:off x="3474720" y="5129784"/>
            <a:ext cx="7726680" cy="402336"/>
          </a:xfrm>
          <a:prstGeom prst="rect">
            <a:avLst/>
          </a:prstGeom>
          <a:noFill/>
          <a:ln/>
        </p:spPr>
        <p:txBody>
          <a:bodyPr wrap="square" lIns="0" tIns="0" rIns="0" bIns="0" rtlCol="0" anchor="ctr">
            <a:normAutofit/>
          </a:bodyPr>
          <a:lstStyle/>
          <a:p>
            <a:pPr marL="0" indent="0">
              <a:buNone/>
            </a:pPr>
            <a:r>
              <a:rPr lang="en-US" sz="1400" dirty="0">
                <a:solidFill>
                  <a:srgbClr val="27364A"/>
                </a:solidFill>
              </a:rPr>
              <a:t>Use the planning tool to select one gap and one next action</a:t>
            </a:r>
            <a:endParaRPr lang="en-US" sz="1400" dirty="0"/>
          </a:p>
        </p:txBody>
      </p:sp>
      <p:sp>
        <p:nvSpPr>
          <p:cNvPr id="25"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2</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Today’s learning objectives</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LEARNING OBJECTIVES</a:t>
            </a:r>
            <a:endParaRPr lang="en-US" sz="800" dirty="0"/>
          </a:p>
        </p:txBody>
      </p:sp>
      <p:sp>
        <p:nvSpPr>
          <p:cNvPr id="4" name="Text 2"/>
          <p:cNvSpPr/>
          <p:nvPr/>
        </p:nvSpPr>
        <p:spPr>
          <a:xfrm>
            <a:off x="420624" y="713232"/>
            <a:ext cx="10881360" cy="347472"/>
          </a:xfrm>
          <a:prstGeom prst="rect">
            <a:avLst/>
          </a:prstGeom>
          <a:noFill/>
          <a:ln/>
        </p:spPr>
        <p:txBody>
          <a:bodyPr wrap="square" lIns="0" tIns="0" rIns="0" bIns="0" rtlCol="0" anchor="ctr">
            <a:normAutofit/>
          </a:bodyPr>
          <a:lstStyle/>
          <a:p>
            <a:pPr marL="0" indent="0">
              <a:buNone/>
            </a:pPr>
            <a:r>
              <a:rPr lang="en-US" sz="1400" dirty="0">
                <a:solidFill>
                  <a:srgbClr val="5E6B78"/>
                </a:solidFill>
                <a:latin typeface="Aptos" pitchFamily="34" charset="0"/>
                <a:ea typeface="Aptos" pitchFamily="34" charset="-122"/>
                <a:cs typeface="Aptos" pitchFamily="34" charset="-120"/>
              </a:rPr>
              <a:t>By the end of Session 3, participants will be able to…</a:t>
            </a:r>
            <a:endParaRPr lang="en-US" sz="1400" dirty="0"/>
          </a:p>
        </p:txBody>
      </p:sp>
      <p:sp>
        <p:nvSpPr>
          <p:cNvPr id="5" name="Shape 3">
            <a:extLst>
              <a:ext uri="{C183D7F6-B498-43B3-948B-1728B52AA6E4}">
                <adec:decorative xmlns:adec="http://schemas.microsoft.com/office/drawing/2017/decorative" val="1"/>
              </a:ext>
            </a:extLst>
          </p:cNvPr>
          <p:cNvSpPr/>
          <p:nvPr/>
        </p:nvSpPr>
        <p:spPr>
          <a:xfrm>
            <a:off x="658368" y="1508760"/>
            <a:ext cx="2331720" cy="4069080"/>
          </a:xfrm>
          <a:prstGeom prst="roundRect">
            <a:avLst>
              <a:gd name="adj" fmla="val 2353"/>
            </a:avLst>
          </a:prstGeom>
          <a:solidFill>
            <a:srgbClr val="FFFFFF"/>
          </a:solidFill>
          <a:ln w="12700">
            <a:solidFill>
              <a:srgbClr val="D9E1E7"/>
            </a:solidFill>
            <a:prstDash val="solid"/>
          </a:ln>
        </p:spPr>
        <p:txBody>
          <a:bodyPr/>
          <a:lstStyle/>
          <a:p>
            <a:endParaRPr/>
          </a:p>
        </p:txBody>
      </p:sp>
      <p:sp>
        <p:nvSpPr>
          <p:cNvPr id="6" name="Shape 4">
            <a:extLst>
              <a:ext uri="{C183D7F6-B498-43B3-948B-1728B52AA6E4}">
                <adec:decorative xmlns:adec="http://schemas.microsoft.com/office/drawing/2017/decorative" val="1"/>
              </a:ext>
            </a:extLst>
          </p:cNvPr>
          <p:cNvSpPr/>
          <p:nvPr/>
        </p:nvSpPr>
        <p:spPr>
          <a:xfrm>
            <a:off x="658368" y="1508760"/>
            <a:ext cx="73152" cy="4069080"/>
          </a:xfrm>
          <a:prstGeom prst="rect">
            <a:avLst/>
          </a:prstGeom>
          <a:solidFill>
            <a:srgbClr val="1C9A99"/>
          </a:solidFill>
          <a:ln w="12700">
            <a:solidFill>
              <a:srgbClr val="1C9A99"/>
            </a:solidFill>
            <a:prstDash val="solid"/>
          </a:ln>
        </p:spPr>
        <p:txBody>
          <a:bodyPr/>
          <a:lstStyle/>
          <a:p>
            <a:endParaRPr/>
          </a:p>
        </p:txBody>
      </p:sp>
      <p:sp>
        <p:nvSpPr>
          <p:cNvPr id="7" name="Text 5"/>
          <p:cNvSpPr/>
          <p:nvPr/>
        </p:nvSpPr>
        <p:spPr>
          <a:xfrm>
            <a:off x="886968" y="1691640"/>
            <a:ext cx="1920240" cy="310896"/>
          </a:xfrm>
          <a:prstGeom prst="rect">
            <a:avLst/>
          </a:prstGeom>
          <a:noFill/>
          <a:ln/>
        </p:spPr>
        <p:txBody>
          <a:bodyPr wrap="square" lIns="0" tIns="0" rIns="0" bIns="0" rtlCol="0" anchor="ctr">
            <a:normAutofit fontScale="77500" lnSpcReduction="20000"/>
          </a:bodyPr>
          <a:lstStyle/>
          <a:p>
            <a:pPr marL="0" indent="0">
              <a:buNone/>
            </a:pPr>
            <a:r>
              <a:rPr lang="en-US" sz="1600" b="1" dirty="0">
                <a:solidFill>
                  <a:srgbClr val="1D3F6E"/>
                </a:solidFill>
                <a:latin typeface="Aptos" pitchFamily="34" charset="0"/>
                <a:ea typeface="Aptos" pitchFamily="34" charset="-122"/>
                <a:cs typeface="Aptos" pitchFamily="34" charset="-120"/>
              </a:rPr>
              <a:t>1  Diagnose pathway gaps</a:t>
            </a:r>
            <a:endParaRPr lang="en-US" sz="1600" dirty="0"/>
          </a:p>
        </p:txBody>
      </p:sp>
      <p:sp>
        <p:nvSpPr>
          <p:cNvPr id="8" name="Text 6"/>
          <p:cNvSpPr/>
          <p:nvPr/>
        </p:nvSpPr>
        <p:spPr>
          <a:xfrm>
            <a:off x="886968" y="2130552"/>
            <a:ext cx="1920240" cy="329184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Identify where potential candidates enter, stall, or leave the route into EI/ECSE/ECE.</a:t>
            </a:r>
            <a:endParaRPr lang="en-US" sz="1350" dirty="0"/>
          </a:p>
        </p:txBody>
      </p:sp>
      <p:sp>
        <p:nvSpPr>
          <p:cNvPr id="9" name="Shape 7">
            <a:extLst>
              <a:ext uri="{C183D7F6-B498-43B3-948B-1728B52AA6E4}">
                <adec:decorative xmlns:adec="http://schemas.microsoft.com/office/drawing/2017/decorative" val="1"/>
              </a:ext>
            </a:extLst>
          </p:cNvPr>
          <p:cNvSpPr/>
          <p:nvPr/>
        </p:nvSpPr>
        <p:spPr>
          <a:xfrm>
            <a:off x="3483864" y="1508760"/>
            <a:ext cx="2331720" cy="4069080"/>
          </a:xfrm>
          <a:prstGeom prst="roundRect">
            <a:avLst>
              <a:gd name="adj" fmla="val 2353"/>
            </a:avLst>
          </a:prstGeom>
          <a:solidFill>
            <a:srgbClr val="FFFFFF"/>
          </a:solidFill>
          <a:ln w="12700">
            <a:solidFill>
              <a:srgbClr val="D9E1E7"/>
            </a:solidFill>
            <a:prstDash val="solid"/>
          </a:ln>
        </p:spPr>
        <p:txBody>
          <a:bodyPr/>
          <a:lstStyle/>
          <a:p>
            <a:endParaRPr/>
          </a:p>
        </p:txBody>
      </p:sp>
      <p:sp>
        <p:nvSpPr>
          <p:cNvPr id="10" name="Shape 8">
            <a:extLst>
              <a:ext uri="{C183D7F6-B498-43B3-948B-1728B52AA6E4}">
                <adec:decorative xmlns:adec="http://schemas.microsoft.com/office/drawing/2017/decorative" val="1"/>
              </a:ext>
            </a:extLst>
          </p:cNvPr>
          <p:cNvSpPr/>
          <p:nvPr/>
        </p:nvSpPr>
        <p:spPr>
          <a:xfrm>
            <a:off x="3483864" y="1508760"/>
            <a:ext cx="73152" cy="4069080"/>
          </a:xfrm>
          <a:prstGeom prst="rect">
            <a:avLst/>
          </a:prstGeom>
          <a:solidFill>
            <a:srgbClr val="F4A340"/>
          </a:solidFill>
          <a:ln w="12700">
            <a:solidFill>
              <a:srgbClr val="F4A340"/>
            </a:solidFill>
            <a:prstDash val="solid"/>
          </a:ln>
        </p:spPr>
        <p:txBody>
          <a:bodyPr/>
          <a:lstStyle/>
          <a:p>
            <a:endParaRPr/>
          </a:p>
        </p:txBody>
      </p:sp>
      <p:sp>
        <p:nvSpPr>
          <p:cNvPr id="11" name="Text 9"/>
          <p:cNvSpPr/>
          <p:nvPr/>
        </p:nvSpPr>
        <p:spPr>
          <a:xfrm>
            <a:off x="3712464" y="1691640"/>
            <a:ext cx="1920240" cy="310896"/>
          </a:xfrm>
          <a:prstGeom prst="rect">
            <a:avLst/>
          </a:prstGeom>
          <a:noFill/>
          <a:ln/>
        </p:spPr>
        <p:txBody>
          <a:bodyPr wrap="square" lIns="0" tIns="0" rIns="0" bIns="0" rtlCol="0" anchor="ctr">
            <a:normAutofit fontScale="77500" lnSpcReduction="20000"/>
          </a:bodyPr>
          <a:lstStyle/>
          <a:p>
            <a:pPr marL="0" indent="0">
              <a:buNone/>
            </a:pPr>
            <a:r>
              <a:rPr lang="en-US" sz="1600" b="1" dirty="0">
                <a:solidFill>
                  <a:srgbClr val="1D3F6E"/>
                </a:solidFill>
                <a:latin typeface="Aptos" pitchFamily="34" charset="0"/>
                <a:ea typeface="Aptos" pitchFamily="34" charset="-122"/>
                <a:cs typeface="Aptos" pitchFamily="34" charset="-120"/>
              </a:rPr>
              <a:t>2  Distinguish pathway models</a:t>
            </a:r>
            <a:endParaRPr lang="en-US" sz="1600" dirty="0"/>
          </a:p>
        </p:txBody>
      </p:sp>
      <p:sp>
        <p:nvSpPr>
          <p:cNvPr id="12" name="Text 10"/>
          <p:cNvSpPr/>
          <p:nvPr/>
        </p:nvSpPr>
        <p:spPr>
          <a:xfrm>
            <a:off x="3712464" y="2130552"/>
            <a:ext cx="1920240" cy="329184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Describe how grow your own (GYO), apprenticeships, alternative routes, and institutes of higher education (IHE) partnerships address different barriers.</a:t>
            </a:r>
            <a:endParaRPr lang="en-US" sz="1350" dirty="0"/>
          </a:p>
        </p:txBody>
      </p:sp>
      <p:sp>
        <p:nvSpPr>
          <p:cNvPr id="13" name="Shape 11">
            <a:extLst>
              <a:ext uri="{C183D7F6-B498-43B3-948B-1728B52AA6E4}">
                <adec:decorative xmlns:adec="http://schemas.microsoft.com/office/drawing/2017/decorative" val="1"/>
              </a:ext>
            </a:extLst>
          </p:cNvPr>
          <p:cNvSpPr/>
          <p:nvPr/>
        </p:nvSpPr>
        <p:spPr>
          <a:xfrm>
            <a:off x="6309360" y="1508760"/>
            <a:ext cx="2331720" cy="4069080"/>
          </a:xfrm>
          <a:prstGeom prst="roundRect">
            <a:avLst>
              <a:gd name="adj" fmla="val 2353"/>
            </a:avLst>
          </a:prstGeom>
          <a:solidFill>
            <a:srgbClr val="FFFFFF"/>
          </a:solidFill>
          <a:ln w="12700">
            <a:solidFill>
              <a:srgbClr val="D9E1E7"/>
            </a:solidFill>
            <a:prstDash val="solid"/>
          </a:ln>
        </p:spPr>
        <p:txBody>
          <a:bodyPr/>
          <a:lstStyle/>
          <a:p>
            <a:endParaRPr/>
          </a:p>
        </p:txBody>
      </p:sp>
      <p:sp>
        <p:nvSpPr>
          <p:cNvPr id="14" name="Shape 12">
            <a:extLst>
              <a:ext uri="{C183D7F6-B498-43B3-948B-1728B52AA6E4}">
                <adec:decorative xmlns:adec="http://schemas.microsoft.com/office/drawing/2017/decorative" val="1"/>
              </a:ext>
            </a:extLst>
          </p:cNvPr>
          <p:cNvSpPr/>
          <p:nvPr/>
        </p:nvSpPr>
        <p:spPr>
          <a:xfrm>
            <a:off x="6309360" y="1508760"/>
            <a:ext cx="73152" cy="4069080"/>
          </a:xfrm>
          <a:prstGeom prst="rect">
            <a:avLst/>
          </a:prstGeom>
          <a:solidFill>
            <a:srgbClr val="2669A8"/>
          </a:solidFill>
          <a:ln w="12700">
            <a:solidFill>
              <a:srgbClr val="2669A8"/>
            </a:solidFill>
            <a:prstDash val="solid"/>
          </a:ln>
        </p:spPr>
        <p:txBody>
          <a:bodyPr/>
          <a:lstStyle/>
          <a:p>
            <a:endParaRPr/>
          </a:p>
        </p:txBody>
      </p:sp>
      <p:sp>
        <p:nvSpPr>
          <p:cNvPr id="15" name="Text 13"/>
          <p:cNvSpPr/>
          <p:nvPr/>
        </p:nvSpPr>
        <p:spPr>
          <a:xfrm>
            <a:off x="6537960" y="1691640"/>
            <a:ext cx="1920240" cy="310896"/>
          </a:xfrm>
          <a:prstGeom prst="rect">
            <a:avLst/>
          </a:prstGeom>
          <a:noFill/>
          <a:ln/>
        </p:spPr>
        <p:txBody>
          <a:bodyPr wrap="square" lIns="0" tIns="0" rIns="0" bIns="0" rtlCol="0" anchor="ctr">
            <a:normAutofit fontScale="85000" lnSpcReduction="10000"/>
          </a:bodyPr>
          <a:lstStyle/>
          <a:p>
            <a:pPr marL="0" indent="0">
              <a:buNone/>
            </a:pPr>
            <a:r>
              <a:rPr lang="en-US" sz="1600" b="1" dirty="0">
                <a:solidFill>
                  <a:srgbClr val="1D3F6E"/>
                </a:solidFill>
                <a:latin typeface="Aptos" pitchFamily="34" charset="0"/>
                <a:ea typeface="Aptos" pitchFamily="34" charset="-122"/>
                <a:cs typeface="Aptos" pitchFamily="34" charset="-120"/>
              </a:rPr>
              <a:t>3  Broaden the pipeline</a:t>
            </a:r>
            <a:endParaRPr lang="en-US" sz="1600" dirty="0"/>
          </a:p>
        </p:txBody>
      </p:sp>
      <p:sp>
        <p:nvSpPr>
          <p:cNvPr id="16" name="Text 14"/>
          <p:cNvSpPr/>
          <p:nvPr/>
        </p:nvSpPr>
        <p:spPr>
          <a:xfrm>
            <a:off x="6537960" y="2130552"/>
            <a:ext cx="1920240" cy="329184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Apply pathway thinking to teachers, service coordinators, OT/PT/SLP, home visitors, and other roles.</a:t>
            </a:r>
            <a:endParaRPr lang="en-US" sz="1350" dirty="0"/>
          </a:p>
        </p:txBody>
      </p:sp>
      <p:sp>
        <p:nvSpPr>
          <p:cNvPr id="17" name="Shape 15">
            <a:extLst>
              <a:ext uri="{C183D7F6-B498-43B3-948B-1728B52AA6E4}">
                <adec:decorative xmlns:adec="http://schemas.microsoft.com/office/drawing/2017/decorative" val="1"/>
              </a:ext>
            </a:extLst>
          </p:cNvPr>
          <p:cNvSpPr/>
          <p:nvPr/>
        </p:nvSpPr>
        <p:spPr>
          <a:xfrm>
            <a:off x="9134856" y="1508760"/>
            <a:ext cx="2331720" cy="4069080"/>
          </a:xfrm>
          <a:prstGeom prst="roundRect">
            <a:avLst>
              <a:gd name="adj" fmla="val 2353"/>
            </a:avLst>
          </a:prstGeom>
          <a:solidFill>
            <a:srgbClr val="FFFFFF"/>
          </a:solidFill>
          <a:ln w="12700">
            <a:solidFill>
              <a:srgbClr val="D9E1E7"/>
            </a:solidFill>
            <a:prstDash val="solid"/>
          </a:ln>
        </p:spPr>
        <p:txBody>
          <a:bodyPr/>
          <a:lstStyle/>
          <a:p>
            <a:endParaRPr/>
          </a:p>
        </p:txBody>
      </p:sp>
      <p:sp>
        <p:nvSpPr>
          <p:cNvPr id="18" name="Shape 16">
            <a:extLst>
              <a:ext uri="{C183D7F6-B498-43B3-948B-1728B52AA6E4}">
                <adec:decorative xmlns:adec="http://schemas.microsoft.com/office/drawing/2017/decorative" val="1"/>
              </a:ext>
            </a:extLst>
          </p:cNvPr>
          <p:cNvSpPr/>
          <p:nvPr/>
        </p:nvSpPr>
        <p:spPr>
          <a:xfrm>
            <a:off x="9134856" y="1508760"/>
            <a:ext cx="73152" cy="4069080"/>
          </a:xfrm>
          <a:prstGeom prst="rect">
            <a:avLst/>
          </a:prstGeom>
          <a:solidFill>
            <a:srgbClr val="49B563"/>
          </a:solidFill>
          <a:ln w="12700">
            <a:solidFill>
              <a:srgbClr val="49B563"/>
            </a:solidFill>
            <a:prstDash val="solid"/>
          </a:ln>
        </p:spPr>
        <p:txBody>
          <a:bodyPr/>
          <a:lstStyle/>
          <a:p>
            <a:endParaRPr/>
          </a:p>
        </p:txBody>
      </p:sp>
      <p:sp>
        <p:nvSpPr>
          <p:cNvPr id="19" name="Text 17"/>
          <p:cNvSpPr/>
          <p:nvPr/>
        </p:nvSpPr>
        <p:spPr>
          <a:xfrm>
            <a:off x="9363456" y="1691640"/>
            <a:ext cx="1920240" cy="310896"/>
          </a:xfrm>
          <a:prstGeom prst="rect">
            <a:avLst/>
          </a:prstGeom>
          <a:noFill/>
          <a:ln/>
        </p:spPr>
        <p:txBody>
          <a:bodyPr wrap="square" lIns="0" tIns="0" rIns="0" bIns="0" rtlCol="0" anchor="ctr">
            <a:normAutofit fontScale="92500"/>
          </a:bodyPr>
          <a:lstStyle/>
          <a:p>
            <a:pPr marL="0" indent="0">
              <a:buNone/>
            </a:pPr>
            <a:r>
              <a:rPr lang="en-US" sz="1600" b="1" dirty="0">
                <a:solidFill>
                  <a:srgbClr val="1D3F6E"/>
                </a:solidFill>
                <a:latin typeface="Aptos" pitchFamily="34" charset="0"/>
                <a:ea typeface="Aptos" pitchFamily="34" charset="-122"/>
                <a:cs typeface="Aptos" pitchFamily="34" charset="-120"/>
              </a:rPr>
              <a:t>4  Map one next move</a:t>
            </a:r>
            <a:endParaRPr lang="en-US" sz="1600" dirty="0"/>
          </a:p>
        </p:txBody>
      </p:sp>
      <p:sp>
        <p:nvSpPr>
          <p:cNvPr id="20" name="Text 18"/>
          <p:cNvSpPr/>
          <p:nvPr/>
        </p:nvSpPr>
        <p:spPr>
          <a:xfrm>
            <a:off x="9363456" y="2130552"/>
            <a:ext cx="1920240" cy="329184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Use data, partner input, and the planning tool to select one feasible pathway improvement.</a:t>
            </a:r>
            <a:endParaRPr lang="en-US" sz="1350" dirty="0"/>
          </a:p>
        </p:txBody>
      </p:sp>
      <p:sp>
        <p:nvSpPr>
          <p:cNvPr id="25"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3</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The 5-session learning journey</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SERIES ROADMAP</a:t>
            </a:r>
            <a:endParaRPr lang="en-US" sz="800" dirty="0"/>
          </a:p>
        </p:txBody>
      </p:sp>
      <p:sp>
        <p:nvSpPr>
          <p:cNvPr id="4" name="Text 2"/>
          <p:cNvSpPr/>
          <p:nvPr/>
        </p:nvSpPr>
        <p:spPr>
          <a:xfrm>
            <a:off x="420624" y="713232"/>
            <a:ext cx="10881360" cy="347472"/>
          </a:xfrm>
          <a:prstGeom prst="rect">
            <a:avLst/>
          </a:prstGeom>
          <a:noFill/>
          <a:ln/>
        </p:spPr>
        <p:txBody>
          <a:bodyPr wrap="square" lIns="0" tIns="0" rIns="0" bIns="0" rtlCol="0" anchor="ctr">
            <a:normAutofit/>
          </a:bodyPr>
          <a:lstStyle/>
          <a:p>
            <a:pPr marL="0" indent="0">
              <a:buNone/>
            </a:pPr>
            <a:r>
              <a:rPr lang="en-US" sz="1400" dirty="0">
                <a:solidFill>
                  <a:srgbClr val="5E6B78"/>
                </a:solidFill>
                <a:latin typeface="Aptos" pitchFamily="34" charset="0"/>
                <a:ea typeface="Aptos" pitchFamily="34" charset="-122"/>
                <a:cs typeface="Aptos" pitchFamily="34" charset="-120"/>
              </a:rPr>
              <a:t>Session 3 strengthens the “prepare and enter” portion of the workforce strategy.</a:t>
            </a:r>
            <a:endParaRPr lang="en-US" sz="1400" dirty="0"/>
          </a:p>
        </p:txBody>
      </p:sp>
      <p:sp>
        <p:nvSpPr>
          <p:cNvPr id="5" name="Shape 3">
            <a:extLst>
              <a:ext uri="{C183D7F6-B498-43B3-948B-1728B52AA6E4}">
                <adec:decorative xmlns:adec="http://schemas.microsoft.com/office/drawing/2017/decorative" val="1"/>
              </a:ext>
            </a:extLst>
          </p:cNvPr>
          <p:cNvSpPr/>
          <p:nvPr/>
        </p:nvSpPr>
        <p:spPr>
          <a:xfrm>
            <a:off x="731520" y="1600200"/>
            <a:ext cx="1600200" cy="1645920"/>
          </a:xfrm>
          <a:prstGeom prst="roundRect">
            <a:avLst>
              <a:gd name="adj" fmla="val 4571"/>
            </a:avLst>
          </a:prstGeom>
          <a:solidFill>
            <a:srgbClr val="1C9A99"/>
          </a:solidFill>
          <a:ln w="12700">
            <a:solidFill>
              <a:srgbClr val="1C9A99"/>
            </a:solidFill>
            <a:prstDash val="solid"/>
          </a:ln>
        </p:spPr>
        <p:txBody>
          <a:bodyPr/>
          <a:lstStyle/>
          <a:p>
            <a:endParaRPr/>
          </a:p>
        </p:txBody>
      </p:sp>
      <p:sp>
        <p:nvSpPr>
          <p:cNvPr id="6" name="Text 4"/>
          <p:cNvSpPr/>
          <p:nvPr/>
        </p:nvSpPr>
        <p:spPr>
          <a:xfrm>
            <a:off x="896112" y="1828800"/>
            <a:ext cx="1280160" cy="228600"/>
          </a:xfrm>
          <a:prstGeom prst="rect">
            <a:avLst/>
          </a:prstGeom>
          <a:noFill/>
          <a:ln/>
        </p:spPr>
        <p:txBody>
          <a:bodyPr wrap="square" lIns="0" tIns="0" rIns="0" bIns="0" rtlCol="0" anchor="ctr"/>
          <a:lstStyle/>
          <a:p>
            <a:pPr marL="0" indent="0" algn="ctr">
              <a:buNone/>
            </a:pPr>
            <a:r>
              <a:rPr lang="en-US" sz="1400" b="1" dirty="0">
                <a:solidFill>
                  <a:srgbClr val="FFFFFF"/>
                </a:solidFill>
              </a:rPr>
              <a:t>AUG 11</a:t>
            </a:r>
            <a:endParaRPr lang="en-US" sz="1400" dirty="0"/>
          </a:p>
        </p:txBody>
      </p:sp>
      <p:sp>
        <p:nvSpPr>
          <p:cNvPr id="7" name="Text 5"/>
          <p:cNvSpPr/>
          <p:nvPr/>
        </p:nvSpPr>
        <p:spPr>
          <a:xfrm>
            <a:off x="877824" y="2240280"/>
            <a:ext cx="1325880" cy="71323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rPr>
              <a:t>Landscape + ECTA resources</a:t>
            </a:r>
            <a:endParaRPr lang="en-US" sz="1350" dirty="0"/>
          </a:p>
        </p:txBody>
      </p:sp>
      <p:sp>
        <p:nvSpPr>
          <p:cNvPr id="8" name="Shape 6">
            <a:extLst>
              <a:ext uri="{C183D7F6-B498-43B3-948B-1728B52AA6E4}">
                <adec:decorative xmlns:adec="http://schemas.microsoft.com/office/drawing/2017/decorative" val="1"/>
              </a:ext>
            </a:extLst>
          </p:cNvPr>
          <p:cNvSpPr/>
          <p:nvPr/>
        </p:nvSpPr>
        <p:spPr>
          <a:xfrm>
            <a:off x="2441448" y="2139696"/>
            <a:ext cx="384048" cy="420624"/>
          </a:xfrm>
          <a:prstGeom prst="chevron">
            <a:avLst/>
          </a:prstGeom>
          <a:solidFill>
            <a:srgbClr val="DCE5EC"/>
          </a:solidFill>
          <a:ln w="12700">
            <a:solidFill>
              <a:srgbClr val="DCE5EC"/>
            </a:solidFill>
            <a:prstDash val="solid"/>
          </a:ln>
        </p:spPr>
        <p:txBody>
          <a:bodyPr/>
          <a:lstStyle/>
          <a:p>
            <a:endParaRPr/>
          </a:p>
        </p:txBody>
      </p:sp>
      <p:sp>
        <p:nvSpPr>
          <p:cNvPr id="9" name="Shape 7">
            <a:extLst>
              <a:ext uri="{C183D7F6-B498-43B3-948B-1728B52AA6E4}">
                <adec:decorative xmlns:adec="http://schemas.microsoft.com/office/drawing/2017/decorative" val="1"/>
              </a:ext>
            </a:extLst>
          </p:cNvPr>
          <p:cNvSpPr/>
          <p:nvPr/>
        </p:nvSpPr>
        <p:spPr>
          <a:xfrm>
            <a:off x="2990088" y="1600200"/>
            <a:ext cx="1600200" cy="1645920"/>
          </a:xfrm>
          <a:prstGeom prst="roundRect">
            <a:avLst>
              <a:gd name="adj" fmla="val 4571"/>
            </a:avLst>
          </a:prstGeom>
          <a:solidFill>
            <a:srgbClr val="F4A340"/>
          </a:solidFill>
          <a:ln w="12700">
            <a:solidFill>
              <a:srgbClr val="F4A340"/>
            </a:solidFill>
            <a:prstDash val="solid"/>
          </a:ln>
        </p:spPr>
        <p:txBody>
          <a:bodyPr/>
          <a:lstStyle/>
          <a:p>
            <a:endParaRPr/>
          </a:p>
        </p:txBody>
      </p:sp>
      <p:sp>
        <p:nvSpPr>
          <p:cNvPr id="10" name="Text 8"/>
          <p:cNvSpPr/>
          <p:nvPr/>
        </p:nvSpPr>
        <p:spPr>
          <a:xfrm>
            <a:off x="3154680" y="1828800"/>
            <a:ext cx="1280160" cy="228600"/>
          </a:xfrm>
          <a:prstGeom prst="rect">
            <a:avLst/>
          </a:prstGeom>
          <a:noFill/>
          <a:ln/>
        </p:spPr>
        <p:txBody>
          <a:bodyPr wrap="square" lIns="0" tIns="0" rIns="0" bIns="0" rtlCol="0" anchor="ctr"/>
          <a:lstStyle/>
          <a:p>
            <a:pPr marL="0" indent="0" algn="ctr">
              <a:buNone/>
            </a:pPr>
            <a:r>
              <a:rPr lang="en-US" sz="1400" b="1" dirty="0">
                <a:solidFill>
                  <a:srgbClr val="FFFFFF"/>
                </a:solidFill>
              </a:rPr>
              <a:t>AUG 25</a:t>
            </a:r>
            <a:endParaRPr lang="en-US" sz="1400" dirty="0"/>
          </a:p>
        </p:txBody>
      </p:sp>
      <p:sp>
        <p:nvSpPr>
          <p:cNvPr id="11" name="Text 9"/>
          <p:cNvSpPr/>
          <p:nvPr/>
        </p:nvSpPr>
        <p:spPr>
          <a:xfrm>
            <a:off x="3136392" y="2240280"/>
            <a:ext cx="1325880" cy="713232"/>
          </a:xfrm>
          <a:prstGeom prst="rect">
            <a:avLst/>
          </a:prstGeom>
          <a:noFill/>
          <a:ln/>
        </p:spPr>
        <p:txBody>
          <a:bodyPr wrap="square" lIns="0" tIns="0" rIns="0" bIns="0" rtlCol="0" anchor="ctr">
            <a:normAutofit fontScale="92500"/>
          </a:bodyPr>
          <a:lstStyle/>
          <a:p>
            <a:pPr marL="0" indent="0" algn="ctr">
              <a:buNone/>
            </a:pPr>
            <a:r>
              <a:rPr lang="en-US" sz="1350" b="1" dirty="0">
                <a:solidFill>
                  <a:srgbClr val="FFFFFF"/>
                </a:solidFill>
              </a:rPr>
              <a:t>Compensation, incentives + public awareness</a:t>
            </a:r>
            <a:endParaRPr lang="en-US" sz="1350" dirty="0"/>
          </a:p>
        </p:txBody>
      </p:sp>
      <p:sp>
        <p:nvSpPr>
          <p:cNvPr id="12" name="Shape 10">
            <a:extLst>
              <a:ext uri="{C183D7F6-B498-43B3-948B-1728B52AA6E4}">
                <adec:decorative xmlns:adec="http://schemas.microsoft.com/office/drawing/2017/decorative" val="1"/>
              </a:ext>
            </a:extLst>
          </p:cNvPr>
          <p:cNvSpPr/>
          <p:nvPr/>
        </p:nvSpPr>
        <p:spPr>
          <a:xfrm>
            <a:off x="4700016" y="2139696"/>
            <a:ext cx="384048" cy="420624"/>
          </a:xfrm>
          <a:prstGeom prst="chevron">
            <a:avLst/>
          </a:prstGeom>
          <a:solidFill>
            <a:srgbClr val="DCE5EC"/>
          </a:solidFill>
          <a:ln w="12700">
            <a:solidFill>
              <a:srgbClr val="DCE5EC"/>
            </a:solidFill>
            <a:prstDash val="solid"/>
          </a:ln>
        </p:spPr>
        <p:txBody>
          <a:bodyPr/>
          <a:lstStyle/>
          <a:p>
            <a:endParaRPr/>
          </a:p>
        </p:txBody>
      </p:sp>
      <p:sp>
        <p:nvSpPr>
          <p:cNvPr id="13" name="Shape 11">
            <a:extLst>
              <a:ext uri="{C183D7F6-B498-43B3-948B-1728B52AA6E4}">
                <adec:decorative xmlns:adec="http://schemas.microsoft.com/office/drawing/2017/decorative" val="1"/>
              </a:ext>
            </a:extLst>
          </p:cNvPr>
          <p:cNvSpPr/>
          <p:nvPr/>
        </p:nvSpPr>
        <p:spPr>
          <a:xfrm>
            <a:off x="5248656" y="1600200"/>
            <a:ext cx="1600200" cy="1645920"/>
          </a:xfrm>
          <a:prstGeom prst="roundRect">
            <a:avLst>
              <a:gd name="adj" fmla="val 4571"/>
            </a:avLst>
          </a:prstGeom>
          <a:solidFill>
            <a:srgbClr val="2669A8"/>
          </a:solidFill>
          <a:ln w="12700">
            <a:solidFill>
              <a:srgbClr val="2669A8"/>
            </a:solidFill>
            <a:prstDash val="solid"/>
          </a:ln>
        </p:spPr>
        <p:txBody>
          <a:bodyPr/>
          <a:lstStyle/>
          <a:p>
            <a:endParaRPr/>
          </a:p>
        </p:txBody>
      </p:sp>
      <p:sp>
        <p:nvSpPr>
          <p:cNvPr id="14" name="Text 12"/>
          <p:cNvSpPr/>
          <p:nvPr/>
        </p:nvSpPr>
        <p:spPr>
          <a:xfrm>
            <a:off x="5413248" y="1828800"/>
            <a:ext cx="1280160" cy="228600"/>
          </a:xfrm>
          <a:prstGeom prst="rect">
            <a:avLst/>
          </a:prstGeom>
          <a:noFill/>
          <a:ln/>
        </p:spPr>
        <p:txBody>
          <a:bodyPr wrap="square" lIns="0" tIns="0" rIns="0" bIns="0" rtlCol="0" anchor="ctr"/>
          <a:lstStyle/>
          <a:p>
            <a:pPr marL="0" indent="0" algn="ctr">
              <a:buNone/>
            </a:pPr>
            <a:r>
              <a:rPr lang="en-US" sz="1400" b="1" dirty="0">
                <a:solidFill>
                  <a:srgbClr val="FFFFFF"/>
                </a:solidFill>
              </a:rPr>
              <a:t>SEP 9</a:t>
            </a:r>
            <a:endParaRPr lang="en-US" sz="1400" dirty="0"/>
          </a:p>
        </p:txBody>
      </p:sp>
      <p:sp>
        <p:nvSpPr>
          <p:cNvPr id="15" name="Text 13"/>
          <p:cNvSpPr/>
          <p:nvPr/>
        </p:nvSpPr>
        <p:spPr>
          <a:xfrm>
            <a:off x="5394960" y="2240280"/>
            <a:ext cx="1325880" cy="71323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rPr>
              <a:t>Grow Your Own + pathways</a:t>
            </a:r>
            <a:endParaRPr lang="en-US" sz="1350" dirty="0"/>
          </a:p>
        </p:txBody>
      </p:sp>
      <p:sp>
        <p:nvSpPr>
          <p:cNvPr id="16" name="Shape 14">
            <a:extLst>
              <a:ext uri="{C183D7F6-B498-43B3-948B-1728B52AA6E4}">
                <adec:decorative xmlns:adec="http://schemas.microsoft.com/office/drawing/2017/decorative" val="1"/>
              </a:ext>
            </a:extLst>
          </p:cNvPr>
          <p:cNvSpPr/>
          <p:nvPr/>
        </p:nvSpPr>
        <p:spPr>
          <a:xfrm>
            <a:off x="6958584" y="2139696"/>
            <a:ext cx="384048" cy="420624"/>
          </a:xfrm>
          <a:prstGeom prst="chevron">
            <a:avLst/>
          </a:prstGeom>
          <a:solidFill>
            <a:srgbClr val="DCE5EC"/>
          </a:solidFill>
          <a:ln w="12700">
            <a:solidFill>
              <a:srgbClr val="DCE5EC"/>
            </a:solidFill>
            <a:prstDash val="solid"/>
          </a:ln>
        </p:spPr>
        <p:txBody>
          <a:bodyPr/>
          <a:lstStyle/>
          <a:p>
            <a:endParaRPr/>
          </a:p>
        </p:txBody>
      </p:sp>
      <p:sp>
        <p:nvSpPr>
          <p:cNvPr id="17" name="Shape 15">
            <a:extLst>
              <a:ext uri="{C183D7F6-B498-43B3-948B-1728B52AA6E4}">
                <adec:decorative xmlns:adec="http://schemas.microsoft.com/office/drawing/2017/decorative" val="1"/>
              </a:ext>
            </a:extLst>
          </p:cNvPr>
          <p:cNvSpPr/>
          <p:nvPr/>
        </p:nvSpPr>
        <p:spPr>
          <a:xfrm>
            <a:off x="7507224" y="1600200"/>
            <a:ext cx="1600200" cy="1645920"/>
          </a:xfrm>
          <a:prstGeom prst="roundRect">
            <a:avLst>
              <a:gd name="adj" fmla="val 4571"/>
            </a:avLst>
          </a:prstGeom>
          <a:solidFill>
            <a:srgbClr val="E66C5C"/>
          </a:solidFill>
          <a:ln w="12700">
            <a:solidFill>
              <a:srgbClr val="E66C5C"/>
            </a:solidFill>
            <a:prstDash val="solid"/>
          </a:ln>
        </p:spPr>
        <p:txBody>
          <a:bodyPr/>
          <a:lstStyle/>
          <a:p>
            <a:endParaRPr/>
          </a:p>
        </p:txBody>
      </p:sp>
      <p:sp>
        <p:nvSpPr>
          <p:cNvPr id="18" name="Text 16"/>
          <p:cNvSpPr/>
          <p:nvPr/>
        </p:nvSpPr>
        <p:spPr>
          <a:xfrm>
            <a:off x="7671816" y="1828800"/>
            <a:ext cx="1280160" cy="228600"/>
          </a:xfrm>
          <a:prstGeom prst="rect">
            <a:avLst/>
          </a:prstGeom>
          <a:noFill/>
          <a:ln/>
        </p:spPr>
        <p:txBody>
          <a:bodyPr wrap="square" lIns="0" tIns="0" rIns="0" bIns="0" rtlCol="0" anchor="ctr"/>
          <a:lstStyle/>
          <a:p>
            <a:pPr marL="0" indent="0" algn="ctr">
              <a:buNone/>
            </a:pPr>
            <a:r>
              <a:rPr lang="en-US" sz="1400" b="1" dirty="0">
                <a:solidFill>
                  <a:srgbClr val="FFFFFF"/>
                </a:solidFill>
              </a:rPr>
              <a:t>SEP 22</a:t>
            </a:r>
            <a:endParaRPr lang="en-US" sz="1400" dirty="0"/>
          </a:p>
        </p:txBody>
      </p:sp>
      <p:sp>
        <p:nvSpPr>
          <p:cNvPr id="19" name="Text 17"/>
          <p:cNvSpPr/>
          <p:nvPr/>
        </p:nvSpPr>
        <p:spPr>
          <a:xfrm>
            <a:off x="7653528" y="2240280"/>
            <a:ext cx="1325880" cy="713232"/>
          </a:xfrm>
          <a:prstGeom prst="rect">
            <a:avLst/>
          </a:prstGeom>
          <a:noFill/>
          <a:ln/>
        </p:spPr>
        <p:txBody>
          <a:bodyPr wrap="square" lIns="0" tIns="0" rIns="0" bIns="0" rtlCol="0" anchor="ctr">
            <a:normAutofit/>
          </a:bodyPr>
          <a:lstStyle/>
          <a:p>
            <a:pPr marL="0" indent="0" algn="ctr">
              <a:buNone/>
            </a:pPr>
            <a:r>
              <a:rPr lang="en-US" sz="1150" b="1" dirty="0">
                <a:solidFill>
                  <a:srgbClr val="FFFFFF"/>
                </a:solidFill>
              </a:rPr>
              <a:t>Supportive environments + professional learning</a:t>
            </a:r>
            <a:endParaRPr lang="en-US" sz="1150" dirty="0"/>
          </a:p>
        </p:txBody>
      </p:sp>
      <p:sp>
        <p:nvSpPr>
          <p:cNvPr id="20" name="Shape 18">
            <a:extLst>
              <a:ext uri="{C183D7F6-B498-43B3-948B-1728B52AA6E4}">
                <adec:decorative xmlns:adec="http://schemas.microsoft.com/office/drawing/2017/decorative" val="1"/>
              </a:ext>
            </a:extLst>
          </p:cNvPr>
          <p:cNvSpPr/>
          <p:nvPr/>
        </p:nvSpPr>
        <p:spPr>
          <a:xfrm>
            <a:off x="9217152" y="2139696"/>
            <a:ext cx="384048" cy="420624"/>
          </a:xfrm>
          <a:prstGeom prst="chevron">
            <a:avLst/>
          </a:prstGeom>
          <a:solidFill>
            <a:srgbClr val="DCE5EC"/>
          </a:solidFill>
          <a:ln w="12700">
            <a:solidFill>
              <a:srgbClr val="DCE5EC"/>
            </a:solidFill>
            <a:prstDash val="solid"/>
          </a:ln>
        </p:spPr>
        <p:txBody>
          <a:bodyPr/>
          <a:lstStyle/>
          <a:p>
            <a:endParaRPr/>
          </a:p>
        </p:txBody>
      </p:sp>
      <p:sp>
        <p:nvSpPr>
          <p:cNvPr id="21" name="Shape 19">
            <a:extLst>
              <a:ext uri="{C183D7F6-B498-43B3-948B-1728B52AA6E4}">
                <adec:decorative xmlns:adec="http://schemas.microsoft.com/office/drawing/2017/decorative" val="1"/>
              </a:ext>
            </a:extLst>
          </p:cNvPr>
          <p:cNvSpPr/>
          <p:nvPr/>
        </p:nvSpPr>
        <p:spPr>
          <a:xfrm>
            <a:off x="9765792" y="1600200"/>
            <a:ext cx="1600200" cy="1645920"/>
          </a:xfrm>
          <a:prstGeom prst="roundRect">
            <a:avLst>
              <a:gd name="adj" fmla="val 4571"/>
            </a:avLst>
          </a:prstGeom>
          <a:solidFill>
            <a:srgbClr val="49B563"/>
          </a:solidFill>
          <a:ln w="12700">
            <a:solidFill>
              <a:srgbClr val="49B563"/>
            </a:solidFill>
            <a:prstDash val="solid"/>
          </a:ln>
        </p:spPr>
        <p:txBody>
          <a:bodyPr/>
          <a:lstStyle/>
          <a:p>
            <a:endParaRPr/>
          </a:p>
        </p:txBody>
      </p:sp>
      <p:sp>
        <p:nvSpPr>
          <p:cNvPr id="22" name="Text 20"/>
          <p:cNvSpPr/>
          <p:nvPr/>
        </p:nvSpPr>
        <p:spPr>
          <a:xfrm>
            <a:off x="9930384" y="1828800"/>
            <a:ext cx="1280160" cy="228600"/>
          </a:xfrm>
          <a:prstGeom prst="rect">
            <a:avLst/>
          </a:prstGeom>
          <a:noFill/>
          <a:ln/>
        </p:spPr>
        <p:txBody>
          <a:bodyPr wrap="square" lIns="0" tIns="0" rIns="0" bIns="0" rtlCol="0" anchor="ctr"/>
          <a:lstStyle/>
          <a:p>
            <a:pPr marL="0" indent="0" algn="ctr">
              <a:buNone/>
            </a:pPr>
            <a:r>
              <a:rPr lang="en-US" sz="1400" b="1" dirty="0">
                <a:solidFill>
                  <a:srgbClr val="FFFFFF"/>
                </a:solidFill>
              </a:rPr>
              <a:t>OCT 13</a:t>
            </a:r>
            <a:endParaRPr lang="en-US" sz="1400" dirty="0"/>
          </a:p>
        </p:txBody>
      </p:sp>
      <p:sp>
        <p:nvSpPr>
          <p:cNvPr id="23" name="Text 21"/>
          <p:cNvSpPr/>
          <p:nvPr/>
        </p:nvSpPr>
        <p:spPr>
          <a:xfrm>
            <a:off x="9912096" y="2240280"/>
            <a:ext cx="1325880" cy="71323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rPr>
              <a:t>Leadership + action planning</a:t>
            </a:r>
            <a:endParaRPr lang="en-US" sz="1350" dirty="0"/>
          </a:p>
        </p:txBody>
      </p:sp>
      <p:sp>
        <p:nvSpPr>
          <p:cNvPr id="24" name="Text 22"/>
          <p:cNvSpPr/>
          <p:nvPr/>
        </p:nvSpPr>
        <p:spPr>
          <a:xfrm>
            <a:off x="914400" y="3977640"/>
            <a:ext cx="10058400" cy="411480"/>
          </a:xfrm>
          <a:prstGeom prst="rect">
            <a:avLst/>
          </a:prstGeom>
          <a:noFill/>
          <a:ln/>
        </p:spPr>
        <p:txBody>
          <a:bodyPr wrap="square" lIns="0" tIns="0" rIns="0" bIns="0" rtlCol="0" anchor="ctr"/>
          <a:lstStyle/>
          <a:p>
            <a:pPr marL="0" indent="0" algn="ctr">
              <a:buNone/>
            </a:pPr>
            <a:r>
              <a:rPr lang="en-US" sz="1700" b="1" dirty="0">
                <a:solidFill>
                  <a:srgbClr val="1D3F6E"/>
                </a:solidFill>
              </a:rPr>
              <a:t>Today: make the route into the field visible, affordable, supported, and connected to real jobs.</a:t>
            </a:r>
            <a:endParaRPr lang="en-US" sz="1700" dirty="0"/>
          </a:p>
        </p:txBody>
      </p:sp>
      <p:sp>
        <p:nvSpPr>
          <p:cNvPr id="25"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4</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Attraction opens the door. Pathways help people get through it.</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BRIDGE FROM SESSION 2</a:t>
            </a:r>
            <a:endParaRPr lang="en-US" sz="800" dirty="0"/>
          </a:p>
        </p:txBody>
      </p:sp>
      <p:sp>
        <p:nvSpPr>
          <p:cNvPr id="4" name="Text 2"/>
          <p:cNvSpPr/>
          <p:nvPr/>
        </p:nvSpPr>
        <p:spPr>
          <a:xfrm>
            <a:off x="420624" y="713232"/>
            <a:ext cx="10881360" cy="347472"/>
          </a:xfrm>
          <a:prstGeom prst="rect">
            <a:avLst/>
          </a:prstGeom>
          <a:noFill/>
          <a:ln/>
        </p:spPr>
        <p:txBody>
          <a:bodyPr wrap="square" lIns="0" tIns="0" rIns="0" bIns="0" rtlCol="0" anchor="ctr">
            <a:normAutofit/>
          </a:bodyPr>
          <a:lstStyle/>
          <a:p>
            <a:pPr marL="0" indent="0">
              <a:buNone/>
            </a:pPr>
            <a:r>
              <a:rPr lang="en-US" sz="1400" dirty="0">
                <a:solidFill>
                  <a:srgbClr val="5E6B78"/>
                </a:solidFill>
                <a:latin typeface="Aptos" pitchFamily="34" charset="0"/>
                <a:ea typeface="Aptos" pitchFamily="34" charset="-122"/>
                <a:cs typeface="Aptos" pitchFamily="34" charset="-120"/>
              </a:rPr>
              <a:t>A compelling message is only useful when candidates can see—and complete—the route into the field.</a:t>
            </a:r>
            <a:endParaRPr lang="en-US" sz="1400" dirty="0"/>
          </a:p>
        </p:txBody>
      </p:sp>
      <p:sp>
        <p:nvSpPr>
          <p:cNvPr id="5" name="Shape 3">
            <a:extLst>
              <a:ext uri="{C183D7F6-B498-43B3-948B-1728B52AA6E4}">
                <adec:decorative xmlns:adec="http://schemas.microsoft.com/office/drawing/2017/decorative" val="1"/>
              </a:ext>
            </a:extLst>
          </p:cNvPr>
          <p:cNvSpPr/>
          <p:nvPr/>
        </p:nvSpPr>
        <p:spPr>
          <a:xfrm>
            <a:off x="512064" y="1627632"/>
            <a:ext cx="1883664" cy="1572768"/>
          </a:xfrm>
          <a:prstGeom prst="roundRect">
            <a:avLst>
              <a:gd name="adj" fmla="val 3488"/>
            </a:avLst>
          </a:prstGeom>
          <a:solidFill>
            <a:srgbClr val="F4A340"/>
          </a:solidFill>
          <a:ln w="12700">
            <a:solidFill>
              <a:srgbClr val="F4A340"/>
            </a:solidFill>
            <a:prstDash val="solid"/>
          </a:ln>
        </p:spPr>
        <p:txBody>
          <a:bodyPr/>
          <a:lstStyle/>
          <a:p>
            <a:endParaRPr/>
          </a:p>
        </p:txBody>
      </p:sp>
      <p:sp>
        <p:nvSpPr>
          <p:cNvPr id="6" name="Text 4"/>
          <p:cNvSpPr/>
          <p:nvPr/>
        </p:nvSpPr>
        <p:spPr>
          <a:xfrm>
            <a:off x="621792" y="1847088"/>
            <a:ext cx="1664208" cy="228600"/>
          </a:xfrm>
          <a:prstGeom prst="rect">
            <a:avLst/>
          </a:prstGeom>
          <a:noFill/>
          <a:ln/>
        </p:spPr>
        <p:txBody>
          <a:bodyPr wrap="square" lIns="0" tIns="0" rIns="0" bIns="0" rtlCol="0" anchor="ctr"/>
          <a:lstStyle/>
          <a:p>
            <a:pPr marL="0" indent="0" algn="ctr">
              <a:buNone/>
            </a:pPr>
            <a:r>
              <a:rPr lang="en-US" sz="1200" b="1" dirty="0">
                <a:solidFill>
                  <a:srgbClr val="FFFFFF"/>
                </a:solidFill>
              </a:rPr>
              <a:t>ATTRACT</a:t>
            </a:r>
            <a:endParaRPr lang="en-US" sz="1200" dirty="0"/>
          </a:p>
        </p:txBody>
      </p:sp>
      <p:sp>
        <p:nvSpPr>
          <p:cNvPr id="7" name="Text 5"/>
          <p:cNvSpPr/>
          <p:nvPr/>
        </p:nvSpPr>
        <p:spPr>
          <a:xfrm>
            <a:off x="649224" y="2267712"/>
            <a:ext cx="1609344" cy="594360"/>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rPr>
              <a:t>“This career is for me.”</a:t>
            </a:r>
            <a:endParaRPr lang="en-US" sz="1400" dirty="0"/>
          </a:p>
        </p:txBody>
      </p:sp>
      <p:sp>
        <p:nvSpPr>
          <p:cNvPr id="8" name="Shape 6">
            <a:extLst>
              <a:ext uri="{C183D7F6-B498-43B3-948B-1728B52AA6E4}">
                <adec:decorative xmlns:adec="http://schemas.microsoft.com/office/drawing/2017/decorative" val="1"/>
              </a:ext>
            </a:extLst>
          </p:cNvPr>
          <p:cNvSpPr/>
          <p:nvPr/>
        </p:nvSpPr>
        <p:spPr>
          <a:xfrm>
            <a:off x="2414016" y="2139696"/>
            <a:ext cx="365760" cy="438912"/>
          </a:xfrm>
          <a:prstGeom prst="chevron">
            <a:avLst/>
          </a:prstGeom>
          <a:solidFill>
            <a:srgbClr val="DDE5EB"/>
          </a:solidFill>
          <a:ln w="12700">
            <a:solidFill>
              <a:srgbClr val="DDE5EB"/>
            </a:solidFill>
            <a:prstDash val="solid"/>
          </a:ln>
        </p:spPr>
        <p:txBody>
          <a:bodyPr/>
          <a:lstStyle/>
          <a:p>
            <a:endParaRPr/>
          </a:p>
        </p:txBody>
      </p:sp>
      <p:sp>
        <p:nvSpPr>
          <p:cNvPr id="9" name="Shape 7">
            <a:extLst>
              <a:ext uri="{C183D7F6-B498-43B3-948B-1728B52AA6E4}">
                <adec:decorative xmlns:adec="http://schemas.microsoft.com/office/drawing/2017/decorative" val="1"/>
              </a:ext>
            </a:extLst>
          </p:cNvPr>
          <p:cNvSpPr/>
          <p:nvPr/>
        </p:nvSpPr>
        <p:spPr>
          <a:xfrm>
            <a:off x="2834640" y="1627632"/>
            <a:ext cx="1883664" cy="1572768"/>
          </a:xfrm>
          <a:prstGeom prst="roundRect">
            <a:avLst>
              <a:gd name="adj" fmla="val 3488"/>
            </a:avLst>
          </a:prstGeom>
          <a:solidFill>
            <a:srgbClr val="1C9A99"/>
          </a:solidFill>
          <a:ln w="12700">
            <a:solidFill>
              <a:srgbClr val="1C9A99"/>
            </a:solidFill>
            <a:prstDash val="solid"/>
          </a:ln>
        </p:spPr>
        <p:txBody>
          <a:bodyPr/>
          <a:lstStyle/>
          <a:p>
            <a:endParaRPr/>
          </a:p>
        </p:txBody>
      </p:sp>
      <p:sp>
        <p:nvSpPr>
          <p:cNvPr id="10" name="Text 8"/>
          <p:cNvSpPr/>
          <p:nvPr/>
        </p:nvSpPr>
        <p:spPr>
          <a:xfrm>
            <a:off x="2944368" y="1847088"/>
            <a:ext cx="1664208" cy="228600"/>
          </a:xfrm>
          <a:prstGeom prst="rect">
            <a:avLst/>
          </a:prstGeom>
          <a:noFill/>
          <a:ln/>
        </p:spPr>
        <p:txBody>
          <a:bodyPr wrap="square" lIns="0" tIns="0" rIns="0" bIns="0" rtlCol="0" anchor="ctr"/>
          <a:lstStyle/>
          <a:p>
            <a:pPr marL="0" indent="0" algn="ctr">
              <a:buNone/>
            </a:pPr>
            <a:r>
              <a:rPr lang="en-US" sz="1200" b="1" dirty="0">
                <a:solidFill>
                  <a:srgbClr val="FFFFFF"/>
                </a:solidFill>
              </a:rPr>
              <a:t>ENTER</a:t>
            </a:r>
            <a:endParaRPr lang="en-US" sz="1200" dirty="0"/>
          </a:p>
        </p:txBody>
      </p:sp>
      <p:sp>
        <p:nvSpPr>
          <p:cNvPr id="11" name="Text 9"/>
          <p:cNvSpPr/>
          <p:nvPr/>
        </p:nvSpPr>
        <p:spPr>
          <a:xfrm>
            <a:off x="2971800" y="2267712"/>
            <a:ext cx="1609344" cy="594360"/>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rPr>
              <a:t>“I know where to start.”</a:t>
            </a:r>
            <a:endParaRPr lang="en-US" sz="1400" dirty="0"/>
          </a:p>
        </p:txBody>
      </p:sp>
      <p:sp>
        <p:nvSpPr>
          <p:cNvPr id="12" name="Shape 10">
            <a:extLst>
              <a:ext uri="{C183D7F6-B498-43B3-948B-1728B52AA6E4}">
                <adec:decorative xmlns:adec="http://schemas.microsoft.com/office/drawing/2017/decorative" val="1"/>
              </a:ext>
            </a:extLst>
          </p:cNvPr>
          <p:cNvSpPr/>
          <p:nvPr/>
        </p:nvSpPr>
        <p:spPr>
          <a:xfrm>
            <a:off x="4736592" y="2139696"/>
            <a:ext cx="365760" cy="438912"/>
          </a:xfrm>
          <a:prstGeom prst="chevron">
            <a:avLst/>
          </a:prstGeom>
          <a:solidFill>
            <a:srgbClr val="DDE5EB"/>
          </a:solidFill>
          <a:ln w="12700">
            <a:solidFill>
              <a:srgbClr val="DDE5EB"/>
            </a:solidFill>
            <a:prstDash val="solid"/>
          </a:ln>
        </p:spPr>
        <p:txBody>
          <a:bodyPr/>
          <a:lstStyle/>
          <a:p>
            <a:endParaRPr/>
          </a:p>
        </p:txBody>
      </p:sp>
      <p:sp>
        <p:nvSpPr>
          <p:cNvPr id="13" name="Shape 11">
            <a:extLst>
              <a:ext uri="{C183D7F6-B498-43B3-948B-1728B52AA6E4}">
                <adec:decorative xmlns:adec="http://schemas.microsoft.com/office/drawing/2017/decorative" val="1"/>
              </a:ext>
            </a:extLst>
          </p:cNvPr>
          <p:cNvSpPr/>
          <p:nvPr/>
        </p:nvSpPr>
        <p:spPr>
          <a:xfrm>
            <a:off x="5157216" y="1627632"/>
            <a:ext cx="1883664" cy="1572768"/>
          </a:xfrm>
          <a:prstGeom prst="roundRect">
            <a:avLst>
              <a:gd name="adj" fmla="val 3488"/>
            </a:avLst>
          </a:prstGeom>
          <a:solidFill>
            <a:srgbClr val="2669A8"/>
          </a:solidFill>
          <a:ln w="12700">
            <a:solidFill>
              <a:srgbClr val="2669A8"/>
            </a:solidFill>
            <a:prstDash val="solid"/>
          </a:ln>
        </p:spPr>
        <p:txBody>
          <a:bodyPr/>
          <a:lstStyle/>
          <a:p>
            <a:endParaRPr/>
          </a:p>
        </p:txBody>
      </p:sp>
      <p:sp>
        <p:nvSpPr>
          <p:cNvPr id="14" name="Text 12"/>
          <p:cNvSpPr/>
          <p:nvPr/>
        </p:nvSpPr>
        <p:spPr>
          <a:xfrm>
            <a:off x="5266944" y="1847088"/>
            <a:ext cx="1664208" cy="228600"/>
          </a:xfrm>
          <a:prstGeom prst="rect">
            <a:avLst/>
          </a:prstGeom>
          <a:noFill/>
          <a:ln/>
        </p:spPr>
        <p:txBody>
          <a:bodyPr wrap="square" lIns="0" tIns="0" rIns="0" bIns="0" rtlCol="0" anchor="ctr"/>
          <a:lstStyle/>
          <a:p>
            <a:pPr marL="0" indent="0" algn="ctr">
              <a:buNone/>
            </a:pPr>
            <a:r>
              <a:rPr lang="en-US" sz="1200" b="1" dirty="0">
                <a:solidFill>
                  <a:srgbClr val="FFFFFF"/>
                </a:solidFill>
              </a:rPr>
              <a:t>PREPARE</a:t>
            </a:r>
            <a:endParaRPr lang="en-US" sz="1200" dirty="0"/>
          </a:p>
        </p:txBody>
      </p:sp>
      <p:sp>
        <p:nvSpPr>
          <p:cNvPr id="15" name="Text 13"/>
          <p:cNvSpPr/>
          <p:nvPr/>
        </p:nvSpPr>
        <p:spPr>
          <a:xfrm>
            <a:off x="5294376" y="2267712"/>
            <a:ext cx="1609344" cy="594360"/>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rPr>
              <a:t>“I can afford and complete it.”</a:t>
            </a:r>
            <a:endParaRPr lang="en-US" sz="1400" dirty="0"/>
          </a:p>
        </p:txBody>
      </p:sp>
      <p:sp>
        <p:nvSpPr>
          <p:cNvPr id="16" name="Shape 14">
            <a:extLst>
              <a:ext uri="{C183D7F6-B498-43B3-948B-1728B52AA6E4}">
                <adec:decorative xmlns:adec="http://schemas.microsoft.com/office/drawing/2017/decorative" val="1"/>
              </a:ext>
            </a:extLst>
          </p:cNvPr>
          <p:cNvSpPr/>
          <p:nvPr/>
        </p:nvSpPr>
        <p:spPr>
          <a:xfrm>
            <a:off x="7059168" y="2139696"/>
            <a:ext cx="365760" cy="438912"/>
          </a:xfrm>
          <a:prstGeom prst="chevron">
            <a:avLst/>
          </a:prstGeom>
          <a:solidFill>
            <a:srgbClr val="DDE5EB"/>
          </a:solidFill>
          <a:ln w="12700">
            <a:solidFill>
              <a:srgbClr val="DDE5EB"/>
            </a:solidFill>
            <a:prstDash val="solid"/>
          </a:ln>
        </p:spPr>
        <p:txBody>
          <a:bodyPr/>
          <a:lstStyle/>
          <a:p>
            <a:endParaRPr/>
          </a:p>
        </p:txBody>
      </p:sp>
      <p:sp>
        <p:nvSpPr>
          <p:cNvPr id="17" name="Shape 15">
            <a:extLst>
              <a:ext uri="{C183D7F6-B498-43B3-948B-1728B52AA6E4}">
                <adec:decorative xmlns:adec="http://schemas.microsoft.com/office/drawing/2017/decorative" val="1"/>
              </a:ext>
            </a:extLst>
          </p:cNvPr>
          <p:cNvSpPr/>
          <p:nvPr/>
        </p:nvSpPr>
        <p:spPr>
          <a:xfrm>
            <a:off x="7479792" y="1627632"/>
            <a:ext cx="1883664" cy="1572768"/>
          </a:xfrm>
          <a:prstGeom prst="roundRect">
            <a:avLst>
              <a:gd name="adj" fmla="val 3488"/>
            </a:avLst>
          </a:prstGeom>
          <a:solidFill>
            <a:srgbClr val="E66C5C"/>
          </a:solidFill>
          <a:ln w="12700">
            <a:solidFill>
              <a:srgbClr val="E66C5C"/>
            </a:solidFill>
            <a:prstDash val="solid"/>
          </a:ln>
        </p:spPr>
        <p:txBody>
          <a:bodyPr/>
          <a:lstStyle/>
          <a:p>
            <a:endParaRPr/>
          </a:p>
        </p:txBody>
      </p:sp>
      <p:sp>
        <p:nvSpPr>
          <p:cNvPr id="18" name="Text 16"/>
          <p:cNvSpPr/>
          <p:nvPr/>
        </p:nvSpPr>
        <p:spPr>
          <a:xfrm>
            <a:off x="7589520" y="1847088"/>
            <a:ext cx="1664208" cy="228600"/>
          </a:xfrm>
          <a:prstGeom prst="rect">
            <a:avLst/>
          </a:prstGeom>
          <a:noFill/>
          <a:ln/>
        </p:spPr>
        <p:txBody>
          <a:bodyPr wrap="square" lIns="0" tIns="0" rIns="0" bIns="0" rtlCol="0" anchor="ctr"/>
          <a:lstStyle/>
          <a:p>
            <a:pPr marL="0" indent="0" algn="ctr">
              <a:buNone/>
            </a:pPr>
            <a:r>
              <a:rPr lang="en-US" sz="1200" b="1" dirty="0">
                <a:solidFill>
                  <a:srgbClr val="FFFFFF"/>
                </a:solidFill>
              </a:rPr>
              <a:t>QUALIFY</a:t>
            </a:r>
            <a:endParaRPr lang="en-US" sz="1200" dirty="0"/>
          </a:p>
        </p:txBody>
      </p:sp>
      <p:sp>
        <p:nvSpPr>
          <p:cNvPr id="19" name="Text 17"/>
          <p:cNvSpPr/>
          <p:nvPr/>
        </p:nvSpPr>
        <p:spPr>
          <a:xfrm>
            <a:off x="7616952" y="2267712"/>
            <a:ext cx="1609344" cy="594360"/>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rPr>
              <a:t>“I can meet the requirements.”</a:t>
            </a:r>
            <a:endParaRPr lang="en-US" sz="1400" dirty="0"/>
          </a:p>
        </p:txBody>
      </p:sp>
      <p:sp>
        <p:nvSpPr>
          <p:cNvPr id="20" name="Shape 18">
            <a:extLst>
              <a:ext uri="{C183D7F6-B498-43B3-948B-1728B52AA6E4}">
                <adec:decorative xmlns:adec="http://schemas.microsoft.com/office/drawing/2017/decorative" val="1"/>
              </a:ext>
            </a:extLst>
          </p:cNvPr>
          <p:cNvSpPr/>
          <p:nvPr/>
        </p:nvSpPr>
        <p:spPr>
          <a:xfrm>
            <a:off x="9381744" y="2139696"/>
            <a:ext cx="365760" cy="438912"/>
          </a:xfrm>
          <a:prstGeom prst="chevron">
            <a:avLst/>
          </a:prstGeom>
          <a:solidFill>
            <a:srgbClr val="DDE5EB"/>
          </a:solidFill>
          <a:ln w="12700">
            <a:solidFill>
              <a:srgbClr val="DDE5EB"/>
            </a:solidFill>
            <a:prstDash val="solid"/>
          </a:ln>
        </p:spPr>
        <p:txBody>
          <a:bodyPr/>
          <a:lstStyle/>
          <a:p>
            <a:endParaRPr/>
          </a:p>
        </p:txBody>
      </p:sp>
      <p:sp>
        <p:nvSpPr>
          <p:cNvPr id="21" name="Shape 19">
            <a:extLst>
              <a:ext uri="{C183D7F6-B498-43B3-948B-1728B52AA6E4}">
                <adec:decorative xmlns:adec="http://schemas.microsoft.com/office/drawing/2017/decorative" val="1"/>
              </a:ext>
            </a:extLst>
          </p:cNvPr>
          <p:cNvSpPr/>
          <p:nvPr/>
        </p:nvSpPr>
        <p:spPr>
          <a:xfrm>
            <a:off x="9802368" y="1627632"/>
            <a:ext cx="1883664" cy="1572768"/>
          </a:xfrm>
          <a:prstGeom prst="roundRect">
            <a:avLst>
              <a:gd name="adj" fmla="val 3488"/>
            </a:avLst>
          </a:prstGeom>
          <a:solidFill>
            <a:srgbClr val="49B563"/>
          </a:solidFill>
          <a:ln w="12700">
            <a:solidFill>
              <a:srgbClr val="49B563"/>
            </a:solidFill>
            <a:prstDash val="solid"/>
          </a:ln>
        </p:spPr>
        <p:txBody>
          <a:bodyPr/>
          <a:lstStyle/>
          <a:p>
            <a:endParaRPr/>
          </a:p>
        </p:txBody>
      </p:sp>
      <p:sp>
        <p:nvSpPr>
          <p:cNvPr id="22" name="Text 20"/>
          <p:cNvSpPr/>
          <p:nvPr/>
        </p:nvSpPr>
        <p:spPr>
          <a:xfrm>
            <a:off x="9912096" y="1847088"/>
            <a:ext cx="1664208" cy="228600"/>
          </a:xfrm>
          <a:prstGeom prst="rect">
            <a:avLst/>
          </a:prstGeom>
          <a:noFill/>
          <a:ln/>
        </p:spPr>
        <p:txBody>
          <a:bodyPr wrap="square" lIns="0" tIns="0" rIns="0" bIns="0" rtlCol="0" anchor="ctr"/>
          <a:lstStyle/>
          <a:p>
            <a:pPr marL="0" indent="0" algn="ctr">
              <a:buNone/>
            </a:pPr>
            <a:r>
              <a:rPr lang="en-US" sz="1200" b="1" dirty="0">
                <a:solidFill>
                  <a:srgbClr val="FFFFFF"/>
                </a:solidFill>
              </a:rPr>
              <a:t>WORK + GROW</a:t>
            </a:r>
            <a:endParaRPr lang="en-US" sz="1200" dirty="0"/>
          </a:p>
        </p:txBody>
      </p:sp>
      <p:sp>
        <p:nvSpPr>
          <p:cNvPr id="23" name="Text 21"/>
          <p:cNvSpPr/>
          <p:nvPr/>
        </p:nvSpPr>
        <p:spPr>
          <a:xfrm>
            <a:off x="9939528" y="2267712"/>
            <a:ext cx="1609344" cy="594360"/>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rPr>
              <a:t>“There is a place and future for me.”</a:t>
            </a:r>
            <a:endParaRPr lang="en-US" sz="1400" dirty="0"/>
          </a:p>
        </p:txBody>
      </p:sp>
      <p:sp>
        <p:nvSpPr>
          <p:cNvPr id="24" name="Shape 22">
            <a:extLst>
              <a:ext uri="{C183D7F6-B498-43B3-948B-1728B52AA6E4}">
                <adec:decorative xmlns:adec="http://schemas.microsoft.com/office/drawing/2017/decorative" val="1"/>
              </a:ext>
            </a:extLst>
          </p:cNvPr>
          <p:cNvSpPr/>
          <p:nvPr/>
        </p:nvSpPr>
        <p:spPr>
          <a:xfrm>
            <a:off x="1005840" y="3913632"/>
            <a:ext cx="10149840" cy="1097280"/>
          </a:xfrm>
          <a:prstGeom prst="roundRect">
            <a:avLst>
              <a:gd name="adj" fmla="val 5000"/>
            </a:avLst>
          </a:prstGeom>
          <a:solidFill>
            <a:srgbClr val="F6F8FA"/>
          </a:solidFill>
          <a:ln w="12700">
            <a:solidFill>
              <a:srgbClr val="D9E1E7"/>
            </a:solidFill>
            <a:prstDash val="solid"/>
          </a:ln>
        </p:spPr>
        <p:txBody>
          <a:bodyPr/>
          <a:lstStyle/>
          <a:p>
            <a:endParaRPr/>
          </a:p>
        </p:txBody>
      </p:sp>
      <p:sp>
        <p:nvSpPr>
          <p:cNvPr id="25" name="Text 23"/>
          <p:cNvSpPr/>
          <p:nvPr/>
        </p:nvSpPr>
        <p:spPr>
          <a:xfrm>
            <a:off x="1234440" y="4133088"/>
            <a:ext cx="2468880" cy="274320"/>
          </a:xfrm>
          <a:prstGeom prst="rect">
            <a:avLst/>
          </a:prstGeom>
          <a:noFill/>
          <a:ln/>
        </p:spPr>
        <p:txBody>
          <a:bodyPr wrap="square" lIns="0" tIns="0" rIns="0" bIns="0" rtlCol="0" anchor="ctr"/>
          <a:lstStyle/>
          <a:p>
            <a:pPr marL="0" indent="0">
              <a:buNone/>
            </a:pPr>
            <a:r>
              <a:rPr lang="en-US" sz="1500" b="1" dirty="0">
                <a:solidFill>
                  <a:srgbClr val="1D3F6E"/>
                </a:solidFill>
              </a:rPr>
              <a:t>Quick reflection from Session 2</a:t>
            </a:r>
            <a:endParaRPr lang="en-US" sz="1500" dirty="0"/>
          </a:p>
        </p:txBody>
      </p:sp>
      <p:sp>
        <p:nvSpPr>
          <p:cNvPr id="26" name="Text 24"/>
          <p:cNvSpPr/>
          <p:nvPr/>
        </p:nvSpPr>
        <p:spPr>
          <a:xfrm>
            <a:off x="3657600" y="4050792"/>
            <a:ext cx="6995160" cy="502920"/>
          </a:xfrm>
          <a:prstGeom prst="rect">
            <a:avLst/>
          </a:prstGeom>
          <a:noFill/>
          <a:ln/>
        </p:spPr>
        <p:txBody>
          <a:bodyPr wrap="square" lIns="0" tIns="0" rIns="0" bIns="0" rtlCol="0" anchor="ctr">
            <a:normAutofit/>
          </a:bodyPr>
          <a:lstStyle/>
          <a:p>
            <a:pPr marL="0" indent="0">
              <a:buNone/>
            </a:pPr>
            <a:r>
              <a:rPr lang="en-US" sz="1500" dirty="0">
                <a:solidFill>
                  <a:srgbClr val="27364A"/>
                </a:solidFill>
              </a:rPr>
              <a:t>Think about the audience you tried to attract. What is the very next step they would have to take—and what could stop them?</a:t>
            </a:r>
            <a:endParaRPr lang="en-US" sz="1500" dirty="0"/>
          </a:p>
        </p:txBody>
      </p:sp>
      <p:sp>
        <p:nvSpPr>
          <p:cNvPr id="27" name="Slide Number Placeholder 0"/>
          <p:cNvSpPr>
            <a:spLocks noGrp="1"/>
          </p:cNvSpPr>
          <p:nvPr>
            <p:ph type="sldNum" sz="quarter" idx="4"/>
          </p:nvPr>
        </p:nvSpPr>
        <p:spPr>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r>
              <a:rPr lang="en-US"/>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Where does your pathway break most often?</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INTERACTIVE PULSE CHECK</a:t>
            </a:r>
            <a:endParaRPr lang="en-US" sz="800" dirty="0"/>
          </a:p>
        </p:txBody>
      </p:sp>
      <p:sp>
        <p:nvSpPr>
          <p:cNvPr id="5" name="Shape 3">
            <a:extLst>
              <a:ext uri="{C183D7F6-B498-43B3-948B-1728B52AA6E4}">
                <adec:decorative xmlns:adec="http://schemas.microsoft.com/office/drawing/2017/decorative" val="1"/>
              </a:ext>
            </a:extLst>
          </p:cNvPr>
          <p:cNvSpPr/>
          <p:nvPr/>
        </p:nvSpPr>
        <p:spPr>
          <a:xfrm>
            <a:off x="658368" y="1325880"/>
            <a:ext cx="5074920" cy="1078992"/>
          </a:xfrm>
          <a:prstGeom prst="roundRect">
            <a:avLst>
              <a:gd name="adj" fmla="val 5085"/>
            </a:avLst>
          </a:prstGeom>
          <a:solidFill>
            <a:srgbClr val="FFFFFF"/>
          </a:solidFill>
          <a:ln w="12700">
            <a:solidFill>
              <a:srgbClr val="D9E1E7"/>
            </a:solidFill>
            <a:prstDash val="solid"/>
          </a:ln>
        </p:spPr>
        <p:txBody>
          <a:bodyPr/>
          <a:lstStyle/>
          <a:p>
            <a:endParaRPr/>
          </a:p>
        </p:txBody>
      </p:sp>
      <p:sp>
        <p:nvSpPr>
          <p:cNvPr id="6" name="Shape 4">
            <a:extLst>
              <a:ext uri="{C183D7F6-B498-43B3-948B-1728B52AA6E4}">
                <adec:decorative xmlns:adec="http://schemas.microsoft.com/office/drawing/2017/decorative" val="1"/>
              </a:ext>
            </a:extLst>
          </p:cNvPr>
          <p:cNvSpPr/>
          <p:nvPr/>
        </p:nvSpPr>
        <p:spPr>
          <a:xfrm>
            <a:off x="658368" y="1325880"/>
            <a:ext cx="73152" cy="1078992"/>
          </a:xfrm>
          <a:prstGeom prst="rect">
            <a:avLst/>
          </a:prstGeom>
          <a:solidFill>
            <a:srgbClr val="F4A340"/>
          </a:solidFill>
          <a:ln w="12700">
            <a:solidFill>
              <a:srgbClr val="F4A340"/>
            </a:solidFill>
            <a:prstDash val="solid"/>
          </a:ln>
        </p:spPr>
        <p:txBody>
          <a:bodyPr/>
          <a:lstStyle/>
          <a:p>
            <a:endParaRPr/>
          </a:p>
        </p:txBody>
      </p:sp>
      <p:sp>
        <p:nvSpPr>
          <p:cNvPr id="7" name="Text 5"/>
          <p:cNvSpPr/>
          <p:nvPr/>
        </p:nvSpPr>
        <p:spPr>
          <a:xfrm>
            <a:off x="886968" y="1508760"/>
            <a:ext cx="4663440"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Awareness → first step</a:t>
            </a:r>
            <a:endParaRPr lang="en-US" sz="1600" dirty="0"/>
          </a:p>
        </p:txBody>
      </p:sp>
      <p:sp>
        <p:nvSpPr>
          <p:cNvPr id="8" name="Text 6"/>
          <p:cNvSpPr/>
          <p:nvPr/>
        </p:nvSpPr>
        <p:spPr>
          <a:xfrm>
            <a:off x="886968" y="1947672"/>
            <a:ext cx="4663440" cy="301752"/>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People are interested but do not know how to begin.</a:t>
            </a:r>
            <a:endParaRPr lang="en-US" sz="1350" dirty="0"/>
          </a:p>
        </p:txBody>
      </p:sp>
      <p:sp>
        <p:nvSpPr>
          <p:cNvPr id="9" name="Shape 7">
            <a:extLst>
              <a:ext uri="{C183D7F6-B498-43B3-948B-1728B52AA6E4}">
                <adec:decorative xmlns:adec="http://schemas.microsoft.com/office/drawing/2017/decorative" val="1"/>
              </a:ext>
            </a:extLst>
          </p:cNvPr>
          <p:cNvSpPr/>
          <p:nvPr/>
        </p:nvSpPr>
        <p:spPr>
          <a:xfrm>
            <a:off x="6190488" y="1325880"/>
            <a:ext cx="5074920" cy="1078992"/>
          </a:xfrm>
          <a:prstGeom prst="roundRect">
            <a:avLst>
              <a:gd name="adj" fmla="val 5085"/>
            </a:avLst>
          </a:prstGeom>
          <a:solidFill>
            <a:srgbClr val="FFFFFF"/>
          </a:solidFill>
          <a:ln w="12700">
            <a:solidFill>
              <a:srgbClr val="D9E1E7"/>
            </a:solidFill>
            <a:prstDash val="solid"/>
          </a:ln>
        </p:spPr>
        <p:txBody>
          <a:bodyPr/>
          <a:lstStyle/>
          <a:p>
            <a:endParaRPr/>
          </a:p>
        </p:txBody>
      </p:sp>
      <p:sp>
        <p:nvSpPr>
          <p:cNvPr id="10" name="Shape 8">
            <a:extLst>
              <a:ext uri="{C183D7F6-B498-43B3-948B-1728B52AA6E4}">
                <adec:decorative xmlns:adec="http://schemas.microsoft.com/office/drawing/2017/decorative" val="1"/>
              </a:ext>
            </a:extLst>
          </p:cNvPr>
          <p:cNvSpPr/>
          <p:nvPr/>
        </p:nvSpPr>
        <p:spPr>
          <a:xfrm>
            <a:off x="6190488" y="1325880"/>
            <a:ext cx="73152" cy="1078992"/>
          </a:xfrm>
          <a:prstGeom prst="rect">
            <a:avLst/>
          </a:prstGeom>
          <a:solidFill>
            <a:srgbClr val="1C9A99"/>
          </a:solidFill>
          <a:ln w="12700">
            <a:solidFill>
              <a:srgbClr val="1C9A99"/>
            </a:solidFill>
            <a:prstDash val="solid"/>
          </a:ln>
        </p:spPr>
        <p:txBody>
          <a:bodyPr/>
          <a:lstStyle/>
          <a:p>
            <a:endParaRPr/>
          </a:p>
        </p:txBody>
      </p:sp>
      <p:sp>
        <p:nvSpPr>
          <p:cNvPr id="11" name="Text 9"/>
          <p:cNvSpPr/>
          <p:nvPr/>
        </p:nvSpPr>
        <p:spPr>
          <a:xfrm>
            <a:off x="6419088" y="1508760"/>
            <a:ext cx="4663440"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Entry → enrollment</a:t>
            </a:r>
            <a:endParaRPr lang="en-US" sz="1600" dirty="0"/>
          </a:p>
        </p:txBody>
      </p:sp>
      <p:sp>
        <p:nvSpPr>
          <p:cNvPr id="12" name="Text 10"/>
          <p:cNvSpPr/>
          <p:nvPr/>
        </p:nvSpPr>
        <p:spPr>
          <a:xfrm>
            <a:off x="6419088" y="1947672"/>
            <a:ext cx="4663440" cy="301752"/>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Prerequisites, cost, admissions, or navigation block entry.</a:t>
            </a:r>
            <a:endParaRPr lang="en-US" sz="1350" dirty="0"/>
          </a:p>
        </p:txBody>
      </p:sp>
      <p:sp>
        <p:nvSpPr>
          <p:cNvPr id="13" name="Shape 11">
            <a:extLst>
              <a:ext uri="{C183D7F6-B498-43B3-948B-1728B52AA6E4}">
                <adec:decorative xmlns:adec="http://schemas.microsoft.com/office/drawing/2017/decorative" val="1"/>
              </a:ext>
            </a:extLst>
          </p:cNvPr>
          <p:cNvSpPr/>
          <p:nvPr/>
        </p:nvSpPr>
        <p:spPr>
          <a:xfrm>
            <a:off x="658368" y="2743200"/>
            <a:ext cx="5074920" cy="1078992"/>
          </a:xfrm>
          <a:prstGeom prst="roundRect">
            <a:avLst>
              <a:gd name="adj" fmla="val 5085"/>
            </a:avLst>
          </a:prstGeom>
          <a:solidFill>
            <a:srgbClr val="FFFFFF"/>
          </a:solidFill>
          <a:ln w="12700">
            <a:solidFill>
              <a:srgbClr val="D9E1E7"/>
            </a:solidFill>
            <a:prstDash val="solid"/>
          </a:ln>
        </p:spPr>
        <p:txBody>
          <a:bodyPr/>
          <a:lstStyle/>
          <a:p>
            <a:endParaRPr/>
          </a:p>
        </p:txBody>
      </p:sp>
      <p:sp>
        <p:nvSpPr>
          <p:cNvPr id="14" name="Shape 12">
            <a:extLst>
              <a:ext uri="{C183D7F6-B498-43B3-948B-1728B52AA6E4}">
                <adec:decorative xmlns:adec="http://schemas.microsoft.com/office/drawing/2017/decorative" val="1"/>
              </a:ext>
            </a:extLst>
          </p:cNvPr>
          <p:cNvSpPr/>
          <p:nvPr/>
        </p:nvSpPr>
        <p:spPr>
          <a:xfrm>
            <a:off x="658368" y="2743200"/>
            <a:ext cx="73152" cy="1078992"/>
          </a:xfrm>
          <a:prstGeom prst="rect">
            <a:avLst/>
          </a:prstGeom>
          <a:solidFill>
            <a:srgbClr val="2669A8"/>
          </a:solidFill>
          <a:ln w="12700">
            <a:solidFill>
              <a:srgbClr val="2669A8"/>
            </a:solidFill>
            <a:prstDash val="solid"/>
          </a:ln>
        </p:spPr>
        <p:txBody>
          <a:bodyPr/>
          <a:lstStyle/>
          <a:p>
            <a:endParaRPr/>
          </a:p>
        </p:txBody>
      </p:sp>
      <p:sp>
        <p:nvSpPr>
          <p:cNvPr id="15" name="Text 13"/>
          <p:cNvSpPr/>
          <p:nvPr/>
        </p:nvSpPr>
        <p:spPr>
          <a:xfrm>
            <a:off x="886968" y="2926080"/>
            <a:ext cx="4663440"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Preparation → completion</a:t>
            </a:r>
            <a:endParaRPr lang="en-US" sz="1600" dirty="0"/>
          </a:p>
        </p:txBody>
      </p:sp>
      <p:sp>
        <p:nvSpPr>
          <p:cNvPr id="16" name="Text 14"/>
          <p:cNvSpPr/>
          <p:nvPr/>
        </p:nvSpPr>
        <p:spPr>
          <a:xfrm>
            <a:off x="886968" y="3364992"/>
            <a:ext cx="4663440" cy="301752"/>
          </a:xfrm>
          <a:prstGeom prst="rect">
            <a:avLst/>
          </a:prstGeom>
          <a:noFill/>
          <a:ln/>
        </p:spPr>
        <p:txBody>
          <a:bodyPr wrap="square" lIns="254" tIns="254" rIns="254" bIns="254" rtlCol="0" anchor="t">
            <a:normAutofit fontScale="92500" lnSpcReduction="20000"/>
          </a:bodyPr>
          <a:lstStyle/>
          <a:p>
            <a:pPr marL="0" indent="0">
              <a:buNone/>
            </a:pPr>
            <a:r>
              <a:rPr lang="en-US" sz="1350" dirty="0">
                <a:solidFill>
                  <a:srgbClr val="27364A"/>
                </a:solidFill>
                <a:latin typeface="Aptos" pitchFamily="34" charset="0"/>
                <a:ea typeface="Aptos" pitchFamily="34" charset="-122"/>
                <a:cs typeface="Aptos" pitchFamily="34" charset="-120"/>
              </a:rPr>
              <a:t>Time, practicum, transportation, child care, or academic supports derail progress.</a:t>
            </a:r>
            <a:endParaRPr lang="en-US" sz="1350" dirty="0"/>
          </a:p>
        </p:txBody>
      </p:sp>
      <p:sp>
        <p:nvSpPr>
          <p:cNvPr id="17" name="Shape 15">
            <a:extLst>
              <a:ext uri="{C183D7F6-B498-43B3-948B-1728B52AA6E4}">
                <adec:decorative xmlns:adec="http://schemas.microsoft.com/office/drawing/2017/decorative" val="1"/>
              </a:ext>
            </a:extLst>
          </p:cNvPr>
          <p:cNvSpPr/>
          <p:nvPr/>
        </p:nvSpPr>
        <p:spPr>
          <a:xfrm>
            <a:off x="6190488" y="2743200"/>
            <a:ext cx="5074920" cy="1078992"/>
          </a:xfrm>
          <a:prstGeom prst="roundRect">
            <a:avLst>
              <a:gd name="adj" fmla="val 5085"/>
            </a:avLst>
          </a:prstGeom>
          <a:solidFill>
            <a:srgbClr val="FFFFFF"/>
          </a:solidFill>
          <a:ln w="12700">
            <a:solidFill>
              <a:srgbClr val="D9E1E7"/>
            </a:solidFill>
            <a:prstDash val="solid"/>
          </a:ln>
        </p:spPr>
        <p:txBody>
          <a:bodyPr/>
          <a:lstStyle/>
          <a:p>
            <a:endParaRPr/>
          </a:p>
        </p:txBody>
      </p:sp>
      <p:sp>
        <p:nvSpPr>
          <p:cNvPr id="18" name="Shape 16">
            <a:extLst>
              <a:ext uri="{C183D7F6-B498-43B3-948B-1728B52AA6E4}">
                <adec:decorative xmlns:adec="http://schemas.microsoft.com/office/drawing/2017/decorative" val="1"/>
              </a:ext>
            </a:extLst>
          </p:cNvPr>
          <p:cNvSpPr/>
          <p:nvPr/>
        </p:nvSpPr>
        <p:spPr>
          <a:xfrm>
            <a:off x="6190488" y="2743200"/>
            <a:ext cx="73152" cy="1078992"/>
          </a:xfrm>
          <a:prstGeom prst="rect">
            <a:avLst/>
          </a:prstGeom>
          <a:solidFill>
            <a:srgbClr val="E66C5C"/>
          </a:solidFill>
          <a:ln w="12700">
            <a:solidFill>
              <a:srgbClr val="E66C5C"/>
            </a:solidFill>
            <a:prstDash val="solid"/>
          </a:ln>
        </p:spPr>
        <p:txBody>
          <a:bodyPr/>
          <a:lstStyle/>
          <a:p>
            <a:endParaRPr/>
          </a:p>
        </p:txBody>
      </p:sp>
      <p:sp>
        <p:nvSpPr>
          <p:cNvPr id="19" name="Text 17"/>
          <p:cNvSpPr/>
          <p:nvPr/>
        </p:nvSpPr>
        <p:spPr>
          <a:xfrm>
            <a:off x="6419088" y="2926080"/>
            <a:ext cx="4663440"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Credential → employment</a:t>
            </a:r>
            <a:endParaRPr lang="en-US" sz="1600" dirty="0"/>
          </a:p>
        </p:txBody>
      </p:sp>
      <p:sp>
        <p:nvSpPr>
          <p:cNvPr id="20" name="Text 18"/>
          <p:cNvSpPr/>
          <p:nvPr/>
        </p:nvSpPr>
        <p:spPr>
          <a:xfrm>
            <a:off x="6419088" y="3364992"/>
            <a:ext cx="4663440" cy="301752"/>
          </a:xfrm>
          <a:prstGeom prst="rect">
            <a:avLst/>
          </a:prstGeom>
          <a:noFill/>
          <a:ln/>
        </p:spPr>
        <p:txBody>
          <a:bodyPr wrap="square" lIns="254" tIns="254" rIns="254" bIns="254" rtlCol="0" anchor="t">
            <a:normAutofit fontScale="92500"/>
          </a:bodyPr>
          <a:lstStyle/>
          <a:p>
            <a:pPr marL="0" indent="0">
              <a:buNone/>
            </a:pPr>
            <a:r>
              <a:rPr lang="en-US" sz="1350" dirty="0">
                <a:solidFill>
                  <a:srgbClr val="27364A"/>
                </a:solidFill>
                <a:latin typeface="Aptos" pitchFamily="34" charset="0"/>
                <a:ea typeface="Aptos" pitchFamily="34" charset="-122"/>
                <a:cs typeface="Aptos" pitchFamily="34" charset="-120"/>
              </a:rPr>
              <a:t>Licensure, certification, hiring, or role requirements create a gap.</a:t>
            </a:r>
            <a:endParaRPr lang="en-US" sz="1350" dirty="0"/>
          </a:p>
        </p:txBody>
      </p:sp>
      <p:sp>
        <p:nvSpPr>
          <p:cNvPr id="21" name="Shape 19">
            <a:extLst>
              <a:ext uri="{C183D7F6-B498-43B3-948B-1728B52AA6E4}">
                <adec:decorative xmlns:adec="http://schemas.microsoft.com/office/drawing/2017/decorative" val="1"/>
              </a:ext>
            </a:extLst>
          </p:cNvPr>
          <p:cNvSpPr/>
          <p:nvPr/>
        </p:nvSpPr>
        <p:spPr>
          <a:xfrm>
            <a:off x="658368" y="4160520"/>
            <a:ext cx="5074920" cy="1078992"/>
          </a:xfrm>
          <a:prstGeom prst="roundRect">
            <a:avLst>
              <a:gd name="adj" fmla="val 5085"/>
            </a:avLst>
          </a:prstGeom>
          <a:solidFill>
            <a:srgbClr val="FFFFFF"/>
          </a:solidFill>
          <a:ln w="12700">
            <a:solidFill>
              <a:srgbClr val="D9E1E7"/>
            </a:solidFill>
            <a:prstDash val="solid"/>
          </a:ln>
        </p:spPr>
        <p:txBody>
          <a:bodyPr/>
          <a:lstStyle/>
          <a:p>
            <a:endParaRPr/>
          </a:p>
        </p:txBody>
      </p:sp>
      <p:sp>
        <p:nvSpPr>
          <p:cNvPr id="22" name="Shape 20">
            <a:extLst>
              <a:ext uri="{C183D7F6-B498-43B3-948B-1728B52AA6E4}">
                <adec:decorative xmlns:adec="http://schemas.microsoft.com/office/drawing/2017/decorative" val="1"/>
              </a:ext>
            </a:extLst>
          </p:cNvPr>
          <p:cNvSpPr/>
          <p:nvPr/>
        </p:nvSpPr>
        <p:spPr>
          <a:xfrm>
            <a:off x="658368" y="4160520"/>
            <a:ext cx="73152" cy="1078992"/>
          </a:xfrm>
          <a:prstGeom prst="rect">
            <a:avLst/>
          </a:prstGeom>
          <a:solidFill>
            <a:srgbClr val="49B563"/>
          </a:solidFill>
          <a:ln w="12700">
            <a:solidFill>
              <a:srgbClr val="49B563"/>
            </a:solidFill>
            <a:prstDash val="solid"/>
          </a:ln>
        </p:spPr>
        <p:txBody>
          <a:bodyPr/>
          <a:lstStyle/>
          <a:p>
            <a:endParaRPr/>
          </a:p>
        </p:txBody>
      </p:sp>
      <p:sp>
        <p:nvSpPr>
          <p:cNvPr id="23" name="Text 21"/>
          <p:cNvSpPr/>
          <p:nvPr/>
        </p:nvSpPr>
        <p:spPr>
          <a:xfrm>
            <a:off x="886968" y="4343400"/>
            <a:ext cx="4663440"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Employment → advancement</a:t>
            </a:r>
            <a:endParaRPr lang="en-US" sz="1600" dirty="0"/>
          </a:p>
        </p:txBody>
      </p:sp>
      <p:sp>
        <p:nvSpPr>
          <p:cNvPr id="24" name="Text 22"/>
          <p:cNvSpPr/>
          <p:nvPr/>
        </p:nvSpPr>
        <p:spPr>
          <a:xfrm>
            <a:off x="886968" y="4782312"/>
            <a:ext cx="4663440" cy="301752"/>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People enter but cannot see a sustainable career pathway.</a:t>
            </a:r>
            <a:endParaRPr lang="en-US" sz="1350" dirty="0"/>
          </a:p>
        </p:txBody>
      </p:sp>
      <p:sp>
        <p:nvSpPr>
          <p:cNvPr id="25" name="Text 23"/>
          <p:cNvSpPr/>
          <p:nvPr/>
        </p:nvSpPr>
        <p:spPr>
          <a:xfrm>
            <a:off x="1828800" y="5806440"/>
            <a:ext cx="8503920" cy="310896"/>
          </a:xfrm>
          <a:prstGeom prst="rect">
            <a:avLst/>
          </a:prstGeom>
          <a:noFill/>
          <a:ln/>
        </p:spPr>
        <p:txBody>
          <a:bodyPr wrap="square" lIns="0" tIns="0" rIns="0" bIns="0" rtlCol="0" anchor="ctr"/>
          <a:lstStyle/>
          <a:p>
            <a:pPr marL="0" indent="0" algn="ctr">
              <a:buNone/>
            </a:pPr>
            <a:r>
              <a:rPr lang="en-US" sz="1500" b="1" dirty="0">
                <a:solidFill>
                  <a:srgbClr val="1D3F6E"/>
                </a:solidFill>
              </a:rPr>
              <a:t>Use the result as your “pathway problem statement” for the rest of the session.</a:t>
            </a:r>
            <a:endParaRPr lang="en-US" sz="1500" dirty="0"/>
          </a:p>
        </p:txBody>
      </p:sp>
      <p:sp>
        <p:nvSpPr>
          <p:cNvPr id="26"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6</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D3F6E"/>
        </a:solidFill>
        <a:effectLst/>
      </p:bgPr>
    </p:bg>
    <p:spTree>
      <p:nvGrpSpPr>
        <p:cNvPr id="1" name=""/>
        <p:cNvGrpSpPr/>
        <p:nvPr/>
      </p:nvGrpSpPr>
      <p:grpSpPr>
        <a:xfrm>
          <a:off x="0" y="0"/>
          <a:ext cx="0" cy="0"/>
          <a:chOff x="0" y="0"/>
          <a:chExt cx="0" cy="0"/>
        </a:xfrm>
      </p:grpSpPr>
      <p:sp>
        <p:nvSpPr>
          <p:cNvPr id="2" name="Text 0"/>
          <p:cNvSpPr/>
          <p:nvPr/>
        </p:nvSpPr>
        <p:spPr>
          <a:xfrm>
            <a:off x="685800" y="1005840"/>
            <a:ext cx="4754880" cy="256032"/>
          </a:xfrm>
          <a:prstGeom prst="rect">
            <a:avLst/>
          </a:prstGeom>
          <a:noFill/>
          <a:ln/>
        </p:spPr>
        <p:txBody>
          <a:bodyPr wrap="square" lIns="0" tIns="0" rIns="0" bIns="0" rtlCol="0" anchor="ctr"/>
          <a:lstStyle/>
          <a:p>
            <a:pPr marL="0" indent="0">
              <a:buNone/>
            </a:pPr>
            <a:r>
              <a:rPr lang="en-US" sz="1100" b="1" kern="0" spc="100" dirty="0">
                <a:solidFill>
                  <a:srgbClr val="DDEEF4"/>
                </a:solidFill>
                <a:latin typeface="Aptos" pitchFamily="34" charset="0"/>
                <a:ea typeface="Aptos" pitchFamily="34" charset="-122"/>
                <a:cs typeface="Aptos" pitchFamily="34" charset="-120"/>
              </a:rPr>
              <a:t>SESSION 3  |  BUILDING PATHWAYS</a:t>
            </a:r>
            <a:endParaRPr lang="en-US" sz="1100" dirty="0"/>
          </a:p>
        </p:txBody>
      </p:sp>
      <p:sp>
        <p:nvSpPr>
          <p:cNvPr id="3" name="Text 1"/>
          <p:cNvSpPr/>
          <p:nvPr/>
        </p:nvSpPr>
        <p:spPr>
          <a:xfrm>
            <a:off x="685800" y="2011680"/>
            <a:ext cx="9966960" cy="658368"/>
          </a:xfrm>
          <a:prstGeom prst="rect">
            <a:avLst/>
          </a:prstGeom>
          <a:noFill/>
          <a:ln/>
        </p:spPr>
        <p:txBody>
          <a:bodyPr wrap="square" lIns="0" tIns="0" rIns="0" bIns="0" rtlCol="0" anchor="ctr">
            <a:normAutofit/>
          </a:bodyP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1. Pathway Design Fundamentals</a:t>
            </a:r>
            <a:endParaRPr lang="en-US" sz="3200" dirty="0"/>
          </a:p>
        </p:txBody>
      </p:sp>
      <p:sp>
        <p:nvSpPr>
          <p:cNvPr id="4" name="Text 2"/>
          <p:cNvSpPr>
            <a:spLocks noGrp="1"/>
          </p:cNvSpPr>
          <p:nvPr>
            <p:ph type="title" idx="4294967295"/>
          </p:nvPr>
        </p:nvSpPr>
        <p:spPr>
          <a:xfrm>
            <a:off x="685800" y="2971800"/>
            <a:ext cx="9509760" cy="109728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EF4"/>
                </a:solidFill>
                <a:effectLst/>
                <a:uLnTx/>
                <a:uFillTx/>
                <a:latin typeface="Aptos" pitchFamily="34" charset="0"/>
                <a:ea typeface="Aptos" pitchFamily="34" charset="-122"/>
                <a:cs typeface="Aptos" pitchFamily="34" charset="-120"/>
              </a:rPr>
              <a:t>Make the route visible. Remove friction. Support completion. Connect preparation to real jobs.</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hape 3">
            <a:extLst>
              <a:ext uri="{C183D7F6-B498-43B3-948B-1728B52AA6E4}">
                <adec:decorative xmlns:adec="http://schemas.microsoft.com/office/drawing/2017/decorative" val="1"/>
              </a:ext>
            </a:extLst>
          </p:cNvPr>
          <p:cNvSpPr/>
          <p:nvPr/>
        </p:nvSpPr>
        <p:spPr>
          <a:xfrm>
            <a:off x="685800" y="4370832"/>
            <a:ext cx="1828800" cy="0"/>
          </a:xfrm>
          <a:prstGeom prst="line">
            <a:avLst/>
          </a:prstGeom>
          <a:noFill/>
          <a:ln w="63500">
            <a:solidFill>
              <a:srgbClr val="1C9A99"/>
            </a:solidFill>
            <a:prstDash val="solid"/>
          </a:ln>
        </p:spPr>
        <p:txBody>
          <a:bodyPr/>
          <a:lstStyle/>
          <a:p>
            <a:endParaRPr/>
          </a:p>
        </p:txBody>
      </p:sp>
      <p:sp>
        <p:nvSpPr>
          <p:cNvPr id="25"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7</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What do we mean by a “career pathway”?</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PATHWAY FUNDAMENTALS</a:t>
            </a:r>
            <a:endParaRPr lang="en-US" sz="800" dirty="0"/>
          </a:p>
        </p:txBody>
      </p:sp>
      <p:sp>
        <p:nvSpPr>
          <p:cNvPr id="4" name="Text 2"/>
          <p:cNvSpPr/>
          <p:nvPr/>
        </p:nvSpPr>
        <p:spPr>
          <a:xfrm>
            <a:off x="420624" y="713232"/>
            <a:ext cx="10881360" cy="347472"/>
          </a:xfrm>
          <a:prstGeom prst="rect">
            <a:avLst/>
          </a:prstGeom>
          <a:noFill/>
          <a:ln/>
        </p:spPr>
        <p:txBody>
          <a:bodyPr wrap="square" lIns="0" tIns="0" rIns="0" bIns="0" rtlCol="0" anchor="ctr">
            <a:normAutofit fontScale="92500"/>
          </a:bodyPr>
          <a:lstStyle/>
          <a:p>
            <a:pPr marL="0" indent="0">
              <a:buNone/>
            </a:pPr>
            <a:r>
              <a:rPr lang="en-US" sz="1400" dirty="0">
                <a:solidFill>
                  <a:srgbClr val="5E6B78"/>
                </a:solidFill>
                <a:latin typeface="Aptos" pitchFamily="34" charset="0"/>
                <a:ea typeface="Aptos" pitchFamily="34" charset="-122"/>
                <a:cs typeface="Aptos" pitchFamily="34" charset="-120"/>
              </a:rPr>
              <a:t>A connected sequence of entry points, preparation experiences, qualifications, employment, and advancement—with supports at the transitions.</a:t>
            </a:r>
            <a:endParaRPr lang="en-US" sz="1400" dirty="0"/>
          </a:p>
        </p:txBody>
      </p:sp>
      <p:sp>
        <p:nvSpPr>
          <p:cNvPr id="5" name="Shape 3">
            <a:extLst>
              <a:ext uri="{C183D7F6-B498-43B3-948B-1728B52AA6E4}">
                <adec:decorative xmlns:adec="http://schemas.microsoft.com/office/drawing/2017/decorative" val="1"/>
              </a:ext>
            </a:extLst>
          </p:cNvPr>
          <p:cNvSpPr/>
          <p:nvPr/>
        </p:nvSpPr>
        <p:spPr>
          <a:xfrm>
            <a:off x="475488" y="1664208"/>
            <a:ext cx="1572768" cy="2011680"/>
          </a:xfrm>
          <a:prstGeom prst="roundRect">
            <a:avLst>
              <a:gd name="adj" fmla="val 3488"/>
            </a:avLst>
          </a:prstGeom>
          <a:solidFill>
            <a:srgbClr val="EDF3F9"/>
          </a:solidFill>
          <a:ln w="12700">
            <a:solidFill>
              <a:srgbClr val="B8CFE2"/>
            </a:solidFill>
            <a:prstDash val="solid"/>
          </a:ln>
        </p:spPr>
        <p:txBody>
          <a:bodyPr/>
          <a:lstStyle/>
          <a:p>
            <a:endParaRPr/>
          </a:p>
        </p:txBody>
      </p:sp>
      <p:sp>
        <p:nvSpPr>
          <p:cNvPr id="6" name="Text 4"/>
          <p:cNvSpPr/>
          <p:nvPr/>
        </p:nvSpPr>
        <p:spPr>
          <a:xfrm>
            <a:off x="1042416" y="1865376"/>
            <a:ext cx="438912" cy="438912"/>
          </a:xfrm>
          <a:prstGeom prst="ellipse">
            <a:avLst/>
          </a:prstGeom>
          <a:solidFill>
            <a:srgbClr val="2669A8"/>
          </a:solidFill>
          <a:ln>
            <a:solidFill>
              <a:srgbClr val="2669A8"/>
            </a:solidFill>
          </a:ln>
        </p:spPr>
        <p:txBody>
          <a:bodyPr wrap="square" lIns="0" tIns="0" rIns="0" bIns="0" rtlCol="0" anchor="ctr"/>
          <a:lstStyle/>
          <a:p>
            <a:pPr marL="0" indent="0" algn="ctr">
              <a:buNone/>
            </a:pPr>
            <a:r>
              <a:rPr lang="en-US" sz="1800" b="1" dirty="0">
                <a:solidFill>
                  <a:srgbClr val="FFFFFF"/>
                </a:solidFill>
              </a:rPr>
              <a:t>1</a:t>
            </a:r>
            <a:endParaRPr lang="en-US" sz="1800" dirty="0"/>
          </a:p>
        </p:txBody>
      </p:sp>
      <p:sp>
        <p:nvSpPr>
          <p:cNvPr id="7" name="Text 5"/>
          <p:cNvSpPr/>
          <p:nvPr/>
        </p:nvSpPr>
        <p:spPr>
          <a:xfrm>
            <a:off x="585216" y="2487168"/>
            <a:ext cx="1353312" cy="228600"/>
          </a:xfrm>
          <a:prstGeom prst="rect">
            <a:avLst/>
          </a:prstGeom>
          <a:noFill/>
          <a:ln/>
        </p:spPr>
        <p:txBody>
          <a:bodyPr wrap="square" lIns="0" tIns="0" rIns="0" bIns="0" rtlCol="0" anchor="ctr">
            <a:normAutofit/>
          </a:bodyPr>
          <a:lstStyle/>
          <a:p>
            <a:pPr marL="0" indent="0" algn="ctr">
              <a:buNone/>
            </a:pPr>
            <a:r>
              <a:rPr lang="en-US" sz="1200" b="1" dirty="0">
                <a:solidFill>
                  <a:srgbClr val="1D3F6E"/>
                </a:solidFill>
              </a:rPr>
              <a:t>AWARENESS</a:t>
            </a:r>
            <a:endParaRPr lang="en-US" sz="1200" dirty="0"/>
          </a:p>
        </p:txBody>
      </p:sp>
      <p:sp>
        <p:nvSpPr>
          <p:cNvPr id="8" name="Text 6"/>
          <p:cNvSpPr/>
          <p:nvPr/>
        </p:nvSpPr>
        <p:spPr>
          <a:xfrm>
            <a:off x="621792" y="2852928"/>
            <a:ext cx="1280160" cy="530352"/>
          </a:xfrm>
          <a:prstGeom prst="rect">
            <a:avLst/>
          </a:prstGeom>
          <a:noFill/>
          <a:ln/>
        </p:spPr>
        <p:txBody>
          <a:bodyPr wrap="square" lIns="0" tIns="0" rIns="0" bIns="0" rtlCol="0" anchor="ctr">
            <a:normAutofit/>
          </a:bodyPr>
          <a:lstStyle/>
          <a:p>
            <a:pPr marL="0" indent="0" algn="ctr">
              <a:buNone/>
            </a:pPr>
            <a:r>
              <a:rPr lang="en-US" sz="1250" dirty="0">
                <a:solidFill>
                  <a:srgbClr val="27364A"/>
                </a:solidFill>
              </a:rPr>
              <a:t>See the role and its value</a:t>
            </a:r>
            <a:endParaRPr lang="en-US" sz="1250" dirty="0"/>
          </a:p>
        </p:txBody>
      </p:sp>
      <p:sp>
        <p:nvSpPr>
          <p:cNvPr id="9" name="Shape 7">
            <a:extLst>
              <a:ext uri="{C183D7F6-B498-43B3-948B-1728B52AA6E4}">
                <adec:decorative xmlns:adec="http://schemas.microsoft.com/office/drawing/2017/decorative" val="1"/>
              </a:ext>
            </a:extLst>
          </p:cNvPr>
          <p:cNvSpPr/>
          <p:nvPr/>
        </p:nvSpPr>
        <p:spPr>
          <a:xfrm>
            <a:off x="2084832" y="2432304"/>
            <a:ext cx="256032" cy="420624"/>
          </a:xfrm>
          <a:prstGeom prst="chevron">
            <a:avLst/>
          </a:prstGeom>
          <a:solidFill>
            <a:srgbClr val="D9E1E7"/>
          </a:solidFill>
          <a:ln w="12700">
            <a:solidFill>
              <a:srgbClr val="D9E1E7"/>
            </a:solidFill>
            <a:prstDash val="solid"/>
          </a:ln>
        </p:spPr>
        <p:txBody>
          <a:bodyPr/>
          <a:lstStyle/>
          <a:p>
            <a:endParaRPr/>
          </a:p>
        </p:txBody>
      </p:sp>
      <p:sp>
        <p:nvSpPr>
          <p:cNvPr id="10" name="Shape 8">
            <a:extLst>
              <a:ext uri="{C183D7F6-B498-43B3-948B-1728B52AA6E4}">
                <adec:decorative xmlns:adec="http://schemas.microsoft.com/office/drawing/2017/decorative" val="1"/>
              </a:ext>
            </a:extLst>
          </p:cNvPr>
          <p:cNvSpPr/>
          <p:nvPr/>
        </p:nvSpPr>
        <p:spPr>
          <a:xfrm>
            <a:off x="2377440" y="1664208"/>
            <a:ext cx="1572768" cy="2011680"/>
          </a:xfrm>
          <a:prstGeom prst="roundRect">
            <a:avLst>
              <a:gd name="adj" fmla="val 3488"/>
            </a:avLst>
          </a:prstGeom>
          <a:solidFill>
            <a:srgbClr val="E9F6F5"/>
          </a:solidFill>
          <a:ln w="12700">
            <a:solidFill>
              <a:srgbClr val="B7DBD8"/>
            </a:solidFill>
            <a:prstDash val="solid"/>
          </a:ln>
        </p:spPr>
        <p:txBody>
          <a:bodyPr/>
          <a:lstStyle/>
          <a:p>
            <a:endParaRPr/>
          </a:p>
        </p:txBody>
      </p:sp>
      <p:sp>
        <p:nvSpPr>
          <p:cNvPr id="11" name="Text 9"/>
          <p:cNvSpPr/>
          <p:nvPr/>
        </p:nvSpPr>
        <p:spPr>
          <a:xfrm>
            <a:off x="2944368" y="1865376"/>
            <a:ext cx="438912" cy="438912"/>
          </a:xfrm>
          <a:prstGeom prst="ellipse">
            <a:avLst/>
          </a:prstGeom>
          <a:solidFill>
            <a:srgbClr val="1C9A99"/>
          </a:solidFill>
          <a:ln>
            <a:solidFill>
              <a:srgbClr val="1C9A99"/>
            </a:solidFill>
          </a:ln>
        </p:spPr>
        <p:txBody>
          <a:bodyPr wrap="square" lIns="0" tIns="0" rIns="0" bIns="0" rtlCol="0" anchor="ctr"/>
          <a:lstStyle/>
          <a:p>
            <a:pPr marL="0" indent="0" algn="ctr">
              <a:buNone/>
            </a:pPr>
            <a:r>
              <a:rPr lang="en-US" sz="1800" b="1" dirty="0">
                <a:solidFill>
                  <a:srgbClr val="FFFFFF"/>
                </a:solidFill>
              </a:rPr>
              <a:t>2</a:t>
            </a:r>
            <a:endParaRPr lang="en-US" sz="1800" dirty="0"/>
          </a:p>
        </p:txBody>
      </p:sp>
      <p:sp>
        <p:nvSpPr>
          <p:cNvPr id="12" name="Text 10"/>
          <p:cNvSpPr/>
          <p:nvPr/>
        </p:nvSpPr>
        <p:spPr>
          <a:xfrm>
            <a:off x="2487168" y="2487168"/>
            <a:ext cx="1353312" cy="228600"/>
          </a:xfrm>
          <a:prstGeom prst="rect">
            <a:avLst/>
          </a:prstGeom>
          <a:noFill/>
          <a:ln/>
        </p:spPr>
        <p:txBody>
          <a:bodyPr wrap="square" lIns="0" tIns="0" rIns="0" bIns="0" rtlCol="0" anchor="ctr">
            <a:normAutofit/>
          </a:bodyPr>
          <a:lstStyle/>
          <a:p>
            <a:pPr marL="0" indent="0" algn="ctr">
              <a:buNone/>
            </a:pPr>
            <a:r>
              <a:rPr lang="en-US" sz="1200" b="1" dirty="0">
                <a:solidFill>
                  <a:srgbClr val="1D3F6E"/>
                </a:solidFill>
              </a:rPr>
              <a:t>ENTRY</a:t>
            </a:r>
            <a:endParaRPr lang="en-US" sz="1200" dirty="0"/>
          </a:p>
        </p:txBody>
      </p:sp>
      <p:sp>
        <p:nvSpPr>
          <p:cNvPr id="13" name="Text 11"/>
          <p:cNvSpPr/>
          <p:nvPr/>
        </p:nvSpPr>
        <p:spPr>
          <a:xfrm>
            <a:off x="2523744" y="2852928"/>
            <a:ext cx="1280160" cy="530352"/>
          </a:xfrm>
          <a:prstGeom prst="rect">
            <a:avLst/>
          </a:prstGeom>
          <a:noFill/>
          <a:ln/>
        </p:spPr>
        <p:txBody>
          <a:bodyPr wrap="square" lIns="0" tIns="0" rIns="0" bIns="0" rtlCol="0" anchor="ctr">
            <a:normAutofit/>
          </a:bodyPr>
          <a:lstStyle/>
          <a:p>
            <a:pPr marL="0" indent="0" algn="ctr">
              <a:buNone/>
            </a:pPr>
            <a:r>
              <a:rPr lang="en-US" sz="1250" dirty="0">
                <a:solidFill>
                  <a:srgbClr val="27364A"/>
                </a:solidFill>
              </a:rPr>
              <a:t>Know where to start</a:t>
            </a:r>
            <a:endParaRPr lang="en-US" sz="1250" dirty="0"/>
          </a:p>
        </p:txBody>
      </p:sp>
      <p:sp>
        <p:nvSpPr>
          <p:cNvPr id="14" name="Shape 12">
            <a:extLst>
              <a:ext uri="{C183D7F6-B498-43B3-948B-1728B52AA6E4}">
                <adec:decorative xmlns:adec="http://schemas.microsoft.com/office/drawing/2017/decorative" val="1"/>
              </a:ext>
            </a:extLst>
          </p:cNvPr>
          <p:cNvSpPr/>
          <p:nvPr/>
        </p:nvSpPr>
        <p:spPr>
          <a:xfrm>
            <a:off x="3986784" y="2432304"/>
            <a:ext cx="256032" cy="420624"/>
          </a:xfrm>
          <a:prstGeom prst="chevron">
            <a:avLst/>
          </a:prstGeom>
          <a:solidFill>
            <a:srgbClr val="D9E1E7"/>
          </a:solidFill>
          <a:ln w="12700">
            <a:solidFill>
              <a:srgbClr val="D9E1E7"/>
            </a:solidFill>
            <a:prstDash val="solid"/>
          </a:ln>
        </p:spPr>
        <p:txBody>
          <a:bodyPr/>
          <a:lstStyle/>
          <a:p>
            <a:endParaRPr/>
          </a:p>
        </p:txBody>
      </p:sp>
      <p:sp>
        <p:nvSpPr>
          <p:cNvPr id="15" name="Shape 13">
            <a:extLst>
              <a:ext uri="{C183D7F6-B498-43B3-948B-1728B52AA6E4}">
                <adec:decorative xmlns:adec="http://schemas.microsoft.com/office/drawing/2017/decorative" val="1"/>
              </a:ext>
            </a:extLst>
          </p:cNvPr>
          <p:cNvSpPr/>
          <p:nvPr/>
        </p:nvSpPr>
        <p:spPr>
          <a:xfrm>
            <a:off x="4279392" y="1664208"/>
            <a:ext cx="1572768" cy="2011680"/>
          </a:xfrm>
          <a:prstGeom prst="roundRect">
            <a:avLst>
              <a:gd name="adj" fmla="val 3488"/>
            </a:avLst>
          </a:prstGeom>
          <a:solidFill>
            <a:srgbClr val="EDF3F9"/>
          </a:solidFill>
          <a:ln w="12700">
            <a:solidFill>
              <a:srgbClr val="B8CFE2"/>
            </a:solidFill>
            <a:prstDash val="solid"/>
          </a:ln>
        </p:spPr>
        <p:txBody>
          <a:bodyPr/>
          <a:lstStyle/>
          <a:p>
            <a:endParaRPr/>
          </a:p>
        </p:txBody>
      </p:sp>
      <p:sp>
        <p:nvSpPr>
          <p:cNvPr id="16" name="Text 14"/>
          <p:cNvSpPr/>
          <p:nvPr/>
        </p:nvSpPr>
        <p:spPr>
          <a:xfrm>
            <a:off x="4846320" y="1865376"/>
            <a:ext cx="438912" cy="438912"/>
          </a:xfrm>
          <a:prstGeom prst="ellipse">
            <a:avLst/>
          </a:prstGeom>
          <a:solidFill>
            <a:srgbClr val="2669A8"/>
          </a:solidFill>
          <a:ln>
            <a:solidFill>
              <a:srgbClr val="2669A8"/>
            </a:solidFill>
          </a:ln>
        </p:spPr>
        <p:txBody>
          <a:bodyPr wrap="square" lIns="0" tIns="0" rIns="0" bIns="0" rtlCol="0" anchor="ctr"/>
          <a:lstStyle/>
          <a:p>
            <a:pPr marL="0" indent="0" algn="ctr">
              <a:buNone/>
            </a:pPr>
            <a:r>
              <a:rPr lang="en-US" sz="1800" b="1" dirty="0">
                <a:solidFill>
                  <a:srgbClr val="FFFFFF"/>
                </a:solidFill>
              </a:rPr>
              <a:t>3</a:t>
            </a:r>
            <a:endParaRPr lang="en-US" sz="1800" dirty="0"/>
          </a:p>
        </p:txBody>
      </p:sp>
      <p:sp>
        <p:nvSpPr>
          <p:cNvPr id="17" name="Text 15"/>
          <p:cNvSpPr/>
          <p:nvPr/>
        </p:nvSpPr>
        <p:spPr>
          <a:xfrm>
            <a:off x="4389120" y="2487168"/>
            <a:ext cx="1353312" cy="228600"/>
          </a:xfrm>
          <a:prstGeom prst="rect">
            <a:avLst/>
          </a:prstGeom>
          <a:noFill/>
          <a:ln/>
        </p:spPr>
        <p:txBody>
          <a:bodyPr wrap="square" lIns="0" tIns="0" rIns="0" bIns="0" rtlCol="0" anchor="ctr">
            <a:normAutofit/>
          </a:bodyPr>
          <a:lstStyle/>
          <a:p>
            <a:pPr marL="0" indent="0" algn="ctr">
              <a:buNone/>
            </a:pPr>
            <a:r>
              <a:rPr lang="en-US" sz="1200" b="1" dirty="0">
                <a:solidFill>
                  <a:srgbClr val="1D3F6E"/>
                </a:solidFill>
              </a:rPr>
              <a:t>PREPARATION</a:t>
            </a:r>
            <a:endParaRPr lang="en-US" sz="1200" dirty="0"/>
          </a:p>
        </p:txBody>
      </p:sp>
      <p:sp>
        <p:nvSpPr>
          <p:cNvPr id="18" name="Text 16"/>
          <p:cNvSpPr/>
          <p:nvPr/>
        </p:nvSpPr>
        <p:spPr>
          <a:xfrm>
            <a:off x="4425696" y="2852928"/>
            <a:ext cx="1280160" cy="530352"/>
          </a:xfrm>
          <a:prstGeom prst="rect">
            <a:avLst/>
          </a:prstGeom>
          <a:noFill/>
          <a:ln/>
        </p:spPr>
        <p:txBody>
          <a:bodyPr wrap="square" lIns="0" tIns="0" rIns="0" bIns="0" rtlCol="0" anchor="ctr">
            <a:normAutofit/>
          </a:bodyPr>
          <a:lstStyle/>
          <a:p>
            <a:pPr marL="0" indent="0" algn="ctr">
              <a:buNone/>
            </a:pPr>
            <a:r>
              <a:rPr lang="en-US" sz="1250" dirty="0">
                <a:solidFill>
                  <a:srgbClr val="27364A"/>
                </a:solidFill>
              </a:rPr>
              <a:t>Build knowledge + skills</a:t>
            </a:r>
            <a:endParaRPr lang="en-US" sz="1250" dirty="0"/>
          </a:p>
        </p:txBody>
      </p:sp>
      <p:sp>
        <p:nvSpPr>
          <p:cNvPr id="19" name="Shape 17">
            <a:extLst>
              <a:ext uri="{C183D7F6-B498-43B3-948B-1728B52AA6E4}">
                <adec:decorative xmlns:adec="http://schemas.microsoft.com/office/drawing/2017/decorative" val="1"/>
              </a:ext>
            </a:extLst>
          </p:cNvPr>
          <p:cNvSpPr/>
          <p:nvPr/>
        </p:nvSpPr>
        <p:spPr>
          <a:xfrm>
            <a:off x="5888736" y="2432304"/>
            <a:ext cx="256032" cy="420624"/>
          </a:xfrm>
          <a:prstGeom prst="chevron">
            <a:avLst/>
          </a:prstGeom>
          <a:solidFill>
            <a:srgbClr val="D9E1E7"/>
          </a:solidFill>
          <a:ln w="12700">
            <a:solidFill>
              <a:srgbClr val="D9E1E7"/>
            </a:solidFill>
            <a:prstDash val="solid"/>
          </a:ln>
        </p:spPr>
        <p:txBody>
          <a:bodyPr/>
          <a:lstStyle/>
          <a:p>
            <a:endParaRPr/>
          </a:p>
        </p:txBody>
      </p:sp>
      <p:sp>
        <p:nvSpPr>
          <p:cNvPr id="20" name="Shape 18">
            <a:extLst>
              <a:ext uri="{C183D7F6-B498-43B3-948B-1728B52AA6E4}">
                <adec:decorative xmlns:adec="http://schemas.microsoft.com/office/drawing/2017/decorative" val="1"/>
              </a:ext>
            </a:extLst>
          </p:cNvPr>
          <p:cNvSpPr/>
          <p:nvPr/>
        </p:nvSpPr>
        <p:spPr>
          <a:xfrm>
            <a:off x="6181344" y="1664208"/>
            <a:ext cx="1572768" cy="2011680"/>
          </a:xfrm>
          <a:prstGeom prst="roundRect">
            <a:avLst>
              <a:gd name="adj" fmla="val 3488"/>
            </a:avLst>
          </a:prstGeom>
          <a:solidFill>
            <a:srgbClr val="E9F6F5"/>
          </a:solidFill>
          <a:ln w="12700">
            <a:solidFill>
              <a:srgbClr val="B7DBD8"/>
            </a:solidFill>
            <a:prstDash val="solid"/>
          </a:ln>
        </p:spPr>
        <p:txBody>
          <a:bodyPr/>
          <a:lstStyle/>
          <a:p>
            <a:endParaRPr/>
          </a:p>
        </p:txBody>
      </p:sp>
      <p:sp>
        <p:nvSpPr>
          <p:cNvPr id="21" name="Text 19"/>
          <p:cNvSpPr/>
          <p:nvPr/>
        </p:nvSpPr>
        <p:spPr>
          <a:xfrm>
            <a:off x="6748272" y="1865376"/>
            <a:ext cx="438912" cy="438912"/>
          </a:xfrm>
          <a:prstGeom prst="ellipse">
            <a:avLst/>
          </a:prstGeom>
          <a:solidFill>
            <a:srgbClr val="1C9A99"/>
          </a:solidFill>
          <a:ln>
            <a:solidFill>
              <a:srgbClr val="1C9A99"/>
            </a:solidFill>
          </a:ln>
        </p:spPr>
        <p:txBody>
          <a:bodyPr wrap="square" lIns="0" tIns="0" rIns="0" bIns="0" rtlCol="0" anchor="ctr"/>
          <a:lstStyle/>
          <a:p>
            <a:pPr marL="0" indent="0" algn="ctr">
              <a:buNone/>
            </a:pPr>
            <a:r>
              <a:rPr lang="en-US" sz="1800" b="1" dirty="0">
                <a:solidFill>
                  <a:srgbClr val="FFFFFF"/>
                </a:solidFill>
              </a:rPr>
              <a:t>4</a:t>
            </a:r>
            <a:endParaRPr lang="en-US" sz="1800" dirty="0"/>
          </a:p>
        </p:txBody>
      </p:sp>
      <p:sp>
        <p:nvSpPr>
          <p:cNvPr id="22" name="Text 20"/>
          <p:cNvSpPr/>
          <p:nvPr/>
        </p:nvSpPr>
        <p:spPr>
          <a:xfrm>
            <a:off x="6291072" y="2487168"/>
            <a:ext cx="1353312" cy="228600"/>
          </a:xfrm>
          <a:prstGeom prst="rect">
            <a:avLst/>
          </a:prstGeom>
          <a:noFill/>
          <a:ln/>
        </p:spPr>
        <p:txBody>
          <a:bodyPr wrap="square" lIns="0" tIns="0" rIns="0" bIns="0" rtlCol="0" anchor="ctr">
            <a:normAutofit/>
          </a:bodyPr>
          <a:lstStyle/>
          <a:p>
            <a:pPr marL="0" indent="0" algn="ctr">
              <a:buNone/>
            </a:pPr>
            <a:r>
              <a:rPr lang="en-US" sz="1200" b="1" dirty="0">
                <a:solidFill>
                  <a:srgbClr val="1D3F6E"/>
                </a:solidFill>
              </a:rPr>
              <a:t>QUALIFICATION</a:t>
            </a:r>
            <a:endParaRPr lang="en-US" sz="1200" dirty="0"/>
          </a:p>
        </p:txBody>
      </p:sp>
      <p:sp>
        <p:nvSpPr>
          <p:cNvPr id="23" name="Text 21"/>
          <p:cNvSpPr/>
          <p:nvPr/>
        </p:nvSpPr>
        <p:spPr>
          <a:xfrm>
            <a:off x="6327648" y="2852928"/>
            <a:ext cx="1280160" cy="530352"/>
          </a:xfrm>
          <a:prstGeom prst="rect">
            <a:avLst/>
          </a:prstGeom>
          <a:noFill/>
          <a:ln/>
        </p:spPr>
        <p:txBody>
          <a:bodyPr wrap="square" lIns="0" tIns="0" rIns="0" bIns="0" rtlCol="0" anchor="ctr">
            <a:normAutofit/>
          </a:bodyPr>
          <a:lstStyle/>
          <a:p>
            <a:pPr marL="0" indent="0" algn="ctr">
              <a:buNone/>
            </a:pPr>
            <a:r>
              <a:rPr lang="en-US" sz="1250" dirty="0">
                <a:solidFill>
                  <a:srgbClr val="27364A"/>
                </a:solidFill>
              </a:rPr>
              <a:t>Earn required credential/license</a:t>
            </a:r>
            <a:endParaRPr lang="en-US" sz="1250" dirty="0"/>
          </a:p>
        </p:txBody>
      </p:sp>
      <p:sp>
        <p:nvSpPr>
          <p:cNvPr id="24" name="Shape 22">
            <a:extLst>
              <a:ext uri="{C183D7F6-B498-43B3-948B-1728B52AA6E4}">
                <adec:decorative xmlns:adec="http://schemas.microsoft.com/office/drawing/2017/decorative" val="1"/>
              </a:ext>
            </a:extLst>
          </p:cNvPr>
          <p:cNvSpPr/>
          <p:nvPr/>
        </p:nvSpPr>
        <p:spPr>
          <a:xfrm>
            <a:off x="7790688" y="2432304"/>
            <a:ext cx="256032" cy="420624"/>
          </a:xfrm>
          <a:prstGeom prst="chevron">
            <a:avLst/>
          </a:prstGeom>
          <a:solidFill>
            <a:srgbClr val="D9E1E7"/>
          </a:solidFill>
          <a:ln w="12700">
            <a:solidFill>
              <a:srgbClr val="D9E1E7"/>
            </a:solidFill>
            <a:prstDash val="solid"/>
          </a:ln>
        </p:spPr>
        <p:txBody>
          <a:bodyPr/>
          <a:lstStyle/>
          <a:p>
            <a:endParaRPr/>
          </a:p>
        </p:txBody>
      </p:sp>
      <p:sp>
        <p:nvSpPr>
          <p:cNvPr id="25" name="Shape 23">
            <a:extLst>
              <a:ext uri="{C183D7F6-B498-43B3-948B-1728B52AA6E4}">
                <adec:decorative xmlns:adec="http://schemas.microsoft.com/office/drawing/2017/decorative" val="1"/>
              </a:ext>
            </a:extLst>
          </p:cNvPr>
          <p:cNvSpPr/>
          <p:nvPr/>
        </p:nvSpPr>
        <p:spPr>
          <a:xfrm>
            <a:off x="8083296" y="1664208"/>
            <a:ext cx="1572768" cy="2011680"/>
          </a:xfrm>
          <a:prstGeom prst="roundRect">
            <a:avLst>
              <a:gd name="adj" fmla="val 3488"/>
            </a:avLst>
          </a:prstGeom>
          <a:solidFill>
            <a:srgbClr val="EDF3F9"/>
          </a:solidFill>
          <a:ln w="12700">
            <a:solidFill>
              <a:srgbClr val="B8CFE2"/>
            </a:solidFill>
            <a:prstDash val="solid"/>
          </a:ln>
        </p:spPr>
        <p:txBody>
          <a:bodyPr/>
          <a:lstStyle/>
          <a:p>
            <a:endParaRPr/>
          </a:p>
        </p:txBody>
      </p:sp>
      <p:sp>
        <p:nvSpPr>
          <p:cNvPr id="26" name="Text 24"/>
          <p:cNvSpPr/>
          <p:nvPr/>
        </p:nvSpPr>
        <p:spPr>
          <a:xfrm>
            <a:off x="8650224" y="1865376"/>
            <a:ext cx="438912" cy="438912"/>
          </a:xfrm>
          <a:prstGeom prst="ellipse">
            <a:avLst/>
          </a:prstGeom>
          <a:solidFill>
            <a:srgbClr val="2669A8"/>
          </a:solidFill>
          <a:ln>
            <a:solidFill>
              <a:srgbClr val="2669A8"/>
            </a:solidFill>
          </a:ln>
        </p:spPr>
        <p:txBody>
          <a:bodyPr wrap="square" lIns="0" tIns="0" rIns="0" bIns="0" rtlCol="0" anchor="ctr"/>
          <a:lstStyle/>
          <a:p>
            <a:pPr marL="0" indent="0" algn="ctr">
              <a:buNone/>
            </a:pPr>
            <a:r>
              <a:rPr lang="en-US" sz="1800" b="1" dirty="0">
                <a:solidFill>
                  <a:srgbClr val="FFFFFF"/>
                </a:solidFill>
              </a:rPr>
              <a:t>5</a:t>
            </a:r>
            <a:endParaRPr lang="en-US" sz="1800" dirty="0"/>
          </a:p>
        </p:txBody>
      </p:sp>
      <p:sp>
        <p:nvSpPr>
          <p:cNvPr id="27" name="Text 25"/>
          <p:cNvSpPr/>
          <p:nvPr/>
        </p:nvSpPr>
        <p:spPr>
          <a:xfrm>
            <a:off x="8193024" y="2487168"/>
            <a:ext cx="1353312" cy="228600"/>
          </a:xfrm>
          <a:prstGeom prst="rect">
            <a:avLst/>
          </a:prstGeom>
          <a:noFill/>
          <a:ln/>
        </p:spPr>
        <p:txBody>
          <a:bodyPr wrap="square" lIns="0" tIns="0" rIns="0" bIns="0" rtlCol="0" anchor="ctr">
            <a:normAutofit/>
          </a:bodyPr>
          <a:lstStyle/>
          <a:p>
            <a:pPr marL="0" indent="0" algn="ctr">
              <a:buNone/>
            </a:pPr>
            <a:r>
              <a:rPr lang="en-US" sz="1200" b="1" dirty="0">
                <a:solidFill>
                  <a:srgbClr val="1D3F6E"/>
                </a:solidFill>
              </a:rPr>
              <a:t>EMPLOYMENT</a:t>
            </a:r>
            <a:endParaRPr lang="en-US" sz="1200" dirty="0"/>
          </a:p>
        </p:txBody>
      </p:sp>
      <p:sp>
        <p:nvSpPr>
          <p:cNvPr id="28" name="Text 26"/>
          <p:cNvSpPr/>
          <p:nvPr/>
        </p:nvSpPr>
        <p:spPr>
          <a:xfrm>
            <a:off x="8229600" y="2852928"/>
            <a:ext cx="1280160" cy="530352"/>
          </a:xfrm>
          <a:prstGeom prst="rect">
            <a:avLst/>
          </a:prstGeom>
          <a:noFill/>
          <a:ln/>
        </p:spPr>
        <p:txBody>
          <a:bodyPr wrap="square" lIns="0" tIns="0" rIns="0" bIns="0" rtlCol="0" anchor="ctr">
            <a:normAutofit/>
          </a:bodyPr>
          <a:lstStyle/>
          <a:p>
            <a:pPr marL="0" indent="0" algn="ctr">
              <a:buNone/>
            </a:pPr>
            <a:r>
              <a:rPr lang="en-US" sz="1250" dirty="0">
                <a:solidFill>
                  <a:srgbClr val="27364A"/>
                </a:solidFill>
              </a:rPr>
              <a:t>Enter a supported role</a:t>
            </a:r>
            <a:endParaRPr lang="en-US" sz="1250" dirty="0"/>
          </a:p>
        </p:txBody>
      </p:sp>
      <p:sp>
        <p:nvSpPr>
          <p:cNvPr id="29" name="Shape 27">
            <a:extLst>
              <a:ext uri="{C183D7F6-B498-43B3-948B-1728B52AA6E4}">
                <adec:decorative xmlns:adec="http://schemas.microsoft.com/office/drawing/2017/decorative" val="1"/>
              </a:ext>
            </a:extLst>
          </p:cNvPr>
          <p:cNvSpPr/>
          <p:nvPr/>
        </p:nvSpPr>
        <p:spPr>
          <a:xfrm>
            <a:off x="9692640" y="2432304"/>
            <a:ext cx="256032" cy="420624"/>
          </a:xfrm>
          <a:prstGeom prst="chevron">
            <a:avLst/>
          </a:prstGeom>
          <a:solidFill>
            <a:srgbClr val="D9E1E7"/>
          </a:solidFill>
          <a:ln w="12700">
            <a:solidFill>
              <a:srgbClr val="D9E1E7"/>
            </a:solidFill>
            <a:prstDash val="solid"/>
          </a:ln>
        </p:spPr>
        <p:txBody>
          <a:bodyPr/>
          <a:lstStyle/>
          <a:p>
            <a:endParaRPr/>
          </a:p>
        </p:txBody>
      </p:sp>
      <p:sp>
        <p:nvSpPr>
          <p:cNvPr id="30" name="Shape 28">
            <a:extLst>
              <a:ext uri="{C183D7F6-B498-43B3-948B-1728B52AA6E4}">
                <adec:decorative xmlns:adec="http://schemas.microsoft.com/office/drawing/2017/decorative" val="1"/>
              </a:ext>
            </a:extLst>
          </p:cNvPr>
          <p:cNvSpPr/>
          <p:nvPr/>
        </p:nvSpPr>
        <p:spPr>
          <a:xfrm>
            <a:off x="9985248" y="1664208"/>
            <a:ext cx="1572768" cy="2011680"/>
          </a:xfrm>
          <a:prstGeom prst="roundRect">
            <a:avLst>
              <a:gd name="adj" fmla="val 3488"/>
            </a:avLst>
          </a:prstGeom>
          <a:solidFill>
            <a:srgbClr val="E9F6F5"/>
          </a:solidFill>
          <a:ln w="12700">
            <a:solidFill>
              <a:srgbClr val="B7DBD8"/>
            </a:solidFill>
            <a:prstDash val="solid"/>
          </a:ln>
        </p:spPr>
        <p:txBody>
          <a:bodyPr/>
          <a:lstStyle/>
          <a:p>
            <a:endParaRPr/>
          </a:p>
        </p:txBody>
      </p:sp>
      <p:sp>
        <p:nvSpPr>
          <p:cNvPr id="31" name="Text 29"/>
          <p:cNvSpPr/>
          <p:nvPr/>
        </p:nvSpPr>
        <p:spPr>
          <a:xfrm>
            <a:off x="10552176" y="1865376"/>
            <a:ext cx="438912" cy="438912"/>
          </a:xfrm>
          <a:prstGeom prst="ellipse">
            <a:avLst/>
          </a:prstGeom>
          <a:solidFill>
            <a:srgbClr val="1C9A99"/>
          </a:solidFill>
          <a:ln>
            <a:solidFill>
              <a:srgbClr val="1C9A99"/>
            </a:solidFill>
          </a:ln>
        </p:spPr>
        <p:txBody>
          <a:bodyPr wrap="square" lIns="0" tIns="0" rIns="0" bIns="0" rtlCol="0" anchor="ctr"/>
          <a:lstStyle/>
          <a:p>
            <a:pPr marL="0" indent="0" algn="ctr">
              <a:buNone/>
            </a:pPr>
            <a:r>
              <a:rPr lang="en-US" sz="1800" b="1" dirty="0">
                <a:solidFill>
                  <a:srgbClr val="FFFFFF"/>
                </a:solidFill>
              </a:rPr>
              <a:t>6</a:t>
            </a:r>
            <a:endParaRPr lang="en-US" sz="1800" dirty="0"/>
          </a:p>
        </p:txBody>
      </p:sp>
      <p:sp>
        <p:nvSpPr>
          <p:cNvPr id="32" name="Text 30"/>
          <p:cNvSpPr/>
          <p:nvPr/>
        </p:nvSpPr>
        <p:spPr>
          <a:xfrm>
            <a:off x="10094976" y="2487168"/>
            <a:ext cx="1353312" cy="228600"/>
          </a:xfrm>
          <a:prstGeom prst="rect">
            <a:avLst/>
          </a:prstGeom>
          <a:noFill/>
          <a:ln/>
        </p:spPr>
        <p:txBody>
          <a:bodyPr wrap="square" lIns="0" tIns="0" rIns="0" bIns="0" rtlCol="0" anchor="ctr">
            <a:normAutofit/>
          </a:bodyPr>
          <a:lstStyle/>
          <a:p>
            <a:pPr marL="0" indent="0" algn="ctr">
              <a:buNone/>
            </a:pPr>
            <a:r>
              <a:rPr lang="en-US" sz="1200" b="1" dirty="0">
                <a:solidFill>
                  <a:srgbClr val="1D3F6E"/>
                </a:solidFill>
              </a:rPr>
              <a:t>ADVANCEMENT</a:t>
            </a:r>
            <a:endParaRPr lang="en-US" sz="1200" dirty="0"/>
          </a:p>
        </p:txBody>
      </p:sp>
      <p:sp>
        <p:nvSpPr>
          <p:cNvPr id="33" name="Text 31"/>
          <p:cNvSpPr/>
          <p:nvPr/>
        </p:nvSpPr>
        <p:spPr>
          <a:xfrm>
            <a:off x="10131552" y="2852928"/>
            <a:ext cx="1280160" cy="530352"/>
          </a:xfrm>
          <a:prstGeom prst="rect">
            <a:avLst/>
          </a:prstGeom>
          <a:noFill/>
          <a:ln/>
        </p:spPr>
        <p:txBody>
          <a:bodyPr wrap="square" lIns="0" tIns="0" rIns="0" bIns="0" rtlCol="0" anchor="ctr">
            <a:normAutofit/>
          </a:bodyPr>
          <a:lstStyle/>
          <a:p>
            <a:pPr marL="0" indent="0" algn="ctr">
              <a:buNone/>
            </a:pPr>
            <a:r>
              <a:rPr lang="en-US" sz="1250" dirty="0">
                <a:solidFill>
                  <a:srgbClr val="27364A"/>
                </a:solidFill>
              </a:rPr>
              <a:t>Grow, specialize, lead</a:t>
            </a:r>
            <a:endParaRPr lang="en-US" sz="1250" dirty="0"/>
          </a:p>
        </p:txBody>
      </p:sp>
      <p:sp>
        <p:nvSpPr>
          <p:cNvPr id="34" name="Shape 32">
            <a:extLst>
              <a:ext uri="{C183D7F6-B498-43B3-948B-1728B52AA6E4}">
                <adec:decorative xmlns:adec="http://schemas.microsoft.com/office/drawing/2017/decorative" val="1"/>
              </a:ext>
            </a:extLst>
          </p:cNvPr>
          <p:cNvSpPr/>
          <p:nvPr/>
        </p:nvSpPr>
        <p:spPr>
          <a:xfrm>
            <a:off x="1005840" y="4297680"/>
            <a:ext cx="10149840" cy="1051560"/>
          </a:xfrm>
          <a:prstGeom prst="roundRect">
            <a:avLst>
              <a:gd name="adj" fmla="val 5217"/>
            </a:avLst>
          </a:prstGeom>
          <a:solidFill>
            <a:srgbClr val="F6F8FA"/>
          </a:solidFill>
          <a:ln w="12700">
            <a:solidFill>
              <a:srgbClr val="D9E1E7"/>
            </a:solidFill>
            <a:prstDash val="solid"/>
          </a:ln>
        </p:spPr>
        <p:txBody>
          <a:bodyPr/>
          <a:lstStyle/>
          <a:p>
            <a:endParaRPr/>
          </a:p>
        </p:txBody>
      </p:sp>
      <p:sp>
        <p:nvSpPr>
          <p:cNvPr id="35" name="Text 33"/>
          <p:cNvSpPr/>
          <p:nvPr/>
        </p:nvSpPr>
        <p:spPr>
          <a:xfrm>
            <a:off x="1234440" y="4553712"/>
            <a:ext cx="1371600" cy="256032"/>
          </a:xfrm>
          <a:prstGeom prst="rect">
            <a:avLst/>
          </a:prstGeom>
          <a:noFill/>
          <a:ln/>
        </p:spPr>
        <p:txBody>
          <a:bodyPr wrap="square" lIns="0" tIns="0" rIns="0" bIns="0" rtlCol="0" anchor="ctr"/>
          <a:lstStyle/>
          <a:p>
            <a:pPr marL="0" indent="0">
              <a:buNone/>
            </a:pPr>
            <a:r>
              <a:rPr lang="en-US" sz="1500" b="1" dirty="0">
                <a:solidFill>
                  <a:srgbClr val="1D3F6E"/>
                </a:solidFill>
              </a:rPr>
              <a:t>Pathway test</a:t>
            </a:r>
            <a:endParaRPr lang="en-US" sz="1500" dirty="0"/>
          </a:p>
        </p:txBody>
      </p:sp>
      <p:sp>
        <p:nvSpPr>
          <p:cNvPr id="36" name="Text 34"/>
          <p:cNvSpPr/>
          <p:nvPr/>
        </p:nvSpPr>
        <p:spPr>
          <a:xfrm>
            <a:off x="2542032" y="4443984"/>
            <a:ext cx="8046720" cy="502920"/>
          </a:xfrm>
          <a:prstGeom prst="rect">
            <a:avLst/>
          </a:prstGeom>
          <a:noFill/>
          <a:ln/>
        </p:spPr>
        <p:txBody>
          <a:bodyPr wrap="square" lIns="0" tIns="0" rIns="0" bIns="0" rtlCol="0" anchor="ctr">
            <a:normAutofit/>
          </a:bodyPr>
          <a:lstStyle/>
          <a:p>
            <a:pPr marL="0" indent="0">
              <a:buNone/>
            </a:pPr>
            <a:r>
              <a:rPr lang="en-US" sz="1500" dirty="0">
                <a:solidFill>
                  <a:srgbClr val="27364A"/>
                </a:solidFill>
              </a:rPr>
              <a:t>Can a prospective candidate see the next step, understand the requirements, afford the transition, get support, and see where the pathway leads?</a:t>
            </a:r>
            <a:endParaRPr lang="en-US" sz="1500" dirty="0"/>
          </a:p>
        </p:txBody>
      </p:sp>
      <p:sp>
        <p:nvSpPr>
          <p:cNvPr id="37"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8</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GYO is a pathway strategy—not just a recruitment campaign.</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GROW YOUR OWN</a:t>
            </a:r>
            <a:endParaRPr lang="en-US" sz="800" dirty="0"/>
          </a:p>
        </p:txBody>
      </p:sp>
      <p:sp>
        <p:nvSpPr>
          <p:cNvPr id="4" name="Text 2"/>
          <p:cNvSpPr/>
          <p:nvPr/>
        </p:nvSpPr>
        <p:spPr>
          <a:xfrm>
            <a:off x="420624" y="713232"/>
            <a:ext cx="10881360" cy="347472"/>
          </a:xfrm>
          <a:prstGeom prst="rect">
            <a:avLst/>
          </a:prstGeom>
          <a:noFill/>
          <a:ln/>
        </p:spPr>
        <p:txBody>
          <a:bodyPr wrap="square" lIns="0" tIns="0" rIns="0" bIns="0" rtlCol="0" anchor="ctr">
            <a:normAutofit fontScale="92500" lnSpcReduction="20000"/>
          </a:bodyPr>
          <a:lstStyle/>
          <a:p>
            <a:pPr marL="0" indent="0">
              <a:buNone/>
            </a:pPr>
            <a:r>
              <a:rPr lang="en-US" sz="1400" dirty="0">
                <a:solidFill>
                  <a:srgbClr val="5E6B78"/>
                </a:solidFill>
                <a:latin typeface="Aptos" pitchFamily="34" charset="0"/>
                <a:ea typeface="Aptos" pitchFamily="34" charset="-122"/>
                <a:cs typeface="Aptos" pitchFamily="34" charset="-120"/>
              </a:rPr>
              <a:t>ECTA describes GYO programs as local partnerships that recruit candidates to earn degrees and licenses while reducing barriers and helping people remain in their communities.</a:t>
            </a:r>
            <a:endParaRPr lang="en-US" sz="1400" dirty="0"/>
          </a:p>
        </p:txBody>
      </p:sp>
      <p:sp>
        <p:nvSpPr>
          <p:cNvPr id="5" name="Shape 3">
            <a:extLst>
              <a:ext uri="{C183D7F6-B498-43B3-948B-1728B52AA6E4}">
                <adec:decorative xmlns:adec="http://schemas.microsoft.com/office/drawing/2017/decorative" val="1"/>
              </a:ext>
            </a:extLst>
          </p:cNvPr>
          <p:cNvSpPr/>
          <p:nvPr/>
        </p:nvSpPr>
        <p:spPr>
          <a:xfrm>
            <a:off x="612648" y="1353312"/>
            <a:ext cx="3429000" cy="1691640"/>
          </a:xfrm>
          <a:prstGeom prst="roundRect">
            <a:avLst>
              <a:gd name="adj" fmla="val 3243"/>
            </a:avLst>
          </a:prstGeom>
          <a:solidFill>
            <a:srgbClr val="FFFFFF"/>
          </a:solidFill>
          <a:ln w="12700">
            <a:solidFill>
              <a:srgbClr val="D9E1E7"/>
            </a:solidFill>
            <a:prstDash val="solid"/>
          </a:ln>
        </p:spPr>
        <p:txBody>
          <a:bodyPr/>
          <a:lstStyle/>
          <a:p>
            <a:endParaRPr/>
          </a:p>
        </p:txBody>
      </p:sp>
      <p:sp>
        <p:nvSpPr>
          <p:cNvPr id="6" name="Shape 4">
            <a:extLst>
              <a:ext uri="{C183D7F6-B498-43B3-948B-1728B52AA6E4}">
                <adec:decorative xmlns:adec="http://schemas.microsoft.com/office/drawing/2017/decorative" val="1"/>
              </a:ext>
            </a:extLst>
          </p:cNvPr>
          <p:cNvSpPr/>
          <p:nvPr/>
        </p:nvSpPr>
        <p:spPr>
          <a:xfrm>
            <a:off x="612648" y="1353312"/>
            <a:ext cx="73152" cy="1691640"/>
          </a:xfrm>
          <a:prstGeom prst="rect">
            <a:avLst/>
          </a:prstGeom>
          <a:solidFill>
            <a:srgbClr val="1C9A99"/>
          </a:solidFill>
          <a:ln w="12700">
            <a:solidFill>
              <a:srgbClr val="1C9A99"/>
            </a:solidFill>
            <a:prstDash val="solid"/>
          </a:ln>
        </p:spPr>
        <p:txBody>
          <a:bodyPr/>
          <a:lstStyle/>
          <a:p>
            <a:endParaRPr/>
          </a:p>
        </p:txBody>
      </p:sp>
      <p:sp>
        <p:nvSpPr>
          <p:cNvPr id="7" name="Text 5"/>
          <p:cNvSpPr/>
          <p:nvPr/>
        </p:nvSpPr>
        <p:spPr>
          <a:xfrm>
            <a:off x="841248" y="1536192"/>
            <a:ext cx="3017520"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Recruit locally</a:t>
            </a:r>
            <a:endParaRPr lang="en-US" sz="1600" dirty="0"/>
          </a:p>
        </p:txBody>
      </p:sp>
      <p:sp>
        <p:nvSpPr>
          <p:cNvPr id="8" name="Text 6"/>
          <p:cNvSpPr/>
          <p:nvPr/>
        </p:nvSpPr>
        <p:spPr>
          <a:xfrm>
            <a:off x="841248" y="1975104"/>
            <a:ext cx="3017520" cy="91440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Start with people already connected to children, families, schools, programs, and communities.</a:t>
            </a:r>
            <a:endParaRPr lang="en-US" sz="1350" dirty="0"/>
          </a:p>
        </p:txBody>
      </p:sp>
      <p:sp>
        <p:nvSpPr>
          <p:cNvPr id="9" name="Shape 7">
            <a:extLst>
              <a:ext uri="{C183D7F6-B498-43B3-948B-1728B52AA6E4}">
                <adec:decorative xmlns:adec="http://schemas.microsoft.com/office/drawing/2017/decorative" val="1"/>
              </a:ext>
            </a:extLst>
          </p:cNvPr>
          <p:cNvSpPr/>
          <p:nvPr/>
        </p:nvSpPr>
        <p:spPr>
          <a:xfrm>
            <a:off x="4379976" y="1353312"/>
            <a:ext cx="3429000" cy="1691640"/>
          </a:xfrm>
          <a:prstGeom prst="roundRect">
            <a:avLst>
              <a:gd name="adj" fmla="val 3243"/>
            </a:avLst>
          </a:prstGeom>
          <a:solidFill>
            <a:srgbClr val="FFFFFF"/>
          </a:solidFill>
          <a:ln w="12700">
            <a:solidFill>
              <a:srgbClr val="D9E1E7"/>
            </a:solidFill>
            <a:prstDash val="solid"/>
          </a:ln>
        </p:spPr>
        <p:txBody>
          <a:bodyPr/>
          <a:lstStyle/>
          <a:p>
            <a:endParaRPr/>
          </a:p>
        </p:txBody>
      </p:sp>
      <p:sp>
        <p:nvSpPr>
          <p:cNvPr id="10" name="Shape 8">
            <a:extLst>
              <a:ext uri="{C183D7F6-B498-43B3-948B-1728B52AA6E4}">
                <adec:decorative xmlns:adec="http://schemas.microsoft.com/office/drawing/2017/decorative" val="1"/>
              </a:ext>
            </a:extLst>
          </p:cNvPr>
          <p:cNvSpPr/>
          <p:nvPr/>
        </p:nvSpPr>
        <p:spPr>
          <a:xfrm>
            <a:off x="4379976" y="1353312"/>
            <a:ext cx="73152" cy="1691640"/>
          </a:xfrm>
          <a:prstGeom prst="rect">
            <a:avLst/>
          </a:prstGeom>
          <a:solidFill>
            <a:srgbClr val="F4A340"/>
          </a:solidFill>
          <a:ln w="12700">
            <a:solidFill>
              <a:srgbClr val="F4A340"/>
            </a:solidFill>
            <a:prstDash val="solid"/>
          </a:ln>
        </p:spPr>
        <p:txBody>
          <a:bodyPr/>
          <a:lstStyle/>
          <a:p>
            <a:endParaRPr/>
          </a:p>
        </p:txBody>
      </p:sp>
      <p:sp>
        <p:nvSpPr>
          <p:cNvPr id="11" name="Text 9"/>
          <p:cNvSpPr/>
          <p:nvPr/>
        </p:nvSpPr>
        <p:spPr>
          <a:xfrm>
            <a:off x="4608576" y="1536192"/>
            <a:ext cx="3017520"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Remove barriers</a:t>
            </a:r>
            <a:endParaRPr lang="en-US" sz="1600" dirty="0"/>
          </a:p>
        </p:txBody>
      </p:sp>
      <p:sp>
        <p:nvSpPr>
          <p:cNvPr id="12" name="Text 10"/>
          <p:cNvSpPr/>
          <p:nvPr/>
        </p:nvSpPr>
        <p:spPr>
          <a:xfrm>
            <a:off x="4608576" y="1975104"/>
            <a:ext cx="3017520" cy="91440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Address tuition, time, travel, practicum, admissions, testing, and navigation.</a:t>
            </a:r>
            <a:endParaRPr lang="en-US" sz="1350" dirty="0"/>
          </a:p>
        </p:txBody>
      </p:sp>
      <p:sp>
        <p:nvSpPr>
          <p:cNvPr id="13" name="Shape 11">
            <a:extLst>
              <a:ext uri="{C183D7F6-B498-43B3-948B-1728B52AA6E4}">
                <adec:decorative xmlns:adec="http://schemas.microsoft.com/office/drawing/2017/decorative" val="1"/>
              </a:ext>
            </a:extLst>
          </p:cNvPr>
          <p:cNvSpPr/>
          <p:nvPr/>
        </p:nvSpPr>
        <p:spPr>
          <a:xfrm>
            <a:off x="8147304" y="1353312"/>
            <a:ext cx="3429000" cy="1691640"/>
          </a:xfrm>
          <a:prstGeom prst="roundRect">
            <a:avLst>
              <a:gd name="adj" fmla="val 3243"/>
            </a:avLst>
          </a:prstGeom>
          <a:solidFill>
            <a:srgbClr val="FFFFFF"/>
          </a:solidFill>
          <a:ln w="12700">
            <a:solidFill>
              <a:srgbClr val="D9E1E7"/>
            </a:solidFill>
            <a:prstDash val="solid"/>
          </a:ln>
        </p:spPr>
        <p:txBody>
          <a:bodyPr/>
          <a:lstStyle/>
          <a:p>
            <a:endParaRPr/>
          </a:p>
        </p:txBody>
      </p:sp>
      <p:sp>
        <p:nvSpPr>
          <p:cNvPr id="14" name="Shape 12">
            <a:extLst>
              <a:ext uri="{C183D7F6-B498-43B3-948B-1728B52AA6E4}">
                <adec:decorative xmlns:adec="http://schemas.microsoft.com/office/drawing/2017/decorative" val="1"/>
              </a:ext>
            </a:extLst>
          </p:cNvPr>
          <p:cNvSpPr/>
          <p:nvPr/>
        </p:nvSpPr>
        <p:spPr>
          <a:xfrm>
            <a:off x="8147304" y="1353312"/>
            <a:ext cx="73152" cy="1691640"/>
          </a:xfrm>
          <a:prstGeom prst="rect">
            <a:avLst/>
          </a:prstGeom>
          <a:solidFill>
            <a:srgbClr val="2669A8"/>
          </a:solidFill>
          <a:ln w="12700">
            <a:solidFill>
              <a:srgbClr val="2669A8"/>
            </a:solidFill>
            <a:prstDash val="solid"/>
          </a:ln>
        </p:spPr>
        <p:txBody>
          <a:bodyPr/>
          <a:lstStyle/>
          <a:p>
            <a:endParaRPr/>
          </a:p>
        </p:txBody>
      </p:sp>
      <p:sp>
        <p:nvSpPr>
          <p:cNvPr id="15" name="Text 13"/>
          <p:cNvSpPr/>
          <p:nvPr/>
        </p:nvSpPr>
        <p:spPr>
          <a:xfrm>
            <a:off x="8375904" y="1536192"/>
            <a:ext cx="3017520"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Prepare with partners</a:t>
            </a:r>
            <a:endParaRPr lang="en-US" sz="1600" dirty="0"/>
          </a:p>
        </p:txBody>
      </p:sp>
      <p:sp>
        <p:nvSpPr>
          <p:cNvPr id="16" name="Text 14"/>
          <p:cNvSpPr/>
          <p:nvPr/>
        </p:nvSpPr>
        <p:spPr>
          <a:xfrm>
            <a:off x="8375904" y="1975104"/>
            <a:ext cx="3017520" cy="91440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Connect agencies/employers with IHEs, EPPs, mentors, and community organizations.</a:t>
            </a:r>
            <a:endParaRPr lang="en-US" sz="1350" dirty="0"/>
          </a:p>
        </p:txBody>
      </p:sp>
      <p:sp>
        <p:nvSpPr>
          <p:cNvPr id="17" name="Shape 15">
            <a:extLst>
              <a:ext uri="{C183D7F6-B498-43B3-948B-1728B52AA6E4}">
                <adec:decorative xmlns:adec="http://schemas.microsoft.com/office/drawing/2017/decorative" val="1"/>
              </a:ext>
            </a:extLst>
          </p:cNvPr>
          <p:cNvSpPr/>
          <p:nvPr/>
        </p:nvSpPr>
        <p:spPr>
          <a:xfrm>
            <a:off x="612648" y="3474720"/>
            <a:ext cx="5257800" cy="1691640"/>
          </a:xfrm>
          <a:prstGeom prst="roundRect">
            <a:avLst>
              <a:gd name="adj" fmla="val 3243"/>
            </a:avLst>
          </a:prstGeom>
          <a:solidFill>
            <a:srgbClr val="FFFFFF"/>
          </a:solidFill>
          <a:ln w="12700">
            <a:solidFill>
              <a:srgbClr val="D9E1E7"/>
            </a:solidFill>
            <a:prstDash val="solid"/>
          </a:ln>
        </p:spPr>
        <p:txBody>
          <a:bodyPr/>
          <a:lstStyle/>
          <a:p>
            <a:endParaRPr/>
          </a:p>
        </p:txBody>
      </p:sp>
      <p:sp>
        <p:nvSpPr>
          <p:cNvPr id="18" name="Shape 16">
            <a:extLst>
              <a:ext uri="{C183D7F6-B498-43B3-948B-1728B52AA6E4}">
                <adec:decorative xmlns:adec="http://schemas.microsoft.com/office/drawing/2017/decorative" val="1"/>
              </a:ext>
            </a:extLst>
          </p:cNvPr>
          <p:cNvSpPr/>
          <p:nvPr/>
        </p:nvSpPr>
        <p:spPr>
          <a:xfrm>
            <a:off x="612648" y="3474720"/>
            <a:ext cx="73152" cy="1691640"/>
          </a:xfrm>
          <a:prstGeom prst="rect">
            <a:avLst/>
          </a:prstGeom>
          <a:solidFill>
            <a:srgbClr val="E66C5C"/>
          </a:solidFill>
          <a:ln w="12700">
            <a:solidFill>
              <a:srgbClr val="E66C5C"/>
            </a:solidFill>
            <a:prstDash val="solid"/>
          </a:ln>
        </p:spPr>
        <p:txBody>
          <a:bodyPr/>
          <a:lstStyle/>
          <a:p>
            <a:endParaRPr/>
          </a:p>
        </p:txBody>
      </p:sp>
      <p:sp>
        <p:nvSpPr>
          <p:cNvPr id="19" name="Text 17"/>
          <p:cNvSpPr/>
          <p:nvPr/>
        </p:nvSpPr>
        <p:spPr>
          <a:xfrm>
            <a:off x="841248" y="3657600"/>
            <a:ext cx="4846320"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Support completion</a:t>
            </a:r>
            <a:endParaRPr lang="en-US" sz="1600" dirty="0"/>
          </a:p>
        </p:txBody>
      </p:sp>
      <p:sp>
        <p:nvSpPr>
          <p:cNvPr id="20" name="Text 18"/>
          <p:cNvSpPr/>
          <p:nvPr/>
        </p:nvSpPr>
        <p:spPr>
          <a:xfrm>
            <a:off x="841248" y="4096512"/>
            <a:ext cx="4846320" cy="91440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Use cohorts, coaching, paid time, advising, and milestone supports—not only entry incentives.</a:t>
            </a:r>
            <a:endParaRPr lang="en-US" sz="1350" dirty="0"/>
          </a:p>
        </p:txBody>
      </p:sp>
      <p:sp>
        <p:nvSpPr>
          <p:cNvPr id="21" name="Shape 19">
            <a:extLst>
              <a:ext uri="{C183D7F6-B498-43B3-948B-1728B52AA6E4}">
                <adec:decorative xmlns:adec="http://schemas.microsoft.com/office/drawing/2017/decorative" val="1"/>
              </a:ext>
            </a:extLst>
          </p:cNvPr>
          <p:cNvSpPr/>
          <p:nvPr/>
        </p:nvSpPr>
        <p:spPr>
          <a:xfrm>
            <a:off x="6263640" y="3474720"/>
            <a:ext cx="5257800" cy="1691640"/>
          </a:xfrm>
          <a:prstGeom prst="roundRect">
            <a:avLst>
              <a:gd name="adj" fmla="val 3243"/>
            </a:avLst>
          </a:prstGeom>
          <a:solidFill>
            <a:srgbClr val="FFFFFF"/>
          </a:solidFill>
          <a:ln w="12700">
            <a:solidFill>
              <a:srgbClr val="D9E1E7"/>
            </a:solidFill>
            <a:prstDash val="solid"/>
          </a:ln>
        </p:spPr>
        <p:txBody>
          <a:bodyPr/>
          <a:lstStyle/>
          <a:p>
            <a:endParaRPr/>
          </a:p>
        </p:txBody>
      </p:sp>
      <p:sp>
        <p:nvSpPr>
          <p:cNvPr id="22" name="Shape 20">
            <a:extLst>
              <a:ext uri="{C183D7F6-B498-43B3-948B-1728B52AA6E4}">
                <adec:decorative xmlns:adec="http://schemas.microsoft.com/office/drawing/2017/decorative" val="1"/>
              </a:ext>
            </a:extLst>
          </p:cNvPr>
          <p:cNvSpPr/>
          <p:nvPr/>
        </p:nvSpPr>
        <p:spPr>
          <a:xfrm>
            <a:off x="6263640" y="3474720"/>
            <a:ext cx="73152" cy="1691640"/>
          </a:xfrm>
          <a:prstGeom prst="rect">
            <a:avLst/>
          </a:prstGeom>
          <a:solidFill>
            <a:srgbClr val="49B563"/>
          </a:solidFill>
          <a:ln w="12700">
            <a:solidFill>
              <a:srgbClr val="49B563"/>
            </a:solidFill>
            <a:prstDash val="solid"/>
          </a:ln>
        </p:spPr>
        <p:txBody>
          <a:bodyPr/>
          <a:lstStyle/>
          <a:p>
            <a:endParaRPr/>
          </a:p>
        </p:txBody>
      </p:sp>
      <p:sp>
        <p:nvSpPr>
          <p:cNvPr id="23" name="Text 21"/>
          <p:cNvSpPr/>
          <p:nvPr/>
        </p:nvSpPr>
        <p:spPr>
          <a:xfrm>
            <a:off x="6492240" y="3657600"/>
            <a:ext cx="4846320"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Connect to jobs</a:t>
            </a:r>
            <a:endParaRPr lang="en-US" sz="1600" dirty="0"/>
          </a:p>
        </p:txBody>
      </p:sp>
      <p:sp>
        <p:nvSpPr>
          <p:cNvPr id="24" name="Text 22"/>
          <p:cNvSpPr/>
          <p:nvPr/>
        </p:nvSpPr>
        <p:spPr>
          <a:xfrm>
            <a:off x="6492240" y="4096512"/>
            <a:ext cx="4846320" cy="91440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Make placement, hiring, and service commitments visible from the beginning.</a:t>
            </a:r>
            <a:endParaRPr lang="en-US" sz="1350" dirty="0"/>
          </a:p>
        </p:txBody>
      </p:sp>
      <p:sp>
        <p:nvSpPr>
          <p:cNvPr id="25" name="Text 23"/>
          <p:cNvSpPr/>
          <p:nvPr/>
        </p:nvSpPr>
        <p:spPr>
          <a:xfrm>
            <a:off x="2067490" y="6281927"/>
            <a:ext cx="9225350" cy="213465"/>
          </a:xfrm>
          <a:prstGeom prst="rect">
            <a:avLst/>
          </a:prstGeom>
          <a:noFill/>
          <a:ln/>
        </p:spPr>
        <p:txBody>
          <a:bodyPr wrap="square" lIns="0" tIns="0" rIns="0" bIns="0" rtlCol="0" anchor="ctr">
            <a:normAutofit/>
          </a:bodyPr>
          <a:lstStyle/>
          <a:p>
            <a:pPr marL="0" indent="0">
              <a:buNone/>
            </a:pPr>
            <a:r>
              <a:rPr lang="en-US" sz="750" dirty="0">
                <a:solidFill>
                  <a:srgbClr val="8B97A3"/>
                </a:solidFill>
                <a:latin typeface="Aptos" pitchFamily="34" charset="0"/>
                <a:ea typeface="Aptos" pitchFamily="34" charset="-122"/>
                <a:cs typeface="Aptos" pitchFamily="34" charset="-120"/>
              </a:rPr>
              <a:t>Source: ECTA, Recruitment and Retention of Personnel Serving Young Children with Disabilities: Grow Your Own Programs.</a:t>
            </a:r>
            <a:endParaRPr lang="en-US" sz="750" dirty="0"/>
          </a:p>
        </p:txBody>
      </p:sp>
      <p:sp>
        <p:nvSpPr>
          <p:cNvPr id="26"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9</a:t>
            </a: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Different candidates need different entry points</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PATHWAY DESIGN</a:t>
            </a:r>
            <a:endParaRPr lang="en-US" sz="800" dirty="0"/>
          </a:p>
        </p:txBody>
      </p:sp>
      <p:sp>
        <p:nvSpPr>
          <p:cNvPr id="4" name="Text 2"/>
          <p:cNvSpPr/>
          <p:nvPr/>
        </p:nvSpPr>
        <p:spPr>
          <a:xfrm>
            <a:off x="420624" y="713232"/>
            <a:ext cx="10881360" cy="347472"/>
          </a:xfrm>
          <a:prstGeom prst="rect">
            <a:avLst/>
          </a:prstGeom>
          <a:noFill/>
          <a:ln/>
        </p:spPr>
        <p:txBody>
          <a:bodyPr wrap="square" lIns="0" tIns="0" rIns="0" bIns="0" rtlCol="0" anchor="ctr">
            <a:normAutofit/>
          </a:bodyPr>
          <a:lstStyle/>
          <a:p>
            <a:pPr marL="0" indent="0">
              <a:buNone/>
            </a:pPr>
            <a:r>
              <a:rPr lang="en-US" sz="1400" dirty="0">
                <a:solidFill>
                  <a:srgbClr val="5E6B78"/>
                </a:solidFill>
                <a:latin typeface="Aptos" pitchFamily="34" charset="0"/>
                <a:ea typeface="Aptos" pitchFamily="34" charset="-122"/>
                <a:cs typeface="Aptos" pitchFamily="34" charset="-120"/>
              </a:rPr>
              <a:t>A strong system has multiple doors into the field rather than one “ideal” route.</a:t>
            </a:r>
            <a:endParaRPr lang="en-US" sz="1400" dirty="0"/>
          </a:p>
        </p:txBody>
      </p:sp>
      <p:sp>
        <p:nvSpPr>
          <p:cNvPr id="5" name="Shape 3">
            <a:extLst>
              <a:ext uri="{C183D7F6-B498-43B3-948B-1728B52AA6E4}">
                <adec:decorative xmlns:adec="http://schemas.microsoft.com/office/drawing/2017/decorative" val="1"/>
              </a:ext>
            </a:extLst>
          </p:cNvPr>
          <p:cNvSpPr/>
          <p:nvPr/>
        </p:nvSpPr>
        <p:spPr>
          <a:xfrm>
            <a:off x="731520" y="1490472"/>
            <a:ext cx="2377440" cy="3611880"/>
          </a:xfrm>
          <a:prstGeom prst="roundRect">
            <a:avLst>
              <a:gd name="adj" fmla="val 2308"/>
            </a:avLst>
          </a:prstGeom>
          <a:solidFill>
            <a:srgbClr val="FFFFFF"/>
          </a:solidFill>
          <a:ln w="12700">
            <a:solidFill>
              <a:srgbClr val="D9E1E7"/>
            </a:solidFill>
            <a:prstDash val="solid"/>
          </a:ln>
        </p:spPr>
        <p:txBody>
          <a:bodyPr/>
          <a:lstStyle/>
          <a:p>
            <a:endParaRPr/>
          </a:p>
        </p:txBody>
      </p:sp>
      <p:sp>
        <p:nvSpPr>
          <p:cNvPr id="6" name="Shape 4">
            <a:extLst>
              <a:ext uri="{C183D7F6-B498-43B3-948B-1728B52AA6E4}">
                <adec:decorative xmlns:adec="http://schemas.microsoft.com/office/drawing/2017/decorative" val="1"/>
              </a:ext>
            </a:extLst>
          </p:cNvPr>
          <p:cNvSpPr/>
          <p:nvPr/>
        </p:nvSpPr>
        <p:spPr>
          <a:xfrm>
            <a:off x="1517904" y="1783080"/>
            <a:ext cx="804672" cy="804672"/>
          </a:xfrm>
          <a:prstGeom prst="ellipse">
            <a:avLst/>
          </a:prstGeom>
          <a:solidFill>
            <a:srgbClr val="F4A340"/>
          </a:solidFill>
          <a:ln w="12700">
            <a:solidFill>
              <a:srgbClr val="F4A340"/>
            </a:solidFill>
            <a:prstDash val="solid"/>
          </a:ln>
        </p:spPr>
        <p:txBody>
          <a:bodyPr/>
          <a:lstStyle/>
          <a:p>
            <a:endParaRPr/>
          </a:p>
        </p:txBody>
      </p:sp>
      <p:sp>
        <p:nvSpPr>
          <p:cNvPr id="7" name="Text 5"/>
          <p:cNvSpPr/>
          <p:nvPr/>
        </p:nvSpPr>
        <p:spPr>
          <a:xfrm>
            <a:off x="1700784" y="2002536"/>
            <a:ext cx="438912" cy="228600"/>
          </a:xfrm>
          <a:prstGeom prst="rect">
            <a:avLst/>
          </a:prstGeom>
          <a:noFill/>
          <a:ln/>
        </p:spPr>
        <p:txBody>
          <a:bodyPr wrap="square" lIns="0" tIns="0" rIns="0" bIns="0" rtlCol="0" anchor="ctr"/>
          <a:lstStyle/>
          <a:p>
            <a:pPr marL="0" indent="0" algn="ctr">
              <a:buNone/>
            </a:pPr>
            <a:r>
              <a:rPr lang="en-US" sz="1800" b="1" dirty="0">
                <a:solidFill>
                  <a:srgbClr val="FFFFFF"/>
                </a:solidFill>
              </a:rPr>
              <a:t>1</a:t>
            </a:r>
            <a:endParaRPr lang="en-US" sz="1800" dirty="0"/>
          </a:p>
        </p:txBody>
      </p:sp>
      <p:sp>
        <p:nvSpPr>
          <p:cNvPr id="8" name="Text 6"/>
          <p:cNvSpPr/>
          <p:nvPr/>
        </p:nvSpPr>
        <p:spPr>
          <a:xfrm>
            <a:off x="896112" y="2816352"/>
            <a:ext cx="2048256" cy="548640"/>
          </a:xfrm>
          <a:prstGeom prst="rect">
            <a:avLst/>
          </a:prstGeom>
          <a:noFill/>
          <a:ln/>
        </p:spPr>
        <p:txBody>
          <a:bodyPr wrap="square" lIns="0" tIns="0" rIns="0" bIns="0" rtlCol="0" anchor="ctr">
            <a:normAutofit/>
          </a:bodyPr>
          <a:lstStyle/>
          <a:p>
            <a:pPr marL="0" indent="0" algn="ctr">
              <a:buNone/>
            </a:pPr>
            <a:r>
              <a:rPr lang="en-US" sz="1600" b="1" dirty="0">
                <a:solidFill>
                  <a:srgbClr val="1D3F6E"/>
                </a:solidFill>
              </a:rPr>
              <a:t>High school / youth</a:t>
            </a:r>
            <a:endParaRPr lang="en-US" sz="1600" dirty="0"/>
          </a:p>
        </p:txBody>
      </p:sp>
      <p:sp>
        <p:nvSpPr>
          <p:cNvPr id="9" name="Text 7"/>
          <p:cNvSpPr/>
          <p:nvPr/>
        </p:nvSpPr>
        <p:spPr>
          <a:xfrm>
            <a:off x="960120" y="3566160"/>
            <a:ext cx="1920240" cy="1234440"/>
          </a:xfrm>
          <a:prstGeom prst="rect">
            <a:avLst/>
          </a:prstGeom>
          <a:noFill/>
          <a:ln/>
        </p:spPr>
        <p:txBody>
          <a:bodyPr wrap="square" lIns="0" tIns="0" rIns="0" bIns="0" rtlCol="0" anchor="t">
            <a:normAutofit/>
          </a:bodyPr>
          <a:lstStyle/>
          <a:p>
            <a:pPr marL="0" indent="0" algn="ctr">
              <a:buNone/>
            </a:pPr>
            <a:r>
              <a:rPr lang="en-US" sz="1350" dirty="0">
                <a:solidFill>
                  <a:srgbClr val="27364A"/>
                </a:solidFill>
              </a:rPr>
              <a:t>Career exploration, dual credit, clinical experiences, pre-educator pathways</a:t>
            </a:r>
            <a:endParaRPr lang="en-US" sz="1350" dirty="0"/>
          </a:p>
        </p:txBody>
      </p:sp>
      <p:sp>
        <p:nvSpPr>
          <p:cNvPr id="10" name="Shape 8">
            <a:extLst>
              <a:ext uri="{C183D7F6-B498-43B3-948B-1728B52AA6E4}">
                <adec:decorative xmlns:adec="http://schemas.microsoft.com/office/drawing/2017/decorative" val="1"/>
              </a:ext>
            </a:extLst>
          </p:cNvPr>
          <p:cNvSpPr/>
          <p:nvPr/>
        </p:nvSpPr>
        <p:spPr>
          <a:xfrm>
            <a:off x="3547872" y="1490472"/>
            <a:ext cx="2377440" cy="3611880"/>
          </a:xfrm>
          <a:prstGeom prst="roundRect">
            <a:avLst>
              <a:gd name="adj" fmla="val 2308"/>
            </a:avLst>
          </a:prstGeom>
          <a:solidFill>
            <a:srgbClr val="FFFFFF"/>
          </a:solidFill>
          <a:ln w="12700">
            <a:solidFill>
              <a:srgbClr val="D9E1E7"/>
            </a:solidFill>
            <a:prstDash val="solid"/>
          </a:ln>
        </p:spPr>
        <p:txBody>
          <a:bodyPr/>
          <a:lstStyle/>
          <a:p>
            <a:endParaRPr/>
          </a:p>
        </p:txBody>
      </p:sp>
      <p:sp>
        <p:nvSpPr>
          <p:cNvPr id="11" name="Shape 9">
            <a:extLst>
              <a:ext uri="{C183D7F6-B498-43B3-948B-1728B52AA6E4}">
                <adec:decorative xmlns:adec="http://schemas.microsoft.com/office/drawing/2017/decorative" val="1"/>
              </a:ext>
            </a:extLst>
          </p:cNvPr>
          <p:cNvSpPr/>
          <p:nvPr/>
        </p:nvSpPr>
        <p:spPr>
          <a:xfrm>
            <a:off x="4334256" y="1783080"/>
            <a:ext cx="804672" cy="804672"/>
          </a:xfrm>
          <a:prstGeom prst="ellipse">
            <a:avLst/>
          </a:prstGeom>
          <a:solidFill>
            <a:srgbClr val="1C9A99"/>
          </a:solidFill>
          <a:ln w="12700">
            <a:solidFill>
              <a:srgbClr val="1C9A99"/>
            </a:solidFill>
            <a:prstDash val="solid"/>
          </a:ln>
        </p:spPr>
        <p:txBody>
          <a:bodyPr/>
          <a:lstStyle/>
          <a:p>
            <a:endParaRPr/>
          </a:p>
        </p:txBody>
      </p:sp>
      <p:sp>
        <p:nvSpPr>
          <p:cNvPr id="12" name="Text 10"/>
          <p:cNvSpPr/>
          <p:nvPr/>
        </p:nvSpPr>
        <p:spPr>
          <a:xfrm>
            <a:off x="4517136" y="2002536"/>
            <a:ext cx="438912" cy="228600"/>
          </a:xfrm>
          <a:prstGeom prst="rect">
            <a:avLst/>
          </a:prstGeom>
          <a:noFill/>
          <a:ln/>
        </p:spPr>
        <p:txBody>
          <a:bodyPr wrap="square" lIns="0" tIns="0" rIns="0" bIns="0" rtlCol="0" anchor="ctr"/>
          <a:lstStyle/>
          <a:p>
            <a:pPr marL="0" indent="0" algn="ctr">
              <a:buNone/>
            </a:pPr>
            <a:r>
              <a:rPr lang="en-US" sz="1800" b="1" dirty="0">
                <a:solidFill>
                  <a:srgbClr val="FFFFFF"/>
                </a:solidFill>
              </a:rPr>
              <a:t>2</a:t>
            </a:r>
            <a:endParaRPr lang="en-US" sz="1800" dirty="0"/>
          </a:p>
        </p:txBody>
      </p:sp>
      <p:sp>
        <p:nvSpPr>
          <p:cNvPr id="13" name="Text 11"/>
          <p:cNvSpPr/>
          <p:nvPr/>
        </p:nvSpPr>
        <p:spPr>
          <a:xfrm>
            <a:off x="3712464" y="2816352"/>
            <a:ext cx="2048256" cy="548640"/>
          </a:xfrm>
          <a:prstGeom prst="rect">
            <a:avLst/>
          </a:prstGeom>
          <a:noFill/>
          <a:ln/>
        </p:spPr>
        <p:txBody>
          <a:bodyPr wrap="square" lIns="0" tIns="0" rIns="0" bIns="0" rtlCol="0" anchor="ctr">
            <a:normAutofit/>
          </a:bodyPr>
          <a:lstStyle/>
          <a:p>
            <a:pPr marL="0" indent="0" algn="ctr">
              <a:buNone/>
            </a:pPr>
            <a:r>
              <a:rPr lang="en-US" sz="1600" b="1" dirty="0">
                <a:solidFill>
                  <a:srgbClr val="1D3F6E"/>
                </a:solidFill>
              </a:rPr>
              <a:t>Incumbent workforce</a:t>
            </a:r>
            <a:endParaRPr lang="en-US" sz="1600" dirty="0"/>
          </a:p>
        </p:txBody>
      </p:sp>
      <p:sp>
        <p:nvSpPr>
          <p:cNvPr id="14" name="Text 12"/>
          <p:cNvSpPr/>
          <p:nvPr/>
        </p:nvSpPr>
        <p:spPr>
          <a:xfrm>
            <a:off x="3776472" y="3566160"/>
            <a:ext cx="1920240" cy="1234440"/>
          </a:xfrm>
          <a:prstGeom prst="rect">
            <a:avLst/>
          </a:prstGeom>
          <a:noFill/>
          <a:ln/>
        </p:spPr>
        <p:txBody>
          <a:bodyPr wrap="square" lIns="0" tIns="0" rIns="0" bIns="0" rtlCol="0" anchor="t">
            <a:normAutofit/>
          </a:bodyPr>
          <a:lstStyle/>
          <a:p>
            <a:pPr marL="0" indent="0" algn="ctr">
              <a:buNone/>
            </a:pPr>
            <a:r>
              <a:rPr lang="en-US" sz="1350" dirty="0">
                <a:solidFill>
                  <a:srgbClr val="27364A"/>
                </a:solidFill>
              </a:rPr>
              <a:t>Paraprofessionals, child care staff, service coordinators, aides, home visitors</a:t>
            </a:r>
            <a:endParaRPr lang="en-US" sz="1350" dirty="0"/>
          </a:p>
        </p:txBody>
      </p:sp>
      <p:sp>
        <p:nvSpPr>
          <p:cNvPr id="15" name="Shape 13">
            <a:extLst>
              <a:ext uri="{C183D7F6-B498-43B3-948B-1728B52AA6E4}">
                <adec:decorative xmlns:adec="http://schemas.microsoft.com/office/drawing/2017/decorative" val="1"/>
              </a:ext>
            </a:extLst>
          </p:cNvPr>
          <p:cNvSpPr/>
          <p:nvPr/>
        </p:nvSpPr>
        <p:spPr>
          <a:xfrm>
            <a:off x="6364224" y="1490472"/>
            <a:ext cx="2377440" cy="3611880"/>
          </a:xfrm>
          <a:prstGeom prst="roundRect">
            <a:avLst>
              <a:gd name="adj" fmla="val 2308"/>
            </a:avLst>
          </a:prstGeom>
          <a:solidFill>
            <a:srgbClr val="FFFFFF"/>
          </a:solidFill>
          <a:ln w="12700">
            <a:solidFill>
              <a:srgbClr val="D9E1E7"/>
            </a:solidFill>
            <a:prstDash val="solid"/>
          </a:ln>
        </p:spPr>
        <p:txBody>
          <a:bodyPr/>
          <a:lstStyle/>
          <a:p>
            <a:endParaRPr/>
          </a:p>
        </p:txBody>
      </p:sp>
      <p:sp>
        <p:nvSpPr>
          <p:cNvPr id="16" name="Shape 14">
            <a:extLst>
              <a:ext uri="{C183D7F6-B498-43B3-948B-1728B52AA6E4}">
                <adec:decorative xmlns:adec="http://schemas.microsoft.com/office/drawing/2017/decorative" val="1"/>
              </a:ext>
            </a:extLst>
          </p:cNvPr>
          <p:cNvSpPr/>
          <p:nvPr/>
        </p:nvSpPr>
        <p:spPr>
          <a:xfrm>
            <a:off x="7150608" y="1783080"/>
            <a:ext cx="804672" cy="804672"/>
          </a:xfrm>
          <a:prstGeom prst="ellipse">
            <a:avLst/>
          </a:prstGeom>
          <a:solidFill>
            <a:srgbClr val="2669A8"/>
          </a:solidFill>
          <a:ln w="12700">
            <a:solidFill>
              <a:srgbClr val="2669A8"/>
            </a:solidFill>
            <a:prstDash val="solid"/>
          </a:ln>
        </p:spPr>
        <p:txBody>
          <a:bodyPr/>
          <a:lstStyle/>
          <a:p>
            <a:endParaRPr/>
          </a:p>
        </p:txBody>
      </p:sp>
      <p:sp>
        <p:nvSpPr>
          <p:cNvPr id="17" name="Text 15"/>
          <p:cNvSpPr/>
          <p:nvPr/>
        </p:nvSpPr>
        <p:spPr>
          <a:xfrm>
            <a:off x="7333488" y="2002536"/>
            <a:ext cx="438912" cy="228600"/>
          </a:xfrm>
          <a:prstGeom prst="rect">
            <a:avLst/>
          </a:prstGeom>
          <a:noFill/>
          <a:ln/>
        </p:spPr>
        <p:txBody>
          <a:bodyPr wrap="square" lIns="0" tIns="0" rIns="0" bIns="0" rtlCol="0" anchor="ctr"/>
          <a:lstStyle/>
          <a:p>
            <a:pPr marL="0" indent="0" algn="ctr">
              <a:buNone/>
            </a:pPr>
            <a:r>
              <a:rPr lang="en-US" sz="1800" b="1" dirty="0">
                <a:solidFill>
                  <a:srgbClr val="FFFFFF"/>
                </a:solidFill>
              </a:rPr>
              <a:t>3</a:t>
            </a:r>
            <a:endParaRPr lang="en-US" sz="1800" dirty="0"/>
          </a:p>
        </p:txBody>
      </p:sp>
      <p:sp>
        <p:nvSpPr>
          <p:cNvPr id="18" name="Text 16"/>
          <p:cNvSpPr/>
          <p:nvPr/>
        </p:nvSpPr>
        <p:spPr>
          <a:xfrm>
            <a:off x="6528816" y="2816352"/>
            <a:ext cx="2048256" cy="548640"/>
          </a:xfrm>
          <a:prstGeom prst="rect">
            <a:avLst/>
          </a:prstGeom>
          <a:noFill/>
          <a:ln/>
        </p:spPr>
        <p:txBody>
          <a:bodyPr wrap="square" lIns="0" tIns="0" rIns="0" bIns="0" rtlCol="0" anchor="ctr">
            <a:normAutofit/>
          </a:bodyPr>
          <a:lstStyle/>
          <a:p>
            <a:pPr marL="0" indent="0" algn="ctr">
              <a:buNone/>
            </a:pPr>
            <a:r>
              <a:rPr lang="en-US" sz="1600" b="1" dirty="0">
                <a:solidFill>
                  <a:srgbClr val="1D3F6E"/>
                </a:solidFill>
              </a:rPr>
              <a:t>Career changers</a:t>
            </a:r>
            <a:endParaRPr lang="en-US" sz="1600" dirty="0"/>
          </a:p>
        </p:txBody>
      </p:sp>
      <p:sp>
        <p:nvSpPr>
          <p:cNvPr id="19" name="Text 17"/>
          <p:cNvSpPr/>
          <p:nvPr/>
        </p:nvSpPr>
        <p:spPr>
          <a:xfrm>
            <a:off x="6592824" y="3566160"/>
            <a:ext cx="1920240" cy="1234440"/>
          </a:xfrm>
          <a:prstGeom prst="rect">
            <a:avLst/>
          </a:prstGeom>
          <a:noFill/>
          <a:ln/>
        </p:spPr>
        <p:txBody>
          <a:bodyPr wrap="square" lIns="0" tIns="0" rIns="0" bIns="0" rtlCol="0" anchor="t">
            <a:normAutofit/>
          </a:bodyPr>
          <a:lstStyle/>
          <a:p>
            <a:pPr marL="0" indent="0" algn="ctr">
              <a:buNone/>
            </a:pPr>
            <a:r>
              <a:rPr lang="en-US" sz="1350" dirty="0">
                <a:solidFill>
                  <a:srgbClr val="27364A"/>
                </a:solidFill>
              </a:rPr>
              <a:t>Prior degree or experience; accelerated or alternative routes; credit for prior learning</a:t>
            </a:r>
            <a:endParaRPr lang="en-US" sz="1350" dirty="0"/>
          </a:p>
        </p:txBody>
      </p:sp>
      <p:sp>
        <p:nvSpPr>
          <p:cNvPr id="20" name="Shape 18">
            <a:extLst>
              <a:ext uri="{C183D7F6-B498-43B3-948B-1728B52AA6E4}">
                <adec:decorative xmlns:adec="http://schemas.microsoft.com/office/drawing/2017/decorative" val="1"/>
              </a:ext>
            </a:extLst>
          </p:cNvPr>
          <p:cNvSpPr/>
          <p:nvPr/>
        </p:nvSpPr>
        <p:spPr>
          <a:xfrm>
            <a:off x="9180576" y="1490472"/>
            <a:ext cx="2377440" cy="3611880"/>
          </a:xfrm>
          <a:prstGeom prst="roundRect">
            <a:avLst>
              <a:gd name="adj" fmla="val 2308"/>
            </a:avLst>
          </a:prstGeom>
          <a:solidFill>
            <a:srgbClr val="FFFFFF"/>
          </a:solidFill>
          <a:ln w="12700">
            <a:solidFill>
              <a:srgbClr val="D9E1E7"/>
            </a:solidFill>
            <a:prstDash val="solid"/>
          </a:ln>
        </p:spPr>
        <p:txBody>
          <a:bodyPr/>
          <a:lstStyle/>
          <a:p>
            <a:endParaRPr/>
          </a:p>
        </p:txBody>
      </p:sp>
      <p:sp>
        <p:nvSpPr>
          <p:cNvPr id="21" name="Shape 19">
            <a:extLst>
              <a:ext uri="{C183D7F6-B498-43B3-948B-1728B52AA6E4}">
                <adec:decorative xmlns:adec="http://schemas.microsoft.com/office/drawing/2017/decorative" val="1"/>
              </a:ext>
            </a:extLst>
          </p:cNvPr>
          <p:cNvSpPr/>
          <p:nvPr/>
        </p:nvSpPr>
        <p:spPr>
          <a:xfrm>
            <a:off x="9966960" y="1783080"/>
            <a:ext cx="804672" cy="804672"/>
          </a:xfrm>
          <a:prstGeom prst="ellipse">
            <a:avLst/>
          </a:prstGeom>
          <a:solidFill>
            <a:srgbClr val="49B563"/>
          </a:solidFill>
          <a:ln w="12700">
            <a:solidFill>
              <a:srgbClr val="49B563"/>
            </a:solidFill>
            <a:prstDash val="solid"/>
          </a:ln>
        </p:spPr>
        <p:txBody>
          <a:bodyPr/>
          <a:lstStyle/>
          <a:p>
            <a:endParaRPr/>
          </a:p>
        </p:txBody>
      </p:sp>
      <p:sp>
        <p:nvSpPr>
          <p:cNvPr id="22" name="Text 20"/>
          <p:cNvSpPr/>
          <p:nvPr/>
        </p:nvSpPr>
        <p:spPr>
          <a:xfrm>
            <a:off x="10149840" y="2002536"/>
            <a:ext cx="438912" cy="228600"/>
          </a:xfrm>
          <a:prstGeom prst="rect">
            <a:avLst/>
          </a:prstGeom>
          <a:noFill/>
          <a:ln/>
        </p:spPr>
        <p:txBody>
          <a:bodyPr wrap="square" lIns="0" tIns="0" rIns="0" bIns="0" rtlCol="0" anchor="ctr"/>
          <a:lstStyle/>
          <a:p>
            <a:pPr marL="0" indent="0" algn="ctr">
              <a:buNone/>
            </a:pPr>
            <a:r>
              <a:rPr lang="en-US" sz="1800" b="1" dirty="0">
                <a:solidFill>
                  <a:srgbClr val="FFFFFF"/>
                </a:solidFill>
              </a:rPr>
              <a:t>4</a:t>
            </a:r>
            <a:endParaRPr lang="en-US" sz="1800" dirty="0"/>
          </a:p>
        </p:txBody>
      </p:sp>
      <p:sp>
        <p:nvSpPr>
          <p:cNvPr id="23" name="Text 21"/>
          <p:cNvSpPr/>
          <p:nvPr/>
        </p:nvSpPr>
        <p:spPr>
          <a:xfrm>
            <a:off x="9345168" y="2816352"/>
            <a:ext cx="2048256" cy="548640"/>
          </a:xfrm>
          <a:prstGeom prst="rect">
            <a:avLst/>
          </a:prstGeom>
          <a:noFill/>
          <a:ln/>
        </p:spPr>
        <p:txBody>
          <a:bodyPr wrap="square" lIns="0" tIns="0" rIns="0" bIns="0" rtlCol="0" anchor="ctr">
            <a:normAutofit/>
          </a:bodyPr>
          <a:lstStyle/>
          <a:p>
            <a:pPr marL="0" indent="0" algn="ctr">
              <a:buNone/>
            </a:pPr>
            <a:r>
              <a:rPr lang="en-US" sz="1600" b="1" dirty="0">
                <a:solidFill>
                  <a:srgbClr val="1D3F6E"/>
                </a:solidFill>
              </a:rPr>
              <a:t>Community-rooted candidates</a:t>
            </a:r>
            <a:endParaRPr lang="en-US" sz="1600" dirty="0"/>
          </a:p>
        </p:txBody>
      </p:sp>
      <p:sp>
        <p:nvSpPr>
          <p:cNvPr id="24" name="Text 22"/>
          <p:cNvSpPr/>
          <p:nvPr/>
        </p:nvSpPr>
        <p:spPr>
          <a:xfrm>
            <a:off x="9409176" y="3566160"/>
            <a:ext cx="1920240" cy="1234440"/>
          </a:xfrm>
          <a:prstGeom prst="rect">
            <a:avLst/>
          </a:prstGeom>
          <a:noFill/>
          <a:ln/>
        </p:spPr>
        <p:txBody>
          <a:bodyPr wrap="square" lIns="0" tIns="0" rIns="0" bIns="0" rtlCol="0" anchor="t">
            <a:normAutofit/>
          </a:bodyPr>
          <a:lstStyle/>
          <a:p>
            <a:pPr marL="0" indent="0" algn="ctr">
              <a:buNone/>
            </a:pPr>
            <a:r>
              <a:rPr lang="en-US" sz="1350" dirty="0">
                <a:solidFill>
                  <a:srgbClr val="27364A"/>
                </a:solidFill>
              </a:rPr>
              <a:t>Local residents, bilingual candidates, family leaders, cultural/community organizations</a:t>
            </a:r>
            <a:endParaRPr lang="en-US" sz="1350" dirty="0"/>
          </a:p>
        </p:txBody>
      </p:sp>
      <p:sp>
        <p:nvSpPr>
          <p:cNvPr id="25"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10</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Access is built through supports around the pathway</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PATHWAY SUPPORTS</a:t>
            </a:r>
            <a:endParaRPr lang="en-US" sz="800" dirty="0"/>
          </a:p>
        </p:txBody>
      </p:sp>
      <p:sp>
        <p:nvSpPr>
          <p:cNvPr id="4" name="Text 2"/>
          <p:cNvSpPr/>
          <p:nvPr/>
        </p:nvSpPr>
        <p:spPr>
          <a:xfrm>
            <a:off x="420624" y="713232"/>
            <a:ext cx="10881360" cy="347472"/>
          </a:xfrm>
          <a:prstGeom prst="rect">
            <a:avLst/>
          </a:prstGeom>
          <a:noFill/>
          <a:ln/>
        </p:spPr>
        <p:txBody>
          <a:bodyPr wrap="square" lIns="0" tIns="0" rIns="0" bIns="0" rtlCol="0" anchor="ctr">
            <a:normAutofit/>
          </a:bodyPr>
          <a:lstStyle/>
          <a:p>
            <a:pPr marL="0" indent="0">
              <a:buNone/>
            </a:pPr>
            <a:r>
              <a:rPr lang="en-US" sz="1400" dirty="0">
                <a:solidFill>
                  <a:srgbClr val="5E6B78"/>
                </a:solidFill>
                <a:latin typeface="Aptos" pitchFamily="34" charset="0"/>
                <a:ea typeface="Aptos" pitchFamily="34" charset="-122"/>
                <a:cs typeface="Aptos" pitchFamily="34" charset="-120"/>
              </a:rPr>
              <a:t>The pathway can be technically “open” and still be practically inaccessible.</a:t>
            </a:r>
            <a:endParaRPr lang="en-US" sz="1400" dirty="0"/>
          </a:p>
        </p:txBody>
      </p:sp>
      <p:sp>
        <p:nvSpPr>
          <p:cNvPr id="5" name="Shape 3">
            <a:extLst>
              <a:ext uri="{C183D7F6-B498-43B3-948B-1728B52AA6E4}">
                <adec:decorative xmlns:adec="http://schemas.microsoft.com/office/drawing/2017/decorative" val="1"/>
              </a:ext>
            </a:extLst>
          </p:cNvPr>
          <p:cNvSpPr/>
          <p:nvPr/>
        </p:nvSpPr>
        <p:spPr>
          <a:xfrm>
            <a:off x="658368" y="1353312"/>
            <a:ext cx="3456432" cy="1719072"/>
          </a:xfrm>
          <a:prstGeom prst="roundRect">
            <a:avLst>
              <a:gd name="adj" fmla="val 3191"/>
            </a:avLst>
          </a:prstGeom>
          <a:solidFill>
            <a:srgbClr val="F6F8FA"/>
          </a:solidFill>
          <a:ln w="12700">
            <a:solidFill>
              <a:srgbClr val="D9E1E7"/>
            </a:solidFill>
            <a:prstDash val="solid"/>
          </a:ln>
        </p:spPr>
        <p:txBody>
          <a:bodyPr/>
          <a:lstStyle/>
          <a:p>
            <a:endParaRPr/>
          </a:p>
        </p:txBody>
      </p:sp>
      <p:sp>
        <p:nvSpPr>
          <p:cNvPr id="6" name="Shape 4">
            <a:extLst>
              <a:ext uri="{C183D7F6-B498-43B3-948B-1728B52AA6E4}">
                <adec:decorative xmlns:adec="http://schemas.microsoft.com/office/drawing/2017/decorative" val="1"/>
              </a:ext>
            </a:extLst>
          </p:cNvPr>
          <p:cNvSpPr/>
          <p:nvPr/>
        </p:nvSpPr>
        <p:spPr>
          <a:xfrm>
            <a:off x="658368" y="1353312"/>
            <a:ext cx="73152" cy="1719072"/>
          </a:xfrm>
          <a:prstGeom prst="rect">
            <a:avLst/>
          </a:prstGeom>
          <a:solidFill>
            <a:srgbClr val="F4A340"/>
          </a:solidFill>
          <a:ln w="12700">
            <a:solidFill>
              <a:srgbClr val="F4A340"/>
            </a:solidFill>
            <a:prstDash val="solid"/>
          </a:ln>
        </p:spPr>
        <p:txBody>
          <a:bodyPr/>
          <a:lstStyle/>
          <a:p>
            <a:endParaRPr/>
          </a:p>
        </p:txBody>
      </p:sp>
      <p:sp>
        <p:nvSpPr>
          <p:cNvPr id="7" name="Text 5"/>
          <p:cNvSpPr/>
          <p:nvPr/>
        </p:nvSpPr>
        <p:spPr>
          <a:xfrm>
            <a:off x="886968" y="1536192"/>
            <a:ext cx="3044952"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Money</a:t>
            </a:r>
            <a:endParaRPr lang="en-US" sz="1600" dirty="0"/>
          </a:p>
        </p:txBody>
      </p:sp>
      <p:sp>
        <p:nvSpPr>
          <p:cNvPr id="8" name="Text 6"/>
          <p:cNvSpPr/>
          <p:nvPr/>
        </p:nvSpPr>
        <p:spPr>
          <a:xfrm>
            <a:off x="886968" y="1975104"/>
            <a:ext cx="3044952" cy="941832"/>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Scholarships, tuition, fees, stipends, paid practicum, wage replacement</a:t>
            </a:r>
            <a:endParaRPr lang="en-US" sz="1350" dirty="0"/>
          </a:p>
        </p:txBody>
      </p:sp>
      <p:sp>
        <p:nvSpPr>
          <p:cNvPr id="9" name="Shape 7">
            <a:extLst>
              <a:ext uri="{C183D7F6-B498-43B3-948B-1728B52AA6E4}">
                <adec:decorative xmlns:adec="http://schemas.microsoft.com/office/drawing/2017/decorative" val="1"/>
              </a:ext>
            </a:extLst>
          </p:cNvPr>
          <p:cNvSpPr/>
          <p:nvPr/>
        </p:nvSpPr>
        <p:spPr>
          <a:xfrm>
            <a:off x="4462272" y="1353312"/>
            <a:ext cx="3456432" cy="1719072"/>
          </a:xfrm>
          <a:prstGeom prst="roundRect">
            <a:avLst>
              <a:gd name="adj" fmla="val 3191"/>
            </a:avLst>
          </a:prstGeom>
          <a:solidFill>
            <a:srgbClr val="F6F8FA"/>
          </a:solidFill>
          <a:ln w="12700">
            <a:solidFill>
              <a:srgbClr val="D9E1E7"/>
            </a:solidFill>
            <a:prstDash val="solid"/>
          </a:ln>
        </p:spPr>
        <p:txBody>
          <a:bodyPr/>
          <a:lstStyle/>
          <a:p>
            <a:endParaRPr/>
          </a:p>
        </p:txBody>
      </p:sp>
      <p:sp>
        <p:nvSpPr>
          <p:cNvPr id="10" name="Shape 8">
            <a:extLst>
              <a:ext uri="{C183D7F6-B498-43B3-948B-1728B52AA6E4}">
                <adec:decorative xmlns:adec="http://schemas.microsoft.com/office/drawing/2017/decorative" val="1"/>
              </a:ext>
            </a:extLst>
          </p:cNvPr>
          <p:cNvSpPr/>
          <p:nvPr/>
        </p:nvSpPr>
        <p:spPr>
          <a:xfrm>
            <a:off x="4462272" y="1353312"/>
            <a:ext cx="73152" cy="1719072"/>
          </a:xfrm>
          <a:prstGeom prst="rect">
            <a:avLst/>
          </a:prstGeom>
          <a:solidFill>
            <a:srgbClr val="1C9A99"/>
          </a:solidFill>
          <a:ln w="12700">
            <a:solidFill>
              <a:srgbClr val="1C9A99"/>
            </a:solidFill>
            <a:prstDash val="solid"/>
          </a:ln>
        </p:spPr>
        <p:txBody>
          <a:bodyPr/>
          <a:lstStyle/>
          <a:p>
            <a:endParaRPr/>
          </a:p>
        </p:txBody>
      </p:sp>
      <p:sp>
        <p:nvSpPr>
          <p:cNvPr id="11" name="Text 9"/>
          <p:cNvSpPr/>
          <p:nvPr/>
        </p:nvSpPr>
        <p:spPr>
          <a:xfrm>
            <a:off x="4690872" y="1536192"/>
            <a:ext cx="3044952"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Time</a:t>
            </a:r>
            <a:endParaRPr lang="en-US" sz="1600" dirty="0"/>
          </a:p>
        </p:txBody>
      </p:sp>
      <p:sp>
        <p:nvSpPr>
          <p:cNvPr id="12" name="Text 10"/>
          <p:cNvSpPr/>
          <p:nvPr/>
        </p:nvSpPr>
        <p:spPr>
          <a:xfrm>
            <a:off x="4690872" y="1975104"/>
            <a:ext cx="3044952" cy="941832"/>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Flexible schedules, release time, part-time routes, accelerated options</a:t>
            </a:r>
            <a:endParaRPr lang="en-US" sz="1350" dirty="0"/>
          </a:p>
        </p:txBody>
      </p:sp>
      <p:sp>
        <p:nvSpPr>
          <p:cNvPr id="13" name="Shape 11">
            <a:extLst>
              <a:ext uri="{C183D7F6-B498-43B3-948B-1728B52AA6E4}">
                <adec:decorative xmlns:adec="http://schemas.microsoft.com/office/drawing/2017/decorative" val="1"/>
              </a:ext>
            </a:extLst>
          </p:cNvPr>
          <p:cNvSpPr/>
          <p:nvPr/>
        </p:nvSpPr>
        <p:spPr>
          <a:xfrm>
            <a:off x="8266176" y="1353312"/>
            <a:ext cx="3456432" cy="1719072"/>
          </a:xfrm>
          <a:prstGeom prst="roundRect">
            <a:avLst>
              <a:gd name="adj" fmla="val 3191"/>
            </a:avLst>
          </a:prstGeom>
          <a:solidFill>
            <a:srgbClr val="F6F8FA"/>
          </a:solidFill>
          <a:ln w="12700">
            <a:solidFill>
              <a:srgbClr val="D9E1E7"/>
            </a:solidFill>
            <a:prstDash val="solid"/>
          </a:ln>
        </p:spPr>
        <p:txBody>
          <a:bodyPr/>
          <a:lstStyle/>
          <a:p>
            <a:endParaRPr/>
          </a:p>
        </p:txBody>
      </p:sp>
      <p:sp>
        <p:nvSpPr>
          <p:cNvPr id="14" name="Shape 12">
            <a:extLst>
              <a:ext uri="{C183D7F6-B498-43B3-948B-1728B52AA6E4}">
                <adec:decorative xmlns:adec="http://schemas.microsoft.com/office/drawing/2017/decorative" val="1"/>
              </a:ext>
            </a:extLst>
          </p:cNvPr>
          <p:cNvSpPr/>
          <p:nvPr/>
        </p:nvSpPr>
        <p:spPr>
          <a:xfrm>
            <a:off x="8266176" y="1353312"/>
            <a:ext cx="73152" cy="1719072"/>
          </a:xfrm>
          <a:prstGeom prst="rect">
            <a:avLst/>
          </a:prstGeom>
          <a:solidFill>
            <a:srgbClr val="2669A8"/>
          </a:solidFill>
          <a:ln w="12700">
            <a:solidFill>
              <a:srgbClr val="2669A8"/>
            </a:solidFill>
            <a:prstDash val="solid"/>
          </a:ln>
        </p:spPr>
        <p:txBody>
          <a:bodyPr/>
          <a:lstStyle/>
          <a:p>
            <a:endParaRPr/>
          </a:p>
        </p:txBody>
      </p:sp>
      <p:sp>
        <p:nvSpPr>
          <p:cNvPr id="15" name="Text 13"/>
          <p:cNvSpPr/>
          <p:nvPr/>
        </p:nvSpPr>
        <p:spPr>
          <a:xfrm>
            <a:off x="8494776" y="1536192"/>
            <a:ext cx="3044952"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Navigation</a:t>
            </a:r>
            <a:endParaRPr lang="en-US" sz="1600" dirty="0"/>
          </a:p>
        </p:txBody>
      </p:sp>
      <p:sp>
        <p:nvSpPr>
          <p:cNvPr id="16" name="Text 14"/>
          <p:cNvSpPr/>
          <p:nvPr/>
        </p:nvSpPr>
        <p:spPr>
          <a:xfrm>
            <a:off x="8494776" y="1975104"/>
            <a:ext cx="3044952" cy="941832"/>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Advising, credential mapping, application help, one point of contact</a:t>
            </a:r>
            <a:endParaRPr lang="en-US" sz="1350" dirty="0"/>
          </a:p>
        </p:txBody>
      </p:sp>
      <p:sp>
        <p:nvSpPr>
          <p:cNvPr id="17" name="Shape 15">
            <a:extLst>
              <a:ext uri="{C183D7F6-B498-43B3-948B-1728B52AA6E4}">
                <adec:decorative xmlns:adec="http://schemas.microsoft.com/office/drawing/2017/decorative" val="1"/>
              </a:ext>
            </a:extLst>
          </p:cNvPr>
          <p:cNvSpPr/>
          <p:nvPr/>
        </p:nvSpPr>
        <p:spPr>
          <a:xfrm>
            <a:off x="658368" y="3502152"/>
            <a:ext cx="3456432" cy="1719072"/>
          </a:xfrm>
          <a:prstGeom prst="roundRect">
            <a:avLst>
              <a:gd name="adj" fmla="val 3191"/>
            </a:avLst>
          </a:prstGeom>
          <a:solidFill>
            <a:srgbClr val="FFFFFF"/>
          </a:solidFill>
          <a:ln w="12700">
            <a:solidFill>
              <a:srgbClr val="D9E1E7"/>
            </a:solidFill>
            <a:prstDash val="solid"/>
          </a:ln>
        </p:spPr>
        <p:txBody>
          <a:bodyPr/>
          <a:lstStyle/>
          <a:p>
            <a:endParaRPr/>
          </a:p>
        </p:txBody>
      </p:sp>
      <p:sp>
        <p:nvSpPr>
          <p:cNvPr id="18" name="Shape 16">
            <a:extLst>
              <a:ext uri="{C183D7F6-B498-43B3-948B-1728B52AA6E4}">
                <adec:decorative xmlns:adec="http://schemas.microsoft.com/office/drawing/2017/decorative" val="1"/>
              </a:ext>
            </a:extLst>
          </p:cNvPr>
          <p:cNvSpPr/>
          <p:nvPr/>
        </p:nvSpPr>
        <p:spPr>
          <a:xfrm>
            <a:off x="658368" y="3502152"/>
            <a:ext cx="73152" cy="1719072"/>
          </a:xfrm>
          <a:prstGeom prst="rect">
            <a:avLst/>
          </a:prstGeom>
          <a:solidFill>
            <a:srgbClr val="E66C5C"/>
          </a:solidFill>
          <a:ln w="12700">
            <a:solidFill>
              <a:srgbClr val="E66C5C"/>
            </a:solidFill>
            <a:prstDash val="solid"/>
          </a:ln>
        </p:spPr>
        <p:txBody>
          <a:bodyPr/>
          <a:lstStyle/>
          <a:p>
            <a:endParaRPr/>
          </a:p>
        </p:txBody>
      </p:sp>
      <p:sp>
        <p:nvSpPr>
          <p:cNvPr id="19" name="Text 17"/>
          <p:cNvSpPr/>
          <p:nvPr/>
        </p:nvSpPr>
        <p:spPr>
          <a:xfrm>
            <a:off x="886968" y="3685032"/>
            <a:ext cx="3044952"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Belonging</a:t>
            </a:r>
            <a:endParaRPr lang="en-US" sz="1600" dirty="0"/>
          </a:p>
        </p:txBody>
      </p:sp>
      <p:sp>
        <p:nvSpPr>
          <p:cNvPr id="20" name="Text 18"/>
          <p:cNvSpPr/>
          <p:nvPr/>
        </p:nvSpPr>
        <p:spPr>
          <a:xfrm>
            <a:off x="886968" y="4123944"/>
            <a:ext cx="3044952" cy="941832"/>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Cohorts, mentoring, culturally responsive supports, peer networks</a:t>
            </a:r>
            <a:endParaRPr lang="en-US" sz="1350" dirty="0"/>
          </a:p>
        </p:txBody>
      </p:sp>
      <p:sp>
        <p:nvSpPr>
          <p:cNvPr id="21" name="Shape 19">
            <a:extLst>
              <a:ext uri="{C183D7F6-B498-43B3-948B-1728B52AA6E4}">
                <adec:decorative xmlns:adec="http://schemas.microsoft.com/office/drawing/2017/decorative" val="1"/>
              </a:ext>
            </a:extLst>
          </p:cNvPr>
          <p:cNvSpPr/>
          <p:nvPr/>
        </p:nvSpPr>
        <p:spPr>
          <a:xfrm>
            <a:off x="4462272" y="3502152"/>
            <a:ext cx="3456432" cy="1719072"/>
          </a:xfrm>
          <a:prstGeom prst="roundRect">
            <a:avLst>
              <a:gd name="adj" fmla="val 3191"/>
            </a:avLst>
          </a:prstGeom>
          <a:solidFill>
            <a:srgbClr val="FFFFFF"/>
          </a:solidFill>
          <a:ln w="12700">
            <a:solidFill>
              <a:srgbClr val="D9E1E7"/>
            </a:solidFill>
            <a:prstDash val="solid"/>
          </a:ln>
        </p:spPr>
        <p:txBody>
          <a:bodyPr/>
          <a:lstStyle/>
          <a:p>
            <a:endParaRPr/>
          </a:p>
        </p:txBody>
      </p:sp>
      <p:sp>
        <p:nvSpPr>
          <p:cNvPr id="22" name="Shape 20">
            <a:extLst>
              <a:ext uri="{C183D7F6-B498-43B3-948B-1728B52AA6E4}">
                <adec:decorative xmlns:adec="http://schemas.microsoft.com/office/drawing/2017/decorative" val="1"/>
              </a:ext>
            </a:extLst>
          </p:cNvPr>
          <p:cNvSpPr/>
          <p:nvPr/>
        </p:nvSpPr>
        <p:spPr>
          <a:xfrm>
            <a:off x="4462272" y="3502152"/>
            <a:ext cx="73152" cy="1719072"/>
          </a:xfrm>
          <a:prstGeom prst="rect">
            <a:avLst/>
          </a:prstGeom>
          <a:solidFill>
            <a:srgbClr val="49B563"/>
          </a:solidFill>
          <a:ln w="12700">
            <a:solidFill>
              <a:srgbClr val="49B563"/>
            </a:solidFill>
            <a:prstDash val="solid"/>
          </a:ln>
        </p:spPr>
        <p:txBody>
          <a:bodyPr/>
          <a:lstStyle/>
          <a:p>
            <a:endParaRPr/>
          </a:p>
        </p:txBody>
      </p:sp>
      <p:sp>
        <p:nvSpPr>
          <p:cNvPr id="23" name="Text 21"/>
          <p:cNvSpPr/>
          <p:nvPr/>
        </p:nvSpPr>
        <p:spPr>
          <a:xfrm>
            <a:off x="4690872" y="3685032"/>
            <a:ext cx="3044952"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Logistics</a:t>
            </a:r>
            <a:endParaRPr lang="en-US" sz="1600" dirty="0"/>
          </a:p>
        </p:txBody>
      </p:sp>
      <p:sp>
        <p:nvSpPr>
          <p:cNvPr id="24" name="Text 22"/>
          <p:cNvSpPr/>
          <p:nvPr/>
        </p:nvSpPr>
        <p:spPr>
          <a:xfrm>
            <a:off x="4690872" y="4123944"/>
            <a:ext cx="3044952" cy="941832"/>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Child care, transportation, technology, housing, rural/remote access</a:t>
            </a:r>
            <a:endParaRPr lang="en-US" sz="1350" dirty="0"/>
          </a:p>
        </p:txBody>
      </p:sp>
      <p:sp>
        <p:nvSpPr>
          <p:cNvPr id="25" name="Shape 23">
            <a:extLst>
              <a:ext uri="{C183D7F6-B498-43B3-948B-1728B52AA6E4}">
                <adec:decorative xmlns:adec="http://schemas.microsoft.com/office/drawing/2017/decorative" val="1"/>
              </a:ext>
            </a:extLst>
          </p:cNvPr>
          <p:cNvSpPr/>
          <p:nvPr/>
        </p:nvSpPr>
        <p:spPr>
          <a:xfrm>
            <a:off x="8266176" y="3502152"/>
            <a:ext cx="3456432" cy="1719072"/>
          </a:xfrm>
          <a:prstGeom prst="roundRect">
            <a:avLst>
              <a:gd name="adj" fmla="val 3191"/>
            </a:avLst>
          </a:prstGeom>
          <a:solidFill>
            <a:srgbClr val="FFFFFF"/>
          </a:solidFill>
          <a:ln w="12700">
            <a:solidFill>
              <a:srgbClr val="D9E1E7"/>
            </a:solidFill>
            <a:prstDash val="solid"/>
          </a:ln>
        </p:spPr>
        <p:txBody>
          <a:bodyPr/>
          <a:lstStyle/>
          <a:p>
            <a:endParaRPr/>
          </a:p>
        </p:txBody>
      </p:sp>
      <p:sp>
        <p:nvSpPr>
          <p:cNvPr id="26" name="Shape 24">
            <a:extLst>
              <a:ext uri="{C183D7F6-B498-43B3-948B-1728B52AA6E4}">
                <adec:decorative xmlns:adec="http://schemas.microsoft.com/office/drawing/2017/decorative" val="1"/>
              </a:ext>
            </a:extLst>
          </p:cNvPr>
          <p:cNvSpPr/>
          <p:nvPr/>
        </p:nvSpPr>
        <p:spPr>
          <a:xfrm>
            <a:off x="8266176" y="3502152"/>
            <a:ext cx="73152" cy="1719072"/>
          </a:xfrm>
          <a:prstGeom prst="rect">
            <a:avLst/>
          </a:prstGeom>
          <a:solidFill>
            <a:srgbClr val="1D3F6E"/>
          </a:solidFill>
          <a:ln w="12700">
            <a:solidFill>
              <a:srgbClr val="1D3F6E"/>
            </a:solidFill>
            <a:prstDash val="solid"/>
          </a:ln>
        </p:spPr>
        <p:txBody>
          <a:bodyPr/>
          <a:lstStyle/>
          <a:p>
            <a:endParaRPr/>
          </a:p>
        </p:txBody>
      </p:sp>
      <p:sp>
        <p:nvSpPr>
          <p:cNvPr id="27" name="Text 25"/>
          <p:cNvSpPr/>
          <p:nvPr/>
        </p:nvSpPr>
        <p:spPr>
          <a:xfrm>
            <a:off x="8494776" y="3685032"/>
            <a:ext cx="3044952"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Academic + clinical</a:t>
            </a:r>
            <a:endParaRPr lang="en-US" sz="1600" dirty="0"/>
          </a:p>
        </p:txBody>
      </p:sp>
      <p:sp>
        <p:nvSpPr>
          <p:cNvPr id="28" name="Text 26"/>
          <p:cNvSpPr/>
          <p:nvPr/>
        </p:nvSpPr>
        <p:spPr>
          <a:xfrm>
            <a:off x="8494776" y="4123944"/>
            <a:ext cx="3044952" cy="941832"/>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Tutoring, prerequisite supports, supervision, high-quality field experiences</a:t>
            </a:r>
            <a:endParaRPr lang="en-US" sz="1350" dirty="0"/>
          </a:p>
        </p:txBody>
      </p:sp>
      <p:sp>
        <p:nvSpPr>
          <p:cNvPr id="29" name="Text 27"/>
          <p:cNvSpPr/>
          <p:nvPr/>
        </p:nvSpPr>
        <p:spPr>
          <a:xfrm>
            <a:off x="1371600" y="5577840"/>
            <a:ext cx="9418320" cy="329184"/>
          </a:xfrm>
          <a:prstGeom prst="rect">
            <a:avLst/>
          </a:prstGeom>
          <a:noFill/>
          <a:ln/>
        </p:spPr>
        <p:txBody>
          <a:bodyPr wrap="square" lIns="0" tIns="0" rIns="0" bIns="0" rtlCol="0" anchor="ctr"/>
          <a:lstStyle/>
          <a:p>
            <a:pPr marL="0" indent="0" algn="ctr">
              <a:buNone/>
            </a:pPr>
            <a:r>
              <a:rPr lang="en-US" sz="1600" b="1" dirty="0">
                <a:solidFill>
                  <a:srgbClr val="1D3F6E"/>
                </a:solidFill>
              </a:rPr>
              <a:t>Design principle: identify the barrier first; fund the support that changes the barrier.</a:t>
            </a:r>
            <a:endParaRPr lang="en-US" sz="1600" dirty="0"/>
          </a:p>
        </p:txBody>
      </p:sp>
      <p:sp>
        <p:nvSpPr>
          <p:cNvPr id="30"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11</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STRATEGY FIT</a:t>
            </a:r>
            <a:endParaRPr lang="en-US" sz="800" dirty="0"/>
          </a:p>
        </p:txBody>
      </p:sp>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Match the pathway response to the friction point</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2"/>
          <p:cNvSpPr/>
          <p:nvPr/>
        </p:nvSpPr>
        <p:spPr>
          <a:xfrm>
            <a:off x="420624" y="713232"/>
            <a:ext cx="10881360" cy="347472"/>
          </a:xfrm>
          <a:prstGeom prst="rect">
            <a:avLst/>
          </a:prstGeom>
          <a:noFill/>
          <a:ln/>
        </p:spPr>
        <p:txBody>
          <a:bodyPr wrap="square" lIns="0" tIns="0" rIns="0" bIns="0" rtlCol="0" anchor="ctr">
            <a:normAutofit/>
          </a:bodyPr>
          <a:lstStyle/>
          <a:p>
            <a:pPr marL="0" indent="0">
              <a:buNone/>
            </a:pPr>
            <a:r>
              <a:rPr lang="en-US" sz="1400" dirty="0">
                <a:solidFill>
                  <a:srgbClr val="5E6B78"/>
                </a:solidFill>
                <a:latin typeface="Aptos" pitchFamily="34" charset="0"/>
                <a:ea typeface="Aptos" pitchFamily="34" charset="-122"/>
                <a:cs typeface="Aptos" pitchFamily="34" charset="-120"/>
              </a:rPr>
              <a:t>Do not start with the program you want to build. Start with the transition that is failing.</a:t>
            </a:r>
            <a:endParaRPr lang="en-US" sz="1400" dirty="0"/>
          </a:p>
        </p:txBody>
      </p:sp>
      <p:sp>
        <p:nvSpPr>
          <p:cNvPr id="5" name="Shape 3">
            <a:extLst>
              <a:ext uri="{C183D7F6-B498-43B3-948B-1728B52AA6E4}">
                <adec:decorative xmlns:adec="http://schemas.microsoft.com/office/drawing/2017/decorative" val="1"/>
              </a:ext>
            </a:extLst>
          </p:cNvPr>
          <p:cNvSpPr/>
          <p:nvPr/>
        </p:nvSpPr>
        <p:spPr>
          <a:xfrm>
            <a:off x="640080" y="1298448"/>
            <a:ext cx="10972800" cy="502920"/>
          </a:xfrm>
          <a:prstGeom prst="rect">
            <a:avLst/>
          </a:prstGeom>
          <a:solidFill>
            <a:srgbClr val="1D3F6E"/>
          </a:solidFill>
          <a:ln w="12700">
            <a:solidFill>
              <a:srgbClr val="1D3F6E"/>
            </a:solidFill>
            <a:prstDash val="solid"/>
          </a:ln>
        </p:spPr>
        <p:txBody>
          <a:bodyPr/>
          <a:lstStyle/>
          <a:p>
            <a:endParaRPr/>
          </a:p>
        </p:txBody>
      </p:sp>
      <p:sp>
        <p:nvSpPr>
          <p:cNvPr id="6" name="Text 4"/>
          <p:cNvSpPr/>
          <p:nvPr/>
        </p:nvSpPr>
        <p:spPr>
          <a:xfrm>
            <a:off x="841248" y="1444752"/>
            <a:ext cx="4160520" cy="219456"/>
          </a:xfrm>
          <a:prstGeom prst="rect">
            <a:avLst/>
          </a:prstGeom>
          <a:noFill/>
          <a:ln/>
        </p:spPr>
        <p:txBody>
          <a:bodyPr wrap="square" lIns="0" tIns="0" rIns="0" bIns="0" rtlCol="0" anchor="ctr"/>
          <a:lstStyle/>
          <a:p>
            <a:pPr marL="0" indent="0">
              <a:buNone/>
            </a:pPr>
            <a:r>
              <a:rPr lang="en-US" sz="1350" b="1" dirty="0">
                <a:solidFill>
                  <a:srgbClr val="FFFFFF"/>
                </a:solidFill>
              </a:rPr>
              <a:t>Observed pathway problem</a:t>
            </a:r>
            <a:endParaRPr lang="en-US" sz="1350" dirty="0"/>
          </a:p>
        </p:txBody>
      </p:sp>
      <p:sp>
        <p:nvSpPr>
          <p:cNvPr id="7" name="Text 5"/>
          <p:cNvSpPr/>
          <p:nvPr/>
        </p:nvSpPr>
        <p:spPr>
          <a:xfrm>
            <a:off x="5120640" y="1444752"/>
            <a:ext cx="5943600" cy="219456"/>
          </a:xfrm>
          <a:prstGeom prst="rect">
            <a:avLst/>
          </a:prstGeom>
          <a:noFill/>
          <a:ln/>
        </p:spPr>
        <p:txBody>
          <a:bodyPr wrap="square" lIns="0" tIns="0" rIns="0" bIns="0" rtlCol="0" anchor="ctr"/>
          <a:lstStyle/>
          <a:p>
            <a:pPr marL="0" indent="0">
              <a:buNone/>
            </a:pPr>
            <a:r>
              <a:rPr lang="en-US" sz="1350" b="1" dirty="0">
                <a:solidFill>
                  <a:srgbClr val="FFFFFF"/>
                </a:solidFill>
              </a:rPr>
              <a:t>Likely response(s) to test</a:t>
            </a:r>
            <a:endParaRPr lang="en-US" sz="1350" dirty="0"/>
          </a:p>
        </p:txBody>
      </p:sp>
      <p:sp>
        <p:nvSpPr>
          <p:cNvPr id="8" name="Shape 6">
            <a:extLst>
              <a:ext uri="{C183D7F6-B498-43B3-948B-1728B52AA6E4}">
                <adec:decorative xmlns:adec="http://schemas.microsoft.com/office/drawing/2017/decorative" val="1"/>
              </a:ext>
            </a:extLst>
          </p:cNvPr>
          <p:cNvSpPr/>
          <p:nvPr/>
        </p:nvSpPr>
        <p:spPr>
          <a:xfrm>
            <a:off x="640080" y="1801368"/>
            <a:ext cx="10972800" cy="658368"/>
          </a:xfrm>
          <a:prstGeom prst="rect">
            <a:avLst/>
          </a:prstGeom>
          <a:solidFill>
            <a:srgbClr val="F8FAFB"/>
          </a:solidFill>
          <a:ln w="7620">
            <a:solidFill>
              <a:srgbClr val="D9E1E7"/>
            </a:solidFill>
            <a:prstDash val="solid"/>
          </a:ln>
        </p:spPr>
        <p:txBody>
          <a:bodyPr/>
          <a:lstStyle/>
          <a:p>
            <a:endParaRPr/>
          </a:p>
        </p:txBody>
      </p:sp>
      <p:sp>
        <p:nvSpPr>
          <p:cNvPr id="9" name="Text 7"/>
          <p:cNvSpPr/>
          <p:nvPr/>
        </p:nvSpPr>
        <p:spPr>
          <a:xfrm>
            <a:off x="841248" y="1938528"/>
            <a:ext cx="4023360" cy="347472"/>
          </a:xfrm>
          <a:prstGeom prst="rect">
            <a:avLst/>
          </a:prstGeom>
          <a:noFill/>
          <a:ln/>
        </p:spPr>
        <p:txBody>
          <a:bodyPr wrap="square" lIns="0" tIns="0" rIns="0" bIns="0" rtlCol="0" anchor="ctr">
            <a:normAutofit/>
          </a:bodyPr>
          <a:lstStyle/>
          <a:p>
            <a:pPr marL="0" indent="0">
              <a:buNone/>
            </a:pPr>
            <a:r>
              <a:rPr lang="en-US" sz="1320" b="1" dirty="0">
                <a:solidFill>
                  <a:srgbClr val="1D3F6E"/>
                </a:solidFill>
              </a:rPr>
              <a:t>Interested candidates do not know where to start</a:t>
            </a:r>
            <a:endParaRPr lang="en-US" sz="1320" dirty="0"/>
          </a:p>
        </p:txBody>
      </p:sp>
      <p:sp>
        <p:nvSpPr>
          <p:cNvPr id="10" name="Text 8"/>
          <p:cNvSpPr/>
          <p:nvPr/>
        </p:nvSpPr>
        <p:spPr>
          <a:xfrm>
            <a:off x="5120640" y="1929384"/>
            <a:ext cx="5989320" cy="365760"/>
          </a:xfrm>
          <a:prstGeom prst="rect">
            <a:avLst/>
          </a:prstGeom>
          <a:noFill/>
          <a:ln/>
        </p:spPr>
        <p:txBody>
          <a:bodyPr wrap="square" lIns="0" tIns="0" rIns="0" bIns="0" rtlCol="0" anchor="ctr">
            <a:normAutofit/>
          </a:bodyPr>
          <a:lstStyle/>
          <a:p>
            <a:pPr marL="0" indent="0">
              <a:buNone/>
            </a:pPr>
            <a:r>
              <a:rPr lang="en-US" sz="1320" dirty="0">
                <a:solidFill>
                  <a:srgbClr val="27364A"/>
                </a:solidFill>
              </a:rPr>
              <a:t>Pathway map + navigator + clear entry requirements</a:t>
            </a:r>
            <a:endParaRPr lang="en-US" sz="1320" dirty="0"/>
          </a:p>
        </p:txBody>
      </p:sp>
      <p:sp>
        <p:nvSpPr>
          <p:cNvPr id="11" name="Shape 9">
            <a:extLst>
              <a:ext uri="{C183D7F6-B498-43B3-948B-1728B52AA6E4}">
                <adec:decorative xmlns:adec="http://schemas.microsoft.com/office/drawing/2017/decorative" val="1"/>
              </a:ext>
            </a:extLst>
          </p:cNvPr>
          <p:cNvSpPr/>
          <p:nvPr/>
        </p:nvSpPr>
        <p:spPr>
          <a:xfrm>
            <a:off x="640080" y="2459736"/>
            <a:ext cx="10972800" cy="658368"/>
          </a:xfrm>
          <a:prstGeom prst="rect">
            <a:avLst/>
          </a:prstGeom>
          <a:solidFill>
            <a:srgbClr val="FFFFFF"/>
          </a:solidFill>
          <a:ln w="7620">
            <a:solidFill>
              <a:srgbClr val="D9E1E7"/>
            </a:solidFill>
            <a:prstDash val="solid"/>
          </a:ln>
        </p:spPr>
        <p:txBody>
          <a:bodyPr/>
          <a:lstStyle/>
          <a:p>
            <a:endParaRPr/>
          </a:p>
        </p:txBody>
      </p:sp>
      <p:sp>
        <p:nvSpPr>
          <p:cNvPr id="12" name="Text 10"/>
          <p:cNvSpPr/>
          <p:nvPr/>
        </p:nvSpPr>
        <p:spPr>
          <a:xfrm>
            <a:off x="841248" y="2596896"/>
            <a:ext cx="4023360" cy="347472"/>
          </a:xfrm>
          <a:prstGeom prst="rect">
            <a:avLst/>
          </a:prstGeom>
          <a:noFill/>
          <a:ln/>
        </p:spPr>
        <p:txBody>
          <a:bodyPr wrap="square" lIns="0" tIns="0" rIns="0" bIns="0" rtlCol="0" anchor="ctr">
            <a:normAutofit/>
          </a:bodyPr>
          <a:lstStyle/>
          <a:p>
            <a:pPr marL="0" indent="0">
              <a:buNone/>
            </a:pPr>
            <a:r>
              <a:rPr lang="en-US" sz="1320" b="1" dirty="0">
                <a:solidFill>
                  <a:srgbClr val="1D3F6E"/>
                </a:solidFill>
              </a:rPr>
              <a:t>Current staff cannot afford preparation</a:t>
            </a:r>
            <a:endParaRPr lang="en-US" sz="1320" dirty="0"/>
          </a:p>
        </p:txBody>
      </p:sp>
      <p:sp>
        <p:nvSpPr>
          <p:cNvPr id="13" name="Text 11"/>
          <p:cNvSpPr/>
          <p:nvPr/>
        </p:nvSpPr>
        <p:spPr>
          <a:xfrm>
            <a:off x="5120640" y="2587752"/>
            <a:ext cx="5989320" cy="365760"/>
          </a:xfrm>
          <a:prstGeom prst="rect">
            <a:avLst/>
          </a:prstGeom>
          <a:noFill/>
          <a:ln/>
        </p:spPr>
        <p:txBody>
          <a:bodyPr wrap="square" lIns="0" tIns="0" rIns="0" bIns="0" rtlCol="0" anchor="ctr">
            <a:normAutofit/>
          </a:bodyPr>
          <a:lstStyle/>
          <a:p>
            <a:pPr marL="0" indent="0">
              <a:buNone/>
            </a:pPr>
            <a:r>
              <a:rPr lang="en-US" sz="1320" dirty="0">
                <a:solidFill>
                  <a:srgbClr val="27364A"/>
                </a:solidFill>
              </a:rPr>
              <a:t>Scholarship + paid release/practicum + employer commitment</a:t>
            </a:r>
            <a:endParaRPr lang="en-US" sz="1320" dirty="0"/>
          </a:p>
        </p:txBody>
      </p:sp>
      <p:sp>
        <p:nvSpPr>
          <p:cNvPr id="14" name="Shape 12">
            <a:extLst>
              <a:ext uri="{C183D7F6-B498-43B3-948B-1728B52AA6E4}">
                <adec:decorative xmlns:adec="http://schemas.microsoft.com/office/drawing/2017/decorative" val="1"/>
              </a:ext>
            </a:extLst>
          </p:cNvPr>
          <p:cNvSpPr/>
          <p:nvPr/>
        </p:nvSpPr>
        <p:spPr>
          <a:xfrm>
            <a:off x="640080" y="3118104"/>
            <a:ext cx="10972800" cy="658368"/>
          </a:xfrm>
          <a:prstGeom prst="rect">
            <a:avLst/>
          </a:prstGeom>
          <a:solidFill>
            <a:srgbClr val="F8FAFB"/>
          </a:solidFill>
          <a:ln w="7620">
            <a:solidFill>
              <a:srgbClr val="D9E1E7"/>
            </a:solidFill>
            <a:prstDash val="solid"/>
          </a:ln>
        </p:spPr>
        <p:txBody>
          <a:bodyPr/>
          <a:lstStyle/>
          <a:p>
            <a:endParaRPr/>
          </a:p>
        </p:txBody>
      </p:sp>
      <p:sp>
        <p:nvSpPr>
          <p:cNvPr id="15" name="Text 13"/>
          <p:cNvSpPr/>
          <p:nvPr/>
        </p:nvSpPr>
        <p:spPr>
          <a:xfrm>
            <a:off x="841248" y="3255264"/>
            <a:ext cx="4023360" cy="347472"/>
          </a:xfrm>
          <a:prstGeom prst="rect">
            <a:avLst/>
          </a:prstGeom>
          <a:noFill/>
          <a:ln/>
        </p:spPr>
        <p:txBody>
          <a:bodyPr wrap="square" lIns="0" tIns="0" rIns="0" bIns="0" rtlCol="0" anchor="ctr">
            <a:normAutofit/>
          </a:bodyPr>
          <a:lstStyle/>
          <a:p>
            <a:pPr marL="0" indent="0">
              <a:buNone/>
            </a:pPr>
            <a:r>
              <a:rPr lang="en-US" sz="1320" b="1" dirty="0">
                <a:solidFill>
                  <a:srgbClr val="1D3F6E"/>
                </a:solidFill>
              </a:rPr>
              <a:t>Students drop out during preparation</a:t>
            </a:r>
            <a:endParaRPr lang="en-US" sz="1320" dirty="0"/>
          </a:p>
        </p:txBody>
      </p:sp>
      <p:sp>
        <p:nvSpPr>
          <p:cNvPr id="16" name="Text 14"/>
          <p:cNvSpPr/>
          <p:nvPr/>
        </p:nvSpPr>
        <p:spPr>
          <a:xfrm>
            <a:off x="5120640" y="3246120"/>
            <a:ext cx="5989320" cy="365760"/>
          </a:xfrm>
          <a:prstGeom prst="rect">
            <a:avLst/>
          </a:prstGeom>
          <a:noFill/>
          <a:ln/>
        </p:spPr>
        <p:txBody>
          <a:bodyPr wrap="square" lIns="0" tIns="0" rIns="0" bIns="0" rtlCol="0" anchor="ctr">
            <a:normAutofit/>
          </a:bodyPr>
          <a:lstStyle/>
          <a:p>
            <a:pPr marL="0" indent="0">
              <a:buNone/>
            </a:pPr>
            <a:r>
              <a:rPr lang="en-US" sz="1320" dirty="0">
                <a:solidFill>
                  <a:srgbClr val="27364A"/>
                </a:solidFill>
              </a:rPr>
              <a:t>Cohort/mentoring + advising + logistics + academic support</a:t>
            </a:r>
            <a:endParaRPr lang="en-US" sz="1320" dirty="0"/>
          </a:p>
        </p:txBody>
      </p:sp>
      <p:sp>
        <p:nvSpPr>
          <p:cNvPr id="17" name="Shape 15">
            <a:extLst>
              <a:ext uri="{C183D7F6-B498-43B3-948B-1728B52AA6E4}">
                <adec:decorative xmlns:adec="http://schemas.microsoft.com/office/drawing/2017/decorative" val="1"/>
              </a:ext>
            </a:extLst>
          </p:cNvPr>
          <p:cNvSpPr/>
          <p:nvPr/>
        </p:nvSpPr>
        <p:spPr>
          <a:xfrm>
            <a:off x="640080" y="3776472"/>
            <a:ext cx="10972800" cy="658368"/>
          </a:xfrm>
          <a:prstGeom prst="rect">
            <a:avLst/>
          </a:prstGeom>
          <a:solidFill>
            <a:srgbClr val="FFFFFF"/>
          </a:solidFill>
          <a:ln w="7620">
            <a:solidFill>
              <a:srgbClr val="D9E1E7"/>
            </a:solidFill>
            <a:prstDash val="solid"/>
          </a:ln>
        </p:spPr>
        <p:txBody>
          <a:bodyPr/>
          <a:lstStyle/>
          <a:p>
            <a:endParaRPr/>
          </a:p>
        </p:txBody>
      </p:sp>
      <p:sp>
        <p:nvSpPr>
          <p:cNvPr id="18" name="Text 16"/>
          <p:cNvSpPr/>
          <p:nvPr/>
        </p:nvSpPr>
        <p:spPr>
          <a:xfrm>
            <a:off x="841248" y="3913632"/>
            <a:ext cx="4023360" cy="347472"/>
          </a:xfrm>
          <a:prstGeom prst="rect">
            <a:avLst/>
          </a:prstGeom>
          <a:noFill/>
          <a:ln/>
        </p:spPr>
        <p:txBody>
          <a:bodyPr wrap="square" lIns="0" tIns="0" rIns="0" bIns="0" rtlCol="0" anchor="ctr">
            <a:normAutofit/>
          </a:bodyPr>
          <a:lstStyle/>
          <a:p>
            <a:pPr marL="0" indent="0">
              <a:buNone/>
            </a:pPr>
            <a:r>
              <a:rPr lang="en-US" sz="1320" b="1" dirty="0">
                <a:solidFill>
                  <a:srgbClr val="1D3F6E"/>
                </a:solidFill>
              </a:rPr>
              <a:t>Qualified graduates do not enter EI/ECSE</a:t>
            </a:r>
            <a:endParaRPr lang="en-US" sz="1320" dirty="0"/>
          </a:p>
        </p:txBody>
      </p:sp>
      <p:sp>
        <p:nvSpPr>
          <p:cNvPr id="19" name="Text 17"/>
          <p:cNvSpPr/>
          <p:nvPr/>
        </p:nvSpPr>
        <p:spPr>
          <a:xfrm>
            <a:off x="5120640" y="3904488"/>
            <a:ext cx="5989320" cy="365760"/>
          </a:xfrm>
          <a:prstGeom prst="rect">
            <a:avLst/>
          </a:prstGeom>
          <a:noFill/>
          <a:ln/>
        </p:spPr>
        <p:txBody>
          <a:bodyPr wrap="square" lIns="0" tIns="0" rIns="0" bIns="0" rtlCol="0" anchor="ctr">
            <a:normAutofit/>
          </a:bodyPr>
          <a:lstStyle/>
          <a:p>
            <a:pPr marL="0" indent="0">
              <a:buNone/>
            </a:pPr>
            <a:r>
              <a:rPr lang="en-US" sz="1320" dirty="0">
                <a:solidFill>
                  <a:srgbClr val="27364A"/>
                </a:solidFill>
              </a:rPr>
              <a:t>EI/ECSE-specific experiences + hiring partnerships + service commitments</a:t>
            </a:r>
            <a:endParaRPr lang="en-US" sz="1320" dirty="0"/>
          </a:p>
        </p:txBody>
      </p:sp>
      <p:sp>
        <p:nvSpPr>
          <p:cNvPr id="20" name="Shape 18">
            <a:extLst>
              <a:ext uri="{C183D7F6-B498-43B3-948B-1728B52AA6E4}">
                <adec:decorative xmlns:adec="http://schemas.microsoft.com/office/drawing/2017/decorative" val="1"/>
              </a:ext>
            </a:extLst>
          </p:cNvPr>
          <p:cNvSpPr/>
          <p:nvPr/>
        </p:nvSpPr>
        <p:spPr>
          <a:xfrm>
            <a:off x="640080" y="4434840"/>
            <a:ext cx="10972800" cy="658368"/>
          </a:xfrm>
          <a:prstGeom prst="rect">
            <a:avLst/>
          </a:prstGeom>
          <a:solidFill>
            <a:srgbClr val="F8FAFB"/>
          </a:solidFill>
          <a:ln w="7620">
            <a:solidFill>
              <a:srgbClr val="D9E1E7"/>
            </a:solidFill>
            <a:prstDash val="solid"/>
          </a:ln>
        </p:spPr>
        <p:txBody>
          <a:bodyPr/>
          <a:lstStyle/>
          <a:p>
            <a:endParaRPr/>
          </a:p>
        </p:txBody>
      </p:sp>
      <p:sp>
        <p:nvSpPr>
          <p:cNvPr id="21" name="Text 19"/>
          <p:cNvSpPr/>
          <p:nvPr/>
        </p:nvSpPr>
        <p:spPr>
          <a:xfrm>
            <a:off x="841248" y="4572000"/>
            <a:ext cx="4023360" cy="347472"/>
          </a:xfrm>
          <a:prstGeom prst="rect">
            <a:avLst/>
          </a:prstGeom>
          <a:noFill/>
          <a:ln/>
        </p:spPr>
        <p:txBody>
          <a:bodyPr wrap="square" lIns="0" tIns="0" rIns="0" bIns="0" rtlCol="0" anchor="ctr">
            <a:normAutofit/>
          </a:bodyPr>
          <a:lstStyle/>
          <a:p>
            <a:pPr marL="0" indent="0">
              <a:buNone/>
            </a:pPr>
            <a:r>
              <a:rPr lang="en-US" sz="1320" b="1" dirty="0">
                <a:solidFill>
                  <a:srgbClr val="1D3F6E"/>
                </a:solidFill>
              </a:rPr>
              <a:t>Workforce does not reflect communities served</a:t>
            </a:r>
            <a:endParaRPr lang="en-US" sz="1320" dirty="0"/>
          </a:p>
        </p:txBody>
      </p:sp>
      <p:sp>
        <p:nvSpPr>
          <p:cNvPr id="22" name="Text 20"/>
          <p:cNvSpPr/>
          <p:nvPr/>
        </p:nvSpPr>
        <p:spPr>
          <a:xfrm>
            <a:off x="5120640" y="4562856"/>
            <a:ext cx="5989320" cy="365760"/>
          </a:xfrm>
          <a:prstGeom prst="rect">
            <a:avLst/>
          </a:prstGeom>
          <a:noFill/>
          <a:ln/>
        </p:spPr>
        <p:txBody>
          <a:bodyPr wrap="square" lIns="0" tIns="0" rIns="0" bIns="0" rtlCol="0" anchor="ctr">
            <a:normAutofit/>
          </a:bodyPr>
          <a:lstStyle/>
          <a:p>
            <a:pPr marL="0" indent="0">
              <a:buNone/>
            </a:pPr>
            <a:r>
              <a:rPr lang="en-US" sz="1320" dirty="0">
                <a:solidFill>
                  <a:srgbClr val="27364A"/>
                </a:solidFill>
              </a:rPr>
              <a:t>Community-rooted recruitment + accessible admissions + responsive supports</a:t>
            </a:r>
            <a:endParaRPr lang="en-US" sz="1320" dirty="0"/>
          </a:p>
        </p:txBody>
      </p:sp>
      <p:sp>
        <p:nvSpPr>
          <p:cNvPr id="23" name="Shape 21">
            <a:extLst>
              <a:ext uri="{C183D7F6-B498-43B3-948B-1728B52AA6E4}">
                <adec:decorative xmlns:adec="http://schemas.microsoft.com/office/drawing/2017/decorative" val="1"/>
              </a:ext>
            </a:extLst>
          </p:cNvPr>
          <p:cNvSpPr/>
          <p:nvPr/>
        </p:nvSpPr>
        <p:spPr>
          <a:xfrm>
            <a:off x="640080" y="5093208"/>
            <a:ext cx="10972800" cy="658368"/>
          </a:xfrm>
          <a:prstGeom prst="rect">
            <a:avLst/>
          </a:prstGeom>
          <a:solidFill>
            <a:srgbClr val="FFFFFF"/>
          </a:solidFill>
          <a:ln w="7620">
            <a:solidFill>
              <a:srgbClr val="D9E1E7"/>
            </a:solidFill>
            <a:prstDash val="solid"/>
          </a:ln>
        </p:spPr>
        <p:txBody>
          <a:bodyPr/>
          <a:lstStyle/>
          <a:p>
            <a:endParaRPr/>
          </a:p>
        </p:txBody>
      </p:sp>
      <p:sp>
        <p:nvSpPr>
          <p:cNvPr id="24" name="Text 22"/>
          <p:cNvSpPr/>
          <p:nvPr/>
        </p:nvSpPr>
        <p:spPr>
          <a:xfrm>
            <a:off x="841248" y="5230368"/>
            <a:ext cx="4023360" cy="347472"/>
          </a:xfrm>
          <a:prstGeom prst="rect">
            <a:avLst/>
          </a:prstGeom>
          <a:noFill/>
          <a:ln/>
        </p:spPr>
        <p:txBody>
          <a:bodyPr wrap="square" lIns="0" tIns="0" rIns="0" bIns="0" rtlCol="0" anchor="ctr">
            <a:normAutofit/>
          </a:bodyPr>
          <a:lstStyle/>
          <a:p>
            <a:pPr marL="0" indent="0">
              <a:buNone/>
            </a:pPr>
            <a:r>
              <a:rPr lang="en-US" sz="1320" b="1" dirty="0">
                <a:solidFill>
                  <a:srgbClr val="1D3F6E"/>
                </a:solidFill>
              </a:rPr>
              <a:t>Hard-to-fill related-service roles remain vacant</a:t>
            </a:r>
            <a:endParaRPr lang="en-US" sz="1320" dirty="0"/>
          </a:p>
        </p:txBody>
      </p:sp>
      <p:sp>
        <p:nvSpPr>
          <p:cNvPr id="25" name="Text 23"/>
          <p:cNvSpPr/>
          <p:nvPr/>
        </p:nvSpPr>
        <p:spPr>
          <a:xfrm>
            <a:off x="5120640" y="5221224"/>
            <a:ext cx="5989320" cy="365760"/>
          </a:xfrm>
          <a:prstGeom prst="rect">
            <a:avLst/>
          </a:prstGeom>
          <a:noFill/>
          <a:ln/>
        </p:spPr>
        <p:txBody>
          <a:bodyPr wrap="square" lIns="0" tIns="0" rIns="0" bIns="0" rtlCol="0" anchor="ctr">
            <a:normAutofit lnSpcReduction="10000"/>
          </a:bodyPr>
          <a:lstStyle/>
          <a:p>
            <a:pPr marL="0" indent="0">
              <a:buNone/>
            </a:pPr>
            <a:r>
              <a:rPr lang="en-US" sz="1320" dirty="0">
                <a:solidFill>
                  <a:srgbClr val="27364A"/>
                </a:solidFill>
              </a:rPr>
              <a:t>IHE partnership + specialty preparation + scholarships + local clinical experiences</a:t>
            </a:r>
            <a:endParaRPr lang="en-US" sz="1320" dirty="0"/>
          </a:p>
        </p:txBody>
      </p:sp>
      <p:sp>
        <p:nvSpPr>
          <p:cNvPr id="26"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12</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B4AC1417-80E9-90EA-90DE-C6519BD688CA}"/>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553CA9DC-FD3A-1E4C-3F02-FBB857B02C55}"/>
              </a:ext>
            </a:extLst>
          </p:cNvPr>
          <p:cNvSpPr>
            <a:spLocks noGrp="1"/>
          </p:cNvSpPr>
          <p:nvPr>
            <p:ph type="title" idx="4294967295"/>
          </p:nvPr>
        </p:nvSpPr>
        <p:spPr>
          <a:xfrm>
            <a:off x="685800" y="2011680"/>
            <a:ext cx="9966960" cy="65836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Aptos Display"/>
                <a:ea typeface="+mn-ea"/>
                <a:cs typeface="+mn-cs"/>
              </a:rPr>
              <a:t>Strategies from the database in action</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a:extLst>
              <a:ext uri="{FF2B5EF4-FFF2-40B4-BE49-F238E27FC236}">
                <a16:creationId xmlns:a16="http://schemas.microsoft.com/office/drawing/2014/main" id="{0FD852FA-470A-8136-D13E-8960AF7B0251}"/>
              </a:ext>
            </a:extLst>
          </p:cNvPr>
          <p:cNvSpPr/>
          <p:nvPr/>
        </p:nvSpPr>
        <p:spPr>
          <a:xfrm>
            <a:off x="685800" y="1005840"/>
            <a:ext cx="4754880" cy="256032"/>
          </a:xfrm>
          <a:prstGeom prst="rect">
            <a:avLst/>
          </a:prstGeom>
          <a:noFill/>
          <a:ln/>
        </p:spPr>
        <p:txBody>
          <a:bodyPr wrap="square" lIns="0" tIns="0" rIns="0" bIns="0" rtlCol="0" anchor="ctr"/>
          <a:lstStyle/>
          <a:p>
            <a:pPr marL="0" indent="0">
              <a:buNone/>
            </a:pPr>
            <a:r>
              <a:rPr lang="en-US" sz="1100" b="1" kern="0" spc="100" dirty="0">
                <a:solidFill>
                  <a:srgbClr val="DDEEF4"/>
                </a:solidFill>
                <a:latin typeface="Aptos" pitchFamily="34" charset="0"/>
                <a:ea typeface="Aptos" pitchFamily="34" charset="-122"/>
                <a:cs typeface="Aptos" pitchFamily="34" charset="-120"/>
              </a:rPr>
              <a:t>SESSION 3  |  BUILDING PATHWAYS</a:t>
            </a:r>
            <a:endParaRPr lang="en-US" sz="1100" dirty="0"/>
          </a:p>
        </p:txBody>
      </p:sp>
      <p:sp>
        <p:nvSpPr>
          <p:cNvPr id="4" name="Text 2">
            <a:extLst>
              <a:ext uri="{FF2B5EF4-FFF2-40B4-BE49-F238E27FC236}">
                <a16:creationId xmlns:a16="http://schemas.microsoft.com/office/drawing/2014/main" id="{3B7E6E1B-BF59-081F-F6F7-29B4D695B45B}"/>
              </a:ext>
            </a:extLst>
          </p:cNvPr>
          <p:cNvSpPr/>
          <p:nvPr/>
        </p:nvSpPr>
        <p:spPr>
          <a:xfrm>
            <a:off x="685800" y="2971800"/>
            <a:ext cx="9509760" cy="1097280"/>
          </a:xfrm>
          <a:prstGeom prst="rect">
            <a:avLst/>
          </a:prstGeom>
          <a:noFill/>
          <a:ln/>
        </p:spPr>
        <p:txBody>
          <a:bodyPr wrap="square" lIns="0" tIns="0" rIns="0" bIns="0" rtlCol="0" anchor="ctr">
            <a:normAutofit/>
          </a:bodyPr>
          <a:lstStyle/>
          <a:p>
            <a:pPr marL="0" indent="0">
              <a:buNone/>
            </a:pPr>
            <a:r>
              <a:rPr lang="en-US" sz="1800" dirty="0">
                <a:latin typeface="Aptos"/>
              </a:rPr>
              <a:t>A quick look at alternative and multidisciplinary </a:t>
            </a:r>
            <a:r>
              <a:rPr lang="en-US" dirty="0">
                <a:latin typeface="Aptos"/>
              </a:rPr>
              <a:t>strategies</a:t>
            </a:r>
            <a:endParaRPr lang="en-US" sz="1800" dirty="0"/>
          </a:p>
        </p:txBody>
      </p:sp>
      <p:sp>
        <p:nvSpPr>
          <p:cNvPr id="5" name="Shape 3">
            <a:extLst>
              <a:ext uri="{FF2B5EF4-FFF2-40B4-BE49-F238E27FC236}">
                <a16:creationId xmlns:a16="http://schemas.microsoft.com/office/drawing/2014/main" id="{565ED74B-B3BE-83F9-2194-36E5EEA7AA27}"/>
              </a:ext>
              <a:ext uri="{C183D7F6-B498-43B3-948B-1728B52AA6E4}">
                <adec:decorative xmlns:adec="http://schemas.microsoft.com/office/drawing/2017/decorative" val="1"/>
              </a:ext>
            </a:extLst>
          </p:cNvPr>
          <p:cNvSpPr/>
          <p:nvPr/>
        </p:nvSpPr>
        <p:spPr>
          <a:xfrm>
            <a:off x="685800" y="4370832"/>
            <a:ext cx="1828800" cy="0"/>
          </a:xfrm>
          <a:prstGeom prst="line">
            <a:avLst/>
          </a:prstGeom>
          <a:noFill/>
          <a:ln w="63500">
            <a:solidFill>
              <a:srgbClr val="1C9A99"/>
            </a:solidFill>
            <a:prstDash val="solid"/>
          </a:ln>
        </p:spPr>
        <p:txBody>
          <a:bodyPr/>
          <a:lstStyle/>
          <a:p>
            <a:endParaRPr/>
          </a:p>
        </p:txBody>
      </p:sp>
      <p:sp>
        <p:nvSpPr>
          <p:cNvPr id="25" name="Slide Number Placeholder 0">
            <a:extLst>
              <a:ext uri="{FF2B5EF4-FFF2-40B4-BE49-F238E27FC236}">
                <a16:creationId xmlns:a16="http://schemas.microsoft.com/office/drawing/2014/main" id="{D69FBD43-CD88-734E-760E-D7DBF0E140AC}"/>
              </a:ext>
            </a:extLst>
          </p:cNvPr>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13</a:t>
            </a:r>
            <a:endParaRPr lang="en-US"/>
          </a:p>
        </p:txBody>
      </p:sp>
    </p:spTree>
    <p:extLst>
      <p:ext uri="{BB962C8B-B14F-4D97-AF65-F5344CB8AC3E}">
        <p14:creationId xmlns:p14="http://schemas.microsoft.com/office/powerpoint/2010/main" val="4135304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Alternative does not mean lower standard—it means a different route to the standard</a:t>
            </a:r>
            <a:endParaRPr kumimoji="0" lang="en-US" sz="2600" b="0" i="0" u="none" strike="noStrike" kern="1200" cap="none" spc="0" normalizeH="0" baseline="0" noProof="0" dirty="0">
              <a:ln>
                <a:noFill/>
              </a:ln>
              <a:solidFill>
                <a:prstClr val="black"/>
              </a:solidFill>
              <a:effectLst/>
              <a:uLnTx/>
              <a:uFillTx/>
              <a:latin typeface="Aptos"/>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70" normalizeH="0" baseline="0" noProof="0" dirty="0">
                <a:ln>
                  <a:noFill/>
                </a:ln>
                <a:solidFill>
                  <a:srgbClr val="1C9A99"/>
                </a:solidFill>
                <a:effectLst/>
                <a:uLnTx/>
                <a:uFillTx/>
                <a:latin typeface="Aptos" pitchFamily="34" charset="0"/>
                <a:ea typeface="Aptos" pitchFamily="34" charset="-122"/>
                <a:cs typeface="Aptos" pitchFamily="34" charset="-120"/>
              </a:rPr>
              <a:t>ALTERNATIVE PATHWAYS</a:t>
            </a:r>
            <a:endParaRPr kumimoji="0" lang="en-US" sz="800" b="0" i="0" u="none" strike="noStrike" kern="1200" cap="none" spc="0" normalizeH="0" baseline="0" noProof="0" dirty="0">
              <a:ln>
                <a:noFill/>
              </a:ln>
              <a:solidFill>
                <a:prstClr val="black"/>
              </a:solidFill>
              <a:effectLst/>
              <a:uLnTx/>
              <a:uFillTx/>
              <a:latin typeface="Aptos"/>
              <a:ea typeface="+mn-ea"/>
              <a:cs typeface="+mn-cs"/>
            </a:endParaRPr>
          </a:p>
        </p:txBody>
      </p:sp>
      <p:sp>
        <p:nvSpPr>
          <p:cNvPr id="4" name="Text 2"/>
          <p:cNvSpPr/>
          <p:nvPr/>
        </p:nvSpPr>
        <p:spPr>
          <a:xfrm>
            <a:off x="420624" y="713232"/>
            <a:ext cx="10881360" cy="347472"/>
          </a:xfrm>
          <a:prstGeom prst="rect">
            <a:avLst/>
          </a:prstGeom>
          <a:noFill/>
          <a:ln/>
        </p:spPr>
        <p:txBody>
          <a:bodyPr wrap="square" lIns="0" tIns="0" rIns="0" bIns="0" rtlCol="0" anchor="ctr">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E6B78"/>
                </a:solidFill>
                <a:effectLst/>
                <a:uLnTx/>
                <a:uFillTx/>
                <a:latin typeface="Aptos" pitchFamily="34" charset="0"/>
                <a:ea typeface="Aptos" pitchFamily="34" charset="-122"/>
                <a:cs typeface="Aptos" pitchFamily="34" charset="-120"/>
              </a:rPr>
              <a:t>Alternative routes are useful when candidates bring relevant experience or prior education but the traditional sequence creates unnecessary delay or duplication.</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5" name="Shape 3">
            <a:extLst>
              <a:ext uri="{C183D7F6-B498-43B3-948B-1728B52AA6E4}">
                <adec:decorative xmlns:adec="http://schemas.microsoft.com/office/drawing/2017/decorative" val="1"/>
              </a:ext>
            </a:extLst>
          </p:cNvPr>
          <p:cNvSpPr/>
          <p:nvPr/>
        </p:nvSpPr>
        <p:spPr>
          <a:xfrm>
            <a:off x="713232" y="1371600"/>
            <a:ext cx="5074920" cy="1737360"/>
          </a:xfrm>
          <a:prstGeom prst="roundRect">
            <a:avLst>
              <a:gd name="adj" fmla="val 3158"/>
            </a:avLst>
          </a:prstGeom>
          <a:solidFill>
            <a:srgbClr val="FFFFFF"/>
          </a:solidFill>
          <a:ln w="12700">
            <a:solidFill>
              <a:srgbClr val="D9E1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6" name="Shape 4">
            <a:extLst>
              <a:ext uri="{C183D7F6-B498-43B3-948B-1728B52AA6E4}">
                <adec:decorative xmlns:adec="http://schemas.microsoft.com/office/drawing/2017/decorative" val="1"/>
              </a:ext>
            </a:extLst>
          </p:cNvPr>
          <p:cNvSpPr/>
          <p:nvPr/>
        </p:nvSpPr>
        <p:spPr>
          <a:xfrm>
            <a:off x="713232" y="1371600"/>
            <a:ext cx="73152" cy="1737360"/>
          </a:xfrm>
          <a:prstGeom prst="rect">
            <a:avLst/>
          </a:prstGeom>
          <a:solidFill>
            <a:srgbClr val="1D3F6E"/>
          </a:solidFill>
          <a:ln w="12700">
            <a:solidFill>
              <a:srgbClr val="1D3F6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7" name="Text 5"/>
          <p:cNvSpPr/>
          <p:nvPr/>
        </p:nvSpPr>
        <p:spPr>
          <a:xfrm>
            <a:off x="941832" y="1554480"/>
            <a:ext cx="4663440" cy="310896"/>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D3F6E"/>
                </a:solidFill>
                <a:effectLst/>
                <a:uLnTx/>
                <a:uFillTx/>
                <a:latin typeface="Aptos" pitchFamily="34" charset="0"/>
                <a:ea typeface="Aptos" pitchFamily="34" charset="-122"/>
                <a:cs typeface="Aptos" pitchFamily="34" charset="-120"/>
              </a:rPr>
              <a:t>Keep the standard clear</a:t>
            </a:r>
            <a:endParaRPr kumimoji="0" lang="en-US" sz="1600" b="0" i="0" u="none" strike="noStrike" kern="1200" cap="none" spc="0" normalizeH="0" baseline="0" noProof="0" dirty="0">
              <a:ln>
                <a:noFill/>
              </a:ln>
              <a:solidFill>
                <a:prstClr val="black"/>
              </a:solidFill>
              <a:effectLst/>
              <a:uLnTx/>
              <a:uFillTx/>
              <a:latin typeface="Aptos"/>
              <a:ea typeface="+mn-ea"/>
              <a:cs typeface="+mn-cs"/>
            </a:endParaRPr>
          </a:p>
        </p:txBody>
      </p:sp>
      <p:sp>
        <p:nvSpPr>
          <p:cNvPr id="8" name="Text 6"/>
          <p:cNvSpPr/>
          <p:nvPr/>
        </p:nvSpPr>
        <p:spPr>
          <a:xfrm>
            <a:off x="941832" y="1993392"/>
            <a:ext cx="4663440" cy="960120"/>
          </a:xfrm>
          <a:prstGeom prst="rect">
            <a:avLst/>
          </a:prstGeom>
          <a:noFill/>
          <a:ln/>
        </p:spPr>
        <p:txBody>
          <a:bodyPr wrap="square" lIns="254" tIns="254" rIns="254" bIns="254"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27364A"/>
                </a:solidFill>
                <a:effectLst/>
                <a:uLnTx/>
                <a:uFillTx/>
                <a:latin typeface="Aptos" pitchFamily="34" charset="0"/>
                <a:ea typeface="Aptos" pitchFamily="34" charset="-122"/>
                <a:cs typeface="Aptos" pitchFamily="34" charset="-120"/>
              </a:rPr>
              <a:t>Define the competencies, credential, or license that still must be achieved.</a:t>
            </a:r>
            <a:endParaRPr kumimoji="0" lang="en-US" sz="1350" b="0" i="0" u="none" strike="noStrike" kern="1200" cap="none" spc="0" normalizeH="0" baseline="0" noProof="0" dirty="0">
              <a:ln>
                <a:noFill/>
              </a:ln>
              <a:solidFill>
                <a:prstClr val="black"/>
              </a:solidFill>
              <a:effectLst/>
              <a:uLnTx/>
              <a:uFillTx/>
              <a:latin typeface="Aptos"/>
              <a:ea typeface="+mn-ea"/>
              <a:cs typeface="+mn-cs"/>
            </a:endParaRPr>
          </a:p>
        </p:txBody>
      </p:sp>
      <p:sp>
        <p:nvSpPr>
          <p:cNvPr id="9" name="Shape 7">
            <a:extLst>
              <a:ext uri="{C183D7F6-B498-43B3-948B-1728B52AA6E4}">
                <adec:decorative xmlns:adec="http://schemas.microsoft.com/office/drawing/2017/decorative" val="1"/>
              </a:ext>
            </a:extLst>
          </p:cNvPr>
          <p:cNvSpPr/>
          <p:nvPr/>
        </p:nvSpPr>
        <p:spPr>
          <a:xfrm>
            <a:off x="6245352" y="1371600"/>
            <a:ext cx="5074920" cy="1737360"/>
          </a:xfrm>
          <a:prstGeom prst="roundRect">
            <a:avLst>
              <a:gd name="adj" fmla="val 3158"/>
            </a:avLst>
          </a:prstGeom>
          <a:solidFill>
            <a:srgbClr val="FFFFFF"/>
          </a:solidFill>
          <a:ln w="12700">
            <a:solidFill>
              <a:srgbClr val="D9E1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10" name="Shape 8">
            <a:extLst>
              <a:ext uri="{C183D7F6-B498-43B3-948B-1728B52AA6E4}">
                <adec:decorative xmlns:adec="http://schemas.microsoft.com/office/drawing/2017/decorative" val="1"/>
              </a:ext>
            </a:extLst>
          </p:cNvPr>
          <p:cNvSpPr/>
          <p:nvPr/>
        </p:nvSpPr>
        <p:spPr>
          <a:xfrm>
            <a:off x="6245352" y="1371600"/>
            <a:ext cx="73152" cy="1737360"/>
          </a:xfrm>
          <a:prstGeom prst="rect">
            <a:avLst/>
          </a:prstGeom>
          <a:solidFill>
            <a:srgbClr val="1C9A99"/>
          </a:solidFill>
          <a:ln w="12700">
            <a:solidFill>
              <a:srgbClr val="1C9A9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11" name="Text 9"/>
          <p:cNvSpPr/>
          <p:nvPr/>
        </p:nvSpPr>
        <p:spPr>
          <a:xfrm>
            <a:off x="6473952" y="1554480"/>
            <a:ext cx="4663440" cy="310896"/>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D3F6E"/>
                </a:solidFill>
                <a:effectLst/>
                <a:uLnTx/>
                <a:uFillTx/>
                <a:latin typeface="Aptos" pitchFamily="34" charset="0"/>
                <a:ea typeface="Aptos" pitchFamily="34" charset="-122"/>
                <a:cs typeface="Aptos" pitchFamily="34" charset="-120"/>
              </a:rPr>
              <a:t>Recognize what candidates bring</a:t>
            </a:r>
            <a:endParaRPr kumimoji="0" lang="en-US" sz="1600" b="0" i="0" u="none" strike="noStrike" kern="1200" cap="none" spc="0" normalizeH="0" baseline="0" noProof="0" dirty="0">
              <a:ln>
                <a:noFill/>
              </a:ln>
              <a:solidFill>
                <a:prstClr val="black"/>
              </a:solidFill>
              <a:effectLst/>
              <a:uLnTx/>
              <a:uFillTx/>
              <a:latin typeface="Aptos"/>
              <a:ea typeface="+mn-ea"/>
              <a:cs typeface="+mn-cs"/>
            </a:endParaRPr>
          </a:p>
        </p:txBody>
      </p:sp>
      <p:sp>
        <p:nvSpPr>
          <p:cNvPr id="12" name="Text 10"/>
          <p:cNvSpPr/>
          <p:nvPr/>
        </p:nvSpPr>
        <p:spPr>
          <a:xfrm>
            <a:off x="6473952" y="1993392"/>
            <a:ext cx="4663440" cy="960120"/>
          </a:xfrm>
          <a:prstGeom prst="rect">
            <a:avLst/>
          </a:prstGeom>
          <a:noFill/>
          <a:ln/>
        </p:spPr>
        <p:txBody>
          <a:bodyPr wrap="square" lIns="254" tIns="254" rIns="254" bIns="254"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27364A"/>
                </a:solidFill>
                <a:effectLst/>
                <a:uLnTx/>
                <a:uFillTx/>
                <a:latin typeface="Aptos" pitchFamily="34" charset="0"/>
                <a:ea typeface="Aptos" pitchFamily="34" charset="-122"/>
                <a:cs typeface="Aptos" pitchFamily="34" charset="-120"/>
              </a:rPr>
              <a:t>Use prior learning, experience, credentials, or related degrees where policy allows.</a:t>
            </a:r>
            <a:endParaRPr kumimoji="0" lang="en-US" sz="1350" b="0" i="0" u="none" strike="noStrike" kern="1200" cap="none" spc="0" normalizeH="0" baseline="0" noProof="0" dirty="0">
              <a:ln>
                <a:noFill/>
              </a:ln>
              <a:solidFill>
                <a:prstClr val="black"/>
              </a:solidFill>
              <a:effectLst/>
              <a:uLnTx/>
              <a:uFillTx/>
              <a:latin typeface="Aptos"/>
              <a:ea typeface="+mn-ea"/>
              <a:cs typeface="+mn-cs"/>
            </a:endParaRPr>
          </a:p>
        </p:txBody>
      </p:sp>
      <p:sp>
        <p:nvSpPr>
          <p:cNvPr id="13" name="Shape 11">
            <a:extLst>
              <a:ext uri="{C183D7F6-B498-43B3-948B-1728B52AA6E4}">
                <adec:decorative xmlns:adec="http://schemas.microsoft.com/office/drawing/2017/decorative" val="1"/>
              </a:ext>
            </a:extLst>
          </p:cNvPr>
          <p:cNvSpPr/>
          <p:nvPr/>
        </p:nvSpPr>
        <p:spPr>
          <a:xfrm>
            <a:off x="713232" y="3529584"/>
            <a:ext cx="5074920" cy="1737360"/>
          </a:xfrm>
          <a:prstGeom prst="roundRect">
            <a:avLst>
              <a:gd name="adj" fmla="val 3158"/>
            </a:avLst>
          </a:prstGeom>
          <a:solidFill>
            <a:srgbClr val="FFFFFF"/>
          </a:solidFill>
          <a:ln w="12700">
            <a:solidFill>
              <a:srgbClr val="D9E1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14" name="Shape 12">
            <a:extLst>
              <a:ext uri="{C183D7F6-B498-43B3-948B-1728B52AA6E4}">
                <adec:decorative xmlns:adec="http://schemas.microsoft.com/office/drawing/2017/decorative" val="1"/>
              </a:ext>
            </a:extLst>
          </p:cNvPr>
          <p:cNvSpPr/>
          <p:nvPr/>
        </p:nvSpPr>
        <p:spPr>
          <a:xfrm>
            <a:off x="713232" y="3529584"/>
            <a:ext cx="73152" cy="1737360"/>
          </a:xfrm>
          <a:prstGeom prst="rect">
            <a:avLst/>
          </a:prstGeom>
          <a:solidFill>
            <a:srgbClr val="F4A340"/>
          </a:solidFill>
          <a:ln w="12700">
            <a:solidFill>
              <a:srgbClr val="F4A34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15" name="Text 13"/>
          <p:cNvSpPr/>
          <p:nvPr/>
        </p:nvSpPr>
        <p:spPr>
          <a:xfrm>
            <a:off x="941832" y="3712464"/>
            <a:ext cx="4663440" cy="310896"/>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D3F6E"/>
                </a:solidFill>
                <a:effectLst/>
                <a:uLnTx/>
                <a:uFillTx/>
                <a:latin typeface="Aptos" pitchFamily="34" charset="0"/>
                <a:ea typeface="Aptos" pitchFamily="34" charset="-122"/>
                <a:cs typeface="Aptos" pitchFamily="34" charset="-120"/>
              </a:rPr>
              <a:t>Provide structured supports</a:t>
            </a:r>
            <a:endParaRPr kumimoji="0" lang="en-US" sz="1600" b="0" i="0" u="none" strike="noStrike" kern="1200" cap="none" spc="0" normalizeH="0" baseline="0" noProof="0" dirty="0">
              <a:ln>
                <a:noFill/>
              </a:ln>
              <a:solidFill>
                <a:prstClr val="black"/>
              </a:solidFill>
              <a:effectLst/>
              <a:uLnTx/>
              <a:uFillTx/>
              <a:latin typeface="Aptos"/>
              <a:ea typeface="+mn-ea"/>
              <a:cs typeface="+mn-cs"/>
            </a:endParaRPr>
          </a:p>
        </p:txBody>
      </p:sp>
      <p:sp>
        <p:nvSpPr>
          <p:cNvPr id="16" name="Text 14"/>
          <p:cNvSpPr/>
          <p:nvPr/>
        </p:nvSpPr>
        <p:spPr>
          <a:xfrm>
            <a:off x="941832" y="4151376"/>
            <a:ext cx="4663440" cy="960120"/>
          </a:xfrm>
          <a:prstGeom prst="rect">
            <a:avLst/>
          </a:prstGeom>
          <a:noFill/>
          <a:ln/>
        </p:spPr>
        <p:txBody>
          <a:bodyPr wrap="square" lIns="254" tIns="254" rIns="254" bIns="254"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27364A"/>
                </a:solidFill>
                <a:effectLst/>
                <a:uLnTx/>
                <a:uFillTx/>
                <a:latin typeface="Aptos" pitchFamily="34" charset="0"/>
                <a:ea typeface="Aptos" pitchFamily="34" charset="-122"/>
                <a:cs typeface="Aptos" pitchFamily="34" charset="-120"/>
              </a:rPr>
              <a:t>Mentoring, coursework, supervision, and checkpoints protect quality while accelerating entry.</a:t>
            </a:r>
            <a:endParaRPr kumimoji="0" lang="en-US" sz="1350" b="0" i="0" u="none" strike="noStrike" kern="1200" cap="none" spc="0" normalizeH="0" baseline="0" noProof="0" dirty="0">
              <a:ln>
                <a:noFill/>
              </a:ln>
              <a:solidFill>
                <a:prstClr val="black"/>
              </a:solidFill>
              <a:effectLst/>
              <a:uLnTx/>
              <a:uFillTx/>
              <a:latin typeface="Aptos"/>
              <a:ea typeface="+mn-ea"/>
              <a:cs typeface="+mn-cs"/>
            </a:endParaRPr>
          </a:p>
        </p:txBody>
      </p:sp>
      <p:sp>
        <p:nvSpPr>
          <p:cNvPr id="17" name="Shape 15">
            <a:extLst>
              <a:ext uri="{C183D7F6-B498-43B3-948B-1728B52AA6E4}">
                <adec:decorative xmlns:adec="http://schemas.microsoft.com/office/drawing/2017/decorative" val="1"/>
              </a:ext>
            </a:extLst>
          </p:cNvPr>
          <p:cNvSpPr/>
          <p:nvPr/>
        </p:nvSpPr>
        <p:spPr>
          <a:xfrm>
            <a:off x="6245352" y="3529584"/>
            <a:ext cx="5074920" cy="1737360"/>
          </a:xfrm>
          <a:prstGeom prst="roundRect">
            <a:avLst>
              <a:gd name="adj" fmla="val 3158"/>
            </a:avLst>
          </a:prstGeom>
          <a:solidFill>
            <a:srgbClr val="FFFFFF"/>
          </a:solidFill>
          <a:ln w="12700">
            <a:solidFill>
              <a:srgbClr val="D9E1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18" name="Shape 16">
            <a:extLst>
              <a:ext uri="{C183D7F6-B498-43B3-948B-1728B52AA6E4}">
                <adec:decorative xmlns:adec="http://schemas.microsoft.com/office/drawing/2017/decorative" val="1"/>
              </a:ext>
            </a:extLst>
          </p:cNvPr>
          <p:cNvSpPr/>
          <p:nvPr/>
        </p:nvSpPr>
        <p:spPr>
          <a:xfrm>
            <a:off x="6245352" y="3529584"/>
            <a:ext cx="73152" cy="1737360"/>
          </a:xfrm>
          <a:prstGeom prst="rect">
            <a:avLst/>
          </a:prstGeom>
          <a:solidFill>
            <a:srgbClr val="2669A8"/>
          </a:solidFill>
          <a:ln w="12700">
            <a:solidFill>
              <a:srgbClr val="2669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19" name="Text 17"/>
          <p:cNvSpPr/>
          <p:nvPr/>
        </p:nvSpPr>
        <p:spPr>
          <a:xfrm>
            <a:off x="6473952" y="3712464"/>
            <a:ext cx="4663440" cy="310896"/>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D3F6E"/>
                </a:solidFill>
                <a:effectLst/>
                <a:uLnTx/>
                <a:uFillTx/>
                <a:latin typeface="Aptos" pitchFamily="34" charset="0"/>
                <a:ea typeface="Aptos" pitchFamily="34" charset="-122"/>
                <a:cs typeface="Aptos" pitchFamily="34" charset="-120"/>
              </a:rPr>
              <a:t>Make the route understandable</a:t>
            </a:r>
            <a:endParaRPr kumimoji="0" lang="en-US" sz="1600" b="0" i="0" u="none" strike="noStrike" kern="1200" cap="none" spc="0" normalizeH="0" baseline="0" noProof="0" dirty="0">
              <a:ln>
                <a:noFill/>
              </a:ln>
              <a:solidFill>
                <a:prstClr val="black"/>
              </a:solidFill>
              <a:effectLst/>
              <a:uLnTx/>
              <a:uFillTx/>
              <a:latin typeface="Aptos"/>
              <a:ea typeface="+mn-ea"/>
              <a:cs typeface="+mn-cs"/>
            </a:endParaRPr>
          </a:p>
        </p:txBody>
      </p:sp>
      <p:sp>
        <p:nvSpPr>
          <p:cNvPr id="20" name="Text 18"/>
          <p:cNvSpPr/>
          <p:nvPr/>
        </p:nvSpPr>
        <p:spPr>
          <a:xfrm>
            <a:off x="6473952" y="4151376"/>
            <a:ext cx="4663440" cy="960120"/>
          </a:xfrm>
          <a:prstGeom prst="rect">
            <a:avLst/>
          </a:prstGeom>
          <a:noFill/>
          <a:ln/>
        </p:spPr>
        <p:txBody>
          <a:bodyPr wrap="square" lIns="254" tIns="254" rIns="254" bIns="254"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27364A"/>
                </a:solidFill>
                <a:effectLst/>
                <a:uLnTx/>
                <a:uFillTx/>
                <a:latin typeface="Aptos" pitchFamily="34" charset="0"/>
                <a:ea typeface="Aptos" pitchFamily="34" charset="-122"/>
                <a:cs typeface="Aptos" pitchFamily="34" charset="-120"/>
              </a:rPr>
              <a:t>Candidates and employers should know what is provisional, what is required next, and by when.</a:t>
            </a:r>
            <a:endParaRPr kumimoji="0" lang="en-US" sz="1350" b="0" i="0" u="none" strike="noStrike" kern="1200" cap="none" spc="0" normalizeH="0" baseline="0" noProof="0" dirty="0">
              <a:ln>
                <a:noFill/>
              </a:ln>
              <a:solidFill>
                <a:prstClr val="black"/>
              </a:solidFill>
              <a:effectLst/>
              <a:uLnTx/>
              <a:uFillTx/>
              <a:latin typeface="Aptos"/>
              <a:ea typeface="+mn-ea"/>
              <a:cs typeface="+mn-cs"/>
            </a:endParaRPr>
          </a:p>
        </p:txBody>
      </p:sp>
      <p:sp>
        <p:nvSpPr>
          <p:cNvPr id="21" name="Text 19"/>
          <p:cNvSpPr/>
          <p:nvPr/>
        </p:nvSpPr>
        <p:spPr>
          <a:xfrm>
            <a:off x="1280160" y="5522976"/>
            <a:ext cx="9601200" cy="411480"/>
          </a:xfrm>
          <a:prstGeom prst="rect">
            <a:avLst/>
          </a:prstGeom>
          <a:noFill/>
          <a:ln/>
        </p:spPr>
        <p:txBody>
          <a:bodyPr wrap="square" lIns="0" tIns="0" rIns="0" bIns="0" rtlCol="0" anchor="ctr">
            <a:normAutofit fontScale="92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D3F6E"/>
                </a:solidFill>
                <a:effectLst/>
                <a:uLnTx/>
                <a:uFillTx/>
                <a:latin typeface="Aptos"/>
                <a:ea typeface="+mn-ea"/>
                <a:cs typeface="+mn-cs"/>
              </a:rPr>
              <a:t>ECTA example: Oklahoma’s special education “Boot Camp” pairs provisional certification with continued coursework toward a master’s degree.</a:t>
            </a:r>
            <a:endParaRPr kumimoji="0" lang="en-US" sz="1500" b="0" i="0" u="none" strike="noStrike" kern="1200" cap="none" spc="0" normalizeH="0" baseline="0" noProof="0" dirty="0">
              <a:ln>
                <a:noFill/>
              </a:ln>
              <a:solidFill>
                <a:prstClr val="black"/>
              </a:solidFill>
              <a:effectLst/>
              <a:uLnTx/>
              <a:uFillTx/>
              <a:latin typeface="Aptos"/>
              <a:ea typeface="+mn-ea"/>
              <a:cs typeface="+mn-cs"/>
            </a:endParaRPr>
          </a:p>
        </p:txBody>
      </p:sp>
      <p:sp>
        <p:nvSpPr>
          <p:cNvPr id="22" name="Text 20"/>
          <p:cNvSpPr/>
          <p:nvPr/>
        </p:nvSpPr>
        <p:spPr>
          <a:xfrm>
            <a:off x="502920" y="6281928"/>
            <a:ext cx="10789920" cy="146304"/>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srgbClr val="8B97A3"/>
                </a:solidFill>
                <a:effectLst/>
                <a:uLnTx/>
                <a:uFillTx/>
                <a:latin typeface="Aptos" pitchFamily="34" charset="0"/>
                <a:ea typeface="Aptos" pitchFamily="34" charset="-122"/>
                <a:cs typeface="Aptos" pitchFamily="34" charset="-120"/>
              </a:rPr>
              <a:t>Source: ECTA Grow Your Own Programs one-page overview.</a:t>
            </a:r>
            <a:endParaRPr kumimoji="0" lang="en-US" sz="750" b="0" i="0" u="none" strike="noStrike" kern="1200" cap="none" spc="0" normalizeH="0" baseline="0" noProof="0" dirty="0">
              <a:ln>
                <a:noFill/>
              </a:ln>
              <a:solidFill>
                <a:prstClr val="black"/>
              </a:solidFill>
              <a:effectLst/>
              <a:uLnTx/>
              <a:uFillTx/>
              <a:latin typeface="Aptos"/>
              <a:ea typeface="+mn-ea"/>
              <a:cs typeface="+mn-cs"/>
            </a:endParaRPr>
          </a:p>
        </p:txBody>
      </p:sp>
      <p:sp>
        <p:nvSpPr>
          <p:cNvPr id="25" name="Slide Number Placeholder 0"/>
          <p:cNvSpPr>
            <a:spLocks noGrp="1"/>
          </p:cNvSpPr>
          <p:nvPr>
            <p:ph type="sldNum" sz="quarter" idx="4294967295"/>
          </p:nvPr>
        </p:nvSpPr>
        <p:spPr>
          <a:xfrm>
            <a:off x="11503152" y="6473952"/>
            <a:ext cx="320040" cy="164592"/>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sz="750" b="0" i="0" u="none" strike="noStrike" kern="1200" cap="none" spc="0" normalizeH="0" baseline="0" noProof="0">
                <a:ln>
                  <a:noFill/>
                </a:ln>
                <a:solidFill>
                  <a:srgbClr val="AAB3BA"/>
                </a:solidFill>
                <a:effectLst/>
                <a:uLnTx/>
                <a:uFillTx/>
                <a:latin typeface="Aptos"/>
              </a:rPr>
              <a:t>21</a:t>
            </a:r>
            <a:endParaRPr kumimoji="0" lang="en-US" sz="750" b="0" i="0" u="none" strike="noStrike" kern="1200" cap="none" spc="0" normalizeH="0" baseline="0" noProof="0">
              <a:ln>
                <a:noFill/>
              </a:ln>
              <a:solidFill>
                <a:srgbClr val="AAB3BA"/>
              </a:solidFill>
              <a:effectLst/>
              <a:uLnTx/>
              <a:uFillTx/>
              <a:latin typeface="Apto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EI-focused occupational therapist (OT) and physical therapist (PT) preparation</a:t>
            </a:r>
            <a:endParaRPr kumimoji="0" lang="en-US" sz="2600" b="0" i="0" u="none" strike="noStrike" kern="1200" cap="none" spc="0" normalizeH="0" baseline="0" noProof="0" dirty="0">
              <a:ln>
                <a:noFill/>
              </a:ln>
              <a:solidFill>
                <a:prstClr val="black"/>
              </a:solidFill>
              <a:effectLst/>
              <a:uLnTx/>
              <a:uFillTx/>
              <a:latin typeface="Aptos"/>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70" normalizeH="0" baseline="0" noProof="0" dirty="0">
                <a:ln>
                  <a:noFill/>
                </a:ln>
                <a:solidFill>
                  <a:srgbClr val="1C9A99"/>
                </a:solidFill>
                <a:effectLst/>
                <a:uLnTx/>
                <a:uFillTx/>
                <a:latin typeface="Aptos" pitchFamily="34" charset="0"/>
                <a:ea typeface="Aptos" pitchFamily="34" charset="-122"/>
                <a:cs typeface="Aptos" pitchFamily="34" charset="-120"/>
              </a:rPr>
              <a:t>Multidisciplinary </a:t>
            </a:r>
            <a:endParaRPr kumimoji="0" lang="en-US" sz="800" b="0" i="0" u="none" strike="noStrike" kern="1200" cap="none" spc="0" normalizeH="0" baseline="0" noProof="0" dirty="0">
              <a:ln>
                <a:noFill/>
              </a:ln>
              <a:solidFill>
                <a:prstClr val="black"/>
              </a:solidFill>
              <a:effectLst/>
              <a:uLnTx/>
              <a:uFillTx/>
              <a:latin typeface="Aptos"/>
              <a:ea typeface="+mn-ea"/>
              <a:cs typeface="+mn-cs"/>
            </a:endParaRPr>
          </a:p>
        </p:txBody>
      </p:sp>
      <p:sp>
        <p:nvSpPr>
          <p:cNvPr id="4" name="Text 2"/>
          <p:cNvSpPr/>
          <p:nvPr/>
        </p:nvSpPr>
        <p:spPr>
          <a:xfrm>
            <a:off x="420624" y="713232"/>
            <a:ext cx="10881360" cy="347472"/>
          </a:xfrm>
          <a:prstGeom prst="rect">
            <a:avLst/>
          </a:prstGeom>
          <a:noFill/>
          <a:ln/>
        </p:spPr>
        <p:txBody>
          <a:bodyPr wrap="square" lIns="0" tIns="0" rIns="0" bIns="0" rtlCol="0" anchor="ctr">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E6B78"/>
                </a:solidFill>
                <a:effectLst/>
                <a:uLnTx/>
                <a:uFillTx/>
                <a:latin typeface="Aptos" pitchFamily="34" charset="0"/>
                <a:ea typeface="Aptos" pitchFamily="34" charset="-122"/>
                <a:cs typeface="Aptos" pitchFamily="34" charset="-120"/>
              </a:rPr>
              <a:t>A personnel-preparation partnership can target a specific shortage by embedding EI content and financial support inside professional preparation.</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5" name="Shape 3">
            <a:extLst>
              <a:ext uri="{C183D7F6-B498-43B3-948B-1728B52AA6E4}">
                <adec:decorative xmlns:adec="http://schemas.microsoft.com/office/drawing/2017/decorative" val="1"/>
              </a:ext>
            </a:extLst>
          </p:cNvPr>
          <p:cNvSpPr/>
          <p:nvPr/>
        </p:nvSpPr>
        <p:spPr>
          <a:xfrm>
            <a:off x="685800" y="1371600"/>
            <a:ext cx="5166360" cy="4343400"/>
          </a:xfrm>
          <a:prstGeom prst="roundRect">
            <a:avLst>
              <a:gd name="adj" fmla="val 1263"/>
            </a:avLst>
          </a:prstGeom>
          <a:solidFill>
            <a:srgbClr val="EDF3F9"/>
          </a:solidFill>
          <a:ln w="12700">
            <a:solidFill>
              <a:srgbClr val="D9E1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6" name="Shape 4">
            <a:extLst>
              <a:ext uri="{C183D7F6-B498-43B3-948B-1728B52AA6E4}">
                <adec:decorative xmlns:adec="http://schemas.microsoft.com/office/drawing/2017/decorative" val="1"/>
              </a:ext>
            </a:extLst>
          </p:cNvPr>
          <p:cNvSpPr/>
          <p:nvPr/>
        </p:nvSpPr>
        <p:spPr>
          <a:xfrm>
            <a:off x="685800" y="1371600"/>
            <a:ext cx="73152" cy="4343400"/>
          </a:xfrm>
          <a:prstGeom prst="rect">
            <a:avLst/>
          </a:prstGeom>
          <a:solidFill>
            <a:srgbClr val="2669A8"/>
          </a:solidFill>
          <a:ln w="12700">
            <a:solidFill>
              <a:srgbClr val="2669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7" name="Text 5"/>
          <p:cNvSpPr/>
          <p:nvPr/>
        </p:nvSpPr>
        <p:spPr>
          <a:xfrm>
            <a:off x="914400" y="1554480"/>
            <a:ext cx="4754880" cy="310896"/>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D3F6E"/>
                </a:solidFill>
                <a:effectLst/>
                <a:uLnTx/>
                <a:uFillTx/>
                <a:latin typeface="Aptos" pitchFamily="34" charset="0"/>
                <a:ea typeface="Aptos" pitchFamily="34" charset="-122"/>
                <a:cs typeface="Aptos" pitchFamily="34" charset="-120"/>
              </a:rPr>
              <a:t>Doctoral PT personnel preparation</a:t>
            </a:r>
            <a:endParaRPr kumimoji="0" lang="en-US" sz="1600" b="0" i="0" u="none" strike="noStrike" kern="1200" cap="none" spc="0" normalizeH="0" baseline="0" noProof="0" dirty="0">
              <a:ln>
                <a:noFill/>
              </a:ln>
              <a:solidFill>
                <a:prstClr val="black"/>
              </a:solidFill>
              <a:effectLst/>
              <a:uLnTx/>
              <a:uFillTx/>
              <a:latin typeface="Aptos"/>
              <a:ea typeface="+mn-ea"/>
              <a:cs typeface="+mn-cs"/>
            </a:endParaRPr>
          </a:p>
        </p:txBody>
      </p:sp>
      <p:sp>
        <p:nvSpPr>
          <p:cNvPr id="8" name="Text 6"/>
          <p:cNvSpPr/>
          <p:nvPr/>
        </p:nvSpPr>
        <p:spPr>
          <a:xfrm>
            <a:off x="914400" y="1993392"/>
            <a:ext cx="4754880" cy="3566160"/>
          </a:xfrm>
          <a:prstGeom prst="rect">
            <a:avLst/>
          </a:prstGeom>
          <a:noFill/>
          <a:ln/>
        </p:spPr>
        <p:txBody>
          <a:bodyPr wrap="square" lIns="254" tIns="254" rIns="254" bIns="254"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27364A"/>
                </a:solidFill>
                <a:effectLst/>
                <a:uLnTx/>
                <a:uFillTx/>
                <a:latin typeface="Aptos" pitchFamily="34" charset="0"/>
                <a:ea typeface="Aptos" pitchFamily="34" charset="-122"/>
                <a:cs typeface="Aptos" pitchFamily="34" charset="-120"/>
              </a:rPr>
              <a:t>Hawaii Pacific University (HPU) received a five-year OSEP Personnel Preparation grant designed to strengthen the early childhood intervention physical therapy workforce in Hawaiʻi by preparing DPT scholars for EI practice with young children and families.</a:t>
            </a:r>
            <a:endParaRPr kumimoji="0" lang="en-US" sz="1350" b="0" i="0" u="none" strike="noStrike" kern="1200" cap="none" spc="0" normalizeH="0" baseline="0" noProof="0" dirty="0">
              <a:ln>
                <a:noFill/>
              </a:ln>
              <a:solidFill>
                <a:prstClr val="black"/>
              </a:solidFill>
              <a:effectLst/>
              <a:uLnTx/>
              <a:uFillTx/>
              <a:latin typeface="Aptos"/>
              <a:ea typeface="+mn-ea"/>
              <a:cs typeface="+mn-cs"/>
            </a:endParaRPr>
          </a:p>
        </p:txBody>
      </p:sp>
      <p:sp>
        <p:nvSpPr>
          <p:cNvPr id="9" name="Shape 7">
            <a:extLst>
              <a:ext uri="{C183D7F6-B498-43B3-948B-1728B52AA6E4}">
                <adec:decorative xmlns:adec="http://schemas.microsoft.com/office/drawing/2017/decorative" val="1"/>
              </a:ext>
            </a:extLst>
          </p:cNvPr>
          <p:cNvSpPr/>
          <p:nvPr/>
        </p:nvSpPr>
        <p:spPr>
          <a:xfrm>
            <a:off x="6309360" y="1371600"/>
            <a:ext cx="5166360" cy="4343400"/>
          </a:xfrm>
          <a:prstGeom prst="roundRect">
            <a:avLst>
              <a:gd name="adj" fmla="val 1263"/>
            </a:avLst>
          </a:prstGeom>
          <a:solidFill>
            <a:srgbClr val="E9F6F5"/>
          </a:solidFill>
          <a:ln w="12700">
            <a:solidFill>
              <a:srgbClr val="D9E1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11" name="Text 9"/>
          <p:cNvSpPr/>
          <p:nvPr/>
        </p:nvSpPr>
        <p:spPr>
          <a:xfrm>
            <a:off x="6537960" y="1554480"/>
            <a:ext cx="4754880" cy="310896"/>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D3F6E"/>
                </a:solidFill>
                <a:effectLst/>
                <a:uLnTx/>
                <a:uFillTx/>
                <a:latin typeface="Aptos" pitchFamily="34" charset="0"/>
                <a:ea typeface="Aptos" pitchFamily="34" charset="-122"/>
                <a:cs typeface="Aptos" pitchFamily="34" charset="-120"/>
              </a:rPr>
              <a:t>OT Doctoral personnel preparation</a:t>
            </a:r>
            <a:endParaRPr kumimoji="0" lang="en-US" sz="1600" b="0" i="0" u="none" strike="noStrike" kern="1200" cap="none" spc="0" normalizeH="0" baseline="0" noProof="0" dirty="0">
              <a:ln>
                <a:noFill/>
              </a:ln>
              <a:solidFill>
                <a:prstClr val="black"/>
              </a:solidFill>
              <a:effectLst/>
              <a:uLnTx/>
              <a:uFillTx/>
              <a:latin typeface="Aptos"/>
              <a:ea typeface="+mn-ea"/>
              <a:cs typeface="+mn-cs"/>
            </a:endParaRPr>
          </a:p>
        </p:txBody>
      </p:sp>
      <p:sp>
        <p:nvSpPr>
          <p:cNvPr id="10" name="Shape 8">
            <a:extLst>
              <a:ext uri="{C183D7F6-B498-43B3-948B-1728B52AA6E4}">
                <adec:decorative xmlns:adec="http://schemas.microsoft.com/office/drawing/2017/decorative" val="1"/>
              </a:ext>
            </a:extLst>
          </p:cNvPr>
          <p:cNvSpPr/>
          <p:nvPr/>
        </p:nvSpPr>
        <p:spPr>
          <a:xfrm>
            <a:off x="6309360" y="1371600"/>
            <a:ext cx="73152" cy="4343400"/>
          </a:xfrm>
          <a:prstGeom prst="rect">
            <a:avLst/>
          </a:prstGeom>
          <a:solidFill>
            <a:srgbClr val="1C9A99"/>
          </a:solidFill>
          <a:ln w="12700">
            <a:solidFill>
              <a:srgbClr val="1C9A9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12" name="Text 10"/>
          <p:cNvSpPr/>
          <p:nvPr/>
        </p:nvSpPr>
        <p:spPr>
          <a:xfrm>
            <a:off x="6537960" y="1993392"/>
            <a:ext cx="4754880" cy="3566160"/>
          </a:xfrm>
          <a:prstGeom prst="rect">
            <a:avLst/>
          </a:prstGeom>
          <a:noFill/>
          <a:ln/>
        </p:spPr>
        <p:txBody>
          <a:bodyPr wrap="square" lIns="254" tIns="254" rIns="254" bIns="254"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27364A"/>
                </a:solidFill>
                <a:effectLst/>
                <a:uLnTx/>
                <a:uFillTx/>
                <a:latin typeface="Aptos" pitchFamily="34" charset="0"/>
                <a:ea typeface="Aptos" pitchFamily="34" charset="-122"/>
                <a:cs typeface="Aptos" pitchFamily="34" charset="-120"/>
              </a:rPr>
              <a:t>HPU stood up a parallel OSEP-supported effort for occupational therapy, including EI/preschool preparation and support to address workforce shortages serving young children with disabilities.</a:t>
            </a:r>
            <a:endParaRPr kumimoji="0" lang="en-US" sz="1350" b="0" i="0" u="none" strike="noStrike" kern="1200" cap="none" spc="0" normalizeH="0" baseline="0" noProof="0" dirty="0">
              <a:ln>
                <a:noFill/>
              </a:ln>
              <a:solidFill>
                <a:prstClr val="black"/>
              </a:solidFill>
              <a:effectLst/>
              <a:uLnTx/>
              <a:uFillTx/>
              <a:latin typeface="Aptos"/>
              <a:ea typeface="+mn-ea"/>
              <a:cs typeface="+mn-cs"/>
            </a:endParaRPr>
          </a:p>
        </p:txBody>
      </p:sp>
      <p:sp>
        <p:nvSpPr>
          <p:cNvPr id="13" name="Text 11"/>
          <p:cNvSpPr/>
          <p:nvPr/>
        </p:nvSpPr>
        <p:spPr>
          <a:xfrm>
            <a:off x="457200" y="5605272"/>
            <a:ext cx="11045952" cy="676656"/>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D3F6E"/>
                </a:solidFill>
                <a:effectLst/>
                <a:uLnTx/>
                <a:uFillTx/>
                <a:latin typeface="Aptos"/>
                <a:ea typeface="+mn-ea"/>
                <a:cs typeface="+mn-cs"/>
              </a:rPr>
              <a:t>Transferable lesson: do not wait for graduates to “discover” EI/ECSE after licensure. Build EI/ECSE exposure, competencies, field experiences, and service connections into preparation.</a:t>
            </a:r>
            <a:endParaRPr kumimoji="0" lang="en-US" sz="1400" b="0" i="0" u="none" strike="noStrike" kern="1200" cap="none" spc="0" normalizeH="0" baseline="0" noProof="0" dirty="0">
              <a:ln>
                <a:noFill/>
              </a:ln>
              <a:solidFill>
                <a:prstClr val="black"/>
              </a:solidFill>
              <a:effectLst/>
              <a:uLnTx/>
              <a:uFillTx/>
              <a:latin typeface="Aptos"/>
              <a:ea typeface="+mn-ea"/>
              <a:cs typeface="+mn-cs"/>
            </a:endParaRPr>
          </a:p>
        </p:txBody>
      </p:sp>
      <p:sp>
        <p:nvSpPr>
          <p:cNvPr id="14" name="Text 12"/>
          <p:cNvSpPr/>
          <p:nvPr/>
        </p:nvSpPr>
        <p:spPr>
          <a:xfrm>
            <a:off x="502920" y="6281928"/>
            <a:ext cx="10789920" cy="146304"/>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srgbClr val="8B97A3"/>
                </a:solidFill>
                <a:effectLst/>
                <a:uLnTx/>
                <a:uFillTx/>
                <a:latin typeface="Aptos" pitchFamily="34" charset="0"/>
                <a:ea typeface="Aptos" pitchFamily="34" charset="-122"/>
                <a:cs typeface="Aptos" pitchFamily="34" charset="-120"/>
              </a:rPr>
              <a:t>Source: Hawaiʻi Pacific University, Department of Education Personnel Preparation Grants (accessed Aug. 2026).</a:t>
            </a:r>
            <a:endParaRPr kumimoji="0" lang="en-US" sz="750" b="0" i="0" u="none" strike="noStrike" kern="1200" cap="none" spc="0" normalizeH="0" baseline="0" noProof="0" dirty="0">
              <a:ln>
                <a:noFill/>
              </a:ln>
              <a:solidFill>
                <a:prstClr val="black"/>
              </a:solidFill>
              <a:effectLst/>
              <a:uLnTx/>
              <a:uFillTx/>
              <a:latin typeface="Aptos"/>
              <a:ea typeface="+mn-ea"/>
              <a:cs typeface="+mn-cs"/>
            </a:endParaRPr>
          </a:p>
        </p:txBody>
      </p:sp>
      <p:sp>
        <p:nvSpPr>
          <p:cNvPr id="25" name="Slide Number Placeholder 0"/>
          <p:cNvSpPr>
            <a:spLocks noGrp="1"/>
          </p:cNvSpPr>
          <p:nvPr>
            <p:ph type="sldNum" sz="quarter" idx="4294967295"/>
          </p:nvPr>
        </p:nvSpPr>
        <p:spPr>
          <a:xfrm>
            <a:off x="11503152" y="6473952"/>
            <a:ext cx="320040" cy="164592"/>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sz="750" b="0" i="0" u="none" strike="noStrike" kern="1200" cap="none" spc="0" normalizeH="0" baseline="0" noProof="0">
                <a:ln>
                  <a:noFill/>
                </a:ln>
                <a:solidFill>
                  <a:srgbClr val="AAB3BA"/>
                </a:solidFill>
                <a:effectLst/>
                <a:uLnTx/>
                <a:uFillTx/>
                <a:latin typeface="Aptos"/>
              </a:rPr>
              <a:t>20</a:t>
            </a:r>
            <a:endParaRPr kumimoji="0" lang="en-US" sz="750" b="0" i="0" u="none" strike="noStrike" kern="1200" cap="none" spc="0" normalizeH="0" baseline="0" noProof="0">
              <a:ln>
                <a:noFill/>
              </a:ln>
              <a:solidFill>
                <a:srgbClr val="AAB3BA"/>
              </a:solidFill>
              <a:effectLst/>
              <a:uLnTx/>
              <a:uFillTx/>
              <a:latin typeface="Apto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685800" y="2011680"/>
            <a:ext cx="9966960" cy="65836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Aptos Display"/>
                <a:ea typeface="+mn-ea"/>
                <a:cs typeface="+mn-cs"/>
              </a:rPr>
              <a:t>2. Models in Action</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685800" y="1005840"/>
            <a:ext cx="4754880" cy="256032"/>
          </a:xfrm>
          <a:prstGeom prst="rect">
            <a:avLst/>
          </a:prstGeom>
          <a:noFill/>
          <a:ln/>
        </p:spPr>
        <p:txBody>
          <a:bodyPr wrap="square" lIns="0" tIns="0" rIns="0" bIns="0" rtlCol="0" anchor="ctr"/>
          <a:lstStyle/>
          <a:p>
            <a:pPr marL="0" indent="0">
              <a:buNone/>
            </a:pPr>
            <a:r>
              <a:rPr lang="en-US" sz="1100" b="1" kern="0" spc="100" dirty="0">
                <a:solidFill>
                  <a:srgbClr val="DDEEF4"/>
                </a:solidFill>
                <a:latin typeface="Aptos" pitchFamily="34" charset="0"/>
                <a:ea typeface="Aptos" pitchFamily="34" charset="-122"/>
                <a:cs typeface="Aptos" pitchFamily="34" charset="-120"/>
              </a:rPr>
              <a:t>SESSION 3  |  BUILDING PATHWAYS</a:t>
            </a:r>
            <a:endParaRPr lang="en-US" sz="1100" dirty="0"/>
          </a:p>
        </p:txBody>
      </p:sp>
      <p:sp>
        <p:nvSpPr>
          <p:cNvPr id="4" name="Text 2"/>
          <p:cNvSpPr/>
          <p:nvPr/>
        </p:nvSpPr>
        <p:spPr>
          <a:xfrm>
            <a:off x="685800" y="2971800"/>
            <a:ext cx="9509760" cy="1097280"/>
          </a:xfrm>
          <a:prstGeom prst="rect">
            <a:avLst/>
          </a:prstGeom>
          <a:noFill/>
          <a:ln/>
        </p:spPr>
        <p:txBody>
          <a:bodyPr wrap="square" lIns="0" tIns="0" rIns="0" bIns="0" rtlCol="0" anchor="ctr">
            <a:normAutofit/>
          </a:bodyPr>
          <a:lstStyle/>
          <a:p>
            <a:pPr marL="0" indent="0">
              <a:buNone/>
            </a:pPr>
            <a:r>
              <a:rPr lang="en-US" sz="1800" dirty="0">
                <a:latin typeface="Aptos"/>
              </a:rPr>
              <a:t>Four</a:t>
            </a:r>
            <a:r>
              <a:rPr sz="1800" dirty="0">
                <a:latin typeface="Aptos"/>
              </a:rPr>
              <a:t> pathway architectures. </a:t>
            </a:r>
            <a:r>
              <a:rPr lang="en-US" dirty="0">
                <a:latin typeface="Aptos"/>
              </a:rPr>
              <a:t>Four</a:t>
            </a:r>
            <a:r>
              <a:rPr sz="1800" dirty="0">
                <a:latin typeface="Aptos"/>
              </a:rPr>
              <a:t> different levers. What can your system adapt?</a:t>
            </a:r>
            <a:endParaRPr lang="en-US" sz="1800" dirty="0"/>
          </a:p>
        </p:txBody>
      </p:sp>
      <p:sp>
        <p:nvSpPr>
          <p:cNvPr id="5" name="Shape 3">
            <a:extLst>
              <a:ext uri="{C183D7F6-B498-43B3-948B-1728B52AA6E4}">
                <adec:decorative xmlns:adec="http://schemas.microsoft.com/office/drawing/2017/decorative" val="1"/>
              </a:ext>
            </a:extLst>
          </p:cNvPr>
          <p:cNvSpPr/>
          <p:nvPr/>
        </p:nvSpPr>
        <p:spPr>
          <a:xfrm>
            <a:off x="685800" y="4370832"/>
            <a:ext cx="1828800" cy="0"/>
          </a:xfrm>
          <a:prstGeom prst="line">
            <a:avLst/>
          </a:prstGeom>
          <a:noFill/>
          <a:ln w="63500">
            <a:solidFill>
              <a:srgbClr val="1C9A99"/>
            </a:solidFill>
            <a:prstDash val="solid"/>
          </a:ln>
        </p:spPr>
        <p:txBody>
          <a:bodyPr/>
          <a:lstStyle/>
          <a:p>
            <a:endParaRPr/>
          </a:p>
        </p:txBody>
      </p:sp>
      <p:sp>
        <p:nvSpPr>
          <p:cNvPr id="25"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13</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Grow Your Own Early Childhood &amp; Family Educator Grant</a:t>
            </a:r>
          </a:p>
        </p:txBody>
      </p:sp>
      <p:pic>
        <p:nvPicPr>
          <p:cNvPr id="6" name="Picture Placeholder 5">
            <a:extLst>
              <a:ext uri="{FF2B5EF4-FFF2-40B4-BE49-F238E27FC236}">
                <a16:creationId xmlns:a16="http://schemas.microsoft.com/office/drawing/2014/main" id="{5EB46C18-FE67-1F8E-7D49-8F2C70618AC8}"/>
              </a:ext>
              <a:ext uri="{C183D7F6-B498-43B3-948B-1728B52AA6E4}">
                <adec:decorative xmlns:adec="http://schemas.microsoft.com/office/drawing/2017/decorative" val="1"/>
              </a:ext>
            </a:extLst>
          </p:cNvP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t="22232" b="36166"/>
          <a:stretch/>
        </p:blipFill>
        <p:spPr>
          <a:xfrm>
            <a:off x="0" y="0"/>
            <a:ext cx="12192000" cy="3381375"/>
          </a:xfrm>
        </p:spPr>
      </p:pic>
      <p:sp>
        <p:nvSpPr>
          <p:cNvPr id="5" name="Text Placeholder 4"/>
          <p:cNvSpPr>
            <a:spLocks noGrp="1"/>
          </p:cNvSpPr>
          <p:nvPr>
            <p:ph type="body" sz="quarter" idx="18"/>
          </p:nvPr>
        </p:nvSpPr>
        <p:spPr>
          <a:xfrm>
            <a:off x="838199" y="4907111"/>
            <a:ext cx="10515600" cy="1097128"/>
          </a:xfrm>
        </p:spPr>
        <p:txBody>
          <a:bodyPr/>
          <a:lstStyle/>
          <a:p>
            <a:r>
              <a:rPr lang="en-US" dirty="0"/>
              <a:t>Kelly Kazeck </a:t>
            </a:r>
            <a:r>
              <a:rPr lang="en-US" dirty="0">
                <a:solidFill>
                  <a:schemeClr val="accent3"/>
                </a:solidFill>
              </a:rPr>
              <a:t>| </a:t>
            </a:r>
            <a:r>
              <a:rPr lang="en-US" dirty="0"/>
              <a:t>Early Childhood Workforce Collaboration Specialist </a:t>
            </a:r>
          </a:p>
        </p:txBody>
      </p:sp>
      <p:sp>
        <p:nvSpPr>
          <p:cNvPr id="9" name="Footer Placeholder 6"/>
          <p:cNvSpPr txBox="1">
            <a:spLocks/>
          </p:cNvSpPr>
          <p:nvPr/>
        </p:nvSpPr>
        <p:spPr bwMode="black">
          <a:xfrm>
            <a:off x="5766152" y="6138332"/>
            <a:ext cx="5587647" cy="365125"/>
          </a:xfrm>
          <a:prstGeom prst="rect">
            <a:avLst/>
          </a:prstGeom>
        </p:spPr>
        <p:txBody>
          <a:bodyPr anchor="b"/>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Supporting the Early Childhood Workforce</a:t>
            </a:r>
          </a:p>
        </p:txBody>
      </p:sp>
    </p:spTree>
    <p:extLst>
      <p:ext uri="{BB962C8B-B14F-4D97-AF65-F5344CB8AC3E}">
        <p14:creationId xmlns:p14="http://schemas.microsoft.com/office/powerpoint/2010/main" val="1686907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Early Childhood GYO?</a:t>
            </a:r>
          </a:p>
        </p:txBody>
      </p:sp>
      <p:pic>
        <p:nvPicPr>
          <p:cNvPr id="11" name="Picture 10" descr="Four infants sitting side-by-side on a rug playing with toys.">
            <a:extLst>
              <a:ext uri="{FF2B5EF4-FFF2-40B4-BE49-F238E27FC236}">
                <a16:creationId xmlns:a16="http://schemas.microsoft.com/office/drawing/2014/main" id="{33640396-80A5-43AF-ACD4-D83B3EB77A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986" y="1968500"/>
            <a:ext cx="4381500" cy="2921000"/>
          </a:xfrm>
          <a:prstGeom prst="rect">
            <a:avLst/>
          </a:prstGeom>
        </p:spPr>
      </p:pic>
      <p:sp>
        <p:nvSpPr>
          <p:cNvPr id="3" name="Content Placeholder 2"/>
          <p:cNvSpPr>
            <a:spLocks noGrp="1"/>
          </p:cNvSpPr>
          <p:nvPr>
            <p:ph idx="1"/>
          </p:nvPr>
        </p:nvSpPr>
        <p:spPr>
          <a:xfrm>
            <a:off x="5219700" y="1709670"/>
            <a:ext cx="6542314" cy="4153033"/>
          </a:xfrm>
        </p:spPr>
        <p:txBody>
          <a:bodyPr>
            <a:normAutofit fontScale="77500" lnSpcReduction="20000"/>
          </a:bodyPr>
          <a:lstStyle/>
          <a:p>
            <a:r>
              <a:rPr lang="en-US" sz="2600" dirty="0"/>
              <a:t>Early childhood and family educator </a:t>
            </a:r>
            <a:r>
              <a:rPr lang="en-US" sz="2600" b="1" dirty="0"/>
              <a:t>teacher shortage </a:t>
            </a:r>
            <a:r>
              <a:rPr lang="en-US" sz="2600" dirty="0"/>
              <a:t>across the field</a:t>
            </a:r>
          </a:p>
          <a:p>
            <a:r>
              <a:rPr lang="en-US" sz="2600" dirty="0"/>
              <a:t> High-quality early childhood programs rely on employing </a:t>
            </a:r>
            <a:r>
              <a:rPr lang="en-US" sz="2600" b="1" dirty="0"/>
              <a:t>educators who meet the specific knowledge and competencies</a:t>
            </a:r>
            <a:r>
              <a:rPr lang="en-US" sz="2600" dirty="0"/>
              <a:t> needed for working with young children</a:t>
            </a:r>
          </a:p>
          <a:p>
            <a:r>
              <a:rPr lang="en-US" sz="2600" dirty="0"/>
              <a:t>Some regions of the state are experiencing a </a:t>
            </a:r>
            <a:r>
              <a:rPr lang="en-US" sz="2600" b="1" dirty="0"/>
              <a:t>severe lack of early childhood program access</a:t>
            </a:r>
            <a:r>
              <a:rPr lang="en-US" sz="2600" dirty="0"/>
              <a:t>, where parents are unable to find any care/education programs for their children in an area near their homes or workplaces</a:t>
            </a:r>
          </a:p>
          <a:p>
            <a:r>
              <a:rPr lang="en-US" sz="2600" b="1" dirty="0"/>
              <a:t>Rising costs for tuition, training, and professional development</a:t>
            </a:r>
            <a:r>
              <a:rPr lang="en-US" sz="2600" dirty="0"/>
              <a:t> can be a barrier to a workforce that is often undercompensated </a:t>
            </a:r>
          </a:p>
          <a:p>
            <a:pPr marL="0" indent="0">
              <a:buNone/>
            </a:pPr>
            <a:endParaRPr lang="en-US" dirty="0"/>
          </a:p>
        </p:txBody>
      </p:sp>
      <p:sp>
        <p:nvSpPr>
          <p:cNvPr id="4" name="Date Placeholder 3">
            <a:extLst>
              <a:ext uri="{C183D7F6-B498-43B3-948B-1728B52AA6E4}">
                <adec:decorative xmlns:adec="http://schemas.microsoft.com/office/drawing/2017/decorative" val="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24D5D47-1752-4D84-8BFB-C2F71A34C932}" type="datetime1">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9/10/2026</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575476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2E66D6-1AF9-417A-35D7-DF534DF95C4F}"/>
              </a:ext>
            </a:extLst>
          </p:cNvPr>
          <p:cNvSpPr>
            <a:spLocks noGrp="1"/>
          </p:cNvSpPr>
          <p:nvPr>
            <p:ph type="title"/>
          </p:nvPr>
        </p:nvSpPr>
        <p:spPr>
          <a:xfrm>
            <a:off x="838200" y="-1"/>
            <a:ext cx="10515600" cy="1216025"/>
          </a:xfrm>
        </p:spPr>
        <p:txBody>
          <a:bodyPr anchor="ctr">
            <a:normAutofit/>
          </a:bodyPr>
          <a:lstStyle/>
          <a:p>
            <a:r>
              <a:rPr lang="en-US" dirty="0"/>
              <a:t>Background</a:t>
            </a:r>
          </a:p>
        </p:txBody>
      </p:sp>
      <p:sp>
        <p:nvSpPr>
          <p:cNvPr id="7" name="Content Placeholder 6">
            <a:extLst>
              <a:ext uri="{FF2B5EF4-FFF2-40B4-BE49-F238E27FC236}">
                <a16:creationId xmlns:a16="http://schemas.microsoft.com/office/drawing/2014/main" id="{C82D201B-2681-F868-884A-B297FD2FC0D5}"/>
              </a:ext>
            </a:extLst>
          </p:cNvPr>
          <p:cNvSpPr>
            <a:spLocks noGrp="1"/>
          </p:cNvSpPr>
          <p:nvPr>
            <p:ph sz="half" idx="1"/>
          </p:nvPr>
        </p:nvSpPr>
        <p:spPr>
          <a:xfrm>
            <a:off x="838200" y="1594624"/>
            <a:ext cx="5181600" cy="4582339"/>
          </a:xfrm>
        </p:spPr>
        <p:txBody>
          <a:bodyPr>
            <a:normAutofit fontScale="92500" lnSpcReduction="10000"/>
          </a:bodyPr>
          <a:lstStyle/>
          <a:p>
            <a:pPr>
              <a:lnSpc>
                <a:spcPct val="90000"/>
              </a:lnSpc>
            </a:pPr>
            <a:r>
              <a:rPr lang="en-US" sz="1900" dirty="0"/>
              <a:t>Began as a pilot program funded through Preschool Development Grant informed by the general preK-12 GYO Grant started in MN in 2016-2017 and administered by the Department, focused on diversifying the workforce in Minnesota of Education. (Licensure only)</a:t>
            </a:r>
          </a:p>
          <a:p>
            <a:pPr>
              <a:lnSpc>
                <a:spcPct val="90000"/>
              </a:lnSpc>
            </a:pPr>
            <a:r>
              <a:rPr lang="en-US" sz="1900" dirty="0"/>
              <a:t>The GYO EC&amp;FE Grant program was put into legislation in 2023 and began in FY24/25. Focused on diversifying the workforce, flexible entry points, and wrap around supports.</a:t>
            </a:r>
          </a:p>
          <a:p>
            <a:pPr>
              <a:lnSpc>
                <a:spcPct val="90000"/>
              </a:lnSpc>
            </a:pPr>
            <a:r>
              <a:rPr lang="en-US" sz="1900" dirty="0">
                <a:hlinkClick r:id="rId2"/>
              </a:rPr>
              <a:t>Minnesota Statutes Sec. 142D.33 </a:t>
            </a:r>
            <a:endParaRPr lang="en-US" sz="1900" dirty="0"/>
          </a:p>
          <a:p>
            <a:pPr>
              <a:lnSpc>
                <a:spcPct val="90000"/>
              </a:lnSpc>
            </a:pPr>
            <a:r>
              <a:rPr lang="en-US" sz="1900" dirty="0"/>
              <a:t>First two rounds had approximately $2,325,000 to award per round.</a:t>
            </a:r>
          </a:p>
          <a:p>
            <a:pPr>
              <a:lnSpc>
                <a:spcPct val="90000"/>
              </a:lnSpc>
            </a:pPr>
            <a:r>
              <a:rPr lang="en-US" sz="1900" dirty="0"/>
              <a:t>Current round (third), estimates awarding:  $344,000.00 </a:t>
            </a:r>
          </a:p>
          <a:p>
            <a:pPr>
              <a:lnSpc>
                <a:spcPct val="90000"/>
              </a:lnSpc>
            </a:pPr>
            <a:endParaRPr lang="en-US" sz="1900" dirty="0"/>
          </a:p>
          <a:p>
            <a:pPr>
              <a:lnSpc>
                <a:spcPct val="90000"/>
              </a:lnSpc>
            </a:pPr>
            <a:endParaRPr lang="en-US" sz="1900" dirty="0"/>
          </a:p>
        </p:txBody>
      </p:sp>
      <p:pic>
        <p:nvPicPr>
          <p:cNvPr id="9" name="Picture 8" descr="Statue on top of building">
            <a:extLst>
              <a:ext uri="{FF2B5EF4-FFF2-40B4-BE49-F238E27FC236}">
                <a16:creationId xmlns:a16="http://schemas.microsoft.com/office/drawing/2014/main" id="{4869402F-2C5A-6960-F100-0FDA0E0DE019}"/>
              </a:ext>
            </a:extLst>
          </p:cNvPr>
          <p:cNvPicPr>
            <a:picLocks noChangeAspect="1"/>
          </p:cNvPicPr>
          <p:nvPr/>
        </p:nvPicPr>
        <p:blipFill>
          <a:blip r:embed="rId3" cstate="print">
            <a:extLst>
              <a:ext uri="{28A0092B-C50C-407E-A947-70E740481C1C}">
                <a14:useLocalDpi xmlns:a14="http://schemas.microsoft.com/office/drawing/2010/main" val="0"/>
              </a:ext>
            </a:extLst>
          </a:blip>
          <a:srcRect l="20526" r="3993" b="-2"/>
          <a:stretch>
            <a:fillRect/>
          </a:stretch>
        </p:blipFill>
        <p:spPr>
          <a:xfrm>
            <a:off x="6172200" y="1594624"/>
            <a:ext cx="5181600" cy="4582339"/>
          </a:xfrm>
          <a:prstGeom prst="rect">
            <a:avLst/>
          </a:prstGeom>
          <a:noFill/>
        </p:spPr>
      </p:pic>
      <p:sp>
        <p:nvSpPr>
          <p:cNvPr id="14" name="Date Placeholder 4">
            <a:extLst>
              <a:ext uri="{FF2B5EF4-FFF2-40B4-BE49-F238E27FC236}">
                <a16:creationId xmlns:a16="http://schemas.microsoft.com/office/drawing/2014/main" id="{1BC9C290-D0BB-61CB-EFDD-909F6C189EFC}"/>
              </a:ext>
              <a:ext uri="{C183D7F6-B498-43B3-948B-1728B52AA6E4}">
                <adec:decorative xmlns:adec="http://schemas.microsoft.com/office/drawing/2017/decorative" val="1"/>
              </a:ext>
            </a:extLst>
          </p:cNvPr>
          <p:cNvSpPr>
            <a:spLocks noGrp="1"/>
          </p:cNvSpPr>
          <p:nvPr>
            <p:ph type="dt" sz="half" idx="10"/>
          </p:nvPr>
        </p:nvSpPr>
        <p:spPr>
          <a:xfrm>
            <a:off x="838200" y="6356350"/>
            <a:ext cx="1358590" cy="365125"/>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7C198DD1-C477-482D-A126-3FBDD1778E48}" type="datetime1">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9/10/2026</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 name="Footer Placeholder 3">
            <a:extLst>
              <a:ext uri="{FF2B5EF4-FFF2-40B4-BE49-F238E27FC236}">
                <a16:creationId xmlns:a16="http://schemas.microsoft.com/office/drawing/2014/main" id="{A3C5DADB-F458-FC14-1C80-565FAFC6D044}"/>
              </a:ext>
            </a:extLst>
          </p:cNvPr>
          <p:cNvSpPr>
            <a:spLocks noGrp="1"/>
          </p:cNvSpPr>
          <p:nvPr>
            <p:ph type="ftr" sz="quarter" idx="3"/>
          </p:nvPr>
        </p:nvSpPr>
        <p:spPr>
          <a:xfrm>
            <a:off x="3302177" y="6356349"/>
            <a:ext cx="5587647" cy="365125"/>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Supporting the Early Childhood Workforce</a:t>
            </a:r>
          </a:p>
        </p:txBody>
      </p:sp>
      <p:sp>
        <p:nvSpPr>
          <p:cNvPr id="16" name="Slide Number Placeholder 6">
            <a:extLst>
              <a:ext uri="{FF2B5EF4-FFF2-40B4-BE49-F238E27FC236}">
                <a16:creationId xmlns:a16="http://schemas.microsoft.com/office/drawing/2014/main" id="{5B8071DA-D6C9-E48A-E6CA-C6A08367D5C9}"/>
              </a:ext>
              <a:ext uri="{C183D7F6-B498-43B3-948B-1728B52AA6E4}">
                <adec:decorative xmlns:adec="http://schemas.microsoft.com/office/drawing/2017/decorative" val="1"/>
              </a:ext>
            </a:extLst>
          </p:cNvPr>
          <p:cNvSpPr>
            <a:spLocks noGrp="1"/>
          </p:cNvSpPr>
          <p:nvPr>
            <p:ph type="sldNum" sz="quarter" idx="12"/>
          </p:nvPr>
        </p:nvSpPr>
        <p:spPr>
          <a:xfrm>
            <a:off x="9891132" y="6356350"/>
            <a:ext cx="1462668" cy="3651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4256747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F531AC-9ED3-41CC-84F5-C0D9662323EE}"/>
              </a:ext>
            </a:extLst>
          </p:cNvPr>
          <p:cNvSpPr>
            <a:spLocks noGrp="1"/>
          </p:cNvSpPr>
          <p:nvPr>
            <p:ph type="title"/>
          </p:nvPr>
        </p:nvSpPr>
        <p:spPr/>
        <p:txBody>
          <a:bodyPr/>
          <a:lstStyle/>
          <a:p>
            <a:r>
              <a:rPr lang="en-US" dirty="0"/>
              <a:t>What is a Grow Your Own program?</a:t>
            </a:r>
          </a:p>
        </p:txBody>
      </p:sp>
      <p:sp>
        <p:nvSpPr>
          <p:cNvPr id="5" name="Content Placeholder 4">
            <a:extLst>
              <a:ext uri="{FF2B5EF4-FFF2-40B4-BE49-F238E27FC236}">
                <a16:creationId xmlns:a16="http://schemas.microsoft.com/office/drawing/2014/main" id="{F4294958-347D-41DD-A280-FCEE36140902}"/>
              </a:ext>
            </a:extLst>
          </p:cNvPr>
          <p:cNvSpPr>
            <a:spLocks noGrp="1"/>
          </p:cNvSpPr>
          <p:nvPr>
            <p:ph idx="1"/>
          </p:nvPr>
        </p:nvSpPr>
        <p:spPr>
          <a:xfrm>
            <a:off x="838200" y="1594624"/>
            <a:ext cx="5998029" cy="4582339"/>
          </a:xfrm>
        </p:spPr>
        <p:txBody>
          <a:bodyPr>
            <a:normAutofit fontScale="92500"/>
          </a:bodyPr>
          <a:lstStyle/>
          <a:p>
            <a:pPr marL="0" indent="0">
              <a:buNone/>
            </a:pPr>
            <a:r>
              <a:rPr lang="en-US" dirty="0"/>
              <a:t>Grow Your Own programs: </a:t>
            </a:r>
          </a:p>
          <a:p>
            <a:r>
              <a:rPr lang="en-US" dirty="0"/>
              <a:t>are partnerships between early educator preparation/professional development programs, early care and education programs, and community organizations</a:t>
            </a:r>
          </a:p>
          <a:p>
            <a:r>
              <a:rPr lang="en-US" dirty="0"/>
              <a:t>recruit and prepare local community members (e.g. parents, classroom assistants, and high school students) to enter and/or advance in the early education profession and provide early care and education services in their communities</a:t>
            </a:r>
          </a:p>
          <a:p>
            <a:endParaRPr lang="en-US" dirty="0"/>
          </a:p>
        </p:txBody>
      </p:sp>
      <p:pic>
        <p:nvPicPr>
          <p:cNvPr id="8" name="Picture 7" descr="A group of adults and children sitting on the floor playing with a variety of toys together.">
            <a:extLst>
              <a:ext uri="{FF2B5EF4-FFF2-40B4-BE49-F238E27FC236}">
                <a16:creationId xmlns:a16="http://schemas.microsoft.com/office/drawing/2014/main" id="{017880A3-B3E9-41AA-88A0-73EA2DDDB5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99513" y="2235407"/>
            <a:ext cx="4561115" cy="3101558"/>
          </a:xfrm>
          <a:prstGeom prst="rect">
            <a:avLst/>
          </a:prstGeom>
        </p:spPr>
      </p:pic>
      <p:sp>
        <p:nvSpPr>
          <p:cNvPr id="4" name="Date Placeholder 3">
            <a:extLst>
              <a:ext uri="{FF2B5EF4-FFF2-40B4-BE49-F238E27FC236}">
                <a16:creationId xmlns:a16="http://schemas.microsoft.com/office/drawing/2014/main" id="{328FBDBF-5599-4510-A7D8-E9036FB7640E}"/>
              </a:ext>
              <a:ext uri="{C183D7F6-B498-43B3-948B-1728B52AA6E4}">
                <adec:decorative xmlns:adec="http://schemas.microsoft.com/office/drawing/2017/decorative" val="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24D5D47-1752-4D84-8BFB-C2F71A34C932}" type="datetime1">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9/10/2026</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0264040D-EF15-4E2C-A84B-553F1EC1CD35}"/>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405647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E458D-44DC-517D-B187-B73E1A0C832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5FF7BF3-AAD3-755B-6458-2EE9901E265E}"/>
              </a:ext>
            </a:extLst>
          </p:cNvPr>
          <p:cNvSpPr>
            <a:spLocks noGrp="1"/>
          </p:cNvSpPr>
          <p:nvPr>
            <p:ph type="title"/>
          </p:nvPr>
        </p:nvSpPr>
        <p:spPr/>
        <p:txBody>
          <a:bodyPr/>
          <a:lstStyle/>
          <a:p>
            <a:r>
              <a:rPr lang="en-US" dirty="0"/>
              <a:t>How do GYO Programs Work?</a:t>
            </a:r>
          </a:p>
        </p:txBody>
      </p:sp>
      <p:sp>
        <p:nvSpPr>
          <p:cNvPr id="5" name="Content Placeholder 4">
            <a:extLst>
              <a:ext uri="{FF2B5EF4-FFF2-40B4-BE49-F238E27FC236}">
                <a16:creationId xmlns:a16="http://schemas.microsoft.com/office/drawing/2014/main" id="{CFFB2AA2-5E06-9E93-DCDE-5543C4E2BCDD}"/>
              </a:ext>
            </a:extLst>
          </p:cNvPr>
          <p:cNvSpPr>
            <a:spLocks noGrp="1"/>
          </p:cNvSpPr>
          <p:nvPr>
            <p:ph idx="1"/>
          </p:nvPr>
        </p:nvSpPr>
        <p:spPr>
          <a:xfrm>
            <a:off x="838200" y="1594624"/>
            <a:ext cx="5998029" cy="4582339"/>
          </a:xfrm>
        </p:spPr>
        <p:txBody>
          <a:bodyPr>
            <a:normAutofit fontScale="92500" lnSpcReduction="10000"/>
          </a:bodyPr>
          <a:lstStyle/>
          <a:p>
            <a:r>
              <a:rPr lang="en-US" dirty="0"/>
              <a:t>Grantees recruit individuals from their programs, communities, and schools they feel would be a good candidate for the Grow Your Own program.</a:t>
            </a:r>
          </a:p>
          <a:p>
            <a:r>
              <a:rPr lang="en-US" dirty="0"/>
              <a:t>The grantees provide support services to candidates to assist them with:</a:t>
            </a:r>
          </a:p>
          <a:p>
            <a:pPr lvl="1"/>
            <a:r>
              <a:rPr lang="en-US" dirty="0"/>
              <a:t>Completing identified training, courses, and degrees needed to meet program qualifications enabling them to enter or advance in the program.</a:t>
            </a:r>
          </a:p>
          <a:p>
            <a:pPr lvl="1"/>
            <a:r>
              <a:rPr lang="en-US" dirty="0"/>
              <a:t>Costs of attendance through providing stipends, scholarships, and unique student teaching or field placement experiences.</a:t>
            </a:r>
          </a:p>
          <a:p>
            <a:endParaRPr lang="en-US" dirty="0"/>
          </a:p>
          <a:p>
            <a:endParaRPr lang="en-US" dirty="0"/>
          </a:p>
        </p:txBody>
      </p:sp>
      <p:pic>
        <p:nvPicPr>
          <p:cNvPr id="8" name="Picture 7" descr="Students using laptops in classroom">
            <a:extLst>
              <a:ext uri="{FF2B5EF4-FFF2-40B4-BE49-F238E27FC236}">
                <a16:creationId xmlns:a16="http://schemas.microsoft.com/office/drawing/2014/main" id="{BF70851A-A560-C051-AA71-4C5CFFC65F4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999513" y="2202752"/>
            <a:ext cx="4561115" cy="3040743"/>
          </a:xfrm>
          <a:prstGeom prst="rect">
            <a:avLst/>
          </a:prstGeom>
        </p:spPr>
      </p:pic>
      <p:sp>
        <p:nvSpPr>
          <p:cNvPr id="4" name="Date Placeholder 3">
            <a:extLst>
              <a:ext uri="{FF2B5EF4-FFF2-40B4-BE49-F238E27FC236}">
                <a16:creationId xmlns:a16="http://schemas.microsoft.com/office/drawing/2014/main" id="{E8A45990-33CA-0AA7-E4B2-B06FB1A73CC0}"/>
              </a:ext>
              <a:ext uri="{C183D7F6-B498-43B3-948B-1728B52AA6E4}">
                <adec:decorative xmlns:adec="http://schemas.microsoft.com/office/drawing/2017/decorative" val="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24D5D47-1752-4D84-8BFB-C2F71A34C932}" type="datetime1">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9/10/2026</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408C5D11-6D1F-3DFF-9900-811F7C197401}"/>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495744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216025"/>
          </a:xfrm>
        </p:spPr>
        <p:txBody>
          <a:bodyPr anchor="ctr">
            <a:normAutofit/>
          </a:bodyPr>
          <a:lstStyle/>
          <a:p>
            <a:r>
              <a:rPr lang="en-US" dirty="0"/>
              <a:t>Eligibility for Early Childhood and Family Education GYO</a:t>
            </a:r>
          </a:p>
        </p:txBody>
      </p:sp>
      <p:sp>
        <p:nvSpPr>
          <p:cNvPr id="3" name="Content Placeholder 2"/>
          <p:cNvSpPr>
            <a:spLocks noGrp="1"/>
          </p:cNvSpPr>
          <p:nvPr>
            <p:ph sz="half" idx="1"/>
          </p:nvPr>
        </p:nvSpPr>
        <p:spPr>
          <a:xfrm>
            <a:off x="838200" y="1594624"/>
            <a:ext cx="5181600" cy="4582339"/>
          </a:xfrm>
        </p:spPr>
        <p:txBody>
          <a:bodyPr>
            <a:normAutofit/>
          </a:bodyPr>
          <a:lstStyle/>
          <a:p>
            <a:pPr marL="0" indent="0">
              <a:lnSpc>
                <a:spcPct val="90000"/>
              </a:lnSpc>
              <a:buNone/>
            </a:pPr>
            <a:r>
              <a:rPr lang="en-US" sz="1800" dirty="0"/>
              <a:t>Eligible applicants include:</a:t>
            </a:r>
          </a:p>
          <a:p>
            <a:pPr>
              <a:lnSpc>
                <a:spcPct val="90000"/>
              </a:lnSpc>
            </a:pPr>
            <a:r>
              <a:rPr lang="en-US" sz="1800" dirty="0"/>
              <a:t> Minnesota-licensed family child care or licensed center-based child care programs</a:t>
            </a:r>
          </a:p>
          <a:p>
            <a:pPr>
              <a:lnSpc>
                <a:spcPct val="90000"/>
              </a:lnSpc>
            </a:pPr>
            <a:r>
              <a:rPr lang="en-US" sz="1800" dirty="0"/>
              <a:t>School district or charter schools, including Early Childhood Special Education, Early Childhood Family Education, School Readiness, Voluntary PreK, and Career and Technical Education programs </a:t>
            </a:r>
          </a:p>
          <a:p>
            <a:pPr>
              <a:lnSpc>
                <a:spcPct val="90000"/>
              </a:lnSpc>
            </a:pPr>
            <a:r>
              <a:rPr lang="en-US" sz="1800" dirty="0"/>
              <a:t>Head Start programs, including Tribal Head Start and Early Head Start </a:t>
            </a:r>
          </a:p>
          <a:p>
            <a:pPr>
              <a:lnSpc>
                <a:spcPct val="90000"/>
              </a:lnSpc>
            </a:pPr>
            <a:r>
              <a:rPr lang="en-US" sz="1800" dirty="0"/>
              <a:t>Institutions of higher education</a:t>
            </a:r>
          </a:p>
          <a:p>
            <a:pPr>
              <a:lnSpc>
                <a:spcPct val="90000"/>
              </a:lnSpc>
            </a:pPr>
            <a:r>
              <a:rPr lang="en-US" sz="1800" dirty="0"/>
              <a:t>Community partnership nongovernmental organizations</a:t>
            </a:r>
          </a:p>
        </p:txBody>
      </p:sp>
      <p:pic>
        <p:nvPicPr>
          <p:cNvPr id="7" name="Picture 6" descr="Teacher high-fiving young student">
            <a:extLst>
              <a:ext uri="{FF2B5EF4-FFF2-40B4-BE49-F238E27FC236}">
                <a16:creationId xmlns:a16="http://schemas.microsoft.com/office/drawing/2014/main" id="{65AF4117-25A1-0F4B-FF3E-887C400B5E07}"/>
              </a:ext>
            </a:extLst>
          </p:cNvPr>
          <p:cNvPicPr>
            <a:picLocks noChangeAspect="1"/>
          </p:cNvPicPr>
          <p:nvPr/>
        </p:nvPicPr>
        <p:blipFill>
          <a:blip r:embed="rId2" cstate="print">
            <a:extLst>
              <a:ext uri="{28A0092B-C50C-407E-A947-70E740481C1C}">
                <a14:useLocalDpi xmlns:a14="http://schemas.microsoft.com/office/drawing/2010/main" val="0"/>
              </a:ext>
            </a:extLst>
          </a:blip>
          <a:srcRect l="22681" r="1839" b="-2"/>
          <a:stretch>
            <a:fillRect/>
          </a:stretch>
        </p:blipFill>
        <p:spPr>
          <a:xfrm>
            <a:off x="6172200" y="1594624"/>
            <a:ext cx="5181600" cy="4582339"/>
          </a:xfrm>
          <a:prstGeom prst="rect">
            <a:avLst/>
          </a:prstGeom>
          <a:noFill/>
        </p:spPr>
      </p:pic>
      <p:sp>
        <p:nvSpPr>
          <p:cNvPr id="4" name="Date Placeholder 3">
            <a:extLst>
              <a:ext uri="{C183D7F6-B498-43B3-948B-1728B52AA6E4}">
                <adec:decorative xmlns:adec="http://schemas.microsoft.com/office/drawing/2017/decorative" val="1"/>
              </a:ext>
            </a:extLst>
          </p:cNvPr>
          <p:cNvSpPr>
            <a:spLocks noGrp="1"/>
          </p:cNvSpPr>
          <p:nvPr>
            <p:ph type="dt" sz="half" idx="10"/>
          </p:nvPr>
        </p:nvSpPr>
        <p:spPr>
          <a:xfrm>
            <a:off x="838200" y="6356350"/>
            <a:ext cx="1358590" cy="365125"/>
          </a:xfrm>
        </p:spPr>
        <p:txBody>
          <a:bodyPr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824D5D47-1752-4D84-8BFB-C2F71A34C932}" type="datetime1">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9/10/2026</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2" name="Footer Placeholder 5">
            <a:extLst>
              <a:ext uri="{FF2B5EF4-FFF2-40B4-BE49-F238E27FC236}">
                <a16:creationId xmlns:a16="http://schemas.microsoft.com/office/drawing/2014/main" id="{683F45E3-0D6B-2735-6686-AA71946F1F6F}"/>
              </a:ext>
            </a:extLst>
          </p:cNvPr>
          <p:cNvSpPr>
            <a:spLocks noGrp="1"/>
          </p:cNvSpPr>
          <p:nvPr>
            <p:ph type="ftr" sz="quarter" idx="3"/>
          </p:nvPr>
        </p:nvSpPr>
        <p:spPr>
          <a:xfrm>
            <a:off x="3302177" y="6356349"/>
            <a:ext cx="5587647" cy="365125"/>
          </a:xfrm>
        </p:spPr>
        <p: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Supporting the Early Childhood Workforce</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a:xfrm>
            <a:off x="9891132" y="6356350"/>
            <a:ext cx="1462668"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22</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017728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p>
        </p:txBody>
      </p:sp>
      <p:sp>
        <p:nvSpPr>
          <p:cNvPr id="3" name="Content Placeholder 2"/>
          <p:cNvSpPr>
            <a:spLocks noGrp="1"/>
          </p:cNvSpPr>
          <p:nvPr>
            <p:ph idx="1"/>
          </p:nvPr>
        </p:nvSpPr>
        <p:spPr>
          <a:xfrm>
            <a:off x="508353" y="1594624"/>
            <a:ext cx="6790033" cy="4582339"/>
          </a:xfrm>
        </p:spPr>
        <p:txBody>
          <a:bodyPr>
            <a:normAutofit fontScale="55000" lnSpcReduction="20000"/>
          </a:bodyPr>
          <a:lstStyle/>
          <a:p>
            <a:pPr marL="0" lvl="0" indent="0">
              <a:buNone/>
            </a:pPr>
            <a:r>
              <a:rPr lang="en-US" b="1" dirty="0"/>
              <a:t>Provide scholarships or stipends to participants pursuing early childhood degrees and credentials for example:</a:t>
            </a:r>
          </a:p>
          <a:p>
            <a:pPr lvl="0"/>
            <a:r>
              <a:rPr lang="en-US" dirty="0"/>
              <a:t> a Birth to Third Grade teacher license</a:t>
            </a:r>
          </a:p>
          <a:p>
            <a:pPr lvl="0"/>
            <a:r>
              <a:rPr lang="en-US" dirty="0"/>
              <a:t>Early Childhood Special Education teacher license</a:t>
            </a:r>
          </a:p>
          <a:p>
            <a:pPr lvl="0"/>
            <a:r>
              <a:rPr lang="en-US" dirty="0"/>
              <a:t>Parent Education teacher license</a:t>
            </a:r>
          </a:p>
          <a:p>
            <a:pPr lvl="0"/>
            <a:r>
              <a:rPr lang="en-US" dirty="0"/>
              <a:t>A bachelor’s degree in early childhood education</a:t>
            </a:r>
          </a:p>
          <a:p>
            <a:pPr lvl="0"/>
            <a:r>
              <a:rPr lang="en-US" dirty="0"/>
              <a:t>An associate’s degree in early childhood education or child development</a:t>
            </a:r>
          </a:p>
          <a:p>
            <a:pPr lvl="0"/>
            <a:r>
              <a:rPr lang="en-US" dirty="0"/>
              <a:t>A Child Development Associate (CDA) or other early childhood credential</a:t>
            </a:r>
          </a:p>
          <a:p>
            <a:pPr lvl="0"/>
            <a:r>
              <a:rPr lang="en-US" dirty="0"/>
              <a:t>Montessori Credential</a:t>
            </a:r>
          </a:p>
          <a:p>
            <a:pPr lvl="0"/>
            <a:r>
              <a:rPr lang="en-US" dirty="0"/>
              <a:t>Training required for entry level positions </a:t>
            </a:r>
          </a:p>
          <a:p>
            <a:pPr marL="0" lvl="0" indent="0">
              <a:buNone/>
            </a:pPr>
            <a:r>
              <a:rPr lang="en-US" b="1" dirty="0"/>
              <a:t>Providing programming and mentorship support for teacher candidates to help them be successful in the licensure program, degree program, or the credential program. </a:t>
            </a:r>
          </a:p>
          <a:p>
            <a:pPr marL="0" indent="0">
              <a:buNone/>
            </a:pPr>
            <a:endParaRPr lang="en-US" dirty="0"/>
          </a:p>
        </p:txBody>
      </p:sp>
      <p:pic>
        <p:nvPicPr>
          <p:cNvPr id="7" name="Picture 6" descr="Four preschool children engaged in a group hug.">
            <a:extLst>
              <a:ext uri="{FF2B5EF4-FFF2-40B4-BE49-F238E27FC236}">
                <a16:creationId xmlns:a16="http://schemas.microsoft.com/office/drawing/2014/main" id="{3AF3BF7A-A5F6-4C34-9B4D-7C096D036B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8386" y="2325686"/>
            <a:ext cx="4381500" cy="2921000"/>
          </a:xfrm>
          <a:prstGeom prst="rect">
            <a:avLst/>
          </a:prstGeom>
        </p:spPr>
      </p:pic>
      <p:sp>
        <p:nvSpPr>
          <p:cNvPr id="4" name="Date Placeholder 3">
            <a:extLst>
              <a:ext uri="{C183D7F6-B498-43B3-948B-1728B52AA6E4}">
                <adec:decorative xmlns:adec="http://schemas.microsoft.com/office/drawing/2017/decorative" val="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24D5D47-1752-4D84-8BFB-C2F71A34C932}" type="datetime1">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9/10/2026</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83678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3D59B-4AC9-7780-7FD3-6021D6B42FB6}"/>
              </a:ext>
            </a:extLst>
          </p:cNvPr>
          <p:cNvSpPr>
            <a:spLocks noGrp="1"/>
          </p:cNvSpPr>
          <p:nvPr>
            <p:ph type="title"/>
          </p:nvPr>
        </p:nvSpPr>
        <p:spPr>
          <a:xfrm>
            <a:off x="838200" y="-1"/>
            <a:ext cx="10515600" cy="1216025"/>
          </a:xfrm>
        </p:spPr>
        <p:txBody>
          <a:bodyPr anchor="ctr">
            <a:normAutofit/>
          </a:bodyPr>
          <a:lstStyle/>
          <a:p>
            <a:r>
              <a:rPr lang="en-US" dirty="0"/>
              <a:t>Current Grantees</a:t>
            </a:r>
          </a:p>
        </p:txBody>
      </p:sp>
      <p:sp>
        <p:nvSpPr>
          <p:cNvPr id="3" name="Content Placeholder 2">
            <a:extLst>
              <a:ext uri="{FF2B5EF4-FFF2-40B4-BE49-F238E27FC236}">
                <a16:creationId xmlns:a16="http://schemas.microsoft.com/office/drawing/2014/main" id="{55E29A4A-46C9-02F9-F049-BDEAE6BD04E2}"/>
              </a:ext>
            </a:extLst>
          </p:cNvPr>
          <p:cNvSpPr>
            <a:spLocks noGrp="1"/>
          </p:cNvSpPr>
          <p:nvPr>
            <p:ph sz="half" idx="1"/>
          </p:nvPr>
        </p:nvSpPr>
        <p:spPr>
          <a:xfrm>
            <a:off x="838200" y="1594624"/>
            <a:ext cx="5181600" cy="4582339"/>
          </a:xfrm>
        </p:spPr>
        <p:txBody>
          <a:bodyPr>
            <a:normAutofit/>
          </a:bodyPr>
          <a:lstStyle/>
          <a:p>
            <a:pPr marL="0" indent="0">
              <a:lnSpc>
                <a:spcPct val="90000"/>
              </a:lnSpc>
              <a:buNone/>
            </a:pPr>
            <a:r>
              <a:rPr lang="en-US" sz="1600" b="1" dirty="0"/>
              <a:t>24 grantees: more than 200 individuals supported</a:t>
            </a:r>
          </a:p>
          <a:p>
            <a:pPr lvl="1">
              <a:lnSpc>
                <a:spcPct val="90000"/>
              </a:lnSpc>
            </a:pPr>
            <a:r>
              <a:rPr lang="en-US" sz="1600" dirty="0"/>
              <a:t>Child Care Centers, Head Start Programs, School Districts, Institutes of Higher Education and Training Programs, Community-Based Training Programs including tribal and multilingual</a:t>
            </a:r>
          </a:p>
          <a:p>
            <a:pPr marL="0" indent="0">
              <a:lnSpc>
                <a:spcPct val="90000"/>
              </a:lnSpc>
              <a:buNone/>
            </a:pPr>
            <a:r>
              <a:rPr lang="en-US" sz="1600" b="1" dirty="0"/>
              <a:t>Includes individuals working on various degrees and training including but not limited to:</a:t>
            </a:r>
          </a:p>
          <a:p>
            <a:pPr lvl="1">
              <a:lnSpc>
                <a:spcPct val="90000"/>
              </a:lnSpc>
            </a:pPr>
            <a:r>
              <a:rPr lang="en-US" sz="1600" dirty="0"/>
              <a:t>Montessori Credentials (including Spanish) </a:t>
            </a:r>
          </a:p>
          <a:p>
            <a:pPr lvl="1">
              <a:lnSpc>
                <a:spcPct val="90000"/>
              </a:lnSpc>
            </a:pPr>
            <a:r>
              <a:rPr lang="en-US" sz="1600" dirty="0"/>
              <a:t>Child Development Associate Credentials</a:t>
            </a:r>
          </a:p>
          <a:p>
            <a:pPr lvl="1">
              <a:lnSpc>
                <a:spcPct val="90000"/>
              </a:lnSpc>
            </a:pPr>
            <a:r>
              <a:rPr lang="en-US" sz="1600" dirty="0"/>
              <a:t>AA/AS degrees in Early Childhood/Child Development</a:t>
            </a:r>
          </a:p>
          <a:p>
            <a:pPr lvl="1">
              <a:lnSpc>
                <a:spcPct val="90000"/>
              </a:lnSpc>
            </a:pPr>
            <a:r>
              <a:rPr lang="en-US" sz="1600" dirty="0"/>
              <a:t>BA/BS+ degrees in Family and Parent Education and Early Childhood Special Education</a:t>
            </a:r>
            <a:endParaRPr lang="en-US" sz="1600" b="1" dirty="0"/>
          </a:p>
          <a:p>
            <a:pPr marL="0" indent="0">
              <a:lnSpc>
                <a:spcPct val="90000"/>
              </a:lnSpc>
              <a:buNone/>
            </a:pPr>
            <a:endParaRPr lang="en-US" sz="1600" b="1" dirty="0"/>
          </a:p>
          <a:p>
            <a:pPr lvl="1">
              <a:lnSpc>
                <a:spcPct val="90000"/>
              </a:lnSpc>
            </a:pPr>
            <a:endParaRPr lang="en-US" sz="1600" dirty="0"/>
          </a:p>
          <a:p>
            <a:pPr>
              <a:lnSpc>
                <a:spcPct val="90000"/>
              </a:lnSpc>
            </a:pPr>
            <a:endParaRPr lang="en-US" sz="1400" dirty="0"/>
          </a:p>
        </p:txBody>
      </p:sp>
      <p:pic>
        <p:nvPicPr>
          <p:cNvPr id="8" name="Picture 7" descr="Children playing with toy blocks">
            <a:extLst>
              <a:ext uri="{FF2B5EF4-FFF2-40B4-BE49-F238E27FC236}">
                <a16:creationId xmlns:a16="http://schemas.microsoft.com/office/drawing/2014/main" id="{7AEF8CF2-DD03-6042-88FF-604F7598FD98}"/>
              </a:ext>
            </a:extLst>
          </p:cNvPr>
          <p:cNvPicPr>
            <a:picLocks noChangeAspect="1"/>
          </p:cNvPicPr>
          <p:nvPr/>
        </p:nvPicPr>
        <p:blipFill>
          <a:blip r:embed="rId2" cstate="print">
            <a:extLst>
              <a:ext uri="{28A0092B-C50C-407E-A947-70E740481C1C}">
                <a14:useLocalDpi xmlns:a14="http://schemas.microsoft.com/office/drawing/2010/main" val="0"/>
              </a:ext>
            </a:extLst>
          </a:blip>
          <a:srcRect l="24453" r="66" b="-2"/>
          <a:stretch>
            <a:fillRect/>
          </a:stretch>
        </p:blipFill>
        <p:spPr>
          <a:xfrm>
            <a:off x="6172200" y="1594624"/>
            <a:ext cx="5181600" cy="4582339"/>
          </a:xfrm>
          <a:prstGeom prst="rect">
            <a:avLst/>
          </a:prstGeom>
          <a:noFill/>
        </p:spPr>
      </p:pic>
      <p:sp>
        <p:nvSpPr>
          <p:cNvPr id="4" name="Date Placeholder 3">
            <a:extLst>
              <a:ext uri="{FF2B5EF4-FFF2-40B4-BE49-F238E27FC236}">
                <a16:creationId xmlns:a16="http://schemas.microsoft.com/office/drawing/2014/main" id="{59744BFB-1F5E-6624-A5A6-72FCC80BB262}"/>
              </a:ext>
              <a:ext uri="{C183D7F6-B498-43B3-948B-1728B52AA6E4}">
                <adec:decorative xmlns:adec="http://schemas.microsoft.com/office/drawing/2017/decorative" val="1"/>
              </a:ext>
            </a:extLst>
          </p:cNvPr>
          <p:cNvSpPr>
            <a:spLocks noGrp="1"/>
          </p:cNvSpPr>
          <p:nvPr>
            <p:ph type="dt" sz="half" idx="10"/>
          </p:nvPr>
        </p:nvSpPr>
        <p:spPr>
          <a:xfrm>
            <a:off x="838200" y="6356350"/>
            <a:ext cx="1358590" cy="365125"/>
          </a:xfrm>
        </p:spPr>
        <p:txBody>
          <a:bodyPr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824D5D47-1752-4D84-8BFB-C2F71A34C932}" type="datetime1">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9/10/2026</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7F976E8A-CFEF-561C-16E6-EDE2012E39AF}"/>
              </a:ext>
            </a:extLst>
          </p:cNvPr>
          <p:cNvSpPr>
            <a:spLocks noGrp="1"/>
          </p:cNvSpPr>
          <p:nvPr>
            <p:ph type="ftr" sz="quarter" idx="3"/>
          </p:nvPr>
        </p:nvSpPr>
        <p:spPr>
          <a:xfrm>
            <a:off x="3302177" y="6356349"/>
            <a:ext cx="5587647" cy="365125"/>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Supporting the Early Childhood Workforce</a:t>
            </a:r>
          </a:p>
        </p:txBody>
      </p:sp>
      <p:sp>
        <p:nvSpPr>
          <p:cNvPr id="6" name="Slide Number Placeholder 5">
            <a:extLst>
              <a:ext uri="{FF2B5EF4-FFF2-40B4-BE49-F238E27FC236}">
                <a16:creationId xmlns:a16="http://schemas.microsoft.com/office/drawing/2014/main" id="{8570AECC-2598-EA29-EE15-0FC82283C13F}"/>
              </a:ext>
              <a:ext uri="{C183D7F6-B498-43B3-948B-1728B52AA6E4}">
                <adec:decorative xmlns:adec="http://schemas.microsoft.com/office/drawing/2017/decorative" val="1"/>
              </a:ext>
            </a:extLst>
          </p:cNvPr>
          <p:cNvSpPr>
            <a:spLocks noGrp="1"/>
          </p:cNvSpPr>
          <p:nvPr>
            <p:ph type="sldNum" sz="quarter" idx="12"/>
          </p:nvPr>
        </p:nvSpPr>
        <p:spPr>
          <a:xfrm>
            <a:off x="9891132" y="6356350"/>
            <a:ext cx="1462668"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24</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0665583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FEC83-9B1D-C058-1578-41EBCA67D632}"/>
              </a:ext>
            </a:extLst>
          </p:cNvPr>
          <p:cNvSpPr>
            <a:spLocks noGrp="1"/>
          </p:cNvSpPr>
          <p:nvPr>
            <p:ph type="title"/>
          </p:nvPr>
        </p:nvSpPr>
        <p:spPr>
          <a:xfrm>
            <a:off x="838200" y="-1"/>
            <a:ext cx="10515600" cy="1216025"/>
          </a:xfrm>
        </p:spPr>
        <p:txBody>
          <a:bodyPr anchor="ctr">
            <a:normAutofit/>
          </a:bodyPr>
          <a:lstStyle/>
          <a:p>
            <a:r>
              <a:rPr lang="en-US" dirty="0"/>
              <a:t>Removing Barriers</a:t>
            </a:r>
          </a:p>
        </p:txBody>
      </p:sp>
      <p:sp>
        <p:nvSpPr>
          <p:cNvPr id="3" name="Content Placeholder 2">
            <a:extLst>
              <a:ext uri="{FF2B5EF4-FFF2-40B4-BE49-F238E27FC236}">
                <a16:creationId xmlns:a16="http://schemas.microsoft.com/office/drawing/2014/main" id="{C53C25E3-06A9-6B60-33CE-2D44D454C044}"/>
              </a:ext>
            </a:extLst>
          </p:cNvPr>
          <p:cNvSpPr>
            <a:spLocks noGrp="1"/>
          </p:cNvSpPr>
          <p:nvPr>
            <p:ph sz="half" idx="1"/>
          </p:nvPr>
        </p:nvSpPr>
        <p:spPr>
          <a:xfrm>
            <a:off x="838200" y="1594624"/>
            <a:ext cx="5181600" cy="4582339"/>
          </a:xfrm>
        </p:spPr>
        <p:txBody>
          <a:bodyPr>
            <a:normAutofit lnSpcReduction="10000"/>
          </a:bodyPr>
          <a:lstStyle/>
          <a:p>
            <a:pPr marL="0" indent="0">
              <a:lnSpc>
                <a:spcPct val="90000"/>
              </a:lnSpc>
              <a:buNone/>
            </a:pPr>
            <a:r>
              <a:rPr lang="en-US" sz="1600" b="1" dirty="0"/>
              <a:t>One of the defining features of the GYO program is its holistic approach to support. Participants receive assistance not only with tuition but also with:</a:t>
            </a:r>
          </a:p>
          <a:p>
            <a:pPr lvl="0">
              <a:lnSpc>
                <a:spcPct val="90000"/>
              </a:lnSpc>
            </a:pPr>
            <a:r>
              <a:rPr lang="en-US" sz="1600" dirty="0"/>
              <a:t>Technology and laptops</a:t>
            </a:r>
          </a:p>
          <a:p>
            <a:pPr lvl="0">
              <a:lnSpc>
                <a:spcPct val="90000"/>
              </a:lnSpc>
            </a:pPr>
            <a:r>
              <a:rPr lang="en-US" sz="1600" dirty="0"/>
              <a:t>Books and learning materials</a:t>
            </a:r>
          </a:p>
          <a:p>
            <a:pPr lvl="0">
              <a:lnSpc>
                <a:spcPct val="90000"/>
              </a:lnSpc>
            </a:pPr>
            <a:r>
              <a:rPr lang="en-US" sz="1600" dirty="0"/>
              <a:t>Transportation</a:t>
            </a:r>
          </a:p>
          <a:p>
            <a:pPr lvl="0">
              <a:lnSpc>
                <a:spcPct val="90000"/>
              </a:lnSpc>
            </a:pPr>
            <a:r>
              <a:rPr lang="en-US" sz="1600" dirty="0"/>
              <a:t>Dedicated study time</a:t>
            </a:r>
          </a:p>
          <a:p>
            <a:pPr lvl="0">
              <a:lnSpc>
                <a:spcPct val="90000"/>
              </a:lnSpc>
            </a:pPr>
            <a:r>
              <a:rPr lang="en-US" sz="1600" dirty="0"/>
              <a:t>Language and translation support</a:t>
            </a:r>
          </a:p>
          <a:p>
            <a:pPr>
              <a:lnSpc>
                <a:spcPct val="90000"/>
              </a:lnSpc>
            </a:pPr>
            <a:r>
              <a:rPr lang="en-US" sz="1600" dirty="0"/>
              <a:t>These supports proved especially impactful for multilingual participants—representing more than 15 languages—who are already strengthening cultural and linguistic representation in Minnesota’s early childhood settings. </a:t>
            </a:r>
          </a:p>
          <a:p>
            <a:pPr>
              <a:lnSpc>
                <a:spcPct val="90000"/>
              </a:lnSpc>
            </a:pPr>
            <a:endParaRPr lang="en-US" sz="1400" dirty="0"/>
          </a:p>
        </p:txBody>
      </p:sp>
      <p:pic>
        <p:nvPicPr>
          <p:cNvPr id="8" name="Picture 7" descr="Worker typing on laptop">
            <a:extLst>
              <a:ext uri="{FF2B5EF4-FFF2-40B4-BE49-F238E27FC236}">
                <a16:creationId xmlns:a16="http://schemas.microsoft.com/office/drawing/2014/main" id="{322C8314-92B4-22CA-F358-24200488655A}"/>
              </a:ext>
            </a:extLst>
          </p:cNvPr>
          <p:cNvPicPr>
            <a:picLocks noChangeAspect="1"/>
          </p:cNvPicPr>
          <p:nvPr/>
        </p:nvPicPr>
        <p:blipFill>
          <a:blip r:embed="rId2" cstate="print">
            <a:extLst>
              <a:ext uri="{28A0092B-C50C-407E-A947-70E740481C1C}">
                <a14:useLocalDpi xmlns:a14="http://schemas.microsoft.com/office/drawing/2010/main" val="0"/>
              </a:ext>
            </a:extLst>
          </a:blip>
          <a:srcRect l="2106" r="13083" b="-3"/>
          <a:stretch>
            <a:fillRect/>
          </a:stretch>
        </p:blipFill>
        <p:spPr>
          <a:xfrm>
            <a:off x="6172200" y="1594624"/>
            <a:ext cx="5181600" cy="4582339"/>
          </a:xfrm>
          <a:prstGeom prst="rect">
            <a:avLst/>
          </a:prstGeom>
          <a:noFill/>
        </p:spPr>
      </p:pic>
      <p:sp>
        <p:nvSpPr>
          <p:cNvPr id="4" name="Date Placeholder 3">
            <a:extLst>
              <a:ext uri="{FF2B5EF4-FFF2-40B4-BE49-F238E27FC236}">
                <a16:creationId xmlns:a16="http://schemas.microsoft.com/office/drawing/2014/main" id="{BF2A4501-73B6-6803-A64F-3AF7C32AEF2A}"/>
              </a:ext>
              <a:ext uri="{C183D7F6-B498-43B3-948B-1728B52AA6E4}">
                <adec:decorative xmlns:adec="http://schemas.microsoft.com/office/drawing/2017/decorative" val="1"/>
              </a:ext>
            </a:extLst>
          </p:cNvPr>
          <p:cNvSpPr>
            <a:spLocks noGrp="1"/>
          </p:cNvSpPr>
          <p:nvPr>
            <p:ph type="dt" sz="half" idx="10"/>
          </p:nvPr>
        </p:nvSpPr>
        <p:spPr>
          <a:xfrm>
            <a:off x="838200" y="6356350"/>
            <a:ext cx="1358590" cy="365125"/>
          </a:xfrm>
        </p:spPr>
        <p:txBody>
          <a:bodyPr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824D5D47-1752-4D84-8BFB-C2F71A34C932}" type="datetime1">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9/10/2026</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E2B17D06-4244-E515-E05B-7C8B3A731BF3}"/>
              </a:ext>
            </a:extLst>
          </p:cNvPr>
          <p:cNvSpPr>
            <a:spLocks noGrp="1"/>
          </p:cNvSpPr>
          <p:nvPr>
            <p:ph type="ftr" sz="quarter" idx="3"/>
          </p:nvPr>
        </p:nvSpPr>
        <p:spPr>
          <a:xfrm>
            <a:off x="3302177" y="6356349"/>
            <a:ext cx="5587647" cy="365125"/>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Supporting the Early Childhood Workforce</a:t>
            </a:r>
          </a:p>
        </p:txBody>
      </p:sp>
      <p:sp>
        <p:nvSpPr>
          <p:cNvPr id="6" name="Slide Number Placeholder 5">
            <a:extLst>
              <a:ext uri="{FF2B5EF4-FFF2-40B4-BE49-F238E27FC236}">
                <a16:creationId xmlns:a16="http://schemas.microsoft.com/office/drawing/2014/main" id="{88CDF9D6-744D-CED3-D3A9-2EED46B78F0F}"/>
              </a:ext>
              <a:ext uri="{C183D7F6-B498-43B3-948B-1728B52AA6E4}">
                <adec:decorative xmlns:adec="http://schemas.microsoft.com/office/drawing/2017/decorative" val="1"/>
              </a:ext>
            </a:extLst>
          </p:cNvPr>
          <p:cNvSpPr>
            <a:spLocks noGrp="1"/>
          </p:cNvSpPr>
          <p:nvPr>
            <p:ph type="sldNum" sz="quarter" idx="12"/>
          </p:nvPr>
        </p:nvSpPr>
        <p:spPr>
          <a:xfrm>
            <a:off x="9891132" y="6356350"/>
            <a:ext cx="1462668"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25</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069604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7B3B3-BEA6-C3F7-FC4B-395F97F76024}"/>
              </a:ext>
            </a:extLst>
          </p:cNvPr>
          <p:cNvSpPr>
            <a:spLocks noGrp="1"/>
          </p:cNvSpPr>
          <p:nvPr>
            <p:ph type="title"/>
          </p:nvPr>
        </p:nvSpPr>
        <p:spPr>
          <a:xfrm>
            <a:off x="838200" y="-1"/>
            <a:ext cx="10515600" cy="1216025"/>
          </a:xfrm>
        </p:spPr>
        <p:txBody>
          <a:bodyPr anchor="ctr">
            <a:normAutofit/>
          </a:bodyPr>
          <a:lstStyle/>
          <a:p>
            <a:r>
              <a:rPr lang="en-US" dirty="0"/>
              <a:t>Innovative Language and Instructional Supports</a:t>
            </a:r>
            <a:br>
              <a:rPr lang="en-US" dirty="0"/>
            </a:br>
            <a:endParaRPr lang="en-US" dirty="0"/>
          </a:p>
        </p:txBody>
      </p:sp>
      <p:sp>
        <p:nvSpPr>
          <p:cNvPr id="3" name="Content Placeholder 2">
            <a:extLst>
              <a:ext uri="{FF2B5EF4-FFF2-40B4-BE49-F238E27FC236}">
                <a16:creationId xmlns:a16="http://schemas.microsoft.com/office/drawing/2014/main" id="{84528811-34C1-8D21-CD8F-64B1135DCE4A}"/>
              </a:ext>
            </a:extLst>
          </p:cNvPr>
          <p:cNvSpPr>
            <a:spLocks noGrp="1"/>
          </p:cNvSpPr>
          <p:nvPr>
            <p:ph sz="half" idx="1"/>
          </p:nvPr>
        </p:nvSpPr>
        <p:spPr>
          <a:xfrm>
            <a:off x="838200" y="1594624"/>
            <a:ext cx="5181600" cy="4582339"/>
          </a:xfrm>
        </p:spPr>
        <p:txBody>
          <a:bodyPr>
            <a:normAutofit/>
          </a:bodyPr>
          <a:lstStyle/>
          <a:p>
            <a:pPr>
              <a:lnSpc>
                <a:spcPct val="90000"/>
              </a:lnSpc>
            </a:pPr>
            <a:r>
              <a:rPr lang="en-US" sz="1900" dirty="0"/>
              <a:t>In response to participant feedback, Minneapolis Community and Technical College (MCTC) made notable advancements in linguistic accessibility. MCTC began offering language supports, hired bilingual faculty, and provided textbooks in Spanish. When students expressed a desire to take courses fully in Spanish, faculty advocated for—and achieved—changes in instructional languages offered, making Spanish-delivered coursework available.</a:t>
            </a:r>
          </a:p>
          <a:p>
            <a:pPr>
              <a:lnSpc>
                <a:spcPct val="90000"/>
              </a:lnSpc>
            </a:pPr>
            <a:r>
              <a:rPr lang="en-US" sz="1900" dirty="0"/>
              <a:t>GYO funding also empowered one child care center to recruit a Spanish-speaking Association Montessori Internationale (AMI) trainer from out of state, removing a major barrier for staff pursuing Montessori credentials.</a:t>
            </a:r>
          </a:p>
          <a:p>
            <a:pPr marL="0" indent="0">
              <a:lnSpc>
                <a:spcPct val="90000"/>
              </a:lnSpc>
              <a:buNone/>
            </a:pPr>
            <a:endParaRPr lang="en-US" sz="1900" dirty="0"/>
          </a:p>
        </p:txBody>
      </p:sp>
      <p:pic>
        <p:nvPicPr>
          <p:cNvPr id="8" name="Picture 7" descr="Teacher pointing to whiteboard">
            <a:extLst>
              <a:ext uri="{FF2B5EF4-FFF2-40B4-BE49-F238E27FC236}">
                <a16:creationId xmlns:a16="http://schemas.microsoft.com/office/drawing/2014/main" id="{21AB0E87-5BF1-656F-3D84-6BB3D931D41C}"/>
              </a:ext>
            </a:extLst>
          </p:cNvPr>
          <p:cNvPicPr>
            <a:picLocks noChangeAspect="1"/>
          </p:cNvPicPr>
          <p:nvPr/>
        </p:nvPicPr>
        <p:blipFill>
          <a:blip r:embed="rId2" cstate="print">
            <a:extLst>
              <a:ext uri="{28A0092B-C50C-407E-A947-70E740481C1C}">
                <a14:useLocalDpi xmlns:a14="http://schemas.microsoft.com/office/drawing/2010/main" val="0"/>
              </a:ext>
            </a:extLst>
          </a:blip>
          <a:srcRect r="24519" b="-2"/>
          <a:stretch>
            <a:fillRect/>
          </a:stretch>
        </p:blipFill>
        <p:spPr>
          <a:xfrm>
            <a:off x="6172200" y="1594624"/>
            <a:ext cx="5181600" cy="4582339"/>
          </a:xfrm>
          <a:prstGeom prst="rect">
            <a:avLst/>
          </a:prstGeom>
          <a:noFill/>
        </p:spPr>
      </p:pic>
      <p:sp>
        <p:nvSpPr>
          <p:cNvPr id="4" name="Date Placeholder 3">
            <a:extLst>
              <a:ext uri="{FF2B5EF4-FFF2-40B4-BE49-F238E27FC236}">
                <a16:creationId xmlns:a16="http://schemas.microsoft.com/office/drawing/2014/main" id="{4596CA3B-3FFB-296B-7C5A-637323B23ED5}"/>
              </a:ext>
              <a:ext uri="{C183D7F6-B498-43B3-948B-1728B52AA6E4}">
                <adec:decorative xmlns:adec="http://schemas.microsoft.com/office/drawing/2017/decorative" val="1"/>
              </a:ext>
            </a:extLst>
          </p:cNvPr>
          <p:cNvSpPr>
            <a:spLocks noGrp="1"/>
          </p:cNvSpPr>
          <p:nvPr>
            <p:ph type="dt" sz="half" idx="10"/>
          </p:nvPr>
        </p:nvSpPr>
        <p:spPr>
          <a:xfrm>
            <a:off x="838200" y="6356350"/>
            <a:ext cx="1358590" cy="365125"/>
          </a:xfrm>
        </p:spPr>
        <p:txBody>
          <a:bodyPr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824D5D47-1752-4D84-8BFB-C2F71A34C932}" type="datetime1">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9/10/2026</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DFF7F278-8893-8E29-89B3-A5E5EA744FF7}"/>
              </a:ext>
            </a:extLst>
          </p:cNvPr>
          <p:cNvSpPr>
            <a:spLocks noGrp="1"/>
          </p:cNvSpPr>
          <p:nvPr>
            <p:ph type="ftr" sz="quarter" idx="3"/>
          </p:nvPr>
        </p:nvSpPr>
        <p:spPr>
          <a:xfrm>
            <a:off x="3302177" y="6356349"/>
            <a:ext cx="5587647" cy="365125"/>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Supporting the Early Childhood Workforce</a:t>
            </a:r>
          </a:p>
        </p:txBody>
      </p:sp>
      <p:sp>
        <p:nvSpPr>
          <p:cNvPr id="6" name="Slide Number Placeholder 5">
            <a:extLst>
              <a:ext uri="{FF2B5EF4-FFF2-40B4-BE49-F238E27FC236}">
                <a16:creationId xmlns:a16="http://schemas.microsoft.com/office/drawing/2014/main" id="{1FDBBC76-E902-7BFB-EF4A-93DBD786F9FB}"/>
              </a:ext>
              <a:ext uri="{C183D7F6-B498-43B3-948B-1728B52AA6E4}">
                <adec:decorative xmlns:adec="http://schemas.microsoft.com/office/drawing/2017/decorative" val="1"/>
              </a:ext>
            </a:extLst>
          </p:cNvPr>
          <p:cNvSpPr>
            <a:spLocks noGrp="1"/>
          </p:cNvSpPr>
          <p:nvPr>
            <p:ph type="sldNum" sz="quarter" idx="12"/>
          </p:nvPr>
        </p:nvSpPr>
        <p:spPr>
          <a:xfrm>
            <a:off x="9891132" y="6356350"/>
            <a:ext cx="1462668"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26</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946008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E8566-DBD1-ED08-811E-D6CD84587E84}"/>
              </a:ext>
            </a:extLst>
          </p:cNvPr>
          <p:cNvSpPr>
            <a:spLocks noGrp="1"/>
          </p:cNvSpPr>
          <p:nvPr>
            <p:ph type="title"/>
          </p:nvPr>
        </p:nvSpPr>
        <p:spPr>
          <a:xfrm>
            <a:off x="838200" y="-1"/>
            <a:ext cx="10515600" cy="1216025"/>
          </a:xfrm>
        </p:spPr>
        <p:txBody>
          <a:bodyPr anchor="ctr">
            <a:normAutofit/>
          </a:bodyPr>
          <a:lstStyle/>
          <a:p>
            <a:r>
              <a:rPr lang="en-US" dirty="0"/>
              <a:t>Ripple Effects</a:t>
            </a:r>
          </a:p>
        </p:txBody>
      </p:sp>
      <p:sp>
        <p:nvSpPr>
          <p:cNvPr id="3" name="Content Placeholder 2">
            <a:extLst>
              <a:ext uri="{FF2B5EF4-FFF2-40B4-BE49-F238E27FC236}">
                <a16:creationId xmlns:a16="http://schemas.microsoft.com/office/drawing/2014/main" id="{5C979CEE-8F8E-E090-A431-CD3E9009BC6F}"/>
              </a:ext>
            </a:extLst>
          </p:cNvPr>
          <p:cNvSpPr>
            <a:spLocks noGrp="1"/>
          </p:cNvSpPr>
          <p:nvPr>
            <p:ph sz="half" idx="1"/>
          </p:nvPr>
        </p:nvSpPr>
        <p:spPr>
          <a:xfrm>
            <a:off x="838200" y="1594624"/>
            <a:ext cx="5181600" cy="4582339"/>
          </a:xfrm>
        </p:spPr>
        <p:txBody>
          <a:bodyPr>
            <a:normAutofit/>
          </a:bodyPr>
          <a:lstStyle/>
          <a:p>
            <a:pPr marL="0" indent="0">
              <a:lnSpc>
                <a:spcPct val="90000"/>
              </a:lnSpc>
              <a:buNone/>
            </a:pPr>
            <a:r>
              <a:rPr lang="en-US" b="1" dirty="0"/>
              <a:t>A Ripple Effect of Mentorship and Community Leadership</a:t>
            </a:r>
            <a:endParaRPr lang="en-US" dirty="0"/>
          </a:p>
          <a:p>
            <a:pPr>
              <a:lnSpc>
                <a:spcPct val="90000"/>
              </a:lnSpc>
            </a:pPr>
            <a:r>
              <a:rPr lang="en-US" dirty="0"/>
              <a:t>Beyond the 200+ direct participants, the program’s </a:t>
            </a:r>
            <a:r>
              <a:rPr lang="en-US"/>
              <a:t>impact extends </a:t>
            </a:r>
            <a:r>
              <a:rPr lang="en-US" dirty="0"/>
              <a:t>through mentor relationships within early childhood programs. </a:t>
            </a:r>
          </a:p>
          <a:p>
            <a:pPr>
              <a:lnSpc>
                <a:spcPct val="90000"/>
              </a:lnSpc>
            </a:pPr>
            <a:r>
              <a:rPr lang="en-US" dirty="0"/>
              <a:t>Seasoned educators supported new learners, creating a ripple effect of shared knowledge, confidence, and professional growth across multiple program sites.</a:t>
            </a:r>
          </a:p>
          <a:p>
            <a:pPr>
              <a:lnSpc>
                <a:spcPct val="90000"/>
              </a:lnSpc>
            </a:pPr>
            <a:endParaRPr lang="en-US" dirty="0"/>
          </a:p>
        </p:txBody>
      </p:sp>
      <p:pic>
        <p:nvPicPr>
          <p:cNvPr id="8" name="Picture 7" descr="Ripples on water">
            <a:extLst>
              <a:ext uri="{FF2B5EF4-FFF2-40B4-BE49-F238E27FC236}">
                <a16:creationId xmlns:a16="http://schemas.microsoft.com/office/drawing/2014/main" id="{13DCDCFC-6DF4-B608-A9F9-F1D321E9E117}"/>
              </a:ext>
            </a:extLst>
          </p:cNvPr>
          <p:cNvPicPr>
            <a:picLocks noChangeAspect="1"/>
          </p:cNvPicPr>
          <p:nvPr/>
        </p:nvPicPr>
        <p:blipFill>
          <a:blip r:embed="rId2" cstate="print">
            <a:extLst>
              <a:ext uri="{28A0092B-C50C-407E-A947-70E740481C1C}">
                <a14:useLocalDpi xmlns:a14="http://schemas.microsoft.com/office/drawing/2010/main" val="0"/>
              </a:ext>
            </a:extLst>
          </a:blip>
          <a:srcRect l="6639" r="18165" b="1"/>
          <a:stretch>
            <a:fillRect/>
          </a:stretch>
        </p:blipFill>
        <p:spPr>
          <a:xfrm>
            <a:off x="6172200" y="1594624"/>
            <a:ext cx="5181600" cy="4582339"/>
          </a:xfrm>
          <a:prstGeom prst="rect">
            <a:avLst/>
          </a:prstGeom>
          <a:noFill/>
        </p:spPr>
      </p:pic>
      <p:sp>
        <p:nvSpPr>
          <p:cNvPr id="4" name="Date Placeholder 3">
            <a:extLst>
              <a:ext uri="{FF2B5EF4-FFF2-40B4-BE49-F238E27FC236}">
                <a16:creationId xmlns:a16="http://schemas.microsoft.com/office/drawing/2014/main" id="{DD3829FA-103B-9FB7-5EF6-0CA4E46A9E72}"/>
              </a:ext>
              <a:ext uri="{C183D7F6-B498-43B3-948B-1728B52AA6E4}">
                <adec:decorative xmlns:adec="http://schemas.microsoft.com/office/drawing/2017/decorative" val="1"/>
              </a:ext>
            </a:extLst>
          </p:cNvPr>
          <p:cNvSpPr>
            <a:spLocks noGrp="1"/>
          </p:cNvSpPr>
          <p:nvPr>
            <p:ph type="dt" sz="half" idx="10"/>
          </p:nvPr>
        </p:nvSpPr>
        <p:spPr>
          <a:xfrm>
            <a:off x="838200" y="6356350"/>
            <a:ext cx="1358590" cy="365125"/>
          </a:xfrm>
        </p:spPr>
        <p:txBody>
          <a:bodyPr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824D5D47-1752-4D84-8BFB-C2F71A34C932}" type="datetime1">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9/10/2026</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E6B505A0-3A1D-104E-291E-F34FEE46A2EE}"/>
              </a:ext>
            </a:extLst>
          </p:cNvPr>
          <p:cNvSpPr>
            <a:spLocks noGrp="1"/>
          </p:cNvSpPr>
          <p:nvPr>
            <p:ph type="ftr" sz="quarter" idx="3"/>
          </p:nvPr>
        </p:nvSpPr>
        <p:spPr>
          <a:xfrm>
            <a:off x="3302177" y="6356349"/>
            <a:ext cx="5587647" cy="365125"/>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Supporting the Early Childhood Workforce</a:t>
            </a:r>
          </a:p>
        </p:txBody>
      </p:sp>
      <p:sp>
        <p:nvSpPr>
          <p:cNvPr id="6" name="Slide Number Placeholder 5">
            <a:extLst>
              <a:ext uri="{FF2B5EF4-FFF2-40B4-BE49-F238E27FC236}">
                <a16:creationId xmlns:a16="http://schemas.microsoft.com/office/drawing/2014/main" id="{68C68EF8-EF66-5050-F940-DDEFEB180D9F}"/>
              </a:ext>
              <a:ext uri="{C183D7F6-B498-43B3-948B-1728B52AA6E4}">
                <adec:decorative xmlns:adec="http://schemas.microsoft.com/office/drawing/2017/decorative" val="1"/>
              </a:ext>
            </a:extLst>
          </p:cNvPr>
          <p:cNvSpPr>
            <a:spLocks noGrp="1"/>
          </p:cNvSpPr>
          <p:nvPr>
            <p:ph type="sldNum" sz="quarter" idx="12"/>
          </p:nvPr>
        </p:nvSpPr>
        <p:spPr>
          <a:xfrm>
            <a:off x="9891132" y="6356350"/>
            <a:ext cx="1462668"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27</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429743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67A13-2CF1-9F37-8E58-B4BFB9BA7AF2}"/>
              </a:ext>
            </a:extLst>
          </p:cNvPr>
          <p:cNvSpPr>
            <a:spLocks noGrp="1"/>
          </p:cNvSpPr>
          <p:nvPr>
            <p:ph type="title"/>
          </p:nvPr>
        </p:nvSpPr>
        <p:spPr/>
        <p:txBody>
          <a:bodyPr/>
          <a:lstStyle/>
          <a:p>
            <a:r>
              <a:rPr lang="en-US" dirty="0"/>
              <a:t>Participant Feedback</a:t>
            </a:r>
          </a:p>
        </p:txBody>
      </p:sp>
      <p:pic>
        <p:nvPicPr>
          <p:cNvPr id="8" name="Content Placeholder 7">
            <a:extLst>
              <a:ext uri="{FF2B5EF4-FFF2-40B4-BE49-F238E27FC236}">
                <a16:creationId xmlns:a16="http://schemas.microsoft.com/office/drawing/2014/main" id="{B37D3F5C-6431-632B-AD5C-8A10CD0273CA}"/>
              </a:ext>
              <a:ext uri="{C183D7F6-B498-43B3-948B-1728B52AA6E4}">
                <adec:decorative xmlns:adec="http://schemas.microsoft.com/office/drawing/2017/decorative" val="1"/>
              </a:ext>
            </a:extLst>
          </p:cNvPr>
          <p:cNvPicPr>
            <a:picLocks noGrp="1" noChangeAspect="1"/>
          </p:cNvPicPr>
          <p:nvPr>
            <p:ph sz="quarter" idx="10"/>
          </p:nvPr>
        </p:nvPicPr>
        <p:blipFill>
          <a:blip r:embed="rId2"/>
          <a:srcRect t="21236"/>
          <a:stretch/>
        </p:blipFill>
        <p:spPr>
          <a:xfrm>
            <a:off x="0" y="1339241"/>
            <a:ext cx="11857341" cy="4893890"/>
          </a:xfrm>
        </p:spPr>
      </p:pic>
      <p:sp>
        <p:nvSpPr>
          <p:cNvPr id="4" name="Date Placeholder 3">
            <a:extLst>
              <a:ext uri="{FF2B5EF4-FFF2-40B4-BE49-F238E27FC236}">
                <a16:creationId xmlns:a16="http://schemas.microsoft.com/office/drawing/2014/main" id="{114D8E1E-C1E9-E7AD-AC48-88E88636C98E}"/>
              </a:ext>
              <a:ext uri="{C183D7F6-B498-43B3-948B-1728B52AA6E4}">
                <adec:decorative xmlns:adec="http://schemas.microsoft.com/office/drawing/2017/decorative" val="1"/>
              </a:ext>
            </a:extLst>
          </p:cNvPr>
          <p:cNvSpPr>
            <a:spLocks noGrp="1"/>
          </p:cNvSpPr>
          <p:nvPr>
            <p:ph type="dt" sz="half"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6C283A4-7960-4BFD-B3A5-A2CC5BB2A473}" type="datetime1">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9/10/2026</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74955086-DCEA-E2AD-AFFE-CCF151A79CA7}"/>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Supporting the Early Childhood Workforce</a:t>
            </a:r>
          </a:p>
        </p:txBody>
      </p:sp>
      <p:sp>
        <p:nvSpPr>
          <p:cNvPr id="6" name="Slide Number Placeholder 5">
            <a:extLst>
              <a:ext uri="{FF2B5EF4-FFF2-40B4-BE49-F238E27FC236}">
                <a16:creationId xmlns:a16="http://schemas.microsoft.com/office/drawing/2014/main" id="{1665BC8F-3078-4CAC-4817-1B7A006A2695}"/>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087666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679C88C-1D52-3C3F-0DF6-552A05403E1E}"/>
              </a:ext>
            </a:extLst>
          </p:cNvPr>
          <p:cNvSpPr>
            <a:spLocks noGrp="1"/>
          </p:cNvSpPr>
          <p:nvPr>
            <p:ph type="title"/>
          </p:nvPr>
        </p:nvSpPr>
        <p:spPr>
          <a:xfrm>
            <a:off x="838200" y="-1"/>
            <a:ext cx="10515600" cy="1216025"/>
          </a:xfrm>
        </p:spPr>
        <p:txBody>
          <a:bodyPr anchor="ctr">
            <a:normAutofit/>
          </a:bodyPr>
          <a:lstStyle/>
          <a:p>
            <a:r>
              <a:rPr lang="en-US" dirty="0"/>
              <a:t>GYO EC&amp;FE Grantee Toolkit</a:t>
            </a:r>
          </a:p>
        </p:txBody>
      </p:sp>
      <p:sp>
        <p:nvSpPr>
          <p:cNvPr id="8" name="Content Placeholder 7">
            <a:extLst>
              <a:ext uri="{FF2B5EF4-FFF2-40B4-BE49-F238E27FC236}">
                <a16:creationId xmlns:a16="http://schemas.microsoft.com/office/drawing/2014/main" id="{58B4FC3E-F8E0-6CA0-CBFB-C4B0DFE970A2}"/>
              </a:ext>
            </a:extLst>
          </p:cNvPr>
          <p:cNvSpPr>
            <a:spLocks noGrp="1"/>
          </p:cNvSpPr>
          <p:nvPr>
            <p:ph sz="half" idx="1"/>
          </p:nvPr>
        </p:nvSpPr>
        <p:spPr>
          <a:xfrm>
            <a:off x="838200" y="1594624"/>
            <a:ext cx="5181600" cy="4582339"/>
          </a:xfrm>
        </p:spPr>
        <p:txBody>
          <a:bodyPr>
            <a:normAutofit/>
          </a:bodyPr>
          <a:lstStyle/>
          <a:p>
            <a:pPr marL="0" indent="0">
              <a:lnSpc>
                <a:spcPct val="90000"/>
              </a:lnSpc>
              <a:buNone/>
            </a:pPr>
            <a:r>
              <a:rPr lang="en-US" sz="1800" b="1" dirty="0"/>
              <a:t>The Early Care and Education System is complex and difficult to navigate.</a:t>
            </a:r>
          </a:p>
          <a:p>
            <a:pPr marL="0" indent="0">
              <a:lnSpc>
                <a:spcPct val="90000"/>
              </a:lnSpc>
              <a:buNone/>
            </a:pPr>
            <a:r>
              <a:rPr lang="en-US" sz="1800" dirty="0"/>
              <a:t>We are developing a toolkit to:</a:t>
            </a:r>
          </a:p>
          <a:p>
            <a:pPr>
              <a:lnSpc>
                <a:spcPct val="90000"/>
              </a:lnSpc>
            </a:pPr>
            <a:r>
              <a:rPr lang="en-US" sz="1800" dirty="0"/>
              <a:t>Support grantees to easily find resources to support preservice early care and education professionals. </a:t>
            </a:r>
          </a:p>
          <a:p>
            <a:pPr>
              <a:lnSpc>
                <a:spcPct val="90000"/>
              </a:lnSpc>
            </a:pPr>
            <a:r>
              <a:rPr lang="en-US" sz="1800" dirty="0"/>
              <a:t>Streamline access to essential information and resources making it easier for organizations to recruit, train and guide participants towards careers as early educators. </a:t>
            </a:r>
          </a:p>
          <a:p>
            <a:pPr>
              <a:lnSpc>
                <a:spcPct val="90000"/>
              </a:lnSpc>
            </a:pPr>
            <a:r>
              <a:rPr lang="en-US" sz="1800" dirty="0"/>
              <a:t> Develop a web-based toolkit to ensure grantees have access to the tools and resources needed to successfully implement their programs – can benefit others in the state as well.</a:t>
            </a:r>
          </a:p>
        </p:txBody>
      </p:sp>
      <p:pic>
        <p:nvPicPr>
          <p:cNvPr id="10" name="Picture 9" descr="Teal backpack with school supplies">
            <a:extLst>
              <a:ext uri="{FF2B5EF4-FFF2-40B4-BE49-F238E27FC236}">
                <a16:creationId xmlns:a16="http://schemas.microsoft.com/office/drawing/2014/main" id="{A1F29718-4AA1-185C-A1B3-FA2F178FF5E6}"/>
              </a:ext>
            </a:extLst>
          </p:cNvPr>
          <p:cNvPicPr>
            <a:picLocks noChangeAspect="1"/>
          </p:cNvPicPr>
          <p:nvPr/>
        </p:nvPicPr>
        <p:blipFill>
          <a:blip r:embed="rId2" cstate="print">
            <a:extLst>
              <a:ext uri="{28A0092B-C50C-407E-A947-70E740481C1C}">
                <a14:useLocalDpi xmlns:a14="http://schemas.microsoft.com/office/drawing/2010/main" val="0"/>
              </a:ext>
            </a:extLst>
          </a:blip>
          <a:srcRect r="24519" b="-2"/>
          <a:stretch>
            <a:fillRect/>
          </a:stretch>
        </p:blipFill>
        <p:spPr>
          <a:xfrm>
            <a:off x="6172200" y="1594624"/>
            <a:ext cx="5181600" cy="4582339"/>
          </a:xfrm>
          <a:prstGeom prst="rect">
            <a:avLst/>
          </a:prstGeom>
          <a:noFill/>
        </p:spPr>
      </p:pic>
      <p:sp>
        <p:nvSpPr>
          <p:cNvPr id="4" name="Date Placeholder 3">
            <a:extLst>
              <a:ext uri="{FF2B5EF4-FFF2-40B4-BE49-F238E27FC236}">
                <a16:creationId xmlns:a16="http://schemas.microsoft.com/office/drawing/2014/main" id="{43A7C0F5-B162-498C-1FF4-E30F97D4EC7E}"/>
              </a:ext>
              <a:ext uri="{C183D7F6-B498-43B3-948B-1728B52AA6E4}">
                <adec:decorative xmlns:adec="http://schemas.microsoft.com/office/drawing/2017/decorative" val="1"/>
              </a:ext>
            </a:extLst>
          </p:cNvPr>
          <p:cNvSpPr>
            <a:spLocks noGrp="1"/>
          </p:cNvSpPr>
          <p:nvPr>
            <p:ph type="dt" sz="half" idx="10"/>
          </p:nvPr>
        </p:nvSpPr>
        <p:spPr>
          <a:xfrm>
            <a:off x="838200" y="6356350"/>
            <a:ext cx="1358590" cy="365125"/>
          </a:xfrm>
        </p:spPr>
        <p:txBody>
          <a:bodyPr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66C283A4-7960-4BFD-B3A5-A2CC5BB2A473}" type="datetime1">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9/10/2026</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7AB36B31-FF8D-872B-E931-65B3CDFFB0A5}"/>
              </a:ext>
            </a:extLst>
          </p:cNvPr>
          <p:cNvSpPr>
            <a:spLocks noGrp="1"/>
          </p:cNvSpPr>
          <p:nvPr>
            <p:ph type="ftr" sz="quarter" idx="3"/>
          </p:nvPr>
        </p:nvSpPr>
        <p:spPr>
          <a:xfrm>
            <a:off x="3302177" y="6356349"/>
            <a:ext cx="5587647" cy="365125"/>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Supporting the Early Childhood Workforce</a:t>
            </a:r>
          </a:p>
        </p:txBody>
      </p:sp>
      <p:sp>
        <p:nvSpPr>
          <p:cNvPr id="6" name="Slide Number Placeholder 5">
            <a:extLst>
              <a:ext uri="{FF2B5EF4-FFF2-40B4-BE49-F238E27FC236}">
                <a16:creationId xmlns:a16="http://schemas.microsoft.com/office/drawing/2014/main" id="{E5369516-0C75-6AF7-119B-FE3CD3BBE11D}"/>
              </a:ext>
              <a:ext uri="{C183D7F6-B498-43B3-948B-1728B52AA6E4}">
                <adec:decorative xmlns:adec="http://schemas.microsoft.com/office/drawing/2017/decorative" val="1"/>
              </a:ext>
            </a:extLst>
          </p:cNvPr>
          <p:cNvSpPr>
            <a:spLocks noGrp="1"/>
          </p:cNvSpPr>
          <p:nvPr>
            <p:ph type="sldNum" sz="quarter" idx="12"/>
          </p:nvPr>
        </p:nvSpPr>
        <p:spPr>
          <a:xfrm>
            <a:off x="9891132" y="6356350"/>
            <a:ext cx="1462668"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29</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387266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01A1-A638-97BD-E22B-8456B3EF2603}"/>
              </a:ext>
            </a:extLst>
          </p:cNvPr>
          <p:cNvSpPr>
            <a:spLocks noGrp="1"/>
          </p:cNvSpPr>
          <p:nvPr>
            <p:ph type="title"/>
          </p:nvPr>
        </p:nvSpPr>
        <p:spPr/>
        <p:txBody>
          <a:bodyPr/>
          <a:lstStyle/>
          <a:p>
            <a:r>
              <a:rPr lang="en-US" dirty="0"/>
              <a:t>More Information</a:t>
            </a:r>
          </a:p>
        </p:txBody>
      </p:sp>
      <p:sp>
        <p:nvSpPr>
          <p:cNvPr id="3" name="Content Placeholder 2">
            <a:extLst>
              <a:ext uri="{FF2B5EF4-FFF2-40B4-BE49-F238E27FC236}">
                <a16:creationId xmlns:a16="http://schemas.microsoft.com/office/drawing/2014/main" id="{433813AC-BEE6-6B13-88C6-88AEFE9A7627}"/>
              </a:ext>
            </a:extLst>
          </p:cNvPr>
          <p:cNvSpPr>
            <a:spLocks noGrp="1"/>
          </p:cNvSpPr>
          <p:nvPr>
            <p:ph sz="half" idx="1"/>
          </p:nvPr>
        </p:nvSpPr>
        <p:spPr/>
        <p:txBody>
          <a:bodyPr>
            <a:normAutofit/>
          </a:bodyPr>
          <a:lstStyle/>
          <a:p>
            <a:r>
              <a:rPr lang="en-US" dirty="0">
                <a:hlinkClick r:id="rId2"/>
              </a:rPr>
              <a:t>Grow Your Own Early Childhood and Family Educator Grant</a:t>
            </a:r>
            <a:r>
              <a:rPr lang="en-US" dirty="0"/>
              <a:t> (Department of Children, Youth, and Families) </a:t>
            </a:r>
            <a:r>
              <a:rPr lang="en-US" dirty="0">
                <a:hlinkClick r:id="rId3"/>
              </a:rPr>
              <a:t>Links to MN GYO </a:t>
            </a:r>
            <a:r>
              <a:rPr lang="en-US" dirty="0" err="1">
                <a:hlinkClick r:id="rId3"/>
              </a:rPr>
              <a:t>resources</a:t>
            </a:r>
            <a:r>
              <a:rPr lang="en-US" dirty="0" err="1">
                <a:hlinkClick r:id="rId4"/>
              </a:rPr>
              <a:t>Grow</a:t>
            </a:r>
            <a:r>
              <a:rPr lang="en-US" dirty="0">
                <a:hlinkClick r:id="rId4"/>
              </a:rPr>
              <a:t> Your Own </a:t>
            </a:r>
            <a:r>
              <a:rPr lang="en-US" dirty="0"/>
              <a:t>(MN Department of Education)</a:t>
            </a:r>
            <a:endParaRPr lang="en-US" dirty="0">
              <a:hlinkClick r:id="" action="ppaction://noaction"/>
            </a:endParaRPr>
          </a:p>
          <a:p>
            <a:r>
              <a:rPr lang="en-US" dirty="0">
                <a:hlinkClick r:id="" action="ppaction://noaction"/>
              </a:rPr>
              <a:t>Special Education Teacher Pathway Program </a:t>
            </a:r>
            <a:r>
              <a:rPr lang="en-US" dirty="0"/>
              <a:t>(MN Department of Education)</a:t>
            </a:r>
          </a:p>
          <a:p>
            <a:r>
              <a:rPr lang="en-US" dirty="0">
                <a:hlinkClick r:id="rId5"/>
              </a:rPr>
              <a:t>SPED Teacher Pathway Program</a:t>
            </a:r>
            <a:endParaRPr lang="en-US" dirty="0"/>
          </a:p>
        </p:txBody>
      </p:sp>
      <p:sp>
        <p:nvSpPr>
          <p:cNvPr id="4" name="Content Placeholder 3">
            <a:extLst>
              <a:ext uri="{FF2B5EF4-FFF2-40B4-BE49-F238E27FC236}">
                <a16:creationId xmlns:a16="http://schemas.microsoft.com/office/drawing/2014/main" id="{5008DBB4-E1A1-94D1-6392-DA24E263172B}"/>
              </a:ext>
            </a:extLst>
          </p:cNvPr>
          <p:cNvSpPr>
            <a:spLocks noGrp="1"/>
          </p:cNvSpPr>
          <p:nvPr>
            <p:ph sz="half" idx="2"/>
          </p:nvPr>
        </p:nvSpPr>
        <p:spPr/>
        <p:txBody>
          <a:bodyPr/>
          <a:lstStyle/>
          <a:p>
            <a:r>
              <a:rPr lang="en-US" dirty="0">
                <a:hlinkClick r:id="rId6"/>
              </a:rPr>
              <a:t>Careers in the Early Childhood Workforce</a:t>
            </a:r>
            <a:r>
              <a:rPr lang="en-US" dirty="0"/>
              <a:t> ((Department of Children, Youth, and Families) </a:t>
            </a:r>
          </a:p>
          <a:p>
            <a:pPr lvl="1"/>
            <a:r>
              <a:rPr lang="en-US" dirty="0">
                <a:hlinkClick r:id="rId7"/>
              </a:rPr>
              <a:t>Stories from the field: An Early Childhood Special Education Teacher</a:t>
            </a:r>
            <a:endParaRPr lang="en-US" dirty="0">
              <a:hlinkClick r:id="" action="ppaction://noaction"/>
            </a:endParaRPr>
          </a:p>
          <a:p>
            <a:r>
              <a:rPr lang="en-US" dirty="0">
                <a:hlinkClick r:id="" action="ppaction://noaction"/>
              </a:rPr>
              <a:t>Teach Special Education Minnesota – Explore, Become, Grow and Thrive.</a:t>
            </a:r>
            <a:endParaRPr lang="en-US" dirty="0"/>
          </a:p>
          <a:p>
            <a:endParaRPr lang="en-US" dirty="0"/>
          </a:p>
        </p:txBody>
      </p:sp>
      <p:sp>
        <p:nvSpPr>
          <p:cNvPr id="5" name="Date Placeholder 4">
            <a:extLst>
              <a:ext uri="{FF2B5EF4-FFF2-40B4-BE49-F238E27FC236}">
                <a16:creationId xmlns:a16="http://schemas.microsoft.com/office/drawing/2014/main" id="{F174209F-AB56-D934-1197-D6887FB8EC2B}"/>
              </a:ext>
              <a:ext uri="{C183D7F6-B498-43B3-948B-1728B52AA6E4}">
                <adec:decorative xmlns:adec="http://schemas.microsoft.com/office/drawing/2017/decorative" val="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198DD1-C477-482D-A126-3FBDD1778E48}" type="datetime1">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9/10/2026</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6" name="Footer Placeholder 5">
            <a:extLst>
              <a:ext uri="{FF2B5EF4-FFF2-40B4-BE49-F238E27FC236}">
                <a16:creationId xmlns:a16="http://schemas.microsoft.com/office/drawing/2014/main" id="{E68B7C81-7DDD-0A0D-FB2D-267E78CAB231}"/>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a:ea typeface="+mn-ea"/>
                <a:cs typeface="+mn-cs"/>
              </a:rPr>
              <a:t>Supporting the Early Childhood Workforce</a:t>
            </a:r>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FE06CD17-03FC-DC26-7E68-97B5FEEEF697}"/>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814553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Thank You!</a:t>
            </a:r>
          </a:p>
        </p:txBody>
      </p:sp>
      <p:sp>
        <p:nvSpPr>
          <p:cNvPr id="3" name="Text Placeholder 2"/>
          <p:cNvSpPr>
            <a:spLocks noGrp="1"/>
          </p:cNvSpPr>
          <p:nvPr>
            <p:ph type="body" sz="quarter" idx="13"/>
          </p:nvPr>
        </p:nvSpPr>
        <p:spPr/>
        <p:txBody>
          <a:bodyPr/>
          <a:lstStyle/>
          <a:p>
            <a:r>
              <a:rPr lang="en-US" sz="3200" b="1" dirty="0"/>
              <a:t>Kelly Kazeck</a:t>
            </a:r>
          </a:p>
          <a:p>
            <a:r>
              <a:rPr lang="en-US" sz="2800" i="1" dirty="0">
                <a:hlinkClick r:id="rId3"/>
              </a:rPr>
              <a:t>Kelly.kazeck@state.mn.us</a:t>
            </a:r>
            <a:endParaRPr lang="en-US" sz="2800" i="1" dirty="0"/>
          </a:p>
          <a:p>
            <a:r>
              <a:rPr lang="en-US" dirty="0"/>
              <a:t>651-539-7724</a:t>
            </a:r>
            <a:endParaRPr lang="en-US" sz="2800" i="1" dirty="0"/>
          </a:p>
        </p:txBody>
      </p:sp>
    </p:spTree>
    <p:extLst>
      <p:ext uri="{BB962C8B-B14F-4D97-AF65-F5344CB8AC3E}">
        <p14:creationId xmlns:p14="http://schemas.microsoft.com/office/powerpoint/2010/main" val="2429188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spc="-8" dirty="0">
                <a:solidFill>
                  <a:srgbClr val="000000"/>
                </a:solidFill>
                <a:effectLst/>
                <a:latin typeface="Helvetica" panose="020B0604020202020204" pitchFamily="34" charset="0"/>
                <a:hlinkClick r:id="rId3" action="ppaction://hlinkpres?slideindex=1&amp;slidetitle="/>
              </a:rPr>
              <a:t>Early Care &amp; Education Pathways to Success (</a:t>
            </a:r>
            <a:r>
              <a:rPr kumimoji="0" lang="en-US" sz="2000" b="1" i="0" u="none" strike="noStrike" kern="1200" cap="none" spc="0" normalizeH="0" baseline="0" noProof="0" dirty="0">
                <a:ln>
                  <a:noFill/>
                </a:ln>
                <a:solidFill>
                  <a:schemeClr val="tx1"/>
                </a:solidFill>
                <a:effectLst/>
                <a:uLnTx/>
                <a:uFillTx/>
                <a:latin typeface="Aptos Display"/>
                <a:ea typeface="+mn-ea"/>
                <a:cs typeface="+mn-cs"/>
                <a:hlinkClick r:id="rId3" action="ppaction://hlinkpres?slideindex=1&amp;slidetitle="/>
              </a:rPr>
              <a:t>ECEPTS) Apprenticeship Programs</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sz="800" b="1">
                <a:latin typeface="Aptos"/>
              </a:rPr>
              <a:t>ECEPTS  |  SCALE + INFRASTRUCTURE</a:t>
            </a:r>
            <a:endParaRPr lang="en-US" sz="800" dirty="0"/>
          </a:p>
        </p:txBody>
      </p:sp>
      <p:sp>
        <p:nvSpPr>
          <p:cNvPr id="10" name="Text 8">
            <a:extLst>
              <a:ext uri="{C183D7F6-B498-43B3-948B-1728B52AA6E4}">
                <adec:decorative xmlns:adec="http://schemas.microsoft.com/office/drawing/2017/decorative" val="1"/>
              </a:ext>
            </a:extLst>
          </p:cNvPr>
          <p:cNvSpPr/>
          <p:nvPr/>
        </p:nvSpPr>
        <p:spPr>
          <a:xfrm>
            <a:off x="4690872" y="2148840"/>
            <a:ext cx="2651760" cy="1325880"/>
          </a:xfrm>
          <a:prstGeom prst="rect">
            <a:avLst/>
          </a:prstGeom>
          <a:noFill/>
          <a:ln/>
        </p:spPr>
        <p:txBody>
          <a:bodyPr wrap="square" lIns="0" tIns="0" rIns="0" bIns="0" rtlCol="0" anchor="ctr">
            <a:normAutofit/>
          </a:bodyPr>
          <a:lstStyle/>
          <a:p>
            <a:pPr marL="0" indent="0">
              <a:buNone/>
            </a:pPr>
            <a:r>
              <a:rPr sz="1500" dirty="0"/>
              <a:t>.</a:t>
            </a:r>
            <a:endParaRPr lang="en-US" sz="1500" dirty="0"/>
          </a:p>
        </p:txBody>
      </p:sp>
      <p:pic>
        <p:nvPicPr>
          <p:cNvPr id="16" name="Picture 15">
            <a:extLst>
              <a:ext uri="{FF2B5EF4-FFF2-40B4-BE49-F238E27FC236}">
                <a16:creationId xmlns:a16="http://schemas.microsoft.com/office/drawing/2014/main" id="{321852BF-2981-D041-A7F5-1F03669301F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244850" y="1299411"/>
            <a:ext cx="5702299" cy="3680849"/>
          </a:xfrm>
          <a:prstGeom prst="rect">
            <a:avLst/>
          </a:prstGeom>
        </p:spPr>
      </p:pic>
      <p:sp>
        <p:nvSpPr>
          <p:cNvPr id="14" name="Text 12"/>
          <p:cNvSpPr/>
          <p:nvPr/>
        </p:nvSpPr>
        <p:spPr>
          <a:xfrm>
            <a:off x="2278116" y="6281928"/>
            <a:ext cx="9014723" cy="192024"/>
          </a:xfrm>
          <a:prstGeom prst="rect">
            <a:avLst/>
          </a:prstGeom>
          <a:noFill/>
          <a:ln/>
        </p:spPr>
        <p:txBody>
          <a:bodyPr wrap="square" lIns="0" tIns="0" rIns="0" bIns="0" rtlCol="0" anchor="ctr">
            <a:normAutofit/>
          </a:bodyPr>
          <a:lstStyle/>
          <a:p>
            <a:pPr marL="0" indent="0">
              <a:buNone/>
            </a:pPr>
            <a:r>
              <a:rPr sz="750" dirty="0">
                <a:latin typeface="Aptos"/>
              </a:rPr>
              <a:t>Source: ECEPTS Apprenticeships and Field Building pages (accessed Aug. 2026).</a:t>
            </a:r>
            <a:endParaRPr lang="en-US" sz="750" dirty="0"/>
          </a:p>
        </p:txBody>
      </p:sp>
      <p:sp>
        <p:nvSpPr>
          <p:cNvPr id="25"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17</a:t>
            </a: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tx1"/>
                </a:solidFill>
                <a:effectLst/>
                <a:uLnTx/>
                <a:uFillTx/>
                <a:latin typeface="Aptos Display"/>
                <a:ea typeface="+mn-ea"/>
                <a:cs typeface="+mn-cs"/>
              </a:rPr>
              <a:t>Delaware Early Childhood Innovation Center (ECIC)</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sz="800" b="1">
                <a:latin typeface="Aptos"/>
              </a:rPr>
              <a:t>DELAWARE ECIC  |  PATHWAY SUPPORTS</a:t>
            </a:r>
            <a:endParaRPr lang="en-US" sz="800" dirty="0"/>
          </a:p>
        </p:txBody>
      </p:sp>
      <p:sp>
        <p:nvSpPr>
          <p:cNvPr id="8" name="Text 6">
            <a:extLst>
              <a:ext uri="{C183D7F6-B498-43B3-948B-1728B52AA6E4}">
                <adec:decorative xmlns:adec="http://schemas.microsoft.com/office/drawing/2017/decorative" val="1"/>
              </a:ext>
            </a:extLst>
          </p:cNvPr>
          <p:cNvSpPr/>
          <p:nvPr/>
        </p:nvSpPr>
        <p:spPr>
          <a:xfrm>
            <a:off x="758952" y="2240280"/>
            <a:ext cx="1645920" cy="1691640"/>
          </a:xfrm>
          <a:prstGeom prst="rect">
            <a:avLst/>
          </a:prstGeom>
          <a:noFill/>
          <a:ln/>
        </p:spPr>
        <p:txBody>
          <a:bodyPr wrap="square" lIns="0" tIns="0" rIns="0" bIns="0" rtlCol="0" anchor="ctr">
            <a:normAutofit/>
          </a:bodyPr>
          <a:lstStyle/>
          <a:p>
            <a:pPr marL="0" indent="0" algn="ctr">
              <a:buNone/>
            </a:pPr>
            <a:endParaRPr lang="en-US" sz="1350" dirty="0"/>
          </a:p>
        </p:txBody>
      </p:sp>
      <p:pic>
        <p:nvPicPr>
          <p:cNvPr id="29" name="Picture 28">
            <a:extLst>
              <a:ext uri="{FF2B5EF4-FFF2-40B4-BE49-F238E27FC236}">
                <a16:creationId xmlns:a16="http://schemas.microsoft.com/office/drawing/2014/main" id="{EFCB270D-07FE-ABBC-238F-AAB36019DEA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17363" y="2181387"/>
            <a:ext cx="4551728" cy="2495226"/>
          </a:xfrm>
          <a:prstGeom prst="rect">
            <a:avLst/>
          </a:prstGeom>
        </p:spPr>
      </p:pic>
      <p:sp>
        <p:nvSpPr>
          <p:cNvPr id="26"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19</a:t>
            </a:r>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02A43"/>
        </a:solidFill>
        <a:effectLst/>
      </p:bgPr>
    </p:bg>
    <p:spTree>
      <p:nvGrpSpPr>
        <p:cNvPr id="1" name=""/>
        <p:cNvGrpSpPr/>
        <p:nvPr/>
      </p:nvGrpSpPr>
      <p:grpSpPr>
        <a:xfrm>
          <a:off x="0" y="0"/>
          <a:ext cx="0" cy="0"/>
          <a:chOff x="0" y="0"/>
          <a:chExt cx="0" cy="0"/>
        </a:xfrm>
      </p:grpSpPr>
      <p:sp>
        <p:nvSpPr>
          <p:cNvPr id="4" name="deck-title">
            <a:extLst>
              <a:ext uri="{FF2B5EF4-FFF2-40B4-BE49-F238E27FC236}">
                <a16:creationId xmlns:a16="http://schemas.microsoft.com/office/drawing/2014/main" id="{6EE023C9-0C69-4EF9-B8C7-319B487218E3}"/>
              </a:ext>
            </a:extLst>
          </p:cNvPr>
          <p:cNvSpPr>
            <a:spLocks noGrp="1"/>
          </p:cNvSpPr>
          <p:nvPr>
            <p:ph type="title" idx="4294967295"/>
          </p:nvPr>
        </p:nvSpPr>
        <p:spPr>
          <a:xfrm>
            <a:off x="666750" y="1447800"/>
            <a:ext cx="7239000" cy="742950"/>
          </a:xfrm>
          <a:prstGeom prst="rect">
            <a:avLst/>
          </a:prstGeom>
          <a:noFill/>
          <a:ln w="0">
            <a:noFill/>
            <a:prstDash val="soli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050" b="1">
                <a:solidFill>
                  <a:srgbClr val="FFFFFF"/>
                </a:solidFill>
              </a:defRPr>
            </a:pPr>
            <a:r>
              <a:rPr kumimoji="0" lang="en-US" sz="4050" b="1" i="0" u="none" strike="noStrike" kern="1200" cap="none" spc="0" normalizeH="0" baseline="0" noProof="0" dirty="0">
                <a:ln>
                  <a:noFill/>
                </a:ln>
                <a:solidFill>
                  <a:srgbClr val="FFFFFF"/>
                </a:solidFill>
                <a:effectLst/>
                <a:uLnTx/>
                <a:uFillTx/>
                <a:latin typeface="+mn-lt"/>
                <a:ea typeface="+mn-ea"/>
                <a:cs typeface="+mn-cs"/>
              </a:rPr>
              <a:t>Building the Pathway</a:t>
            </a:r>
          </a:p>
        </p:txBody>
      </p:sp>
      <p:sp>
        <p:nvSpPr>
          <p:cNvPr id="11" name="accent-red">
            <a:extLst>
              <a:ext uri="{FF2B5EF4-FFF2-40B4-BE49-F238E27FC236}">
                <a16:creationId xmlns:a16="http://schemas.microsoft.com/office/drawing/2014/main" id="{B716FE7D-7010-45D9-B2B6-9CC1B76A4BA9}"/>
              </a:ext>
              <a:ext uri="{C183D7F6-B498-43B3-948B-1728B52AA6E4}">
                <adec:decorative xmlns:adec="http://schemas.microsoft.com/office/drawing/2017/decorative" val="1"/>
              </a:ext>
            </a:extLst>
          </p:cNvPr>
          <p:cNvSpPr>
            <a:spLocks noGrp="1"/>
          </p:cNvSpPr>
          <p:nvPr/>
        </p:nvSpPr>
        <p:spPr>
          <a:xfrm>
            <a:off x="0" y="0"/>
            <a:ext cx="171450" cy="6858000"/>
          </a:xfrm>
          <a:prstGeom prst="rect">
            <a:avLst/>
          </a:prstGeom>
          <a:solidFill>
            <a:srgbClr val="A7363B"/>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series">
            <a:extLst>
              <a:ext uri="{FF2B5EF4-FFF2-40B4-BE49-F238E27FC236}">
                <a16:creationId xmlns:a16="http://schemas.microsoft.com/office/drawing/2014/main" id="{7D9E952F-D471-44B1-ADA3-D5F0D8701B1F}"/>
              </a:ext>
            </a:extLst>
          </p:cNvPr>
          <p:cNvSpPr>
            <a:spLocks noGrp="1"/>
          </p:cNvSpPr>
          <p:nvPr/>
        </p:nvSpPr>
        <p:spPr>
          <a:xfrm>
            <a:off x="666750" y="523875"/>
            <a:ext cx="7239000" cy="26670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125" b="1">
                <a:solidFill>
                  <a:srgbClr val="C9D8E6"/>
                </a:solidFill>
              </a:defRPr>
            </a:pPr>
            <a:r>
              <a:rPr kumimoji="0" sz="1125" b="1" i="0" u="none" strike="noStrike" kern="1200" cap="none" spc="0" normalizeH="0" baseline="0" noProof="0">
                <a:ln>
                  <a:noFill/>
                </a:ln>
                <a:solidFill>
                  <a:srgbClr val="C9D8E6"/>
                </a:solidFill>
                <a:effectLst/>
                <a:uLnTx/>
                <a:uFillTx/>
                <a:latin typeface="Calibri"/>
                <a:ea typeface="Calibri"/>
                <a:cs typeface="Calibri"/>
              </a:rPr>
              <a:t>STRENGTHENING RECRUITMENT &amp; RETENTION IN EI/ECSE</a:t>
            </a:r>
          </a:p>
        </p:txBody>
      </p:sp>
      <p:sp>
        <p:nvSpPr>
          <p:cNvPr id="2" name="accent-gold">
            <a:extLst>
              <a:ext uri="{FF2B5EF4-FFF2-40B4-BE49-F238E27FC236}">
                <a16:creationId xmlns:a16="http://schemas.microsoft.com/office/drawing/2014/main" id="{2E8778E4-8975-4F90-B5FD-9792EE9D24B9}"/>
              </a:ext>
              <a:ext uri="{C183D7F6-B498-43B3-948B-1728B52AA6E4}">
                <adec:decorative xmlns:adec="http://schemas.microsoft.com/office/drawing/2017/decorative" val="1"/>
              </a:ext>
            </a:extLst>
          </p:cNvPr>
          <p:cNvSpPr>
            <a:spLocks noGrp="1"/>
          </p:cNvSpPr>
          <p:nvPr/>
        </p:nvSpPr>
        <p:spPr>
          <a:xfrm>
            <a:off x="666750" y="895350"/>
            <a:ext cx="1190625" cy="66675"/>
          </a:xfrm>
          <a:prstGeom prst="rect">
            <a:avLst/>
          </a:prstGeom>
          <a:solidFill>
            <a:srgbClr val="D4A72C"/>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5" name="deck-subtitle">
            <a:extLst>
              <a:ext uri="{FF2B5EF4-FFF2-40B4-BE49-F238E27FC236}">
                <a16:creationId xmlns:a16="http://schemas.microsoft.com/office/drawing/2014/main" id="{74C76698-08F4-460E-A2BA-B39263345FC8}"/>
              </a:ext>
            </a:extLst>
          </p:cNvPr>
          <p:cNvSpPr>
            <a:spLocks noGrp="1"/>
          </p:cNvSpPr>
          <p:nvPr/>
        </p:nvSpPr>
        <p:spPr>
          <a:xfrm>
            <a:off x="666750" y="2266950"/>
            <a:ext cx="7239000" cy="5524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2850" b="0">
                <a:solidFill>
                  <a:srgbClr val="D8E7F3"/>
                </a:solidFill>
              </a:defRPr>
            </a:pPr>
            <a:r>
              <a:rPr kumimoji="0" sz="2850" b="0" i="0" u="none" strike="noStrike" kern="1200" cap="none" spc="0" normalizeH="0" baseline="0" noProof="0">
                <a:ln>
                  <a:noFill/>
                </a:ln>
                <a:solidFill>
                  <a:srgbClr val="D8E7F3"/>
                </a:solidFill>
                <a:effectLst/>
                <a:uLnTx/>
                <a:uFillTx/>
                <a:latin typeface="Calibri"/>
                <a:ea typeface="Calibri"/>
                <a:cs typeface="Calibri"/>
              </a:rPr>
              <a:t>The Delaware ECIC Model</a:t>
            </a:r>
          </a:p>
        </p:txBody>
      </p:sp>
      <p:sp>
        <p:nvSpPr>
          <p:cNvPr id="6" name="tagline">
            <a:extLst>
              <a:ext uri="{FF2B5EF4-FFF2-40B4-BE49-F238E27FC236}">
                <a16:creationId xmlns:a16="http://schemas.microsoft.com/office/drawing/2014/main" id="{5984411D-8F1D-4151-81C3-AE91726D59CC}"/>
              </a:ext>
            </a:extLst>
          </p:cNvPr>
          <p:cNvSpPr>
            <a:spLocks noGrp="1"/>
          </p:cNvSpPr>
          <p:nvPr/>
        </p:nvSpPr>
        <p:spPr>
          <a:xfrm>
            <a:off x="666750" y="3143250"/>
            <a:ext cx="9334500" cy="333375"/>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725" b="0">
                <a:solidFill>
                  <a:srgbClr val="FFFFFF"/>
                </a:solidFill>
              </a:defRPr>
            </a:pPr>
            <a:r>
              <a:rPr kumimoji="0" sz="1725" b="0" i="0" u="none" strike="noStrike" kern="1200" cap="none" spc="0" normalizeH="0" baseline="0" noProof="0">
                <a:ln>
                  <a:noFill/>
                </a:ln>
                <a:solidFill>
                  <a:srgbClr val="FFFFFF"/>
                </a:solidFill>
                <a:effectLst/>
                <a:uLnTx/>
                <a:uFillTx/>
                <a:latin typeface="Calibri"/>
                <a:ea typeface="Calibri"/>
                <a:cs typeface="Calibri"/>
              </a:rPr>
              <a:t>Increasing access  •  Removing barriers  •  Supporting advancement</a:t>
            </a:r>
          </a:p>
        </p:txBody>
      </p:sp>
      <p:sp>
        <p:nvSpPr>
          <p:cNvPr id="7" name="identity-panel">
            <a:extLst>
              <a:ext uri="{FF2B5EF4-FFF2-40B4-BE49-F238E27FC236}">
                <a16:creationId xmlns:a16="http://schemas.microsoft.com/office/drawing/2014/main" id="{AFF48073-C061-487B-87E8-0D9548EAE62D}"/>
              </a:ext>
              <a:ext uri="{C183D7F6-B498-43B3-948B-1728B52AA6E4}">
                <adec:decorative xmlns:adec="http://schemas.microsoft.com/office/drawing/2017/decorative" val="1"/>
              </a:ext>
            </a:extLst>
          </p:cNvPr>
          <p:cNvSpPr>
            <a:spLocks noGrp="1"/>
          </p:cNvSpPr>
          <p:nvPr/>
        </p:nvSpPr>
        <p:spPr>
          <a:xfrm>
            <a:off x="666750" y="4362450"/>
            <a:ext cx="10858500" cy="1285875"/>
          </a:xfrm>
          <a:prstGeom prst="roundRect">
            <a:avLst>
              <a:gd name="adj" fmla="val 8889"/>
            </a:avLst>
          </a:prstGeom>
          <a:solidFill>
            <a:srgbClr val="173A5A"/>
          </a:solidFill>
          <a:ln w="9525">
            <a:solidFill>
              <a:srgbClr val="365B7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8" name="presenter">
            <a:extLst>
              <a:ext uri="{FF2B5EF4-FFF2-40B4-BE49-F238E27FC236}">
                <a16:creationId xmlns:a16="http://schemas.microsoft.com/office/drawing/2014/main" id="{35EDAA66-1D09-49C8-829C-6E3B7043713D}"/>
              </a:ext>
            </a:extLst>
          </p:cNvPr>
          <p:cNvSpPr>
            <a:spLocks noGrp="1"/>
          </p:cNvSpPr>
          <p:nvPr/>
        </p:nvSpPr>
        <p:spPr>
          <a:xfrm>
            <a:off x="952500" y="4686300"/>
            <a:ext cx="6572250" cy="30480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FFFFFF"/>
                </a:solidFill>
              </a:defRPr>
            </a:pPr>
            <a:r>
              <a:rPr kumimoji="0" sz="1650" b="1" i="0" u="none" strike="noStrike" kern="1200" cap="none" spc="0" normalizeH="0" baseline="0" noProof="0" dirty="0">
                <a:ln>
                  <a:noFill/>
                </a:ln>
                <a:solidFill>
                  <a:srgbClr val="FFFFFF"/>
                </a:solidFill>
                <a:effectLst/>
                <a:uLnTx/>
                <a:uFillTx/>
                <a:latin typeface="Calibri"/>
                <a:ea typeface="Calibri"/>
                <a:cs typeface="Calibri"/>
              </a:rPr>
              <a:t>Charl</a:t>
            </a:r>
            <a:r>
              <a:rPr kumimoji="0" lang="en-US" sz="1650" b="1" i="0" u="none" strike="noStrike" kern="1200" cap="none" spc="0" normalizeH="0" baseline="0" noProof="0" dirty="0">
                <a:ln>
                  <a:noFill/>
                </a:ln>
                <a:solidFill>
                  <a:srgbClr val="FFFFFF"/>
                </a:solidFill>
                <a:effectLst/>
                <a:uLnTx/>
                <a:uFillTx/>
                <a:latin typeface="Calibri"/>
                <a:ea typeface="Calibri"/>
                <a:cs typeface="Calibri"/>
              </a:rPr>
              <a:t>ey</a:t>
            </a:r>
            <a:r>
              <a:rPr kumimoji="0" sz="1650" b="1" i="0" u="none" strike="noStrike" kern="1200" cap="none" spc="0" normalizeH="0" baseline="0" noProof="0" dirty="0">
                <a:ln>
                  <a:noFill/>
                </a:ln>
                <a:solidFill>
                  <a:srgbClr val="FFFFFF"/>
                </a:solidFill>
                <a:effectLst/>
                <a:uLnTx/>
                <a:uFillTx/>
                <a:latin typeface="Calibri"/>
                <a:ea typeface="Calibri"/>
                <a:cs typeface="Calibri"/>
              </a:rPr>
              <a:t> Anderson  |  Career Development Coordinator</a:t>
            </a:r>
          </a:p>
        </p:txBody>
      </p:sp>
      <p:sp>
        <p:nvSpPr>
          <p:cNvPr id="10" name="event">
            <a:extLst>
              <a:ext uri="{FF2B5EF4-FFF2-40B4-BE49-F238E27FC236}">
                <a16:creationId xmlns:a16="http://schemas.microsoft.com/office/drawing/2014/main" id="{F61CA8AD-A688-4B16-B694-4308AC621D78}"/>
              </a:ext>
            </a:extLst>
          </p:cNvPr>
          <p:cNvSpPr>
            <a:spLocks noGrp="1"/>
          </p:cNvSpPr>
          <p:nvPr/>
        </p:nvSpPr>
        <p:spPr>
          <a:xfrm>
            <a:off x="8382000" y="4705350"/>
            <a:ext cx="2667000" cy="552450"/>
          </a:xfrm>
          <a:prstGeom prst="rect">
            <a:avLst/>
          </a:prstGeom>
          <a:noFill/>
          <a:ln w="0">
            <a:noFill/>
            <a:prstDash val="soli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sz="1350" b="1">
                <a:solidFill>
                  <a:srgbClr val="FFFFFF"/>
                </a:solidFill>
              </a:defRPr>
            </a:pPr>
            <a:r>
              <a:rPr kumimoji="0" sz="1350" b="1" i="0" u="none" strike="noStrike" kern="1200" cap="none" spc="0" normalizeH="0" baseline="0" noProof="0">
                <a:ln>
                  <a:noFill/>
                </a:ln>
                <a:solidFill>
                  <a:srgbClr val="FFFFFF"/>
                </a:solidFill>
                <a:effectLst/>
                <a:uLnTx/>
                <a:uFillTx/>
                <a:latin typeface="Calibri"/>
                <a:ea typeface="Calibri"/>
                <a:cs typeface="Calibri"/>
              </a:rPr>
              <a:t>ECTA National Webinar</a:t>
            </a:r>
          </a:p>
          <a:p>
            <a:pPr marL="0" marR="0" lvl="0" indent="0" algn="r" defTabSz="914400" rtl="0" eaLnBrk="1" fontAlgn="auto" latinLnBrk="0" hangingPunct="1">
              <a:lnSpc>
                <a:spcPct val="100000"/>
              </a:lnSpc>
              <a:spcBef>
                <a:spcPts val="0"/>
              </a:spcBef>
              <a:spcAft>
                <a:spcPts val="0"/>
              </a:spcAft>
              <a:buClrTx/>
              <a:buSzTx/>
              <a:buFontTx/>
              <a:buNone/>
              <a:tabLst/>
              <a:defRPr sz="1350" b="1">
                <a:solidFill>
                  <a:srgbClr val="FFFFFF"/>
                </a:solidFill>
              </a:defRPr>
            </a:pPr>
            <a:r>
              <a:rPr kumimoji="0" sz="1350" b="1" i="0" u="none" strike="noStrike" kern="1200" cap="none" spc="0" normalizeH="0" baseline="0" noProof="0">
                <a:ln>
                  <a:noFill/>
                </a:ln>
                <a:solidFill>
                  <a:srgbClr val="FFFFFF"/>
                </a:solidFill>
                <a:effectLst/>
                <a:uLnTx/>
                <a:uFillTx/>
                <a:latin typeface="Calibri"/>
                <a:ea typeface="Calibri"/>
                <a:cs typeface="Calibri"/>
              </a:rPr>
              <a:t>September 9, 2026</a:t>
            </a:r>
          </a:p>
        </p:txBody>
      </p:sp>
      <p:sp>
        <p:nvSpPr>
          <p:cNvPr id="9" name="org">
            <a:extLst>
              <a:ext uri="{FF2B5EF4-FFF2-40B4-BE49-F238E27FC236}">
                <a16:creationId xmlns:a16="http://schemas.microsoft.com/office/drawing/2014/main" id="{4AB2B1E1-7632-4414-A661-438A64FE5890}"/>
              </a:ext>
            </a:extLst>
          </p:cNvPr>
          <p:cNvSpPr>
            <a:spLocks noGrp="1"/>
          </p:cNvSpPr>
          <p:nvPr/>
        </p:nvSpPr>
        <p:spPr>
          <a:xfrm>
            <a:off x="952500" y="5067300"/>
            <a:ext cx="6477000" cy="45720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D8E7F3"/>
                </a:solidFill>
              </a:defRPr>
            </a:pPr>
            <a:r>
              <a:rPr kumimoji="0" sz="1350" b="0" i="0" u="none" strike="noStrike" kern="1200" cap="none" spc="0" normalizeH="0" baseline="0" noProof="0">
                <a:ln>
                  <a:noFill/>
                </a:ln>
                <a:solidFill>
                  <a:srgbClr val="D8E7F3"/>
                </a:solidFill>
                <a:effectLst/>
                <a:uLnTx/>
                <a:uFillTx/>
                <a:latin typeface="Calibri"/>
                <a:ea typeface="Calibri"/>
                <a:cs typeface="Calibri"/>
              </a:rPr>
              <a:t>Delaware Early Childhood Innovation Center</a:t>
            </a:r>
          </a:p>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D8E7F3"/>
                </a:solidFill>
              </a:defRPr>
            </a:pPr>
            <a:r>
              <a:rPr kumimoji="0" sz="1350" b="0" i="0" u="none" strike="noStrike" kern="1200" cap="none" spc="0" normalizeH="0" baseline="0" noProof="0">
                <a:ln>
                  <a:noFill/>
                </a:ln>
                <a:solidFill>
                  <a:srgbClr val="D8E7F3"/>
                </a:solidFill>
                <a:effectLst/>
                <a:uLnTx/>
                <a:uFillTx/>
                <a:latin typeface="Calibri"/>
                <a:ea typeface="Calibri"/>
                <a:cs typeface="Calibri"/>
              </a:rPr>
              <a:t>Delaware State University • An HBCU</a:t>
            </a:r>
          </a:p>
        </p:txBody>
      </p:sp>
    </p:spTree>
    <p:extLst>
      <p:ext uri="{BB962C8B-B14F-4D97-AF65-F5344CB8AC3E}">
        <p14:creationId xmlns:p14="http://schemas.microsoft.com/office/powerpoint/2010/main" val="11079630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AF8F4"/>
        </a:solidFill>
        <a:effectLst/>
      </p:bgPr>
    </p:bg>
    <p:spTree>
      <p:nvGrpSpPr>
        <p:cNvPr id="1" name=""/>
        <p:cNvGrpSpPr/>
        <p:nvPr/>
      </p:nvGrpSpPr>
      <p:grpSpPr>
        <a:xfrm>
          <a:off x="0" y="0"/>
          <a:ext cx="0" cy="0"/>
          <a:chOff x="0" y="0"/>
          <a:chExt cx="0" cy="0"/>
        </a:xfrm>
      </p:grpSpPr>
      <p:sp>
        <p:nvSpPr>
          <p:cNvPr id="2" name="slide-title">
            <a:extLst>
              <a:ext uri="{FF2B5EF4-FFF2-40B4-BE49-F238E27FC236}">
                <a16:creationId xmlns:a16="http://schemas.microsoft.com/office/drawing/2014/main" id="{091165A7-3BBE-46E7-9470-E100FE82DFDD}"/>
              </a:ext>
            </a:extLst>
          </p:cNvPr>
          <p:cNvSpPr>
            <a:spLocks noGrp="1"/>
          </p:cNvSpPr>
          <p:nvPr>
            <p:ph type="title" idx="4294967295"/>
          </p:nvPr>
        </p:nvSpPr>
        <p:spPr>
          <a:xfrm>
            <a:off x="666750" y="714375"/>
            <a:ext cx="10858500" cy="552450"/>
          </a:xfrm>
          <a:prstGeom prst="rect">
            <a:avLst/>
          </a:prstGeom>
          <a:noFill/>
          <a:ln w="0">
            <a:noFill/>
            <a:prstDash val="soli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850" b="1">
                <a:solidFill>
                  <a:srgbClr val="102A43"/>
                </a:solidFill>
              </a:defRPr>
            </a:pPr>
            <a:r>
              <a:rPr kumimoji="0" lang="en-US" sz="2850" b="1" i="0" u="none" strike="noStrike" kern="1200" cap="none" spc="0" normalizeH="0" baseline="0" noProof="0" dirty="0">
                <a:ln>
                  <a:noFill/>
                </a:ln>
                <a:solidFill>
                  <a:srgbClr val="102A43"/>
                </a:solidFill>
                <a:effectLst/>
                <a:uLnTx/>
                <a:uFillTx/>
                <a:latin typeface="+mn-lt"/>
                <a:ea typeface="+mn-ea"/>
                <a:cs typeface="+mn-cs"/>
              </a:rPr>
              <a:t>Opportunity does not automatically create access</a:t>
            </a:r>
          </a:p>
        </p:txBody>
      </p:sp>
      <p:sp>
        <p:nvSpPr>
          <p:cNvPr id="23" name="kicker">
            <a:extLst>
              <a:ext uri="{FF2B5EF4-FFF2-40B4-BE49-F238E27FC236}">
                <a16:creationId xmlns:a16="http://schemas.microsoft.com/office/drawing/2014/main" id="{43B3684B-6571-4327-86B9-A3E4FB3A00F9}"/>
              </a:ext>
            </a:extLst>
          </p:cNvPr>
          <p:cNvSpPr>
            <a:spLocks noGrp="1"/>
          </p:cNvSpPr>
          <p:nvPr/>
        </p:nvSpPr>
        <p:spPr>
          <a:xfrm>
            <a:off x="666750" y="400050"/>
            <a:ext cx="4762500" cy="2476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A7363B"/>
                </a:solidFill>
              </a:defRPr>
            </a:pPr>
            <a:r>
              <a:rPr kumimoji="0" sz="1050" b="1" i="0" u="none" strike="noStrike" kern="1200" cap="none" spc="0" normalizeH="0" baseline="0" noProof="0">
                <a:ln>
                  <a:noFill/>
                </a:ln>
                <a:solidFill>
                  <a:srgbClr val="A7363B"/>
                </a:solidFill>
                <a:effectLst/>
                <a:uLnTx/>
                <a:uFillTx/>
                <a:latin typeface="Calibri"/>
                <a:ea typeface="Calibri"/>
                <a:cs typeface="Calibri"/>
              </a:rPr>
              <a:t>THE WORKFORCE CHALLENGE</a:t>
            </a:r>
          </a:p>
        </p:txBody>
      </p:sp>
      <p:sp>
        <p:nvSpPr>
          <p:cNvPr id="3" name="title-rule">
            <a:extLst>
              <a:ext uri="{FF2B5EF4-FFF2-40B4-BE49-F238E27FC236}">
                <a16:creationId xmlns:a16="http://schemas.microsoft.com/office/drawing/2014/main" id="{0E5A3363-57BB-4375-BF35-61A241260E1A}"/>
              </a:ext>
              <a:ext uri="{C183D7F6-B498-43B3-948B-1728B52AA6E4}">
                <adec:decorative xmlns:adec="http://schemas.microsoft.com/office/drawing/2017/decorative" val="1"/>
              </a:ext>
            </a:extLst>
          </p:cNvPr>
          <p:cNvSpPr>
            <a:spLocks noGrp="1"/>
          </p:cNvSpPr>
          <p:nvPr/>
        </p:nvSpPr>
        <p:spPr>
          <a:xfrm>
            <a:off x="666750" y="1362075"/>
            <a:ext cx="1047750" cy="47625"/>
          </a:xfrm>
          <a:prstGeom prst="rect">
            <a:avLst/>
          </a:prstGeom>
          <a:solidFill>
            <a:srgbClr val="D4A72C"/>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8" name="node-College">
            <a:extLst>
              <a:ext uri="{FF2B5EF4-FFF2-40B4-BE49-F238E27FC236}">
                <a16:creationId xmlns:a16="http://schemas.microsoft.com/office/drawing/2014/main" id="{2FCBFAA5-B493-4EC2-BC4E-BD4C0A17AF3C}"/>
              </a:ext>
              <a:ext uri="{C183D7F6-B498-43B3-948B-1728B52AA6E4}">
                <adec:decorative xmlns:adec="http://schemas.microsoft.com/office/drawing/2017/decorative" val="1"/>
              </a:ext>
            </a:extLst>
          </p:cNvPr>
          <p:cNvSpPr>
            <a:spLocks noGrp="1"/>
          </p:cNvSpPr>
          <p:nvPr/>
        </p:nvSpPr>
        <p:spPr>
          <a:xfrm>
            <a:off x="3714750" y="1762125"/>
            <a:ext cx="2047875" cy="647700"/>
          </a:xfrm>
          <a:prstGeom prst="roundRect">
            <a:avLst>
              <a:gd name="adj" fmla="val 11765"/>
            </a:avLst>
          </a:prstGeom>
          <a:solidFill>
            <a:srgbClr val="FFFFFF"/>
          </a:solidFill>
          <a:ln w="9525">
            <a:solidFill>
              <a:srgbClr val="1F5A9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9" name="label-College">
            <a:extLst>
              <a:ext uri="{FF2B5EF4-FFF2-40B4-BE49-F238E27FC236}">
                <a16:creationId xmlns:a16="http://schemas.microsoft.com/office/drawing/2014/main" id="{61E2EE6E-9045-4BE7-9EE7-8D64FFF31350}"/>
              </a:ext>
            </a:extLst>
          </p:cNvPr>
          <p:cNvSpPr>
            <a:spLocks noGrp="1"/>
          </p:cNvSpPr>
          <p:nvPr/>
        </p:nvSpPr>
        <p:spPr>
          <a:xfrm>
            <a:off x="3810000" y="1952625"/>
            <a:ext cx="1857375" cy="2857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172B3A"/>
                </a:solidFill>
              </a:defRPr>
            </a:pPr>
            <a:r>
              <a:rPr kumimoji="0" sz="1425" b="1" i="0" u="none" strike="noStrike" kern="1200" cap="none" spc="0" normalizeH="0" baseline="0" noProof="0">
                <a:ln>
                  <a:noFill/>
                </a:ln>
                <a:solidFill>
                  <a:srgbClr val="172B3A"/>
                </a:solidFill>
                <a:effectLst/>
                <a:uLnTx/>
                <a:uFillTx/>
                <a:latin typeface="Calibri"/>
                <a:ea typeface="Calibri"/>
                <a:cs typeface="Calibri"/>
              </a:rPr>
              <a:t>College</a:t>
            </a:r>
          </a:p>
        </p:txBody>
      </p:sp>
      <p:sp>
        <p:nvSpPr>
          <p:cNvPr id="10" name="node-Scholarships">
            <a:extLst>
              <a:ext uri="{FF2B5EF4-FFF2-40B4-BE49-F238E27FC236}">
                <a16:creationId xmlns:a16="http://schemas.microsoft.com/office/drawing/2014/main" id="{3639CC80-8CA1-456E-B511-0DBDDBFE6A63}"/>
              </a:ext>
              <a:ext uri="{C183D7F6-B498-43B3-948B-1728B52AA6E4}">
                <adec:decorative xmlns:adec="http://schemas.microsoft.com/office/drawing/2017/decorative" val="1"/>
              </a:ext>
            </a:extLst>
          </p:cNvPr>
          <p:cNvSpPr>
            <a:spLocks noGrp="1"/>
          </p:cNvSpPr>
          <p:nvPr/>
        </p:nvSpPr>
        <p:spPr>
          <a:xfrm>
            <a:off x="7667625" y="1762125"/>
            <a:ext cx="2047875" cy="647700"/>
          </a:xfrm>
          <a:prstGeom prst="roundRect">
            <a:avLst>
              <a:gd name="adj" fmla="val 11765"/>
            </a:avLst>
          </a:prstGeom>
          <a:solidFill>
            <a:srgbClr val="FFFFFF"/>
          </a:solidFill>
          <a:ln w="9525">
            <a:solidFill>
              <a:srgbClr val="2B7A7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1" name="label-Scholarships">
            <a:extLst>
              <a:ext uri="{FF2B5EF4-FFF2-40B4-BE49-F238E27FC236}">
                <a16:creationId xmlns:a16="http://schemas.microsoft.com/office/drawing/2014/main" id="{D85E1B12-D6CB-4961-8E7D-51153542CB4C}"/>
              </a:ext>
            </a:extLst>
          </p:cNvPr>
          <p:cNvSpPr>
            <a:spLocks noGrp="1"/>
          </p:cNvSpPr>
          <p:nvPr/>
        </p:nvSpPr>
        <p:spPr>
          <a:xfrm>
            <a:off x="7762875" y="1952625"/>
            <a:ext cx="1857375" cy="2857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172B3A"/>
                </a:solidFill>
              </a:defRPr>
            </a:pPr>
            <a:r>
              <a:rPr kumimoji="0" sz="1425" b="1" i="0" u="none" strike="noStrike" kern="1200" cap="none" spc="0" normalizeH="0" baseline="0" noProof="0">
                <a:ln>
                  <a:noFill/>
                </a:ln>
                <a:solidFill>
                  <a:srgbClr val="172B3A"/>
                </a:solidFill>
                <a:effectLst/>
                <a:uLnTx/>
                <a:uFillTx/>
                <a:latin typeface="Calibri"/>
                <a:ea typeface="Calibri"/>
                <a:cs typeface="Calibri"/>
              </a:rPr>
              <a:t>Scholarships</a:t>
            </a:r>
          </a:p>
        </p:txBody>
      </p:sp>
      <p:sp>
        <p:nvSpPr>
          <p:cNvPr id="6" name="node-Credentials">
            <a:extLst>
              <a:ext uri="{FF2B5EF4-FFF2-40B4-BE49-F238E27FC236}">
                <a16:creationId xmlns:a16="http://schemas.microsoft.com/office/drawing/2014/main" id="{E76CABAB-3E9F-409C-B935-7D355AF1854B}"/>
              </a:ext>
              <a:ext uri="{C183D7F6-B498-43B3-948B-1728B52AA6E4}">
                <adec:decorative xmlns:adec="http://schemas.microsoft.com/office/drawing/2017/decorative" val="1"/>
              </a:ext>
            </a:extLst>
          </p:cNvPr>
          <p:cNvSpPr>
            <a:spLocks noGrp="1"/>
          </p:cNvSpPr>
          <p:nvPr/>
        </p:nvSpPr>
        <p:spPr>
          <a:xfrm>
            <a:off x="1000125" y="2095500"/>
            <a:ext cx="2047875" cy="647700"/>
          </a:xfrm>
          <a:prstGeom prst="roundRect">
            <a:avLst>
              <a:gd name="adj" fmla="val 11765"/>
            </a:avLst>
          </a:prstGeom>
          <a:solidFill>
            <a:srgbClr val="FFFFFF"/>
          </a:solidFill>
          <a:ln w="9525">
            <a:solidFill>
              <a:srgbClr val="A7363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7" name="label-Credentials">
            <a:extLst>
              <a:ext uri="{FF2B5EF4-FFF2-40B4-BE49-F238E27FC236}">
                <a16:creationId xmlns:a16="http://schemas.microsoft.com/office/drawing/2014/main" id="{FA531512-131B-4D20-981A-D326359F519E}"/>
              </a:ext>
            </a:extLst>
          </p:cNvPr>
          <p:cNvSpPr>
            <a:spLocks noGrp="1"/>
          </p:cNvSpPr>
          <p:nvPr/>
        </p:nvSpPr>
        <p:spPr>
          <a:xfrm>
            <a:off x="1095375" y="2286000"/>
            <a:ext cx="1857375" cy="2857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172B3A"/>
                </a:solidFill>
              </a:defRPr>
            </a:pPr>
            <a:r>
              <a:rPr kumimoji="0" sz="1425" b="1" i="0" u="none" strike="noStrike" kern="1200" cap="none" spc="0" normalizeH="0" baseline="0" noProof="0">
                <a:ln>
                  <a:noFill/>
                </a:ln>
                <a:solidFill>
                  <a:srgbClr val="172B3A"/>
                </a:solidFill>
                <a:effectLst/>
                <a:uLnTx/>
                <a:uFillTx/>
                <a:latin typeface="Calibri"/>
                <a:ea typeface="Calibri"/>
                <a:cs typeface="Calibri"/>
              </a:rPr>
              <a:t>Credentials</a:t>
            </a:r>
          </a:p>
        </p:txBody>
      </p:sp>
      <p:sp>
        <p:nvSpPr>
          <p:cNvPr id="4" name="educator">
            <a:extLst>
              <a:ext uri="{FF2B5EF4-FFF2-40B4-BE49-F238E27FC236}">
                <a16:creationId xmlns:a16="http://schemas.microsoft.com/office/drawing/2014/main" id="{7B006CEC-DE12-4189-93D9-948A16A183E1}"/>
              </a:ext>
              <a:ext uri="{C183D7F6-B498-43B3-948B-1728B52AA6E4}">
                <adec:decorative xmlns:adec="http://schemas.microsoft.com/office/drawing/2017/decorative" val="1"/>
              </a:ext>
            </a:extLst>
          </p:cNvPr>
          <p:cNvSpPr>
            <a:spLocks noGrp="1"/>
          </p:cNvSpPr>
          <p:nvPr/>
        </p:nvSpPr>
        <p:spPr>
          <a:xfrm>
            <a:off x="4810125" y="2695575"/>
            <a:ext cx="2571750" cy="1428750"/>
          </a:xfrm>
          <a:prstGeom prst="ellipse">
            <a:avLst/>
          </a:prstGeom>
          <a:solidFill>
            <a:srgbClr val="102A43"/>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5" name="educator-label">
            <a:extLst>
              <a:ext uri="{FF2B5EF4-FFF2-40B4-BE49-F238E27FC236}">
                <a16:creationId xmlns:a16="http://schemas.microsoft.com/office/drawing/2014/main" id="{2466F655-0A05-452D-BA86-60AD532837BD}"/>
              </a:ext>
            </a:extLst>
          </p:cNvPr>
          <p:cNvSpPr>
            <a:spLocks noGrp="1"/>
          </p:cNvSpPr>
          <p:nvPr/>
        </p:nvSpPr>
        <p:spPr>
          <a:xfrm>
            <a:off x="5238750" y="2952750"/>
            <a:ext cx="1714500" cy="619125"/>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2100" b="1">
                <a:solidFill>
                  <a:srgbClr val="FFFFFF"/>
                </a:solidFill>
              </a:defRPr>
            </a:pPr>
            <a:r>
              <a:rPr kumimoji="0" sz="2100" b="1" i="0" u="none" strike="noStrike" kern="1200" cap="none" spc="0" normalizeH="0" baseline="0" noProof="0" dirty="0">
                <a:ln>
                  <a:noFill/>
                </a:ln>
                <a:solidFill>
                  <a:srgbClr val="FFFFFF"/>
                </a:solidFill>
                <a:effectLst/>
                <a:uLnTx/>
                <a:uFillTx/>
                <a:latin typeface="Calibri"/>
                <a:ea typeface="Calibri"/>
                <a:cs typeface="Calibri"/>
              </a:rPr>
              <a:t>THE</a:t>
            </a:r>
          </a:p>
          <a:p>
            <a:pPr marL="0" marR="0" lvl="0" indent="0" algn="ctr" defTabSz="914400" rtl="0" eaLnBrk="1" fontAlgn="auto" latinLnBrk="0" hangingPunct="1">
              <a:lnSpc>
                <a:spcPct val="100000"/>
              </a:lnSpc>
              <a:spcBef>
                <a:spcPts val="0"/>
              </a:spcBef>
              <a:spcAft>
                <a:spcPts val="0"/>
              </a:spcAft>
              <a:buClrTx/>
              <a:buSzTx/>
              <a:buFontTx/>
              <a:buNone/>
              <a:tabLst/>
              <a:defRPr sz="2100" b="1">
                <a:solidFill>
                  <a:srgbClr val="FFFFFF"/>
                </a:solidFill>
              </a:defRPr>
            </a:pPr>
            <a:r>
              <a:rPr kumimoji="0" sz="2100" b="1" i="0" u="none" strike="noStrike" kern="1200" cap="none" spc="0" normalizeH="0" baseline="0" noProof="0" dirty="0">
                <a:ln>
                  <a:noFill/>
                </a:ln>
                <a:solidFill>
                  <a:srgbClr val="FFFFFF"/>
                </a:solidFill>
                <a:effectLst/>
                <a:uLnTx/>
                <a:uFillTx/>
                <a:latin typeface="Calibri"/>
                <a:ea typeface="Calibri"/>
                <a:cs typeface="Calibri"/>
              </a:rPr>
              <a:t>EDUCATOR</a:t>
            </a:r>
          </a:p>
        </p:txBody>
      </p:sp>
      <p:sp>
        <p:nvSpPr>
          <p:cNvPr id="12" name="node-State requirements">
            <a:extLst>
              <a:ext uri="{FF2B5EF4-FFF2-40B4-BE49-F238E27FC236}">
                <a16:creationId xmlns:a16="http://schemas.microsoft.com/office/drawing/2014/main" id="{F1196D3E-D5A9-4065-BD31-C2662BAECE0D}"/>
              </a:ext>
              <a:ext uri="{C183D7F6-B498-43B3-948B-1728B52AA6E4}">
                <adec:decorative xmlns:adec="http://schemas.microsoft.com/office/drawing/2017/decorative" val="1"/>
              </a:ext>
            </a:extLst>
          </p:cNvPr>
          <p:cNvSpPr>
            <a:spLocks noGrp="1"/>
          </p:cNvSpPr>
          <p:nvPr/>
        </p:nvSpPr>
        <p:spPr>
          <a:xfrm>
            <a:off x="9191625" y="2762250"/>
            <a:ext cx="2047875" cy="647700"/>
          </a:xfrm>
          <a:prstGeom prst="roundRect">
            <a:avLst>
              <a:gd name="adj" fmla="val 11765"/>
            </a:avLst>
          </a:prstGeom>
          <a:solidFill>
            <a:srgbClr val="FFFFFF"/>
          </a:solidFill>
          <a:ln w="9525">
            <a:solidFill>
              <a:srgbClr val="A7363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3" name="label-State requirements">
            <a:extLst>
              <a:ext uri="{FF2B5EF4-FFF2-40B4-BE49-F238E27FC236}">
                <a16:creationId xmlns:a16="http://schemas.microsoft.com/office/drawing/2014/main" id="{5BFC7E8C-8C93-4ACE-92E0-07D81E758C32}"/>
              </a:ext>
            </a:extLst>
          </p:cNvPr>
          <p:cNvSpPr>
            <a:spLocks noGrp="1"/>
          </p:cNvSpPr>
          <p:nvPr/>
        </p:nvSpPr>
        <p:spPr>
          <a:xfrm>
            <a:off x="9286875" y="2952750"/>
            <a:ext cx="1857375" cy="2857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172B3A"/>
                </a:solidFill>
              </a:defRPr>
            </a:pPr>
            <a:r>
              <a:rPr kumimoji="0" sz="1425" b="1" i="0" u="none" strike="noStrike" kern="1200" cap="none" spc="0" normalizeH="0" baseline="0" noProof="0" dirty="0">
                <a:ln>
                  <a:noFill/>
                </a:ln>
                <a:solidFill>
                  <a:srgbClr val="172B3A"/>
                </a:solidFill>
                <a:effectLst/>
                <a:uLnTx/>
                <a:uFillTx/>
                <a:latin typeface="Calibri"/>
                <a:ea typeface="Calibri"/>
                <a:cs typeface="Calibri"/>
              </a:rPr>
              <a:t>State </a:t>
            </a:r>
            <a:r>
              <a:rPr kumimoji="0" lang="en-US" sz="1425" b="1" i="0" u="none" strike="noStrike" kern="1200" cap="none" spc="0" normalizeH="0" baseline="0" noProof="0" dirty="0">
                <a:ln>
                  <a:noFill/>
                </a:ln>
                <a:solidFill>
                  <a:srgbClr val="172B3A"/>
                </a:solidFill>
                <a:effectLst/>
                <a:uLnTx/>
                <a:uFillTx/>
                <a:latin typeface="Calibri"/>
                <a:ea typeface="Calibri"/>
                <a:cs typeface="Calibri"/>
              </a:rPr>
              <a:t>R</a:t>
            </a:r>
            <a:r>
              <a:rPr kumimoji="0" sz="1425" b="1" i="0" u="none" strike="noStrike" kern="1200" cap="none" spc="0" normalizeH="0" baseline="0" noProof="0" dirty="0">
                <a:ln>
                  <a:noFill/>
                </a:ln>
                <a:solidFill>
                  <a:srgbClr val="172B3A"/>
                </a:solidFill>
                <a:effectLst/>
                <a:uLnTx/>
                <a:uFillTx/>
                <a:latin typeface="Calibri"/>
                <a:ea typeface="Calibri"/>
                <a:cs typeface="Calibri"/>
              </a:rPr>
              <a:t>equirements</a:t>
            </a:r>
          </a:p>
        </p:txBody>
      </p:sp>
      <p:sp>
        <p:nvSpPr>
          <p:cNvPr id="18" name="node-Employers">
            <a:extLst>
              <a:ext uri="{FF2B5EF4-FFF2-40B4-BE49-F238E27FC236}">
                <a16:creationId xmlns:a16="http://schemas.microsoft.com/office/drawing/2014/main" id="{1CBF69B4-D0DE-42D3-AEE0-8FCA6BD9FC0C}"/>
              </a:ext>
              <a:ext uri="{C183D7F6-B498-43B3-948B-1728B52AA6E4}">
                <adec:decorative xmlns:adec="http://schemas.microsoft.com/office/drawing/2017/decorative" val="1"/>
              </a:ext>
            </a:extLst>
          </p:cNvPr>
          <p:cNvSpPr>
            <a:spLocks noGrp="1"/>
          </p:cNvSpPr>
          <p:nvPr/>
        </p:nvSpPr>
        <p:spPr>
          <a:xfrm>
            <a:off x="1000125" y="3952875"/>
            <a:ext cx="2047875" cy="647700"/>
          </a:xfrm>
          <a:prstGeom prst="roundRect">
            <a:avLst>
              <a:gd name="adj" fmla="val 11765"/>
            </a:avLst>
          </a:prstGeom>
          <a:solidFill>
            <a:srgbClr val="FFFFFF"/>
          </a:solidFill>
          <a:ln w="9525">
            <a:solidFill>
              <a:srgbClr val="D4A72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9" name="label-Employers">
            <a:extLst>
              <a:ext uri="{FF2B5EF4-FFF2-40B4-BE49-F238E27FC236}">
                <a16:creationId xmlns:a16="http://schemas.microsoft.com/office/drawing/2014/main" id="{212885E0-B240-43B9-9DCD-F9F91A3C4FED}"/>
              </a:ext>
            </a:extLst>
          </p:cNvPr>
          <p:cNvSpPr>
            <a:spLocks noGrp="1"/>
          </p:cNvSpPr>
          <p:nvPr/>
        </p:nvSpPr>
        <p:spPr>
          <a:xfrm>
            <a:off x="1095375" y="4143375"/>
            <a:ext cx="1857375" cy="2857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172B3A"/>
                </a:solidFill>
              </a:defRPr>
            </a:pPr>
            <a:r>
              <a:rPr kumimoji="0" sz="1425" b="1" i="0" u="none" strike="noStrike" kern="1200" cap="none" spc="0" normalizeH="0" baseline="0" noProof="0">
                <a:ln>
                  <a:noFill/>
                </a:ln>
                <a:solidFill>
                  <a:srgbClr val="172B3A"/>
                </a:solidFill>
                <a:effectLst/>
                <a:uLnTx/>
                <a:uFillTx/>
                <a:latin typeface="Calibri"/>
                <a:ea typeface="Calibri"/>
                <a:cs typeface="Calibri"/>
              </a:rPr>
              <a:t>Employers</a:t>
            </a:r>
          </a:p>
        </p:txBody>
      </p:sp>
      <p:sp>
        <p:nvSpPr>
          <p:cNvPr id="16" name="node-Career options">
            <a:extLst>
              <a:ext uri="{FF2B5EF4-FFF2-40B4-BE49-F238E27FC236}">
                <a16:creationId xmlns:a16="http://schemas.microsoft.com/office/drawing/2014/main" id="{2062DF9C-861C-41DD-9605-8FD5C93EE2D9}"/>
              </a:ext>
              <a:ext uri="{C183D7F6-B498-43B3-948B-1728B52AA6E4}">
                <adec:decorative xmlns:adec="http://schemas.microsoft.com/office/drawing/2017/decorative" val="1"/>
              </a:ext>
            </a:extLst>
          </p:cNvPr>
          <p:cNvSpPr>
            <a:spLocks noGrp="1"/>
          </p:cNvSpPr>
          <p:nvPr/>
        </p:nvSpPr>
        <p:spPr>
          <a:xfrm>
            <a:off x="3714750" y="4619625"/>
            <a:ext cx="2047875" cy="647700"/>
          </a:xfrm>
          <a:prstGeom prst="roundRect">
            <a:avLst>
              <a:gd name="adj" fmla="val 11765"/>
            </a:avLst>
          </a:prstGeom>
          <a:solidFill>
            <a:srgbClr val="FFFFFF"/>
          </a:solidFill>
          <a:ln w="9525">
            <a:solidFill>
              <a:srgbClr val="2B7A7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7" name="label-Career options">
            <a:extLst>
              <a:ext uri="{FF2B5EF4-FFF2-40B4-BE49-F238E27FC236}">
                <a16:creationId xmlns:a16="http://schemas.microsoft.com/office/drawing/2014/main" id="{29E96C47-4084-46FC-A126-EEE498731504}"/>
              </a:ext>
            </a:extLst>
          </p:cNvPr>
          <p:cNvSpPr>
            <a:spLocks noGrp="1"/>
          </p:cNvSpPr>
          <p:nvPr/>
        </p:nvSpPr>
        <p:spPr>
          <a:xfrm>
            <a:off x="3810000" y="4810125"/>
            <a:ext cx="1857375" cy="2857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172B3A"/>
                </a:solidFill>
              </a:defRPr>
            </a:pPr>
            <a:r>
              <a:rPr kumimoji="0" sz="1425" b="1" i="0" u="none" strike="noStrike" kern="1200" cap="none" spc="0" normalizeH="0" baseline="0" noProof="0" dirty="0">
                <a:ln>
                  <a:noFill/>
                </a:ln>
                <a:solidFill>
                  <a:srgbClr val="172B3A"/>
                </a:solidFill>
                <a:effectLst/>
                <a:uLnTx/>
                <a:uFillTx/>
                <a:latin typeface="Calibri"/>
                <a:ea typeface="Calibri"/>
                <a:cs typeface="Calibri"/>
              </a:rPr>
              <a:t>Career </a:t>
            </a:r>
            <a:r>
              <a:rPr kumimoji="0" lang="en-US" sz="1425" b="1" i="0" u="none" strike="noStrike" kern="1200" cap="none" spc="0" normalizeH="0" baseline="0" noProof="0" dirty="0">
                <a:ln>
                  <a:noFill/>
                </a:ln>
                <a:solidFill>
                  <a:srgbClr val="172B3A"/>
                </a:solidFill>
                <a:effectLst/>
                <a:uLnTx/>
                <a:uFillTx/>
                <a:latin typeface="Calibri"/>
                <a:ea typeface="Calibri"/>
                <a:cs typeface="Calibri"/>
              </a:rPr>
              <a:t>O</a:t>
            </a:r>
            <a:r>
              <a:rPr kumimoji="0" sz="1425" b="1" i="0" u="none" strike="noStrike" kern="1200" cap="none" spc="0" normalizeH="0" baseline="0" noProof="0" dirty="0">
                <a:ln>
                  <a:noFill/>
                </a:ln>
                <a:solidFill>
                  <a:srgbClr val="172B3A"/>
                </a:solidFill>
                <a:effectLst/>
                <a:uLnTx/>
                <a:uFillTx/>
                <a:latin typeface="Calibri"/>
                <a:ea typeface="Calibri"/>
                <a:cs typeface="Calibri"/>
              </a:rPr>
              <a:t>ptions</a:t>
            </a:r>
          </a:p>
        </p:txBody>
      </p:sp>
      <p:sp>
        <p:nvSpPr>
          <p:cNvPr id="14" name="node-Professional development">
            <a:extLst>
              <a:ext uri="{FF2B5EF4-FFF2-40B4-BE49-F238E27FC236}">
                <a16:creationId xmlns:a16="http://schemas.microsoft.com/office/drawing/2014/main" id="{D65C213B-F1B5-404A-AB69-11C3EDA22B7F}"/>
              </a:ext>
              <a:ext uri="{C183D7F6-B498-43B3-948B-1728B52AA6E4}">
                <adec:decorative xmlns:adec="http://schemas.microsoft.com/office/drawing/2017/decorative" val="1"/>
              </a:ext>
            </a:extLst>
          </p:cNvPr>
          <p:cNvSpPr>
            <a:spLocks noGrp="1"/>
          </p:cNvSpPr>
          <p:nvPr/>
        </p:nvSpPr>
        <p:spPr>
          <a:xfrm>
            <a:off x="7667625" y="4381500"/>
            <a:ext cx="2047875" cy="647700"/>
          </a:xfrm>
          <a:prstGeom prst="roundRect">
            <a:avLst>
              <a:gd name="adj" fmla="val 11765"/>
            </a:avLst>
          </a:prstGeom>
          <a:solidFill>
            <a:srgbClr val="FFFFFF"/>
          </a:solidFill>
          <a:ln w="9525">
            <a:solidFill>
              <a:srgbClr val="1F5A9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5" name="label-Professional development">
            <a:extLst>
              <a:ext uri="{FF2B5EF4-FFF2-40B4-BE49-F238E27FC236}">
                <a16:creationId xmlns:a16="http://schemas.microsoft.com/office/drawing/2014/main" id="{AAF617F9-94F0-4738-B1B4-3152C6CFF68C}"/>
              </a:ext>
            </a:extLst>
          </p:cNvPr>
          <p:cNvSpPr>
            <a:spLocks noGrp="1"/>
          </p:cNvSpPr>
          <p:nvPr/>
        </p:nvSpPr>
        <p:spPr>
          <a:xfrm>
            <a:off x="7762875" y="4429125"/>
            <a:ext cx="1857375" cy="2857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172B3A"/>
                </a:solidFill>
              </a:defRPr>
            </a:pPr>
            <a:r>
              <a:rPr kumimoji="0" sz="1425" b="1" i="0" u="none" strike="noStrike" kern="1200" cap="none" spc="0" normalizeH="0" baseline="0" noProof="0" dirty="0">
                <a:ln>
                  <a:noFill/>
                </a:ln>
                <a:solidFill>
                  <a:srgbClr val="172B3A"/>
                </a:solidFill>
                <a:effectLst/>
                <a:uLnTx/>
                <a:uFillTx/>
                <a:latin typeface="Calibri"/>
                <a:ea typeface="Calibri"/>
                <a:cs typeface="Calibri"/>
              </a:rPr>
              <a:t>Professional </a:t>
            </a:r>
            <a:r>
              <a:rPr kumimoji="0" lang="en-US" sz="1425" b="1" i="0" u="none" strike="noStrike" kern="1200" cap="none" spc="0" normalizeH="0" baseline="0" noProof="0" dirty="0">
                <a:ln>
                  <a:noFill/>
                </a:ln>
                <a:solidFill>
                  <a:srgbClr val="172B3A"/>
                </a:solidFill>
                <a:effectLst/>
                <a:uLnTx/>
                <a:uFillTx/>
                <a:latin typeface="Calibri"/>
                <a:ea typeface="Calibri"/>
                <a:cs typeface="Calibri"/>
              </a:rPr>
              <a:t>D</a:t>
            </a:r>
            <a:r>
              <a:rPr kumimoji="0" sz="1425" b="1" i="0" u="none" strike="noStrike" kern="1200" cap="none" spc="0" normalizeH="0" baseline="0" noProof="0" dirty="0">
                <a:ln>
                  <a:noFill/>
                </a:ln>
                <a:solidFill>
                  <a:srgbClr val="172B3A"/>
                </a:solidFill>
                <a:effectLst/>
                <a:uLnTx/>
                <a:uFillTx/>
                <a:latin typeface="Calibri"/>
                <a:ea typeface="Calibri"/>
                <a:cs typeface="Calibri"/>
              </a:rPr>
              <a:t>evelopment</a:t>
            </a:r>
          </a:p>
        </p:txBody>
      </p:sp>
      <p:sp>
        <p:nvSpPr>
          <p:cNvPr id="20" name="challenge-line">
            <a:extLst>
              <a:ext uri="{FF2B5EF4-FFF2-40B4-BE49-F238E27FC236}">
                <a16:creationId xmlns:a16="http://schemas.microsoft.com/office/drawing/2014/main" id="{2A963353-2947-4D56-B9FE-6758E00B4828}"/>
              </a:ext>
            </a:extLst>
          </p:cNvPr>
          <p:cNvSpPr>
            <a:spLocks noGrp="1"/>
          </p:cNvSpPr>
          <p:nvPr/>
        </p:nvSpPr>
        <p:spPr>
          <a:xfrm>
            <a:off x="1524000" y="5572125"/>
            <a:ext cx="9144000" cy="4953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800" b="1">
                <a:solidFill>
                  <a:srgbClr val="102A43"/>
                </a:solidFill>
              </a:defRPr>
            </a:pPr>
            <a:r>
              <a:rPr kumimoji="0" sz="1800" b="1" i="0" u="none" strike="noStrike" kern="1200" cap="none" spc="0" normalizeH="0" baseline="0" noProof="0">
                <a:ln>
                  <a:noFill/>
                </a:ln>
                <a:solidFill>
                  <a:srgbClr val="102A43"/>
                </a:solidFill>
                <a:effectLst/>
                <a:uLnTx/>
                <a:uFillTx/>
                <a:latin typeface="Calibri"/>
                <a:ea typeface="Calibri"/>
                <a:cs typeface="Calibri"/>
              </a:rPr>
              <a:t>The challenge is not only creating opportunities. It is helping people find, navigate, complete, and build upon them.</a:t>
            </a:r>
          </a:p>
        </p:txBody>
      </p:sp>
      <p:sp>
        <p:nvSpPr>
          <p:cNvPr id="21" name="footer">
            <a:extLst>
              <a:ext uri="{FF2B5EF4-FFF2-40B4-BE49-F238E27FC236}">
                <a16:creationId xmlns:a16="http://schemas.microsoft.com/office/drawing/2014/main" id="{2A5FA227-853C-4C5D-8951-C97AF074C024}"/>
              </a:ext>
            </a:extLst>
          </p:cNvPr>
          <p:cNvSpPr>
            <a:spLocks noGrp="1"/>
          </p:cNvSpPr>
          <p:nvPr/>
        </p:nvSpPr>
        <p:spPr>
          <a:xfrm>
            <a:off x="666750" y="6486525"/>
            <a:ext cx="9906000" cy="1714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825" b="1">
                <a:solidFill>
                  <a:srgbClr val="5D6B78"/>
                </a:solidFill>
              </a:defRPr>
            </a:pPr>
            <a:r>
              <a:rPr kumimoji="0" sz="825" b="1" i="0" u="none" strike="noStrike" kern="1200" cap="none" spc="0" normalizeH="0" baseline="0" noProof="0">
                <a:ln>
                  <a:noFill/>
                </a:ln>
                <a:solidFill>
                  <a:srgbClr val="5D6B78"/>
                </a:solidFill>
                <a:effectLst/>
                <a:uLnTx/>
                <a:uFillTx/>
                <a:latin typeface="Calibri"/>
                <a:ea typeface="Calibri"/>
                <a:cs typeface="Calibri"/>
              </a:rPr>
              <a:t>DELAWARE EARLY CHILDHOOD INNOVATION CENTER  •  DELAWARE STATE UNIVERSITY</a:t>
            </a:r>
          </a:p>
        </p:txBody>
      </p:sp>
      <p:sp>
        <p:nvSpPr>
          <p:cNvPr id="22" name="page">
            <a:extLst>
              <a:ext uri="{FF2B5EF4-FFF2-40B4-BE49-F238E27FC236}">
                <a16:creationId xmlns:a16="http://schemas.microsoft.com/office/drawing/2014/main" id="{F185084B-D981-4E91-86E9-45334CB386F3}"/>
              </a:ext>
            </a:extLst>
          </p:cNvPr>
          <p:cNvSpPr>
            <a:spLocks noGrp="1"/>
          </p:cNvSpPr>
          <p:nvPr/>
        </p:nvSpPr>
        <p:spPr>
          <a:xfrm>
            <a:off x="11049000" y="6457950"/>
            <a:ext cx="476250" cy="190500"/>
          </a:xfrm>
          <a:prstGeom prst="rect">
            <a:avLst/>
          </a:prstGeom>
          <a:noFill/>
          <a:ln w="0">
            <a:noFill/>
            <a:prstDash val="soli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sz="900" b="1">
                <a:solidFill>
                  <a:srgbClr val="5D6B78"/>
                </a:solidFill>
              </a:defRPr>
            </a:pPr>
            <a:r>
              <a:rPr kumimoji="0" sz="900" b="1" i="0" u="none" strike="noStrike" kern="1200" cap="none" spc="0" normalizeH="0" baseline="0" noProof="0">
                <a:ln>
                  <a:noFill/>
                </a:ln>
                <a:solidFill>
                  <a:srgbClr val="5D6B78"/>
                </a:solidFill>
                <a:effectLst/>
                <a:uLnTx/>
                <a:uFillTx/>
                <a:latin typeface="Calibri"/>
                <a:ea typeface="Calibri"/>
                <a:cs typeface="Calibri"/>
              </a:rPr>
              <a:t>02</a:t>
            </a:r>
          </a:p>
        </p:txBody>
      </p:sp>
    </p:spTree>
    <p:extLst>
      <p:ext uri="{BB962C8B-B14F-4D97-AF65-F5344CB8AC3E}">
        <p14:creationId xmlns:p14="http://schemas.microsoft.com/office/powerpoint/2010/main" val="20364084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title">
            <a:extLst>
              <a:ext uri="{FF2B5EF4-FFF2-40B4-BE49-F238E27FC236}">
                <a16:creationId xmlns:a16="http://schemas.microsoft.com/office/drawing/2014/main" id="{6A4F5DAC-E3A3-4965-9F0C-CD079A590AF4}"/>
              </a:ext>
            </a:extLst>
          </p:cNvPr>
          <p:cNvSpPr>
            <a:spLocks noGrp="1"/>
          </p:cNvSpPr>
          <p:nvPr>
            <p:ph type="title" idx="4294967295"/>
          </p:nvPr>
        </p:nvSpPr>
        <p:spPr>
          <a:xfrm>
            <a:off x="666750" y="714375"/>
            <a:ext cx="10858500" cy="552450"/>
          </a:xfrm>
          <a:prstGeom prst="rect">
            <a:avLst/>
          </a:prstGeom>
          <a:noFill/>
          <a:ln w="0">
            <a:noFill/>
            <a:prstDash val="soli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850" b="1">
                <a:solidFill>
                  <a:srgbClr val="102A43"/>
                </a:solidFill>
              </a:defRPr>
            </a:pPr>
            <a:r>
              <a:rPr kumimoji="0" lang="en-US" sz="2850" b="1" i="0" u="none" strike="noStrike" kern="1200" cap="none" spc="0" normalizeH="0" baseline="0" noProof="0" dirty="0">
                <a:ln>
                  <a:noFill/>
                </a:ln>
                <a:solidFill>
                  <a:srgbClr val="102A43"/>
                </a:solidFill>
                <a:effectLst/>
                <a:uLnTx/>
                <a:uFillTx/>
                <a:latin typeface="+mn-lt"/>
                <a:ea typeface="+mn-ea"/>
                <a:cs typeface="+mn-cs"/>
              </a:rPr>
              <a:t>ECIC connects the pieces around the educator</a:t>
            </a:r>
          </a:p>
        </p:txBody>
      </p:sp>
      <p:sp>
        <p:nvSpPr>
          <p:cNvPr id="27" name="kicker">
            <a:extLst>
              <a:ext uri="{FF2B5EF4-FFF2-40B4-BE49-F238E27FC236}">
                <a16:creationId xmlns:a16="http://schemas.microsoft.com/office/drawing/2014/main" id="{A2A5AC39-3761-4C1E-8ED7-912DE1DD09C2}"/>
              </a:ext>
            </a:extLst>
          </p:cNvPr>
          <p:cNvSpPr>
            <a:spLocks noGrp="1"/>
          </p:cNvSpPr>
          <p:nvPr/>
        </p:nvSpPr>
        <p:spPr>
          <a:xfrm>
            <a:off x="666750" y="400050"/>
            <a:ext cx="4762500" cy="2476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A7363B"/>
                </a:solidFill>
              </a:defRPr>
            </a:pPr>
            <a:r>
              <a:rPr kumimoji="0" sz="1050" b="1" i="0" u="none" strike="noStrike" kern="1200" cap="none" spc="0" normalizeH="0" baseline="0" noProof="0">
                <a:ln>
                  <a:noFill/>
                </a:ln>
                <a:solidFill>
                  <a:srgbClr val="A7363B"/>
                </a:solidFill>
                <a:effectLst/>
                <a:uLnTx/>
                <a:uFillTx/>
                <a:latin typeface="Calibri"/>
                <a:ea typeface="Calibri"/>
                <a:cs typeface="Calibri"/>
              </a:rPr>
              <a:t>DELAWARE'S RESPONSE</a:t>
            </a:r>
          </a:p>
        </p:txBody>
      </p:sp>
      <p:sp>
        <p:nvSpPr>
          <p:cNvPr id="3" name="title-rule">
            <a:extLst>
              <a:ext uri="{FF2B5EF4-FFF2-40B4-BE49-F238E27FC236}">
                <a16:creationId xmlns:a16="http://schemas.microsoft.com/office/drawing/2014/main" id="{BA11A324-7032-44CF-A0FB-2FC5B23711A9}"/>
              </a:ext>
              <a:ext uri="{C183D7F6-B498-43B3-948B-1728B52AA6E4}">
                <adec:decorative xmlns:adec="http://schemas.microsoft.com/office/drawing/2017/decorative" val="1"/>
              </a:ext>
            </a:extLst>
          </p:cNvPr>
          <p:cNvSpPr>
            <a:spLocks noGrp="1"/>
          </p:cNvSpPr>
          <p:nvPr/>
        </p:nvSpPr>
        <p:spPr>
          <a:xfrm>
            <a:off x="666750" y="1362075"/>
            <a:ext cx="1047750" cy="47625"/>
          </a:xfrm>
          <a:prstGeom prst="rect">
            <a:avLst/>
          </a:prstGeom>
          <a:solidFill>
            <a:srgbClr val="D4A72C"/>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6" name="ecosystem-node">
            <a:extLst>
              <a:ext uri="{FF2B5EF4-FFF2-40B4-BE49-F238E27FC236}">
                <a16:creationId xmlns:a16="http://schemas.microsoft.com/office/drawing/2014/main" id="{CCFF515B-A868-4B22-808D-845EFACC05AD}"/>
              </a:ext>
              <a:ext uri="{C183D7F6-B498-43B3-948B-1728B52AA6E4}">
                <adec:decorative xmlns:adec="http://schemas.microsoft.com/office/drawing/2017/decorative" val="1"/>
              </a:ext>
            </a:extLst>
          </p:cNvPr>
          <p:cNvSpPr>
            <a:spLocks noGrp="1"/>
          </p:cNvSpPr>
          <p:nvPr/>
        </p:nvSpPr>
        <p:spPr>
          <a:xfrm>
            <a:off x="904875" y="2047875"/>
            <a:ext cx="2857500" cy="952500"/>
          </a:xfrm>
          <a:prstGeom prst="roundRect">
            <a:avLst>
              <a:gd name="adj" fmla="val 12000"/>
            </a:avLst>
          </a:prstGeom>
          <a:solidFill>
            <a:srgbClr val="EEF3F7"/>
          </a:solidFill>
          <a:ln w="9525">
            <a:solidFill>
              <a:srgbClr val="D4A72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7" name="ecosystem-copy">
            <a:extLst>
              <a:ext uri="{FF2B5EF4-FFF2-40B4-BE49-F238E27FC236}">
                <a16:creationId xmlns:a16="http://schemas.microsoft.com/office/drawing/2014/main" id="{2DCAC3E1-7EB9-4AA1-87F8-070974664FEB}"/>
              </a:ext>
            </a:extLst>
          </p:cNvPr>
          <p:cNvSpPr>
            <a:spLocks noGrp="1"/>
          </p:cNvSpPr>
          <p:nvPr/>
        </p:nvSpPr>
        <p:spPr>
          <a:xfrm>
            <a:off x="1076325" y="2286000"/>
            <a:ext cx="2514600" cy="5334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575" b="1">
                <a:solidFill>
                  <a:srgbClr val="172B3A"/>
                </a:solidFill>
              </a:defRPr>
            </a:pPr>
            <a:r>
              <a:rPr kumimoji="0" sz="1575" b="1" i="0" u="none" strike="noStrike" kern="1200" cap="none" spc="0" normalizeH="0" baseline="0" noProof="0">
                <a:ln>
                  <a:noFill/>
                </a:ln>
                <a:solidFill>
                  <a:srgbClr val="172B3A"/>
                </a:solidFill>
                <a:effectLst/>
                <a:uLnTx/>
                <a:uFillTx/>
                <a:latin typeface="Calibri"/>
                <a:ea typeface="Calibri"/>
                <a:cs typeface="Calibri"/>
              </a:rPr>
              <a:t>Scholarships &amp;</a:t>
            </a:r>
          </a:p>
          <a:p>
            <a:pPr marL="0" marR="0" lvl="0" indent="0" algn="ctr" defTabSz="914400" rtl="0" eaLnBrk="1" fontAlgn="auto" latinLnBrk="0" hangingPunct="1">
              <a:lnSpc>
                <a:spcPct val="100000"/>
              </a:lnSpc>
              <a:spcBef>
                <a:spcPts val="0"/>
              </a:spcBef>
              <a:spcAft>
                <a:spcPts val="0"/>
              </a:spcAft>
              <a:buClrTx/>
              <a:buSzTx/>
              <a:buFontTx/>
              <a:buNone/>
              <a:tabLst/>
              <a:defRPr sz="1575" b="1">
                <a:solidFill>
                  <a:srgbClr val="172B3A"/>
                </a:solidFill>
              </a:defRPr>
            </a:pPr>
            <a:r>
              <a:rPr kumimoji="0" sz="1575" b="1" i="0" u="none" strike="noStrike" kern="1200" cap="none" spc="0" normalizeH="0" baseline="0" noProof="0">
                <a:ln>
                  <a:noFill/>
                </a:ln>
                <a:solidFill>
                  <a:srgbClr val="172B3A"/>
                </a:solidFill>
                <a:effectLst/>
                <a:uLnTx/>
                <a:uFillTx/>
                <a:latin typeface="Calibri"/>
                <a:ea typeface="Calibri"/>
                <a:cs typeface="Calibri"/>
              </a:rPr>
              <a:t>financial supports</a:t>
            </a:r>
          </a:p>
        </p:txBody>
      </p:sp>
      <p:sp>
        <p:nvSpPr>
          <p:cNvPr id="4" name="hub">
            <a:extLst>
              <a:ext uri="{FF2B5EF4-FFF2-40B4-BE49-F238E27FC236}">
                <a16:creationId xmlns:a16="http://schemas.microsoft.com/office/drawing/2014/main" id="{7F855E4C-1B7D-40FE-8931-8DA27E47D5DC}"/>
              </a:ext>
              <a:ext uri="{C183D7F6-B498-43B3-948B-1728B52AA6E4}">
                <adec:decorative xmlns:adec="http://schemas.microsoft.com/office/drawing/2017/decorative" val="1"/>
              </a:ext>
            </a:extLst>
          </p:cNvPr>
          <p:cNvSpPr>
            <a:spLocks noGrp="1"/>
          </p:cNvSpPr>
          <p:nvPr/>
        </p:nvSpPr>
        <p:spPr>
          <a:xfrm>
            <a:off x="4762500" y="2238375"/>
            <a:ext cx="2667000" cy="1524000"/>
          </a:xfrm>
          <a:prstGeom prst="ellipse">
            <a:avLst/>
          </a:prstGeom>
          <a:solidFill>
            <a:srgbClr val="102A43"/>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5" name="hub-label">
            <a:extLst>
              <a:ext uri="{FF2B5EF4-FFF2-40B4-BE49-F238E27FC236}">
                <a16:creationId xmlns:a16="http://schemas.microsoft.com/office/drawing/2014/main" id="{E70BDFD1-6370-4B62-A51A-1535F885010A}"/>
              </a:ext>
            </a:extLst>
          </p:cNvPr>
          <p:cNvSpPr>
            <a:spLocks noGrp="1"/>
          </p:cNvSpPr>
          <p:nvPr/>
        </p:nvSpPr>
        <p:spPr>
          <a:xfrm>
            <a:off x="5095875" y="2628900"/>
            <a:ext cx="2000250" cy="6096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875" b="1">
                <a:solidFill>
                  <a:srgbClr val="FFFFFF"/>
                </a:solidFill>
              </a:defRPr>
            </a:pPr>
            <a:r>
              <a:rPr kumimoji="0" sz="1875" b="1" i="0" u="none" strike="noStrike" kern="1200" cap="none" spc="0" normalizeH="0" baseline="0" noProof="0">
                <a:ln>
                  <a:noFill/>
                </a:ln>
                <a:solidFill>
                  <a:srgbClr val="FFFFFF"/>
                </a:solidFill>
                <a:effectLst/>
                <a:uLnTx/>
                <a:uFillTx/>
                <a:latin typeface="Calibri"/>
                <a:ea typeface="Calibri"/>
                <a:cs typeface="Calibri"/>
              </a:rPr>
              <a:t>ECIC</a:t>
            </a:r>
          </a:p>
          <a:p>
            <a:pPr marL="0" marR="0" lvl="0" indent="0" algn="ctr" defTabSz="914400" rtl="0" eaLnBrk="1" fontAlgn="auto" latinLnBrk="0" hangingPunct="1">
              <a:lnSpc>
                <a:spcPct val="100000"/>
              </a:lnSpc>
              <a:spcBef>
                <a:spcPts val="0"/>
              </a:spcBef>
              <a:spcAft>
                <a:spcPts val="0"/>
              </a:spcAft>
              <a:buClrTx/>
              <a:buSzTx/>
              <a:buFontTx/>
              <a:buNone/>
              <a:tabLst/>
              <a:defRPr sz="1875" b="1">
                <a:solidFill>
                  <a:srgbClr val="FFFFFF"/>
                </a:solidFill>
              </a:defRPr>
            </a:pPr>
            <a:r>
              <a:rPr kumimoji="0" sz="1875" b="1" i="0" u="none" strike="noStrike" kern="1200" cap="none" spc="0" normalizeH="0" baseline="0" noProof="0">
                <a:ln>
                  <a:noFill/>
                </a:ln>
                <a:solidFill>
                  <a:srgbClr val="FFFFFF"/>
                </a:solidFill>
                <a:effectLst/>
                <a:uLnTx/>
                <a:uFillTx/>
                <a:latin typeface="Calibri"/>
                <a:ea typeface="Calibri"/>
                <a:cs typeface="Calibri"/>
              </a:rPr>
              <a:t>PATHWAY HUB</a:t>
            </a:r>
          </a:p>
        </p:txBody>
      </p:sp>
      <p:sp>
        <p:nvSpPr>
          <p:cNvPr id="10" name="ecosystem-node">
            <a:extLst>
              <a:ext uri="{FF2B5EF4-FFF2-40B4-BE49-F238E27FC236}">
                <a16:creationId xmlns:a16="http://schemas.microsoft.com/office/drawing/2014/main" id="{D488A592-6DAE-47ED-921B-9C112F2DF2D8}"/>
              </a:ext>
              <a:ext uri="{C183D7F6-B498-43B3-948B-1728B52AA6E4}">
                <adec:decorative xmlns:adec="http://schemas.microsoft.com/office/drawing/2017/decorative" val="1"/>
              </a:ext>
            </a:extLst>
          </p:cNvPr>
          <p:cNvSpPr>
            <a:spLocks noGrp="1"/>
          </p:cNvSpPr>
          <p:nvPr/>
        </p:nvSpPr>
        <p:spPr>
          <a:xfrm>
            <a:off x="8382000" y="2047875"/>
            <a:ext cx="2857500" cy="952500"/>
          </a:xfrm>
          <a:prstGeom prst="roundRect">
            <a:avLst>
              <a:gd name="adj" fmla="val 12000"/>
            </a:avLst>
          </a:prstGeom>
          <a:solidFill>
            <a:srgbClr val="EEF3F7"/>
          </a:solidFill>
          <a:ln w="9525">
            <a:solidFill>
              <a:srgbClr val="2B7A7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1" name="ecosystem-copy">
            <a:extLst>
              <a:ext uri="{FF2B5EF4-FFF2-40B4-BE49-F238E27FC236}">
                <a16:creationId xmlns:a16="http://schemas.microsoft.com/office/drawing/2014/main" id="{AFDD034B-3FE9-44E8-9641-A7ADFF79E81C}"/>
              </a:ext>
            </a:extLst>
          </p:cNvPr>
          <p:cNvSpPr>
            <a:spLocks noGrp="1"/>
          </p:cNvSpPr>
          <p:nvPr/>
        </p:nvSpPr>
        <p:spPr>
          <a:xfrm>
            <a:off x="8553450" y="2286000"/>
            <a:ext cx="2514600" cy="5334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575" b="1">
                <a:solidFill>
                  <a:srgbClr val="172B3A"/>
                </a:solidFill>
              </a:defRPr>
            </a:pPr>
            <a:r>
              <a:rPr kumimoji="0" sz="1575" b="1" i="0" u="none" strike="noStrike" kern="1200" cap="none" spc="0" normalizeH="0" baseline="0" noProof="0">
                <a:ln>
                  <a:noFill/>
                </a:ln>
                <a:solidFill>
                  <a:srgbClr val="172B3A"/>
                </a:solidFill>
                <a:effectLst/>
                <a:uLnTx/>
                <a:uFillTx/>
                <a:latin typeface="Calibri"/>
                <a:ea typeface="Calibri"/>
                <a:cs typeface="Calibri"/>
              </a:rPr>
              <a:t>Career development</a:t>
            </a:r>
          </a:p>
          <a:p>
            <a:pPr marL="0" marR="0" lvl="0" indent="0" algn="ctr" defTabSz="914400" rtl="0" eaLnBrk="1" fontAlgn="auto" latinLnBrk="0" hangingPunct="1">
              <a:lnSpc>
                <a:spcPct val="100000"/>
              </a:lnSpc>
              <a:spcBef>
                <a:spcPts val="0"/>
              </a:spcBef>
              <a:spcAft>
                <a:spcPts val="0"/>
              </a:spcAft>
              <a:buClrTx/>
              <a:buSzTx/>
              <a:buFontTx/>
              <a:buNone/>
              <a:tabLst/>
              <a:defRPr sz="1575" b="1">
                <a:solidFill>
                  <a:srgbClr val="172B3A"/>
                </a:solidFill>
              </a:defRPr>
            </a:pPr>
            <a:r>
              <a:rPr kumimoji="0" sz="1575" b="1" i="0" u="none" strike="noStrike" kern="1200" cap="none" spc="0" normalizeH="0" baseline="0" noProof="0">
                <a:ln>
                  <a:noFill/>
                </a:ln>
                <a:solidFill>
                  <a:srgbClr val="172B3A"/>
                </a:solidFill>
                <a:effectLst/>
                <a:uLnTx/>
                <a:uFillTx/>
                <a:latin typeface="Calibri"/>
                <a:ea typeface="Calibri"/>
                <a:cs typeface="Calibri"/>
              </a:rPr>
              <a:t>&amp; advisement</a:t>
            </a:r>
          </a:p>
        </p:txBody>
      </p:sp>
      <p:sp>
        <p:nvSpPr>
          <p:cNvPr id="8" name="ecosystem-node">
            <a:extLst>
              <a:ext uri="{FF2B5EF4-FFF2-40B4-BE49-F238E27FC236}">
                <a16:creationId xmlns:a16="http://schemas.microsoft.com/office/drawing/2014/main" id="{67A43F1C-AFC9-4AA9-BB5B-96A98D5D049B}"/>
              </a:ext>
              <a:ext uri="{C183D7F6-B498-43B3-948B-1728B52AA6E4}">
                <adec:decorative xmlns:adec="http://schemas.microsoft.com/office/drawing/2017/decorative" val="1"/>
              </a:ext>
            </a:extLst>
          </p:cNvPr>
          <p:cNvSpPr>
            <a:spLocks noGrp="1"/>
          </p:cNvSpPr>
          <p:nvPr/>
        </p:nvSpPr>
        <p:spPr>
          <a:xfrm>
            <a:off x="904875" y="3524250"/>
            <a:ext cx="2857500" cy="952500"/>
          </a:xfrm>
          <a:prstGeom prst="roundRect">
            <a:avLst>
              <a:gd name="adj" fmla="val 12000"/>
            </a:avLst>
          </a:prstGeom>
          <a:solidFill>
            <a:srgbClr val="EEF3F7"/>
          </a:solidFill>
          <a:ln w="9525">
            <a:solidFill>
              <a:srgbClr val="A7363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9" name="ecosystem-copy">
            <a:extLst>
              <a:ext uri="{FF2B5EF4-FFF2-40B4-BE49-F238E27FC236}">
                <a16:creationId xmlns:a16="http://schemas.microsoft.com/office/drawing/2014/main" id="{9E430347-CB0F-4325-B1F0-39ECB72B1DA7}"/>
              </a:ext>
            </a:extLst>
          </p:cNvPr>
          <p:cNvSpPr>
            <a:spLocks noGrp="1"/>
          </p:cNvSpPr>
          <p:nvPr/>
        </p:nvSpPr>
        <p:spPr>
          <a:xfrm>
            <a:off x="1076325" y="3762375"/>
            <a:ext cx="2514600" cy="5334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575" b="1">
                <a:solidFill>
                  <a:srgbClr val="172B3A"/>
                </a:solidFill>
              </a:defRPr>
            </a:pPr>
            <a:r>
              <a:rPr kumimoji="0" sz="1575" b="1" i="0" u="none" strike="noStrike" kern="1200" cap="none" spc="0" normalizeH="0" baseline="0" noProof="0">
                <a:ln>
                  <a:noFill/>
                </a:ln>
                <a:solidFill>
                  <a:srgbClr val="172B3A"/>
                </a:solidFill>
                <a:effectLst/>
                <a:uLnTx/>
                <a:uFillTx/>
                <a:latin typeface="Calibri"/>
                <a:ea typeface="Calibri"/>
                <a:cs typeface="Calibri"/>
              </a:rPr>
              <a:t>CDA &amp; credential</a:t>
            </a:r>
          </a:p>
          <a:p>
            <a:pPr marL="0" marR="0" lvl="0" indent="0" algn="ctr" defTabSz="914400" rtl="0" eaLnBrk="1" fontAlgn="auto" latinLnBrk="0" hangingPunct="1">
              <a:lnSpc>
                <a:spcPct val="100000"/>
              </a:lnSpc>
              <a:spcBef>
                <a:spcPts val="0"/>
              </a:spcBef>
              <a:spcAft>
                <a:spcPts val="0"/>
              </a:spcAft>
              <a:buClrTx/>
              <a:buSzTx/>
              <a:buFontTx/>
              <a:buNone/>
              <a:tabLst/>
              <a:defRPr sz="1575" b="1">
                <a:solidFill>
                  <a:srgbClr val="172B3A"/>
                </a:solidFill>
              </a:defRPr>
            </a:pPr>
            <a:r>
              <a:rPr kumimoji="0" sz="1575" b="1" i="0" u="none" strike="noStrike" kern="1200" cap="none" spc="0" normalizeH="0" baseline="0" noProof="0">
                <a:ln>
                  <a:noFill/>
                </a:ln>
                <a:solidFill>
                  <a:srgbClr val="172B3A"/>
                </a:solidFill>
                <a:effectLst/>
                <a:uLnTx/>
                <a:uFillTx/>
                <a:latin typeface="Calibri"/>
                <a:ea typeface="Calibri"/>
                <a:cs typeface="Calibri"/>
              </a:rPr>
              <a:t>pathways</a:t>
            </a:r>
          </a:p>
        </p:txBody>
      </p:sp>
      <p:sp>
        <p:nvSpPr>
          <p:cNvPr id="12" name="ecosystem-node">
            <a:extLst>
              <a:ext uri="{FF2B5EF4-FFF2-40B4-BE49-F238E27FC236}">
                <a16:creationId xmlns:a16="http://schemas.microsoft.com/office/drawing/2014/main" id="{FBEEA663-BCC8-4044-9330-E03B8B492745}"/>
              </a:ext>
              <a:ext uri="{C183D7F6-B498-43B3-948B-1728B52AA6E4}">
                <adec:decorative xmlns:adec="http://schemas.microsoft.com/office/drawing/2017/decorative" val="1"/>
              </a:ext>
            </a:extLst>
          </p:cNvPr>
          <p:cNvSpPr>
            <a:spLocks noGrp="1"/>
          </p:cNvSpPr>
          <p:nvPr/>
        </p:nvSpPr>
        <p:spPr>
          <a:xfrm>
            <a:off x="8382000" y="3524250"/>
            <a:ext cx="2857500" cy="952500"/>
          </a:xfrm>
          <a:prstGeom prst="roundRect">
            <a:avLst>
              <a:gd name="adj" fmla="val 12000"/>
            </a:avLst>
          </a:prstGeom>
          <a:solidFill>
            <a:srgbClr val="EEF3F7"/>
          </a:solidFill>
          <a:ln w="9525">
            <a:solidFill>
              <a:srgbClr val="1F5A9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3" name="ecosystem-copy">
            <a:extLst>
              <a:ext uri="{FF2B5EF4-FFF2-40B4-BE49-F238E27FC236}">
                <a16:creationId xmlns:a16="http://schemas.microsoft.com/office/drawing/2014/main" id="{03FEF261-D1FA-424B-89F9-C1B0E7FF8A34}"/>
              </a:ext>
            </a:extLst>
          </p:cNvPr>
          <p:cNvSpPr>
            <a:spLocks noGrp="1"/>
          </p:cNvSpPr>
          <p:nvPr/>
        </p:nvSpPr>
        <p:spPr>
          <a:xfrm>
            <a:off x="8553450" y="3762375"/>
            <a:ext cx="2514600" cy="5334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575" b="1">
                <a:solidFill>
                  <a:srgbClr val="172B3A"/>
                </a:solidFill>
              </a:defRPr>
            </a:pPr>
            <a:r>
              <a:rPr kumimoji="0" sz="1575" b="1" i="0" u="none" strike="noStrike" kern="1200" cap="none" spc="0" normalizeH="0" baseline="0" noProof="0">
                <a:ln>
                  <a:noFill/>
                </a:ln>
                <a:solidFill>
                  <a:srgbClr val="172B3A"/>
                </a:solidFill>
                <a:effectLst/>
                <a:uLnTx/>
                <a:uFillTx/>
                <a:latin typeface="Calibri"/>
                <a:ea typeface="Calibri"/>
                <a:cs typeface="Calibri"/>
              </a:rPr>
              <a:t>Higher education, state</a:t>
            </a:r>
          </a:p>
          <a:p>
            <a:pPr marL="0" marR="0" lvl="0" indent="0" algn="ctr" defTabSz="914400" rtl="0" eaLnBrk="1" fontAlgn="auto" latinLnBrk="0" hangingPunct="1">
              <a:lnSpc>
                <a:spcPct val="100000"/>
              </a:lnSpc>
              <a:spcBef>
                <a:spcPts val="0"/>
              </a:spcBef>
              <a:spcAft>
                <a:spcPts val="0"/>
              </a:spcAft>
              <a:buClrTx/>
              <a:buSzTx/>
              <a:buFontTx/>
              <a:buNone/>
              <a:tabLst/>
              <a:defRPr sz="1575" b="1">
                <a:solidFill>
                  <a:srgbClr val="172B3A"/>
                </a:solidFill>
              </a:defRPr>
            </a:pPr>
            <a:r>
              <a:rPr kumimoji="0" sz="1575" b="1" i="0" u="none" strike="noStrike" kern="1200" cap="none" spc="0" normalizeH="0" baseline="0" noProof="0">
                <a:ln>
                  <a:noFill/>
                </a:ln>
                <a:solidFill>
                  <a:srgbClr val="172B3A"/>
                </a:solidFill>
                <a:effectLst/>
                <a:uLnTx/>
                <a:uFillTx/>
                <a:latin typeface="Calibri"/>
                <a:ea typeface="Calibri"/>
                <a:cs typeface="Calibri"/>
              </a:rPr>
              <a:t>&amp; workforce partnerships</a:t>
            </a:r>
          </a:p>
        </p:txBody>
      </p:sp>
      <p:sp>
        <p:nvSpPr>
          <p:cNvPr id="14" name="hbc-line">
            <a:extLst>
              <a:ext uri="{FF2B5EF4-FFF2-40B4-BE49-F238E27FC236}">
                <a16:creationId xmlns:a16="http://schemas.microsoft.com/office/drawing/2014/main" id="{DD1EB75B-3056-4FB2-8FB7-DA3D09D84659}"/>
              </a:ext>
            </a:extLst>
          </p:cNvPr>
          <p:cNvSpPr>
            <a:spLocks noGrp="1"/>
          </p:cNvSpPr>
          <p:nvPr/>
        </p:nvSpPr>
        <p:spPr>
          <a:xfrm>
            <a:off x="2190750" y="4591050"/>
            <a:ext cx="7810500" cy="2857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102A43"/>
                </a:solidFill>
              </a:defRPr>
            </a:pPr>
            <a:r>
              <a:rPr kumimoji="0" sz="1425" b="1" i="0" u="none" strike="noStrike" kern="1200" cap="none" spc="0" normalizeH="0" baseline="0" noProof="0">
                <a:ln>
                  <a:noFill/>
                </a:ln>
                <a:solidFill>
                  <a:srgbClr val="102A43"/>
                </a:solidFill>
                <a:effectLst/>
                <a:uLnTx/>
                <a:uFillTx/>
                <a:latin typeface="Calibri"/>
                <a:ea typeface="Calibri"/>
                <a:cs typeface="Calibri"/>
              </a:rPr>
              <a:t>A statewide workforce initiative housed at Delaware State University, an HBCU</a:t>
            </a:r>
          </a:p>
        </p:txBody>
      </p:sp>
      <p:sp>
        <p:nvSpPr>
          <p:cNvPr id="15" name="metric-intro">
            <a:extLst>
              <a:ext uri="{FF2B5EF4-FFF2-40B4-BE49-F238E27FC236}">
                <a16:creationId xmlns:a16="http://schemas.microsoft.com/office/drawing/2014/main" id="{B6AB5E5A-A5E0-4F86-AF7C-6E12DAB2D1D6}"/>
              </a:ext>
            </a:extLst>
          </p:cNvPr>
          <p:cNvSpPr>
            <a:spLocks noGrp="1"/>
          </p:cNvSpPr>
          <p:nvPr/>
        </p:nvSpPr>
        <p:spPr>
          <a:xfrm>
            <a:off x="666750" y="5143500"/>
            <a:ext cx="3333750" cy="22860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975" b="1">
                <a:solidFill>
                  <a:srgbClr val="A7363B"/>
                </a:solidFill>
              </a:defRPr>
            </a:pPr>
            <a:r>
              <a:rPr kumimoji="0" sz="975" b="1" i="0" u="none" strike="noStrike" kern="1200" cap="none" spc="0" normalizeH="0" baseline="0" noProof="0">
                <a:ln>
                  <a:noFill/>
                </a:ln>
                <a:solidFill>
                  <a:srgbClr val="A7363B"/>
                </a:solidFill>
                <a:effectLst/>
                <a:uLnTx/>
                <a:uFillTx/>
                <a:latin typeface="Calibri"/>
                <a:ea typeface="Calibri"/>
                <a:cs typeface="Calibri"/>
              </a:rPr>
              <a:t>ECIC IMPACT AT A GLANCE</a:t>
            </a:r>
          </a:p>
        </p:txBody>
      </p:sp>
      <p:sp>
        <p:nvSpPr>
          <p:cNvPr id="16" name="metric-box">
            <a:extLst>
              <a:ext uri="{FF2B5EF4-FFF2-40B4-BE49-F238E27FC236}">
                <a16:creationId xmlns:a16="http://schemas.microsoft.com/office/drawing/2014/main" id="{CCE3B703-2DB3-4DC9-A549-71E024B5EE06}"/>
              </a:ext>
              <a:ext uri="{C183D7F6-B498-43B3-948B-1728B52AA6E4}">
                <adec:decorative xmlns:adec="http://schemas.microsoft.com/office/drawing/2017/decorative" val="1"/>
              </a:ext>
            </a:extLst>
          </p:cNvPr>
          <p:cNvSpPr>
            <a:spLocks noGrp="1"/>
          </p:cNvSpPr>
          <p:nvPr/>
        </p:nvSpPr>
        <p:spPr>
          <a:xfrm>
            <a:off x="666750" y="5429250"/>
            <a:ext cx="3333750" cy="723900"/>
          </a:xfrm>
          <a:prstGeom prst="roundRect">
            <a:avLst>
              <a:gd name="adj" fmla="val 10526"/>
            </a:avLst>
          </a:prstGeom>
          <a:solidFill>
            <a:srgbClr val="FAF8F4"/>
          </a:solidFill>
          <a:ln w="9525">
            <a:solidFill>
              <a:srgbClr val="CAD5D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7" name="metric-value">
            <a:extLst>
              <a:ext uri="{FF2B5EF4-FFF2-40B4-BE49-F238E27FC236}">
                <a16:creationId xmlns:a16="http://schemas.microsoft.com/office/drawing/2014/main" id="{351BA893-0241-4957-95D6-2074C1F3CA3E}"/>
              </a:ext>
            </a:extLst>
          </p:cNvPr>
          <p:cNvSpPr>
            <a:spLocks noGrp="1"/>
          </p:cNvSpPr>
          <p:nvPr/>
        </p:nvSpPr>
        <p:spPr>
          <a:xfrm>
            <a:off x="762000" y="5543550"/>
            <a:ext cx="1238250" cy="3238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A7363B"/>
                </a:solidFill>
              </a:defRPr>
            </a:pPr>
            <a:r>
              <a:rPr kumimoji="0" sz="1650" b="1" i="0" u="none" strike="noStrike" kern="1200" cap="none" spc="0" normalizeH="0" baseline="0" noProof="0">
                <a:ln>
                  <a:noFill/>
                </a:ln>
                <a:solidFill>
                  <a:srgbClr val="A7363B"/>
                </a:solidFill>
                <a:effectLst/>
                <a:uLnTx/>
                <a:uFillTx/>
                <a:latin typeface="Calibri"/>
                <a:ea typeface="Calibri"/>
                <a:cs typeface="Calibri"/>
              </a:rPr>
              <a:t>691</a:t>
            </a:r>
          </a:p>
        </p:txBody>
      </p:sp>
      <p:sp>
        <p:nvSpPr>
          <p:cNvPr id="18" name="metric-label">
            <a:extLst>
              <a:ext uri="{FF2B5EF4-FFF2-40B4-BE49-F238E27FC236}">
                <a16:creationId xmlns:a16="http://schemas.microsoft.com/office/drawing/2014/main" id="{2DFF069D-945D-48B4-8018-694472BEA21A}"/>
              </a:ext>
            </a:extLst>
          </p:cNvPr>
          <p:cNvSpPr>
            <a:spLocks noGrp="1"/>
          </p:cNvSpPr>
          <p:nvPr/>
        </p:nvSpPr>
        <p:spPr>
          <a:xfrm>
            <a:off x="2047875" y="5619750"/>
            <a:ext cx="1809750" cy="3238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172B3A"/>
                </a:solidFill>
              </a:defRPr>
            </a:pPr>
            <a:r>
              <a:rPr kumimoji="0" sz="1200" b="1" i="0" u="none" strike="noStrike" kern="1200" cap="none" spc="0" normalizeH="0" baseline="0" noProof="0">
                <a:ln>
                  <a:noFill/>
                </a:ln>
                <a:solidFill>
                  <a:srgbClr val="172B3A"/>
                </a:solidFill>
                <a:effectLst/>
                <a:uLnTx/>
                <a:uFillTx/>
                <a:latin typeface="Calibri"/>
                <a:ea typeface="Calibri"/>
                <a:cs typeface="Calibri"/>
              </a:rPr>
              <a:t>Credentials / degrees earned</a:t>
            </a:r>
          </a:p>
        </p:txBody>
      </p:sp>
      <p:sp>
        <p:nvSpPr>
          <p:cNvPr id="19" name="metric-box">
            <a:extLst>
              <a:ext uri="{FF2B5EF4-FFF2-40B4-BE49-F238E27FC236}">
                <a16:creationId xmlns:a16="http://schemas.microsoft.com/office/drawing/2014/main" id="{478D8ADC-780D-4A7E-A82E-B18E490AA90F}"/>
              </a:ext>
              <a:ext uri="{C183D7F6-B498-43B3-948B-1728B52AA6E4}">
                <adec:decorative xmlns:adec="http://schemas.microsoft.com/office/drawing/2017/decorative" val="1"/>
              </a:ext>
            </a:extLst>
          </p:cNvPr>
          <p:cNvSpPr>
            <a:spLocks noGrp="1"/>
          </p:cNvSpPr>
          <p:nvPr/>
        </p:nvSpPr>
        <p:spPr>
          <a:xfrm>
            <a:off x="4286250" y="5429250"/>
            <a:ext cx="3333750" cy="723900"/>
          </a:xfrm>
          <a:prstGeom prst="roundRect">
            <a:avLst>
              <a:gd name="adj" fmla="val 10526"/>
            </a:avLst>
          </a:prstGeom>
          <a:solidFill>
            <a:srgbClr val="FAF8F4"/>
          </a:solidFill>
          <a:ln w="9525">
            <a:solidFill>
              <a:srgbClr val="CAD5D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20" name="metric-value">
            <a:extLst>
              <a:ext uri="{FF2B5EF4-FFF2-40B4-BE49-F238E27FC236}">
                <a16:creationId xmlns:a16="http://schemas.microsoft.com/office/drawing/2014/main" id="{5744E7B5-E2CB-4C12-8257-66D9B5314515}"/>
              </a:ext>
            </a:extLst>
          </p:cNvPr>
          <p:cNvSpPr>
            <a:spLocks noGrp="1"/>
          </p:cNvSpPr>
          <p:nvPr/>
        </p:nvSpPr>
        <p:spPr>
          <a:xfrm>
            <a:off x="4381500" y="5543550"/>
            <a:ext cx="1238250" cy="3238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A7363B"/>
                </a:solidFill>
              </a:defRPr>
            </a:pPr>
            <a:r>
              <a:rPr kumimoji="0" sz="1650" b="1" i="0" u="none" strike="noStrike" kern="1200" cap="none" spc="0" normalizeH="0" baseline="0" noProof="0">
                <a:ln>
                  <a:noFill/>
                </a:ln>
                <a:solidFill>
                  <a:srgbClr val="A7363B"/>
                </a:solidFill>
                <a:effectLst/>
                <a:uLnTx/>
                <a:uFillTx/>
                <a:latin typeface="Calibri"/>
                <a:ea typeface="Calibri"/>
                <a:cs typeface="Calibri"/>
              </a:rPr>
              <a:t>$2.95M</a:t>
            </a:r>
          </a:p>
        </p:txBody>
      </p:sp>
      <p:sp>
        <p:nvSpPr>
          <p:cNvPr id="21" name="metric-label">
            <a:extLst>
              <a:ext uri="{FF2B5EF4-FFF2-40B4-BE49-F238E27FC236}">
                <a16:creationId xmlns:a16="http://schemas.microsoft.com/office/drawing/2014/main" id="{B305017A-13AF-4599-A9E0-5AF60567D1CB}"/>
              </a:ext>
            </a:extLst>
          </p:cNvPr>
          <p:cNvSpPr>
            <a:spLocks noGrp="1"/>
          </p:cNvSpPr>
          <p:nvPr/>
        </p:nvSpPr>
        <p:spPr>
          <a:xfrm>
            <a:off x="5667375" y="5619750"/>
            <a:ext cx="1809750" cy="3238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172B3A"/>
                </a:solidFill>
              </a:defRPr>
            </a:pPr>
            <a:r>
              <a:rPr kumimoji="0" sz="1200" b="1" i="0" u="none" strike="noStrike" kern="1200" cap="none" spc="0" normalizeH="0" baseline="0" noProof="0">
                <a:ln>
                  <a:noFill/>
                </a:ln>
                <a:solidFill>
                  <a:srgbClr val="172B3A"/>
                </a:solidFill>
                <a:effectLst/>
                <a:uLnTx/>
                <a:uFillTx/>
                <a:latin typeface="Calibri"/>
                <a:ea typeface="Calibri"/>
                <a:cs typeface="Calibri"/>
              </a:rPr>
              <a:t>Tuition &amp; financial supports</a:t>
            </a:r>
          </a:p>
        </p:txBody>
      </p:sp>
      <p:sp>
        <p:nvSpPr>
          <p:cNvPr id="22" name="metric-box">
            <a:extLst>
              <a:ext uri="{FF2B5EF4-FFF2-40B4-BE49-F238E27FC236}">
                <a16:creationId xmlns:a16="http://schemas.microsoft.com/office/drawing/2014/main" id="{24DEDAAA-0511-45FB-9FD7-B9E6B4F7572B}"/>
              </a:ext>
              <a:ext uri="{C183D7F6-B498-43B3-948B-1728B52AA6E4}">
                <adec:decorative xmlns:adec="http://schemas.microsoft.com/office/drawing/2017/decorative" val="1"/>
              </a:ext>
            </a:extLst>
          </p:cNvPr>
          <p:cNvSpPr>
            <a:spLocks noGrp="1"/>
          </p:cNvSpPr>
          <p:nvPr/>
        </p:nvSpPr>
        <p:spPr>
          <a:xfrm>
            <a:off x="7905750" y="5429250"/>
            <a:ext cx="3333750" cy="723900"/>
          </a:xfrm>
          <a:prstGeom prst="roundRect">
            <a:avLst>
              <a:gd name="adj" fmla="val 10526"/>
            </a:avLst>
          </a:prstGeom>
          <a:solidFill>
            <a:srgbClr val="FAF8F4"/>
          </a:solidFill>
          <a:ln w="9525">
            <a:solidFill>
              <a:srgbClr val="CAD5D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23" name="metric-value">
            <a:extLst>
              <a:ext uri="{FF2B5EF4-FFF2-40B4-BE49-F238E27FC236}">
                <a16:creationId xmlns:a16="http://schemas.microsoft.com/office/drawing/2014/main" id="{EB07717C-BB6D-4923-918B-D699B6420DDF}"/>
              </a:ext>
            </a:extLst>
          </p:cNvPr>
          <p:cNvSpPr>
            <a:spLocks noGrp="1"/>
          </p:cNvSpPr>
          <p:nvPr/>
        </p:nvSpPr>
        <p:spPr>
          <a:xfrm>
            <a:off x="8001000" y="5543550"/>
            <a:ext cx="1238250" cy="3238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A7363B"/>
                </a:solidFill>
              </a:defRPr>
            </a:pPr>
            <a:r>
              <a:rPr kumimoji="0" sz="1650" b="1" i="0" u="none" strike="noStrike" kern="1200" cap="none" spc="0" normalizeH="0" baseline="0" noProof="0">
                <a:ln>
                  <a:noFill/>
                </a:ln>
                <a:solidFill>
                  <a:srgbClr val="A7363B"/>
                </a:solidFill>
                <a:effectLst/>
                <a:uLnTx/>
                <a:uFillTx/>
                <a:latin typeface="Calibri"/>
                <a:ea typeface="Calibri"/>
                <a:cs typeface="Calibri"/>
              </a:rPr>
              <a:t>174</a:t>
            </a:r>
          </a:p>
        </p:txBody>
      </p:sp>
      <p:sp>
        <p:nvSpPr>
          <p:cNvPr id="24" name="metric-label">
            <a:extLst>
              <a:ext uri="{FF2B5EF4-FFF2-40B4-BE49-F238E27FC236}">
                <a16:creationId xmlns:a16="http://schemas.microsoft.com/office/drawing/2014/main" id="{7BA352D8-80D1-461C-AE2F-7C8435A3E657}"/>
              </a:ext>
            </a:extLst>
          </p:cNvPr>
          <p:cNvSpPr>
            <a:spLocks noGrp="1"/>
          </p:cNvSpPr>
          <p:nvPr/>
        </p:nvSpPr>
        <p:spPr>
          <a:xfrm>
            <a:off x="9286875" y="5619750"/>
            <a:ext cx="1809750" cy="3238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200" b="1">
                <a:solidFill>
                  <a:srgbClr val="172B3A"/>
                </a:solidFill>
              </a:defRPr>
            </a:pPr>
            <a:r>
              <a:rPr kumimoji="0" sz="1200" b="1" i="0" u="none" strike="noStrike" kern="1200" cap="none" spc="0" normalizeH="0" baseline="0" noProof="0">
                <a:ln>
                  <a:noFill/>
                </a:ln>
                <a:solidFill>
                  <a:srgbClr val="172B3A"/>
                </a:solidFill>
                <a:effectLst/>
                <a:uLnTx/>
                <a:uFillTx/>
                <a:latin typeface="Calibri"/>
                <a:ea typeface="Calibri"/>
                <a:cs typeface="Calibri"/>
              </a:rPr>
              <a:t>Current Fall 2026 degree scholars</a:t>
            </a:r>
          </a:p>
        </p:txBody>
      </p:sp>
      <p:sp>
        <p:nvSpPr>
          <p:cNvPr id="25" name="footer">
            <a:extLst>
              <a:ext uri="{FF2B5EF4-FFF2-40B4-BE49-F238E27FC236}">
                <a16:creationId xmlns:a16="http://schemas.microsoft.com/office/drawing/2014/main" id="{342D4D0F-70D9-4336-9BFD-24C4C4BD6D28}"/>
              </a:ext>
            </a:extLst>
          </p:cNvPr>
          <p:cNvSpPr>
            <a:spLocks noGrp="1"/>
          </p:cNvSpPr>
          <p:nvPr/>
        </p:nvSpPr>
        <p:spPr>
          <a:xfrm>
            <a:off x="666750" y="6486525"/>
            <a:ext cx="9906000" cy="1714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825" b="1">
                <a:solidFill>
                  <a:srgbClr val="5D6B78"/>
                </a:solidFill>
              </a:defRPr>
            </a:pPr>
            <a:r>
              <a:rPr kumimoji="0" sz="825" b="1" i="0" u="none" strike="noStrike" kern="1200" cap="none" spc="0" normalizeH="0" baseline="0" noProof="0">
                <a:ln>
                  <a:noFill/>
                </a:ln>
                <a:solidFill>
                  <a:srgbClr val="5D6B78"/>
                </a:solidFill>
                <a:effectLst/>
                <a:uLnTx/>
                <a:uFillTx/>
                <a:latin typeface="Calibri"/>
                <a:ea typeface="Calibri"/>
                <a:cs typeface="Calibri"/>
              </a:rPr>
              <a:t>DELAWARE EARLY CHILDHOOD INNOVATION CENTER  •  DELAWARE STATE UNIVERSITY</a:t>
            </a:r>
          </a:p>
        </p:txBody>
      </p:sp>
      <p:sp>
        <p:nvSpPr>
          <p:cNvPr id="26" name="page">
            <a:extLst>
              <a:ext uri="{FF2B5EF4-FFF2-40B4-BE49-F238E27FC236}">
                <a16:creationId xmlns:a16="http://schemas.microsoft.com/office/drawing/2014/main" id="{47050604-0C1A-4B7C-B6AC-B0AA95DAAAA6}"/>
              </a:ext>
            </a:extLst>
          </p:cNvPr>
          <p:cNvSpPr>
            <a:spLocks noGrp="1"/>
          </p:cNvSpPr>
          <p:nvPr/>
        </p:nvSpPr>
        <p:spPr>
          <a:xfrm>
            <a:off x="11049000" y="6457950"/>
            <a:ext cx="476250" cy="190500"/>
          </a:xfrm>
          <a:prstGeom prst="rect">
            <a:avLst/>
          </a:prstGeom>
          <a:noFill/>
          <a:ln w="0">
            <a:noFill/>
            <a:prstDash val="soli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sz="900" b="1">
                <a:solidFill>
                  <a:srgbClr val="5D6B78"/>
                </a:solidFill>
              </a:defRPr>
            </a:pPr>
            <a:r>
              <a:rPr kumimoji="0" sz="900" b="1" i="0" u="none" strike="noStrike" kern="1200" cap="none" spc="0" normalizeH="0" baseline="0" noProof="0">
                <a:ln>
                  <a:noFill/>
                </a:ln>
                <a:solidFill>
                  <a:srgbClr val="5D6B78"/>
                </a:solidFill>
                <a:effectLst/>
                <a:uLnTx/>
                <a:uFillTx/>
                <a:latin typeface="Calibri"/>
                <a:ea typeface="Calibri"/>
                <a:cs typeface="Calibri"/>
              </a:rPr>
              <a:t>03</a:t>
            </a:r>
          </a:p>
        </p:txBody>
      </p:sp>
    </p:spTree>
    <p:extLst>
      <p:ext uri="{BB962C8B-B14F-4D97-AF65-F5344CB8AC3E}">
        <p14:creationId xmlns:p14="http://schemas.microsoft.com/office/powerpoint/2010/main" val="10947002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EF3F7"/>
        </a:solidFill>
        <a:effectLst/>
      </p:bgPr>
    </p:bg>
    <p:spTree>
      <p:nvGrpSpPr>
        <p:cNvPr id="1" name=""/>
        <p:cNvGrpSpPr/>
        <p:nvPr/>
      </p:nvGrpSpPr>
      <p:grpSpPr>
        <a:xfrm>
          <a:off x="0" y="0"/>
          <a:ext cx="0" cy="0"/>
          <a:chOff x="0" y="0"/>
          <a:chExt cx="0" cy="0"/>
        </a:xfrm>
      </p:grpSpPr>
      <p:sp>
        <p:nvSpPr>
          <p:cNvPr id="2" name="slide-title">
            <a:extLst>
              <a:ext uri="{FF2B5EF4-FFF2-40B4-BE49-F238E27FC236}">
                <a16:creationId xmlns:a16="http://schemas.microsoft.com/office/drawing/2014/main" id="{7705DB9F-12F2-4AA3-A283-98DE8A482208}"/>
              </a:ext>
            </a:extLst>
          </p:cNvPr>
          <p:cNvSpPr>
            <a:spLocks noGrp="1"/>
          </p:cNvSpPr>
          <p:nvPr>
            <p:ph type="title" idx="4294967295"/>
          </p:nvPr>
        </p:nvSpPr>
        <p:spPr>
          <a:xfrm>
            <a:off x="666750" y="714375"/>
            <a:ext cx="10858500" cy="552450"/>
          </a:xfrm>
          <a:prstGeom prst="rect">
            <a:avLst/>
          </a:prstGeom>
          <a:noFill/>
          <a:ln w="0">
            <a:noFill/>
            <a:prstDash val="soli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850" b="1">
                <a:solidFill>
                  <a:srgbClr val="102A43"/>
                </a:solidFill>
              </a:defRPr>
            </a:pPr>
            <a:r>
              <a:rPr kumimoji="0" lang="en-US" sz="2850" b="1" i="0" u="none" strike="noStrike" kern="1200" cap="none" spc="0" normalizeH="0" baseline="0" noProof="0" dirty="0">
                <a:ln>
                  <a:noFill/>
                </a:ln>
                <a:solidFill>
                  <a:srgbClr val="102A43"/>
                </a:solidFill>
                <a:effectLst/>
                <a:uLnTx/>
                <a:uFillTx/>
                <a:latin typeface="+mn-lt"/>
                <a:ea typeface="+mn-ea"/>
                <a:cs typeface="+mn-cs"/>
              </a:rPr>
              <a:t>A usable pathway shows people what comes next</a:t>
            </a:r>
          </a:p>
        </p:txBody>
      </p:sp>
      <p:sp>
        <p:nvSpPr>
          <p:cNvPr id="39" name="kicker">
            <a:extLst>
              <a:ext uri="{FF2B5EF4-FFF2-40B4-BE49-F238E27FC236}">
                <a16:creationId xmlns:a16="http://schemas.microsoft.com/office/drawing/2014/main" id="{CF4EC120-2B54-480A-B568-192306BBFE76}"/>
              </a:ext>
            </a:extLst>
          </p:cNvPr>
          <p:cNvSpPr>
            <a:spLocks noGrp="1"/>
          </p:cNvSpPr>
          <p:nvPr/>
        </p:nvSpPr>
        <p:spPr>
          <a:xfrm>
            <a:off x="666750" y="400050"/>
            <a:ext cx="4762500" cy="2476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A7363B"/>
                </a:solidFill>
              </a:defRPr>
            </a:pPr>
            <a:r>
              <a:rPr kumimoji="0" sz="1050" b="1" i="0" u="none" strike="noStrike" kern="1200" cap="none" spc="0" normalizeH="0" baseline="0" noProof="0">
                <a:ln>
                  <a:noFill/>
                </a:ln>
                <a:solidFill>
                  <a:srgbClr val="A7363B"/>
                </a:solidFill>
                <a:effectLst/>
                <a:uLnTx/>
                <a:uFillTx/>
                <a:latin typeface="Calibri"/>
                <a:ea typeface="Calibri"/>
                <a:cs typeface="Calibri"/>
              </a:rPr>
              <a:t>A PATHWAY, NOT A PROGRAM</a:t>
            </a:r>
          </a:p>
        </p:txBody>
      </p:sp>
      <p:sp>
        <p:nvSpPr>
          <p:cNvPr id="3" name="title-rule">
            <a:extLst>
              <a:ext uri="{FF2B5EF4-FFF2-40B4-BE49-F238E27FC236}">
                <a16:creationId xmlns:a16="http://schemas.microsoft.com/office/drawing/2014/main" id="{9D734ED6-6A59-4A75-98CB-50FC22F35B33}"/>
              </a:ext>
              <a:ext uri="{C183D7F6-B498-43B3-948B-1728B52AA6E4}">
                <adec:decorative xmlns:adec="http://schemas.microsoft.com/office/drawing/2017/decorative" val="1"/>
              </a:ext>
            </a:extLst>
          </p:cNvPr>
          <p:cNvSpPr>
            <a:spLocks noGrp="1"/>
          </p:cNvSpPr>
          <p:nvPr/>
        </p:nvSpPr>
        <p:spPr>
          <a:xfrm>
            <a:off x="666750" y="1362075"/>
            <a:ext cx="1047750" cy="47625"/>
          </a:xfrm>
          <a:prstGeom prst="rect">
            <a:avLst/>
          </a:prstGeom>
          <a:solidFill>
            <a:srgbClr val="D4A72C"/>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4" name="connector">
            <a:extLst>
              <a:ext uri="{FF2B5EF4-FFF2-40B4-BE49-F238E27FC236}">
                <a16:creationId xmlns:a16="http://schemas.microsoft.com/office/drawing/2014/main" id="{68476D83-0CD9-4153-8960-5AB01BA918BD}"/>
              </a:ext>
              <a:ext uri="{C183D7F6-B498-43B3-948B-1728B52AA6E4}">
                <adec:decorative xmlns:adec="http://schemas.microsoft.com/office/drawing/2017/decorative" val="1"/>
              </a:ext>
            </a:extLst>
          </p:cNvPr>
          <p:cNvSpPr>
            <a:spLocks noGrp="1"/>
          </p:cNvSpPr>
          <p:nvPr/>
        </p:nvSpPr>
        <p:spPr>
          <a:xfrm>
            <a:off x="2505075" y="2695575"/>
            <a:ext cx="495300" cy="838200"/>
          </a:xfrm>
          <a:prstGeom prst="chevron">
            <a:avLst/>
          </a:prstGeom>
          <a:solidFill>
            <a:srgbClr val="CAD5DF"/>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5" name="stage">
            <a:extLst>
              <a:ext uri="{FF2B5EF4-FFF2-40B4-BE49-F238E27FC236}">
                <a16:creationId xmlns:a16="http://schemas.microsoft.com/office/drawing/2014/main" id="{0BF77222-3F78-4255-8DE5-FCCB132551A4}"/>
              </a:ext>
              <a:ext uri="{C183D7F6-B498-43B3-948B-1728B52AA6E4}">
                <adec:decorative xmlns:adec="http://schemas.microsoft.com/office/drawing/2017/decorative" val="1"/>
              </a:ext>
            </a:extLst>
          </p:cNvPr>
          <p:cNvSpPr>
            <a:spLocks noGrp="1"/>
          </p:cNvSpPr>
          <p:nvPr/>
        </p:nvSpPr>
        <p:spPr>
          <a:xfrm>
            <a:off x="552450" y="2238375"/>
            <a:ext cx="2000250" cy="1762125"/>
          </a:xfrm>
          <a:prstGeom prst="roundRect">
            <a:avLst>
              <a:gd name="adj" fmla="val 6486"/>
            </a:avLst>
          </a:prstGeom>
          <a:solidFill>
            <a:srgbClr val="FFFFFF"/>
          </a:solidFill>
          <a:ln w="9525">
            <a:solidFill>
              <a:srgbClr val="D4A72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6" name="stage-num">
            <a:extLst>
              <a:ext uri="{FF2B5EF4-FFF2-40B4-BE49-F238E27FC236}">
                <a16:creationId xmlns:a16="http://schemas.microsoft.com/office/drawing/2014/main" id="{0C77FF71-7D5E-4077-A246-7B45622A2322}"/>
              </a:ext>
              <a:ext uri="{C183D7F6-B498-43B3-948B-1728B52AA6E4}">
                <adec:decorative xmlns:adec="http://schemas.microsoft.com/office/drawing/2017/decorative" val="1"/>
              </a:ext>
            </a:extLst>
          </p:cNvPr>
          <p:cNvSpPr>
            <a:spLocks noGrp="1"/>
          </p:cNvSpPr>
          <p:nvPr/>
        </p:nvSpPr>
        <p:spPr>
          <a:xfrm>
            <a:off x="1238250" y="1990725"/>
            <a:ext cx="628650" cy="628650"/>
          </a:xfrm>
          <a:prstGeom prst="ellipse">
            <a:avLst/>
          </a:prstGeom>
          <a:solidFill>
            <a:srgbClr val="D4A72C"/>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7" name="stage-number">
            <a:extLst>
              <a:ext uri="{FF2B5EF4-FFF2-40B4-BE49-F238E27FC236}">
                <a16:creationId xmlns:a16="http://schemas.microsoft.com/office/drawing/2014/main" id="{260213E8-79AE-40B7-A92D-49849BA7B6E7}"/>
              </a:ext>
            </a:extLst>
          </p:cNvPr>
          <p:cNvSpPr>
            <a:spLocks noGrp="1"/>
          </p:cNvSpPr>
          <p:nvPr/>
        </p:nvSpPr>
        <p:spPr>
          <a:xfrm>
            <a:off x="1362075" y="2133600"/>
            <a:ext cx="381000" cy="3048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FFFFFF"/>
                </a:solidFill>
              </a:defRPr>
            </a:pPr>
            <a:r>
              <a:rPr kumimoji="0" sz="1650" b="1" i="0" u="none" strike="noStrike" kern="1200" cap="none" spc="0" normalizeH="0" baseline="0" noProof="0">
                <a:ln>
                  <a:noFill/>
                </a:ln>
                <a:solidFill>
                  <a:srgbClr val="FFFFFF"/>
                </a:solidFill>
                <a:effectLst/>
                <a:uLnTx/>
                <a:uFillTx/>
                <a:latin typeface="Calibri"/>
                <a:ea typeface="Calibri"/>
                <a:cs typeface="Calibri"/>
              </a:rPr>
              <a:t>1</a:t>
            </a:r>
          </a:p>
        </p:txBody>
      </p:sp>
      <p:sp>
        <p:nvSpPr>
          <p:cNvPr id="8" name="stage-title">
            <a:extLst>
              <a:ext uri="{FF2B5EF4-FFF2-40B4-BE49-F238E27FC236}">
                <a16:creationId xmlns:a16="http://schemas.microsoft.com/office/drawing/2014/main" id="{8CBADD17-E7E4-478A-A63F-BAD64A2C78C0}"/>
              </a:ext>
            </a:extLst>
          </p:cNvPr>
          <p:cNvSpPr>
            <a:spLocks noGrp="1"/>
          </p:cNvSpPr>
          <p:nvPr/>
        </p:nvSpPr>
        <p:spPr>
          <a:xfrm>
            <a:off x="695325" y="2781300"/>
            <a:ext cx="1714500" cy="3048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575" b="1">
                <a:solidFill>
                  <a:srgbClr val="D4A72C"/>
                </a:solidFill>
              </a:defRPr>
            </a:pPr>
            <a:r>
              <a:rPr kumimoji="0" sz="1575" b="1" i="0" u="none" strike="noStrike" kern="1200" cap="none" spc="0" normalizeH="0" baseline="0" noProof="0">
                <a:ln>
                  <a:noFill/>
                </a:ln>
                <a:solidFill>
                  <a:srgbClr val="D4A72C"/>
                </a:solidFill>
                <a:effectLst/>
                <a:uLnTx/>
                <a:uFillTx/>
                <a:latin typeface="Calibri"/>
                <a:ea typeface="Calibri"/>
                <a:cs typeface="Calibri"/>
              </a:rPr>
              <a:t>EXPLORE</a:t>
            </a:r>
          </a:p>
        </p:txBody>
      </p:sp>
      <p:sp>
        <p:nvSpPr>
          <p:cNvPr id="9" name="stage-copy">
            <a:extLst>
              <a:ext uri="{FF2B5EF4-FFF2-40B4-BE49-F238E27FC236}">
                <a16:creationId xmlns:a16="http://schemas.microsoft.com/office/drawing/2014/main" id="{88310E4B-9902-4BBC-AE54-13D02AE86F87}"/>
              </a:ext>
            </a:extLst>
          </p:cNvPr>
          <p:cNvSpPr>
            <a:spLocks noGrp="1"/>
          </p:cNvSpPr>
          <p:nvPr/>
        </p:nvSpPr>
        <p:spPr>
          <a:xfrm>
            <a:off x="695325" y="3228975"/>
            <a:ext cx="1714500" cy="5143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172B3A"/>
                </a:solidFill>
              </a:defRPr>
            </a:pPr>
            <a:r>
              <a:rPr kumimoji="0" sz="1275" b="0" i="0" u="none" strike="noStrike" kern="1200" cap="none" spc="0" normalizeH="0" baseline="0" noProof="0">
                <a:ln>
                  <a:noFill/>
                </a:ln>
                <a:solidFill>
                  <a:srgbClr val="172B3A"/>
                </a:solidFill>
                <a:effectLst/>
                <a:uLnTx/>
                <a:uFillTx/>
                <a:latin typeface="Calibri"/>
                <a:ea typeface="Calibri"/>
                <a:cs typeface="Calibri"/>
              </a:rPr>
              <a:t>Understand roles</a:t>
            </a:r>
          </a:p>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172B3A"/>
                </a:solidFill>
              </a:defRPr>
            </a:pPr>
            <a:r>
              <a:rPr kumimoji="0" sz="1275" b="0" i="0" u="none" strike="noStrike" kern="1200" cap="none" spc="0" normalizeH="0" baseline="0" noProof="0">
                <a:ln>
                  <a:noFill/>
                </a:ln>
                <a:solidFill>
                  <a:srgbClr val="172B3A"/>
                </a:solidFill>
                <a:effectLst/>
                <a:uLnTx/>
                <a:uFillTx/>
                <a:latin typeface="Calibri"/>
                <a:ea typeface="Calibri"/>
                <a:cs typeface="Calibri"/>
              </a:rPr>
              <a:t>and possibilities</a:t>
            </a:r>
          </a:p>
        </p:txBody>
      </p:sp>
      <p:sp>
        <p:nvSpPr>
          <p:cNvPr id="11" name="stage">
            <a:extLst>
              <a:ext uri="{FF2B5EF4-FFF2-40B4-BE49-F238E27FC236}">
                <a16:creationId xmlns:a16="http://schemas.microsoft.com/office/drawing/2014/main" id="{70D8410B-73D9-41C7-AE17-5AB07FB9D123}"/>
              </a:ext>
              <a:ext uri="{C183D7F6-B498-43B3-948B-1728B52AA6E4}">
                <adec:decorative xmlns:adec="http://schemas.microsoft.com/office/drawing/2017/decorative" val="1"/>
              </a:ext>
            </a:extLst>
          </p:cNvPr>
          <p:cNvSpPr>
            <a:spLocks noGrp="1"/>
          </p:cNvSpPr>
          <p:nvPr/>
        </p:nvSpPr>
        <p:spPr>
          <a:xfrm>
            <a:off x="2876550" y="2238375"/>
            <a:ext cx="2000250" cy="1762125"/>
          </a:xfrm>
          <a:prstGeom prst="roundRect">
            <a:avLst>
              <a:gd name="adj" fmla="val 6486"/>
            </a:avLst>
          </a:prstGeom>
          <a:solidFill>
            <a:srgbClr val="FFFFFF"/>
          </a:solidFill>
          <a:ln w="9525">
            <a:solidFill>
              <a:srgbClr val="A7363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2" name="stage-num">
            <a:extLst>
              <a:ext uri="{FF2B5EF4-FFF2-40B4-BE49-F238E27FC236}">
                <a16:creationId xmlns:a16="http://schemas.microsoft.com/office/drawing/2014/main" id="{3B9761B6-A3FB-4F55-9303-6E2F1A6B6FD0}"/>
              </a:ext>
              <a:ext uri="{C183D7F6-B498-43B3-948B-1728B52AA6E4}">
                <adec:decorative xmlns:adec="http://schemas.microsoft.com/office/drawing/2017/decorative" val="1"/>
              </a:ext>
            </a:extLst>
          </p:cNvPr>
          <p:cNvSpPr>
            <a:spLocks noGrp="1"/>
          </p:cNvSpPr>
          <p:nvPr/>
        </p:nvSpPr>
        <p:spPr>
          <a:xfrm>
            <a:off x="3562350" y="1990725"/>
            <a:ext cx="628650" cy="628650"/>
          </a:xfrm>
          <a:prstGeom prst="ellipse">
            <a:avLst/>
          </a:prstGeom>
          <a:solidFill>
            <a:srgbClr val="A7363B"/>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3" name="stage-number">
            <a:extLst>
              <a:ext uri="{FF2B5EF4-FFF2-40B4-BE49-F238E27FC236}">
                <a16:creationId xmlns:a16="http://schemas.microsoft.com/office/drawing/2014/main" id="{98E39AC8-FB5C-4945-A88D-821D4844A569}"/>
              </a:ext>
            </a:extLst>
          </p:cNvPr>
          <p:cNvSpPr>
            <a:spLocks noGrp="1"/>
          </p:cNvSpPr>
          <p:nvPr/>
        </p:nvSpPr>
        <p:spPr>
          <a:xfrm>
            <a:off x="3686175" y="2133600"/>
            <a:ext cx="381000" cy="3048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FFFFFF"/>
                </a:solidFill>
              </a:defRPr>
            </a:pPr>
            <a:r>
              <a:rPr kumimoji="0" sz="1650" b="1" i="0" u="none" strike="noStrike" kern="1200" cap="none" spc="0" normalizeH="0" baseline="0" noProof="0">
                <a:ln>
                  <a:noFill/>
                </a:ln>
                <a:solidFill>
                  <a:srgbClr val="FFFFFF"/>
                </a:solidFill>
                <a:effectLst/>
                <a:uLnTx/>
                <a:uFillTx/>
                <a:latin typeface="Calibri"/>
                <a:ea typeface="Calibri"/>
                <a:cs typeface="Calibri"/>
              </a:rPr>
              <a:t>2</a:t>
            </a:r>
          </a:p>
        </p:txBody>
      </p:sp>
      <p:sp>
        <p:nvSpPr>
          <p:cNvPr id="14" name="stage-title">
            <a:extLst>
              <a:ext uri="{FF2B5EF4-FFF2-40B4-BE49-F238E27FC236}">
                <a16:creationId xmlns:a16="http://schemas.microsoft.com/office/drawing/2014/main" id="{2DBA229E-4A9D-4882-9C5F-B2C92DD2F916}"/>
              </a:ext>
            </a:extLst>
          </p:cNvPr>
          <p:cNvSpPr>
            <a:spLocks noGrp="1"/>
          </p:cNvSpPr>
          <p:nvPr/>
        </p:nvSpPr>
        <p:spPr>
          <a:xfrm>
            <a:off x="3019425" y="2781300"/>
            <a:ext cx="1714500" cy="3048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575" b="1">
                <a:solidFill>
                  <a:srgbClr val="A7363B"/>
                </a:solidFill>
              </a:defRPr>
            </a:pPr>
            <a:r>
              <a:rPr kumimoji="0" sz="1575" b="1" i="0" u="none" strike="noStrike" kern="1200" cap="none" spc="0" normalizeH="0" baseline="0" noProof="0">
                <a:ln>
                  <a:noFill/>
                </a:ln>
                <a:solidFill>
                  <a:srgbClr val="A7363B"/>
                </a:solidFill>
                <a:effectLst/>
                <a:uLnTx/>
                <a:uFillTx/>
                <a:latin typeface="Calibri"/>
                <a:ea typeface="Calibri"/>
                <a:cs typeface="Calibri"/>
              </a:rPr>
              <a:t>ENTER</a:t>
            </a:r>
          </a:p>
        </p:txBody>
      </p:sp>
      <p:sp>
        <p:nvSpPr>
          <p:cNvPr id="15" name="stage-copy">
            <a:extLst>
              <a:ext uri="{FF2B5EF4-FFF2-40B4-BE49-F238E27FC236}">
                <a16:creationId xmlns:a16="http://schemas.microsoft.com/office/drawing/2014/main" id="{997A0AD6-8684-4438-9AD3-370CC900F22E}"/>
              </a:ext>
            </a:extLst>
          </p:cNvPr>
          <p:cNvSpPr>
            <a:spLocks noGrp="1"/>
          </p:cNvSpPr>
          <p:nvPr/>
        </p:nvSpPr>
        <p:spPr>
          <a:xfrm>
            <a:off x="3019425" y="3228975"/>
            <a:ext cx="1714500" cy="5143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172B3A"/>
                </a:solidFill>
              </a:defRPr>
            </a:pPr>
            <a:r>
              <a:rPr kumimoji="0" sz="1275" b="0" i="0" u="none" strike="noStrike" kern="1200" cap="none" spc="0" normalizeH="0" baseline="0" noProof="0">
                <a:ln>
                  <a:noFill/>
                </a:ln>
                <a:solidFill>
                  <a:srgbClr val="172B3A"/>
                </a:solidFill>
                <a:effectLst/>
                <a:uLnTx/>
                <a:uFillTx/>
                <a:latin typeface="Calibri"/>
                <a:ea typeface="Calibri"/>
                <a:cs typeface="Calibri"/>
              </a:rPr>
              <a:t>Find an accessible</a:t>
            </a:r>
          </a:p>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172B3A"/>
                </a:solidFill>
              </a:defRPr>
            </a:pPr>
            <a:r>
              <a:rPr kumimoji="0" sz="1275" b="0" i="0" u="none" strike="noStrike" kern="1200" cap="none" spc="0" normalizeH="0" baseline="0" noProof="0">
                <a:ln>
                  <a:noFill/>
                </a:ln>
                <a:solidFill>
                  <a:srgbClr val="172B3A"/>
                </a:solidFill>
                <a:effectLst/>
                <a:uLnTx/>
                <a:uFillTx/>
                <a:latin typeface="Calibri"/>
                <a:ea typeface="Calibri"/>
                <a:cs typeface="Calibri"/>
              </a:rPr>
              <a:t>starting point</a:t>
            </a:r>
          </a:p>
        </p:txBody>
      </p:sp>
      <p:sp>
        <p:nvSpPr>
          <p:cNvPr id="10" name="connector">
            <a:extLst>
              <a:ext uri="{FF2B5EF4-FFF2-40B4-BE49-F238E27FC236}">
                <a16:creationId xmlns:a16="http://schemas.microsoft.com/office/drawing/2014/main" id="{E39CFD48-4CE2-4CF5-BA77-FBFFB494C37E}"/>
              </a:ext>
              <a:ext uri="{C183D7F6-B498-43B3-948B-1728B52AA6E4}">
                <adec:decorative xmlns:adec="http://schemas.microsoft.com/office/drawing/2017/decorative" val="1"/>
              </a:ext>
            </a:extLst>
          </p:cNvPr>
          <p:cNvSpPr>
            <a:spLocks noGrp="1"/>
          </p:cNvSpPr>
          <p:nvPr/>
        </p:nvSpPr>
        <p:spPr>
          <a:xfrm>
            <a:off x="4829175" y="2695575"/>
            <a:ext cx="495300" cy="838200"/>
          </a:xfrm>
          <a:prstGeom prst="chevron">
            <a:avLst/>
          </a:prstGeom>
          <a:solidFill>
            <a:srgbClr val="CAD5DF"/>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7" name="stage">
            <a:extLst>
              <a:ext uri="{FF2B5EF4-FFF2-40B4-BE49-F238E27FC236}">
                <a16:creationId xmlns:a16="http://schemas.microsoft.com/office/drawing/2014/main" id="{C966D266-0FFA-491E-AF4E-1115E66E7D7D}"/>
              </a:ext>
              <a:ext uri="{C183D7F6-B498-43B3-948B-1728B52AA6E4}">
                <adec:decorative xmlns:adec="http://schemas.microsoft.com/office/drawing/2017/decorative" val="1"/>
              </a:ext>
            </a:extLst>
          </p:cNvPr>
          <p:cNvSpPr>
            <a:spLocks noGrp="1"/>
          </p:cNvSpPr>
          <p:nvPr/>
        </p:nvSpPr>
        <p:spPr>
          <a:xfrm>
            <a:off x="5200650" y="2238375"/>
            <a:ext cx="2000250" cy="1762125"/>
          </a:xfrm>
          <a:prstGeom prst="roundRect">
            <a:avLst>
              <a:gd name="adj" fmla="val 6486"/>
            </a:avLst>
          </a:prstGeom>
          <a:solidFill>
            <a:srgbClr val="FFFFFF"/>
          </a:solidFill>
          <a:ln w="9525">
            <a:solidFill>
              <a:srgbClr val="2B7A7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8" name="stage-num">
            <a:extLst>
              <a:ext uri="{FF2B5EF4-FFF2-40B4-BE49-F238E27FC236}">
                <a16:creationId xmlns:a16="http://schemas.microsoft.com/office/drawing/2014/main" id="{D4C926D0-5F86-496B-A279-0BAFA0A0B49B}"/>
              </a:ext>
              <a:ext uri="{C183D7F6-B498-43B3-948B-1728B52AA6E4}">
                <adec:decorative xmlns:adec="http://schemas.microsoft.com/office/drawing/2017/decorative" val="1"/>
              </a:ext>
            </a:extLst>
          </p:cNvPr>
          <p:cNvSpPr>
            <a:spLocks noGrp="1"/>
          </p:cNvSpPr>
          <p:nvPr/>
        </p:nvSpPr>
        <p:spPr>
          <a:xfrm>
            <a:off x="5886450" y="1990725"/>
            <a:ext cx="628650" cy="628650"/>
          </a:xfrm>
          <a:prstGeom prst="ellipse">
            <a:avLst/>
          </a:prstGeom>
          <a:solidFill>
            <a:srgbClr val="2B7A78"/>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9" name="stage-number">
            <a:extLst>
              <a:ext uri="{FF2B5EF4-FFF2-40B4-BE49-F238E27FC236}">
                <a16:creationId xmlns:a16="http://schemas.microsoft.com/office/drawing/2014/main" id="{1D7AA2DF-30CC-4380-BB87-C9AF7A54B8DA}"/>
              </a:ext>
            </a:extLst>
          </p:cNvPr>
          <p:cNvSpPr>
            <a:spLocks noGrp="1"/>
          </p:cNvSpPr>
          <p:nvPr/>
        </p:nvSpPr>
        <p:spPr>
          <a:xfrm>
            <a:off x="6010275" y="2133600"/>
            <a:ext cx="381000" cy="3048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FFFFFF"/>
                </a:solidFill>
              </a:defRPr>
            </a:pPr>
            <a:r>
              <a:rPr kumimoji="0" sz="1650" b="1" i="0" u="none" strike="noStrike" kern="1200" cap="none" spc="0" normalizeH="0" baseline="0" noProof="0">
                <a:ln>
                  <a:noFill/>
                </a:ln>
                <a:solidFill>
                  <a:srgbClr val="FFFFFF"/>
                </a:solidFill>
                <a:effectLst/>
                <a:uLnTx/>
                <a:uFillTx/>
                <a:latin typeface="Calibri"/>
                <a:ea typeface="Calibri"/>
                <a:cs typeface="Calibri"/>
              </a:rPr>
              <a:t>3</a:t>
            </a:r>
          </a:p>
        </p:txBody>
      </p:sp>
      <p:sp>
        <p:nvSpPr>
          <p:cNvPr id="20" name="stage-title">
            <a:extLst>
              <a:ext uri="{FF2B5EF4-FFF2-40B4-BE49-F238E27FC236}">
                <a16:creationId xmlns:a16="http://schemas.microsoft.com/office/drawing/2014/main" id="{FA99603F-D285-4F7F-8CAC-64C8F206E2FB}"/>
              </a:ext>
            </a:extLst>
          </p:cNvPr>
          <p:cNvSpPr>
            <a:spLocks noGrp="1"/>
          </p:cNvSpPr>
          <p:nvPr/>
        </p:nvSpPr>
        <p:spPr>
          <a:xfrm>
            <a:off x="5343525" y="2781300"/>
            <a:ext cx="1714500" cy="3048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575" b="1">
                <a:solidFill>
                  <a:srgbClr val="2B7A78"/>
                </a:solidFill>
              </a:defRPr>
            </a:pPr>
            <a:r>
              <a:rPr kumimoji="0" sz="1575" b="1" i="0" u="none" strike="noStrike" kern="1200" cap="none" spc="0" normalizeH="0" baseline="0" noProof="0">
                <a:ln>
                  <a:noFill/>
                </a:ln>
                <a:solidFill>
                  <a:srgbClr val="2B7A78"/>
                </a:solidFill>
                <a:effectLst/>
                <a:uLnTx/>
                <a:uFillTx/>
                <a:latin typeface="Calibri"/>
                <a:ea typeface="Calibri"/>
                <a:cs typeface="Calibri"/>
              </a:rPr>
              <a:t>CREDENTIAL</a:t>
            </a:r>
          </a:p>
        </p:txBody>
      </p:sp>
      <p:sp>
        <p:nvSpPr>
          <p:cNvPr id="21" name="stage-copy">
            <a:extLst>
              <a:ext uri="{FF2B5EF4-FFF2-40B4-BE49-F238E27FC236}">
                <a16:creationId xmlns:a16="http://schemas.microsoft.com/office/drawing/2014/main" id="{1F28E16F-6295-4CAA-8C96-8D4AC1085EB2}"/>
              </a:ext>
            </a:extLst>
          </p:cNvPr>
          <p:cNvSpPr>
            <a:spLocks noGrp="1"/>
          </p:cNvSpPr>
          <p:nvPr/>
        </p:nvSpPr>
        <p:spPr>
          <a:xfrm>
            <a:off x="5343525" y="3228975"/>
            <a:ext cx="1714500" cy="5143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172B3A"/>
                </a:solidFill>
              </a:defRPr>
            </a:pPr>
            <a:r>
              <a:rPr kumimoji="0" sz="1275" b="0" i="0" u="none" strike="noStrike" kern="1200" cap="none" spc="0" normalizeH="0" baseline="0" noProof="0">
                <a:ln>
                  <a:noFill/>
                </a:ln>
                <a:solidFill>
                  <a:srgbClr val="172B3A"/>
                </a:solidFill>
                <a:effectLst/>
                <a:uLnTx/>
                <a:uFillTx/>
                <a:latin typeface="Calibri"/>
                <a:ea typeface="Calibri"/>
                <a:cs typeface="Calibri"/>
              </a:rPr>
              <a:t>Earn a CDA or</a:t>
            </a:r>
          </a:p>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172B3A"/>
                </a:solidFill>
              </a:defRPr>
            </a:pPr>
            <a:r>
              <a:rPr kumimoji="0" sz="1275" b="0" i="0" u="none" strike="noStrike" kern="1200" cap="none" spc="0" normalizeH="0" baseline="0" noProof="0">
                <a:ln>
                  <a:noFill/>
                </a:ln>
                <a:solidFill>
                  <a:srgbClr val="172B3A"/>
                </a:solidFill>
                <a:effectLst/>
                <a:uLnTx/>
                <a:uFillTx/>
                <a:latin typeface="Calibri"/>
                <a:ea typeface="Calibri"/>
                <a:cs typeface="Calibri"/>
              </a:rPr>
              <a:t>required credential</a:t>
            </a:r>
          </a:p>
        </p:txBody>
      </p:sp>
      <p:sp>
        <p:nvSpPr>
          <p:cNvPr id="16" name="connector">
            <a:extLst>
              <a:ext uri="{FF2B5EF4-FFF2-40B4-BE49-F238E27FC236}">
                <a16:creationId xmlns:a16="http://schemas.microsoft.com/office/drawing/2014/main" id="{A9DE9676-6910-4B0A-B8CF-F582BB0E96A9}"/>
              </a:ext>
              <a:ext uri="{C183D7F6-B498-43B3-948B-1728B52AA6E4}">
                <adec:decorative xmlns:adec="http://schemas.microsoft.com/office/drawing/2017/decorative" val="1"/>
              </a:ext>
            </a:extLst>
          </p:cNvPr>
          <p:cNvSpPr>
            <a:spLocks noGrp="1"/>
          </p:cNvSpPr>
          <p:nvPr/>
        </p:nvSpPr>
        <p:spPr>
          <a:xfrm>
            <a:off x="7153275" y="2695575"/>
            <a:ext cx="495300" cy="838200"/>
          </a:xfrm>
          <a:prstGeom prst="chevron">
            <a:avLst/>
          </a:prstGeom>
          <a:solidFill>
            <a:srgbClr val="CAD5DF"/>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23" name="stage">
            <a:extLst>
              <a:ext uri="{FF2B5EF4-FFF2-40B4-BE49-F238E27FC236}">
                <a16:creationId xmlns:a16="http://schemas.microsoft.com/office/drawing/2014/main" id="{6AF2790B-EB56-4BA6-B0F2-714B37819BF8}"/>
              </a:ext>
              <a:ext uri="{C183D7F6-B498-43B3-948B-1728B52AA6E4}">
                <adec:decorative xmlns:adec="http://schemas.microsoft.com/office/drawing/2017/decorative" val="1"/>
              </a:ext>
            </a:extLst>
          </p:cNvPr>
          <p:cNvSpPr>
            <a:spLocks noGrp="1"/>
          </p:cNvSpPr>
          <p:nvPr/>
        </p:nvSpPr>
        <p:spPr>
          <a:xfrm>
            <a:off x="7524750" y="2238375"/>
            <a:ext cx="2000250" cy="1762125"/>
          </a:xfrm>
          <a:prstGeom prst="roundRect">
            <a:avLst>
              <a:gd name="adj" fmla="val 6486"/>
            </a:avLst>
          </a:prstGeom>
          <a:solidFill>
            <a:srgbClr val="FFFFFF"/>
          </a:solidFill>
          <a:ln w="9525">
            <a:solidFill>
              <a:srgbClr val="1F5A94"/>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24" name="stage-num">
            <a:extLst>
              <a:ext uri="{FF2B5EF4-FFF2-40B4-BE49-F238E27FC236}">
                <a16:creationId xmlns:a16="http://schemas.microsoft.com/office/drawing/2014/main" id="{ABAA147A-FD9E-4D73-B7D4-0B0D5D5F9780}"/>
              </a:ext>
              <a:ext uri="{C183D7F6-B498-43B3-948B-1728B52AA6E4}">
                <adec:decorative xmlns:adec="http://schemas.microsoft.com/office/drawing/2017/decorative" val="1"/>
              </a:ext>
            </a:extLst>
          </p:cNvPr>
          <p:cNvSpPr>
            <a:spLocks noGrp="1"/>
          </p:cNvSpPr>
          <p:nvPr/>
        </p:nvSpPr>
        <p:spPr>
          <a:xfrm>
            <a:off x="8210550" y="1990725"/>
            <a:ext cx="628650" cy="628650"/>
          </a:xfrm>
          <a:prstGeom prst="ellipse">
            <a:avLst/>
          </a:prstGeom>
          <a:solidFill>
            <a:srgbClr val="1F5A94"/>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25" name="stage-number">
            <a:extLst>
              <a:ext uri="{FF2B5EF4-FFF2-40B4-BE49-F238E27FC236}">
                <a16:creationId xmlns:a16="http://schemas.microsoft.com/office/drawing/2014/main" id="{33E998ED-6961-4AC1-A519-500C01EDA8C7}"/>
              </a:ext>
            </a:extLst>
          </p:cNvPr>
          <p:cNvSpPr>
            <a:spLocks noGrp="1"/>
          </p:cNvSpPr>
          <p:nvPr/>
        </p:nvSpPr>
        <p:spPr>
          <a:xfrm>
            <a:off x="8334375" y="2133600"/>
            <a:ext cx="381000" cy="3048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FFFFFF"/>
                </a:solidFill>
              </a:defRPr>
            </a:pPr>
            <a:r>
              <a:rPr kumimoji="0" sz="1650" b="1" i="0" u="none" strike="noStrike" kern="1200" cap="none" spc="0" normalizeH="0" baseline="0" noProof="0">
                <a:ln>
                  <a:noFill/>
                </a:ln>
                <a:solidFill>
                  <a:srgbClr val="FFFFFF"/>
                </a:solidFill>
                <a:effectLst/>
                <a:uLnTx/>
                <a:uFillTx/>
                <a:latin typeface="Calibri"/>
                <a:ea typeface="Calibri"/>
                <a:cs typeface="Calibri"/>
              </a:rPr>
              <a:t>4</a:t>
            </a:r>
          </a:p>
        </p:txBody>
      </p:sp>
      <p:sp>
        <p:nvSpPr>
          <p:cNvPr id="26" name="stage-title">
            <a:extLst>
              <a:ext uri="{FF2B5EF4-FFF2-40B4-BE49-F238E27FC236}">
                <a16:creationId xmlns:a16="http://schemas.microsoft.com/office/drawing/2014/main" id="{E6EC8678-407C-449E-977F-055EEB139D96}"/>
              </a:ext>
            </a:extLst>
          </p:cNvPr>
          <p:cNvSpPr>
            <a:spLocks noGrp="1"/>
          </p:cNvSpPr>
          <p:nvPr/>
        </p:nvSpPr>
        <p:spPr>
          <a:xfrm>
            <a:off x="7667625" y="2781300"/>
            <a:ext cx="1714500" cy="3048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575" b="1">
                <a:solidFill>
                  <a:srgbClr val="1F5A94"/>
                </a:solidFill>
              </a:defRPr>
            </a:pPr>
            <a:r>
              <a:rPr kumimoji="0" sz="1575" b="1" i="0" u="none" strike="noStrike" kern="1200" cap="none" spc="0" normalizeH="0" baseline="0" noProof="0">
                <a:ln>
                  <a:noFill/>
                </a:ln>
                <a:solidFill>
                  <a:srgbClr val="1F5A94"/>
                </a:solidFill>
                <a:effectLst/>
                <a:uLnTx/>
                <a:uFillTx/>
                <a:latin typeface="Calibri"/>
                <a:ea typeface="Calibri"/>
                <a:cs typeface="Calibri"/>
              </a:rPr>
              <a:t>EDUCATE</a:t>
            </a:r>
          </a:p>
        </p:txBody>
      </p:sp>
      <p:sp>
        <p:nvSpPr>
          <p:cNvPr id="27" name="stage-copy">
            <a:extLst>
              <a:ext uri="{FF2B5EF4-FFF2-40B4-BE49-F238E27FC236}">
                <a16:creationId xmlns:a16="http://schemas.microsoft.com/office/drawing/2014/main" id="{F55758C9-CD82-4A36-9CEE-5AD6805CC546}"/>
              </a:ext>
            </a:extLst>
          </p:cNvPr>
          <p:cNvSpPr>
            <a:spLocks noGrp="1"/>
          </p:cNvSpPr>
          <p:nvPr/>
        </p:nvSpPr>
        <p:spPr>
          <a:xfrm>
            <a:off x="7667625" y="3228975"/>
            <a:ext cx="1714500" cy="5143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172B3A"/>
                </a:solidFill>
              </a:defRPr>
            </a:pPr>
            <a:r>
              <a:rPr kumimoji="0" sz="1275" b="0" i="0" u="none" strike="noStrike" kern="1200" cap="none" spc="0" normalizeH="0" baseline="0" noProof="0">
                <a:ln>
                  <a:noFill/>
                </a:ln>
                <a:solidFill>
                  <a:srgbClr val="172B3A"/>
                </a:solidFill>
                <a:effectLst/>
                <a:uLnTx/>
                <a:uFillTx/>
                <a:latin typeface="Calibri"/>
                <a:ea typeface="Calibri"/>
                <a:cs typeface="Calibri"/>
              </a:rPr>
              <a:t>Pursue AA / BA</a:t>
            </a:r>
          </a:p>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172B3A"/>
                </a:solidFill>
              </a:defRPr>
            </a:pPr>
            <a:r>
              <a:rPr kumimoji="0" sz="1275" b="0" i="0" u="none" strike="noStrike" kern="1200" cap="none" spc="0" normalizeH="0" baseline="0" noProof="0">
                <a:ln>
                  <a:noFill/>
                </a:ln>
                <a:solidFill>
                  <a:srgbClr val="172B3A"/>
                </a:solidFill>
                <a:effectLst/>
                <a:uLnTx/>
                <a:uFillTx/>
                <a:latin typeface="Calibri"/>
                <a:ea typeface="Calibri"/>
                <a:cs typeface="Calibri"/>
              </a:rPr>
              <a:t>coursework</a:t>
            </a:r>
          </a:p>
        </p:txBody>
      </p:sp>
      <p:sp>
        <p:nvSpPr>
          <p:cNvPr id="22" name="connector">
            <a:extLst>
              <a:ext uri="{FF2B5EF4-FFF2-40B4-BE49-F238E27FC236}">
                <a16:creationId xmlns:a16="http://schemas.microsoft.com/office/drawing/2014/main" id="{27A4E630-8038-41C7-B491-2AC6C7E999AA}"/>
              </a:ext>
              <a:ext uri="{C183D7F6-B498-43B3-948B-1728B52AA6E4}">
                <adec:decorative xmlns:adec="http://schemas.microsoft.com/office/drawing/2017/decorative" val="1"/>
              </a:ext>
            </a:extLst>
          </p:cNvPr>
          <p:cNvSpPr>
            <a:spLocks noGrp="1"/>
          </p:cNvSpPr>
          <p:nvPr/>
        </p:nvSpPr>
        <p:spPr>
          <a:xfrm>
            <a:off x="9477375" y="2695575"/>
            <a:ext cx="495300" cy="838200"/>
          </a:xfrm>
          <a:prstGeom prst="chevron">
            <a:avLst/>
          </a:prstGeom>
          <a:solidFill>
            <a:srgbClr val="CAD5DF"/>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28" name="stage">
            <a:extLst>
              <a:ext uri="{FF2B5EF4-FFF2-40B4-BE49-F238E27FC236}">
                <a16:creationId xmlns:a16="http://schemas.microsoft.com/office/drawing/2014/main" id="{3E3AFB26-3AB4-4308-9DE9-B0B39D6A5261}"/>
              </a:ext>
              <a:ext uri="{C183D7F6-B498-43B3-948B-1728B52AA6E4}">
                <adec:decorative xmlns:adec="http://schemas.microsoft.com/office/drawing/2017/decorative" val="1"/>
              </a:ext>
            </a:extLst>
          </p:cNvPr>
          <p:cNvSpPr>
            <a:spLocks noGrp="1"/>
          </p:cNvSpPr>
          <p:nvPr/>
        </p:nvSpPr>
        <p:spPr>
          <a:xfrm>
            <a:off x="9848850" y="2238375"/>
            <a:ext cx="2000250" cy="1762125"/>
          </a:xfrm>
          <a:prstGeom prst="roundRect">
            <a:avLst>
              <a:gd name="adj" fmla="val 6486"/>
            </a:avLst>
          </a:prstGeom>
          <a:solidFill>
            <a:srgbClr val="FFFFFF"/>
          </a:solidFill>
          <a:ln w="9525">
            <a:solidFill>
              <a:srgbClr val="102A4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29" name="stage-num">
            <a:extLst>
              <a:ext uri="{FF2B5EF4-FFF2-40B4-BE49-F238E27FC236}">
                <a16:creationId xmlns:a16="http://schemas.microsoft.com/office/drawing/2014/main" id="{441626E6-F596-4234-82D2-6413DA4C71AF}"/>
              </a:ext>
              <a:ext uri="{C183D7F6-B498-43B3-948B-1728B52AA6E4}">
                <adec:decorative xmlns:adec="http://schemas.microsoft.com/office/drawing/2017/decorative" val="1"/>
              </a:ext>
            </a:extLst>
          </p:cNvPr>
          <p:cNvSpPr>
            <a:spLocks noGrp="1"/>
          </p:cNvSpPr>
          <p:nvPr/>
        </p:nvSpPr>
        <p:spPr>
          <a:xfrm>
            <a:off x="10534650" y="1990725"/>
            <a:ext cx="628650" cy="628650"/>
          </a:xfrm>
          <a:prstGeom prst="ellipse">
            <a:avLst/>
          </a:prstGeom>
          <a:solidFill>
            <a:srgbClr val="102A43"/>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0" name="stage-number">
            <a:extLst>
              <a:ext uri="{FF2B5EF4-FFF2-40B4-BE49-F238E27FC236}">
                <a16:creationId xmlns:a16="http://schemas.microsoft.com/office/drawing/2014/main" id="{6308BD6C-3097-47E2-B909-03DDEE736E8B}"/>
              </a:ext>
            </a:extLst>
          </p:cNvPr>
          <p:cNvSpPr>
            <a:spLocks noGrp="1"/>
          </p:cNvSpPr>
          <p:nvPr/>
        </p:nvSpPr>
        <p:spPr>
          <a:xfrm>
            <a:off x="10658475" y="2133600"/>
            <a:ext cx="381000" cy="3048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FFFFFF"/>
                </a:solidFill>
              </a:defRPr>
            </a:pPr>
            <a:r>
              <a:rPr kumimoji="0" sz="1650" b="1" i="0" u="none" strike="noStrike" kern="1200" cap="none" spc="0" normalizeH="0" baseline="0" noProof="0">
                <a:ln>
                  <a:noFill/>
                </a:ln>
                <a:solidFill>
                  <a:srgbClr val="FFFFFF"/>
                </a:solidFill>
                <a:effectLst/>
                <a:uLnTx/>
                <a:uFillTx/>
                <a:latin typeface="Calibri"/>
                <a:ea typeface="Calibri"/>
                <a:cs typeface="Calibri"/>
              </a:rPr>
              <a:t>5</a:t>
            </a:r>
          </a:p>
        </p:txBody>
      </p:sp>
      <p:sp>
        <p:nvSpPr>
          <p:cNvPr id="31" name="stage-title">
            <a:extLst>
              <a:ext uri="{FF2B5EF4-FFF2-40B4-BE49-F238E27FC236}">
                <a16:creationId xmlns:a16="http://schemas.microsoft.com/office/drawing/2014/main" id="{FA3A3E11-AB4F-4178-A2B1-480D64E4A342}"/>
              </a:ext>
            </a:extLst>
          </p:cNvPr>
          <p:cNvSpPr>
            <a:spLocks noGrp="1"/>
          </p:cNvSpPr>
          <p:nvPr/>
        </p:nvSpPr>
        <p:spPr>
          <a:xfrm>
            <a:off x="9991725" y="2781300"/>
            <a:ext cx="1714500" cy="3048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575" b="1">
                <a:solidFill>
                  <a:srgbClr val="102A43"/>
                </a:solidFill>
              </a:defRPr>
            </a:pPr>
            <a:r>
              <a:rPr kumimoji="0" sz="1575" b="1" i="0" u="none" strike="noStrike" kern="1200" cap="none" spc="0" normalizeH="0" baseline="0" noProof="0">
                <a:ln>
                  <a:noFill/>
                </a:ln>
                <a:solidFill>
                  <a:srgbClr val="102A43"/>
                </a:solidFill>
                <a:effectLst/>
                <a:uLnTx/>
                <a:uFillTx/>
                <a:latin typeface="Calibri"/>
                <a:ea typeface="Calibri"/>
                <a:cs typeface="Calibri"/>
              </a:rPr>
              <a:t>ADVANCE</a:t>
            </a:r>
          </a:p>
        </p:txBody>
      </p:sp>
      <p:sp>
        <p:nvSpPr>
          <p:cNvPr id="32" name="stage-copy">
            <a:extLst>
              <a:ext uri="{FF2B5EF4-FFF2-40B4-BE49-F238E27FC236}">
                <a16:creationId xmlns:a16="http://schemas.microsoft.com/office/drawing/2014/main" id="{C70E1FDF-58B2-4DD7-8C65-E5523E6895BB}"/>
              </a:ext>
            </a:extLst>
          </p:cNvPr>
          <p:cNvSpPr>
            <a:spLocks noGrp="1"/>
          </p:cNvSpPr>
          <p:nvPr/>
        </p:nvSpPr>
        <p:spPr>
          <a:xfrm>
            <a:off x="9991725" y="3228975"/>
            <a:ext cx="1714500" cy="5143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172B3A"/>
                </a:solidFill>
              </a:defRPr>
            </a:pPr>
            <a:r>
              <a:rPr kumimoji="0" sz="1275" b="0" i="0" u="none" strike="noStrike" kern="1200" cap="none" spc="0" normalizeH="0" baseline="0" noProof="0">
                <a:ln>
                  <a:noFill/>
                </a:ln>
                <a:solidFill>
                  <a:srgbClr val="172B3A"/>
                </a:solidFill>
                <a:effectLst/>
                <a:uLnTx/>
                <a:uFillTx/>
                <a:latin typeface="Calibri"/>
                <a:ea typeface="Calibri"/>
                <a:cs typeface="Calibri"/>
              </a:rPr>
              <a:t>Connect learning</a:t>
            </a:r>
          </a:p>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172B3A"/>
                </a:solidFill>
              </a:defRPr>
            </a:pPr>
            <a:r>
              <a:rPr kumimoji="0" sz="1275" b="0" i="0" u="none" strike="noStrike" kern="1200" cap="none" spc="0" normalizeH="0" baseline="0" noProof="0">
                <a:ln>
                  <a:noFill/>
                </a:ln>
                <a:solidFill>
                  <a:srgbClr val="172B3A"/>
                </a:solidFill>
                <a:effectLst/>
                <a:uLnTx/>
                <a:uFillTx/>
                <a:latin typeface="Calibri"/>
                <a:ea typeface="Calibri"/>
                <a:cs typeface="Calibri"/>
              </a:rPr>
              <a:t>to career goals</a:t>
            </a:r>
          </a:p>
        </p:txBody>
      </p:sp>
      <p:sp>
        <p:nvSpPr>
          <p:cNvPr id="33" name="advisement-bar">
            <a:extLst>
              <a:ext uri="{FF2B5EF4-FFF2-40B4-BE49-F238E27FC236}">
                <a16:creationId xmlns:a16="http://schemas.microsoft.com/office/drawing/2014/main" id="{1D3678FD-7713-4C2D-8BE4-EECE775F8204}"/>
              </a:ext>
              <a:ext uri="{C183D7F6-B498-43B3-948B-1728B52AA6E4}">
                <adec:decorative xmlns:adec="http://schemas.microsoft.com/office/drawing/2017/decorative" val="1"/>
              </a:ext>
            </a:extLst>
          </p:cNvPr>
          <p:cNvSpPr>
            <a:spLocks noGrp="1"/>
          </p:cNvSpPr>
          <p:nvPr/>
        </p:nvSpPr>
        <p:spPr>
          <a:xfrm>
            <a:off x="1238250" y="4619625"/>
            <a:ext cx="9715500" cy="1047750"/>
          </a:xfrm>
          <a:prstGeom prst="roundRect">
            <a:avLst>
              <a:gd name="adj" fmla="val 10909"/>
            </a:avLst>
          </a:prstGeom>
          <a:solidFill>
            <a:srgbClr val="102A43"/>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4" name="advisement-title">
            <a:extLst>
              <a:ext uri="{FF2B5EF4-FFF2-40B4-BE49-F238E27FC236}">
                <a16:creationId xmlns:a16="http://schemas.microsoft.com/office/drawing/2014/main" id="{A9FA1685-AB1C-4567-97C1-95B9369E21F1}"/>
              </a:ext>
            </a:extLst>
          </p:cNvPr>
          <p:cNvSpPr>
            <a:spLocks noGrp="1"/>
          </p:cNvSpPr>
          <p:nvPr/>
        </p:nvSpPr>
        <p:spPr>
          <a:xfrm>
            <a:off x="1666875" y="4810125"/>
            <a:ext cx="8858250" cy="2667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FFFF"/>
                </a:solidFill>
              </a:defRPr>
            </a:pPr>
            <a:r>
              <a:rPr kumimoji="0" sz="1425" b="1" i="0" u="none" strike="noStrike" kern="1200" cap="none" spc="0" normalizeH="0" baseline="0" noProof="0">
                <a:ln>
                  <a:noFill/>
                </a:ln>
                <a:solidFill>
                  <a:srgbClr val="FFFFFF"/>
                </a:solidFill>
                <a:effectLst/>
                <a:uLnTx/>
                <a:uFillTx/>
                <a:latin typeface="Calibri"/>
                <a:ea typeface="Calibri"/>
                <a:cs typeface="Calibri"/>
              </a:rPr>
              <a:t>CAREER ADVISEMENT MAKES THE PATHWAY USABLE</a:t>
            </a:r>
          </a:p>
        </p:txBody>
      </p:sp>
      <p:sp>
        <p:nvSpPr>
          <p:cNvPr id="35" name="three-is">
            <a:extLst>
              <a:ext uri="{FF2B5EF4-FFF2-40B4-BE49-F238E27FC236}">
                <a16:creationId xmlns:a16="http://schemas.microsoft.com/office/drawing/2014/main" id="{A6F04DBB-8DD2-47B5-8D93-82FDD379BBB1}"/>
              </a:ext>
            </a:extLst>
          </p:cNvPr>
          <p:cNvSpPr>
            <a:spLocks noGrp="1"/>
          </p:cNvSpPr>
          <p:nvPr/>
        </p:nvSpPr>
        <p:spPr>
          <a:xfrm>
            <a:off x="1666875" y="5210175"/>
            <a:ext cx="4286250" cy="2667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D8E7F3"/>
                </a:solidFill>
              </a:defRPr>
            </a:pPr>
            <a:r>
              <a:rPr kumimoji="0" sz="1425" b="1" i="0" u="none" strike="noStrike" kern="1200" cap="none" spc="0" normalizeH="0" baseline="0" noProof="0">
                <a:ln>
                  <a:noFill/>
                </a:ln>
                <a:solidFill>
                  <a:srgbClr val="D8E7F3"/>
                </a:solidFill>
                <a:effectLst/>
                <a:uLnTx/>
                <a:uFillTx/>
                <a:latin typeface="Calibri"/>
                <a:ea typeface="Calibri"/>
                <a:cs typeface="Calibri"/>
              </a:rPr>
              <a:t>INQUIRE  →  INFORM  →  INTEGRATE</a:t>
            </a:r>
          </a:p>
        </p:txBody>
      </p:sp>
      <p:sp>
        <p:nvSpPr>
          <p:cNvPr id="36" name="three-es">
            <a:extLst>
              <a:ext uri="{FF2B5EF4-FFF2-40B4-BE49-F238E27FC236}">
                <a16:creationId xmlns:a16="http://schemas.microsoft.com/office/drawing/2014/main" id="{F030BFD5-09CB-4F42-B138-49D9DF4F93BB}"/>
              </a:ext>
            </a:extLst>
          </p:cNvPr>
          <p:cNvSpPr>
            <a:spLocks noGrp="1"/>
          </p:cNvSpPr>
          <p:nvPr/>
        </p:nvSpPr>
        <p:spPr>
          <a:xfrm>
            <a:off x="6191250" y="5210175"/>
            <a:ext cx="4333875" cy="2667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D8E7F3"/>
                </a:solidFill>
              </a:defRPr>
            </a:pPr>
            <a:r>
              <a:rPr kumimoji="0" sz="1425" b="1" i="0" u="none" strike="noStrike" kern="1200" cap="none" spc="0" normalizeH="0" baseline="0" noProof="0">
                <a:ln>
                  <a:noFill/>
                </a:ln>
                <a:solidFill>
                  <a:srgbClr val="D8E7F3"/>
                </a:solidFill>
                <a:effectLst/>
                <a:uLnTx/>
                <a:uFillTx/>
                <a:latin typeface="Calibri"/>
                <a:ea typeface="Calibri"/>
                <a:cs typeface="Calibri"/>
              </a:rPr>
              <a:t>EDUCATION  •  EXPERIENCE  •  EXPOSURE</a:t>
            </a:r>
          </a:p>
        </p:txBody>
      </p:sp>
      <p:sp>
        <p:nvSpPr>
          <p:cNvPr id="37" name="footer">
            <a:extLst>
              <a:ext uri="{FF2B5EF4-FFF2-40B4-BE49-F238E27FC236}">
                <a16:creationId xmlns:a16="http://schemas.microsoft.com/office/drawing/2014/main" id="{4CF2658A-419A-4D1C-B7C2-A3AA783DB9EA}"/>
              </a:ext>
            </a:extLst>
          </p:cNvPr>
          <p:cNvSpPr>
            <a:spLocks noGrp="1"/>
          </p:cNvSpPr>
          <p:nvPr/>
        </p:nvSpPr>
        <p:spPr>
          <a:xfrm>
            <a:off x="666750" y="6486525"/>
            <a:ext cx="9906000" cy="1714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825" b="1">
                <a:solidFill>
                  <a:srgbClr val="5D6B78"/>
                </a:solidFill>
              </a:defRPr>
            </a:pPr>
            <a:r>
              <a:rPr kumimoji="0" sz="825" b="1" i="0" u="none" strike="noStrike" kern="1200" cap="none" spc="0" normalizeH="0" baseline="0" noProof="0">
                <a:ln>
                  <a:noFill/>
                </a:ln>
                <a:solidFill>
                  <a:srgbClr val="5D6B78"/>
                </a:solidFill>
                <a:effectLst/>
                <a:uLnTx/>
                <a:uFillTx/>
                <a:latin typeface="Calibri"/>
                <a:ea typeface="Calibri"/>
                <a:cs typeface="Calibri"/>
              </a:rPr>
              <a:t>DELAWARE EARLY CHILDHOOD INNOVATION CENTER  •  DELAWARE STATE UNIVERSITY</a:t>
            </a:r>
          </a:p>
        </p:txBody>
      </p:sp>
      <p:sp>
        <p:nvSpPr>
          <p:cNvPr id="38" name="page">
            <a:extLst>
              <a:ext uri="{FF2B5EF4-FFF2-40B4-BE49-F238E27FC236}">
                <a16:creationId xmlns:a16="http://schemas.microsoft.com/office/drawing/2014/main" id="{4B08EED6-A370-4539-9A5F-B67BC1CF3724}"/>
              </a:ext>
            </a:extLst>
          </p:cNvPr>
          <p:cNvSpPr>
            <a:spLocks noGrp="1"/>
          </p:cNvSpPr>
          <p:nvPr/>
        </p:nvSpPr>
        <p:spPr>
          <a:xfrm>
            <a:off x="11049000" y="6457950"/>
            <a:ext cx="476250" cy="190500"/>
          </a:xfrm>
          <a:prstGeom prst="rect">
            <a:avLst/>
          </a:prstGeom>
          <a:noFill/>
          <a:ln w="0">
            <a:noFill/>
            <a:prstDash val="soli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sz="900" b="1">
                <a:solidFill>
                  <a:srgbClr val="5D6B78"/>
                </a:solidFill>
              </a:defRPr>
            </a:pPr>
            <a:r>
              <a:rPr kumimoji="0" sz="900" b="1" i="0" u="none" strike="noStrike" kern="1200" cap="none" spc="0" normalizeH="0" baseline="0" noProof="0">
                <a:ln>
                  <a:noFill/>
                </a:ln>
                <a:solidFill>
                  <a:srgbClr val="5D6B78"/>
                </a:solidFill>
                <a:effectLst/>
                <a:uLnTx/>
                <a:uFillTx/>
                <a:latin typeface="Calibri"/>
                <a:ea typeface="Calibri"/>
                <a:cs typeface="Calibri"/>
              </a:rPr>
              <a:t>04</a:t>
            </a:r>
          </a:p>
        </p:txBody>
      </p:sp>
    </p:spTree>
    <p:extLst>
      <p:ext uri="{BB962C8B-B14F-4D97-AF65-F5344CB8AC3E}">
        <p14:creationId xmlns:p14="http://schemas.microsoft.com/office/powerpoint/2010/main" val="44374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title">
            <a:extLst>
              <a:ext uri="{FF2B5EF4-FFF2-40B4-BE49-F238E27FC236}">
                <a16:creationId xmlns:a16="http://schemas.microsoft.com/office/drawing/2014/main" id="{6152F2D6-1E0B-4926-8A0A-F821E29D99FC}"/>
              </a:ext>
            </a:extLst>
          </p:cNvPr>
          <p:cNvSpPr>
            <a:spLocks noGrp="1"/>
          </p:cNvSpPr>
          <p:nvPr>
            <p:ph type="title" idx="4294967295"/>
          </p:nvPr>
        </p:nvSpPr>
        <p:spPr>
          <a:xfrm>
            <a:off x="666750" y="714375"/>
            <a:ext cx="10858500" cy="552450"/>
          </a:xfrm>
          <a:prstGeom prst="rect">
            <a:avLst/>
          </a:prstGeom>
          <a:noFill/>
          <a:ln w="0">
            <a:noFill/>
            <a:prstDash val="soli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850" b="1">
                <a:solidFill>
                  <a:srgbClr val="102A43"/>
                </a:solidFill>
              </a:defRPr>
            </a:pPr>
            <a:r>
              <a:rPr kumimoji="0" lang="en-US" sz="2850" b="1" i="0" u="none" strike="noStrike" kern="1200" cap="none" spc="0" normalizeH="0" baseline="0" noProof="0" dirty="0">
                <a:ln>
                  <a:noFill/>
                </a:ln>
                <a:solidFill>
                  <a:srgbClr val="102A43"/>
                </a:solidFill>
                <a:effectLst/>
                <a:uLnTx/>
                <a:uFillTx/>
                <a:latin typeface="+mn-lt"/>
                <a:ea typeface="+mn-ea"/>
                <a:cs typeface="+mn-cs"/>
              </a:rPr>
              <a:t>Barrier removal must be built into the pathway</a:t>
            </a:r>
          </a:p>
        </p:txBody>
      </p:sp>
      <p:sp>
        <p:nvSpPr>
          <p:cNvPr id="24" name="kicker">
            <a:extLst>
              <a:ext uri="{FF2B5EF4-FFF2-40B4-BE49-F238E27FC236}">
                <a16:creationId xmlns:a16="http://schemas.microsoft.com/office/drawing/2014/main" id="{7AD5BC4C-5F00-4569-B87A-9FB87507AAF6}"/>
              </a:ext>
            </a:extLst>
          </p:cNvPr>
          <p:cNvSpPr>
            <a:spLocks noGrp="1"/>
          </p:cNvSpPr>
          <p:nvPr/>
        </p:nvSpPr>
        <p:spPr>
          <a:xfrm>
            <a:off x="666750" y="400050"/>
            <a:ext cx="4762500" cy="2476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A7363B"/>
                </a:solidFill>
              </a:defRPr>
            </a:pPr>
            <a:r>
              <a:rPr kumimoji="0" sz="1050" b="1" i="0" u="none" strike="noStrike" kern="1200" cap="none" spc="0" normalizeH="0" baseline="0" noProof="0">
                <a:ln>
                  <a:noFill/>
                </a:ln>
                <a:solidFill>
                  <a:srgbClr val="A7363B"/>
                </a:solidFill>
                <a:effectLst/>
                <a:uLnTx/>
                <a:uFillTx/>
                <a:latin typeface="Calibri"/>
                <a:ea typeface="Calibri"/>
                <a:cs typeface="Calibri"/>
              </a:rPr>
              <a:t>ACCESS BY DESIGN</a:t>
            </a:r>
          </a:p>
        </p:txBody>
      </p:sp>
      <p:sp>
        <p:nvSpPr>
          <p:cNvPr id="3" name="title-rule">
            <a:extLst>
              <a:ext uri="{FF2B5EF4-FFF2-40B4-BE49-F238E27FC236}">
                <a16:creationId xmlns:a16="http://schemas.microsoft.com/office/drawing/2014/main" id="{BCFE1F93-6013-4B4C-824F-3CD631823B14}"/>
              </a:ext>
              <a:ext uri="{C183D7F6-B498-43B3-948B-1728B52AA6E4}">
                <adec:decorative xmlns:adec="http://schemas.microsoft.com/office/drawing/2017/decorative" val="1"/>
              </a:ext>
            </a:extLst>
          </p:cNvPr>
          <p:cNvSpPr>
            <a:spLocks noGrp="1"/>
          </p:cNvSpPr>
          <p:nvPr/>
        </p:nvSpPr>
        <p:spPr>
          <a:xfrm>
            <a:off x="666750" y="1362075"/>
            <a:ext cx="1047750" cy="47625"/>
          </a:xfrm>
          <a:prstGeom prst="rect">
            <a:avLst/>
          </a:prstGeom>
          <a:solidFill>
            <a:srgbClr val="D4A72C"/>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4" name="barrier-band">
            <a:extLst>
              <a:ext uri="{FF2B5EF4-FFF2-40B4-BE49-F238E27FC236}">
                <a16:creationId xmlns:a16="http://schemas.microsoft.com/office/drawing/2014/main" id="{1F10B54E-DC24-4E23-8142-29283C5F8167}"/>
              </a:ext>
              <a:ext uri="{C183D7F6-B498-43B3-948B-1728B52AA6E4}">
                <adec:decorative xmlns:adec="http://schemas.microsoft.com/office/drawing/2017/decorative" val="1"/>
              </a:ext>
            </a:extLst>
          </p:cNvPr>
          <p:cNvSpPr>
            <a:spLocks noGrp="1"/>
          </p:cNvSpPr>
          <p:nvPr/>
        </p:nvSpPr>
        <p:spPr>
          <a:xfrm>
            <a:off x="762000" y="1857375"/>
            <a:ext cx="2667000" cy="647700"/>
          </a:xfrm>
          <a:prstGeom prst="roundRect">
            <a:avLst>
              <a:gd name="adj" fmla="val 11765"/>
            </a:avLst>
          </a:prstGeom>
          <a:solidFill>
            <a:srgbClr val="D4A72C"/>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5" name="barrier">
            <a:extLst>
              <a:ext uri="{FF2B5EF4-FFF2-40B4-BE49-F238E27FC236}">
                <a16:creationId xmlns:a16="http://schemas.microsoft.com/office/drawing/2014/main" id="{49BD7061-08C0-4900-8564-DF56E50628C0}"/>
              </a:ext>
            </a:extLst>
          </p:cNvPr>
          <p:cNvSpPr>
            <a:spLocks noGrp="1"/>
          </p:cNvSpPr>
          <p:nvPr/>
        </p:nvSpPr>
        <p:spPr>
          <a:xfrm>
            <a:off x="904875" y="2047875"/>
            <a:ext cx="2381250" cy="2667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FFFF"/>
                </a:solidFill>
              </a:defRPr>
            </a:pPr>
            <a:r>
              <a:rPr kumimoji="0" sz="1425" b="1" i="0" u="none" strike="noStrike" kern="1200" cap="none" spc="0" normalizeH="0" baseline="0" noProof="0">
                <a:ln>
                  <a:noFill/>
                </a:ln>
                <a:solidFill>
                  <a:srgbClr val="FFFFFF"/>
                </a:solidFill>
                <a:effectLst/>
                <a:uLnTx/>
                <a:uFillTx/>
                <a:latin typeface="Calibri"/>
                <a:ea typeface="Calibri"/>
                <a:cs typeface="Calibri"/>
              </a:rPr>
              <a:t>COST</a:t>
            </a:r>
          </a:p>
        </p:txBody>
      </p:sp>
      <p:sp>
        <p:nvSpPr>
          <p:cNvPr id="6" name="response-band">
            <a:extLst>
              <a:ext uri="{FF2B5EF4-FFF2-40B4-BE49-F238E27FC236}">
                <a16:creationId xmlns:a16="http://schemas.microsoft.com/office/drawing/2014/main" id="{33FB8342-5DA0-46FF-AAD1-A9D02E4B2BA8}"/>
              </a:ext>
              <a:ext uri="{C183D7F6-B498-43B3-948B-1728B52AA6E4}">
                <adec:decorative xmlns:adec="http://schemas.microsoft.com/office/drawing/2017/decorative" val="1"/>
              </a:ext>
            </a:extLst>
          </p:cNvPr>
          <p:cNvSpPr>
            <a:spLocks noGrp="1"/>
          </p:cNvSpPr>
          <p:nvPr/>
        </p:nvSpPr>
        <p:spPr>
          <a:xfrm>
            <a:off x="3714750" y="1857375"/>
            <a:ext cx="7715250" cy="647700"/>
          </a:xfrm>
          <a:prstGeom prst="roundRect">
            <a:avLst>
              <a:gd name="adj" fmla="val 11765"/>
            </a:avLst>
          </a:prstGeom>
          <a:solidFill>
            <a:srgbClr val="EEF3F7"/>
          </a:solidFill>
          <a:ln w="9525">
            <a:solidFill>
              <a:srgbClr val="CAD5D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7" name="response">
            <a:extLst>
              <a:ext uri="{FF2B5EF4-FFF2-40B4-BE49-F238E27FC236}">
                <a16:creationId xmlns:a16="http://schemas.microsoft.com/office/drawing/2014/main" id="{EE68E25B-90BB-4DFD-A145-E872898B1EEC}"/>
              </a:ext>
            </a:extLst>
          </p:cNvPr>
          <p:cNvSpPr>
            <a:spLocks noGrp="1"/>
          </p:cNvSpPr>
          <p:nvPr/>
        </p:nvSpPr>
        <p:spPr>
          <a:xfrm>
            <a:off x="4048125" y="2038350"/>
            <a:ext cx="7048500" cy="2857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172B3A"/>
                </a:solidFill>
              </a:defRPr>
            </a:pPr>
            <a:r>
              <a:rPr kumimoji="0" sz="1575" b="1" i="0" u="none" strike="noStrike" kern="1200" cap="none" spc="0" normalizeH="0" baseline="0" noProof="0">
                <a:ln>
                  <a:noFill/>
                </a:ln>
                <a:solidFill>
                  <a:srgbClr val="172B3A"/>
                </a:solidFill>
                <a:effectLst/>
                <a:uLnTx/>
                <a:uFillTx/>
                <a:latin typeface="Calibri"/>
                <a:ea typeface="Calibri"/>
                <a:cs typeface="Calibri"/>
              </a:rPr>
              <a:t>Scholarships and financial supports</a:t>
            </a:r>
          </a:p>
        </p:txBody>
      </p:sp>
      <p:sp>
        <p:nvSpPr>
          <p:cNvPr id="8" name="barrier-band">
            <a:extLst>
              <a:ext uri="{FF2B5EF4-FFF2-40B4-BE49-F238E27FC236}">
                <a16:creationId xmlns:a16="http://schemas.microsoft.com/office/drawing/2014/main" id="{89579232-BC18-4EF4-BEFC-F9D68A54F03D}"/>
              </a:ext>
              <a:ext uri="{C183D7F6-B498-43B3-948B-1728B52AA6E4}">
                <adec:decorative xmlns:adec="http://schemas.microsoft.com/office/drawing/2017/decorative" val="1"/>
              </a:ext>
            </a:extLst>
          </p:cNvPr>
          <p:cNvSpPr>
            <a:spLocks noGrp="1"/>
          </p:cNvSpPr>
          <p:nvPr/>
        </p:nvSpPr>
        <p:spPr>
          <a:xfrm>
            <a:off x="762000" y="2743200"/>
            <a:ext cx="2667000" cy="647700"/>
          </a:xfrm>
          <a:prstGeom prst="roundRect">
            <a:avLst>
              <a:gd name="adj" fmla="val 11765"/>
            </a:avLst>
          </a:prstGeom>
          <a:solidFill>
            <a:srgbClr val="A7363B"/>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9" name="barrier">
            <a:extLst>
              <a:ext uri="{FF2B5EF4-FFF2-40B4-BE49-F238E27FC236}">
                <a16:creationId xmlns:a16="http://schemas.microsoft.com/office/drawing/2014/main" id="{29466953-90BA-4D7E-86EC-CC567B30AF7B}"/>
              </a:ext>
            </a:extLst>
          </p:cNvPr>
          <p:cNvSpPr>
            <a:spLocks noGrp="1"/>
          </p:cNvSpPr>
          <p:nvPr/>
        </p:nvSpPr>
        <p:spPr>
          <a:xfrm>
            <a:off x="904875" y="2933700"/>
            <a:ext cx="2381250" cy="2667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FFFF"/>
                </a:solidFill>
              </a:defRPr>
            </a:pPr>
            <a:r>
              <a:rPr kumimoji="0" sz="1425" b="1" i="0" u="none" strike="noStrike" kern="1200" cap="none" spc="0" normalizeH="0" baseline="0" noProof="0">
                <a:ln>
                  <a:noFill/>
                </a:ln>
                <a:solidFill>
                  <a:srgbClr val="FFFFFF"/>
                </a:solidFill>
                <a:effectLst/>
                <a:uLnTx/>
                <a:uFillTx/>
                <a:latin typeface="Calibri"/>
                <a:ea typeface="Calibri"/>
                <a:cs typeface="Calibri"/>
              </a:rPr>
              <a:t>COMPLEXITY</a:t>
            </a:r>
          </a:p>
        </p:txBody>
      </p:sp>
      <p:sp>
        <p:nvSpPr>
          <p:cNvPr id="10" name="response-band">
            <a:extLst>
              <a:ext uri="{FF2B5EF4-FFF2-40B4-BE49-F238E27FC236}">
                <a16:creationId xmlns:a16="http://schemas.microsoft.com/office/drawing/2014/main" id="{66A36474-315C-41B9-90CA-6014B0B4B409}"/>
              </a:ext>
              <a:ext uri="{C183D7F6-B498-43B3-948B-1728B52AA6E4}">
                <adec:decorative xmlns:adec="http://schemas.microsoft.com/office/drawing/2017/decorative" val="1"/>
              </a:ext>
            </a:extLst>
          </p:cNvPr>
          <p:cNvSpPr>
            <a:spLocks noGrp="1"/>
          </p:cNvSpPr>
          <p:nvPr/>
        </p:nvSpPr>
        <p:spPr>
          <a:xfrm>
            <a:off x="3714750" y="2743200"/>
            <a:ext cx="7715250" cy="647700"/>
          </a:xfrm>
          <a:prstGeom prst="roundRect">
            <a:avLst>
              <a:gd name="adj" fmla="val 11765"/>
            </a:avLst>
          </a:prstGeom>
          <a:solidFill>
            <a:srgbClr val="EEF3F7"/>
          </a:solidFill>
          <a:ln w="9525">
            <a:solidFill>
              <a:srgbClr val="CAD5D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1" name="response">
            <a:extLst>
              <a:ext uri="{FF2B5EF4-FFF2-40B4-BE49-F238E27FC236}">
                <a16:creationId xmlns:a16="http://schemas.microsoft.com/office/drawing/2014/main" id="{D013EC7E-F239-4AF7-BADF-3BF0F17B3ADD}"/>
              </a:ext>
            </a:extLst>
          </p:cNvPr>
          <p:cNvSpPr>
            <a:spLocks noGrp="1"/>
          </p:cNvSpPr>
          <p:nvPr/>
        </p:nvSpPr>
        <p:spPr>
          <a:xfrm>
            <a:off x="4048125" y="2924175"/>
            <a:ext cx="7048500" cy="2857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172B3A"/>
                </a:solidFill>
              </a:defRPr>
            </a:pPr>
            <a:r>
              <a:rPr kumimoji="0" sz="1575" b="1" i="0" u="none" strike="noStrike" kern="1200" cap="none" spc="0" normalizeH="0" baseline="0" noProof="0">
                <a:ln>
                  <a:noFill/>
                </a:ln>
                <a:solidFill>
                  <a:srgbClr val="172B3A"/>
                </a:solidFill>
                <a:effectLst/>
                <a:uLnTx/>
                <a:uFillTx/>
                <a:latin typeface="Calibri"/>
                <a:ea typeface="Calibri"/>
                <a:cs typeface="Calibri"/>
              </a:rPr>
              <a:t>Individualized advisement and navigation</a:t>
            </a:r>
          </a:p>
        </p:txBody>
      </p:sp>
      <p:sp>
        <p:nvSpPr>
          <p:cNvPr id="12" name="barrier-band">
            <a:extLst>
              <a:ext uri="{FF2B5EF4-FFF2-40B4-BE49-F238E27FC236}">
                <a16:creationId xmlns:a16="http://schemas.microsoft.com/office/drawing/2014/main" id="{591F1CEF-3B54-4C68-B1CF-E58400E1F036}"/>
              </a:ext>
              <a:ext uri="{C183D7F6-B498-43B3-948B-1728B52AA6E4}">
                <adec:decorative xmlns:adec="http://schemas.microsoft.com/office/drawing/2017/decorative" val="1"/>
              </a:ext>
            </a:extLst>
          </p:cNvPr>
          <p:cNvSpPr>
            <a:spLocks noGrp="1"/>
          </p:cNvSpPr>
          <p:nvPr/>
        </p:nvSpPr>
        <p:spPr>
          <a:xfrm>
            <a:off x="762000" y="3629025"/>
            <a:ext cx="2667000" cy="647700"/>
          </a:xfrm>
          <a:prstGeom prst="roundRect">
            <a:avLst>
              <a:gd name="adj" fmla="val 11765"/>
            </a:avLst>
          </a:prstGeom>
          <a:solidFill>
            <a:srgbClr val="2B7A78"/>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3" name="barrier">
            <a:extLst>
              <a:ext uri="{FF2B5EF4-FFF2-40B4-BE49-F238E27FC236}">
                <a16:creationId xmlns:a16="http://schemas.microsoft.com/office/drawing/2014/main" id="{795A6B26-1CBE-4CB5-9211-17243AD34714}"/>
              </a:ext>
            </a:extLst>
          </p:cNvPr>
          <p:cNvSpPr>
            <a:spLocks noGrp="1"/>
          </p:cNvSpPr>
          <p:nvPr/>
        </p:nvSpPr>
        <p:spPr>
          <a:xfrm>
            <a:off x="904875" y="3819525"/>
            <a:ext cx="2381250" cy="2667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FFFF"/>
                </a:solidFill>
              </a:defRPr>
            </a:pPr>
            <a:r>
              <a:rPr kumimoji="0" sz="1425" b="1" i="0" u="none" strike="noStrike" kern="1200" cap="none" spc="0" normalizeH="0" baseline="0" noProof="0">
                <a:ln>
                  <a:noFill/>
                </a:ln>
                <a:solidFill>
                  <a:srgbClr val="FFFFFF"/>
                </a:solidFill>
                <a:effectLst/>
                <a:uLnTx/>
                <a:uFillTx/>
                <a:latin typeface="Calibri"/>
                <a:ea typeface="Calibri"/>
                <a:cs typeface="Calibri"/>
              </a:rPr>
              <a:t>ACCESS</a:t>
            </a:r>
          </a:p>
        </p:txBody>
      </p:sp>
      <p:sp>
        <p:nvSpPr>
          <p:cNvPr id="14" name="response-band">
            <a:extLst>
              <a:ext uri="{FF2B5EF4-FFF2-40B4-BE49-F238E27FC236}">
                <a16:creationId xmlns:a16="http://schemas.microsoft.com/office/drawing/2014/main" id="{8A18D606-A217-477D-8718-87007505439F}"/>
              </a:ext>
              <a:ext uri="{C183D7F6-B498-43B3-948B-1728B52AA6E4}">
                <adec:decorative xmlns:adec="http://schemas.microsoft.com/office/drawing/2017/decorative" val="1"/>
              </a:ext>
            </a:extLst>
          </p:cNvPr>
          <p:cNvSpPr>
            <a:spLocks noGrp="1"/>
          </p:cNvSpPr>
          <p:nvPr/>
        </p:nvSpPr>
        <p:spPr>
          <a:xfrm>
            <a:off x="3714750" y="3629025"/>
            <a:ext cx="7715250" cy="647700"/>
          </a:xfrm>
          <a:prstGeom prst="roundRect">
            <a:avLst>
              <a:gd name="adj" fmla="val 11765"/>
            </a:avLst>
          </a:prstGeom>
          <a:solidFill>
            <a:srgbClr val="EEF3F7"/>
          </a:solidFill>
          <a:ln w="9525">
            <a:solidFill>
              <a:srgbClr val="CAD5D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5" name="response">
            <a:extLst>
              <a:ext uri="{FF2B5EF4-FFF2-40B4-BE49-F238E27FC236}">
                <a16:creationId xmlns:a16="http://schemas.microsoft.com/office/drawing/2014/main" id="{9645EEE3-23DA-43CB-853C-FE7509E4B067}"/>
              </a:ext>
            </a:extLst>
          </p:cNvPr>
          <p:cNvSpPr>
            <a:spLocks noGrp="1"/>
          </p:cNvSpPr>
          <p:nvPr/>
        </p:nvSpPr>
        <p:spPr>
          <a:xfrm>
            <a:off x="4048125" y="3810000"/>
            <a:ext cx="7048500" cy="2857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172B3A"/>
                </a:solidFill>
              </a:defRPr>
            </a:pPr>
            <a:r>
              <a:rPr kumimoji="0" sz="1575" b="1" i="0" u="none" strike="noStrike" kern="1200" cap="none" spc="0" normalizeH="0" baseline="0" noProof="0">
                <a:ln>
                  <a:noFill/>
                </a:ln>
                <a:solidFill>
                  <a:srgbClr val="172B3A"/>
                </a:solidFill>
                <a:effectLst/>
                <a:uLnTx/>
                <a:uFillTx/>
                <a:latin typeface="Calibri"/>
                <a:ea typeface="Calibri"/>
                <a:cs typeface="Calibri"/>
              </a:rPr>
              <a:t>Multiple credential and education pathways</a:t>
            </a:r>
          </a:p>
        </p:txBody>
      </p:sp>
      <p:sp>
        <p:nvSpPr>
          <p:cNvPr id="16" name="barrier-band">
            <a:extLst>
              <a:ext uri="{FF2B5EF4-FFF2-40B4-BE49-F238E27FC236}">
                <a16:creationId xmlns:a16="http://schemas.microsoft.com/office/drawing/2014/main" id="{34E79F28-5A87-48A8-831A-AAB02DDED24A}"/>
              </a:ext>
              <a:ext uri="{C183D7F6-B498-43B3-948B-1728B52AA6E4}">
                <adec:decorative xmlns:adec="http://schemas.microsoft.com/office/drawing/2017/decorative" val="1"/>
              </a:ext>
            </a:extLst>
          </p:cNvPr>
          <p:cNvSpPr>
            <a:spLocks noGrp="1"/>
          </p:cNvSpPr>
          <p:nvPr/>
        </p:nvSpPr>
        <p:spPr>
          <a:xfrm>
            <a:off x="762000" y="4514850"/>
            <a:ext cx="2667000" cy="647700"/>
          </a:xfrm>
          <a:prstGeom prst="roundRect">
            <a:avLst>
              <a:gd name="adj" fmla="val 11765"/>
            </a:avLst>
          </a:prstGeom>
          <a:solidFill>
            <a:srgbClr val="1F5A94"/>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7" name="barrier">
            <a:extLst>
              <a:ext uri="{FF2B5EF4-FFF2-40B4-BE49-F238E27FC236}">
                <a16:creationId xmlns:a16="http://schemas.microsoft.com/office/drawing/2014/main" id="{64AE7EEA-09C6-4AC1-A5BB-510EE0A574FE}"/>
              </a:ext>
            </a:extLst>
          </p:cNvPr>
          <p:cNvSpPr>
            <a:spLocks noGrp="1"/>
          </p:cNvSpPr>
          <p:nvPr/>
        </p:nvSpPr>
        <p:spPr>
          <a:xfrm>
            <a:off x="904875" y="4705350"/>
            <a:ext cx="2381250" cy="2667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FFFF"/>
                </a:solidFill>
              </a:defRPr>
            </a:pPr>
            <a:r>
              <a:rPr kumimoji="0" sz="1425" b="1" i="0" u="none" strike="noStrike" kern="1200" cap="none" spc="0" normalizeH="0" baseline="0" noProof="0">
                <a:ln>
                  <a:noFill/>
                </a:ln>
                <a:solidFill>
                  <a:srgbClr val="FFFFFF"/>
                </a:solidFill>
                <a:effectLst/>
                <a:uLnTx/>
                <a:uFillTx/>
                <a:latin typeface="Calibri"/>
                <a:ea typeface="Calibri"/>
                <a:cs typeface="Calibri"/>
              </a:rPr>
              <a:t>DISCONNECTED SYSTEMS</a:t>
            </a:r>
          </a:p>
        </p:txBody>
      </p:sp>
      <p:sp>
        <p:nvSpPr>
          <p:cNvPr id="18" name="response-band">
            <a:extLst>
              <a:ext uri="{FF2B5EF4-FFF2-40B4-BE49-F238E27FC236}">
                <a16:creationId xmlns:a16="http://schemas.microsoft.com/office/drawing/2014/main" id="{CA33BA77-51AF-4322-8BF5-55C57499A182}"/>
              </a:ext>
              <a:ext uri="{C183D7F6-B498-43B3-948B-1728B52AA6E4}">
                <adec:decorative xmlns:adec="http://schemas.microsoft.com/office/drawing/2017/decorative" val="1"/>
              </a:ext>
            </a:extLst>
          </p:cNvPr>
          <p:cNvSpPr>
            <a:spLocks noGrp="1"/>
          </p:cNvSpPr>
          <p:nvPr/>
        </p:nvSpPr>
        <p:spPr>
          <a:xfrm>
            <a:off x="3714750" y="4514850"/>
            <a:ext cx="7715250" cy="647700"/>
          </a:xfrm>
          <a:prstGeom prst="roundRect">
            <a:avLst>
              <a:gd name="adj" fmla="val 11765"/>
            </a:avLst>
          </a:prstGeom>
          <a:solidFill>
            <a:srgbClr val="EEF3F7"/>
          </a:solidFill>
          <a:ln w="9525">
            <a:solidFill>
              <a:srgbClr val="CAD5D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9" name="response">
            <a:extLst>
              <a:ext uri="{FF2B5EF4-FFF2-40B4-BE49-F238E27FC236}">
                <a16:creationId xmlns:a16="http://schemas.microsoft.com/office/drawing/2014/main" id="{703A2589-3ECD-4715-AE23-6C5BB7BAB58D}"/>
              </a:ext>
            </a:extLst>
          </p:cNvPr>
          <p:cNvSpPr>
            <a:spLocks noGrp="1"/>
          </p:cNvSpPr>
          <p:nvPr/>
        </p:nvSpPr>
        <p:spPr>
          <a:xfrm>
            <a:off x="4048125" y="4695825"/>
            <a:ext cx="7048500" cy="2857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172B3A"/>
                </a:solidFill>
              </a:defRPr>
            </a:pPr>
            <a:r>
              <a:rPr kumimoji="0" sz="1575" b="1" i="0" u="none" strike="noStrike" kern="1200" cap="none" spc="0" normalizeH="0" baseline="0" noProof="0">
                <a:ln>
                  <a:noFill/>
                </a:ln>
                <a:solidFill>
                  <a:srgbClr val="172B3A"/>
                </a:solidFill>
                <a:effectLst/>
                <a:uLnTx/>
                <a:uFillTx/>
                <a:latin typeface="Calibri"/>
                <a:ea typeface="Calibri"/>
                <a:cs typeface="Calibri"/>
              </a:rPr>
              <a:t>State, higher education, and workforce partnerships</a:t>
            </a:r>
          </a:p>
        </p:txBody>
      </p:sp>
      <p:sp>
        <p:nvSpPr>
          <p:cNvPr id="20" name="human-line">
            <a:extLst>
              <a:ext uri="{FF2B5EF4-FFF2-40B4-BE49-F238E27FC236}">
                <a16:creationId xmlns:a16="http://schemas.microsoft.com/office/drawing/2014/main" id="{B8B46F7F-8EE2-4677-8BA0-C80D8F9A25C5}"/>
              </a:ext>
              <a:ext uri="{C183D7F6-B498-43B3-948B-1728B52AA6E4}">
                <adec:decorative xmlns:adec="http://schemas.microsoft.com/office/drawing/2017/decorative" val="1"/>
              </a:ext>
            </a:extLst>
          </p:cNvPr>
          <p:cNvSpPr>
            <a:spLocks noGrp="1"/>
          </p:cNvSpPr>
          <p:nvPr/>
        </p:nvSpPr>
        <p:spPr>
          <a:xfrm>
            <a:off x="1666875" y="5572125"/>
            <a:ext cx="8858250" cy="552450"/>
          </a:xfrm>
          <a:prstGeom prst="roundRect">
            <a:avLst>
              <a:gd name="adj" fmla="val 13793"/>
            </a:avLst>
          </a:prstGeom>
          <a:solidFill>
            <a:srgbClr val="102A43"/>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21" name="human-copy">
            <a:extLst>
              <a:ext uri="{FF2B5EF4-FFF2-40B4-BE49-F238E27FC236}">
                <a16:creationId xmlns:a16="http://schemas.microsoft.com/office/drawing/2014/main" id="{C0C52E48-17FC-42CD-951E-32AAA79EC93A}"/>
              </a:ext>
            </a:extLst>
          </p:cNvPr>
          <p:cNvSpPr>
            <a:spLocks noGrp="1"/>
          </p:cNvSpPr>
          <p:nvPr/>
        </p:nvSpPr>
        <p:spPr>
          <a:xfrm>
            <a:off x="1952625" y="5724525"/>
            <a:ext cx="8286750" cy="2667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FFFFFF"/>
                </a:solidFill>
              </a:defRPr>
            </a:pPr>
            <a:r>
              <a:rPr kumimoji="0" sz="1650" b="1" i="0" u="none" strike="noStrike" kern="1200" cap="none" spc="0" normalizeH="0" baseline="0" noProof="0">
                <a:ln>
                  <a:noFill/>
                </a:ln>
                <a:solidFill>
                  <a:srgbClr val="FFFFFF"/>
                </a:solidFill>
                <a:effectLst/>
                <a:uLnTx/>
                <a:uFillTx/>
                <a:latin typeface="Calibri"/>
                <a:ea typeface="Calibri"/>
                <a:cs typeface="Calibri"/>
              </a:rPr>
              <a:t>“I don’t know where to start.”  →  A human connection</a:t>
            </a:r>
          </a:p>
        </p:txBody>
      </p:sp>
      <p:sp>
        <p:nvSpPr>
          <p:cNvPr id="22" name="footer">
            <a:extLst>
              <a:ext uri="{FF2B5EF4-FFF2-40B4-BE49-F238E27FC236}">
                <a16:creationId xmlns:a16="http://schemas.microsoft.com/office/drawing/2014/main" id="{DC062D28-3771-4B0C-A769-A3F535727FC3}"/>
              </a:ext>
            </a:extLst>
          </p:cNvPr>
          <p:cNvSpPr>
            <a:spLocks noGrp="1"/>
          </p:cNvSpPr>
          <p:nvPr/>
        </p:nvSpPr>
        <p:spPr>
          <a:xfrm>
            <a:off x="666750" y="6486525"/>
            <a:ext cx="9906000" cy="1714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825" b="1">
                <a:solidFill>
                  <a:srgbClr val="5D6B78"/>
                </a:solidFill>
              </a:defRPr>
            </a:pPr>
            <a:r>
              <a:rPr kumimoji="0" sz="825" b="1" i="0" u="none" strike="noStrike" kern="1200" cap="none" spc="0" normalizeH="0" baseline="0" noProof="0">
                <a:ln>
                  <a:noFill/>
                </a:ln>
                <a:solidFill>
                  <a:srgbClr val="5D6B78"/>
                </a:solidFill>
                <a:effectLst/>
                <a:uLnTx/>
                <a:uFillTx/>
                <a:latin typeface="Calibri"/>
                <a:ea typeface="Calibri"/>
                <a:cs typeface="Calibri"/>
              </a:rPr>
              <a:t>DELAWARE EARLY CHILDHOOD INNOVATION CENTER  •  DELAWARE STATE UNIVERSITY</a:t>
            </a:r>
          </a:p>
        </p:txBody>
      </p:sp>
      <p:sp>
        <p:nvSpPr>
          <p:cNvPr id="23" name="page">
            <a:extLst>
              <a:ext uri="{FF2B5EF4-FFF2-40B4-BE49-F238E27FC236}">
                <a16:creationId xmlns:a16="http://schemas.microsoft.com/office/drawing/2014/main" id="{C30C280B-3F33-4DAE-A82E-5F9950069709}"/>
              </a:ext>
            </a:extLst>
          </p:cNvPr>
          <p:cNvSpPr>
            <a:spLocks noGrp="1"/>
          </p:cNvSpPr>
          <p:nvPr/>
        </p:nvSpPr>
        <p:spPr>
          <a:xfrm>
            <a:off x="11049000" y="6457950"/>
            <a:ext cx="476250" cy="190500"/>
          </a:xfrm>
          <a:prstGeom prst="rect">
            <a:avLst/>
          </a:prstGeom>
          <a:noFill/>
          <a:ln w="0">
            <a:noFill/>
            <a:prstDash val="soli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sz="900" b="1">
                <a:solidFill>
                  <a:srgbClr val="5D6B78"/>
                </a:solidFill>
              </a:defRPr>
            </a:pPr>
            <a:r>
              <a:rPr kumimoji="0" sz="900" b="1" i="0" u="none" strike="noStrike" kern="1200" cap="none" spc="0" normalizeH="0" baseline="0" noProof="0">
                <a:ln>
                  <a:noFill/>
                </a:ln>
                <a:solidFill>
                  <a:srgbClr val="5D6B78"/>
                </a:solidFill>
                <a:effectLst/>
                <a:uLnTx/>
                <a:uFillTx/>
                <a:latin typeface="Calibri"/>
                <a:ea typeface="Calibri"/>
                <a:cs typeface="Calibri"/>
              </a:rPr>
              <a:t>05</a:t>
            </a:r>
          </a:p>
        </p:txBody>
      </p:sp>
    </p:spTree>
    <p:extLst>
      <p:ext uri="{BB962C8B-B14F-4D97-AF65-F5344CB8AC3E}">
        <p14:creationId xmlns:p14="http://schemas.microsoft.com/office/powerpoint/2010/main" val="20193322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02A43"/>
        </a:solidFill>
        <a:effectLst/>
      </p:bgPr>
    </p:bg>
    <p:spTree>
      <p:nvGrpSpPr>
        <p:cNvPr id="1" name=""/>
        <p:cNvGrpSpPr/>
        <p:nvPr/>
      </p:nvGrpSpPr>
      <p:grpSpPr>
        <a:xfrm>
          <a:off x="0" y="0"/>
          <a:ext cx="0" cy="0"/>
          <a:chOff x="0" y="0"/>
          <a:chExt cx="0" cy="0"/>
        </a:xfrm>
      </p:grpSpPr>
      <p:sp>
        <p:nvSpPr>
          <p:cNvPr id="16" name="close-kicker">
            <a:extLst>
              <a:ext uri="{FF2B5EF4-FFF2-40B4-BE49-F238E27FC236}">
                <a16:creationId xmlns:a16="http://schemas.microsoft.com/office/drawing/2014/main" id="{D9952450-326C-4E07-A4F4-7CC6B184D28F}"/>
              </a:ext>
            </a:extLst>
          </p:cNvPr>
          <p:cNvSpPr>
            <a:spLocks noGrp="1"/>
          </p:cNvSpPr>
          <p:nvPr/>
        </p:nvSpPr>
        <p:spPr>
          <a:xfrm>
            <a:off x="666750" y="495300"/>
            <a:ext cx="4953000" cy="2476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F1C75B"/>
                </a:solidFill>
              </a:defRPr>
            </a:pPr>
            <a:r>
              <a:rPr kumimoji="0" sz="1050" b="1" i="0" u="none" strike="noStrike" kern="1200" cap="none" spc="0" normalizeH="0" baseline="0" noProof="0">
                <a:ln>
                  <a:noFill/>
                </a:ln>
                <a:solidFill>
                  <a:srgbClr val="F1C75B"/>
                </a:solidFill>
                <a:effectLst/>
                <a:uLnTx/>
                <a:uFillTx/>
                <a:latin typeface="Calibri"/>
                <a:ea typeface="Calibri"/>
                <a:cs typeface="Calibri"/>
              </a:rPr>
              <a:t>A TRANSFERABLE SET OF QUESTIONS</a:t>
            </a:r>
          </a:p>
        </p:txBody>
      </p:sp>
      <p:sp>
        <p:nvSpPr>
          <p:cNvPr id="2" name="close-title">
            <a:extLst>
              <a:ext uri="{FF2B5EF4-FFF2-40B4-BE49-F238E27FC236}">
                <a16:creationId xmlns:a16="http://schemas.microsoft.com/office/drawing/2014/main" id="{720BE84F-838E-49BD-B7D6-6264268322C2}"/>
              </a:ext>
            </a:extLst>
          </p:cNvPr>
          <p:cNvSpPr>
            <a:spLocks noGrp="1"/>
          </p:cNvSpPr>
          <p:nvPr>
            <p:ph type="title" idx="4294967295"/>
          </p:nvPr>
        </p:nvSpPr>
        <p:spPr>
          <a:xfrm>
            <a:off x="666750" y="933450"/>
            <a:ext cx="10001250" cy="1028700"/>
          </a:xfrm>
          <a:prstGeom prst="rect">
            <a:avLst/>
          </a:prstGeom>
          <a:noFill/>
          <a:ln w="0">
            <a:noFill/>
            <a:prstDash val="soli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150" b="1">
                <a:solidFill>
                  <a:srgbClr val="FFFFFF"/>
                </a:solidFill>
              </a:defRPr>
            </a:pPr>
            <a:r>
              <a:rPr kumimoji="0" lang="en-US" sz="3150" b="1" i="0" u="none" strike="noStrike" kern="1200" cap="none" spc="0" normalizeH="0" baseline="0" noProof="0" dirty="0">
                <a:ln>
                  <a:noFill/>
                </a:ln>
                <a:solidFill>
                  <a:srgbClr val="FFFFFF"/>
                </a:solidFill>
                <a:effectLst/>
                <a:uLnTx/>
                <a:uFillTx/>
                <a:latin typeface="+mn-lt"/>
                <a:ea typeface="+mn-ea"/>
                <a:cs typeface="+mn-cs"/>
              </a:rPr>
              <a:t>Career pathways are created by connecting people to possibilities</a:t>
            </a:r>
          </a:p>
        </p:txBody>
      </p:sp>
      <p:sp>
        <p:nvSpPr>
          <p:cNvPr id="3" name="close-rule">
            <a:extLst>
              <a:ext uri="{FF2B5EF4-FFF2-40B4-BE49-F238E27FC236}">
                <a16:creationId xmlns:a16="http://schemas.microsoft.com/office/drawing/2014/main" id="{2F076126-B6BD-4BFA-AC1D-5F28CB2D7D8C}"/>
              </a:ext>
              <a:ext uri="{C183D7F6-B498-43B3-948B-1728B52AA6E4}">
                <adec:decorative xmlns:adec="http://schemas.microsoft.com/office/drawing/2017/decorative" val="1"/>
              </a:ext>
            </a:extLst>
          </p:cNvPr>
          <p:cNvSpPr>
            <a:spLocks noGrp="1"/>
          </p:cNvSpPr>
          <p:nvPr/>
        </p:nvSpPr>
        <p:spPr>
          <a:xfrm>
            <a:off x="666750" y="2095500"/>
            <a:ext cx="1143000" cy="57150"/>
          </a:xfrm>
          <a:prstGeom prst="rect">
            <a:avLst/>
          </a:prstGeom>
          <a:solidFill>
            <a:srgbClr val="A7363B"/>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4" name="q-number">
            <a:extLst>
              <a:ext uri="{FF2B5EF4-FFF2-40B4-BE49-F238E27FC236}">
                <a16:creationId xmlns:a16="http://schemas.microsoft.com/office/drawing/2014/main" id="{CC53295A-FB1A-4871-87DB-4B683AAD7464}"/>
              </a:ext>
            </a:extLst>
          </p:cNvPr>
          <p:cNvSpPr>
            <a:spLocks noGrp="1"/>
          </p:cNvSpPr>
          <p:nvPr/>
        </p:nvSpPr>
        <p:spPr>
          <a:xfrm>
            <a:off x="666750" y="2647950"/>
            <a:ext cx="457200" cy="4572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2175" b="1">
                <a:solidFill>
                  <a:srgbClr val="F1C75B"/>
                </a:solidFill>
              </a:defRPr>
            </a:pPr>
            <a:r>
              <a:rPr kumimoji="0" sz="2175" b="1" i="0" u="none" strike="noStrike" kern="1200" cap="none" spc="0" normalizeH="0" baseline="0" noProof="0">
                <a:ln>
                  <a:noFill/>
                </a:ln>
                <a:solidFill>
                  <a:srgbClr val="F1C75B"/>
                </a:solidFill>
                <a:effectLst/>
                <a:uLnTx/>
                <a:uFillTx/>
                <a:latin typeface="Calibri"/>
                <a:ea typeface="Calibri"/>
                <a:cs typeface="Calibri"/>
              </a:rPr>
              <a:t>1</a:t>
            </a:r>
          </a:p>
        </p:txBody>
      </p:sp>
      <p:sp>
        <p:nvSpPr>
          <p:cNvPr id="5" name="question">
            <a:extLst>
              <a:ext uri="{FF2B5EF4-FFF2-40B4-BE49-F238E27FC236}">
                <a16:creationId xmlns:a16="http://schemas.microsoft.com/office/drawing/2014/main" id="{AA2F06DB-5A52-4568-9C17-89BE5ED5B561}"/>
              </a:ext>
            </a:extLst>
          </p:cNvPr>
          <p:cNvSpPr>
            <a:spLocks noGrp="1"/>
          </p:cNvSpPr>
          <p:nvPr/>
        </p:nvSpPr>
        <p:spPr>
          <a:xfrm>
            <a:off x="1285875" y="2628900"/>
            <a:ext cx="4619625" cy="6667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FFFFFF"/>
                </a:solidFill>
              </a:defRPr>
            </a:pPr>
            <a:r>
              <a:rPr kumimoji="0" sz="1875" b="1" i="0" u="none" strike="noStrike" kern="1200" cap="none" spc="0" normalizeH="0" baseline="0" noProof="0">
                <a:ln>
                  <a:noFill/>
                </a:ln>
                <a:solidFill>
                  <a:srgbClr val="FFFFFF"/>
                </a:solidFill>
                <a:effectLst/>
                <a:uLnTx/>
                <a:uFillTx/>
                <a:latin typeface="Calibri"/>
                <a:ea typeface="Calibri"/>
                <a:cs typeface="Calibri"/>
              </a:rPr>
              <a:t>Do people know where to enter your system?</a:t>
            </a:r>
          </a:p>
        </p:txBody>
      </p:sp>
      <p:sp>
        <p:nvSpPr>
          <p:cNvPr id="6" name="q-number">
            <a:extLst>
              <a:ext uri="{FF2B5EF4-FFF2-40B4-BE49-F238E27FC236}">
                <a16:creationId xmlns:a16="http://schemas.microsoft.com/office/drawing/2014/main" id="{E6A3CA38-4DEC-4E74-BD5C-A5C501618CC0}"/>
              </a:ext>
            </a:extLst>
          </p:cNvPr>
          <p:cNvSpPr>
            <a:spLocks noGrp="1"/>
          </p:cNvSpPr>
          <p:nvPr/>
        </p:nvSpPr>
        <p:spPr>
          <a:xfrm>
            <a:off x="6191250" y="2647950"/>
            <a:ext cx="457200" cy="4572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2175" b="1">
                <a:solidFill>
                  <a:srgbClr val="F1C75B"/>
                </a:solidFill>
              </a:defRPr>
            </a:pPr>
            <a:r>
              <a:rPr kumimoji="0" sz="2175" b="1" i="0" u="none" strike="noStrike" kern="1200" cap="none" spc="0" normalizeH="0" baseline="0" noProof="0">
                <a:ln>
                  <a:noFill/>
                </a:ln>
                <a:solidFill>
                  <a:srgbClr val="F1C75B"/>
                </a:solidFill>
                <a:effectLst/>
                <a:uLnTx/>
                <a:uFillTx/>
                <a:latin typeface="Calibri"/>
                <a:ea typeface="Calibri"/>
                <a:cs typeface="Calibri"/>
              </a:rPr>
              <a:t>2</a:t>
            </a:r>
          </a:p>
        </p:txBody>
      </p:sp>
      <p:sp>
        <p:nvSpPr>
          <p:cNvPr id="7" name="question">
            <a:extLst>
              <a:ext uri="{FF2B5EF4-FFF2-40B4-BE49-F238E27FC236}">
                <a16:creationId xmlns:a16="http://schemas.microsoft.com/office/drawing/2014/main" id="{9353BBBA-E928-45C7-B576-D9D4E21DCE7E}"/>
              </a:ext>
            </a:extLst>
          </p:cNvPr>
          <p:cNvSpPr>
            <a:spLocks noGrp="1"/>
          </p:cNvSpPr>
          <p:nvPr/>
        </p:nvSpPr>
        <p:spPr>
          <a:xfrm>
            <a:off x="6810375" y="2628900"/>
            <a:ext cx="4619625" cy="6667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FFFFFF"/>
                </a:solidFill>
              </a:defRPr>
            </a:pPr>
            <a:r>
              <a:rPr kumimoji="0" sz="1875" b="1" i="0" u="none" strike="noStrike" kern="1200" cap="none" spc="0" normalizeH="0" baseline="0" noProof="0">
                <a:ln>
                  <a:noFill/>
                </a:ln>
                <a:solidFill>
                  <a:srgbClr val="FFFFFF"/>
                </a:solidFill>
                <a:effectLst/>
                <a:uLnTx/>
                <a:uFillTx/>
                <a:latin typeface="Calibri"/>
                <a:ea typeface="Calibri"/>
                <a:cs typeface="Calibri"/>
              </a:rPr>
              <a:t>Can they afford to move through it?</a:t>
            </a:r>
          </a:p>
        </p:txBody>
      </p:sp>
      <p:sp>
        <p:nvSpPr>
          <p:cNvPr id="8" name="q-number">
            <a:extLst>
              <a:ext uri="{FF2B5EF4-FFF2-40B4-BE49-F238E27FC236}">
                <a16:creationId xmlns:a16="http://schemas.microsoft.com/office/drawing/2014/main" id="{03E599D3-BCB8-45E2-BCFE-71C5782FF928}"/>
              </a:ext>
            </a:extLst>
          </p:cNvPr>
          <p:cNvSpPr>
            <a:spLocks noGrp="1"/>
          </p:cNvSpPr>
          <p:nvPr/>
        </p:nvSpPr>
        <p:spPr>
          <a:xfrm>
            <a:off x="666750" y="4095750"/>
            <a:ext cx="457200" cy="4572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2175" b="1">
                <a:solidFill>
                  <a:srgbClr val="F1C75B"/>
                </a:solidFill>
              </a:defRPr>
            </a:pPr>
            <a:r>
              <a:rPr kumimoji="0" sz="2175" b="1" i="0" u="none" strike="noStrike" kern="1200" cap="none" spc="0" normalizeH="0" baseline="0" noProof="0">
                <a:ln>
                  <a:noFill/>
                </a:ln>
                <a:solidFill>
                  <a:srgbClr val="F1C75B"/>
                </a:solidFill>
                <a:effectLst/>
                <a:uLnTx/>
                <a:uFillTx/>
                <a:latin typeface="Calibri"/>
                <a:ea typeface="Calibri"/>
                <a:cs typeface="Calibri"/>
              </a:rPr>
              <a:t>3</a:t>
            </a:r>
          </a:p>
        </p:txBody>
      </p:sp>
      <p:sp>
        <p:nvSpPr>
          <p:cNvPr id="9" name="question">
            <a:extLst>
              <a:ext uri="{FF2B5EF4-FFF2-40B4-BE49-F238E27FC236}">
                <a16:creationId xmlns:a16="http://schemas.microsoft.com/office/drawing/2014/main" id="{AA1630D9-89B9-4B09-AD50-9D45F35BB138}"/>
              </a:ext>
            </a:extLst>
          </p:cNvPr>
          <p:cNvSpPr>
            <a:spLocks noGrp="1"/>
          </p:cNvSpPr>
          <p:nvPr/>
        </p:nvSpPr>
        <p:spPr>
          <a:xfrm>
            <a:off x="1285875" y="4076700"/>
            <a:ext cx="4619625" cy="6667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FFFFFF"/>
                </a:solidFill>
              </a:defRPr>
            </a:pPr>
            <a:r>
              <a:rPr kumimoji="0" sz="1875" b="1" i="0" u="none" strike="noStrike" kern="1200" cap="none" spc="0" normalizeH="0" baseline="0" noProof="0">
                <a:ln>
                  <a:noFill/>
                </a:ln>
                <a:solidFill>
                  <a:srgbClr val="FFFFFF"/>
                </a:solidFill>
                <a:effectLst/>
                <a:uLnTx/>
                <a:uFillTx/>
                <a:latin typeface="Calibri"/>
                <a:ea typeface="Calibri"/>
                <a:cs typeface="Calibri"/>
              </a:rPr>
              <a:t>Is someone helping them navigate it?</a:t>
            </a:r>
          </a:p>
        </p:txBody>
      </p:sp>
      <p:sp>
        <p:nvSpPr>
          <p:cNvPr id="10" name="q-number">
            <a:extLst>
              <a:ext uri="{FF2B5EF4-FFF2-40B4-BE49-F238E27FC236}">
                <a16:creationId xmlns:a16="http://schemas.microsoft.com/office/drawing/2014/main" id="{27ACFAEA-9639-4E47-812C-1C3F3B5DA05A}"/>
              </a:ext>
            </a:extLst>
          </p:cNvPr>
          <p:cNvSpPr>
            <a:spLocks noGrp="1"/>
          </p:cNvSpPr>
          <p:nvPr/>
        </p:nvSpPr>
        <p:spPr>
          <a:xfrm>
            <a:off x="6191250" y="4095750"/>
            <a:ext cx="457200" cy="4572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2175" b="1">
                <a:solidFill>
                  <a:srgbClr val="F1C75B"/>
                </a:solidFill>
              </a:defRPr>
            </a:pPr>
            <a:r>
              <a:rPr kumimoji="0" sz="2175" b="1" i="0" u="none" strike="noStrike" kern="1200" cap="none" spc="0" normalizeH="0" baseline="0" noProof="0">
                <a:ln>
                  <a:noFill/>
                </a:ln>
                <a:solidFill>
                  <a:srgbClr val="F1C75B"/>
                </a:solidFill>
                <a:effectLst/>
                <a:uLnTx/>
                <a:uFillTx/>
                <a:latin typeface="Calibri"/>
                <a:ea typeface="Calibri"/>
                <a:cs typeface="Calibri"/>
              </a:rPr>
              <a:t>4</a:t>
            </a:r>
          </a:p>
        </p:txBody>
      </p:sp>
      <p:sp>
        <p:nvSpPr>
          <p:cNvPr id="11" name="question">
            <a:extLst>
              <a:ext uri="{FF2B5EF4-FFF2-40B4-BE49-F238E27FC236}">
                <a16:creationId xmlns:a16="http://schemas.microsoft.com/office/drawing/2014/main" id="{2854D921-4B80-45CD-BC4F-B033CB2E3AF7}"/>
              </a:ext>
            </a:extLst>
          </p:cNvPr>
          <p:cNvSpPr>
            <a:spLocks noGrp="1"/>
          </p:cNvSpPr>
          <p:nvPr/>
        </p:nvSpPr>
        <p:spPr>
          <a:xfrm>
            <a:off x="6810375" y="4076700"/>
            <a:ext cx="4619625" cy="6667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FFFFFF"/>
                </a:solidFill>
              </a:defRPr>
            </a:pPr>
            <a:r>
              <a:rPr kumimoji="0" sz="1875" b="1" i="0" u="none" strike="noStrike" kern="1200" cap="none" spc="0" normalizeH="0" baseline="0" noProof="0">
                <a:ln>
                  <a:noFill/>
                </a:ln>
                <a:solidFill>
                  <a:srgbClr val="FFFFFF"/>
                </a:solidFill>
                <a:effectLst/>
                <a:uLnTx/>
                <a:uFillTx/>
                <a:latin typeface="Calibri"/>
                <a:ea typeface="Calibri"/>
                <a:cs typeface="Calibri"/>
              </a:rPr>
              <a:t>Can they see where the pathway leads?</a:t>
            </a:r>
          </a:p>
        </p:txBody>
      </p:sp>
      <p:sp>
        <p:nvSpPr>
          <p:cNvPr id="12" name="pathway-footer">
            <a:extLst>
              <a:ext uri="{FF2B5EF4-FFF2-40B4-BE49-F238E27FC236}">
                <a16:creationId xmlns:a16="http://schemas.microsoft.com/office/drawing/2014/main" id="{6F862F1D-C5B2-4966-8B59-B5C4A5229935}"/>
              </a:ext>
              <a:ext uri="{C183D7F6-B498-43B3-948B-1728B52AA6E4}">
                <adec:decorative xmlns:adec="http://schemas.microsoft.com/office/drawing/2017/decorative" val="1"/>
              </a:ext>
            </a:extLst>
          </p:cNvPr>
          <p:cNvSpPr>
            <a:spLocks noGrp="1"/>
          </p:cNvSpPr>
          <p:nvPr/>
        </p:nvSpPr>
        <p:spPr>
          <a:xfrm>
            <a:off x="1714500" y="5638800"/>
            <a:ext cx="8763000" cy="523875"/>
          </a:xfrm>
          <a:prstGeom prst="roundRect">
            <a:avLst>
              <a:gd name="adj" fmla="val 14545"/>
            </a:avLst>
          </a:prstGeom>
          <a:solidFill>
            <a:srgbClr val="173A5A"/>
          </a:solidFill>
          <a:ln w="9525">
            <a:solidFill>
              <a:srgbClr val="365B7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13" name="pathway-repeat">
            <a:extLst>
              <a:ext uri="{FF2B5EF4-FFF2-40B4-BE49-F238E27FC236}">
                <a16:creationId xmlns:a16="http://schemas.microsoft.com/office/drawing/2014/main" id="{DF83900A-C791-4665-9DD7-489B49A94E17}"/>
              </a:ext>
            </a:extLst>
          </p:cNvPr>
          <p:cNvSpPr>
            <a:spLocks noGrp="1"/>
          </p:cNvSpPr>
          <p:nvPr/>
        </p:nvSpPr>
        <p:spPr>
          <a:xfrm>
            <a:off x="2000250" y="5791200"/>
            <a:ext cx="8191500" cy="2476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500" b="1">
                <a:solidFill>
                  <a:srgbClr val="D8E7F3"/>
                </a:solidFill>
              </a:defRPr>
            </a:pPr>
            <a:r>
              <a:rPr kumimoji="0" sz="1500" b="1" i="0" u="none" strike="noStrike" kern="1200" cap="none" spc="0" normalizeH="0" baseline="0" noProof="0">
                <a:ln>
                  <a:noFill/>
                </a:ln>
                <a:solidFill>
                  <a:srgbClr val="D8E7F3"/>
                </a:solidFill>
                <a:effectLst/>
                <a:uLnTx/>
                <a:uFillTx/>
                <a:latin typeface="Calibri"/>
                <a:ea typeface="Calibri"/>
                <a:cs typeface="Calibri"/>
              </a:rPr>
              <a:t>EXPLORE  →  ENTER  →  CREDENTIAL  →  EDUCATE  →  ADVANCE</a:t>
            </a:r>
          </a:p>
        </p:txBody>
      </p:sp>
      <p:sp>
        <p:nvSpPr>
          <p:cNvPr id="14" name="contact">
            <a:extLst>
              <a:ext uri="{FF2B5EF4-FFF2-40B4-BE49-F238E27FC236}">
                <a16:creationId xmlns:a16="http://schemas.microsoft.com/office/drawing/2014/main" id="{28E3E3AB-4A9A-4B80-87E1-D9A2B4C5EFAC}"/>
              </a:ext>
            </a:extLst>
          </p:cNvPr>
          <p:cNvSpPr>
            <a:spLocks noGrp="1"/>
          </p:cNvSpPr>
          <p:nvPr/>
        </p:nvSpPr>
        <p:spPr>
          <a:xfrm>
            <a:off x="666750" y="6477000"/>
            <a:ext cx="8572500" cy="1714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825" b="1">
                <a:solidFill>
                  <a:srgbClr val="B8CADA"/>
                </a:solidFill>
              </a:defRPr>
            </a:pPr>
            <a:r>
              <a:rPr kumimoji="0" sz="825" b="1" i="0" u="none" strike="noStrike" kern="1200" cap="none" spc="0" normalizeH="0" baseline="0" noProof="0" dirty="0">
                <a:ln>
                  <a:noFill/>
                </a:ln>
                <a:solidFill>
                  <a:srgbClr val="B8CADA"/>
                </a:solidFill>
                <a:effectLst/>
                <a:uLnTx/>
                <a:uFillTx/>
                <a:latin typeface="Calibri"/>
                <a:ea typeface="Calibri"/>
                <a:cs typeface="Calibri"/>
              </a:rPr>
              <a:t>Char</a:t>
            </a:r>
            <a:r>
              <a:rPr kumimoji="0" lang="en-US" sz="825" b="1" i="0" u="none" strike="noStrike" kern="1200" cap="none" spc="0" normalizeH="0" baseline="0" noProof="0" dirty="0">
                <a:ln>
                  <a:noFill/>
                </a:ln>
                <a:solidFill>
                  <a:srgbClr val="B8CADA"/>
                </a:solidFill>
                <a:effectLst/>
                <a:uLnTx/>
                <a:uFillTx/>
                <a:latin typeface="Calibri"/>
                <a:ea typeface="Calibri"/>
                <a:cs typeface="Calibri"/>
              </a:rPr>
              <a:t>ley</a:t>
            </a:r>
            <a:r>
              <a:rPr kumimoji="0" sz="825" b="1" i="0" u="none" strike="noStrike" kern="1200" cap="none" spc="0" normalizeH="0" baseline="0" noProof="0" dirty="0">
                <a:ln>
                  <a:noFill/>
                </a:ln>
                <a:solidFill>
                  <a:srgbClr val="B8CADA"/>
                </a:solidFill>
                <a:effectLst/>
                <a:uLnTx/>
                <a:uFillTx/>
                <a:latin typeface="Calibri"/>
                <a:ea typeface="Calibri"/>
                <a:cs typeface="Calibri"/>
              </a:rPr>
              <a:t> Anderson  •  Delaware Early Childhood Innovation Center</a:t>
            </a:r>
          </a:p>
        </p:txBody>
      </p:sp>
      <p:sp>
        <p:nvSpPr>
          <p:cNvPr id="15" name="page">
            <a:extLst>
              <a:ext uri="{FF2B5EF4-FFF2-40B4-BE49-F238E27FC236}">
                <a16:creationId xmlns:a16="http://schemas.microsoft.com/office/drawing/2014/main" id="{ED15BC53-1AE3-4ACC-9181-2B81A1B7A76E}"/>
              </a:ext>
            </a:extLst>
          </p:cNvPr>
          <p:cNvSpPr>
            <a:spLocks noGrp="1"/>
          </p:cNvSpPr>
          <p:nvPr/>
        </p:nvSpPr>
        <p:spPr>
          <a:xfrm>
            <a:off x="11049000" y="6457950"/>
            <a:ext cx="476250" cy="190500"/>
          </a:xfrm>
          <a:prstGeom prst="rect">
            <a:avLst/>
          </a:prstGeom>
          <a:noFill/>
          <a:ln w="0">
            <a:noFill/>
            <a:prstDash val="soli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sz="900" b="1">
                <a:solidFill>
                  <a:srgbClr val="B8CADA"/>
                </a:solidFill>
              </a:defRPr>
            </a:pPr>
            <a:r>
              <a:rPr kumimoji="0" sz="900" b="1" i="0" u="none" strike="noStrike" kern="1200" cap="none" spc="0" normalizeH="0" baseline="0" noProof="0">
                <a:ln>
                  <a:noFill/>
                </a:ln>
                <a:solidFill>
                  <a:srgbClr val="B8CADA"/>
                </a:solidFill>
                <a:effectLst/>
                <a:uLnTx/>
                <a:uFillTx/>
                <a:latin typeface="Calibri"/>
                <a:ea typeface="Calibri"/>
                <a:cs typeface="Calibri"/>
              </a:rPr>
              <a:t>06</a:t>
            </a:r>
          </a:p>
        </p:txBody>
      </p:sp>
    </p:spTree>
    <p:extLst>
      <p:ext uri="{BB962C8B-B14F-4D97-AF65-F5344CB8AC3E}">
        <p14:creationId xmlns:p14="http://schemas.microsoft.com/office/powerpoint/2010/main" val="7885587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lvl="0" algn="l">
              <a:lnSpc>
                <a:spcPct val="100000"/>
              </a:lnSpc>
              <a:spcBef>
                <a:spcPts val="0"/>
              </a:spcBef>
              <a:defRPr/>
            </a:pPr>
            <a:r>
              <a:rPr lang="en-US" sz="2600" b="1" dirty="0">
                <a:solidFill>
                  <a:srgbClr val="1D3F6E"/>
                </a:solidFill>
                <a:latin typeface="Aptos Display" pitchFamily="34" charset="0"/>
                <a:ea typeface="Aptos Display" pitchFamily="34" charset="-122"/>
                <a:cs typeface="Aptos Display" pitchFamily="34" charset="-120"/>
              </a:rPr>
              <a:t>Preparing Indigenous Teachers for Arizona Schools (PITAS) </a:t>
            </a:r>
            <a:r>
              <a:rPr lang="en-US" sz="2600" b="1" dirty="0">
                <a:solidFill>
                  <a:schemeClr val="bg1"/>
                </a:solidFill>
                <a:latin typeface="Aptos Display" pitchFamily="34" charset="0"/>
                <a:ea typeface="Aptos Display" pitchFamily="34" charset="-122"/>
                <a:cs typeface="Aptos Display" pitchFamily="34" charset="-120"/>
              </a:rPr>
              <a:t>presentation</a:t>
            </a:r>
            <a:endParaRPr kumimoji="0" lang="en-US" sz="2600" b="0" i="0" u="none" strike="noStrike" kern="1200" cap="none" spc="0" normalizeH="0" baseline="0" noProof="0" dirty="0">
              <a:ln>
                <a:noFill/>
              </a:ln>
              <a:solidFill>
                <a:schemeClr val="bg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a:solidFill>
                  <a:srgbClr val="1C9A99"/>
                </a:solidFill>
                <a:latin typeface="Aptos" pitchFamily="34" charset="0"/>
                <a:ea typeface="Aptos" pitchFamily="34" charset="-122"/>
                <a:cs typeface="Aptos" pitchFamily="34" charset="-120"/>
              </a:rPr>
              <a:t>MODEL IN ACTION</a:t>
            </a:r>
            <a:endParaRPr lang="en-US" sz="800"/>
          </a:p>
        </p:txBody>
      </p:sp>
      <p:sp>
        <p:nvSpPr>
          <p:cNvPr id="4" name="Text 2">
            <a:extLst>
              <a:ext uri="{C183D7F6-B498-43B3-948B-1728B52AA6E4}">
                <adec:decorative xmlns:adec="http://schemas.microsoft.com/office/drawing/2017/decorative" val="1"/>
              </a:ext>
            </a:extLst>
          </p:cNvPr>
          <p:cNvSpPr/>
          <p:nvPr/>
        </p:nvSpPr>
        <p:spPr>
          <a:xfrm>
            <a:off x="420624" y="713232"/>
            <a:ext cx="10881360" cy="347472"/>
          </a:xfrm>
          <a:prstGeom prst="rect">
            <a:avLst/>
          </a:prstGeom>
          <a:noFill/>
          <a:ln/>
        </p:spPr>
        <p:txBody>
          <a:bodyPr wrap="square" lIns="0" tIns="0" rIns="0" bIns="0" rtlCol="0" anchor="ctr">
            <a:normAutofit/>
          </a:bodyPr>
          <a:lstStyle/>
          <a:p>
            <a:pPr marL="0" indent="0">
              <a:buNone/>
            </a:pPr>
            <a:endParaRPr lang="en-US" sz="1400" dirty="0"/>
          </a:p>
        </p:txBody>
      </p:sp>
      <p:sp>
        <p:nvSpPr>
          <p:cNvPr id="8" name="Text 6">
            <a:extLst>
              <a:ext uri="{C183D7F6-B498-43B3-948B-1728B52AA6E4}">
                <adec:decorative xmlns:adec="http://schemas.microsoft.com/office/drawing/2017/decorative" val="1"/>
              </a:ext>
            </a:extLst>
          </p:cNvPr>
          <p:cNvSpPr/>
          <p:nvPr/>
        </p:nvSpPr>
        <p:spPr>
          <a:xfrm>
            <a:off x="914400" y="1993392"/>
            <a:ext cx="4754880" cy="3566160"/>
          </a:xfrm>
          <a:prstGeom prst="rect">
            <a:avLst/>
          </a:prstGeom>
          <a:noFill/>
          <a:ln/>
        </p:spPr>
        <p:txBody>
          <a:bodyPr wrap="square" lIns="254" tIns="254" rIns="254" bIns="254" rtlCol="0" anchor="t">
            <a:normAutofit/>
          </a:bodyPr>
          <a:lstStyle/>
          <a:p>
            <a:pPr marL="0" indent="0">
              <a:buNone/>
            </a:pPr>
            <a:endParaRPr lang="en-US" sz="1350" dirty="0"/>
          </a:p>
        </p:txBody>
      </p:sp>
      <p:sp>
        <p:nvSpPr>
          <p:cNvPr id="12" name="Text 10">
            <a:extLst>
              <a:ext uri="{C183D7F6-B498-43B3-948B-1728B52AA6E4}">
                <adec:decorative xmlns:adec="http://schemas.microsoft.com/office/drawing/2017/decorative" val="1"/>
              </a:ext>
            </a:extLst>
          </p:cNvPr>
          <p:cNvSpPr/>
          <p:nvPr/>
        </p:nvSpPr>
        <p:spPr>
          <a:xfrm>
            <a:off x="6537960" y="1993392"/>
            <a:ext cx="4754880" cy="3566160"/>
          </a:xfrm>
          <a:prstGeom prst="rect">
            <a:avLst/>
          </a:prstGeom>
          <a:noFill/>
          <a:ln/>
        </p:spPr>
        <p:txBody>
          <a:bodyPr wrap="square" lIns="254" tIns="254" rIns="254" bIns="254" rtlCol="0" anchor="t">
            <a:normAutofit/>
          </a:bodyPr>
          <a:lstStyle/>
          <a:p>
            <a:pPr marL="0" indent="0">
              <a:buNone/>
            </a:pPr>
            <a:endParaRPr lang="en-US" sz="1350" dirty="0"/>
          </a:p>
        </p:txBody>
      </p:sp>
      <p:pic>
        <p:nvPicPr>
          <p:cNvPr id="15" name="Picture 14">
            <a:extLst>
              <a:ext uri="{FF2B5EF4-FFF2-40B4-BE49-F238E27FC236}">
                <a16:creationId xmlns:a16="http://schemas.microsoft.com/office/drawing/2014/main" id="{6643FB6F-6130-7EB5-65C1-B967D3C2AF9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21687" y="2701090"/>
            <a:ext cx="8134097" cy="1455820"/>
          </a:xfrm>
          <a:prstGeom prst="rect">
            <a:avLst/>
          </a:prstGeom>
        </p:spPr>
      </p:pic>
      <p:sp>
        <p:nvSpPr>
          <p:cNvPr id="14" name="Text 12"/>
          <p:cNvSpPr/>
          <p:nvPr/>
        </p:nvSpPr>
        <p:spPr>
          <a:xfrm>
            <a:off x="2041633" y="6238878"/>
            <a:ext cx="9637461" cy="438912"/>
          </a:xfrm>
          <a:prstGeom prst="rect">
            <a:avLst/>
          </a:prstGeom>
          <a:noFill/>
          <a:ln/>
        </p:spPr>
        <p:txBody>
          <a:bodyPr wrap="square" lIns="0" tIns="0" rIns="0" bIns="0" rtlCol="0" anchor="ctr">
            <a:normAutofit/>
          </a:bodyPr>
          <a:lstStyle/>
          <a:p>
            <a:pPr marL="0" indent="0">
              <a:buNone/>
            </a:pPr>
            <a:r>
              <a:rPr lang="en-US" sz="750">
                <a:solidFill>
                  <a:srgbClr val="8B97A3"/>
                </a:solidFill>
                <a:latin typeface="Aptos" pitchFamily="34" charset="0"/>
                <a:ea typeface="Aptos" pitchFamily="34" charset="-122"/>
                <a:cs typeface="Aptos" pitchFamily="34" charset="-120"/>
              </a:rPr>
              <a:t>Transferable lesson: pair full financial support with local, work-compatible delivery so candidates never have to choose between preparation and their community.</a:t>
            </a:r>
            <a:endParaRPr lang="en-US" sz="750"/>
          </a:p>
        </p:txBody>
      </p:sp>
      <p:sp>
        <p:nvSpPr>
          <p:cNvPr id="25"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rPr lang="en-US"/>
              <a:t>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F3F91-C3E5-AEEE-49FA-9B341D6EC6FA}"/>
              </a:ext>
            </a:extLst>
          </p:cNvPr>
          <p:cNvSpPr>
            <a:spLocks noGrp="1"/>
          </p:cNvSpPr>
          <p:nvPr>
            <p:ph type="ctrTitle"/>
          </p:nvPr>
        </p:nvSpPr>
        <p:spPr>
          <a:xfrm>
            <a:off x="322006" y="441479"/>
            <a:ext cx="11547987" cy="2387600"/>
          </a:xfrm>
        </p:spPr>
        <p:txBody>
          <a:bodyPr>
            <a:noAutofit/>
          </a:bodyPr>
          <a:lstStyle/>
          <a:p>
            <a:r>
              <a:rPr lang="en-US" b="1" dirty="0"/>
              <a:t>Preparing Indigenous Teachers for Arizona Schools (PITAS)</a:t>
            </a:r>
          </a:p>
        </p:txBody>
      </p:sp>
      <p:sp>
        <p:nvSpPr>
          <p:cNvPr id="4" name="Rectangle 3">
            <a:extLst>
              <a:ext uri="{FF2B5EF4-FFF2-40B4-BE49-F238E27FC236}">
                <a16:creationId xmlns:a16="http://schemas.microsoft.com/office/drawing/2014/main" id="{A0D316B2-6120-7264-E478-BD9D8953E214}"/>
              </a:ext>
              <a:ext uri="{C183D7F6-B498-43B3-948B-1728B52AA6E4}">
                <adec:decorative xmlns:adec="http://schemas.microsoft.com/office/drawing/2017/decorative" val="1"/>
              </a:ext>
            </a:extLst>
          </p:cNvPr>
          <p:cNvSpPr/>
          <p:nvPr/>
        </p:nvSpPr>
        <p:spPr>
          <a:xfrm>
            <a:off x="0" y="3509963"/>
            <a:ext cx="12192000" cy="1666721"/>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Graphic 6">
            <a:extLst>
              <a:ext uri="{FF2B5EF4-FFF2-40B4-BE49-F238E27FC236}">
                <a16:creationId xmlns:a16="http://schemas.microsoft.com/office/drawing/2014/main" id="{7B930AA3-044E-FB70-56B5-1C7015FFD78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42266" y="159532"/>
            <a:ext cx="3307166" cy="563895"/>
          </a:xfrm>
          <a:prstGeom prst="rect">
            <a:avLst/>
          </a:prstGeom>
        </p:spPr>
      </p:pic>
      <p:sp>
        <p:nvSpPr>
          <p:cNvPr id="3" name="Subtitle 2">
            <a:extLst>
              <a:ext uri="{FF2B5EF4-FFF2-40B4-BE49-F238E27FC236}">
                <a16:creationId xmlns:a16="http://schemas.microsoft.com/office/drawing/2014/main" id="{917974AF-6829-F8EE-A0D3-CC6AAE6CFB3C}"/>
              </a:ext>
            </a:extLst>
          </p:cNvPr>
          <p:cNvSpPr>
            <a:spLocks noGrp="1"/>
          </p:cNvSpPr>
          <p:nvPr>
            <p:ph type="subTitle" idx="1"/>
          </p:nvPr>
        </p:nvSpPr>
        <p:spPr>
          <a:xfrm>
            <a:off x="1524000" y="3602037"/>
            <a:ext cx="9144000" cy="2975743"/>
          </a:xfrm>
        </p:spPr>
        <p:txBody>
          <a:bodyPr>
            <a:normAutofit fontScale="92500" lnSpcReduction="20000"/>
          </a:bodyPr>
          <a:lstStyle/>
          <a:p>
            <a:endParaRPr lang="en-US" dirty="0"/>
          </a:p>
          <a:p>
            <a:r>
              <a:rPr lang="en-US" b="1" dirty="0">
                <a:solidFill>
                  <a:schemeClr val="bg1"/>
                </a:solidFill>
              </a:rPr>
              <a:t>Angelina E. Castagno, PhD</a:t>
            </a:r>
          </a:p>
          <a:p>
            <a:r>
              <a:rPr lang="en-US" b="1" dirty="0">
                <a:solidFill>
                  <a:schemeClr val="bg1"/>
                </a:solidFill>
              </a:rPr>
              <a:t>Professor &amp; Chair, Educational Leadership</a:t>
            </a:r>
          </a:p>
          <a:p>
            <a:r>
              <a:rPr lang="en-US" b="1" dirty="0">
                <a:solidFill>
                  <a:schemeClr val="bg1"/>
                </a:solidFill>
              </a:rPr>
              <a:t>Northern Arizona University</a:t>
            </a:r>
          </a:p>
          <a:p>
            <a:endParaRPr lang="en-US" dirty="0"/>
          </a:p>
          <a:p>
            <a:r>
              <a:rPr lang="en-US" sz="1900" dirty="0"/>
              <a:t>Strengthening Recruitment &amp; Retention in the EI/ECSE Workforce</a:t>
            </a:r>
          </a:p>
          <a:p>
            <a:r>
              <a:rPr lang="en-US" sz="1900" dirty="0"/>
              <a:t>Early Childhood Technical Assistance Center</a:t>
            </a:r>
          </a:p>
          <a:p>
            <a:r>
              <a:rPr lang="en-US" sz="1900" dirty="0"/>
              <a:t>September 9, 2026</a:t>
            </a:r>
          </a:p>
        </p:txBody>
      </p:sp>
      <p:pic>
        <p:nvPicPr>
          <p:cNvPr id="6" name="Graphic 5">
            <a:extLst>
              <a:ext uri="{FF2B5EF4-FFF2-40B4-BE49-F238E27FC236}">
                <a16:creationId xmlns:a16="http://schemas.microsoft.com/office/drawing/2014/main" id="{29841B80-D453-58FE-7EAF-4657E88961D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1728" y="6238568"/>
            <a:ext cx="3210155" cy="547354"/>
          </a:xfrm>
          <a:prstGeom prst="rect">
            <a:avLst/>
          </a:prstGeom>
        </p:spPr>
      </p:pic>
    </p:spTree>
    <p:extLst>
      <p:ext uri="{BB962C8B-B14F-4D97-AF65-F5344CB8AC3E}">
        <p14:creationId xmlns:p14="http://schemas.microsoft.com/office/powerpoint/2010/main" val="5641697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5943C-E975-CB2E-4770-BC1309B3642D}"/>
              </a:ext>
            </a:extLst>
          </p:cNvPr>
          <p:cNvSpPr>
            <a:spLocks noGrp="1"/>
          </p:cNvSpPr>
          <p:nvPr>
            <p:ph type="title"/>
          </p:nvPr>
        </p:nvSpPr>
        <p:spPr>
          <a:xfrm>
            <a:off x="838200" y="-1463675"/>
            <a:ext cx="10515600" cy="1325563"/>
          </a:xfrm>
        </p:spPr>
        <p:txBody>
          <a:bodyPr/>
          <a:lstStyle/>
          <a:p>
            <a:r>
              <a:rPr lang="en-US" dirty="0"/>
              <a:t>Who, What, How</a:t>
            </a:r>
          </a:p>
        </p:txBody>
      </p:sp>
      <p:graphicFrame>
        <p:nvGraphicFramePr>
          <p:cNvPr id="5" name="Diagram 4">
            <a:extLst>
              <a:ext uri="{FF2B5EF4-FFF2-40B4-BE49-F238E27FC236}">
                <a16:creationId xmlns:a16="http://schemas.microsoft.com/office/drawing/2014/main" id="{900B4937-DC71-12D8-15E5-06C7C43A74D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297993050"/>
              </p:ext>
            </p:extLst>
          </p:nvPr>
        </p:nvGraphicFramePr>
        <p:xfrm>
          <a:off x="196645" y="0"/>
          <a:ext cx="11798710" cy="69028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821027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7E4D2D3-B512-44FD-5A01-05CA72318AC5}"/>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6242050" y="200713"/>
            <a:ext cx="5949950" cy="6657287"/>
          </a:xfrm>
        </p:spPr>
      </p:pic>
      <p:sp>
        <p:nvSpPr>
          <p:cNvPr id="2" name="Title 1">
            <a:extLst>
              <a:ext uri="{FF2B5EF4-FFF2-40B4-BE49-F238E27FC236}">
                <a16:creationId xmlns:a16="http://schemas.microsoft.com/office/drawing/2014/main" id="{558BF1DD-C2A5-B220-B3A6-C4119EFC7176}"/>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AZ Context</a:t>
            </a:r>
          </a:p>
        </p:txBody>
      </p:sp>
      <p:pic>
        <p:nvPicPr>
          <p:cNvPr id="7" name="Picture 6">
            <a:extLst>
              <a:ext uri="{FF2B5EF4-FFF2-40B4-BE49-F238E27FC236}">
                <a16:creationId xmlns:a16="http://schemas.microsoft.com/office/drawing/2014/main" id="{8064629D-78CF-F65B-7649-95EA1501368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3349" y="940560"/>
            <a:ext cx="5949949" cy="5822190"/>
          </a:xfrm>
          <a:prstGeom prst="rect">
            <a:avLst/>
          </a:prstGeom>
        </p:spPr>
      </p:pic>
      <p:sp>
        <p:nvSpPr>
          <p:cNvPr id="10" name="Rounded Rectangle 9">
            <a:extLst>
              <a:ext uri="{FF2B5EF4-FFF2-40B4-BE49-F238E27FC236}">
                <a16:creationId xmlns:a16="http://schemas.microsoft.com/office/drawing/2014/main" id="{F878750B-BCBC-C098-5BA0-B5BB613E5AF1}"/>
              </a:ext>
            </a:extLst>
          </p:cNvPr>
          <p:cNvSpPr/>
          <p:nvPr/>
        </p:nvSpPr>
        <p:spPr>
          <a:xfrm>
            <a:off x="223516" y="141758"/>
            <a:ext cx="1776780" cy="1499473"/>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22 federally recognized tribes in Arizona.</a:t>
            </a:r>
          </a:p>
        </p:txBody>
      </p:sp>
      <p:sp>
        <p:nvSpPr>
          <p:cNvPr id="9" name="Rounded Rectangle 8">
            <a:extLst>
              <a:ext uri="{FF2B5EF4-FFF2-40B4-BE49-F238E27FC236}">
                <a16:creationId xmlns:a16="http://schemas.microsoft.com/office/drawing/2014/main" id="{334FC747-1701-2E67-AB13-48ED8C989A29}"/>
              </a:ext>
            </a:extLst>
          </p:cNvPr>
          <p:cNvSpPr/>
          <p:nvPr/>
        </p:nvSpPr>
        <p:spPr>
          <a:xfrm>
            <a:off x="2090463" y="95249"/>
            <a:ext cx="1514383" cy="1545981"/>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27% of Arizona is currently designated  tribal land.</a:t>
            </a:r>
          </a:p>
        </p:txBody>
      </p:sp>
      <p:sp>
        <p:nvSpPr>
          <p:cNvPr id="11" name="Rounded Rectangle 10">
            <a:extLst>
              <a:ext uri="{FF2B5EF4-FFF2-40B4-BE49-F238E27FC236}">
                <a16:creationId xmlns:a16="http://schemas.microsoft.com/office/drawing/2014/main" id="{816A6138-BF79-818E-C6A1-DBFE32172759}"/>
              </a:ext>
            </a:extLst>
          </p:cNvPr>
          <p:cNvSpPr/>
          <p:nvPr/>
        </p:nvSpPr>
        <p:spPr>
          <a:xfrm>
            <a:off x="3719144" y="95250"/>
            <a:ext cx="2364153" cy="1545981"/>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Roughly 7% of AZ students identify as Native, but only 2% of AZ teachers are Native.</a:t>
            </a:r>
          </a:p>
        </p:txBody>
      </p:sp>
    </p:spTree>
    <p:extLst>
      <p:ext uri="{BB962C8B-B14F-4D97-AF65-F5344CB8AC3E}">
        <p14:creationId xmlns:p14="http://schemas.microsoft.com/office/powerpoint/2010/main" val="40632725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811F7-5CA3-8C51-EEC6-74A0D26B9827}"/>
              </a:ext>
            </a:extLst>
          </p:cNvPr>
          <p:cNvSpPr>
            <a:spLocks noGrp="1"/>
          </p:cNvSpPr>
          <p:nvPr>
            <p:ph type="title"/>
          </p:nvPr>
        </p:nvSpPr>
        <p:spPr>
          <a:xfrm>
            <a:off x="741218" y="-1131165"/>
            <a:ext cx="10515600" cy="867930"/>
          </a:xfrm>
        </p:spPr>
        <p:txBody>
          <a:bodyPr/>
          <a:lstStyle/>
          <a:p>
            <a:r>
              <a:rPr lang="en-US" dirty="0"/>
              <a:t>Barriers and Strategies</a:t>
            </a:r>
          </a:p>
        </p:txBody>
      </p:sp>
      <p:graphicFrame>
        <p:nvGraphicFramePr>
          <p:cNvPr id="4" name="Content Placeholder 3">
            <a:extLst>
              <a:ext uri="{FF2B5EF4-FFF2-40B4-BE49-F238E27FC236}">
                <a16:creationId xmlns:a16="http://schemas.microsoft.com/office/drawing/2014/main" id="{691CFB74-E126-809D-9BA3-E98097AE17D5}"/>
              </a:ext>
            </a:extLst>
          </p:cNvPr>
          <p:cNvGraphicFramePr>
            <a:graphicFrameLocks noGrp="1"/>
          </p:cNvGraphicFramePr>
          <p:nvPr>
            <p:ph idx="1"/>
          </p:nvPr>
        </p:nvGraphicFramePr>
        <p:xfrm>
          <a:off x="0" y="0"/>
          <a:ext cx="12192000" cy="6858000"/>
        </p:xfrm>
        <a:graphic>
          <a:graphicData uri="http://schemas.openxmlformats.org/drawingml/2006/table">
            <a:tbl>
              <a:tblPr firstRow="1" firstCol="1" bandRow="1">
                <a:tableStyleId>{5C22544A-7EE6-4342-B048-85BDC9FD1C3A}</a:tableStyleId>
              </a:tblPr>
              <a:tblGrid>
                <a:gridCol w="4520807">
                  <a:extLst>
                    <a:ext uri="{9D8B030D-6E8A-4147-A177-3AD203B41FA5}">
                      <a16:colId xmlns:a16="http://schemas.microsoft.com/office/drawing/2014/main" val="1187567919"/>
                    </a:ext>
                  </a:extLst>
                </a:gridCol>
                <a:gridCol w="7671193">
                  <a:extLst>
                    <a:ext uri="{9D8B030D-6E8A-4147-A177-3AD203B41FA5}">
                      <a16:colId xmlns:a16="http://schemas.microsoft.com/office/drawing/2014/main" val="3538547046"/>
                    </a:ext>
                  </a:extLst>
                </a:gridCol>
              </a:tblGrid>
              <a:tr h="1083453">
                <a:tc>
                  <a:txBody>
                    <a:bodyPr/>
                    <a:lstStyle/>
                    <a:p>
                      <a:pPr marL="0" marR="0" algn="ctr">
                        <a:buNone/>
                      </a:pPr>
                      <a:endParaRPr lang="en-US" sz="1000" dirty="0">
                        <a:solidFill>
                          <a:schemeClr val="bg1"/>
                        </a:solidFill>
                        <a:effectLst/>
                        <a:latin typeface="+mn-lt"/>
                      </a:endParaRPr>
                    </a:p>
                    <a:p>
                      <a:pPr marL="0" marR="0" algn="ctr">
                        <a:buNone/>
                      </a:pPr>
                      <a:r>
                        <a:rPr lang="en-US" sz="2000" dirty="0">
                          <a:solidFill>
                            <a:schemeClr val="bg1"/>
                          </a:solidFill>
                          <a:effectLst/>
                          <a:latin typeface="+mn-lt"/>
                        </a:rPr>
                        <a:t>Barriers to the Recruitment of Indigenous People into Teaching Positions</a:t>
                      </a:r>
                      <a:endParaRPr lang="en-US" sz="2000" dirty="0">
                        <a:solidFill>
                          <a:schemeClr val="bg1"/>
                        </a:solidFill>
                        <a:effectLst/>
                        <a:latin typeface="+mn-lt"/>
                        <a:ea typeface="Times New Roman" panose="02020603050405020304" pitchFamily="18" charset="0"/>
                      </a:endParaRPr>
                    </a:p>
                  </a:txBody>
                  <a:tcPr marL="25070" marR="2507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marL="0" marR="0" algn="ctr">
                        <a:buNone/>
                      </a:pPr>
                      <a:endParaRPr lang="en-US" sz="2000" dirty="0">
                        <a:solidFill>
                          <a:schemeClr val="bg1"/>
                        </a:solidFill>
                        <a:effectLst/>
                        <a:latin typeface="+mn-lt"/>
                      </a:endParaRPr>
                    </a:p>
                    <a:p>
                      <a:pPr marL="0" marR="0" algn="ctr">
                        <a:buNone/>
                      </a:pPr>
                      <a:r>
                        <a:rPr lang="en-US" sz="2000" dirty="0">
                          <a:solidFill>
                            <a:schemeClr val="bg1"/>
                          </a:solidFill>
                          <a:effectLst/>
                          <a:latin typeface="+mn-lt"/>
                        </a:rPr>
                        <a:t>Strategy/Approach that Addresses the Issue</a:t>
                      </a:r>
                      <a:endParaRPr lang="en-US" sz="2000" dirty="0">
                        <a:solidFill>
                          <a:schemeClr val="bg1"/>
                        </a:solidFill>
                        <a:effectLst/>
                        <a:latin typeface="+mn-lt"/>
                        <a:ea typeface="Times New Roman" panose="02020603050405020304" pitchFamily="18" charset="0"/>
                      </a:endParaRPr>
                    </a:p>
                  </a:txBody>
                  <a:tcPr marL="25070" marR="2507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extLst>
                  <a:ext uri="{0D108BD9-81ED-4DB2-BD59-A6C34878D82A}">
                    <a16:rowId xmlns:a16="http://schemas.microsoft.com/office/drawing/2014/main" val="2935902638"/>
                  </a:ext>
                </a:extLst>
              </a:tr>
              <a:tr h="650709">
                <a:tc>
                  <a:txBody>
                    <a:bodyPr/>
                    <a:lstStyle/>
                    <a:p>
                      <a:pPr marL="0" marR="0" algn="ctr">
                        <a:lnSpc>
                          <a:spcPct val="100000"/>
                        </a:lnSpc>
                        <a:buNone/>
                      </a:pPr>
                      <a:r>
                        <a:rPr lang="en-US" sz="1600" dirty="0">
                          <a:solidFill>
                            <a:schemeClr val="tx1"/>
                          </a:solidFill>
                          <a:effectLst/>
                          <a:latin typeface="+mn-lt"/>
                        </a:rPr>
                        <a:t>Lack of programs that don’t require individuals to leave their jobs and/or home communities </a:t>
                      </a:r>
                      <a:endParaRPr lang="en-US" sz="1600" dirty="0">
                        <a:solidFill>
                          <a:schemeClr val="tx1"/>
                        </a:solidFill>
                        <a:effectLst/>
                        <a:latin typeface="+mn-lt"/>
                        <a:ea typeface="Times New Roman" panose="02020603050405020304" pitchFamily="18" charset="0"/>
                      </a:endParaRPr>
                    </a:p>
                  </a:txBody>
                  <a:tcPr marL="25070" marR="2507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90000"/>
                        <a:lumOff val="10000"/>
                      </a:schemeClr>
                    </a:solidFill>
                  </a:tcPr>
                </a:tc>
                <a:tc>
                  <a:txBody>
                    <a:bodyPr/>
                    <a:lstStyle/>
                    <a:p>
                      <a:pPr marL="342900" marR="0" lvl="0" indent="-342900">
                        <a:lnSpc>
                          <a:spcPct val="100000"/>
                        </a:lnSpc>
                        <a:buFont typeface="Symbol" pitchFamily="2" charset="2"/>
                        <a:buChar char=""/>
                      </a:pPr>
                      <a:r>
                        <a:rPr lang="en-US" sz="1600" kern="100" dirty="0">
                          <a:effectLst/>
                          <a:latin typeface="+mn-lt"/>
                        </a:rPr>
                        <a:t>Online program with synchronous video course meetings that follow a consistent 2-day-per week, evening schedule.</a:t>
                      </a:r>
                      <a:endParaRPr lang="en-US" sz="1600" kern="100" dirty="0">
                        <a:effectLst/>
                        <a:latin typeface="+mn-lt"/>
                        <a:ea typeface="Aptos" panose="020B0004020202020204" pitchFamily="34" charset="0"/>
                        <a:cs typeface="Times New Roman" panose="02020603050405020304" pitchFamily="18" charset="0"/>
                      </a:endParaRPr>
                    </a:p>
                  </a:txBody>
                  <a:tcPr marL="25070" marR="2507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10000"/>
                        <a:lumOff val="90000"/>
                      </a:schemeClr>
                    </a:solidFill>
                  </a:tcPr>
                </a:tc>
                <a:extLst>
                  <a:ext uri="{0D108BD9-81ED-4DB2-BD59-A6C34878D82A}">
                    <a16:rowId xmlns:a16="http://schemas.microsoft.com/office/drawing/2014/main" val="1952235840"/>
                  </a:ext>
                </a:extLst>
              </a:tr>
              <a:tr h="1069438">
                <a:tc>
                  <a:txBody>
                    <a:bodyPr/>
                    <a:lstStyle/>
                    <a:p>
                      <a:pPr marL="0" marR="0" algn="ctr">
                        <a:lnSpc>
                          <a:spcPct val="100000"/>
                        </a:lnSpc>
                        <a:buNone/>
                      </a:pPr>
                      <a:endParaRPr lang="en-US" sz="1600" dirty="0">
                        <a:solidFill>
                          <a:schemeClr val="tx1"/>
                        </a:solidFill>
                        <a:effectLst/>
                        <a:latin typeface="+mn-lt"/>
                      </a:endParaRPr>
                    </a:p>
                    <a:p>
                      <a:pPr marL="0" marR="0" algn="ctr">
                        <a:lnSpc>
                          <a:spcPct val="100000"/>
                        </a:lnSpc>
                        <a:buNone/>
                      </a:pPr>
                      <a:r>
                        <a:rPr lang="en-US" sz="1600" dirty="0">
                          <a:solidFill>
                            <a:schemeClr val="tx1"/>
                          </a:solidFill>
                          <a:effectLst/>
                          <a:latin typeface="+mn-lt"/>
                        </a:rPr>
                        <a:t>Lack of financial support</a:t>
                      </a:r>
                      <a:endParaRPr lang="en-US" sz="1600" dirty="0">
                        <a:solidFill>
                          <a:schemeClr val="tx1"/>
                        </a:solidFill>
                        <a:effectLst/>
                        <a:latin typeface="+mn-lt"/>
                        <a:ea typeface="Times New Roman" panose="02020603050405020304" pitchFamily="18" charset="0"/>
                      </a:endParaRPr>
                    </a:p>
                  </a:txBody>
                  <a:tcPr marL="25070" marR="2507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90000"/>
                        <a:lumOff val="10000"/>
                      </a:schemeClr>
                    </a:solidFill>
                  </a:tcPr>
                </a:tc>
                <a:tc>
                  <a:txBody>
                    <a:bodyPr/>
                    <a:lstStyle/>
                    <a:p>
                      <a:pPr marL="342900" marR="0" lvl="0" indent="-342900">
                        <a:lnSpc>
                          <a:spcPct val="100000"/>
                        </a:lnSpc>
                        <a:buFont typeface="Symbol" pitchFamily="2" charset="2"/>
                        <a:buChar char=""/>
                      </a:pPr>
                      <a:r>
                        <a:rPr lang="en-US" sz="1600" kern="100" dirty="0">
                          <a:effectLst/>
                          <a:latin typeface="+mn-lt"/>
                        </a:rPr>
                        <a:t>Full tuition costs are covered.</a:t>
                      </a:r>
                    </a:p>
                    <a:p>
                      <a:pPr marL="342900" marR="0" lvl="0" indent="-342900">
                        <a:lnSpc>
                          <a:spcPct val="100000"/>
                        </a:lnSpc>
                        <a:buFont typeface="Symbol" pitchFamily="2" charset="2"/>
                        <a:buChar char=""/>
                      </a:pPr>
                      <a:r>
                        <a:rPr lang="en-US" sz="1600" kern="100" dirty="0">
                          <a:effectLst/>
                          <a:latin typeface="+mn-lt"/>
                        </a:rPr>
                        <a:t>Financial assistance in the form of a $500 stipend each semester in the program</a:t>
                      </a:r>
                    </a:p>
                    <a:p>
                      <a:pPr marL="342900" marR="0" lvl="0" indent="-342900">
                        <a:lnSpc>
                          <a:spcPct val="100000"/>
                        </a:lnSpc>
                        <a:buFont typeface="Symbol" pitchFamily="2" charset="2"/>
                        <a:buChar char=""/>
                      </a:pPr>
                      <a:r>
                        <a:rPr lang="en-US" sz="1600" kern="100" dirty="0">
                          <a:effectLst/>
                          <a:latin typeface="+mn-lt"/>
                        </a:rPr>
                        <a:t>Laptop provided.</a:t>
                      </a:r>
                    </a:p>
                    <a:p>
                      <a:pPr marL="342900" marR="0" lvl="0" indent="-342900">
                        <a:lnSpc>
                          <a:spcPct val="100000"/>
                        </a:lnSpc>
                        <a:buFont typeface="Symbol" pitchFamily="2" charset="2"/>
                        <a:buChar char=""/>
                      </a:pPr>
                      <a:r>
                        <a:rPr lang="en-US" sz="1600" kern="100" dirty="0">
                          <a:effectLst/>
                          <a:latin typeface="+mn-lt"/>
                        </a:rPr>
                        <a:t>Textbooks and course materials provided.</a:t>
                      </a:r>
                      <a:endParaRPr lang="en-US" sz="1600" kern="100" dirty="0">
                        <a:effectLst/>
                        <a:latin typeface="+mn-lt"/>
                        <a:ea typeface="Aptos" panose="020B0004020202020204" pitchFamily="34" charset="0"/>
                        <a:cs typeface="Times New Roman" panose="02020603050405020304" pitchFamily="18" charset="0"/>
                      </a:endParaRPr>
                    </a:p>
                  </a:txBody>
                  <a:tcPr marL="25070" marR="2507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10000"/>
                        <a:lumOff val="90000"/>
                      </a:schemeClr>
                    </a:solidFill>
                  </a:tcPr>
                </a:tc>
                <a:extLst>
                  <a:ext uri="{0D108BD9-81ED-4DB2-BD59-A6C34878D82A}">
                    <a16:rowId xmlns:a16="http://schemas.microsoft.com/office/drawing/2014/main" val="733858180"/>
                  </a:ext>
                </a:extLst>
              </a:tr>
              <a:tr h="1069438">
                <a:tc>
                  <a:txBody>
                    <a:bodyPr/>
                    <a:lstStyle/>
                    <a:p>
                      <a:pPr marL="0" marR="0" algn="ctr">
                        <a:lnSpc>
                          <a:spcPct val="100000"/>
                        </a:lnSpc>
                        <a:buNone/>
                      </a:pPr>
                      <a:r>
                        <a:rPr lang="en-US" sz="1600" dirty="0">
                          <a:solidFill>
                            <a:schemeClr val="tx1"/>
                          </a:solidFill>
                          <a:effectLst/>
                          <a:latin typeface="+mn-lt"/>
                        </a:rPr>
                        <a:t>Absence of culturally responsive coursework that is relevant and meaningful to students’ lived experiences and community issues</a:t>
                      </a:r>
                      <a:endParaRPr lang="en-US" sz="1600" dirty="0">
                        <a:solidFill>
                          <a:schemeClr val="tx1"/>
                        </a:solidFill>
                        <a:effectLst/>
                        <a:latin typeface="+mn-lt"/>
                        <a:ea typeface="Times New Roman" panose="02020603050405020304" pitchFamily="18" charset="0"/>
                      </a:endParaRPr>
                    </a:p>
                  </a:txBody>
                  <a:tcPr marL="25070" marR="2507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90000"/>
                        <a:lumOff val="10000"/>
                      </a:schemeClr>
                    </a:solidFill>
                  </a:tcPr>
                </a:tc>
                <a:tc>
                  <a:txBody>
                    <a:bodyPr/>
                    <a:lstStyle/>
                    <a:p>
                      <a:pPr marL="342900" marR="0" lvl="0" indent="-342900">
                        <a:lnSpc>
                          <a:spcPct val="100000"/>
                        </a:lnSpc>
                        <a:buFont typeface="Symbol" pitchFamily="2" charset="2"/>
                        <a:buChar char=""/>
                      </a:pPr>
                      <a:r>
                        <a:rPr lang="en-US" sz="1600" kern="100" dirty="0">
                          <a:effectLst/>
                          <a:latin typeface="+mn-lt"/>
                        </a:rPr>
                        <a:t>Culturally responsive course material that is relevant to teaching in Native communities.</a:t>
                      </a:r>
                    </a:p>
                    <a:p>
                      <a:pPr marL="342900" marR="0" lvl="0" indent="-342900">
                        <a:lnSpc>
                          <a:spcPct val="100000"/>
                        </a:lnSpc>
                        <a:buFont typeface="Symbol" pitchFamily="2" charset="2"/>
                        <a:buChar char=""/>
                      </a:pPr>
                      <a:r>
                        <a:rPr lang="en-US" sz="1600" kern="100" dirty="0">
                          <a:effectLst/>
                          <a:latin typeface="+mn-lt"/>
                          <a:ea typeface="Aptos" panose="020B0004020202020204" pitchFamily="34" charset="0"/>
                          <a:cs typeface="Times New Roman" panose="02020603050405020304" pitchFamily="18" charset="0"/>
                        </a:rPr>
                        <a:t>Intentional recruitment of faculty who understand and center racially- and linguistically-diverse knowledges, histories, peoples, and issues.</a:t>
                      </a:r>
                    </a:p>
                  </a:txBody>
                  <a:tcPr marL="25070" marR="2507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10000"/>
                        <a:lumOff val="90000"/>
                      </a:schemeClr>
                    </a:solidFill>
                  </a:tcPr>
                </a:tc>
                <a:extLst>
                  <a:ext uri="{0D108BD9-81ED-4DB2-BD59-A6C34878D82A}">
                    <a16:rowId xmlns:a16="http://schemas.microsoft.com/office/drawing/2014/main" val="3131850501"/>
                  </a:ext>
                </a:extLst>
              </a:tr>
              <a:tr h="1492481">
                <a:tc>
                  <a:txBody>
                    <a:bodyPr/>
                    <a:lstStyle/>
                    <a:p>
                      <a:pPr marL="0" marR="0" algn="ctr">
                        <a:lnSpc>
                          <a:spcPct val="100000"/>
                        </a:lnSpc>
                        <a:buNone/>
                      </a:pPr>
                      <a:endParaRPr lang="en-US" sz="1600" dirty="0">
                        <a:solidFill>
                          <a:schemeClr val="tx1"/>
                        </a:solidFill>
                        <a:effectLst/>
                        <a:latin typeface="+mn-lt"/>
                      </a:endParaRPr>
                    </a:p>
                    <a:p>
                      <a:pPr marL="0" marR="0" algn="ctr">
                        <a:lnSpc>
                          <a:spcPct val="100000"/>
                        </a:lnSpc>
                        <a:buNone/>
                      </a:pPr>
                      <a:endParaRPr lang="en-US" sz="1600" dirty="0">
                        <a:solidFill>
                          <a:schemeClr val="tx1"/>
                        </a:solidFill>
                        <a:effectLst/>
                        <a:latin typeface="+mn-lt"/>
                      </a:endParaRPr>
                    </a:p>
                    <a:p>
                      <a:pPr marL="0" marR="0" algn="ctr">
                        <a:lnSpc>
                          <a:spcPct val="100000"/>
                        </a:lnSpc>
                        <a:buNone/>
                      </a:pPr>
                      <a:r>
                        <a:rPr lang="en-US" sz="1600" dirty="0">
                          <a:solidFill>
                            <a:schemeClr val="tx1"/>
                          </a:solidFill>
                          <a:effectLst/>
                          <a:latin typeface="+mn-lt"/>
                        </a:rPr>
                        <a:t>Inflexible policies and practices that don’t accommodate unique student experiences</a:t>
                      </a:r>
                      <a:endParaRPr lang="en-US" sz="1600" dirty="0">
                        <a:solidFill>
                          <a:schemeClr val="tx1"/>
                        </a:solidFill>
                        <a:effectLst/>
                        <a:latin typeface="+mn-lt"/>
                        <a:ea typeface="Times New Roman" panose="02020603050405020304" pitchFamily="18" charset="0"/>
                      </a:endParaRPr>
                    </a:p>
                  </a:txBody>
                  <a:tcPr marL="25070" marR="2507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90000"/>
                        <a:lumOff val="10000"/>
                      </a:schemeClr>
                    </a:solidFill>
                  </a:tcPr>
                </a:tc>
                <a:tc>
                  <a:txBody>
                    <a:bodyPr/>
                    <a:lstStyle/>
                    <a:p>
                      <a:pPr marL="342900" marR="0" lvl="0" indent="-342900">
                        <a:lnSpc>
                          <a:spcPct val="100000"/>
                        </a:lnSpc>
                        <a:buFont typeface="Symbol" pitchFamily="2" charset="2"/>
                        <a:buChar char=""/>
                      </a:pPr>
                      <a:r>
                        <a:rPr lang="en-US" sz="1600" kern="100" dirty="0">
                          <a:effectLst/>
                          <a:latin typeface="+mn-lt"/>
                        </a:rPr>
                        <a:t>Dedicated PITAS Anchor Faculty member who teaches one course per semester to each cohort and who provides regular mentoring and wrap-around support.</a:t>
                      </a:r>
                    </a:p>
                    <a:p>
                      <a:pPr marL="342900" marR="0" lvl="0" indent="-342900">
                        <a:lnSpc>
                          <a:spcPct val="100000"/>
                        </a:lnSpc>
                        <a:buFont typeface="Symbol" pitchFamily="2" charset="2"/>
                        <a:buChar char=""/>
                      </a:pPr>
                      <a:r>
                        <a:rPr lang="en-US" sz="1600" kern="100" dirty="0">
                          <a:effectLst/>
                          <a:latin typeface="+mn-lt"/>
                        </a:rPr>
                        <a:t>Dedicated PITAS Program Coordinator who knows the students well and advocates for flexibility and/or accommodations when needed.</a:t>
                      </a:r>
                    </a:p>
                    <a:p>
                      <a:pPr marL="342900" marR="0" lvl="0" indent="-342900">
                        <a:lnSpc>
                          <a:spcPct val="100000"/>
                        </a:lnSpc>
                        <a:buFont typeface="Symbol" pitchFamily="2" charset="2"/>
                        <a:buChar char=""/>
                      </a:pPr>
                      <a:r>
                        <a:rPr lang="en-US" sz="1600" kern="100" dirty="0">
                          <a:effectLst/>
                          <a:latin typeface="+mn-lt"/>
                          <a:ea typeface="Aptos" panose="020B0004020202020204" pitchFamily="34" charset="0"/>
                          <a:cs typeface="Times New Roman" panose="02020603050405020304" pitchFamily="18" charset="0"/>
                        </a:rPr>
                        <a:t>Go-to advocates in key university offices/units.</a:t>
                      </a:r>
                    </a:p>
                  </a:txBody>
                  <a:tcPr marL="25070" marR="2507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10000"/>
                        <a:lumOff val="90000"/>
                      </a:schemeClr>
                    </a:solidFill>
                  </a:tcPr>
                </a:tc>
                <a:extLst>
                  <a:ext uri="{0D108BD9-81ED-4DB2-BD59-A6C34878D82A}">
                    <a16:rowId xmlns:a16="http://schemas.microsoft.com/office/drawing/2014/main" val="1801354285"/>
                  </a:ext>
                </a:extLst>
              </a:tr>
              <a:tr h="1492481">
                <a:tc>
                  <a:txBody>
                    <a:bodyPr/>
                    <a:lstStyle/>
                    <a:p>
                      <a:pPr marL="0" marR="0" algn="ctr">
                        <a:lnSpc>
                          <a:spcPct val="100000"/>
                        </a:lnSpc>
                        <a:buNone/>
                      </a:pPr>
                      <a:endParaRPr lang="en-US" sz="1600" dirty="0">
                        <a:solidFill>
                          <a:schemeClr val="tx1"/>
                        </a:solidFill>
                        <a:effectLst/>
                        <a:latin typeface="+mn-lt"/>
                      </a:endParaRPr>
                    </a:p>
                    <a:p>
                      <a:pPr marL="0" marR="0" algn="ctr">
                        <a:lnSpc>
                          <a:spcPct val="100000"/>
                        </a:lnSpc>
                        <a:buNone/>
                      </a:pPr>
                      <a:endParaRPr lang="en-US" sz="1600" dirty="0">
                        <a:solidFill>
                          <a:schemeClr val="tx1"/>
                        </a:solidFill>
                        <a:effectLst/>
                        <a:latin typeface="+mn-lt"/>
                      </a:endParaRPr>
                    </a:p>
                    <a:p>
                      <a:pPr marL="0" marR="0" algn="ctr">
                        <a:lnSpc>
                          <a:spcPct val="100000"/>
                        </a:lnSpc>
                        <a:buNone/>
                      </a:pPr>
                      <a:r>
                        <a:rPr lang="en-US" sz="1600" dirty="0">
                          <a:solidFill>
                            <a:schemeClr val="tx1"/>
                          </a:solidFill>
                          <a:effectLst/>
                          <a:latin typeface="+mn-lt"/>
                        </a:rPr>
                        <a:t>Lack of a sense of belonging </a:t>
                      </a:r>
                    </a:p>
                    <a:p>
                      <a:pPr marL="0" marR="0" algn="ctr">
                        <a:lnSpc>
                          <a:spcPct val="100000"/>
                        </a:lnSpc>
                        <a:buNone/>
                      </a:pPr>
                      <a:r>
                        <a:rPr lang="en-US" sz="1600" dirty="0">
                          <a:solidFill>
                            <a:schemeClr val="tx1"/>
                          </a:solidFill>
                          <a:effectLst/>
                          <a:latin typeface="+mn-lt"/>
                        </a:rPr>
                        <a:t>in higher education</a:t>
                      </a:r>
                      <a:endParaRPr lang="en-US" sz="1600" dirty="0">
                        <a:solidFill>
                          <a:schemeClr val="tx1"/>
                        </a:solidFill>
                        <a:effectLst/>
                        <a:latin typeface="+mn-lt"/>
                        <a:ea typeface="Times New Roman" panose="02020603050405020304" pitchFamily="18" charset="0"/>
                      </a:endParaRPr>
                    </a:p>
                  </a:txBody>
                  <a:tcPr marL="25070" marR="2507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90000"/>
                        <a:lumOff val="10000"/>
                      </a:schemeClr>
                    </a:solidFill>
                  </a:tcPr>
                </a:tc>
                <a:tc>
                  <a:txBody>
                    <a:bodyPr/>
                    <a:lstStyle/>
                    <a:p>
                      <a:pPr marL="342900" marR="0" lvl="0" indent="-342900">
                        <a:lnSpc>
                          <a:spcPct val="100000"/>
                        </a:lnSpc>
                        <a:buFont typeface="Symbol" pitchFamily="2" charset="2"/>
                        <a:buChar char=""/>
                      </a:pPr>
                      <a:r>
                        <a:rPr lang="en-US" sz="1600" kern="100" dirty="0">
                          <a:effectLst/>
                          <a:latin typeface="+mn-lt"/>
                        </a:rPr>
                        <a:t>Intentionally-designed cohort of peers with similar lived experiences.</a:t>
                      </a:r>
                    </a:p>
                    <a:p>
                      <a:pPr marL="342900" marR="0" lvl="0" indent="-342900">
                        <a:lnSpc>
                          <a:spcPct val="100000"/>
                        </a:lnSpc>
                        <a:buFont typeface="Symbol" pitchFamily="2" charset="2"/>
                        <a:buChar char=""/>
                      </a:pPr>
                      <a:r>
                        <a:rPr lang="en-US" sz="1600" kern="100" dirty="0">
                          <a:effectLst/>
                          <a:latin typeface="+mn-lt"/>
                        </a:rPr>
                        <a:t>Once-per-semester in person gatherings on a weekend.</a:t>
                      </a:r>
                    </a:p>
                    <a:p>
                      <a:pPr marL="342900" marR="0" lvl="0" indent="-342900">
                        <a:lnSpc>
                          <a:spcPct val="100000"/>
                        </a:lnSpc>
                        <a:buFont typeface="Symbol" pitchFamily="2" charset="2"/>
                        <a:buChar char=""/>
                      </a:pPr>
                      <a:r>
                        <a:rPr lang="en-US" sz="1600" kern="100" dirty="0">
                          <a:effectLst/>
                          <a:latin typeface="+mn-lt"/>
                        </a:rPr>
                        <a:t>Summer 2-week residency at NAU.</a:t>
                      </a:r>
                    </a:p>
                    <a:p>
                      <a:pPr marL="342900" marR="0" lvl="0" indent="-342900">
                        <a:lnSpc>
                          <a:spcPct val="100000"/>
                        </a:lnSpc>
                        <a:buFont typeface="Symbol" pitchFamily="2" charset="2"/>
                        <a:buChar char=""/>
                      </a:pPr>
                      <a:r>
                        <a:rPr lang="en-US" sz="1600" kern="100" dirty="0">
                          <a:effectLst/>
                          <a:latin typeface="+mn-lt"/>
                        </a:rPr>
                        <a:t>Learning from former PITAS graduates about their experiences.</a:t>
                      </a:r>
                    </a:p>
                    <a:p>
                      <a:pPr marL="342900" marR="0" lvl="0" indent="-342900">
                        <a:lnSpc>
                          <a:spcPct val="100000"/>
                        </a:lnSpc>
                        <a:buFont typeface="Symbol" pitchFamily="2" charset="2"/>
                        <a:buChar char=""/>
                      </a:pPr>
                      <a:r>
                        <a:rPr lang="en-US" sz="1600" kern="100" dirty="0">
                          <a:effectLst/>
                          <a:latin typeface="+mn-lt"/>
                          <a:ea typeface="Aptos" panose="020B0004020202020204" pitchFamily="34" charset="0"/>
                          <a:cs typeface="Times New Roman" panose="02020603050405020304" pitchFamily="18" charset="0"/>
                        </a:rPr>
                        <a:t>Intentional, consistent messaging about value, expertise, and community.</a:t>
                      </a:r>
                    </a:p>
                  </a:txBody>
                  <a:tcPr marL="25070" marR="2507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lumMod val="10000"/>
                        <a:lumOff val="90000"/>
                      </a:schemeClr>
                    </a:solidFill>
                  </a:tcPr>
                </a:tc>
                <a:extLst>
                  <a:ext uri="{0D108BD9-81ED-4DB2-BD59-A6C34878D82A}">
                    <a16:rowId xmlns:a16="http://schemas.microsoft.com/office/drawing/2014/main" val="108530585"/>
                  </a:ext>
                </a:extLst>
              </a:tr>
            </a:tbl>
          </a:graphicData>
        </a:graphic>
      </p:graphicFrame>
    </p:spTree>
    <p:extLst>
      <p:ext uri="{BB962C8B-B14F-4D97-AF65-F5344CB8AC3E}">
        <p14:creationId xmlns:p14="http://schemas.microsoft.com/office/powerpoint/2010/main" val="19098919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36C9FA0-A8B0-3A99-DFD4-131E052C1D11}"/>
              </a:ext>
              <a:ext uri="{C183D7F6-B498-43B3-948B-1728B52AA6E4}">
                <adec:decorative xmlns:adec="http://schemas.microsoft.com/office/drawing/2017/decorative" val="1"/>
              </a:ext>
            </a:extLst>
          </p:cNvPr>
          <p:cNvSpPr/>
          <p:nvPr/>
        </p:nvSpPr>
        <p:spPr>
          <a:xfrm>
            <a:off x="137650" y="132734"/>
            <a:ext cx="11916697" cy="1430594"/>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E6FE127B-062C-AD47-8B65-DCEB4AF9A144}"/>
              </a:ext>
            </a:extLst>
          </p:cNvPr>
          <p:cNvSpPr>
            <a:spLocks noGrp="1"/>
          </p:cNvSpPr>
          <p:nvPr>
            <p:ph type="title"/>
          </p:nvPr>
        </p:nvSpPr>
        <p:spPr>
          <a:xfrm>
            <a:off x="137649" y="185250"/>
            <a:ext cx="11916697" cy="1325563"/>
          </a:xfrm>
        </p:spPr>
        <p:txBody>
          <a:bodyPr>
            <a:normAutofit/>
          </a:bodyPr>
          <a:lstStyle/>
          <a:p>
            <a:pPr algn="ctr"/>
            <a:r>
              <a:rPr lang="en-US" b="1" dirty="0">
                <a:solidFill>
                  <a:schemeClr val="bg1"/>
                </a:solidFill>
              </a:rPr>
              <a:t>Cultural responsiveness is our design principle.</a:t>
            </a:r>
            <a:br>
              <a:rPr lang="en-US" b="1" dirty="0">
                <a:solidFill>
                  <a:schemeClr val="bg1"/>
                </a:solidFill>
              </a:rPr>
            </a:br>
            <a:r>
              <a:rPr lang="en-US" b="1" dirty="0">
                <a:solidFill>
                  <a:schemeClr val="bg1"/>
                </a:solidFill>
              </a:rPr>
              <a:t>Both / and is often how we get there.</a:t>
            </a:r>
          </a:p>
        </p:txBody>
      </p:sp>
      <p:pic>
        <p:nvPicPr>
          <p:cNvPr id="4" name="Content Placeholder 3">
            <a:extLst>
              <a:ext uri="{FF2B5EF4-FFF2-40B4-BE49-F238E27FC236}">
                <a16:creationId xmlns:a16="http://schemas.microsoft.com/office/drawing/2014/main" id="{E264CC8E-6551-0E7C-0DA1-9070F053EFAB}"/>
              </a:ext>
              <a:ext uri="{C183D7F6-B498-43B3-948B-1728B52AA6E4}">
                <adec:decorative xmlns:adec="http://schemas.microsoft.com/office/drawing/2017/decorative" val="1"/>
              </a:ext>
            </a:extLst>
          </p:cNvPr>
          <p:cNvPicPr>
            <a:picLocks noGrp="1" noChangeAspect="1"/>
          </p:cNvPicPr>
          <p:nvPr>
            <p:ph idx="1"/>
          </p:nvPr>
        </p:nvPicPr>
        <p:blipFill>
          <a:blip r:embed="rId2"/>
          <a:srcRect l="13415" r="6492" b="6027"/>
          <a:stretch/>
        </p:blipFill>
        <p:spPr>
          <a:xfrm rot="5400000">
            <a:off x="207113" y="2397975"/>
            <a:ext cx="3036897" cy="3451123"/>
          </a:xfrm>
          <a:prstGeom prst="rect">
            <a:avLst/>
          </a:prstGeom>
        </p:spPr>
      </p:pic>
      <p:pic>
        <p:nvPicPr>
          <p:cNvPr id="5" name="Content Placeholder 4">
            <a:extLst>
              <a:ext uri="{FF2B5EF4-FFF2-40B4-BE49-F238E27FC236}">
                <a16:creationId xmlns:a16="http://schemas.microsoft.com/office/drawing/2014/main" id="{598C4371-2EBE-E3DB-5E86-F3D434E83684}"/>
              </a:ext>
              <a:ext uri="{C183D7F6-B498-43B3-948B-1728B52AA6E4}">
                <adec:decorative xmlns:adec="http://schemas.microsoft.com/office/drawing/2017/decorative" val="1"/>
              </a:ext>
            </a:extLst>
          </p:cNvPr>
          <p:cNvPicPr>
            <a:picLocks noChangeAspect="1"/>
          </p:cNvPicPr>
          <p:nvPr/>
        </p:nvPicPr>
        <p:blipFill>
          <a:blip r:embed="rId3"/>
          <a:srcRect l="8870" t="6396" b="3716"/>
          <a:stretch/>
        </p:blipFill>
        <p:spPr>
          <a:xfrm rot="5400000">
            <a:off x="9304520" y="3036984"/>
            <a:ext cx="3319375" cy="2455584"/>
          </a:xfrm>
          <a:prstGeom prst="rect">
            <a:avLst/>
          </a:prstGeom>
        </p:spPr>
      </p:pic>
      <p:graphicFrame>
        <p:nvGraphicFramePr>
          <p:cNvPr id="8" name="Diagram 7">
            <a:extLst>
              <a:ext uri="{FF2B5EF4-FFF2-40B4-BE49-F238E27FC236}">
                <a16:creationId xmlns:a16="http://schemas.microsoft.com/office/drawing/2014/main" id="{243113A0-C1D0-68FC-3128-21B654238733}"/>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69256576"/>
              </p:ext>
            </p:extLst>
          </p:nvPr>
        </p:nvGraphicFramePr>
        <p:xfrm>
          <a:off x="3111910" y="1615844"/>
          <a:ext cx="6784258" cy="52421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392285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2A2F57F-14E5-E3F5-CF81-2747920DD934}"/>
              </a:ext>
            </a:extLst>
          </p:cNvPr>
          <p:cNvSpPr>
            <a:spLocks noGrp="1"/>
          </p:cNvSpPr>
          <p:nvPr>
            <p:ph type="title"/>
          </p:nvPr>
        </p:nvSpPr>
        <p:spPr>
          <a:xfrm>
            <a:off x="662940" y="306132"/>
            <a:ext cx="10866120" cy="899795"/>
          </a:xfrm>
          <a:solidFill>
            <a:srgbClr val="FFC000"/>
          </a:solidFill>
        </p:spPr>
        <p:txBody>
          <a:bodyPr/>
          <a:lstStyle/>
          <a:p>
            <a:pPr algn="ctr"/>
            <a:r>
              <a:rPr lang="en-US" b="1" dirty="0">
                <a:solidFill>
                  <a:schemeClr val="bg1"/>
                </a:solidFill>
                <a:latin typeface="+mn-lt"/>
              </a:rPr>
              <a:t>Trajectory of PITAS Graduates</a:t>
            </a:r>
          </a:p>
        </p:txBody>
      </p:sp>
      <p:sp>
        <p:nvSpPr>
          <p:cNvPr id="3" name="Content Placeholder 2">
            <a:extLst>
              <a:ext uri="{FF2B5EF4-FFF2-40B4-BE49-F238E27FC236}">
                <a16:creationId xmlns:a16="http://schemas.microsoft.com/office/drawing/2014/main" id="{01012BDA-B2DC-9D69-AE22-AC318166A678}"/>
              </a:ext>
            </a:extLst>
          </p:cNvPr>
          <p:cNvSpPr>
            <a:spLocks noGrp="1"/>
          </p:cNvSpPr>
          <p:nvPr>
            <p:ph sz="half" idx="1"/>
          </p:nvPr>
        </p:nvSpPr>
        <p:spPr>
          <a:xfrm>
            <a:off x="333806" y="1588721"/>
            <a:ext cx="4404360" cy="4963147"/>
          </a:xfrm>
          <a:solidFill>
            <a:schemeClr val="bg2">
              <a:lumMod val="10000"/>
              <a:lumOff val="90000"/>
            </a:schemeClr>
          </a:solidFill>
        </p:spPr>
        <p:txBody>
          <a:bodyPr>
            <a:normAutofit fontScale="55000" lnSpcReduction="20000"/>
          </a:bodyPr>
          <a:lstStyle/>
          <a:p>
            <a:pPr marL="0" indent="0">
              <a:buNone/>
            </a:pPr>
            <a:endParaRPr lang="en-US" b="1" dirty="0">
              <a:solidFill>
                <a:schemeClr val="bg1"/>
              </a:solidFill>
            </a:endParaRPr>
          </a:p>
          <a:p>
            <a:pPr marL="0" indent="0">
              <a:buNone/>
            </a:pPr>
            <a:r>
              <a:rPr lang="en-US" sz="3600" b="1" dirty="0">
                <a:solidFill>
                  <a:schemeClr val="bg1"/>
                </a:solidFill>
              </a:rPr>
              <a:t>2022 cohort</a:t>
            </a:r>
          </a:p>
          <a:p>
            <a:r>
              <a:rPr lang="en-US" b="1" dirty="0">
                <a:solidFill>
                  <a:schemeClr val="bg1"/>
                </a:solidFill>
              </a:rPr>
              <a:t>19 graduates in May 2024</a:t>
            </a:r>
          </a:p>
          <a:p>
            <a:pPr marL="0" indent="0">
              <a:buNone/>
            </a:pPr>
            <a:endParaRPr lang="en-US" b="1" dirty="0">
              <a:solidFill>
                <a:schemeClr val="bg1"/>
              </a:solidFill>
            </a:endParaRPr>
          </a:p>
          <a:p>
            <a:pPr marL="0" indent="0">
              <a:buNone/>
            </a:pPr>
            <a:r>
              <a:rPr lang="en-US" sz="3600" b="1" dirty="0">
                <a:solidFill>
                  <a:schemeClr val="bg1"/>
                </a:solidFill>
              </a:rPr>
              <a:t>2023 cohort</a:t>
            </a:r>
            <a:r>
              <a:rPr lang="en-US" b="1" dirty="0">
                <a:solidFill>
                  <a:schemeClr val="bg1"/>
                </a:solidFill>
              </a:rPr>
              <a:t>	 </a:t>
            </a:r>
          </a:p>
          <a:p>
            <a:r>
              <a:rPr lang="en-US" b="1" dirty="0">
                <a:solidFill>
                  <a:schemeClr val="bg1"/>
                </a:solidFill>
              </a:rPr>
              <a:t>9 graduates in May 2025</a:t>
            </a:r>
          </a:p>
          <a:p>
            <a:endParaRPr lang="en-US" b="1" dirty="0">
              <a:solidFill>
                <a:schemeClr val="bg1"/>
              </a:solidFill>
            </a:endParaRPr>
          </a:p>
          <a:p>
            <a:pPr marL="0" indent="0">
              <a:buNone/>
            </a:pPr>
            <a:r>
              <a:rPr lang="en-US" sz="3600" b="1" dirty="0">
                <a:solidFill>
                  <a:schemeClr val="bg1"/>
                </a:solidFill>
              </a:rPr>
              <a:t>2024 cohort</a:t>
            </a:r>
            <a:r>
              <a:rPr lang="en-US" b="1" dirty="0">
                <a:solidFill>
                  <a:schemeClr val="bg1"/>
                </a:solidFill>
              </a:rPr>
              <a:t>	</a:t>
            </a:r>
          </a:p>
          <a:p>
            <a:r>
              <a:rPr lang="en-US" b="1" dirty="0">
                <a:solidFill>
                  <a:schemeClr val="bg1"/>
                </a:solidFill>
              </a:rPr>
              <a:t>17 graduates in May 2026</a:t>
            </a:r>
          </a:p>
          <a:p>
            <a:pPr marL="0" indent="0">
              <a:buNone/>
            </a:pPr>
            <a:endParaRPr lang="en-US" b="1" dirty="0">
              <a:solidFill>
                <a:schemeClr val="bg1"/>
              </a:solidFill>
            </a:endParaRPr>
          </a:p>
          <a:p>
            <a:pPr marL="0" indent="0">
              <a:buNone/>
            </a:pPr>
            <a:r>
              <a:rPr lang="en-US" sz="3600" b="1" dirty="0">
                <a:solidFill>
                  <a:schemeClr val="bg1"/>
                </a:solidFill>
              </a:rPr>
              <a:t>2025 cohort</a:t>
            </a:r>
            <a:r>
              <a:rPr lang="en-US" b="1" dirty="0">
                <a:solidFill>
                  <a:schemeClr val="bg1"/>
                </a:solidFill>
              </a:rPr>
              <a:t>	</a:t>
            </a:r>
          </a:p>
          <a:p>
            <a:r>
              <a:rPr lang="en-US" b="1" dirty="0">
                <a:solidFill>
                  <a:schemeClr val="bg1"/>
                </a:solidFill>
              </a:rPr>
              <a:t>14 scholars on track to graduate in May 2027</a:t>
            </a:r>
          </a:p>
          <a:p>
            <a:pPr marL="457200" lvl="1" indent="0">
              <a:buNone/>
            </a:pPr>
            <a:endParaRPr lang="en-US" b="1" dirty="0">
              <a:solidFill>
                <a:schemeClr val="bg1"/>
              </a:solidFill>
            </a:endParaRPr>
          </a:p>
          <a:p>
            <a:pPr marL="0" indent="0">
              <a:buNone/>
            </a:pPr>
            <a:r>
              <a:rPr lang="en-US" sz="3600" b="1" dirty="0">
                <a:solidFill>
                  <a:schemeClr val="bg1"/>
                </a:solidFill>
              </a:rPr>
              <a:t>2026 cohort </a:t>
            </a:r>
          </a:p>
          <a:p>
            <a:r>
              <a:rPr lang="en-US" b="1" dirty="0">
                <a:solidFill>
                  <a:schemeClr val="bg1"/>
                </a:solidFill>
              </a:rPr>
              <a:t>36 scholars just started PITAS and will graduate in May 2028</a:t>
            </a:r>
            <a:br>
              <a:rPr lang="en-US" b="1" dirty="0">
                <a:solidFill>
                  <a:schemeClr val="bg1"/>
                </a:solidFill>
              </a:rPr>
            </a:br>
            <a:endParaRPr lang="en-US" b="1" dirty="0">
              <a:solidFill>
                <a:schemeClr val="bg1"/>
              </a:solidFill>
            </a:endParaRPr>
          </a:p>
        </p:txBody>
      </p:sp>
      <p:pic>
        <p:nvPicPr>
          <p:cNvPr id="4" name="Picture 3">
            <a:extLst>
              <a:ext uri="{FF2B5EF4-FFF2-40B4-BE49-F238E27FC236}">
                <a16:creationId xmlns:a16="http://schemas.microsoft.com/office/drawing/2014/main" id="{FB2B2D75-D777-FB3C-62CF-2392A074F6B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90471" y="1437653"/>
            <a:ext cx="6994849" cy="5246493"/>
          </a:xfrm>
          <a:prstGeom prst="rect">
            <a:avLst/>
          </a:prstGeom>
        </p:spPr>
      </p:pic>
    </p:spTree>
    <p:extLst>
      <p:ext uri="{BB962C8B-B14F-4D97-AF65-F5344CB8AC3E}">
        <p14:creationId xmlns:p14="http://schemas.microsoft.com/office/powerpoint/2010/main" val="35143844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1045F-DEFF-3366-24AE-C499D3A12F32}"/>
              </a:ext>
            </a:extLst>
          </p:cNvPr>
          <p:cNvSpPr>
            <a:spLocks noGrp="1"/>
          </p:cNvSpPr>
          <p:nvPr>
            <p:ph type="title"/>
          </p:nvPr>
        </p:nvSpPr>
        <p:spPr>
          <a:xfrm>
            <a:off x="838200" y="291912"/>
            <a:ext cx="10515600" cy="1020696"/>
          </a:xfrm>
          <a:solidFill>
            <a:srgbClr val="FFC000"/>
          </a:solidFill>
        </p:spPr>
        <p:txBody>
          <a:bodyPr>
            <a:normAutofit/>
          </a:bodyPr>
          <a:lstStyle/>
          <a:p>
            <a:pPr algn="ctr"/>
            <a:r>
              <a:rPr lang="en-US" b="1" dirty="0">
                <a:solidFill>
                  <a:schemeClr val="bg1"/>
                </a:solidFill>
                <a:latin typeface="+mn-lt"/>
              </a:rPr>
              <a:t>PITAS Program Interest by Year</a:t>
            </a:r>
          </a:p>
        </p:txBody>
      </p:sp>
      <p:graphicFrame>
        <p:nvGraphicFramePr>
          <p:cNvPr id="6" name="Content Placeholder 5">
            <a:extLst>
              <a:ext uri="{FF2B5EF4-FFF2-40B4-BE49-F238E27FC236}">
                <a16:creationId xmlns:a16="http://schemas.microsoft.com/office/drawing/2014/main" id="{3084CB81-6C62-07B5-78E4-F34FEA7EE5FB}"/>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995425547"/>
              </p:ext>
            </p:extLst>
          </p:nvPr>
        </p:nvGraphicFramePr>
        <p:xfrm>
          <a:off x="623118" y="1537828"/>
          <a:ext cx="10945761" cy="52494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532766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20F56-B22B-781F-FF8D-EC474C1EAAA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3704A1-144B-6153-2389-389AD1793297}"/>
              </a:ext>
            </a:extLst>
          </p:cNvPr>
          <p:cNvSpPr>
            <a:spLocks noGrp="1"/>
          </p:cNvSpPr>
          <p:nvPr>
            <p:ph idx="1"/>
          </p:nvPr>
        </p:nvSpPr>
        <p:spPr>
          <a:xfrm>
            <a:off x="386862" y="304799"/>
            <a:ext cx="8936432" cy="5845278"/>
          </a:xfrm>
        </p:spPr>
        <p:txBody>
          <a:bodyPr>
            <a:normAutofit fontScale="92500" lnSpcReduction="20000"/>
          </a:bodyPr>
          <a:lstStyle/>
          <a:p>
            <a:pPr marL="0" indent="0" algn="ctr">
              <a:buNone/>
            </a:pPr>
            <a:r>
              <a:rPr lang="en-US" sz="3500" i="1" dirty="0">
                <a:effectLst/>
                <a:latin typeface="Aptos" panose="020B0004020202020204" pitchFamily="34" charset="0"/>
              </a:rPr>
              <a:t>“Our guiding thesis…is that truly</a:t>
            </a:r>
            <a:r>
              <a:rPr lang="en-US" sz="3500" dirty="0">
                <a:latin typeface="Aptos" panose="020B0004020202020204" pitchFamily="34" charset="0"/>
              </a:rPr>
              <a:t> </a:t>
            </a:r>
            <a:r>
              <a:rPr lang="en-US" sz="3500" i="1" dirty="0">
                <a:effectLst/>
                <a:latin typeface="Aptos" panose="020B0004020202020204" pitchFamily="34" charset="0"/>
              </a:rPr>
              <a:t>culturally responsive learning for Indigenous youth is a highly complex endeavor that </a:t>
            </a:r>
            <a:r>
              <a:rPr lang="en-US" sz="3500" b="1" i="1" dirty="0">
                <a:solidFill>
                  <a:srgbClr val="FFC000"/>
                </a:solidFill>
                <a:effectLst/>
                <a:latin typeface="Aptos" panose="020B0004020202020204" pitchFamily="34" charset="0"/>
              </a:rPr>
              <a:t>requires systemic change</a:t>
            </a:r>
            <a:r>
              <a:rPr lang="en-US" sz="3500" i="1" dirty="0">
                <a:effectLst/>
                <a:latin typeface="Aptos" panose="020B0004020202020204" pitchFamily="34" charset="0"/>
              </a:rPr>
              <a:t> within and across a number of levels in our schooling</a:t>
            </a:r>
            <a:r>
              <a:rPr lang="en-US" sz="3500" dirty="0">
                <a:latin typeface="Aptos" panose="020B0004020202020204" pitchFamily="34" charset="0"/>
              </a:rPr>
              <a:t> </a:t>
            </a:r>
            <a:r>
              <a:rPr lang="en-US" sz="3500" i="1" dirty="0">
                <a:effectLst/>
                <a:latin typeface="Aptos" panose="020B0004020202020204" pitchFamily="34" charset="0"/>
              </a:rPr>
              <a:t>system…[M]ore explicit and sustained attention</a:t>
            </a:r>
            <a:r>
              <a:rPr lang="en-US" sz="3500" dirty="0">
                <a:latin typeface="Aptos" panose="020B0004020202020204" pitchFamily="34" charset="0"/>
              </a:rPr>
              <a:t> </a:t>
            </a:r>
            <a:r>
              <a:rPr lang="en-US" sz="3500" i="1" dirty="0">
                <a:effectLst/>
                <a:latin typeface="Aptos" panose="020B0004020202020204" pitchFamily="34" charset="0"/>
              </a:rPr>
              <a:t>must be paid to </a:t>
            </a:r>
            <a:r>
              <a:rPr lang="en-US" sz="3500" b="1" i="1" dirty="0">
                <a:solidFill>
                  <a:srgbClr val="FFC000"/>
                </a:solidFill>
                <a:effectLst/>
                <a:latin typeface="Aptos" panose="020B0004020202020204" pitchFamily="34" charset="0"/>
              </a:rPr>
              <a:t>tribal sovereignty and self-determination</a:t>
            </a:r>
            <a:r>
              <a:rPr lang="en-US" sz="3500" i="1" dirty="0">
                <a:effectLst/>
                <a:latin typeface="Aptos" panose="020B0004020202020204" pitchFamily="34" charset="0"/>
              </a:rPr>
              <a:t>, the </a:t>
            </a:r>
            <a:r>
              <a:rPr lang="en-US" sz="3500" b="1" i="1" dirty="0">
                <a:solidFill>
                  <a:srgbClr val="FFC000"/>
                </a:solidFill>
                <a:effectLst/>
                <a:latin typeface="Aptos" panose="020B0004020202020204" pitchFamily="34" charset="0"/>
              </a:rPr>
              <a:t>racism</a:t>
            </a:r>
            <a:r>
              <a:rPr lang="en-US" sz="3500" i="1" dirty="0">
                <a:effectLst/>
                <a:latin typeface="Aptos" panose="020B0004020202020204" pitchFamily="34" charset="0"/>
              </a:rPr>
              <a:t> experienced by Indigenous youth, and </a:t>
            </a:r>
            <a:r>
              <a:rPr lang="en-US" sz="3500" b="1" i="1" dirty="0">
                <a:solidFill>
                  <a:srgbClr val="FFC000"/>
                </a:solidFill>
                <a:effectLst/>
                <a:latin typeface="Aptos" panose="020B0004020202020204" pitchFamily="34" charset="0"/>
              </a:rPr>
              <a:t>Indigenous epistemologies</a:t>
            </a:r>
            <a:r>
              <a:rPr lang="en-US" sz="3500" i="1" dirty="0">
                <a:effectLst/>
                <a:latin typeface="Aptos" panose="020B0004020202020204" pitchFamily="34" charset="0"/>
              </a:rPr>
              <a:t> if educators and scholars hope to move away from the essentializations, generalizations, and easy anecdotes</a:t>
            </a:r>
            <a:r>
              <a:rPr lang="en-US" sz="3500" dirty="0">
                <a:latin typeface="Aptos" panose="020B0004020202020204" pitchFamily="34" charset="0"/>
              </a:rPr>
              <a:t> </a:t>
            </a:r>
            <a:r>
              <a:rPr lang="en-US" sz="3500" i="1" dirty="0">
                <a:effectLst/>
                <a:latin typeface="Aptos" panose="020B0004020202020204" pitchFamily="34" charset="0"/>
              </a:rPr>
              <a:t>that seem to derive from much of the literature and instead move toward</a:t>
            </a:r>
            <a:r>
              <a:rPr lang="en-US" sz="3500" dirty="0">
                <a:latin typeface="Aptos" panose="020B0004020202020204" pitchFamily="34" charset="0"/>
              </a:rPr>
              <a:t> </a:t>
            </a:r>
            <a:r>
              <a:rPr lang="en-US" sz="3500" i="1" dirty="0">
                <a:effectLst/>
                <a:latin typeface="Aptos" panose="020B0004020202020204" pitchFamily="34" charset="0"/>
              </a:rPr>
              <a:t>engaging in genuinely culturally responsive learning for Indigenous youth” </a:t>
            </a:r>
          </a:p>
          <a:p>
            <a:pPr marL="0" indent="0" algn="ctr">
              <a:buNone/>
            </a:pPr>
            <a:endParaRPr lang="en-US" sz="2200" i="1" dirty="0">
              <a:effectLst/>
              <a:latin typeface="Aptos" panose="020B0004020202020204" pitchFamily="34" charset="0"/>
            </a:endParaRPr>
          </a:p>
          <a:p>
            <a:pPr marL="0" indent="0" algn="ctr">
              <a:buNone/>
            </a:pPr>
            <a:r>
              <a:rPr lang="en-US" sz="2200" i="1" dirty="0">
                <a:effectLst/>
                <a:latin typeface="Aptos" panose="020B0004020202020204" pitchFamily="34" charset="0"/>
              </a:rPr>
              <a:t>(Castagno &amp; Brayboy, 2008, p.943).</a:t>
            </a:r>
            <a:endParaRPr lang="en-US" sz="2200" dirty="0">
              <a:effectLst/>
              <a:latin typeface="Aptos" panose="020B0004020202020204" pitchFamily="34" charset="0"/>
            </a:endParaRPr>
          </a:p>
        </p:txBody>
      </p:sp>
      <p:sp>
        <p:nvSpPr>
          <p:cNvPr id="6" name="Rounded Rectangle 5">
            <a:extLst>
              <a:ext uri="{FF2B5EF4-FFF2-40B4-BE49-F238E27FC236}">
                <a16:creationId xmlns:a16="http://schemas.microsoft.com/office/drawing/2014/main" id="{46DCC680-B027-901D-37D8-72F162FFA3D8}"/>
              </a:ext>
            </a:extLst>
          </p:cNvPr>
          <p:cNvSpPr>
            <a:spLocks noGrp="1"/>
          </p:cNvSpPr>
          <p:nvPr>
            <p:ph type="title" idx="4294967295"/>
          </p:nvPr>
        </p:nvSpPr>
        <p:spPr>
          <a:xfrm>
            <a:off x="9720882" y="1435685"/>
            <a:ext cx="2116360" cy="1272989"/>
          </a:xfrm>
          <a:prstGeom prst="roundRect">
            <a:avLst/>
          </a:prstGeom>
          <a:solidFill>
            <a:srgbClr val="FFC000"/>
          </a:solidFill>
          <a:ln w="19050" cap="flat" cmpd="sng" algn="ctr">
            <a:solidFill>
              <a:schemeClr val="accent1">
                <a:shade val="15000"/>
              </a:schemeClr>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Scan for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CRAIS Tool</a:t>
            </a:r>
          </a:p>
        </p:txBody>
      </p:sp>
      <p:sp>
        <p:nvSpPr>
          <p:cNvPr id="7" name="Down Arrow 6">
            <a:extLst>
              <a:ext uri="{FF2B5EF4-FFF2-40B4-BE49-F238E27FC236}">
                <a16:creationId xmlns:a16="http://schemas.microsoft.com/office/drawing/2014/main" id="{94D98080-AE94-6F18-D369-6908BF650722}"/>
              </a:ext>
              <a:ext uri="{C183D7F6-B498-43B3-948B-1728B52AA6E4}">
                <adec:decorative xmlns:adec="http://schemas.microsoft.com/office/drawing/2017/decorative" val="1"/>
              </a:ext>
            </a:extLst>
          </p:cNvPr>
          <p:cNvSpPr/>
          <p:nvPr/>
        </p:nvSpPr>
        <p:spPr>
          <a:xfrm>
            <a:off x="10536746" y="2974966"/>
            <a:ext cx="484632" cy="978408"/>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a:extLst>
              <a:ext uri="{FF2B5EF4-FFF2-40B4-BE49-F238E27FC236}">
                <a16:creationId xmlns:a16="http://schemas.microsoft.com/office/drawing/2014/main" id="{A2440286-CBDC-3EE8-4BCC-A47A6BBAFC5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439972" y="4129014"/>
            <a:ext cx="2586601" cy="2586601"/>
          </a:xfrm>
          <a:prstGeom prst="rect">
            <a:avLst/>
          </a:prstGeom>
        </p:spPr>
      </p:pic>
      <p:pic>
        <p:nvPicPr>
          <p:cNvPr id="2" name="Graphic 1">
            <a:extLst>
              <a:ext uri="{FF2B5EF4-FFF2-40B4-BE49-F238E27FC236}">
                <a16:creationId xmlns:a16="http://schemas.microsoft.com/office/drawing/2014/main" id="{E3FF486C-E057-0260-C17E-5FB0B7B89BB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5427" y="6268065"/>
            <a:ext cx="2767904" cy="471947"/>
          </a:xfrm>
          <a:prstGeom prst="rect">
            <a:avLst/>
          </a:prstGeom>
        </p:spPr>
      </p:pic>
    </p:spTree>
    <p:extLst>
      <p:ext uri="{BB962C8B-B14F-4D97-AF65-F5344CB8AC3E}">
        <p14:creationId xmlns:p14="http://schemas.microsoft.com/office/powerpoint/2010/main" val="15148548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22">
    <p:bg>
      <p:bgPr>
        <a:solidFill>
          <a:srgbClr val="1D3F6E"/>
        </a:solidFill>
        <a:effectLst/>
      </p:bgPr>
    </p:bg>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685800" y="2011680"/>
            <a:ext cx="9966960" cy="65836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ptos Display" pitchFamily="34" charset="0"/>
                <a:ea typeface="Aptos Display" pitchFamily="34" charset="-122"/>
                <a:cs typeface="Aptos Display" pitchFamily="34" charset="-120"/>
              </a:rPr>
              <a:t>3. Data, Access &amp; Partnership Architecture</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685800" y="1005840"/>
            <a:ext cx="4754880" cy="256032"/>
          </a:xfrm>
          <a:prstGeom prst="rect">
            <a:avLst/>
          </a:prstGeom>
          <a:noFill/>
          <a:ln/>
        </p:spPr>
        <p:txBody>
          <a:bodyPr wrap="square" lIns="0" tIns="0" rIns="0" bIns="0" rtlCol="0" anchor="ctr"/>
          <a:lstStyle/>
          <a:p>
            <a:pPr marL="0" indent="0">
              <a:buNone/>
            </a:pPr>
            <a:r>
              <a:rPr lang="en-US" sz="1100" b="1" kern="0" spc="100" dirty="0">
                <a:solidFill>
                  <a:srgbClr val="DDEEF4"/>
                </a:solidFill>
                <a:latin typeface="Aptos" pitchFamily="34" charset="0"/>
                <a:ea typeface="Aptos" pitchFamily="34" charset="-122"/>
                <a:cs typeface="Aptos" pitchFamily="34" charset="-120"/>
              </a:rPr>
              <a:t>SESSION 3  |  BUILDING PATHWAYS</a:t>
            </a:r>
            <a:endParaRPr lang="en-US" sz="1100" dirty="0"/>
          </a:p>
        </p:txBody>
      </p:sp>
      <p:sp>
        <p:nvSpPr>
          <p:cNvPr id="4" name="Text 2"/>
          <p:cNvSpPr/>
          <p:nvPr/>
        </p:nvSpPr>
        <p:spPr>
          <a:xfrm>
            <a:off x="685800" y="2971800"/>
            <a:ext cx="9509760" cy="1097280"/>
          </a:xfrm>
          <a:prstGeom prst="rect">
            <a:avLst/>
          </a:prstGeom>
          <a:noFill/>
          <a:ln/>
        </p:spPr>
        <p:txBody>
          <a:bodyPr wrap="square" lIns="0" tIns="0" rIns="0" bIns="0" rtlCol="0" anchor="ctr">
            <a:normAutofit/>
          </a:bodyPr>
          <a:lstStyle/>
          <a:p>
            <a:pPr marL="0" indent="0">
              <a:buNone/>
            </a:pPr>
            <a:r>
              <a:rPr lang="en-US" sz="1800" dirty="0">
                <a:solidFill>
                  <a:srgbClr val="E7EEF4"/>
                </a:solidFill>
                <a:latin typeface="Aptos" pitchFamily="34" charset="0"/>
                <a:ea typeface="Aptos" pitchFamily="34" charset="-122"/>
                <a:cs typeface="Aptos" pitchFamily="34" charset="-120"/>
              </a:rPr>
              <a:t>A pathway is only strong if people can move through it—and the system can see where they are getting stuck.</a:t>
            </a:r>
            <a:endParaRPr lang="en-US" sz="1800" dirty="0"/>
          </a:p>
        </p:txBody>
      </p:sp>
      <p:sp>
        <p:nvSpPr>
          <p:cNvPr id="5" name="Shape 3">
            <a:extLst>
              <a:ext uri="{C183D7F6-B498-43B3-948B-1728B52AA6E4}">
                <adec:decorative xmlns:adec="http://schemas.microsoft.com/office/drawing/2017/decorative" val="1"/>
              </a:ext>
            </a:extLst>
          </p:cNvPr>
          <p:cNvSpPr/>
          <p:nvPr/>
        </p:nvSpPr>
        <p:spPr>
          <a:xfrm>
            <a:off x="685800" y="4370832"/>
            <a:ext cx="1828800" cy="0"/>
          </a:xfrm>
          <a:prstGeom prst="line">
            <a:avLst/>
          </a:prstGeom>
          <a:noFill/>
          <a:ln w="63500">
            <a:solidFill>
              <a:srgbClr val="1C9A99"/>
            </a:solidFill>
            <a:prstDash val="solid"/>
          </a:ln>
        </p:spPr>
        <p:txBody>
          <a:bodyPr/>
          <a:lstStyle/>
          <a:p>
            <a:endParaRPr/>
          </a:p>
        </p:txBody>
      </p:sp>
      <p:sp>
        <p:nvSpPr>
          <p:cNvPr id="25"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22</a:t>
            </a:r>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Measure the health of the pathway—not just the size of the workforce</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PATHWAY DATA</a:t>
            </a:r>
            <a:endParaRPr lang="en-US" sz="800" dirty="0"/>
          </a:p>
        </p:txBody>
      </p:sp>
      <p:sp>
        <p:nvSpPr>
          <p:cNvPr id="4" name="Text 2"/>
          <p:cNvSpPr/>
          <p:nvPr/>
        </p:nvSpPr>
        <p:spPr>
          <a:xfrm>
            <a:off x="420624" y="713232"/>
            <a:ext cx="10881360" cy="347472"/>
          </a:xfrm>
          <a:prstGeom prst="rect">
            <a:avLst/>
          </a:prstGeom>
          <a:noFill/>
          <a:ln/>
        </p:spPr>
        <p:txBody>
          <a:bodyPr wrap="square" lIns="0" tIns="0" rIns="0" bIns="0" rtlCol="0" anchor="ctr">
            <a:normAutofit/>
          </a:bodyPr>
          <a:lstStyle/>
          <a:p>
            <a:pPr marL="0" indent="0">
              <a:buNone/>
            </a:pPr>
            <a:r>
              <a:rPr lang="en-US" sz="1400" dirty="0">
                <a:solidFill>
                  <a:srgbClr val="5E6B78"/>
                </a:solidFill>
                <a:latin typeface="Aptos" pitchFamily="34" charset="0"/>
                <a:ea typeface="Aptos" pitchFamily="34" charset="-122"/>
                <a:cs typeface="Aptos" pitchFamily="34" charset="-120"/>
              </a:rPr>
              <a:t>Track movement between stages so you can see where candidates are lost, delayed, or excluded.</a:t>
            </a:r>
            <a:endParaRPr lang="en-US" sz="1400" dirty="0"/>
          </a:p>
        </p:txBody>
      </p:sp>
      <p:sp>
        <p:nvSpPr>
          <p:cNvPr id="5" name="Shape 3">
            <a:extLst>
              <a:ext uri="{C183D7F6-B498-43B3-948B-1728B52AA6E4}">
                <adec:decorative xmlns:adec="http://schemas.microsoft.com/office/drawing/2017/decorative" val="1"/>
              </a:ext>
            </a:extLst>
          </p:cNvPr>
          <p:cNvSpPr/>
          <p:nvPr/>
        </p:nvSpPr>
        <p:spPr>
          <a:xfrm>
            <a:off x="438912" y="1371600"/>
            <a:ext cx="1572768" cy="3611880"/>
          </a:xfrm>
          <a:prstGeom prst="roundRect">
            <a:avLst>
              <a:gd name="adj" fmla="val 2907"/>
            </a:avLst>
          </a:prstGeom>
          <a:solidFill>
            <a:srgbClr val="F6F8FA"/>
          </a:solidFill>
          <a:ln w="12700">
            <a:solidFill>
              <a:srgbClr val="D9E1E7"/>
            </a:solidFill>
            <a:prstDash val="solid"/>
          </a:ln>
        </p:spPr>
        <p:txBody>
          <a:bodyPr/>
          <a:lstStyle/>
          <a:p>
            <a:endParaRPr/>
          </a:p>
        </p:txBody>
      </p:sp>
      <p:sp>
        <p:nvSpPr>
          <p:cNvPr id="6" name="Text 4"/>
          <p:cNvSpPr/>
          <p:nvPr/>
        </p:nvSpPr>
        <p:spPr>
          <a:xfrm>
            <a:off x="548640" y="1618488"/>
            <a:ext cx="1353312" cy="219456"/>
          </a:xfrm>
          <a:prstGeom prst="rect">
            <a:avLst/>
          </a:prstGeom>
          <a:noFill/>
          <a:ln/>
        </p:spPr>
        <p:txBody>
          <a:bodyPr wrap="square" lIns="0" tIns="0" rIns="0" bIns="0" rtlCol="0" anchor="ctr"/>
          <a:lstStyle/>
          <a:p>
            <a:pPr marL="0" indent="0" algn="ctr">
              <a:buNone/>
            </a:pPr>
            <a:r>
              <a:rPr lang="en-US" sz="1150" b="1" dirty="0">
                <a:solidFill>
                  <a:srgbClr val="F4A340"/>
                </a:solidFill>
              </a:rPr>
              <a:t>AWARENESS</a:t>
            </a:r>
            <a:endParaRPr lang="en-US" sz="1150" dirty="0"/>
          </a:p>
        </p:txBody>
      </p:sp>
      <p:sp>
        <p:nvSpPr>
          <p:cNvPr id="7" name="Text 5"/>
          <p:cNvSpPr/>
          <p:nvPr/>
        </p:nvSpPr>
        <p:spPr>
          <a:xfrm>
            <a:off x="566928" y="2148840"/>
            <a:ext cx="1316736" cy="1920240"/>
          </a:xfrm>
          <a:prstGeom prst="rect">
            <a:avLst/>
          </a:prstGeom>
          <a:noFill/>
          <a:ln/>
        </p:spPr>
        <p:txBody>
          <a:bodyPr wrap="square" lIns="0" tIns="0" rIns="0" bIns="0" rtlCol="0" anchor="ctr">
            <a:normAutofit/>
          </a:bodyPr>
          <a:lstStyle/>
          <a:p>
            <a:pPr marL="0" indent="0" algn="ctr">
              <a:buNone/>
            </a:pPr>
            <a:r>
              <a:rPr lang="en-US" sz="1250" dirty="0">
                <a:solidFill>
                  <a:srgbClr val="27364A"/>
                </a:solidFill>
              </a:rPr>
              <a:t>Inquiry sources</a:t>
            </a:r>
            <a:endParaRPr lang="en-US" sz="1250" dirty="0"/>
          </a:p>
          <a:p>
            <a:pPr marL="0" indent="0" algn="ctr">
              <a:buNone/>
            </a:pPr>
            <a:r>
              <a:rPr lang="en-US" sz="1250" dirty="0">
                <a:solidFill>
                  <a:srgbClr val="27364A"/>
                </a:solidFill>
              </a:rPr>
              <a:t>Career-event reach</a:t>
            </a:r>
            <a:endParaRPr lang="en-US" sz="1250" dirty="0"/>
          </a:p>
          <a:p>
            <a:pPr marL="0" indent="0" algn="ctr">
              <a:buNone/>
            </a:pPr>
            <a:r>
              <a:rPr lang="en-US" sz="1250" dirty="0">
                <a:solidFill>
                  <a:srgbClr val="27364A"/>
                </a:solidFill>
              </a:rPr>
              <a:t>Applicant demographics</a:t>
            </a:r>
            <a:endParaRPr lang="en-US" sz="1250" dirty="0"/>
          </a:p>
        </p:txBody>
      </p:sp>
      <p:sp>
        <p:nvSpPr>
          <p:cNvPr id="8" name="Shape 6">
            <a:extLst>
              <a:ext uri="{C183D7F6-B498-43B3-948B-1728B52AA6E4}">
                <adec:decorative xmlns:adec="http://schemas.microsoft.com/office/drawing/2017/decorative" val="1"/>
              </a:ext>
            </a:extLst>
          </p:cNvPr>
          <p:cNvSpPr/>
          <p:nvPr/>
        </p:nvSpPr>
        <p:spPr>
          <a:xfrm>
            <a:off x="2350008" y="1371600"/>
            <a:ext cx="1572768" cy="3611880"/>
          </a:xfrm>
          <a:prstGeom prst="roundRect">
            <a:avLst>
              <a:gd name="adj" fmla="val 2907"/>
            </a:avLst>
          </a:prstGeom>
          <a:solidFill>
            <a:srgbClr val="FFFFFF"/>
          </a:solidFill>
          <a:ln w="12700">
            <a:solidFill>
              <a:srgbClr val="D9E1E7"/>
            </a:solidFill>
            <a:prstDash val="solid"/>
          </a:ln>
        </p:spPr>
        <p:txBody>
          <a:bodyPr/>
          <a:lstStyle/>
          <a:p>
            <a:endParaRPr/>
          </a:p>
        </p:txBody>
      </p:sp>
      <p:sp>
        <p:nvSpPr>
          <p:cNvPr id="9" name="Text 7"/>
          <p:cNvSpPr/>
          <p:nvPr/>
        </p:nvSpPr>
        <p:spPr>
          <a:xfrm>
            <a:off x="2459736" y="1618488"/>
            <a:ext cx="1353312" cy="219456"/>
          </a:xfrm>
          <a:prstGeom prst="rect">
            <a:avLst/>
          </a:prstGeom>
          <a:noFill/>
          <a:ln/>
        </p:spPr>
        <p:txBody>
          <a:bodyPr wrap="square" lIns="0" tIns="0" rIns="0" bIns="0" rtlCol="0" anchor="ctr"/>
          <a:lstStyle/>
          <a:p>
            <a:pPr marL="0" indent="0" algn="ctr">
              <a:buNone/>
            </a:pPr>
            <a:r>
              <a:rPr lang="en-US" sz="1150" b="1" dirty="0">
                <a:solidFill>
                  <a:srgbClr val="1C9A99"/>
                </a:solidFill>
              </a:rPr>
              <a:t>ENTRY</a:t>
            </a:r>
            <a:endParaRPr lang="en-US" sz="1150" dirty="0"/>
          </a:p>
        </p:txBody>
      </p:sp>
      <p:sp>
        <p:nvSpPr>
          <p:cNvPr id="10" name="Text 8"/>
          <p:cNvSpPr/>
          <p:nvPr/>
        </p:nvSpPr>
        <p:spPr>
          <a:xfrm>
            <a:off x="2368296" y="2131996"/>
            <a:ext cx="1444752" cy="1920240"/>
          </a:xfrm>
          <a:prstGeom prst="rect">
            <a:avLst/>
          </a:prstGeom>
          <a:noFill/>
          <a:ln/>
        </p:spPr>
        <p:txBody>
          <a:bodyPr wrap="square" lIns="0" tIns="0" rIns="0" bIns="0" rtlCol="0" anchor="ctr">
            <a:normAutofit/>
          </a:bodyPr>
          <a:lstStyle/>
          <a:p>
            <a:pPr marL="0" indent="0" algn="ctr">
              <a:buNone/>
            </a:pPr>
            <a:r>
              <a:rPr lang="en-US" sz="1250" dirty="0">
                <a:solidFill>
                  <a:srgbClr val="27364A"/>
                </a:solidFill>
              </a:rPr>
              <a:t>Applications</a:t>
            </a:r>
            <a:endParaRPr lang="en-US" sz="1250" dirty="0"/>
          </a:p>
          <a:p>
            <a:pPr marL="0" indent="0" algn="ctr">
              <a:buNone/>
            </a:pPr>
            <a:r>
              <a:rPr lang="en-US" sz="1250" dirty="0">
                <a:solidFill>
                  <a:srgbClr val="27364A"/>
                </a:solidFill>
              </a:rPr>
              <a:t>Eligibility/admission</a:t>
            </a:r>
            <a:endParaRPr lang="en-US" sz="1250" dirty="0"/>
          </a:p>
          <a:p>
            <a:pPr marL="0" indent="0" algn="ctr">
              <a:buNone/>
            </a:pPr>
            <a:r>
              <a:rPr lang="en-US" sz="1250" dirty="0">
                <a:solidFill>
                  <a:srgbClr val="27364A"/>
                </a:solidFill>
              </a:rPr>
              <a:t>Conversion to enrollment</a:t>
            </a:r>
            <a:endParaRPr lang="en-US" sz="1250" dirty="0"/>
          </a:p>
        </p:txBody>
      </p:sp>
      <p:sp>
        <p:nvSpPr>
          <p:cNvPr id="11" name="Shape 9">
            <a:extLst>
              <a:ext uri="{C183D7F6-B498-43B3-948B-1728B52AA6E4}">
                <adec:decorative xmlns:adec="http://schemas.microsoft.com/office/drawing/2017/decorative" val="1"/>
              </a:ext>
            </a:extLst>
          </p:cNvPr>
          <p:cNvSpPr/>
          <p:nvPr/>
        </p:nvSpPr>
        <p:spPr>
          <a:xfrm>
            <a:off x="4261104" y="1371600"/>
            <a:ext cx="1572768" cy="3611880"/>
          </a:xfrm>
          <a:prstGeom prst="roundRect">
            <a:avLst>
              <a:gd name="adj" fmla="val 2907"/>
            </a:avLst>
          </a:prstGeom>
          <a:solidFill>
            <a:srgbClr val="F6F8FA"/>
          </a:solidFill>
          <a:ln w="12700">
            <a:solidFill>
              <a:srgbClr val="D9E1E7"/>
            </a:solidFill>
            <a:prstDash val="solid"/>
          </a:ln>
        </p:spPr>
        <p:txBody>
          <a:bodyPr/>
          <a:lstStyle/>
          <a:p>
            <a:endParaRPr/>
          </a:p>
        </p:txBody>
      </p:sp>
      <p:sp>
        <p:nvSpPr>
          <p:cNvPr id="12" name="Text 10"/>
          <p:cNvSpPr/>
          <p:nvPr/>
        </p:nvSpPr>
        <p:spPr>
          <a:xfrm>
            <a:off x="4370832" y="1618488"/>
            <a:ext cx="1353312" cy="219456"/>
          </a:xfrm>
          <a:prstGeom prst="rect">
            <a:avLst/>
          </a:prstGeom>
          <a:noFill/>
          <a:ln/>
        </p:spPr>
        <p:txBody>
          <a:bodyPr wrap="square" lIns="0" tIns="0" rIns="0" bIns="0" rtlCol="0" anchor="ctr"/>
          <a:lstStyle/>
          <a:p>
            <a:pPr marL="0" indent="0" algn="ctr">
              <a:buNone/>
            </a:pPr>
            <a:r>
              <a:rPr lang="en-US" sz="1150" b="1" dirty="0">
                <a:solidFill>
                  <a:srgbClr val="2669A8"/>
                </a:solidFill>
              </a:rPr>
              <a:t>PREPARATION</a:t>
            </a:r>
            <a:endParaRPr lang="en-US" sz="1150" dirty="0"/>
          </a:p>
        </p:txBody>
      </p:sp>
      <p:sp>
        <p:nvSpPr>
          <p:cNvPr id="13" name="Text 11"/>
          <p:cNvSpPr/>
          <p:nvPr/>
        </p:nvSpPr>
        <p:spPr>
          <a:xfrm>
            <a:off x="4389120" y="2148840"/>
            <a:ext cx="1316736" cy="1920240"/>
          </a:xfrm>
          <a:prstGeom prst="rect">
            <a:avLst/>
          </a:prstGeom>
          <a:noFill/>
          <a:ln/>
        </p:spPr>
        <p:txBody>
          <a:bodyPr wrap="square" lIns="0" tIns="0" rIns="0" bIns="0" rtlCol="0" anchor="ctr">
            <a:normAutofit/>
          </a:bodyPr>
          <a:lstStyle/>
          <a:p>
            <a:pPr marL="0" indent="0" algn="ctr">
              <a:buNone/>
            </a:pPr>
            <a:r>
              <a:rPr lang="en-US" sz="1250" dirty="0">
                <a:solidFill>
                  <a:srgbClr val="27364A"/>
                </a:solidFill>
              </a:rPr>
              <a:t>Persistence</a:t>
            </a:r>
            <a:endParaRPr lang="en-US" sz="1250" dirty="0"/>
          </a:p>
          <a:p>
            <a:pPr marL="0" indent="0" algn="ctr">
              <a:buNone/>
            </a:pPr>
            <a:r>
              <a:rPr lang="en-US" sz="1250" dirty="0">
                <a:solidFill>
                  <a:srgbClr val="27364A"/>
                </a:solidFill>
              </a:rPr>
              <a:t>Credits/milestones</a:t>
            </a:r>
            <a:endParaRPr lang="en-US" sz="1250" dirty="0"/>
          </a:p>
          <a:p>
            <a:pPr marL="0" indent="0" algn="ctr">
              <a:buNone/>
            </a:pPr>
            <a:r>
              <a:rPr lang="en-US" sz="1250" dirty="0">
                <a:solidFill>
                  <a:srgbClr val="27364A"/>
                </a:solidFill>
              </a:rPr>
              <a:t>Practicum completion</a:t>
            </a:r>
            <a:endParaRPr lang="en-US" sz="1250" dirty="0"/>
          </a:p>
        </p:txBody>
      </p:sp>
      <p:sp>
        <p:nvSpPr>
          <p:cNvPr id="14" name="Shape 12">
            <a:extLst>
              <a:ext uri="{C183D7F6-B498-43B3-948B-1728B52AA6E4}">
                <adec:decorative xmlns:adec="http://schemas.microsoft.com/office/drawing/2017/decorative" val="1"/>
              </a:ext>
            </a:extLst>
          </p:cNvPr>
          <p:cNvSpPr/>
          <p:nvPr/>
        </p:nvSpPr>
        <p:spPr>
          <a:xfrm>
            <a:off x="6172200" y="1371600"/>
            <a:ext cx="1572768" cy="3611880"/>
          </a:xfrm>
          <a:prstGeom prst="roundRect">
            <a:avLst>
              <a:gd name="adj" fmla="val 2907"/>
            </a:avLst>
          </a:prstGeom>
          <a:solidFill>
            <a:srgbClr val="FFFFFF"/>
          </a:solidFill>
          <a:ln w="12700">
            <a:solidFill>
              <a:srgbClr val="D9E1E7"/>
            </a:solidFill>
            <a:prstDash val="solid"/>
          </a:ln>
        </p:spPr>
        <p:txBody>
          <a:bodyPr/>
          <a:lstStyle/>
          <a:p>
            <a:endParaRPr/>
          </a:p>
        </p:txBody>
      </p:sp>
      <p:sp>
        <p:nvSpPr>
          <p:cNvPr id="15" name="Text 13"/>
          <p:cNvSpPr/>
          <p:nvPr/>
        </p:nvSpPr>
        <p:spPr>
          <a:xfrm>
            <a:off x="6281928" y="1618488"/>
            <a:ext cx="1353312" cy="219456"/>
          </a:xfrm>
          <a:prstGeom prst="rect">
            <a:avLst/>
          </a:prstGeom>
          <a:noFill/>
          <a:ln/>
        </p:spPr>
        <p:txBody>
          <a:bodyPr wrap="square" lIns="0" tIns="0" rIns="0" bIns="0" rtlCol="0" anchor="ctr"/>
          <a:lstStyle/>
          <a:p>
            <a:pPr marL="0" indent="0" algn="ctr">
              <a:buNone/>
            </a:pPr>
            <a:r>
              <a:rPr lang="en-US" sz="1150" b="1" dirty="0">
                <a:solidFill>
                  <a:srgbClr val="E66C5C"/>
                </a:solidFill>
              </a:rPr>
              <a:t>QUALIFICATION</a:t>
            </a:r>
            <a:endParaRPr lang="en-US" sz="1150" dirty="0"/>
          </a:p>
        </p:txBody>
      </p:sp>
      <p:sp>
        <p:nvSpPr>
          <p:cNvPr id="16" name="Text 14"/>
          <p:cNvSpPr/>
          <p:nvPr/>
        </p:nvSpPr>
        <p:spPr>
          <a:xfrm>
            <a:off x="6300216" y="2148840"/>
            <a:ext cx="1316736" cy="1920240"/>
          </a:xfrm>
          <a:prstGeom prst="rect">
            <a:avLst/>
          </a:prstGeom>
          <a:noFill/>
          <a:ln/>
        </p:spPr>
        <p:txBody>
          <a:bodyPr wrap="square" lIns="0" tIns="0" rIns="0" bIns="0" rtlCol="0" anchor="ctr">
            <a:normAutofit/>
          </a:bodyPr>
          <a:lstStyle/>
          <a:p>
            <a:pPr marL="0" indent="0" algn="ctr">
              <a:buNone/>
            </a:pPr>
            <a:r>
              <a:rPr lang="en-US" sz="1250" dirty="0">
                <a:solidFill>
                  <a:srgbClr val="27364A"/>
                </a:solidFill>
              </a:rPr>
              <a:t>Credential/license pass</a:t>
            </a:r>
            <a:endParaRPr lang="en-US" sz="1250" dirty="0"/>
          </a:p>
          <a:p>
            <a:pPr marL="0" indent="0" algn="ctr">
              <a:buNone/>
            </a:pPr>
            <a:r>
              <a:rPr lang="en-US" sz="1250" dirty="0">
                <a:solidFill>
                  <a:srgbClr val="27364A"/>
                </a:solidFill>
              </a:rPr>
              <a:t>Time to completion</a:t>
            </a:r>
            <a:endParaRPr lang="en-US" sz="1250" dirty="0"/>
          </a:p>
          <a:p>
            <a:pPr marL="0" indent="0" algn="ctr">
              <a:buNone/>
            </a:pPr>
            <a:r>
              <a:rPr lang="en-US" sz="1250" dirty="0">
                <a:solidFill>
                  <a:srgbClr val="27364A"/>
                </a:solidFill>
              </a:rPr>
              <a:t>Provisional → full</a:t>
            </a:r>
            <a:endParaRPr lang="en-US" sz="1250" dirty="0"/>
          </a:p>
        </p:txBody>
      </p:sp>
      <p:sp>
        <p:nvSpPr>
          <p:cNvPr id="17" name="Shape 15">
            <a:extLst>
              <a:ext uri="{C183D7F6-B498-43B3-948B-1728B52AA6E4}">
                <adec:decorative xmlns:adec="http://schemas.microsoft.com/office/drawing/2017/decorative" val="1"/>
              </a:ext>
            </a:extLst>
          </p:cNvPr>
          <p:cNvSpPr/>
          <p:nvPr/>
        </p:nvSpPr>
        <p:spPr>
          <a:xfrm>
            <a:off x="8083296" y="1371600"/>
            <a:ext cx="1572768" cy="3611880"/>
          </a:xfrm>
          <a:prstGeom prst="roundRect">
            <a:avLst>
              <a:gd name="adj" fmla="val 2907"/>
            </a:avLst>
          </a:prstGeom>
          <a:solidFill>
            <a:srgbClr val="F6F8FA"/>
          </a:solidFill>
          <a:ln w="12700">
            <a:solidFill>
              <a:srgbClr val="D9E1E7"/>
            </a:solidFill>
            <a:prstDash val="solid"/>
          </a:ln>
        </p:spPr>
        <p:txBody>
          <a:bodyPr/>
          <a:lstStyle/>
          <a:p>
            <a:endParaRPr/>
          </a:p>
        </p:txBody>
      </p:sp>
      <p:sp>
        <p:nvSpPr>
          <p:cNvPr id="18" name="Text 16"/>
          <p:cNvSpPr/>
          <p:nvPr/>
        </p:nvSpPr>
        <p:spPr>
          <a:xfrm>
            <a:off x="8193024" y="1618488"/>
            <a:ext cx="1353312" cy="219456"/>
          </a:xfrm>
          <a:prstGeom prst="rect">
            <a:avLst/>
          </a:prstGeom>
          <a:noFill/>
          <a:ln/>
        </p:spPr>
        <p:txBody>
          <a:bodyPr wrap="square" lIns="0" tIns="0" rIns="0" bIns="0" rtlCol="0" anchor="ctr"/>
          <a:lstStyle/>
          <a:p>
            <a:pPr marL="0" indent="0" algn="ctr">
              <a:buNone/>
            </a:pPr>
            <a:r>
              <a:rPr lang="en-US" sz="1150" b="1" dirty="0">
                <a:solidFill>
                  <a:srgbClr val="49B563"/>
                </a:solidFill>
              </a:rPr>
              <a:t>EMPLOYMENT</a:t>
            </a:r>
            <a:endParaRPr lang="en-US" sz="1150" dirty="0"/>
          </a:p>
        </p:txBody>
      </p:sp>
      <p:sp>
        <p:nvSpPr>
          <p:cNvPr id="19" name="Text 17"/>
          <p:cNvSpPr/>
          <p:nvPr/>
        </p:nvSpPr>
        <p:spPr>
          <a:xfrm>
            <a:off x="8211312" y="2148840"/>
            <a:ext cx="1316736" cy="1920240"/>
          </a:xfrm>
          <a:prstGeom prst="rect">
            <a:avLst/>
          </a:prstGeom>
          <a:noFill/>
          <a:ln/>
        </p:spPr>
        <p:txBody>
          <a:bodyPr wrap="square" lIns="0" tIns="0" rIns="0" bIns="0" rtlCol="0" anchor="ctr">
            <a:normAutofit/>
          </a:bodyPr>
          <a:lstStyle/>
          <a:p>
            <a:pPr marL="0" indent="0" algn="ctr">
              <a:buNone/>
            </a:pPr>
            <a:r>
              <a:rPr lang="en-US" sz="1250" dirty="0">
                <a:solidFill>
                  <a:srgbClr val="27364A"/>
                </a:solidFill>
              </a:rPr>
              <a:t>Placement in EI/ECSE</a:t>
            </a:r>
            <a:endParaRPr lang="en-US" sz="1250" dirty="0"/>
          </a:p>
          <a:p>
            <a:pPr marL="0" indent="0" algn="ctr">
              <a:buNone/>
            </a:pPr>
            <a:r>
              <a:rPr lang="en-US" sz="1250" dirty="0">
                <a:solidFill>
                  <a:srgbClr val="27364A"/>
                </a:solidFill>
              </a:rPr>
              <a:t>Time to hire</a:t>
            </a:r>
            <a:endParaRPr lang="en-US" sz="1250" dirty="0"/>
          </a:p>
          <a:p>
            <a:pPr marL="0" indent="0" algn="ctr">
              <a:buNone/>
            </a:pPr>
            <a:r>
              <a:rPr lang="en-US" sz="1250" dirty="0">
                <a:solidFill>
                  <a:srgbClr val="27364A"/>
                </a:solidFill>
              </a:rPr>
              <a:t>Geography/role</a:t>
            </a:r>
            <a:endParaRPr lang="en-US" sz="1250" dirty="0"/>
          </a:p>
        </p:txBody>
      </p:sp>
      <p:sp>
        <p:nvSpPr>
          <p:cNvPr id="20" name="Shape 18">
            <a:extLst>
              <a:ext uri="{C183D7F6-B498-43B3-948B-1728B52AA6E4}">
                <adec:decorative xmlns:adec="http://schemas.microsoft.com/office/drawing/2017/decorative" val="1"/>
              </a:ext>
            </a:extLst>
          </p:cNvPr>
          <p:cNvSpPr/>
          <p:nvPr/>
        </p:nvSpPr>
        <p:spPr>
          <a:xfrm>
            <a:off x="9994392" y="1371600"/>
            <a:ext cx="1572768" cy="3611880"/>
          </a:xfrm>
          <a:prstGeom prst="roundRect">
            <a:avLst>
              <a:gd name="adj" fmla="val 2907"/>
            </a:avLst>
          </a:prstGeom>
          <a:solidFill>
            <a:srgbClr val="FFFFFF"/>
          </a:solidFill>
          <a:ln w="12700">
            <a:solidFill>
              <a:srgbClr val="D9E1E7"/>
            </a:solidFill>
            <a:prstDash val="solid"/>
          </a:ln>
        </p:spPr>
        <p:txBody>
          <a:bodyPr/>
          <a:lstStyle/>
          <a:p>
            <a:endParaRPr/>
          </a:p>
        </p:txBody>
      </p:sp>
      <p:sp>
        <p:nvSpPr>
          <p:cNvPr id="21" name="Text 19"/>
          <p:cNvSpPr/>
          <p:nvPr/>
        </p:nvSpPr>
        <p:spPr>
          <a:xfrm>
            <a:off x="10104120" y="1618488"/>
            <a:ext cx="1353312" cy="219456"/>
          </a:xfrm>
          <a:prstGeom prst="rect">
            <a:avLst/>
          </a:prstGeom>
          <a:noFill/>
          <a:ln/>
        </p:spPr>
        <p:txBody>
          <a:bodyPr wrap="square" lIns="0" tIns="0" rIns="0" bIns="0" rtlCol="0" anchor="ctr"/>
          <a:lstStyle/>
          <a:p>
            <a:pPr marL="0" indent="0" algn="ctr">
              <a:buNone/>
            </a:pPr>
            <a:r>
              <a:rPr lang="en-US" sz="1150" b="1" dirty="0">
                <a:solidFill>
                  <a:srgbClr val="1D3F6E"/>
                </a:solidFill>
              </a:rPr>
              <a:t>ADVANCEMENT</a:t>
            </a:r>
            <a:endParaRPr lang="en-US" sz="1150" dirty="0"/>
          </a:p>
        </p:txBody>
      </p:sp>
      <p:sp>
        <p:nvSpPr>
          <p:cNvPr id="22" name="Text 20"/>
          <p:cNvSpPr/>
          <p:nvPr/>
        </p:nvSpPr>
        <p:spPr>
          <a:xfrm>
            <a:off x="10122408" y="2148840"/>
            <a:ext cx="1316736" cy="1920240"/>
          </a:xfrm>
          <a:prstGeom prst="rect">
            <a:avLst/>
          </a:prstGeom>
          <a:noFill/>
          <a:ln/>
        </p:spPr>
        <p:txBody>
          <a:bodyPr wrap="square" lIns="0" tIns="0" rIns="0" bIns="0" rtlCol="0" anchor="ctr">
            <a:normAutofit/>
          </a:bodyPr>
          <a:lstStyle/>
          <a:p>
            <a:pPr marL="0" indent="0" algn="ctr">
              <a:buNone/>
            </a:pPr>
            <a:r>
              <a:rPr lang="en-US" sz="1250" dirty="0">
                <a:solidFill>
                  <a:srgbClr val="27364A"/>
                </a:solidFill>
              </a:rPr>
              <a:t>1/3/5-year retention</a:t>
            </a:r>
            <a:endParaRPr lang="en-US" sz="1250" dirty="0"/>
          </a:p>
          <a:p>
            <a:pPr marL="0" indent="0" algn="ctr">
              <a:buNone/>
            </a:pPr>
            <a:r>
              <a:rPr lang="en-US" sz="1250" dirty="0">
                <a:solidFill>
                  <a:srgbClr val="27364A"/>
                </a:solidFill>
              </a:rPr>
              <a:t>Credential growth</a:t>
            </a:r>
            <a:endParaRPr lang="en-US" sz="1250" dirty="0"/>
          </a:p>
          <a:p>
            <a:pPr marL="0" indent="0" algn="ctr">
              <a:buNone/>
            </a:pPr>
            <a:r>
              <a:rPr lang="en-US" sz="1250" dirty="0">
                <a:solidFill>
                  <a:srgbClr val="27364A"/>
                </a:solidFill>
              </a:rPr>
              <a:t>Leadership movement</a:t>
            </a:r>
            <a:endParaRPr lang="en-US" sz="1250" dirty="0"/>
          </a:p>
        </p:txBody>
      </p:sp>
      <p:sp>
        <p:nvSpPr>
          <p:cNvPr id="23" name="Text 21"/>
          <p:cNvSpPr/>
          <p:nvPr/>
        </p:nvSpPr>
        <p:spPr>
          <a:xfrm>
            <a:off x="402336" y="5440680"/>
            <a:ext cx="11164824" cy="502920"/>
          </a:xfrm>
          <a:prstGeom prst="rect">
            <a:avLst/>
          </a:prstGeom>
          <a:noFill/>
          <a:ln/>
        </p:spPr>
        <p:txBody>
          <a:bodyPr wrap="square" lIns="0" tIns="0" rIns="0" bIns="0" rtlCol="0" anchor="ctr">
            <a:normAutofit/>
          </a:bodyPr>
          <a:lstStyle/>
          <a:p>
            <a:pPr marL="0" indent="0" algn="ctr">
              <a:buNone/>
            </a:pPr>
            <a:r>
              <a:rPr lang="en-US" sz="1300" b="1" dirty="0">
                <a:solidFill>
                  <a:srgbClr val="1D3F6E"/>
                </a:solidFill>
              </a:rPr>
              <a:t>Disaggregate by role, geography, language, entry route, and other locally relevant characteristics whenever feasible and appropriate.</a:t>
            </a:r>
            <a:endParaRPr lang="en-US" sz="1300" dirty="0"/>
          </a:p>
        </p:txBody>
      </p:sp>
      <p:sp>
        <p:nvSpPr>
          <p:cNvPr id="25"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23</a:t>
            </a:r>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At each transition, ask: who can move forward—and who cannot?</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ACCESS LENS</a:t>
            </a:r>
            <a:endParaRPr lang="en-US" sz="800" dirty="0"/>
          </a:p>
        </p:txBody>
      </p:sp>
      <p:sp>
        <p:nvSpPr>
          <p:cNvPr id="4" name="Text 2"/>
          <p:cNvSpPr/>
          <p:nvPr/>
        </p:nvSpPr>
        <p:spPr>
          <a:xfrm>
            <a:off x="420624" y="713232"/>
            <a:ext cx="10881360" cy="347472"/>
          </a:xfrm>
          <a:prstGeom prst="rect">
            <a:avLst/>
          </a:prstGeom>
          <a:noFill/>
          <a:ln/>
        </p:spPr>
        <p:txBody>
          <a:bodyPr wrap="square" lIns="0" tIns="0" rIns="0" bIns="0" rtlCol="0" anchor="ctr">
            <a:normAutofit/>
          </a:bodyPr>
          <a:lstStyle/>
          <a:p>
            <a:pPr marL="0" indent="0">
              <a:buNone/>
            </a:pPr>
            <a:r>
              <a:rPr lang="en-US" sz="1400" dirty="0">
                <a:solidFill>
                  <a:srgbClr val="5E6B78"/>
                </a:solidFill>
                <a:latin typeface="Aptos" pitchFamily="34" charset="0"/>
                <a:ea typeface="Aptos" pitchFamily="34" charset="-122"/>
                <a:cs typeface="Aptos" pitchFamily="34" charset="-120"/>
              </a:rPr>
              <a:t>Equity is a pathway-design question because barriers accumulate across multiple transitions.</a:t>
            </a:r>
            <a:endParaRPr lang="en-US" sz="1400" dirty="0"/>
          </a:p>
        </p:txBody>
      </p:sp>
      <p:sp>
        <p:nvSpPr>
          <p:cNvPr id="5" name="Shape 3">
            <a:extLst>
              <a:ext uri="{C183D7F6-B498-43B3-948B-1728B52AA6E4}">
                <adec:decorative xmlns:adec="http://schemas.microsoft.com/office/drawing/2017/decorative" val="1"/>
              </a:ext>
            </a:extLst>
          </p:cNvPr>
          <p:cNvSpPr/>
          <p:nvPr/>
        </p:nvSpPr>
        <p:spPr>
          <a:xfrm>
            <a:off x="658368" y="1353312"/>
            <a:ext cx="3456432" cy="1737360"/>
          </a:xfrm>
          <a:prstGeom prst="roundRect">
            <a:avLst>
              <a:gd name="adj" fmla="val 3158"/>
            </a:avLst>
          </a:prstGeom>
          <a:solidFill>
            <a:srgbClr val="FFFFFF"/>
          </a:solidFill>
          <a:ln w="12700">
            <a:solidFill>
              <a:srgbClr val="D9E1E7"/>
            </a:solidFill>
            <a:prstDash val="solid"/>
          </a:ln>
        </p:spPr>
        <p:txBody>
          <a:bodyPr/>
          <a:lstStyle/>
          <a:p>
            <a:endParaRPr/>
          </a:p>
        </p:txBody>
      </p:sp>
      <p:sp>
        <p:nvSpPr>
          <p:cNvPr id="6" name="Shape 4">
            <a:extLst>
              <a:ext uri="{C183D7F6-B498-43B3-948B-1728B52AA6E4}">
                <adec:decorative xmlns:adec="http://schemas.microsoft.com/office/drawing/2017/decorative" val="1"/>
              </a:ext>
            </a:extLst>
          </p:cNvPr>
          <p:cNvSpPr/>
          <p:nvPr/>
        </p:nvSpPr>
        <p:spPr>
          <a:xfrm>
            <a:off x="658368" y="1353312"/>
            <a:ext cx="73152" cy="1737360"/>
          </a:xfrm>
          <a:prstGeom prst="rect">
            <a:avLst/>
          </a:prstGeom>
          <a:solidFill>
            <a:srgbClr val="F4A340"/>
          </a:solidFill>
          <a:ln w="12700">
            <a:solidFill>
              <a:srgbClr val="F4A340"/>
            </a:solidFill>
            <a:prstDash val="solid"/>
          </a:ln>
        </p:spPr>
        <p:txBody>
          <a:bodyPr/>
          <a:lstStyle/>
          <a:p>
            <a:endParaRPr/>
          </a:p>
        </p:txBody>
      </p:sp>
      <p:sp>
        <p:nvSpPr>
          <p:cNvPr id="7" name="Text 5"/>
          <p:cNvSpPr/>
          <p:nvPr/>
        </p:nvSpPr>
        <p:spPr>
          <a:xfrm>
            <a:off x="886968" y="1536192"/>
            <a:ext cx="3044952"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Requirements</a:t>
            </a:r>
            <a:endParaRPr lang="en-US" sz="1600" dirty="0"/>
          </a:p>
        </p:txBody>
      </p:sp>
      <p:sp>
        <p:nvSpPr>
          <p:cNvPr id="8" name="Text 6"/>
          <p:cNvSpPr/>
          <p:nvPr/>
        </p:nvSpPr>
        <p:spPr>
          <a:xfrm>
            <a:off x="886968" y="1975104"/>
            <a:ext cx="3044952" cy="96012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Are prerequisites and admissions rules necessary, transparent, and consistently applied?</a:t>
            </a:r>
            <a:endParaRPr lang="en-US" sz="1350" dirty="0"/>
          </a:p>
        </p:txBody>
      </p:sp>
      <p:sp>
        <p:nvSpPr>
          <p:cNvPr id="9" name="Shape 7">
            <a:extLst>
              <a:ext uri="{C183D7F6-B498-43B3-948B-1728B52AA6E4}">
                <adec:decorative xmlns:adec="http://schemas.microsoft.com/office/drawing/2017/decorative" val="1"/>
              </a:ext>
            </a:extLst>
          </p:cNvPr>
          <p:cNvSpPr/>
          <p:nvPr/>
        </p:nvSpPr>
        <p:spPr>
          <a:xfrm>
            <a:off x="4453128" y="1353312"/>
            <a:ext cx="3456432" cy="1737360"/>
          </a:xfrm>
          <a:prstGeom prst="roundRect">
            <a:avLst>
              <a:gd name="adj" fmla="val 3158"/>
            </a:avLst>
          </a:prstGeom>
          <a:solidFill>
            <a:srgbClr val="FFFFFF"/>
          </a:solidFill>
          <a:ln w="12700">
            <a:solidFill>
              <a:srgbClr val="D9E1E7"/>
            </a:solidFill>
            <a:prstDash val="solid"/>
          </a:ln>
        </p:spPr>
        <p:txBody>
          <a:bodyPr/>
          <a:lstStyle/>
          <a:p>
            <a:endParaRPr/>
          </a:p>
        </p:txBody>
      </p:sp>
      <p:sp>
        <p:nvSpPr>
          <p:cNvPr id="10" name="Shape 8">
            <a:extLst>
              <a:ext uri="{C183D7F6-B498-43B3-948B-1728B52AA6E4}">
                <adec:decorative xmlns:adec="http://schemas.microsoft.com/office/drawing/2017/decorative" val="1"/>
              </a:ext>
            </a:extLst>
          </p:cNvPr>
          <p:cNvSpPr/>
          <p:nvPr/>
        </p:nvSpPr>
        <p:spPr>
          <a:xfrm>
            <a:off x="4453128" y="1353312"/>
            <a:ext cx="73152" cy="1737360"/>
          </a:xfrm>
          <a:prstGeom prst="rect">
            <a:avLst/>
          </a:prstGeom>
          <a:solidFill>
            <a:srgbClr val="1C9A99"/>
          </a:solidFill>
          <a:ln w="12700">
            <a:solidFill>
              <a:srgbClr val="1C9A99"/>
            </a:solidFill>
            <a:prstDash val="solid"/>
          </a:ln>
        </p:spPr>
        <p:txBody>
          <a:bodyPr/>
          <a:lstStyle/>
          <a:p>
            <a:endParaRPr/>
          </a:p>
        </p:txBody>
      </p:sp>
      <p:sp>
        <p:nvSpPr>
          <p:cNvPr id="11" name="Text 9"/>
          <p:cNvSpPr/>
          <p:nvPr/>
        </p:nvSpPr>
        <p:spPr>
          <a:xfrm>
            <a:off x="4681728" y="1536192"/>
            <a:ext cx="3044952"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Cost</a:t>
            </a:r>
            <a:endParaRPr lang="en-US" sz="1600" dirty="0"/>
          </a:p>
        </p:txBody>
      </p:sp>
      <p:sp>
        <p:nvSpPr>
          <p:cNvPr id="12" name="Text 10"/>
          <p:cNvSpPr/>
          <p:nvPr/>
        </p:nvSpPr>
        <p:spPr>
          <a:xfrm>
            <a:off x="4681728" y="1975104"/>
            <a:ext cx="3044952" cy="96012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What must candidates pay before support arrives? Who can absorb that cost?</a:t>
            </a:r>
            <a:endParaRPr lang="en-US" sz="1350" dirty="0"/>
          </a:p>
        </p:txBody>
      </p:sp>
      <p:sp>
        <p:nvSpPr>
          <p:cNvPr id="13" name="Shape 11">
            <a:extLst>
              <a:ext uri="{C183D7F6-B498-43B3-948B-1728B52AA6E4}">
                <adec:decorative xmlns:adec="http://schemas.microsoft.com/office/drawing/2017/decorative" val="1"/>
              </a:ext>
            </a:extLst>
          </p:cNvPr>
          <p:cNvSpPr/>
          <p:nvPr/>
        </p:nvSpPr>
        <p:spPr>
          <a:xfrm>
            <a:off x="8247888" y="1353312"/>
            <a:ext cx="3456432" cy="1737360"/>
          </a:xfrm>
          <a:prstGeom prst="roundRect">
            <a:avLst>
              <a:gd name="adj" fmla="val 3158"/>
            </a:avLst>
          </a:prstGeom>
          <a:solidFill>
            <a:srgbClr val="FFFFFF"/>
          </a:solidFill>
          <a:ln w="12700">
            <a:solidFill>
              <a:srgbClr val="D9E1E7"/>
            </a:solidFill>
            <a:prstDash val="solid"/>
          </a:ln>
        </p:spPr>
        <p:txBody>
          <a:bodyPr/>
          <a:lstStyle/>
          <a:p>
            <a:endParaRPr/>
          </a:p>
        </p:txBody>
      </p:sp>
      <p:sp>
        <p:nvSpPr>
          <p:cNvPr id="14" name="Shape 12">
            <a:extLst>
              <a:ext uri="{C183D7F6-B498-43B3-948B-1728B52AA6E4}">
                <adec:decorative xmlns:adec="http://schemas.microsoft.com/office/drawing/2017/decorative" val="1"/>
              </a:ext>
            </a:extLst>
          </p:cNvPr>
          <p:cNvSpPr/>
          <p:nvPr/>
        </p:nvSpPr>
        <p:spPr>
          <a:xfrm>
            <a:off x="8247888" y="1353312"/>
            <a:ext cx="73152" cy="1737360"/>
          </a:xfrm>
          <a:prstGeom prst="rect">
            <a:avLst/>
          </a:prstGeom>
          <a:solidFill>
            <a:srgbClr val="2669A8"/>
          </a:solidFill>
          <a:ln w="12700">
            <a:solidFill>
              <a:srgbClr val="2669A8"/>
            </a:solidFill>
            <a:prstDash val="solid"/>
          </a:ln>
        </p:spPr>
        <p:txBody>
          <a:bodyPr/>
          <a:lstStyle/>
          <a:p>
            <a:endParaRPr/>
          </a:p>
        </p:txBody>
      </p:sp>
      <p:sp>
        <p:nvSpPr>
          <p:cNvPr id="15" name="Text 13"/>
          <p:cNvSpPr/>
          <p:nvPr/>
        </p:nvSpPr>
        <p:spPr>
          <a:xfrm>
            <a:off x="8476488" y="1536192"/>
            <a:ext cx="3044952"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Time</a:t>
            </a:r>
            <a:endParaRPr lang="en-US" sz="1600" dirty="0"/>
          </a:p>
        </p:txBody>
      </p:sp>
      <p:sp>
        <p:nvSpPr>
          <p:cNvPr id="16" name="Text 14"/>
          <p:cNvSpPr/>
          <p:nvPr/>
        </p:nvSpPr>
        <p:spPr>
          <a:xfrm>
            <a:off x="8476488" y="1975104"/>
            <a:ext cx="3044952" cy="96012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Can working adults complete the route without leaving the workforce?</a:t>
            </a:r>
            <a:endParaRPr lang="en-US" sz="1350" dirty="0"/>
          </a:p>
        </p:txBody>
      </p:sp>
      <p:sp>
        <p:nvSpPr>
          <p:cNvPr id="17" name="Shape 15">
            <a:extLst>
              <a:ext uri="{C183D7F6-B498-43B3-948B-1728B52AA6E4}">
                <adec:decorative xmlns:adec="http://schemas.microsoft.com/office/drawing/2017/decorative" val="1"/>
              </a:ext>
            </a:extLst>
          </p:cNvPr>
          <p:cNvSpPr/>
          <p:nvPr/>
        </p:nvSpPr>
        <p:spPr>
          <a:xfrm>
            <a:off x="658368" y="3502152"/>
            <a:ext cx="3456432" cy="1737360"/>
          </a:xfrm>
          <a:prstGeom prst="roundRect">
            <a:avLst>
              <a:gd name="adj" fmla="val 3158"/>
            </a:avLst>
          </a:prstGeom>
          <a:solidFill>
            <a:srgbClr val="FFFFFF"/>
          </a:solidFill>
          <a:ln w="12700">
            <a:solidFill>
              <a:srgbClr val="D9E1E7"/>
            </a:solidFill>
            <a:prstDash val="solid"/>
          </a:ln>
        </p:spPr>
        <p:txBody>
          <a:bodyPr/>
          <a:lstStyle/>
          <a:p>
            <a:endParaRPr/>
          </a:p>
        </p:txBody>
      </p:sp>
      <p:sp>
        <p:nvSpPr>
          <p:cNvPr id="18" name="Shape 16">
            <a:extLst>
              <a:ext uri="{C183D7F6-B498-43B3-948B-1728B52AA6E4}">
                <adec:decorative xmlns:adec="http://schemas.microsoft.com/office/drawing/2017/decorative" val="1"/>
              </a:ext>
            </a:extLst>
          </p:cNvPr>
          <p:cNvSpPr/>
          <p:nvPr/>
        </p:nvSpPr>
        <p:spPr>
          <a:xfrm>
            <a:off x="658368" y="3502152"/>
            <a:ext cx="73152" cy="1737360"/>
          </a:xfrm>
          <a:prstGeom prst="rect">
            <a:avLst/>
          </a:prstGeom>
          <a:solidFill>
            <a:srgbClr val="E66C5C"/>
          </a:solidFill>
          <a:ln w="12700">
            <a:solidFill>
              <a:srgbClr val="E66C5C"/>
            </a:solidFill>
            <a:prstDash val="solid"/>
          </a:ln>
        </p:spPr>
        <p:txBody>
          <a:bodyPr/>
          <a:lstStyle/>
          <a:p>
            <a:endParaRPr/>
          </a:p>
        </p:txBody>
      </p:sp>
      <p:sp>
        <p:nvSpPr>
          <p:cNvPr id="19" name="Text 17"/>
          <p:cNvSpPr/>
          <p:nvPr/>
        </p:nvSpPr>
        <p:spPr>
          <a:xfrm>
            <a:off x="886968" y="3685032"/>
            <a:ext cx="3044952"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Place</a:t>
            </a:r>
            <a:endParaRPr lang="en-US" sz="1600" dirty="0"/>
          </a:p>
        </p:txBody>
      </p:sp>
      <p:sp>
        <p:nvSpPr>
          <p:cNvPr id="20" name="Text 18"/>
          <p:cNvSpPr/>
          <p:nvPr/>
        </p:nvSpPr>
        <p:spPr>
          <a:xfrm>
            <a:off x="886968" y="4123944"/>
            <a:ext cx="3044952" cy="96012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Does geography create travel, housing, broadband, or clinical-placement barriers?</a:t>
            </a:r>
            <a:endParaRPr lang="en-US" sz="1350" dirty="0"/>
          </a:p>
        </p:txBody>
      </p:sp>
      <p:sp>
        <p:nvSpPr>
          <p:cNvPr id="21" name="Shape 19">
            <a:extLst>
              <a:ext uri="{C183D7F6-B498-43B3-948B-1728B52AA6E4}">
                <adec:decorative xmlns:adec="http://schemas.microsoft.com/office/drawing/2017/decorative" val="1"/>
              </a:ext>
            </a:extLst>
          </p:cNvPr>
          <p:cNvSpPr/>
          <p:nvPr/>
        </p:nvSpPr>
        <p:spPr>
          <a:xfrm>
            <a:off x="4453128" y="3502152"/>
            <a:ext cx="3456432" cy="1737360"/>
          </a:xfrm>
          <a:prstGeom prst="roundRect">
            <a:avLst>
              <a:gd name="adj" fmla="val 3158"/>
            </a:avLst>
          </a:prstGeom>
          <a:solidFill>
            <a:srgbClr val="FFFFFF"/>
          </a:solidFill>
          <a:ln w="12700">
            <a:solidFill>
              <a:srgbClr val="D9E1E7"/>
            </a:solidFill>
            <a:prstDash val="solid"/>
          </a:ln>
        </p:spPr>
        <p:txBody>
          <a:bodyPr/>
          <a:lstStyle/>
          <a:p>
            <a:endParaRPr/>
          </a:p>
        </p:txBody>
      </p:sp>
      <p:sp>
        <p:nvSpPr>
          <p:cNvPr id="22" name="Shape 20">
            <a:extLst>
              <a:ext uri="{C183D7F6-B498-43B3-948B-1728B52AA6E4}">
                <adec:decorative xmlns:adec="http://schemas.microsoft.com/office/drawing/2017/decorative" val="1"/>
              </a:ext>
            </a:extLst>
          </p:cNvPr>
          <p:cNvSpPr/>
          <p:nvPr/>
        </p:nvSpPr>
        <p:spPr>
          <a:xfrm>
            <a:off x="4453128" y="3502152"/>
            <a:ext cx="73152" cy="1737360"/>
          </a:xfrm>
          <a:prstGeom prst="rect">
            <a:avLst/>
          </a:prstGeom>
          <a:solidFill>
            <a:srgbClr val="49B563"/>
          </a:solidFill>
          <a:ln w="12700">
            <a:solidFill>
              <a:srgbClr val="49B563"/>
            </a:solidFill>
            <a:prstDash val="solid"/>
          </a:ln>
        </p:spPr>
        <p:txBody>
          <a:bodyPr/>
          <a:lstStyle/>
          <a:p>
            <a:endParaRPr/>
          </a:p>
        </p:txBody>
      </p:sp>
      <p:sp>
        <p:nvSpPr>
          <p:cNvPr id="23" name="Text 21"/>
          <p:cNvSpPr/>
          <p:nvPr/>
        </p:nvSpPr>
        <p:spPr>
          <a:xfrm>
            <a:off x="4681728" y="3685032"/>
            <a:ext cx="3044952"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Community</a:t>
            </a:r>
            <a:endParaRPr lang="en-US" sz="1600" dirty="0"/>
          </a:p>
        </p:txBody>
      </p:sp>
      <p:sp>
        <p:nvSpPr>
          <p:cNvPr id="24" name="Text 22"/>
          <p:cNvSpPr/>
          <p:nvPr/>
        </p:nvSpPr>
        <p:spPr>
          <a:xfrm>
            <a:off x="4681728" y="4123944"/>
            <a:ext cx="3044952" cy="96012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Are advising, coursework, mentoring, and recruitment responsive to the communities served?</a:t>
            </a:r>
            <a:endParaRPr lang="en-US" sz="1350" dirty="0"/>
          </a:p>
        </p:txBody>
      </p:sp>
      <p:sp>
        <p:nvSpPr>
          <p:cNvPr id="25" name="Shape 23">
            <a:extLst>
              <a:ext uri="{C183D7F6-B498-43B3-948B-1728B52AA6E4}">
                <adec:decorative xmlns:adec="http://schemas.microsoft.com/office/drawing/2017/decorative" val="1"/>
              </a:ext>
            </a:extLst>
          </p:cNvPr>
          <p:cNvSpPr/>
          <p:nvPr/>
        </p:nvSpPr>
        <p:spPr>
          <a:xfrm>
            <a:off x="8247888" y="3502152"/>
            <a:ext cx="3456432" cy="1737360"/>
          </a:xfrm>
          <a:prstGeom prst="roundRect">
            <a:avLst>
              <a:gd name="adj" fmla="val 3158"/>
            </a:avLst>
          </a:prstGeom>
          <a:solidFill>
            <a:srgbClr val="FFFFFF"/>
          </a:solidFill>
          <a:ln w="12700">
            <a:solidFill>
              <a:srgbClr val="D9E1E7"/>
            </a:solidFill>
            <a:prstDash val="solid"/>
          </a:ln>
        </p:spPr>
        <p:txBody>
          <a:bodyPr/>
          <a:lstStyle/>
          <a:p>
            <a:endParaRPr/>
          </a:p>
        </p:txBody>
      </p:sp>
      <p:sp>
        <p:nvSpPr>
          <p:cNvPr id="26" name="Shape 24">
            <a:extLst>
              <a:ext uri="{C183D7F6-B498-43B3-948B-1728B52AA6E4}">
                <adec:decorative xmlns:adec="http://schemas.microsoft.com/office/drawing/2017/decorative" val="1"/>
              </a:ext>
            </a:extLst>
          </p:cNvPr>
          <p:cNvSpPr/>
          <p:nvPr/>
        </p:nvSpPr>
        <p:spPr>
          <a:xfrm>
            <a:off x="8247888" y="3502152"/>
            <a:ext cx="73152" cy="1737360"/>
          </a:xfrm>
          <a:prstGeom prst="rect">
            <a:avLst/>
          </a:prstGeom>
          <a:solidFill>
            <a:srgbClr val="1D3F6E"/>
          </a:solidFill>
          <a:ln w="12700">
            <a:solidFill>
              <a:srgbClr val="1D3F6E"/>
            </a:solidFill>
            <a:prstDash val="solid"/>
          </a:ln>
        </p:spPr>
        <p:txBody>
          <a:bodyPr/>
          <a:lstStyle/>
          <a:p>
            <a:endParaRPr/>
          </a:p>
        </p:txBody>
      </p:sp>
      <p:sp>
        <p:nvSpPr>
          <p:cNvPr id="27" name="Text 25"/>
          <p:cNvSpPr/>
          <p:nvPr/>
        </p:nvSpPr>
        <p:spPr>
          <a:xfrm>
            <a:off x="8476488" y="3685032"/>
            <a:ext cx="3044952"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Access and support</a:t>
            </a:r>
            <a:endParaRPr lang="en-US" sz="1600" dirty="0"/>
          </a:p>
        </p:txBody>
      </p:sp>
      <p:sp>
        <p:nvSpPr>
          <p:cNvPr id="28" name="Text 26"/>
          <p:cNvSpPr/>
          <p:nvPr/>
        </p:nvSpPr>
        <p:spPr>
          <a:xfrm>
            <a:off x="8476488" y="4123944"/>
            <a:ext cx="3044952" cy="96012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Do candidates see people like themselves, have mentors, and know where to seek help?</a:t>
            </a:r>
            <a:endParaRPr lang="en-US" sz="1350" dirty="0"/>
          </a:p>
        </p:txBody>
      </p:sp>
      <p:sp>
        <p:nvSpPr>
          <p:cNvPr id="29"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24</a:t>
            </a:r>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No single agency owns the whole pathway</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PARTNERSHIP ARCHITECTURE</a:t>
            </a:r>
            <a:endParaRPr lang="en-US" sz="800" dirty="0"/>
          </a:p>
        </p:txBody>
      </p:sp>
      <p:sp>
        <p:nvSpPr>
          <p:cNvPr id="4" name="Text 2"/>
          <p:cNvSpPr/>
          <p:nvPr/>
        </p:nvSpPr>
        <p:spPr>
          <a:xfrm>
            <a:off x="420624" y="713232"/>
            <a:ext cx="10881360" cy="347472"/>
          </a:xfrm>
          <a:prstGeom prst="rect">
            <a:avLst/>
          </a:prstGeom>
          <a:noFill/>
          <a:ln/>
        </p:spPr>
        <p:txBody>
          <a:bodyPr wrap="square" lIns="0" tIns="0" rIns="0" bIns="0" rtlCol="0" anchor="ctr">
            <a:normAutofit/>
          </a:bodyPr>
          <a:lstStyle/>
          <a:p>
            <a:pPr marL="0" indent="0">
              <a:buNone/>
            </a:pPr>
            <a:r>
              <a:rPr lang="en-US" sz="1400" dirty="0">
                <a:solidFill>
                  <a:srgbClr val="5E6B78"/>
                </a:solidFill>
                <a:latin typeface="Aptos" pitchFamily="34" charset="0"/>
                <a:ea typeface="Aptos" pitchFamily="34" charset="-122"/>
                <a:cs typeface="Aptos" pitchFamily="34" charset="-120"/>
              </a:rPr>
              <a:t>Pathways work when partners are explicit about the transition each one can influence.</a:t>
            </a:r>
            <a:endParaRPr lang="en-US" sz="1400" dirty="0"/>
          </a:p>
        </p:txBody>
      </p:sp>
      <p:sp>
        <p:nvSpPr>
          <p:cNvPr id="7" name="Shape 5">
            <a:extLst>
              <a:ext uri="{C183D7F6-B498-43B3-948B-1728B52AA6E4}">
                <adec:decorative xmlns:adec="http://schemas.microsoft.com/office/drawing/2017/decorative" val="1"/>
              </a:ext>
            </a:extLst>
          </p:cNvPr>
          <p:cNvSpPr/>
          <p:nvPr/>
        </p:nvSpPr>
        <p:spPr>
          <a:xfrm>
            <a:off x="594360" y="1234440"/>
            <a:ext cx="3566160" cy="1188720"/>
          </a:xfrm>
          <a:prstGeom prst="roundRect">
            <a:avLst>
              <a:gd name="adj" fmla="val 4800"/>
            </a:avLst>
          </a:prstGeom>
          <a:solidFill>
            <a:srgbClr val="FFFFFF"/>
          </a:solidFill>
          <a:ln w="12700">
            <a:solidFill>
              <a:srgbClr val="D9E1E7"/>
            </a:solidFill>
            <a:prstDash val="solid"/>
          </a:ln>
        </p:spPr>
        <p:txBody>
          <a:bodyPr/>
          <a:lstStyle/>
          <a:p>
            <a:endParaRPr/>
          </a:p>
        </p:txBody>
      </p:sp>
      <p:sp>
        <p:nvSpPr>
          <p:cNvPr id="8" name="Shape 6">
            <a:extLst>
              <a:ext uri="{C183D7F6-B498-43B3-948B-1728B52AA6E4}">
                <adec:decorative xmlns:adec="http://schemas.microsoft.com/office/drawing/2017/decorative" val="1"/>
              </a:ext>
            </a:extLst>
          </p:cNvPr>
          <p:cNvSpPr/>
          <p:nvPr/>
        </p:nvSpPr>
        <p:spPr>
          <a:xfrm>
            <a:off x="594360" y="1234440"/>
            <a:ext cx="73152" cy="1188720"/>
          </a:xfrm>
          <a:prstGeom prst="rect">
            <a:avLst/>
          </a:prstGeom>
          <a:solidFill>
            <a:srgbClr val="1C9A99"/>
          </a:solidFill>
          <a:ln w="12700">
            <a:solidFill>
              <a:srgbClr val="1C9A99"/>
            </a:solidFill>
            <a:prstDash val="solid"/>
          </a:ln>
        </p:spPr>
        <p:txBody>
          <a:bodyPr/>
          <a:lstStyle/>
          <a:p>
            <a:endParaRPr/>
          </a:p>
        </p:txBody>
      </p:sp>
      <p:sp>
        <p:nvSpPr>
          <p:cNvPr id="9" name="Text 7"/>
          <p:cNvSpPr/>
          <p:nvPr/>
        </p:nvSpPr>
        <p:spPr>
          <a:xfrm>
            <a:off x="822960" y="1417320"/>
            <a:ext cx="3154680"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State agencies</a:t>
            </a:r>
            <a:endParaRPr lang="en-US" sz="1600" dirty="0"/>
          </a:p>
        </p:txBody>
      </p:sp>
      <p:sp>
        <p:nvSpPr>
          <p:cNvPr id="10" name="Text 8"/>
          <p:cNvSpPr/>
          <p:nvPr/>
        </p:nvSpPr>
        <p:spPr>
          <a:xfrm>
            <a:off x="822960" y="1783080"/>
            <a:ext cx="3154680" cy="50292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Standards • funding • data • policy</a:t>
            </a:r>
            <a:endParaRPr lang="en-US" sz="1350" dirty="0"/>
          </a:p>
        </p:txBody>
      </p:sp>
      <p:sp>
        <p:nvSpPr>
          <p:cNvPr id="11" name="Shape 9">
            <a:extLst>
              <a:ext uri="{C183D7F6-B498-43B3-948B-1728B52AA6E4}">
                <adec:decorative xmlns:adec="http://schemas.microsoft.com/office/drawing/2017/decorative" val="1"/>
              </a:ext>
            </a:extLst>
          </p:cNvPr>
          <p:cNvSpPr/>
          <p:nvPr/>
        </p:nvSpPr>
        <p:spPr>
          <a:xfrm>
            <a:off x="4315968" y="1234440"/>
            <a:ext cx="3566160" cy="1188720"/>
          </a:xfrm>
          <a:prstGeom prst="roundRect">
            <a:avLst>
              <a:gd name="adj" fmla="val 4800"/>
            </a:avLst>
          </a:prstGeom>
          <a:solidFill>
            <a:srgbClr val="FFFFFF"/>
          </a:solidFill>
          <a:ln w="12700">
            <a:solidFill>
              <a:srgbClr val="D9E1E7"/>
            </a:solidFill>
            <a:prstDash val="solid"/>
          </a:ln>
        </p:spPr>
        <p:txBody>
          <a:bodyPr/>
          <a:lstStyle/>
          <a:p>
            <a:endParaRPr/>
          </a:p>
        </p:txBody>
      </p:sp>
      <p:sp>
        <p:nvSpPr>
          <p:cNvPr id="12" name="Shape 10">
            <a:extLst>
              <a:ext uri="{C183D7F6-B498-43B3-948B-1728B52AA6E4}">
                <adec:decorative xmlns:adec="http://schemas.microsoft.com/office/drawing/2017/decorative" val="1"/>
              </a:ext>
            </a:extLst>
          </p:cNvPr>
          <p:cNvSpPr/>
          <p:nvPr/>
        </p:nvSpPr>
        <p:spPr>
          <a:xfrm>
            <a:off x="4315968" y="1234440"/>
            <a:ext cx="73152" cy="1188720"/>
          </a:xfrm>
          <a:prstGeom prst="rect">
            <a:avLst/>
          </a:prstGeom>
          <a:solidFill>
            <a:srgbClr val="2669A8"/>
          </a:solidFill>
          <a:ln w="12700">
            <a:solidFill>
              <a:srgbClr val="2669A8"/>
            </a:solidFill>
            <a:prstDash val="solid"/>
          </a:ln>
        </p:spPr>
        <p:txBody>
          <a:bodyPr/>
          <a:lstStyle/>
          <a:p>
            <a:endParaRPr/>
          </a:p>
        </p:txBody>
      </p:sp>
      <p:sp>
        <p:nvSpPr>
          <p:cNvPr id="13" name="Text 11"/>
          <p:cNvSpPr/>
          <p:nvPr/>
        </p:nvSpPr>
        <p:spPr>
          <a:xfrm>
            <a:off x="4544568" y="1417320"/>
            <a:ext cx="3154680"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IHEs </a:t>
            </a:r>
            <a:endParaRPr lang="en-US" sz="1600" dirty="0"/>
          </a:p>
        </p:txBody>
      </p:sp>
      <p:sp>
        <p:nvSpPr>
          <p:cNvPr id="14" name="Text 12"/>
          <p:cNvSpPr/>
          <p:nvPr/>
        </p:nvSpPr>
        <p:spPr>
          <a:xfrm>
            <a:off x="4544568" y="1783080"/>
            <a:ext cx="3154680" cy="50292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Preparation • advising • fieldwork</a:t>
            </a:r>
            <a:endParaRPr lang="en-US" sz="1350" dirty="0"/>
          </a:p>
        </p:txBody>
      </p:sp>
      <p:sp>
        <p:nvSpPr>
          <p:cNvPr id="5" name="Shape 3">
            <a:extLst>
              <a:ext uri="{C183D7F6-B498-43B3-948B-1728B52AA6E4}">
                <adec:decorative xmlns:adec="http://schemas.microsoft.com/office/drawing/2017/decorative" val="1"/>
              </a:ext>
            </a:extLst>
          </p:cNvPr>
          <p:cNvSpPr/>
          <p:nvPr/>
        </p:nvSpPr>
        <p:spPr>
          <a:xfrm>
            <a:off x="4636008" y="2697480"/>
            <a:ext cx="2926080" cy="1051560"/>
          </a:xfrm>
          <a:prstGeom prst="ellipse">
            <a:avLst/>
          </a:prstGeom>
          <a:solidFill>
            <a:srgbClr val="1D3F6E"/>
          </a:solidFill>
          <a:ln w="12700">
            <a:solidFill>
              <a:srgbClr val="1D3F6E"/>
            </a:solidFill>
            <a:prstDash val="solid"/>
          </a:ln>
        </p:spPr>
        <p:txBody>
          <a:bodyPr/>
          <a:lstStyle/>
          <a:p>
            <a:endParaRPr/>
          </a:p>
        </p:txBody>
      </p:sp>
      <p:sp>
        <p:nvSpPr>
          <p:cNvPr id="6" name="Text 4"/>
          <p:cNvSpPr/>
          <p:nvPr/>
        </p:nvSpPr>
        <p:spPr>
          <a:xfrm>
            <a:off x="4956048" y="2962656"/>
            <a:ext cx="2286000" cy="530352"/>
          </a:xfrm>
          <a:prstGeom prst="rect">
            <a:avLst/>
          </a:prstGeom>
          <a:noFill/>
          <a:ln/>
        </p:spPr>
        <p:txBody>
          <a:bodyPr wrap="square" lIns="0" tIns="0" rIns="0" bIns="0" rtlCol="0" anchor="ctr"/>
          <a:lstStyle/>
          <a:p>
            <a:pPr marL="0" indent="0" algn="ctr">
              <a:buNone/>
            </a:pPr>
            <a:r>
              <a:rPr lang="en-US" sz="1800" b="1" dirty="0">
                <a:solidFill>
                  <a:srgbClr val="FFFFFF"/>
                </a:solidFill>
              </a:rPr>
              <a:t>SHARED PATHWAY</a:t>
            </a:r>
            <a:endParaRPr lang="en-US" sz="1800" dirty="0"/>
          </a:p>
          <a:p>
            <a:pPr marL="0" indent="0" algn="ctr">
              <a:buNone/>
            </a:pPr>
            <a:r>
              <a:rPr lang="en-US" sz="1800" b="1" dirty="0">
                <a:solidFill>
                  <a:srgbClr val="FFFFFF"/>
                </a:solidFill>
              </a:rPr>
              <a:t>GOAL</a:t>
            </a:r>
            <a:endParaRPr lang="en-US" sz="1800" dirty="0"/>
          </a:p>
        </p:txBody>
      </p:sp>
      <p:sp>
        <p:nvSpPr>
          <p:cNvPr id="15" name="Shape 13">
            <a:extLst>
              <a:ext uri="{C183D7F6-B498-43B3-948B-1728B52AA6E4}">
                <adec:decorative xmlns:adec="http://schemas.microsoft.com/office/drawing/2017/decorative" val="1"/>
              </a:ext>
            </a:extLst>
          </p:cNvPr>
          <p:cNvSpPr/>
          <p:nvPr/>
        </p:nvSpPr>
        <p:spPr>
          <a:xfrm>
            <a:off x="2331720" y="4023360"/>
            <a:ext cx="3566160" cy="1188720"/>
          </a:xfrm>
          <a:prstGeom prst="roundRect">
            <a:avLst>
              <a:gd name="adj" fmla="val 4800"/>
            </a:avLst>
          </a:prstGeom>
          <a:solidFill>
            <a:srgbClr val="FFFFFF"/>
          </a:solidFill>
          <a:ln w="12700">
            <a:solidFill>
              <a:srgbClr val="D9E1E7"/>
            </a:solidFill>
            <a:prstDash val="solid"/>
          </a:ln>
        </p:spPr>
        <p:txBody>
          <a:bodyPr/>
          <a:lstStyle/>
          <a:p>
            <a:endParaRPr/>
          </a:p>
        </p:txBody>
      </p:sp>
      <p:sp>
        <p:nvSpPr>
          <p:cNvPr id="16" name="Shape 14">
            <a:extLst>
              <a:ext uri="{C183D7F6-B498-43B3-948B-1728B52AA6E4}">
                <adec:decorative xmlns:adec="http://schemas.microsoft.com/office/drawing/2017/decorative" val="1"/>
              </a:ext>
            </a:extLst>
          </p:cNvPr>
          <p:cNvSpPr/>
          <p:nvPr/>
        </p:nvSpPr>
        <p:spPr>
          <a:xfrm>
            <a:off x="2331720" y="4023360"/>
            <a:ext cx="73152" cy="1188720"/>
          </a:xfrm>
          <a:prstGeom prst="rect">
            <a:avLst/>
          </a:prstGeom>
          <a:solidFill>
            <a:srgbClr val="F4A340"/>
          </a:solidFill>
          <a:ln w="12700">
            <a:solidFill>
              <a:srgbClr val="F4A340"/>
            </a:solidFill>
            <a:prstDash val="solid"/>
          </a:ln>
        </p:spPr>
        <p:txBody>
          <a:bodyPr/>
          <a:lstStyle/>
          <a:p>
            <a:endParaRPr/>
          </a:p>
        </p:txBody>
      </p:sp>
      <p:sp>
        <p:nvSpPr>
          <p:cNvPr id="17" name="Text 15"/>
          <p:cNvSpPr/>
          <p:nvPr/>
        </p:nvSpPr>
        <p:spPr>
          <a:xfrm>
            <a:off x="2560320" y="4206240"/>
            <a:ext cx="3154680"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Employers / programs</a:t>
            </a:r>
            <a:endParaRPr lang="en-US" sz="1600" dirty="0"/>
          </a:p>
        </p:txBody>
      </p:sp>
      <p:sp>
        <p:nvSpPr>
          <p:cNvPr id="18" name="Text 16"/>
          <p:cNvSpPr/>
          <p:nvPr/>
        </p:nvSpPr>
        <p:spPr>
          <a:xfrm>
            <a:off x="2560320" y="4572000"/>
            <a:ext cx="3154680" cy="50292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Recruitment • paid work • mentoring • hiring</a:t>
            </a:r>
            <a:endParaRPr lang="en-US" sz="1350" dirty="0"/>
          </a:p>
        </p:txBody>
      </p:sp>
      <p:sp>
        <p:nvSpPr>
          <p:cNvPr id="19" name="Shape 17">
            <a:extLst>
              <a:ext uri="{C183D7F6-B498-43B3-948B-1728B52AA6E4}">
                <adec:decorative xmlns:adec="http://schemas.microsoft.com/office/drawing/2017/decorative" val="1"/>
              </a:ext>
            </a:extLst>
          </p:cNvPr>
          <p:cNvSpPr/>
          <p:nvPr/>
        </p:nvSpPr>
        <p:spPr>
          <a:xfrm>
            <a:off x="8037576" y="1234440"/>
            <a:ext cx="3566160" cy="1188720"/>
          </a:xfrm>
          <a:prstGeom prst="roundRect">
            <a:avLst>
              <a:gd name="adj" fmla="val 4800"/>
            </a:avLst>
          </a:prstGeom>
          <a:solidFill>
            <a:srgbClr val="FFFFFF"/>
          </a:solidFill>
          <a:ln w="12700">
            <a:solidFill>
              <a:srgbClr val="D9E1E7"/>
            </a:solidFill>
            <a:prstDash val="solid"/>
          </a:ln>
        </p:spPr>
        <p:txBody>
          <a:bodyPr/>
          <a:lstStyle/>
          <a:p>
            <a:endParaRPr/>
          </a:p>
        </p:txBody>
      </p:sp>
      <p:sp>
        <p:nvSpPr>
          <p:cNvPr id="20" name="Shape 18">
            <a:extLst>
              <a:ext uri="{C183D7F6-B498-43B3-948B-1728B52AA6E4}">
                <adec:decorative xmlns:adec="http://schemas.microsoft.com/office/drawing/2017/decorative" val="1"/>
              </a:ext>
            </a:extLst>
          </p:cNvPr>
          <p:cNvSpPr/>
          <p:nvPr/>
        </p:nvSpPr>
        <p:spPr>
          <a:xfrm>
            <a:off x="8037576" y="1234440"/>
            <a:ext cx="73152" cy="1188720"/>
          </a:xfrm>
          <a:prstGeom prst="rect">
            <a:avLst/>
          </a:prstGeom>
          <a:solidFill>
            <a:srgbClr val="49B563"/>
          </a:solidFill>
          <a:ln w="12700">
            <a:solidFill>
              <a:srgbClr val="49B563"/>
            </a:solidFill>
            <a:prstDash val="solid"/>
          </a:ln>
        </p:spPr>
        <p:txBody>
          <a:bodyPr/>
          <a:lstStyle/>
          <a:p>
            <a:endParaRPr/>
          </a:p>
        </p:txBody>
      </p:sp>
      <p:sp>
        <p:nvSpPr>
          <p:cNvPr id="21" name="Text 19"/>
          <p:cNvSpPr/>
          <p:nvPr/>
        </p:nvSpPr>
        <p:spPr>
          <a:xfrm>
            <a:off x="8266176" y="1417320"/>
            <a:ext cx="3154680"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Community partners</a:t>
            </a:r>
            <a:endParaRPr lang="en-US" sz="1600" dirty="0"/>
          </a:p>
        </p:txBody>
      </p:sp>
      <p:sp>
        <p:nvSpPr>
          <p:cNvPr id="22" name="Text 20"/>
          <p:cNvSpPr/>
          <p:nvPr/>
        </p:nvSpPr>
        <p:spPr>
          <a:xfrm>
            <a:off x="8266176" y="1783080"/>
            <a:ext cx="3154680" cy="50292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Trust • outreach • navigation • place-based supports</a:t>
            </a:r>
            <a:endParaRPr lang="en-US" sz="1350" dirty="0"/>
          </a:p>
        </p:txBody>
      </p:sp>
      <p:sp>
        <p:nvSpPr>
          <p:cNvPr id="23" name="Shape 21">
            <a:extLst>
              <a:ext uri="{C183D7F6-B498-43B3-948B-1728B52AA6E4}">
                <adec:decorative xmlns:adec="http://schemas.microsoft.com/office/drawing/2017/decorative" val="1"/>
              </a:ext>
            </a:extLst>
          </p:cNvPr>
          <p:cNvSpPr/>
          <p:nvPr/>
        </p:nvSpPr>
        <p:spPr>
          <a:xfrm>
            <a:off x="6291072" y="4023360"/>
            <a:ext cx="3566160" cy="1188720"/>
          </a:xfrm>
          <a:prstGeom prst="roundRect">
            <a:avLst>
              <a:gd name="adj" fmla="val 4800"/>
            </a:avLst>
          </a:prstGeom>
          <a:solidFill>
            <a:srgbClr val="FFFFFF"/>
          </a:solidFill>
          <a:ln w="12700">
            <a:solidFill>
              <a:srgbClr val="D9E1E7"/>
            </a:solidFill>
            <a:prstDash val="solid"/>
          </a:ln>
        </p:spPr>
        <p:txBody>
          <a:bodyPr/>
          <a:lstStyle/>
          <a:p>
            <a:endParaRPr/>
          </a:p>
        </p:txBody>
      </p:sp>
      <p:sp>
        <p:nvSpPr>
          <p:cNvPr id="24" name="Shape 22">
            <a:extLst>
              <a:ext uri="{C183D7F6-B498-43B3-948B-1728B52AA6E4}">
                <adec:decorative xmlns:adec="http://schemas.microsoft.com/office/drawing/2017/decorative" val="1"/>
              </a:ext>
            </a:extLst>
          </p:cNvPr>
          <p:cNvSpPr/>
          <p:nvPr/>
        </p:nvSpPr>
        <p:spPr>
          <a:xfrm>
            <a:off x="6291072" y="4023360"/>
            <a:ext cx="73152" cy="1188720"/>
          </a:xfrm>
          <a:prstGeom prst="rect">
            <a:avLst/>
          </a:prstGeom>
          <a:solidFill>
            <a:srgbClr val="E66C5C"/>
          </a:solidFill>
          <a:ln w="12700">
            <a:solidFill>
              <a:srgbClr val="E66C5C"/>
            </a:solidFill>
            <a:prstDash val="solid"/>
          </a:ln>
        </p:spPr>
        <p:txBody>
          <a:bodyPr/>
          <a:lstStyle/>
          <a:p>
            <a:endParaRPr/>
          </a:p>
        </p:txBody>
      </p:sp>
      <p:sp>
        <p:nvSpPr>
          <p:cNvPr id="25" name="Text 23"/>
          <p:cNvSpPr/>
          <p:nvPr/>
        </p:nvSpPr>
        <p:spPr>
          <a:xfrm>
            <a:off x="6519672" y="4206240"/>
            <a:ext cx="3154680" cy="310896"/>
          </a:xfrm>
          <a:prstGeom prst="rect">
            <a:avLst/>
          </a:prstGeom>
          <a:noFill/>
          <a:ln/>
        </p:spPr>
        <p:txBody>
          <a:bodyPr wrap="square" lIns="0" tIns="0" rIns="0" bIns="0" rtlCol="0" anchor="ctr">
            <a:normAutofit/>
          </a:bodyPr>
          <a:lstStyle/>
          <a:p>
            <a:pPr marL="0" indent="0">
              <a:buNone/>
            </a:pPr>
            <a:r>
              <a:rPr lang="en-US" sz="1600" b="1" dirty="0">
                <a:solidFill>
                  <a:srgbClr val="1D3F6E"/>
                </a:solidFill>
                <a:latin typeface="Aptos" pitchFamily="34" charset="0"/>
                <a:ea typeface="Aptos" pitchFamily="34" charset="-122"/>
                <a:cs typeface="Aptos" pitchFamily="34" charset="-120"/>
              </a:rPr>
              <a:t>Workforce boards / funders</a:t>
            </a:r>
            <a:endParaRPr lang="en-US" sz="1600" dirty="0"/>
          </a:p>
        </p:txBody>
      </p:sp>
      <p:sp>
        <p:nvSpPr>
          <p:cNvPr id="26" name="Text 24"/>
          <p:cNvSpPr/>
          <p:nvPr/>
        </p:nvSpPr>
        <p:spPr>
          <a:xfrm>
            <a:off x="6519672" y="4572000"/>
            <a:ext cx="3154680" cy="50292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Training funds • scholarships • sustainability</a:t>
            </a:r>
            <a:endParaRPr lang="en-US" sz="1350" dirty="0"/>
          </a:p>
        </p:txBody>
      </p:sp>
      <p:sp>
        <p:nvSpPr>
          <p:cNvPr id="32"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25</a:t>
            </a:r>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Use the Session 3 page to turn the map into a decision</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IMPLEMENTATION PLANNING TOOL</a:t>
            </a:r>
            <a:endParaRPr lang="en-US" sz="800" dirty="0"/>
          </a:p>
        </p:txBody>
      </p:sp>
      <p:sp>
        <p:nvSpPr>
          <p:cNvPr id="4" name="Text 2"/>
          <p:cNvSpPr/>
          <p:nvPr/>
        </p:nvSpPr>
        <p:spPr>
          <a:xfrm>
            <a:off x="420624" y="713232"/>
            <a:ext cx="10881360" cy="347472"/>
          </a:xfrm>
          <a:prstGeom prst="rect">
            <a:avLst/>
          </a:prstGeom>
          <a:noFill/>
          <a:ln/>
        </p:spPr>
        <p:txBody>
          <a:bodyPr wrap="square" lIns="0" tIns="0" rIns="0" bIns="0" rtlCol="0" anchor="ctr">
            <a:normAutofit fontScale="92500"/>
          </a:bodyPr>
          <a:lstStyle/>
          <a:p>
            <a:pPr marL="0" indent="0">
              <a:buNone/>
            </a:pPr>
            <a:r>
              <a:rPr sz="1400">
                <a:latin typeface="Aptos"/>
              </a:rPr>
              <a:t>Use the breakout insight to identify where candidates stall or leave, what barrier is most actionable, and which partner could help close the gap.</a:t>
            </a:r>
            <a:endParaRPr lang="en-US" sz="1400" dirty="0"/>
          </a:p>
        </p:txBody>
      </p:sp>
      <p:sp>
        <p:nvSpPr>
          <p:cNvPr id="5" name="Shape 3">
            <a:extLst>
              <a:ext uri="{C183D7F6-B498-43B3-948B-1728B52AA6E4}">
                <adec:decorative xmlns:adec="http://schemas.microsoft.com/office/drawing/2017/decorative" val="1"/>
              </a:ext>
            </a:extLst>
          </p:cNvPr>
          <p:cNvSpPr/>
          <p:nvPr/>
        </p:nvSpPr>
        <p:spPr>
          <a:xfrm>
            <a:off x="685800" y="1325880"/>
            <a:ext cx="5074920" cy="4434840"/>
          </a:xfrm>
          <a:prstGeom prst="roundRect">
            <a:avLst>
              <a:gd name="adj" fmla="val 1237"/>
            </a:avLst>
          </a:prstGeom>
          <a:solidFill>
            <a:srgbClr val="F6F8FA"/>
          </a:solidFill>
          <a:ln w="12700">
            <a:solidFill>
              <a:srgbClr val="D9E1E7"/>
            </a:solidFill>
            <a:prstDash val="solid"/>
          </a:ln>
        </p:spPr>
        <p:txBody>
          <a:bodyPr/>
          <a:lstStyle/>
          <a:p>
            <a:endParaRPr/>
          </a:p>
        </p:txBody>
      </p:sp>
      <p:sp>
        <p:nvSpPr>
          <p:cNvPr id="6" name="Text 4"/>
          <p:cNvSpPr/>
          <p:nvPr/>
        </p:nvSpPr>
        <p:spPr>
          <a:xfrm>
            <a:off x="960120" y="1627632"/>
            <a:ext cx="4480560" cy="320040"/>
          </a:xfrm>
          <a:prstGeom prst="rect">
            <a:avLst/>
          </a:prstGeom>
          <a:noFill/>
          <a:ln/>
        </p:spPr>
        <p:txBody>
          <a:bodyPr wrap="square" lIns="0" tIns="0" rIns="0" bIns="0" rtlCol="0" anchor="ctr"/>
          <a:lstStyle/>
          <a:p>
            <a:pPr marL="0" indent="0">
              <a:buNone/>
            </a:pPr>
            <a:r>
              <a:rPr lang="en-US" sz="1800" b="1" dirty="0">
                <a:solidFill>
                  <a:srgbClr val="1D3F6E"/>
                </a:solidFill>
              </a:rPr>
              <a:t>Apply the learning to my context</a:t>
            </a:r>
            <a:endParaRPr lang="en-US" sz="1800" dirty="0"/>
          </a:p>
        </p:txBody>
      </p:sp>
      <p:sp>
        <p:nvSpPr>
          <p:cNvPr id="7" name="Text 5"/>
          <p:cNvSpPr/>
          <p:nvPr/>
        </p:nvSpPr>
        <p:spPr>
          <a:xfrm>
            <a:off x="960120" y="2148840"/>
            <a:ext cx="4389120" cy="2560320"/>
          </a:xfrm>
          <a:prstGeom prst="rect">
            <a:avLst/>
          </a:prstGeom>
          <a:noFill/>
          <a:ln/>
        </p:spPr>
        <p:txBody>
          <a:bodyPr wrap="square" lIns="254" tIns="254" rIns="254" bIns="254" rtlCol="0" anchor="ctr">
            <a:normAutofit/>
          </a:bodyPr>
          <a:lstStyle/>
          <a:p>
            <a:pPr marL="177800" indent="-177800">
              <a:buSzPct val="100000"/>
              <a:buChar char="•"/>
            </a:pPr>
            <a:r>
              <a:rPr lang="en-US" sz="1450" dirty="0">
                <a:solidFill>
                  <a:srgbClr val="27364A"/>
                </a:solidFill>
              </a:rPr>
              <a:t>Where do potential candidates enter, stall, or leave?</a:t>
            </a:r>
            <a:endParaRPr lang="en-US" sz="1450" dirty="0"/>
          </a:p>
          <a:p>
            <a:pPr marL="177800" indent="-177800">
              <a:buSzPct val="100000"/>
              <a:buChar char="•"/>
            </a:pPr>
            <a:r>
              <a:rPr lang="en-US" sz="1450" dirty="0">
                <a:solidFill>
                  <a:srgbClr val="27364A"/>
                </a:solidFill>
              </a:rPr>
              <a:t>Which communities or groups are underrepresented?</a:t>
            </a:r>
            <a:endParaRPr lang="en-US" sz="1450" dirty="0"/>
          </a:p>
          <a:p>
            <a:pPr marL="177800" indent="-177800">
              <a:buSzPct val="100000"/>
              <a:buChar char="•"/>
            </a:pPr>
            <a:r>
              <a:rPr lang="en-US" sz="1450" dirty="0">
                <a:solidFill>
                  <a:srgbClr val="27364A"/>
                </a:solidFill>
              </a:rPr>
              <a:t>What preparation, credential, licensure, tuition, practicum, or navigation barriers exist?</a:t>
            </a:r>
            <a:endParaRPr lang="en-US" sz="1450" dirty="0"/>
          </a:p>
          <a:p>
            <a:pPr marL="177800" indent="-177800">
              <a:buSzPct val="100000"/>
              <a:buChar char="•"/>
            </a:pPr>
            <a:r>
              <a:rPr lang="en-US" sz="1450" dirty="0">
                <a:solidFill>
                  <a:srgbClr val="27364A"/>
                </a:solidFill>
              </a:rPr>
              <a:t>Which partner could help close a pathway gap?</a:t>
            </a:r>
            <a:endParaRPr lang="en-US" sz="1450" dirty="0"/>
          </a:p>
        </p:txBody>
      </p:sp>
      <p:sp>
        <p:nvSpPr>
          <p:cNvPr id="8" name="Shape 6">
            <a:extLst>
              <a:ext uri="{C183D7F6-B498-43B3-948B-1728B52AA6E4}">
                <adec:decorative xmlns:adec="http://schemas.microsoft.com/office/drawing/2017/decorative" val="1"/>
              </a:ext>
            </a:extLst>
          </p:cNvPr>
          <p:cNvSpPr/>
          <p:nvPr/>
        </p:nvSpPr>
        <p:spPr>
          <a:xfrm>
            <a:off x="6172200" y="1325880"/>
            <a:ext cx="5074920" cy="4434840"/>
          </a:xfrm>
          <a:prstGeom prst="roundRect">
            <a:avLst>
              <a:gd name="adj" fmla="val 1237"/>
            </a:avLst>
          </a:prstGeom>
          <a:solidFill>
            <a:srgbClr val="E9F6F5"/>
          </a:solidFill>
          <a:ln w="12700">
            <a:solidFill>
              <a:srgbClr val="BCDCD8"/>
            </a:solidFill>
            <a:prstDash val="solid"/>
          </a:ln>
        </p:spPr>
        <p:txBody>
          <a:bodyPr/>
          <a:lstStyle/>
          <a:p>
            <a:endParaRPr/>
          </a:p>
        </p:txBody>
      </p:sp>
      <p:sp>
        <p:nvSpPr>
          <p:cNvPr id="9" name="Text 7"/>
          <p:cNvSpPr/>
          <p:nvPr/>
        </p:nvSpPr>
        <p:spPr>
          <a:xfrm>
            <a:off x="6446520" y="1627632"/>
            <a:ext cx="4389120" cy="320040"/>
          </a:xfrm>
          <a:prstGeom prst="rect">
            <a:avLst/>
          </a:prstGeom>
          <a:noFill/>
          <a:ln/>
        </p:spPr>
        <p:txBody>
          <a:bodyPr wrap="square" lIns="0" tIns="0" rIns="0" bIns="0" rtlCol="0" anchor="ctr"/>
          <a:lstStyle/>
          <a:p>
            <a:pPr marL="0" indent="0">
              <a:buNone/>
            </a:pPr>
            <a:r>
              <a:rPr lang="en-US" sz="1800" b="1" dirty="0">
                <a:solidFill>
                  <a:srgbClr val="1D3F6E"/>
                </a:solidFill>
              </a:rPr>
              <a:t>Strategy Fit Check</a:t>
            </a:r>
            <a:endParaRPr lang="en-US" sz="1800" dirty="0"/>
          </a:p>
        </p:txBody>
      </p:sp>
      <p:sp>
        <p:nvSpPr>
          <p:cNvPr id="10" name="Text 8"/>
          <p:cNvSpPr/>
          <p:nvPr/>
        </p:nvSpPr>
        <p:spPr>
          <a:xfrm>
            <a:off x="6446520" y="2148840"/>
            <a:ext cx="4114800" cy="274320"/>
          </a:xfrm>
          <a:prstGeom prst="rect">
            <a:avLst/>
          </a:prstGeom>
          <a:noFill/>
          <a:ln/>
        </p:spPr>
        <p:txBody>
          <a:bodyPr wrap="square" lIns="0" tIns="0" rIns="0" bIns="0" rtlCol="0" anchor="ctr"/>
          <a:lstStyle/>
          <a:p>
            <a:pPr marL="0" indent="0">
              <a:buNone/>
            </a:pPr>
            <a:r>
              <a:rPr lang="en-US" sz="1500" dirty="0">
                <a:solidFill>
                  <a:srgbClr val="27364A"/>
                </a:solidFill>
              </a:rPr>
              <a:t>Compare candidate strategies by:</a:t>
            </a:r>
            <a:endParaRPr lang="en-US" sz="1500" dirty="0"/>
          </a:p>
        </p:txBody>
      </p:sp>
      <p:sp>
        <p:nvSpPr>
          <p:cNvPr id="11" name="Text 9"/>
          <p:cNvSpPr/>
          <p:nvPr/>
        </p:nvSpPr>
        <p:spPr>
          <a:xfrm>
            <a:off x="6446520" y="2606040"/>
            <a:ext cx="4206240" cy="2011680"/>
          </a:xfrm>
          <a:prstGeom prst="rect">
            <a:avLst/>
          </a:prstGeom>
          <a:noFill/>
          <a:ln/>
        </p:spPr>
        <p:txBody>
          <a:bodyPr wrap="square" lIns="254" tIns="254" rIns="254" bIns="254" rtlCol="0" anchor="ctr">
            <a:normAutofit/>
          </a:bodyPr>
          <a:lstStyle/>
          <a:p>
            <a:pPr marL="177800" indent="-177800">
              <a:buSzPct val="100000"/>
              <a:buChar char="•"/>
            </a:pPr>
            <a:r>
              <a:rPr lang="en-US" sz="1450" dirty="0">
                <a:solidFill>
                  <a:srgbClr val="27364A"/>
                </a:solidFill>
              </a:rPr>
              <a:t>Potential benefit</a:t>
            </a:r>
            <a:endParaRPr lang="en-US" sz="1450" dirty="0"/>
          </a:p>
          <a:p>
            <a:pPr marL="177800" indent="-177800">
              <a:buSzPct val="100000"/>
              <a:buChar char="•"/>
            </a:pPr>
            <a:r>
              <a:rPr lang="en-US" sz="1450" dirty="0">
                <a:solidFill>
                  <a:srgbClr val="27364A"/>
                </a:solidFill>
              </a:rPr>
              <a:t>Fit / feasibility</a:t>
            </a:r>
            <a:endParaRPr lang="en-US" sz="1450" dirty="0"/>
          </a:p>
          <a:p>
            <a:pPr marL="177800" indent="-177800">
              <a:buSzPct val="100000"/>
              <a:buChar char="•"/>
            </a:pPr>
            <a:r>
              <a:rPr lang="en-US" sz="1450" dirty="0">
                <a:solidFill>
                  <a:srgbClr val="27364A"/>
                </a:solidFill>
              </a:rPr>
              <a:t>Who gains access—and who may not</a:t>
            </a:r>
            <a:endParaRPr lang="en-US" sz="1450" dirty="0"/>
          </a:p>
          <a:p>
            <a:pPr marL="177800" indent="-177800">
              <a:buSzPct val="100000"/>
              <a:buChar char="•"/>
            </a:pPr>
            <a:r>
              <a:rPr lang="en-US" sz="1450" dirty="0">
                <a:solidFill>
                  <a:srgbClr val="27364A"/>
                </a:solidFill>
              </a:rPr>
              <a:t>Questions or concerns</a:t>
            </a:r>
            <a:endParaRPr lang="en-US" sz="1450" dirty="0"/>
          </a:p>
          <a:p>
            <a:pPr marL="177800" indent="-177800">
              <a:buSzPct val="100000"/>
              <a:buChar char="•"/>
            </a:pPr>
            <a:r>
              <a:rPr lang="en-US" sz="1450" dirty="0">
                <a:solidFill>
                  <a:srgbClr val="27364A"/>
                </a:solidFill>
              </a:rPr>
              <a:t>Evidence needed before scaling</a:t>
            </a:r>
            <a:endParaRPr lang="en-US" sz="1450" dirty="0"/>
          </a:p>
        </p:txBody>
      </p:sp>
      <p:sp>
        <p:nvSpPr>
          <p:cNvPr id="12" name="Text 10"/>
          <p:cNvSpPr/>
          <p:nvPr/>
        </p:nvSpPr>
        <p:spPr>
          <a:xfrm>
            <a:off x="1970690" y="6281928"/>
            <a:ext cx="9322150" cy="192024"/>
          </a:xfrm>
          <a:prstGeom prst="rect">
            <a:avLst/>
          </a:prstGeom>
          <a:noFill/>
          <a:ln/>
        </p:spPr>
        <p:txBody>
          <a:bodyPr wrap="square" lIns="0" tIns="0" rIns="0" bIns="0" rtlCol="0" anchor="ctr">
            <a:normAutofit/>
          </a:bodyPr>
          <a:lstStyle/>
          <a:p>
            <a:pPr marL="0" indent="0">
              <a:buNone/>
            </a:pPr>
            <a:r>
              <a:rPr lang="en-US" sz="750" dirty="0">
                <a:solidFill>
                  <a:srgbClr val="8B97A3"/>
                </a:solidFill>
                <a:latin typeface="Aptos" pitchFamily="34" charset="0"/>
                <a:ea typeface="Aptos" pitchFamily="34" charset="-122"/>
                <a:cs typeface="Aptos" pitchFamily="34" charset="-120"/>
              </a:rPr>
              <a:t>Participant Implementation Planning Tool — Session 3: Building the Pathways.</a:t>
            </a:r>
            <a:endParaRPr lang="en-US" sz="750" dirty="0"/>
          </a:p>
        </p:txBody>
      </p:sp>
      <p:sp>
        <p:nvSpPr>
          <p:cNvPr id="25"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32</a:t>
            </a:r>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Make one pathway test before Session 4</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BETWEEN SESSIONS</a:t>
            </a:r>
            <a:endParaRPr lang="en-US" sz="800" dirty="0"/>
          </a:p>
        </p:txBody>
      </p:sp>
      <p:sp>
        <p:nvSpPr>
          <p:cNvPr id="4" name="Text 2"/>
          <p:cNvSpPr/>
          <p:nvPr/>
        </p:nvSpPr>
        <p:spPr>
          <a:xfrm>
            <a:off x="420624" y="713232"/>
            <a:ext cx="10881360" cy="347472"/>
          </a:xfrm>
          <a:prstGeom prst="rect">
            <a:avLst/>
          </a:prstGeom>
          <a:noFill/>
          <a:ln/>
        </p:spPr>
        <p:txBody>
          <a:bodyPr wrap="square" lIns="0" tIns="0" rIns="0" bIns="0" rtlCol="0" anchor="ctr">
            <a:normAutofit/>
          </a:bodyPr>
          <a:lstStyle/>
          <a:p>
            <a:pPr marL="0" indent="0">
              <a:buNone/>
            </a:pPr>
            <a:r>
              <a:rPr lang="en-US" sz="1400" dirty="0">
                <a:solidFill>
                  <a:srgbClr val="5E6B78"/>
                </a:solidFill>
                <a:latin typeface="Aptos" pitchFamily="34" charset="0"/>
                <a:ea typeface="Aptos" pitchFamily="34" charset="-122"/>
                <a:cs typeface="Aptos" pitchFamily="34" charset="-120"/>
              </a:rPr>
              <a:t>Small tests build the evidence and partnerships needed for larger change.</a:t>
            </a:r>
            <a:endParaRPr lang="en-US" sz="1400" dirty="0"/>
          </a:p>
        </p:txBody>
      </p:sp>
      <p:sp>
        <p:nvSpPr>
          <p:cNvPr id="5" name="Shape 3">
            <a:extLst>
              <a:ext uri="{C183D7F6-B498-43B3-948B-1728B52AA6E4}">
                <adec:decorative xmlns:adec="http://schemas.microsoft.com/office/drawing/2017/decorative" val="1"/>
              </a:ext>
            </a:extLst>
          </p:cNvPr>
          <p:cNvSpPr/>
          <p:nvPr/>
        </p:nvSpPr>
        <p:spPr>
          <a:xfrm>
            <a:off x="960120" y="1645920"/>
            <a:ext cx="3154680" cy="3017520"/>
          </a:xfrm>
          <a:prstGeom prst="roundRect">
            <a:avLst>
              <a:gd name="adj" fmla="val 2424"/>
            </a:avLst>
          </a:prstGeom>
          <a:solidFill>
            <a:srgbClr val="FFFFFF"/>
          </a:solidFill>
          <a:ln w="12700">
            <a:solidFill>
              <a:srgbClr val="D9E1E7"/>
            </a:solidFill>
            <a:prstDash val="solid"/>
          </a:ln>
        </p:spPr>
        <p:txBody>
          <a:bodyPr/>
          <a:lstStyle/>
          <a:p>
            <a:endParaRPr/>
          </a:p>
        </p:txBody>
      </p:sp>
      <p:sp>
        <p:nvSpPr>
          <p:cNvPr id="6" name="Shape 4">
            <a:extLst>
              <a:ext uri="{C183D7F6-B498-43B3-948B-1728B52AA6E4}">
                <adec:decorative xmlns:adec="http://schemas.microsoft.com/office/drawing/2017/decorative" val="1"/>
              </a:ext>
            </a:extLst>
          </p:cNvPr>
          <p:cNvSpPr/>
          <p:nvPr/>
        </p:nvSpPr>
        <p:spPr>
          <a:xfrm>
            <a:off x="2148840" y="1965960"/>
            <a:ext cx="731520" cy="731520"/>
          </a:xfrm>
          <a:prstGeom prst="ellipse">
            <a:avLst/>
          </a:prstGeom>
          <a:solidFill>
            <a:srgbClr val="2669A8"/>
          </a:solidFill>
          <a:ln w="12700">
            <a:solidFill>
              <a:srgbClr val="2669A8"/>
            </a:solidFill>
            <a:prstDash val="solid"/>
          </a:ln>
        </p:spPr>
        <p:txBody>
          <a:bodyPr/>
          <a:lstStyle/>
          <a:p>
            <a:endParaRPr/>
          </a:p>
        </p:txBody>
      </p:sp>
      <p:sp>
        <p:nvSpPr>
          <p:cNvPr id="7" name="Text 5"/>
          <p:cNvSpPr/>
          <p:nvPr/>
        </p:nvSpPr>
        <p:spPr>
          <a:xfrm>
            <a:off x="2404872" y="2176272"/>
            <a:ext cx="219456" cy="182880"/>
          </a:xfrm>
          <a:prstGeom prst="rect">
            <a:avLst/>
          </a:prstGeom>
          <a:noFill/>
          <a:ln/>
        </p:spPr>
        <p:txBody>
          <a:bodyPr wrap="square" lIns="0" tIns="0" rIns="0" bIns="0" rtlCol="0" anchor="ctr"/>
          <a:lstStyle/>
          <a:p>
            <a:pPr marL="0" indent="0" algn="ctr">
              <a:buNone/>
            </a:pPr>
            <a:r>
              <a:rPr lang="en-US" sz="1700" b="1" dirty="0">
                <a:solidFill>
                  <a:srgbClr val="FFFFFF"/>
                </a:solidFill>
              </a:rPr>
              <a:t>1</a:t>
            </a:r>
            <a:endParaRPr lang="en-US" sz="1700" dirty="0"/>
          </a:p>
        </p:txBody>
      </p:sp>
      <p:sp>
        <p:nvSpPr>
          <p:cNvPr id="8" name="Text 6"/>
          <p:cNvSpPr/>
          <p:nvPr/>
        </p:nvSpPr>
        <p:spPr>
          <a:xfrm>
            <a:off x="1554480" y="2971800"/>
            <a:ext cx="1965960" cy="292608"/>
          </a:xfrm>
          <a:prstGeom prst="rect">
            <a:avLst/>
          </a:prstGeom>
          <a:noFill/>
          <a:ln/>
        </p:spPr>
        <p:txBody>
          <a:bodyPr wrap="square" lIns="0" tIns="0" rIns="0" bIns="0" rtlCol="0" anchor="ctr"/>
          <a:lstStyle/>
          <a:p>
            <a:pPr marL="0" indent="0" algn="ctr">
              <a:buNone/>
            </a:pPr>
            <a:r>
              <a:rPr lang="en-US" sz="1800" b="1" dirty="0">
                <a:solidFill>
                  <a:srgbClr val="1D3F6E"/>
                </a:solidFill>
              </a:rPr>
              <a:t>Sketch</a:t>
            </a:r>
            <a:endParaRPr lang="en-US" sz="1800" dirty="0"/>
          </a:p>
        </p:txBody>
      </p:sp>
      <p:sp>
        <p:nvSpPr>
          <p:cNvPr id="9" name="Text 7"/>
          <p:cNvSpPr/>
          <p:nvPr/>
        </p:nvSpPr>
        <p:spPr>
          <a:xfrm>
            <a:off x="1344168" y="3493008"/>
            <a:ext cx="2377440" cy="749808"/>
          </a:xfrm>
          <a:prstGeom prst="rect">
            <a:avLst/>
          </a:prstGeom>
          <a:noFill/>
          <a:ln/>
        </p:spPr>
        <p:txBody>
          <a:bodyPr wrap="square" lIns="0" tIns="0" rIns="0" bIns="0" rtlCol="0" anchor="ctr">
            <a:normAutofit/>
          </a:bodyPr>
          <a:lstStyle/>
          <a:p>
            <a:pPr marL="0" indent="0" algn="ctr">
              <a:buNone/>
            </a:pPr>
            <a:r>
              <a:rPr lang="en-US" sz="1400" dirty="0">
                <a:solidFill>
                  <a:srgbClr val="27364A"/>
                </a:solidFill>
              </a:rPr>
              <a:t>Sketch the current career pathway from awareness to entry and advancement.</a:t>
            </a:r>
            <a:endParaRPr lang="en-US" sz="1400" dirty="0"/>
          </a:p>
        </p:txBody>
      </p:sp>
      <p:sp>
        <p:nvSpPr>
          <p:cNvPr id="10" name="Shape 8">
            <a:extLst>
              <a:ext uri="{C183D7F6-B498-43B3-948B-1728B52AA6E4}">
                <adec:decorative xmlns:adec="http://schemas.microsoft.com/office/drawing/2017/decorative" val="1"/>
              </a:ext>
            </a:extLst>
          </p:cNvPr>
          <p:cNvSpPr/>
          <p:nvPr/>
        </p:nvSpPr>
        <p:spPr>
          <a:xfrm>
            <a:off x="4709160" y="1645920"/>
            <a:ext cx="3154680" cy="3017520"/>
          </a:xfrm>
          <a:prstGeom prst="roundRect">
            <a:avLst>
              <a:gd name="adj" fmla="val 2424"/>
            </a:avLst>
          </a:prstGeom>
          <a:solidFill>
            <a:srgbClr val="E9F6F5"/>
          </a:solidFill>
          <a:ln w="12700">
            <a:solidFill>
              <a:srgbClr val="D9E1E7"/>
            </a:solidFill>
            <a:prstDash val="solid"/>
          </a:ln>
        </p:spPr>
        <p:txBody>
          <a:bodyPr/>
          <a:lstStyle/>
          <a:p>
            <a:endParaRPr/>
          </a:p>
        </p:txBody>
      </p:sp>
      <p:sp>
        <p:nvSpPr>
          <p:cNvPr id="11" name="Shape 9">
            <a:extLst>
              <a:ext uri="{C183D7F6-B498-43B3-948B-1728B52AA6E4}">
                <adec:decorative xmlns:adec="http://schemas.microsoft.com/office/drawing/2017/decorative" val="1"/>
              </a:ext>
            </a:extLst>
          </p:cNvPr>
          <p:cNvSpPr/>
          <p:nvPr/>
        </p:nvSpPr>
        <p:spPr>
          <a:xfrm>
            <a:off x="5897880" y="1965960"/>
            <a:ext cx="731520" cy="731520"/>
          </a:xfrm>
          <a:prstGeom prst="ellipse">
            <a:avLst/>
          </a:prstGeom>
          <a:solidFill>
            <a:srgbClr val="1C9A99"/>
          </a:solidFill>
          <a:ln w="12700">
            <a:solidFill>
              <a:srgbClr val="1C9A99"/>
            </a:solidFill>
            <a:prstDash val="solid"/>
          </a:ln>
        </p:spPr>
        <p:txBody>
          <a:bodyPr/>
          <a:lstStyle/>
          <a:p>
            <a:endParaRPr/>
          </a:p>
        </p:txBody>
      </p:sp>
      <p:sp>
        <p:nvSpPr>
          <p:cNvPr id="12" name="Text 10"/>
          <p:cNvSpPr/>
          <p:nvPr/>
        </p:nvSpPr>
        <p:spPr>
          <a:xfrm>
            <a:off x="6153912" y="2176272"/>
            <a:ext cx="219456" cy="182880"/>
          </a:xfrm>
          <a:prstGeom prst="rect">
            <a:avLst/>
          </a:prstGeom>
          <a:noFill/>
          <a:ln/>
        </p:spPr>
        <p:txBody>
          <a:bodyPr wrap="square" lIns="0" tIns="0" rIns="0" bIns="0" rtlCol="0" anchor="ctr"/>
          <a:lstStyle/>
          <a:p>
            <a:pPr marL="0" indent="0" algn="ctr">
              <a:buNone/>
            </a:pPr>
            <a:r>
              <a:rPr lang="en-US" sz="1700" b="1" dirty="0">
                <a:solidFill>
                  <a:srgbClr val="FFFFFF"/>
                </a:solidFill>
              </a:rPr>
              <a:t>2</a:t>
            </a:r>
            <a:endParaRPr lang="en-US" sz="1700" dirty="0"/>
          </a:p>
        </p:txBody>
      </p:sp>
      <p:sp>
        <p:nvSpPr>
          <p:cNvPr id="13" name="Text 11"/>
          <p:cNvSpPr/>
          <p:nvPr/>
        </p:nvSpPr>
        <p:spPr>
          <a:xfrm>
            <a:off x="5303520" y="2971800"/>
            <a:ext cx="1965960" cy="292608"/>
          </a:xfrm>
          <a:prstGeom prst="rect">
            <a:avLst/>
          </a:prstGeom>
          <a:noFill/>
          <a:ln/>
        </p:spPr>
        <p:txBody>
          <a:bodyPr wrap="square" lIns="0" tIns="0" rIns="0" bIns="0" rtlCol="0" anchor="ctr"/>
          <a:lstStyle/>
          <a:p>
            <a:pPr marL="0" indent="0" algn="ctr">
              <a:buNone/>
            </a:pPr>
            <a:r>
              <a:rPr lang="en-US" sz="1800" b="1" dirty="0">
                <a:solidFill>
                  <a:srgbClr val="1D3F6E"/>
                </a:solidFill>
              </a:rPr>
              <a:t>Validate</a:t>
            </a:r>
            <a:endParaRPr lang="en-US" sz="1800" dirty="0"/>
          </a:p>
        </p:txBody>
      </p:sp>
      <p:sp>
        <p:nvSpPr>
          <p:cNvPr id="14" name="Text 12"/>
          <p:cNvSpPr/>
          <p:nvPr/>
        </p:nvSpPr>
        <p:spPr>
          <a:xfrm>
            <a:off x="5093208" y="3493008"/>
            <a:ext cx="2377440" cy="749808"/>
          </a:xfrm>
          <a:prstGeom prst="rect">
            <a:avLst/>
          </a:prstGeom>
          <a:noFill/>
          <a:ln/>
        </p:spPr>
        <p:txBody>
          <a:bodyPr wrap="square" lIns="0" tIns="0" rIns="0" bIns="0" rtlCol="0" anchor="ctr">
            <a:normAutofit fontScale="92500"/>
          </a:bodyPr>
          <a:lstStyle/>
          <a:p>
            <a:pPr marL="0" indent="0" algn="ctr">
              <a:buNone/>
            </a:pPr>
            <a:r>
              <a:rPr lang="en-US" sz="1400" dirty="0">
                <a:solidFill>
                  <a:srgbClr val="27364A"/>
                </a:solidFill>
              </a:rPr>
              <a:t>Review the map with a practitioner, student, candidate, or preparation partner.</a:t>
            </a:r>
            <a:endParaRPr lang="en-US" sz="1400" dirty="0"/>
          </a:p>
        </p:txBody>
      </p:sp>
      <p:sp>
        <p:nvSpPr>
          <p:cNvPr id="15" name="Shape 13">
            <a:extLst>
              <a:ext uri="{C183D7F6-B498-43B3-948B-1728B52AA6E4}">
                <adec:decorative xmlns:adec="http://schemas.microsoft.com/office/drawing/2017/decorative" val="1"/>
              </a:ext>
            </a:extLst>
          </p:cNvPr>
          <p:cNvSpPr/>
          <p:nvPr/>
        </p:nvSpPr>
        <p:spPr>
          <a:xfrm>
            <a:off x="8458200" y="1645920"/>
            <a:ext cx="3154680" cy="3017520"/>
          </a:xfrm>
          <a:prstGeom prst="roundRect">
            <a:avLst>
              <a:gd name="adj" fmla="val 2424"/>
            </a:avLst>
          </a:prstGeom>
          <a:solidFill>
            <a:srgbClr val="FFFFFF"/>
          </a:solidFill>
          <a:ln w="12700">
            <a:solidFill>
              <a:srgbClr val="D9E1E7"/>
            </a:solidFill>
            <a:prstDash val="solid"/>
          </a:ln>
        </p:spPr>
        <p:txBody>
          <a:bodyPr/>
          <a:lstStyle/>
          <a:p>
            <a:endParaRPr/>
          </a:p>
        </p:txBody>
      </p:sp>
      <p:sp>
        <p:nvSpPr>
          <p:cNvPr id="16" name="Shape 14">
            <a:extLst>
              <a:ext uri="{C183D7F6-B498-43B3-948B-1728B52AA6E4}">
                <adec:decorative xmlns:adec="http://schemas.microsoft.com/office/drawing/2017/decorative" val="1"/>
              </a:ext>
            </a:extLst>
          </p:cNvPr>
          <p:cNvSpPr/>
          <p:nvPr/>
        </p:nvSpPr>
        <p:spPr>
          <a:xfrm>
            <a:off x="9646920" y="1965960"/>
            <a:ext cx="731520" cy="731520"/>
          </a:xfrm>
          <a:prstGeom prst="ellipse">
            <a:avLst/>
          </a:prstGeom>
          <a:solidFill>
            <a:srgbClr val="49B563"/>
          </a:solidFill>
          <a:ln w="12700">
            <a:solidFill>
              <a:srgbClr val="49B563"/>
            </a:solidFill>
            <a:prstDash val="solid"/>
          </a:ln>
        </p:spPr>
        <p:txBody>
          <a:bodyPr/>
          <a:lstStyle/>
          <a:p>
            <a:endParaRPr/>
          </a:p>
        </p:txBody>
      </p:sp>
      <p:sp>
        <p:nvSpPr>
          <p:cNvPr id="17" name="Text 15"/>
          <p:cNvSpPr/>
          <p:nvPr/>
        </p:nvSpPr>
        <p:spPr>
          <a:xfrm>
            <a:off x="9902952" y="2176272"/>
            <a:ext cx="219456" cy="182880"/>
          </a:xfrm>
          <a:prstGeom prst="rect">
            <a:avLst/>
          </a:prstGeom>
          <a:noFill/>
          <a:ln/>
        </p:spPr>
        <p:txBody>
          <a:bodyPr wrap="square" lIns="0" tIns="0" rIns="0" bIns="0" rtlCol="0" anchor="ctr"/>
          <a:lstStyle/>
          <a:p>
            <a:pPr marL="0" indent="0" algn="ctr">
              <a:buNone/>
            </a:pPr>
            <a:r>
              <a:rPr lang="en-US" sz="1700" b="1" dirty="0">
                <a:solidFill>
                  <a:srgbClr val="FFFFFF"/>
                </a:solidFill>
              </a:rPr>
              <a:t>3</a:t>
            </a:r>
            <a:endParaRPr lang="en-US" sz="1700" dirty="0"/>
          </a:p>
        </p:txBody>
      </p:sp>
      <p:sp>
        <p:nvSpPr>
          <p:cNvPr id="18" name="Text 16"/>
          <p:cNvSpPr/>
          <p:nvPr/>
        </p:nvSpPr>
        <p:spPr>
          <a:xfrm>
            <a:off x="9052560" y="2971800"/>
            <a:ext cx="1965960" cy="292608"/>
          </a:xfrm>
          <a:prstGeom prst="rect">
            <a:avLst/>
          </a:prstGeom>
          <a:noFill/>
          <a:ln/>
        </p:spPr>
        <p:txBody>
          <a:bodyPr wrap="square" lIns="0" tIns="0" rIns="0" bIns="0" rtlCol="0" anchor="ctr"/>
          <a:lstStyle/>
          <a:p>
            <a:pPr marL="0" indent="0" algn="ctr">
              <a:buNone/>
            </a:pPr>
            <a:r>
              <a:rPr lang="en-US" sz="1800" b="1" dirty="0">
                <a:solidFill>
                  <a:srgbClr val="1D3F6E"/>
                </a:solidFill>
              </a:rPr>
              <a:t>Act</a:t>
            </a:r>
            <a:endParaRPr lang="en-US" sz="1800" dirty="0"/>
          </a:p>
        </p:txBody>
      </p:sp>
      <p:sp>
        <p:nvSpPr>
          <p:cNvPr id="19" name="Text 17"/>
          <p:cNvSpPr/>
          <p:nvPr/>
        </p:nvSpPr>
        <p:spPr>
          <a:xfrm>
            <a:off x="8842248" y="3493008"/>
            <a:ext cx="2377440" cy="749808"/>
          </a:xfrm>
          <a:prstGeom prst="rect">
            <a:avLst/>
          </a:prstGeom>
          <a:noFill/>
          <a:ln/>
        </p:spPr>
        <p:txBody>
          <a:bodyPr wrap="square" lIns="0" tIns="0" rIns="0" bIns="0" rtlCol="0" anchor="ctr">
            <a:normAutofit/>
          </a:bodyPr>
          <a:lstStyle/>
          <a:p>
            <a:pPr marL="0" indent="0" algn="ctr">
              <a:buNone/>
            </a:pPr>
            <a:r>
              <a:rPr lang="en-US" sz="1400" dirty="0">
                <a:solidFill>
                  <a:srgbClr val="27364A"/>
                </a:solidFill>
              </a:rPr>
              <a:t>Identify one gap that can be addressed through a partnership or policy change.</a:t>
            </a:r>
            <a:endParaRPr lang="en-US" sz="1400" dirty="0"/>
          </a:p>
        </p:txBody>
      </p:sp>
      <p:sp>
        <p:nvSpPr>
          <p:cNvPr id="20" name="Text 18"/>
          <p:cNvSpPr/>
          <p:nvPr/>
        </p:nvSpPr>
        <p:spPr>
          <a:xfrm>
            <a:off x="1371600" y="5257800"/>
            <a:ext cx="9372600" cy="457200"/>
          </a:xfrm>
          <a:prstGeom prst="rect">
            <a:avLst/>
          </a:prstGeom>
          <a:noFill/>
          <a:ln/>
        </p:spPr>
        <p:txBody>
          <a:bodyPr wrap="square" lIns="0" tIns="0" rIns="0" bIns="0" rtlCol="0" anchor="ctr">
            <a:normAutofit lnSpcReduction="10000"/>
          </a:bodyPr>
          <a:lstStyle/>
          <a:p>
            <a:pPr marL="0" indent="0" algn="ctr">
              <a:buNone/>
            </a:pPr>
            <a:r>
              <a:rPr lang="en-US" sz="1600" b="1" dirty="0">
                <a:solidFill>
                  <a:srgbClr val="1D3F6E"/>
                </a:solidFill>
              </a:rPr>
              <a:t>Bring the result back on September 22: What did you learn about the pathway—and how does it affect retention?</a:t>
            </a:r>
            <a:endParaRPr lang="en-US" sz="1600" dirty="0"/>
          </a:p>
        </p:txBody>
      </p:sp>
      <p:sp>
        <p:nvSpPr>
          <p:cNvPr id="25"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33</a:t>
            </a:r>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Four ideas to carry forward</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KEY TAKEAWAYS</a:t>
            </a:r>
            <a:endParaRPr lang="en-US" sz="800" dirty="0"/>
          </a:p>
        </p:txBody>
      </p:sp>
      <p:sp>
        <p:nvSpPr>
          <p:cNvPr id="4" name="Text 2"/>
          <p:cNvSpPr/>
          <p:nvPr/>
        </p:nvSpPr>
        <p:spPr>
          <a:xfrm>
            <a:off x="420624" y="713232"/>
            <a:ext cx="10881360" cy="347472"/>
          </a:xfrm>
          <a:prstGeom prst="rect">
            <a:avLst/>
          </a:prstGeom>
          <a:noFill/>
          <a:ln/>
        </p:spPr>
        <p:txBody>
          <a:bodyPr wrap="square" lIns="0" tIns="0" rIns="0" bIns="0" rtlCol="0" anchor="ctr">
            <a:normAutofit/>
          </a:bodyPr>
          <a:lstStyle/>
          <a:p>
            <a:pPr marL="0" indent="0">
              <a:buNone/>
            </a:pPr>
            <a:r>
              <a:rPr lang="en-US" sz="1400" dirty="0">
                <a:solidFill>
                  <a:srgbClr val="5E6B78"/>
                </a:solidFill>
                <a:latin typeface="Aptos" pitchFamily="34" charset="0"/>
                <a:ea typeface="Aptos" pitchFamily="34" charset="-122"/>
                <a:cs typeface="Aptos" pitchFamily="34" charset="-120"/>
              </a:rPr>
              <a:t>Pathways are infrastructure for recruitment, preparation, access, and long-term workforce stability.</a:t>
            </a:r>
            <a:endParaRPr lang="en-US" sz="1400" dirty="0"/>
          </a:p>
        </p:txBody>
      </p:sp>
      <p:sp>
        <p:nvSpPr>
          <p:cNvPr id="5" name="Shape 3">
            <a:extLst>
              <a:ext uri="{C183D7F6-B498-43B3-948B-1728B52AA6E4}">
                <adec:decorative xmlns:adec="http://schemas.microsoft.com/office/drawing/2017/decorative" val="1"/>
              </a:ext>
            </a:extLst>
          </p:cNvPr>
          <p:cNvSpPr/>
          <p:nvPr/>
        </p:nvSpPr>
        <p:spPr>
          <a:xfrm>
            <a:off x="704088" y="1444752"/>
            <a:ext cx="2331720" cy="3794760"/>
          </a:xfrm>
          <a:prstGeom prst="roundRect">
            <a:avLst>
              <a:gd name="adj" fmla="val 2353"/>
            </a:avLst>
          </a:prstGeom>
          <a:solidFill>
            <a:srgbClr val="FFFFFF"/>
          </a:solidFill>
          <a:ln w="12700">
            <a:solidFill>
              <a:srgbClr val="D9E1E7"/>
            </a:solidFill>
            <a:prstDash val="solid"/>
          </a:ln>
        </p:spPr>
        <p:txBody>
          <a:bodyPr/>
          <a:lstStyle/>
          <a:p>
            <a:endParaRPr/>
          </a:p>
        </p:txBody>
      </p:sp>
      <p:sp>
        <p:nvSpPr>
          <p:cNvPr id="6" name="Shape 4">
            <a:extLst>
              <a:ext uri="{C183D7F6-B498-43B3-948B-1728B52AA6E4}">
                <adec:decorative xmlns:adec="http://schemas.microsoft.com/office/drawing/2017/decorative" val="1"/>
              </a:ext>
            </a:extLst>
          </p:cNvPr>
          <p:cNvSpPr/>
          <p:nvPr/>
        </p:nvSpPr>
        <p:spPr>
          <a:xfrm>
            <a:off x="704088" y="1444752"/>
            <a:ext cx="73152" cy="3794760"/>
          </a:xfrm>
          <a:prstGeom prst="rect">
            <a:avLst/>
          </a:prstGeom>
          <a:solidFill>
            <a:srgbClr val="1C9A99"/>
          </a:solidFill>
          <a:ln w="12700">
            <a:solidFill>
              <a:srgbClr val="1C9A99"/>
            </a:solidFill>
            <a:prstDash val="solid"/>
          </a:ln>
        </p:spPr>
        <p:txBody>
          <a:bodyPr/>
          <a:lstStyle/>
          <a:p>
            <a:endParaRPr/>
          </a:p>
        </p:txBody>
      </p:sp>
      <p:sp>
        <p:nvSpPr>
          <p:cNvPr id="7" name="Text 5"/>
          <p:cNvSpPr/>
          <p:nvPr/>
        </p:nvSpPr>
        <p:spPr>
          <a:xfrm>
            <a:off x="932688" y="1627632"/>
            <a:ext cx="1920240" cy="310896"/>
          </a:xfrm>
          <a:prstGeom prst="rect">
            <a:avLst/>
          </a:prstGeom>
          <a:noFill/>
          <a:ln/>
        </p:spPr>
        <p:txBody>
          <a:bodyPr wrap="square" lIns="0" tIns="0" rIns="0" bIns="0" rtlCol="0" anchor="ctr">
            <a:normAutofit fontScale="92500"/>
          </a:bodyPr>
          <a:lstStyle/>
          <a:p>
            <a:pPr marL="0" indent="0">
              <a:buNone/>
            </a:pPr>
            <a:r>
              <a:rPr lang="en-US" sz="1600" b="1" dirty="0">
                <a:solidFill>
                  <a:srgbClr val="1D3F6E"/>
                </a:solidFill>
                <a:latin typeface="Aptos" pitchFamily="34" charset="0"/>
                <a:ea typeface="Aptos" pitchFamily="34" charset="-122"/>
                <a:cs typeface="Aptos" pitchFamily="34" charset="-120"/>
              </a:rPr>
              <a:t>1  Map the transitions</a:t>
            </a:r>
            <a:endParaRPr lang="en-US" sz="1600" dirty="0"/>
          </a:p>
        </p:txBody>
      </p:sp>
      <p:sp>
        <p:nvSpPr>
          <p:cNvPr id="8" name="Text 6"/>
          <p:cNvSpPr/>
          <p:nvPr/>
        </p:nvSpPr>
        <p:spPr>
          <a:xfrm>
            <a:off x="932688" y="2066544"/>
            <a:ext cx="1920240" cy="301752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The pathway is a sequence of handoffs—not a program list.</a:t>
            </a:r>
            <a:endParaRPr lang="en-US" sz="1350" dirty="0"/>
          </a:p>
        </p:txBody>
      </p:sp>
      <p:sp>
        <p:nvSpPr>
          <p:cNvPr id="9" name="Shape 7">
            <a:extLst>
              <a:ext uri="{C183D7F6-B498-43B3-948B-1728B52AA6E4}">
                <adec:decorative xmlns:adec="http://schemas.microsoft.com/office/drawing/2017/decorative" val="1"/>
              </a:ext>
            </a:extLst>
          </p:cNvPr>
          <p:cNvSpPr/>
          <p:nvPr/>
        </p:nvSpPr>
        <p:spPr>
          <a:xfrm>
            <a:off x="3520440" y="1444752"/>
            <a:ext cx="2331720" cy="3794760"/>
          </a:xfrm>
          <a:prstGeom prst="roundRect">
            <a:avLst>
              <a:gd name="adj" fmla="val 2353"/>
            </a:avLst>
          </a:prstGeom>
          <a:solidFill>
            <a:srgbClr val="FFFFFF"/>
          </a:solidFill>
          <a:ln w="12700">
            <a:solidFill>
              <a:srgbClr val="D9E1E7"/>
            </a:solidFill>
            <a:prstDash val="solid"/>
          </a:ln>
        </p:spPr>
        <p:txBody>
          <a:bodyPr/>
          <a:lstStyle/>
          <a:p>
            <a:endParaRPr/>
          </a:p>
        </p:txBody>
      </p:sp>
      <p:sp>
        <p:nvSpPr>
          <p:cNvPr id="10" name="Shape 8">
            <a:extLst>
              <a:ext uri="{C183D7F6-B498-43B3-948B-1728B52AA6E4}">
                <adec:decorative xmlns:adec="http://schemas.microsoft.com/office/drawing/2017/decorative" val="1"/>
              </a:ext>
            </a:extLst>
          </p:cNvPr>
          <p:cNvSpPr/>
          <p:nvPr/>
        </p:nvSpPr>
        <p:spPr>
          <a:xfrm>
            <a:off x="3520440" y="1444752"/>
            <a:ext cx="73152" cy="3794760"/>
          </a:xfrm>
          <a:prstGeom prst="rect">
            <a:avLst/>
          </a:prstGeom>
          <a:solidFill>
            <a:srgbClr val="F4A340"/>
          </a:solidFill>
          <a:ln w="12700">
            <a:solidFill>
              <a:srgbClr val="F4A340"/>
            </a:solidFill>
            <a:prstDash val="solid"/>
          </a:ln>
        </p:spPr>
        <p:txBody>
          <a:bodyPr/>
          <a:lstStyle/>
          <a:p>
            <a:endParaRPr/>
          </a:p>
        </p:txBody>
      </p:sp>
      <p:sp>
        <p:nvSpPr>
          <p:cNvPr id="11" name="Text 9"/>
          <p:cNvSpPr/>
          <p:nvPr/>
        </p:nvSpPr>
        <p:spPr>
          <a:xfrm>
            <a:off x="3749040" y="1627632"/>
            <a:ext cx="1920240" cy="310896"/>
          </a:xfrm>
          <a:prstGeom prst="rect">
            <a:avLst/>
          </a:prstGeom>
          <a:noFill/>
          <a:ln/>
        </p:spPr>
        <p:txBody>
          <a:bodyPr wrap="square" lIns="0" tIns="0" rIns="0" bIns="0" rtlCol="0" anchor="ctr">
            <a:normAutofit fontScale="77500" lnSpcReduction="20000"/>
          </a:bodyPr>
          <a:lstStyle/>
          <a:p>
            <a:pPr marL="0" indent="0">
              <a:buNone/>
            </a:pPr>
            <a:r>
              <a:rPr lang="en-US" sz="1600" b="1" dirty="0">
                <a:solidFill>
                  <a:srgbClr val="1D3F6E"/>
                </a:solidFill>
                <a:latin typeface="Aptos" pitchFamily="34" charset="0"/>
                <a:ea typeface="Aptos" pitchFamily="34" charset="-122"/>
                <a:cs typeface="Aptos" pitchFamily="34" charset="-120"/>
              </a:rPr>
              <a:t>2  Design around the barrier</a:t>
            </a:r>
            <a:endParaRPr lang="en-US" sz="1600" dirty="0"/>
          </a:p>
        </p:txBody>
      </p:sp>
      <p:sp>
        <p:nvSpPr>
          <p:cNvPr id="12" name="Text 10"/>
          <p:cNvSpPr/>
          <p:nvPr/>
        </p:nvSpPr>
        <p:spPr>
          <a:xfrm>
            <a:off x="3749040" y="2066544"/>
            <a:ext cx="1920240" cy="301752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Money, time, geography, requirements, and navigation require different solutions.</a:t>
            </a:r>
            <a:endParaRPr lang="en-US" sz="1350" dirty="0"/>
          </a:p>
        </p:txBody>
      </p:sp>
      <p:sp>
        <p:nvSpPr>
          <p:cNvPr id="13" name="Shape 11">
            <a:extLst>
              <a:ext uri="{C183D7F6-B498-43B3-948B-1728B52AA6E4}">
                <adec:decorative xmlns:adec="http://schemas.microsoft.com/office/drawing/2017/decorative" val="1"/>
              </a:ext>
            </a:extLst>
          </p:cNvPr>
          <p:cNvSpPr/>
          <p:nvPr/>
        </p:nvSpPr>
        <p:spPr>
          <a:xfrm>
            <a:off x="6336792" y="1444752"/>
            <a:ext cx="2331720" cy="3794760"/>
          </a:xfrm>
          <a:prstGeom prst="roundRect">
            <a:avLst>
              <a:gd name="adj" fmla="val 2353"/>
            </a:avLst>
          </a:prstGeom>
          <a:solidFill>
            <a:srgbClr val="FFFFFF"/>
          </a:solidFill>
          <a:ln w="12700">
            <a:solidFill>
              <a:srgbClr val="D9E1E7"/>
            </a:solidFill>
            <a:prstDash val="solid"/>
          </a:ln>
        </p:spPr>
        <p:txBody>
          <a:bodyPr/>
          <a:lstStyle/>
          <a:p>
            <a:endParaRPr/>
          </a:p>
        </p:txBody>
      </p:sp>
      <p:sp>
        <p:nvSpPr>
          <p:cNvPr id="14" name="Shape 12">
            <a:extLst>
              <a:ext uri="{C183D7F6-B498-43B3-948B-1728B52AA6E4}">
                <adec:decorative xmlns:adec="http://schemas.microsoft.com/office/drawing/2017/decorative" val="1"/>
              </a:ext>
            </a:extLst>
          </p:cNvPr>
          <p:cNvSpPr/>
          <p:nvPr/>
        </p:nvSpPr>
        <p:spPr>
          <a:xfrm>
            <a:off x="6336792" y="1444752"/>
            <a:ext cx="73152" cy="3794760"/>
          </a:xfrm>
          <a:prstGeom prst="rect">
            <a:avLst/>
          </a:prstGeom>
          <a:solidFill>
            <a:srgbClr val="2669A8"/>
          </a:solidFill>
          <a:ln w="12700">
            <a:solidFill>
              <a:srgbClr val="2669A8"/>
            </a:solidFill>
            <a:prstDash val="solid"/>
          </a:ln>
        </p:spPr>
        <p:txBody>
          <a:bodyPr/>
          <a:lstStyle/>
          <a:p>
            <a:endParaRPr/>
          </a:p>
        </p:txBody>
      </p:sp>
      <p:sp>
        <p:nvSpPr>
          <p:cNvPr id="15" name="Text 13"/>
          <p:cNvSpPr/>
          <p:nvPr/>
        </p:nvSpPr>
        <p:spPr>
          <a:xfrm>
            <a:off x="6565392" y="1627632"/>
            <a:ext cx="1920240" cy="310896"/>
          </a:xfrm>
          <a:prstGeom prst="rect">
            <a:avLst/>
          </a:prstGeom>
          <a:noFill/>
          <a:ln/>
        </p:spPr>
        <p:txBody>
          <a:bodyPr wrap="square" lIns="0" tIns="0" rIns="0" bIns="0" rtlCol="0" anchor="ctr">
            <a:normAutofit fontScale="85000" lnSpcReduction="10000"/>
          </a:bodyPr>
          <a:lstStyle/>
          <a:p>
            <a:pPr marL="0" indent="0">
              <a:buNone/>
            </a:pPr>
            <a:r>
              <a:rPr lang="en-US" sz="1600" b="1" dirty="0">
                <a:solidFill>
                  <a:srgbClr val="1D3F6E"/>
                </a:solidFill>
                <a:latin typeface="Aptos" pitchFamily="34" charset="0"/>
                <a:ea typeface="Aptos" pitchFamily="34" charset="-122"/>
                <a:cs typeface="Aptos" pitchFamily="34" charset="-120"/>
              </a:rPr>
              <a:t>3  Broaden the partners</a:t>
            </a:r>
            <a:endParaRPr lang="en-US" sz="1600" dirty="0"/>
          </a:p>
        </p:txBody>
      </p:sp>
      <p:sp>
        <p:nvSpPr>
          <p:cNvPr id="16" name="Text 14"/>
          <p:cNvSpPr/>
          <p:nvPr/>
        </p:nvSpPr>
        <p:spPr>
          <a:xfrm>
            <a:off x="6565392" y="2066544"/>
            <a:ext cx="1920240" cy="301752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IHEs, community organizations, employers, and agencies each influence different transitions.</a:t>
            </a:r>
            <a:endParaRPr lang="en-US" sz="1350" dirty="0"/>
          </a:p>
        </p:txBody>
      </p:sp>
      <p:sp>
        <p:nvSpPr>
          <p:cNvPr id="17" name="Shape 15">
            <a:extLst>
              <a:ext uri="{C183D7F6-B498-43B3-948B-1728B52AA6E4}">
                <adec:decorative xmlns:adec="http://schemas.microsoft.com/office/drawing/2017/decorative" val="1"/>
              </a:ext>
            </a:extLst>
          </p:cNvPr>
          <p:cNvSpPr/>
          <p:nvPr/>
        </p:nvSpPr>
        <p:spPr>
          <a:xfrm>
            <a:off x="9153144" y="1444752"/>
            <a:ext cx="2331720" cy="3794760"/>
          </a:xfrm>
          <a:prstGeom prst="roundRect">
            <a:avLst>
              <a:gd name="adj" fmla="val 2353"/>
            </a:avLst>
          </a:prstGeom>
          <a:solidFill>
            <a:srgbClr val="FFFFFF"/>
          </a:solidFill>
          <a:ln w="12700">
            <a:solidFill>
              <a:srgbClr val="D9E1E7"/>
            </a:solidFill>
            <a:prstDash val="solid"/>
          </a:ln>
        </p:spPr>
        <p:txBody>
          <a:bodyPr/>
          <a:lstStyle/>
          <a:p>
            <a:endParaRPr/>
          </a:p>
        </p:txBody>
      </p:sp>
      <p:sp>
        <p:nvSpPr>
          <p:cNvPr id="18" name="Shape 16">
            <a:extLst>
              <a:ext uri="{C183D7F6-B498-43B3-948B-1728B52AA6E4}">
                <adec:decorative xmlns:adec="http://schemas.microsoft.com/office/drawing/2017/decorative" val="1"/>
              </a:ext>
            </a:extLst>
          </p:cNvPr>
          <p:cNvSpPr/>
          <p:nvPr/>
        </p:nvSpPr>
        <p:spPr>
          <a:xfrm>
            <a:off x="9153144" y="1444752"/>
            <a:ext cx="73152" cy="3794760"/>
          </a:xfrm>
          <a:prstGeom prst="rect">
            <a:avLst/>
          </a:prstGeom>
          <a:solidFill>
            <a:srgbClr val="49B563"/>
          </a:solidFill>
          <a:ln w="12700">
            <a:solidFill>
              <a:srgbClr val="49B563"/>
            </a:solidFill>
            <a:prstDash val="solid"/>
          </a:ln>
        </p:spPr>
        <p:txBody>
          <a:bodyPr/>
          <a:lstStyle/>
          <a:p>
            <a:endParaRPr/>
          </a:p>
        </p:txBody>
      </p:sp>
      <p:sp>
        <p:nvSpPr>
          <p:cNvPr id="19" name="Text 17"/>
          <p:cNvSpPr/>
          <p:nvPr/>
        </p:nvSpPr>
        <p:spPr>
          <a:xfrm>
            <a:off x="9381744" y="1627632"/>
            <a:ext cx="1920240" cy="310896"/>
          </a:xfrm>
          <a:prstGeom prst="rect">
            <a:avLst/>
          </a:prstGeom>
          <a:noFill/>
          <a:ln/>
        </p:spPr>
        <p:txBody>
          <a:bodyPr wrap="square" lIns="0" tIns="0" rIns="0" bIns="0" rtlCol="0" anchor="ctr">
            <a:normAutofit fontScale="92500"/>
          </a:bodyPr>
          <a:lstStyle/>
          <a:p>
            <a:pPr marL="0" indent="0">
              <a:buNone/>
            </a:pPr>
            <a:r>
              <a:rPr lang="en-US" sz="1600" b="1" dirty="0">
                <a:solidFill>
                  <a:srgbClr val="1D3F6E"/>
                </a:solidFill>
                <a:latin typeface="Aptos" pitchFamily="34" charset="0"/>
                <a:ea typeface="Aptos" pitchFamily="34" charset="-122"/>
                <a:cs typeface="Aptos" pitchFamily="34" charset="-120"/>
              </a:rPr>
              <a:t>4  Measure movement</a:t>
            </a:r>
            <a:endParaRPr lang="en-US" sz="1600" dirty="0"/>
          </a:p>
        </p:txBody>
      </p:sp>
      <p:sp>
        <p:nvSpPr>
          <p:cNvPr id="20" name="Text 18"/>
          <p:cNvSpPr/>
          <p:nvPr/>
        </p:nvSpPr>
        <p:spPr>
          <a:xfrm>
            <a:off x="9381744" y="2066544"/>
            <a:ext cx="1920240" cy="3017520"/>
          </a:xfrm>
          <a:prstGeom prst="rect">
            <a:avLst/>
          </a:prstGeom>
          <a:noFill/>
          <a:ln/>
        </p:spPr>
        <p:txBody>
          <a:bodyPr wrap="square" lIns="254" tIns="254" rIns="254" bIns="254" rtlCol="0" anchor="t">
            <a:normAutofit/>
          </a:bodyPr>
          <a:lstStyle/>
          <a:p>
            <a:pPr marL="0" indent="0">
              <a:buNone/>
            </a:pPr>
            <a:r>
              <a:rPr lang="en-US" sz="1350" dirty="0">
                <a:solidFill>
                  <a:srgbClr val="27364A"/>
                </a:solidFill>
                <a:latin typeface="Aptos" pitchFamily="34" charset="0"/>
                <a:ea typeface="Aptos" pitchFamily="34" charset="-122"/>
                <a:cs typeface="Aptos" pitchFamily="34" charset="-120"/>
              </a:rPr>
              <a:t>Track who enters, progresses, completes, qualifies, gets hired, and advances.</a:t>
            </a:r>
            <a:endParaRPr lang="en-US" sz="1350" dirty="0"/>
          </a:p>
        </p:txBody>
      </p:sp>
      <p:sp>
        <p:nvSpPr>
          <p:cNvPr id="21" name="Text 19"/>
          <p:cNvSpPr/>
          <p:nvPr/>
        </p:nvSpPr>
        <p:spPr>
          <a:xfrm>
            <a:off x="914400" y="5513832"/>
            <a:ext cx="10241280" cy="438912"/>
          </a:xfrm>
          <a:prstGeom prst="rect">
            <a:avLst/>
          </a:prstGeom>
          <a:noFill/>
          <a:ln/>
        </p:spPr>
        <p:txBody>
          <a:bodyPr wrap="square" lIns="0" tIns="0" rIns="0" bIns="0" rtlCol="0" anchor="ctr">
            <a:normAutofit fontScale="92500" lnSpcReduction="10000"/>
          </a:bodyPr>
          <a:lstStyle/>
          <a:p>
            <a:pPr marL="0" indent="0" algn="ctr">
              <a:buNone/>
            </a:pPr>
            <a:r>
              <a:rPr lang="en-US" sz="1600" b="1" dirty="0">
                <a:solidFill>
                  <a:srgbClr val="1D3F6E"/>
                </a:solidFill>
              </a:rPr>
              <a:t>No one-size-fits-all pathway. The goal is a route that fits the workforce, community, standards, and context </a:t>
            </a:r>
          </a:p>
          <a:p>
            <a:pPr marL="0" indent="0" algn="ctr">
              <a:buNone/>
            </a:pPr>
            <a:r>
              <a:rPr lang="en-US" sz="1600" b="1" dirty="0">
                <a:solidFill>
                  <a:srgbClr val="1D3F6E"/>
                </a:solidFill>
              </a:rPr>
              <a:t>you actually have.</a:t>
            </a:r>
            <a:endParaRPr lang="en-US" sz="1600" dirty="0"/>
          </a:p>
        </p:txBody>
      </p:sp>
      <p:sp>
        <p:nvSpPr>
          <p:cNvPr id="25"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34</a:t>
            </a:r>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Resources to continue pathway planning</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RESOURCES</a:t>
            </a:r>
            <a:endParaRPr lang="en-US" sz="800" dirty="0"/>
          </a:p>
        </p:txBody>
      </p:sp>
      <p:sp>
        <p:nvSpPr>
          <p:cNvPr id="4" name="Text 2"/>
          <p:cNvSpPr/>
          <p:nvPr/>
        </p:nvSpPr>
        <p:spPr>
          <a:xfrm>
            <a:off x="420624" y="713232"/>
            <a:ext cx="10881360" cy="347472"/>
          </a:xfrm>
          <a:prstGeom prst="rect">
            <a:avLst/>
          </a:prstGeom>
          <a:noFill/>
          <a:ln/>
        </p:spPr>
        <p:txBody>
          <a:bodyPr wrap="square" lIns="0" tIns="0" rIns="0" bIns="0" rtlCol="0" anchor="ctr">
            <a:normAutofit/>
          </a:bodyPr>
          <a:lstStyle/>
          <a:p>
            <a:pPr marL="0" indent="0">
              <a:buNone/>
            </a:pPr>
            <a:r>
              <a:rPr lang="en-US" sz="1400" dirty="0">
                <a:solidFill>
                  <a:srgbClr val="5E6B78"/>
                </a:solidFill>
                <a:latin typeface="Aptos" pitchFamily="34" charset="0"/>
                <a:ea typeface="Aptos" pitchFamily="34" charset="-122"/>
                <a:cs typeface="Aptos" pitchFamily="34" charset="-120"/>
              </a:rPr>
              <a:t>Use these resources as starting points for adaptation—not templates to copy without local data and partner input.</a:t>
            </a:r>
            <a:endParaRPr lang="en-US" sz="1400" dirty="0"/>
          </a:p>
        </p:txBody>
      </p:sp>
      <p:sp>
        <p:nvSpPr>
          <p:cNvPr id="5" name="Shape 3">
            <a:extLst>
              <a:ext uri="{C183D7F6-B498-43B3-948B-1728B52AA6E4}">
                <adec:decorative xmlns:adec="http://schemas.microsoft.com/office/drawing/2017/decorative" val="1"/>
              </a:ext>
            </a:extLst>
          </p:cNvPr>
          <p:cNvSpPr/>
          <p:nvPr/>
        </p:nvSpPr>
        <p:spPr>
          <a:xfrm>
            <a:off x="731520" y="1234440"/>
            <a:ext cx="10744200" cy="566928"/>
          </a:xfrm>
          <a:prstGeom prst="roundRect">
            <a:avLst>
              <a:gd name="adj" fmla="val 4839"/>
            </a:avLst>
          </a:prstGeom>
          <a:solidFill>
            <a:srgbClr val="F6F8FA"/>
          </a:solidFill>
          <a:ln w="6350">
            <a:solidFill>
              <a:srgbClr val="D9E1E7"/>
            </a:solidFill>
            <a:prstDash val="solid"/>
          </a:ln>
        </p:spPr>
        <p:txBody>
          <a:bodyPr/>
          <a:lstStyle/>
          <a:p>
            <a:endParaRPr/>
          </a:p>
        </p:txBody>
      </p:sp>
      <p:sp>
        <p:nvSpPr>
          <p:cNvPr id="6" name="Text 4"/>
          <p:cNvSpPr/>
          <p:nvPr/>
        </p:nvSpPr>
        <p:spPr>
          <a:xfrm>
            <a:off x="960120" y="1389888"/>
            <a:ext cx="6858000" cy="219456"/>
          </a:xfrm>
          <a:prstGeom prst="rect">
            <a:avLst/>
          </a:prstGeom>
          <a:noFill/>
          <a:ln/>
        </p:spPr>
        <p:txBody>
          <a:bodyPr wrap="square" lIns="0" tIns="0" rIns="0" bIns="0" rtlCol="0" anchor="ctr">
            <a:normAutofit/>
          </a:bodyPr>
          <a:lstStyle/>
          <a:p>
            <a:pPr marL="0" indent="0">
              <a:buNone/>
            </a:pPr>
            <a:r>
              <a:rPr lang="en-US" sz="1320" b="1" u="sng" dirty="0">
                <a:solidFill>
                  <a:srgbClr val="1D3F6E"/>
                </a:solidFill>
                <a:uFill>
                  <a:solidFill>
                    <a:srgbClr val="1D3F6E"/>
                  </a:solidFill>
                </a:uFill>
                <a:hlinkClick r:id="rId3">
                  <a:extLst>
                    <a:ext uri="{A12FA001-AC4F-418D-AE19-62706E023703}">
                      <ahyp:hlinkClr xmlns:ahyp="http://schemas.microsoft.com/office/drawing/2018/hyperlinkcolor" val="tx"/>
                    </a:ext>
                  </a:extLst>
                </a:hlinkClick>
              </a:rPr>
              <a:t>ECTA Recruitment &amp; Retention Synthesis — Grow Your Own</a:t>
            </a:r>
            <a:endParaRPr lang="en-US" sz="1320" dirty="0"/>
          </a:p>
        </p:txBody>
      </p:sp>
      <p:sp>
        <p:nvSpPr>
          <p:cNvPr id="7" name="Text 5"/>
          <p:cNvSpPr/>
          <p:nvPr/>
        </p:nvSpPr>
        <p:spPr>
          <a:xfrm>
            <a:off x="6990347" y="1389888"/>
            <a:ext cx="4119613" cy="265176"/>
          </a:xfrm>
          <a:prstGeom prst="rect">
            <a:avLst/>
          </a:prstGeom>
          <a:noFill/>
          <a:ln/>
        </p:spPr>
        <p:txBody>
          <a:bodyPr wrap="square" lIns="0" tIns="0" rIns="0" bIns="0" rtlCol="0" anchor="ctr">
            <a:normAutofit/>
          </a:bodyPr>
          <a:lstStyle/>
          <a:p>
            <a:pPr marL="0" indent="0">
              <a:buNone/>
            </a:pPr>
            <a:r>
              <a:rPr lang="en-US" sz="1100" dirty="0">
                <a:solidFill>
                  <a:srgbClr val="5E6B78"/>
                </a:solidFill>
              </a:rPr>
              <a:t>https://ectacenter.org/topics/personnel/recruitment.asp</a:t>
            </a:r>
            <a:endParaRPr lang="en-US" sz="1100" dirty="0"/>
          </a:p>
        </p:txBody>
      </p:sp>
      <p:sp>
        <p:nvSpPr>
          <p:cNvPr id="8" name="Shape 6">
            <a:extLst>
              <a:ext uri="{C183D7F6-B498-43B3-948B-1728B52AA6E4}">
                <adec:decorative xmlns:adec="http://schemas.microsoft.com/office/drawing/2017/decorative" val="1"/>
              </a:ext>
            </a:extLst>
          </p:cNvPr>
          <p:cNvSpPr/>
          <p:nvPr/>
        </p:nvSpPr>
        <p:spPr>
          <a:xfrm>
            <a:off x="731520" y="1892808"/>
            <a:ext cx="10744200" cy="566928"/>
          </a:xfrm>
          <a:prstGeom prst="roundRect">
            <a:avLst>
              <a:gd name="adj" fmla="val 4839"/>
            </a:avLst>
          </a:prstGeom>
          <a:solidFill>
            <a:srgbClr val="FFFFFF"/>
          </a:solidFill>
          <a:ln w="6350">
            <a:solidFill>
              <a:srgbClr val="D9E1E7"/>
            </a:solidFill>
            <a:prstDash val="solid"/>
          </a:ln>
        </p:spPr>
        <p:txBody>
          <a:bodyPr/>
          <a:lstStyle/>
          <a:p>
            <a:endParaRPr/>
          </a:p>
        </p:txBody>
      </p:sp>
      <p:sp>
        <p:nvSpPr>
          <p:cNvPr id="9" name="Text 7"/>
          <p:cNvSpPr/>
          <p:nvPr/>
        </p:nvSpPr>
        <p:spPr>
          <a:xfrm>
            <a:off x="960120" y="2048256"/>
            <a:ext cx="6858000" cy="219456"/>
          </a:xfrm>
          <a:prstGeom prst="rect">
            <a:avLst/>
          </a:prstGeom>
          <a:noFill/>
          <a:ln/>
        </p:spPr>
        <p:txBody>
          <a:bodyPr wrap="square" lIns="0" tIns="0" rIns="0" bIns="0" rtlCol="0" anchor="ctr">
            <a:normAutofit/>
          </a:bodyPr>
          <a:lstStyle/>
          <a:p>
            <a:pPr marL="0" indent="0">
              <a:buNone/>
            </a:pPr>
            <a:r>
              <a:rPr lang="en-US" sz="1320" b="1" u="sng" dirty="0">
                <a:solidFill>
                  <a:srgbClr val="1D3F6E"/>
                </a:solidFill>
                <a:uFill>
                  <a:solidFill>
                    <a:srgbClr val="1D3F6E"/>
                  </a:solidFill>
                </a:uFill>
                <a:hlinkClick r:id="rId4">
                  <a:extLst>
                    <a:ext uri="{A12FA001-AC4F-418D-AE19-62706E023703}">
                      <ahyp:hlinkClr xmlns:ahyp="http://schemas.microsoft.com/office/drawing/2018/hyperlinkcolor" val="tx"/>
                    </a:ext>
                  </a:extLst>
                </a:hlinkClick>
              </a:rPr>
              <a:t>ECTA State Recruitment &amp; Retention Strategies Search</a:t>
            </a:r>
            <a:endParaRPr lang="en-US" sz="1320" dirty="0"/>
          </a:p>
        </p:txBody>
      </p:sp>
      <p:sp>
        <p:nvSpPr>
          <p:cNvPr id="10" name="Text 8"/>
          <p:cNvSpPr/>
          <p:nvPr/>
        </p:nvSpPr>
        <p:spPr>
          <a:xfrm>
            <a:off x="6990347" y="2048256"/>
            <a:ext cx="4119613" cy="265176"/>
          </a:xfrm>
          <a:prstGeom prst="rect">
            <a:avLst/>
          </a:prstGeom>
          <a:noFill/>
          <a:ln/>
        </p:spPr>
        <p:txBody>
          <a:bodyPr wrap="square" lIns="0" tIns="0" rIns="0" bIns="0" rtlCol="0" anchor="ctr">
            <a:normAutofit/>
          </a:bodyPr>
          <a:lstStyle/>
          <a:p>
            <a:pPr marL="0" indent="0">
              <a:buNone/>
            </a:pPr>
            <a:r>
              <a:rPr lang="en-US" sz="1000" dirty="0">
                <a:solidFill>
                  <a:srgbClr val="5E6B78"/>
                </a:solidFill>
              </a:rPr>
              <a:t>https://ectacenter.org/topics/personnel/strategies-search.asp</a:t>
            </a:r>
            <a:endParaRPr lang="en-US" sz="1000" dirty="0"/>
          </a:p>
        </p:txBody>
      </p:sp>
      <p:sp>
        <p:nvSpPr>
          <p:cNvPr id="11" name="Shape 9">
            <a:extLst>
              <a:ext uri="{C183D7F6-B498-43B3-948B-1728B52AA6E4}">
                <adec:decorative xmlns:adec="http://schemas.microsoft.com/office/drawing/2017/decorative" val="0"/>
              </a:ext>
            </a:extLst>
          </p:cNvPr>
          <p:cNvSpPr/>
          <p:nvPr/>
        </p:nvSpPr>
        <p:spPr>
          <a:xfrm>
            <a:off x="723900" y="2523744"/>
            <a:ext cx="10744200" cy="566928"/>
          </a:xfrm>
          <a:prstGeom prst="roundRect">
            <a:avLst>
              <a:gd name="adj" fmla="val 4839"/>
            </a:avLst>
          </a:prstGeom>
          <a:solidFill>
            <a:srgbClr val="F6F8FA"/>
          </a:solidFill>
          <a:ln w="6350">
            <a:solidFill>
              <a:srgbClr val="D9E1E7"/>
            </a:solidFill>
            <a:prstDash val="solid"/>
          </a:ln>
        </p:spPr>
        <p:txBody>
          <a:bodyPr/>
          <a:lstStyle/>
          <a:p>
            <a:r>
              <a:rPr lang="en-US" sz="1320" b="1" dirty="0">
                <a:solidFill>
                  <a:schemeClr val="accent1">
                    <a:lumMod val="50000"/>
                  </a:schemeClr>
                </a:solidFill>
                <a:hlinkClick r:id="rId5">
                  <a:extLst>
                    <a:ext uri="{A12FA001-AC4F-418D-AE19-62706E023703}">
                      <ahyp:hlinkClr xmlns:ahyp="http://schemas.microsoft.com/office/drawing/2018/hyperlinkcolor" val="tx"/>
                    </a:ext>
                  </a:extLst>
                </a:hlinkClick>
              </a:rPr>
              <a:t>   ECEPTS Apprenticeships</a:t>
            </a:r>
            <a:endParaRPr lang="en-US" sz="1320" b="1" dirty="0">
              <a:solidFill>
                <a:schemeClr val="accent1">
                  <a:lumMod val="50000"/>
                </a:schemeClr>
              </a:solidFill>
            </a:endParaRPr>
          </a:p>
        </p:txBody>
      </p:sp>
      <p:sp>
        <p:nvSpPr>
          <p:cNvPr id="12" name="Text 10">
            <a:extLst>
              <a:ext uri="{C183D7F6-B498-43B3-948B-1728B52AA6E4}">
                <adec:decorative xmlns:adec="http://schemas.microsoft.com/office/drawing/2017/decorative" val="1"/>
              </a:ext>
            </a:extLst>
          </p:cNvPr>
          <p:cNvSpPr/>
          <p:nvPr/>
        </p:nvSpPr>
        <p:spPr>
          <a:xfrm>
            <a:off x="960120" y="2706624"/>
            <a:ext cx="6858000" cy="219456"/>
          </a:xfrm>
          <a:prstGeom prst="rect">
            <a:avLst/>
          </a:prstGeom>
          <a:noFill/>
          <a:ln/>
        </p:spPr>
        <p:txBody>
          <a:bodyPr wrap="square" lIns="0" tIns="0" rIns="0" bIns="0" rtlCol="0" anchor="ctr">
            <a:normAutofit/>
          </a:bodyPr>
          <a:lstStyle/>
          <a:p>
            <a:pPr marL="0" indent="0">
              <a:buNone/>
            </a:pPr>
            <a:endParaRPr lang="en-US" sz="1320" dirty="0"/>
          </a:p>
        </p:txBody>
      </p:sp>
      <p:sp>
        <p:nvSpPr>
          <p:cNvPr id="13" name="Text 11">
            <a:extLst>
              <a:ext uri="{C183D7F6-B498-43B3-948B-1728B52AA6E4}">
                <adec:decorative xmlns:adec="http://schemas.microsoft.com/office/drawing/2017/decorative" val="1"/>
              </a:ext>
            </a:extLst>
          </p:cNvPr>
          <p:cNvSpPr/>
          <p:nvPr/>
        </p:nvSpPr>
        <p:spPr>
          <a:xfrm>
            <a:off x="6990347" y="2706624"/>
            <a:ext cx="4119613" cy="219456"/>
          </a:xfrm>
          <a:prstGeom prst="rect">
            <a:avLst/>
          </a:prstGeom>
          <a:noFill/>
          <a:ln/>
        </p:spPr>
        <p:txBody>
          <a:bodyPr wrap="square" lIns="0" tIns="0" rIns="0" bIns="0" rtlCol="0" anchor="ctr">
            <a:normAutofit/>
          </a:bodyPr>
          <a:lstStyle/>
          <a:p>
            <a:pPr marL="0" indent="0">
              <a:buNone/>
            </a:pPr>
            <a:endParaRPr lang="en-US" sz="950" dirty="0"/>
          </a:p>
        </p:txBody>
      </p:sp>
      <p:sp>
        <p:nvSpPr>
          <p:cNvPr id="14" name="Shape 12">
            <a:extLst>
              <a:ext uri="{C183D7F6-B498-43B3-948B-1728B52AA6E4}">
                <adec:decorative xmlns:adec="http://schemas.microsoft.com/office/drawing/2017/decorative" val="1"/>
              </a:ext>
            </a:extLst>
          </p:cNvPr>
          <p:cNvSpPr/>
          <p:nvPr/>
        </p:nvSpPr>
        <p:spPr>
          <a:xfrm>
            <a:off x="731520" y="3209544"/>
            <a:ext cx="10744200" cy="566928"/>
          </a:xfrm>
          <a:prstGeom prst="roundRect">
            <a:avLst>
              <a:gd name="adj" fmla="val 4839"/>
            </a:avLst>
          </a:prstGeom>
          <a:solidFill>
            <a:srgbClr val="FFFFFF"/>
          </a:solidFill>
          <a:ln w="6350">
            <a:solidFill>
              <a:srgbClr val="D9E1E7"/>
            </a:solidFill>
            <a:prstDash val="solid"/>
          </a:ln>
        </p:spPr>
        <p:txBody>
          <a:bodyPr/>
          <a:lstStyle/>
          <a:p>
            <a:endParaRPr/>
          </a:p>
        </p:txBody>
      </p:sp>
      <p:sp>
        <p:nvSpPr>
          <p:cNvPr id="29" name="Text 8">
            <a:extLst>
              <a:ext uri="{FF2B5EF4-FFF2-40B4-BE49-F238E27FC236}">
                <a16:creationId xmlns:a16="http://schemas.microsoft.com/office/drawing/2014/main" id="{546C24F9-D5FE-0C67-FAA8-F09E0C5A4556}"/>
              </a:ext>
            </a:extLst>
          </p:cNvPr>
          <p:cNvSpPr/>
          <p:nvPr/>
        </p:nvSpPr>
        <p:spPr>
          <a:xfrm>
            <a:off x="6990347" y="2610612"/>
            <a:ext cx="4119613" cy="265176"/>
          </a:xfrm>
          <a:prstGeom prst="rect">
            <a:avLst/>
          </a:prstGeom>
          <a:noFill/>
          <a:ln/>
        </p:spPr>
        <p:txBody>
          <a:bodyPr wrap="square" lIns="0" tIns="0" rIns="0" bIns="0" rtlCol="0" anchor="ctr">
            <a:normAutofit/>
          </a:bodyPr>
          <a:lstStyle/>
          <a:p>
            <a:pPr marL="0" indent="0">
              <a:buNone/>
            </a:pPr>
            <a:r>
              <a:rPr lang="en-US" sz="1000" dirty="0">
                <a:solidFill>
                  <a:srgbClr val="5E6B78"/>
                </a:solidFill>
              </a:rPr>
              <a:t>https://ecepts.org/apprenticeships/</a:t>
            </a:r>
          </a:p>
        </p:txBody>
      </p:sp>
      <p:sp>
        <p:nvSpPr>
          <p:cNvPr id="15" name="Text 13"/>
          <p:cNvSpPr/>
          <p:nvPr/>
        </p:nvSpPr>
        <p:spPr>
          <a:xfrm>
            <a:off x="960120" y="3364992"/>
            <a:ext cx="6858000" cy="219456"/>
          </a:xfrm>
          <a:prstGeom prst="rect">
            <a:avLst/>
          </a:prstGeom>
          <a:noFill/>
          <a:ln/>
        </p:spPr>
        <p:txBody>
          <a:bodyPr wrap="square" lIns="0" tIns="0" rIns="0" bIns="0" rtlCol="0" anchor="ctr">
            <a:normAutofit/>
          </a:bodyPr>
          <a:lstStyle/>
          <a:p>
            <a:pPr marL="0" indent="0">
              <a:buNone/>
            </a:pPr>
            <a:r>
              <a:rPr lang="en-US" sz="1320" b="1" u="sng" dirty="0">
                <a:solidFill>
                  <a:srgbClr val="1D3F6E"/>
                </a:solidFill>
                <a:uFill>
                  <a:solidFill>
                    <a:srgbClr val="1D3F6E"/>
                  </a:solidFill>
                </a:uFill>
                <a:hlinkClick r:id="rId6">
                  <a:extLst>
                    <a:ext uri="{A12FA001-AC4F-418D-AE19-62706E023703}">
                      <ahyp:hlinkClr xmlns:ahyp="http://schemas.microsoft.com/office/drawing/2018/hyperlinkcolor" val="tx"/>
                    </a:ext>
                  </a:extLst>
                </a:hlinkClick>
              </a:rPr>
              <a:t>Delaware Early Childhood Innovation Center</a:t>
            </a:r>
            <a:endParaRPr lang="en-US" sz="1320" dirty="0"/>
          </a:p>
        </p:txBody>
      </p:sp>
      <p:sp>
        <p:nvSpPr>
          <p:cNvPr id="17" name="Shape 15">
            <a:extLst>
              <a:ext uri="{C183D7F6-B498-43B3-948B-1728B52AA6E4}">
                <adec:decorative xmlns:adec="http://schemas.microsoft.com/office/drawing/2017/decorative" val="1"/>
              </a:ext>
            </a:extLst>
          </p:cNvPr>
          <p:cNvSpPr/>
          <p:nvPr/>
        </p:nvSpPr>
        <p:spPr>
          <a:xfrm>
            <a:off x="731520" y="3867912"/>
            <a:ext cx="10744200" cy="566928"/>
          </a:xfrm>
          <a:prstGeom prst="roundRect">
            <a:avLst>
              <a:gd name="adj" fmla="val 4839"/>
            </a:avLst>
          </a:prstGeom>
          <a:solidFill>
            <a:srgbClr val="F6F8FA"/>
          </a:solidFill>
          <a:ln w="6350">
            <a:solidFill>
              <a:srgbClr val="D9E1E7"/>
            </a:solidFill>
            <a:prstDash val="solid"/>
          </a:ln>
        </p:spPr>
        <p:txBody>
          <a:bodyPr/>
          <a:lstStyle/>
          <a:p>
            <a:endParaRPr/>
          </a:p>
        </p:txBody>
      </p:sp>
      <p:sp>
        <p:nvSpPr>
          <p:cNvPr id="16" name="Text 14"/>
          <p:cNvSpPr/>
          <p:nvPr/>
        </p:nvSpPr>
        <p:spPr>
          <a:xfrm>
            <a:off x="6990347" y="3364992"/>
            <a:ext cx="4119613" cy="265176"/>
          </a:xfrm>
          <a:prstGeom prst="rect">
            <a:avLst/>
          </a:prstGeom>
          <a:noFill/>
          <a:ln/>
        </p:spPr>
        <p:txBody>
          <a:bodyPr wrap="square" lIns="0" tIns="0" rIns="0" bIns="0" rtlCol="0" anchor="ctr">
            <a:normAutofit/>
          </a:bodyPr>
          <a:lstStyle/>
          <a:p>
            <a:pPr marL="0" indent="0">
              <a:buNone/>
            </a:pPr>
            <a:r>
              <a:rPr lang="en-US" sz="950" dirty="0">
                <a:solidFill>
                  <a:srgbClr val="5E6B78"/>
                </a:solidFill>
              </a:rPr>
              <a:t>https://ecic.desu.edu/</a:t>
            </a:r>
            <a:endParaRPr lang="en-US" sz="950" dirty="0"/>
          </a:p>
        </p:txBody>
      </p:sp>
      <p:sp>
        <p:nvSpPr>
          <p:cNvPr id="18" name="Text 16"/>
          <p:cNvSpPr/>
          <p:nvPr/>
        </p:nvSpPr>
        <p:spPr>
          <a:xfrm>
            <a:off x="960120" y="4023360"/>
            <a:ext cx="6858000" cy="219456"/>
          </a:xfrm>
          <a:prstGeom prst="rect">
            <a:avLst/>
          </a:prstGeom>
          <a:noFill/>
          <a:ln/>
        </p:spPr>
        <p:txBody>
          <a:bodyPr wrap="square" lIns="0" tIns="0" rIns="0" bIns="0" rtlCol="0" anchor="ctr">
            <a:normAutofit/>
          </a:bodyPr>
          <a:lstStyle/>
          <a:p>
            <a:pPr marL="0" indent="0">
              <a:buNone/>
            </a:pPr>
            <a:r>
              <a:rPr lang="en-US" sz="1320" b="1" u="sng" dirty="0">
                <a:solidFill>
                  <a:srgbClr val="1D3F6E"/>
                </a:solidFill>
                <a:uFill>
                  <a:solidFill>
                    <a:srgbClr val="1D3F6E"/>
                  </a:solidFill>
                </a:uFill>
                <a:hlinkClick r:id="rId7">
                  <a:extLst>
                    <a:ext uri="{A12FA001-AC4F-418D-AE19-62706E023703}">
                      <ahyp:hlinkClr xmlns:ahyp="http://schemas.microsoft.com/office/drawing/2018/hyperlinkcolor" val="tx"/>
                    </a:ext>
                  </a:extLst>
                </a:hlinkClick>
              </a:rPr>
              <a:t>Preparing Indigenous Teachers for Arizona Schools (PITAS)</a:t>
            </a:r>
            <a:endParaRPr lang="en-US" sz="1320" dirty="0"/>
          </a:p>
        </p:txBody>
      </p:sp>
      <p:sp>
        <p:nvSpPr>
          <p:cNvPr id="20" name="Shape 18">
            <a:extLst>
              <a:ext uri="{C183D7F6-B498-43B3-948B-1728B52AA6E4}">
                <adec:decorative xmlns:adec="http://schemas.microsoft.com/office/drawing/2017/decorative" val="1"/>
              </a:ext>
            </a:extLst>
          </p:cNvPr>
          <p:cNvSpPr/>
          <p:nvPr/>
        </p:nvSpPr>
        <p:spPr>
          <a:xfrm>
            <a:off x="731520" y="4526280"/>
            <a:ext cx="10744200" cy="566928"/>
          </a:xfrm>
          <a:prstGeom prst="roundRect">
            <a:avLst>
              <a:gd name="adj" fmla="val 4839"/>
            </a:avLst>
          </a:prstGeom>
          <a:solidFill>
            <a:srgbClr val="FFFFFF"/>
          </a:solidFill>
          <a:ln w="6350">
            <a:solidFill>
              <a:srgbClr val="D9E1E7"/>
            </a:solidFill>
            <a:prstDash val="solid"/>
          </a:ln>
        </p:spPr>
        <p:txBody>
          <a:bodyPr/>
          <a:lstStyle/>
          <a:p>
            <a:endParaRPr/>
          </a:p>
        </p:txBody>
      </p:sp>
      <p:sp>
        <p:nvSpPr>
          <p:cNvPr id="19" name="Text 17"/>
          <p:cNvSpPr/>
          <p:nvPr/>
        </p:nvSpPr>
        <p:spPr>
          <a:xfrm>
            <a:off x="6990347" y="4023360"/>
            <a:ext cx="4119613" cy="265176"/>
          </a:xfrm>
          <a:prstGeom prst="rect">
            <a:avLst/>
          </a:prstGeom>
          <a:noFill/>
          <a:ln/>
        </p:spPr>
        <p:txBody>
          <a:bodyPr wrap="square" lIns="0" tIns="0" rIns="0" bIns="0" rtlCol="0" anchor="ctr">
            <a:normAutofit/>
          </a:bodyPr>
          <a:lstStyle/>
          <a:p>
            <a:pPr marL="0" indent="0">
              <a:buNone/>
            </a:pPr>
            <a:r>
              <a:rPr lang="en-US" sz="950" dirty="0">
                <a:solidFill>
                  <a:srgbClr val="5E6B78"/>
                </a:solidFill>
              </a:rPr>
              <a:t>https://in.nau.edu/college-education/pitas/</a:t>
            </a:r>
            <a:endParaRPr lang="en-US" sz="950" dirty="0"/>
          </a:p>
        </p:txBody>
      </p:sp>
      <p:sp>
        <p:nvSpPr>
          <p:cNvPr id="21" name="Text 19"/>
          <p:cNvSpPr/>
          <p:nvPr/>
        </p:nvSpPr>
        <p:spPr>
          <a:xfrm>
            <a:off x="960120" y="4681728"/>
            <a:ext cx="6858000" cy="219456"/>
          </a:xfrm>
          <a:prstGeom prst="rect">
            <a:avLst/>
          </a:prstGeom>
          <a:noFill/>
          <a:ln/>
        </p:spPr>
        <p:txBody>
          <a:bodyPr wrap="square" lIns="0" tIns="0" rIns="0" bIns="0" rtlCol="0" anchor="ctr">
            <a:normAutofit/>
          </a:bodyPr>
          <a:lstStyle/>
          <a:p>
            <a:pPr marL="0" indent="0">
              <a:buNone/>
            </a:pPr>
            <a:r>
              <a:rPr lang="en-US" sz="1320" b="1" u="sng" dirty="0">
                <a:solidFill>
                  <a:srgbClr val="1D3F6E"/>
                </a:solidFill>
                <a:uFill>
                  <a:solidFill>
                    <a:srgbClr val="1D3F6E"/>
                  </a:solidFill>
                </a:uFill>
                <a:hlinkClick r:id="rId8">
                  <a:extLst>
                    <a:ext uri="{A12FA001-AC4F-418D-AE19-62706E023703}">
                      <ahyp:hlinkClr xmlns:ahyp="http://schemas.microsoft.com/office/drawing/2018/hyperlinkcolor" val="tx"/>
                    </a:ext>
                  </a:extLst>
                </a:hlinkClick>
              </a:rPr>
              <a:t>Hawaiʻi Pacific University — OSEP Personnel Preparation Grants</a:t>
            </a:r>
            <a:endParaRPr lang="en-US" sz="1320" dirty="0"/>
          </a:p>
        </p:txBody>
      </p:sp>
      <p:sp>
        <p:nvSpPr>
          <p:cNvPr id="23" name="Shape 21">
            <a:extLst>
              <a:ext uri="{C183D7F6-B498-43B3-948B-1728B52AA6E4}">
                <adec:decorative xmlns:adec="http://schemas.microsoft.com/office/drawing/2017/decorative" val="1"/>
              </a:ext>
            </a:extLst>
          </p:cNvPr>
          <p:cNvSpPr/>
          <p:nvPr/>
        </p:nvSpPr>
        <p:spPr>
          <a:xfrm>
            <a:off x="731520" y="5184648"/>
            <a:ext cx="10744200" cy="566928"/>
          </a:xfrm>
          <a:prstGeom prst="roundRect">
            <a:avLst>
              <a:gd name="adj" fmla="val 4839"/>
            </a:avLst>
          </a:prstGeom>
          <a:solidFill>
            <a:srgbClr val="F6F8FA"/>
          </a:solidFill>
          <a:ln w="6350">
            <a:solidFill>
              <a:srgbClr val="D9E1E7"/>
            </a:solidFill>
            <a:prstDash val="solid"/>
          </a:ln>
        </p:spPr>
        <p:txBody>
          <a:bodyPr/>
          <a:lstStyle/>
          <a:p>
            <a:endParaRPr/>
          </a:p>
        </p:txBody>
      </p:sp>
      <p:sp>
        <p:nvSpPr>
          <p:cNvPr id="22" name="Text 20"/>
          <p:cNvSpPr/>
          <p:nvPr/>
        </p:nvSpPr>
        <p:spPr>
          <a:xfrm>
            <a:off x="6990347" y="4681728"/>
            <a:ext cx="4119613" cy="219456"/>
          </a:xfrm>
          <a:prstGeom prst="rect">
            <a:avLst/>
          </a:prstGeom>
          <a:noFill/>
          <a:ln/>
        </p:spPr>
        <p:txBody>
          <a:bodyPr wrap="square" lIns="0" tIns="0" rIns="0" bIns="0" rtlCol="0" anchor="ctr">
            <a:normAutofit/>
          </a:bodyPr>
          <a:lstStyle/>
          <a:p>
            <a:pPr marL="0" indent="0">
              <a:buNone/>
            </a:pPr>
            <a:r>
              <a:rPr lang="en-US" sz="950" dirty="0">
                <a:solidFill>
                  <a:srgbClr val="5E6B78"/>
                </a:solidFill>
              </a:rPr>
              <a:t>https://www.hpu.edu/gchs/personnel-preparation-grants.html</a:t>
            </a:r>
            <a:endParaRPr lang="en-US" sz="950" dirty="0"/>
          </a:p>
        </p:txBody>
      </p:sp>
      <p:sp>
        <p:nvSpPr>
          <p:cNvPr id="24" name="Text 22"/>
          <p:cNvSpPr/>
          <p:nvPr/>
        </p:nvSpPr>
        <p:spPr>
          <a:xfrm>
            <a:off x="960120" y="5340096"/>
            <a:ext cx="6858000" cy="219456"/>
          </a:xfrm>
          <a:prstGeom prst="rect">
            <a:avLst/>
          </a:prstGeom>
          <a:noFill/>
          <a:ln/>
        </p:spPr>
        <p:txBody>
          <a:bodyPr wrap="square" lIns="0" tIns="0" rIns="0" bIns="0" rtlCol="0" anchor="ctr">
            <a:normAutofit/>
          </a:bodyPr>
          <a:lstStyle/>
          <a:p>
            <a:pPr marL="0" indent="0">
              <a:buNone/>
            </a:pPr>
            <a:r>
              <a:rPr lang="en-US" sz="1320" b="1" u="sng" dirty="0">
                <a:solidFill>
                  <a:srgbClr val="1D3F6E"/>
                </a:solidFill>
                <a:uFill>
                  <a:solidFill>
                    <a:srgbClr val="1D3F6E"/>
                  </a:solidFill>
                </a:uFill>
                <a:hlinkClick r:id="rId9">
                  <a:extLst>
                    <a:ext uri="{A12FA001-AC4F-418D-AE19-62706E023703}">
                      <ahyp:hlinkClr xmlns:ahyp="http://schemas.microsoft.com/office/drawing/2018/hyperlinkcolor" val="tx"/>
                    </a:ext>
                  </a:extLst>
                </a:hlinkClick>
              </a:rPr>
              <a:t>DREAM Center — Personnel Preparation Support</a:t>
            </a:r>
            <a:endParaRPr lang="en-US" sz="1320" dirty="0"/>
          </a:p>
        </p:txBody>
      </p:sp>
      <p:sp>
        <p:nvSpPr>
          <p:cNvPr id="25" name="Text 23"/>
          <p:cNvSpPr/>
          <p:nvPr/>
        </p:nvSpPr>
        <p:spPr>
          <a:xfrm>
            <a:off x="6990347" y="5340096"/>
            <a:ext cx="4119613" cy="283464"/>
          </a:xfrm>
          <a:prstGeom prst="rect">
            <a:avLst/>
          </a:prstGeom>
          <a:noFill/>
          <a:ln/>
        </p:spPr>
        <p:txBody>
          <a:bodyPr wrap="square" lIns="0" tIns="0" rIns="0" bIns="0" rtlCol="0" anchor="ctr">
            <a:normAutofit/>
          </a:bodyPr>
          <a:lstStyle/>
          <a:p>
            <a:pPr marL="0" indent="0">
              <a:buNone/>
            </a:pPr>
            <a:r>
              <a:rPr lang="en-US" sz="950" dirty="0">
                <a:solidFill>
                  <a:srgbClr val="5E6B78"/>
                </a:solidFill>
              </a:rPr>
              <a:t>https://dreamtacenter.org/</a:t>
            </a:r>
            <a:endParaRPr lang="en-US" sz="950" dirty="0"/>
          </a:p>
        </p:txBody>
      </p:sp>
      <p:pic>
        <p:nvPicPr>
          <p:cNvPr id="26" name="Image 0" descr="ECTA Logo"/>
          <p:cNvPicPr>
            <a:picLocks noChangeAspect="1"/>
          </p:cNvPicPr>
          <p:nvPr/>
        </p:nvPicPr>
        <p:blipFill>
          <a:blip r:embed="rId10"/>
          <a:stretch>
            <a:fillRect/>
          </a:stretch>
        </p:blipFill>
        <p:spPr>
          <a:xfrm>
            <a:off x="8749845" y="5989320"/>
            <a:ext cx="2525669" cy="374904"/>
          </a:xfrm>
          <a:prstGeom prst="rect">
            <a:avLst/>
          </a:prstGeom>
        </p:spPr>
      </p:pic>
      <p:sp>
        <p:nvSpPr>
          <p:cNvPr id="27" name="Slide Number Placeholder 0"/>
          <p:cNvSpPr>
            <a:spLocks noGrp="1"/>
          </p:cNvSpPr>
          <p:nvPr>
            <p:ph type="sldNum" sz="quarter" idx="4294967295"/>
          </p:nvPr>
        </p:nvSpPr>
        <p:spPr>
          <a:xfrm>
            <a:off x="11503152" y="6473952"/>
            <a:ext cx="320040" cy="164592"/>
          </a:xfrm>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35</a:t>
            </a:r>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402336" y="256032"/>
            <a:ext cx="10972800" cy="38404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D3F6E"/>
                </a:solidFill>
                <a:effectLst/>
                <a:uLnTx/>
                <a:uFillTx/>
                <a:latin typeface="Aptos Display" pitchFamily="34" charset="0"/>
                <a:ea typeface="Aptos Display" pitchFamily="34" charset="-122"/>
                <a:cs typeface="Aptos Display" pitchFamily="34" charset="-120"/>
              </a:rPr>
              <a:t>Session 4 — Retaining the Workforce</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411480" y="73152"/>
            <a:ext cx="4297680" cy="164592"/>
          </a:xfrm>
          <a:prstGeom prst="rect">
            <a:avLst/>
          </a:prstGeom>
          <a:noFill/>
          <a:ln/>
        </p:spPr>
        <p:txBody>
          <a:bodyPr wrap="square" lIns="0" tIns="0" rIns="0" bIns="0" rtlCol="0" anchor="ctr"/>
          <a:lstStyle/>
          <a:p>
            <a:pPr marL="0" indent="0">
              <a:buNone/>
            </a:pPr>
            <a:r>
              <a:rPr lang="en-US" sz="800" b="1" kern="0" spc="70" dirty="0">
                <a:solidFill>
                  <a:srgbClr val="1C9A99"/>
                </a:solidFill>
                <a:latin typeface="Aptos" pitchFamily="34" charset="0"/>
                <a:ea typeface="Aptos" pitchFamily="34" charset="-122"/>
                <a:cs typeface="Aptos" pitchFamily="34" charset="-120"/>
              </a:rPr>
              <a:t>NEXT SESSION</a:t>
            </a:r>
            <a:endParaRPr lang="en-US" sz="800" dirty="0"/>
          </a:p>
        </p:txBody>
      </p:sp>
      <p:sp>
        <p:nvSpPr>
          <p:cNvPr id="4" name="Text 2"/>
          <p:cNvSpPr/>
          <p:nvPr/>
        </p:nvSpPr>
        <p:spPr>
          <a:xfrm>
            <a:off x="420624" y="713232"/>
            <a:ext cx="10881360" cy="347472"/>
          </a:xfrm>
          <a:prstGeom prst="rect">
            <a:avLst/>
          </a:prstGeom>
          <a:noFill/>
          <a:ln/>
        </p:spPr>
        <p:txBody>
          <a:bodyPr wrap="square" lIns="0" tIns="0" rIns="0" bIns="0" rtlCol="0" anchor="ctr">
            <a:normAutofit/>
          </a:bodyPr>
          <a:lstStyle/>
          <a:p>
            <a:pPr marL="0" indent="0">
              <a:buNone/>
            </a:pPr>
            <a:r>
              <a:rPr lang="en-US" sz="1400" dirty="0">
                <a:solidFill>
                  <a:srgbClr val="5E6B78"/>
                </a:solidFill>
                <a:latin typeface="Aptos" pitchFamily="34" charset="0"/>
                <a:ea typeface="Aptos" pitchFamily="34" charset="-122"/>
                <a:cs typeface="Aptos" pitchFamily="34" charset="-120"/>
              </a:rPr>
              <a:t>September 22, 2026  •  3:00–4:30 PM Eastern</a:t>
            </a:r>
            <a:endParaRPr lang="en-US" sz="1400" dirty="0"/>
          </a:p>
        </p:txBody>
      </p:sp>
      <p:sp>
        <p:nvSpPr>
          <p:cNvPr id="5" name="Shape 3">
            <a:extLst>
              <a:ext uri="{C183D7F6-B498-43B3-948B-1728B52AA6E4}">
                <adec:decorative xmlns:adec="http://schemas.microsoft.com/office/drawing/2017/decorative" val="1"/>
              </a:ext>
            </a:extLst>
          </p:cNvPr>
          <p:cNvSpPr/>
          <p:nvPr/>
        </p:nvSpPr>
        <p:spPr>
          <a:xfrm>
            <a:off x="960120" y="1508760"/>
            <a:ext cx="10241280" cy="3611880"/>
          </a:xfrm>
          <a:prstGeom prst="roundRect">
            <a:avLst>
              <a:gd name="adj" fmla="val 2025"/>
            </a:avLst>
          </a:prstGeom>
          <a:solidFill>
            <a:srgbClr val="FCEDEA"/>
          </a:solidFill>
          <a:ln w="12700">
            <a:solidFill>
              <a:srgbClr val="E9C4BE"/>
            </a:solidFill>
            <a:prstDash val="solid"/>
          </a:ln>
        </p:spPr>
        <p:txBody>
          <a:bodyPr/>
          <a:lstStyle/>
          <a:p>
            <a:endParaRPr/>
          </a:p>
        </p:txBody>
      </p:sp>
      <p:sp>
        <p:nvSpPr>
          <p:cNvPr id="6" name="Text 4"/>
          <p:cNvSpPr/>
          <p:nvPr/>
        </p:nvSpPr>
        <p:spPr>
          <a:xfrm>
            <a:off x="1417320" y="1938528"/>
            <a:ext cx="9326880" cy="502920"/>
          </a:xfrm>
          <a:prstGeom prst="rect">
            <a:avLst/>
          </a:prstGeom>
          <a:noFill/>
          <a:ln/>
        </p:spPr>
        <p:txBody>
          <a:bodyPr wrap="square" lIns="0" tIns="0" rIns="0" bIns="0" rtlCol="0" anchor="ctr">
            <a:normAutofit/>
          </a:bodyPr>
          <a:lstStyle/>
          <a:p>
            <a:pPr marL="0" indent="0" algn="ctr">
              <a:buNone/>
            </a:pPr>
            <a:r>
              <a:rPr lang="en-US" sz="2800" b="1" dirty="0">
                <a:solidFill>
                  <a:srgbClr val="1D3F6E"/>
                </a:solidFill>
                <a:latin typeface="Aptos Display" pitchFamily="34" charset="0"/>
                <a:ea typeface="Aptos Display" pitchFamily="34" charset="-122"/>
                <a:cs typeface="Aptos Display" pitchFamily="34" charset="-120"/>
              </a:rPr>
              <a:t>Supportive Work Environments &amp; Well-Being</a:t>
            </a:r>
            <a:endParaRPr lang="en-US" sz="2800" dirty="0"/>
          </a:p>
        </p:txBody>
      </p:sp>
      <p:sp>
        <p:nvSpPr>
          <p:cNvPr id="7" name="Text 5"/>
          <p:cNvSpPr/>
          <p:nvPr/>
        </p:nvSpPr>
        <p:spPr>
          <a:xfrm>
            <a:off x="1828800" y="2816352"/>
            <a:ext cx="8412480" cy="457200"/>
          </a:xfrm>
          <a:prstGeom prst="rect">
            <a:avLst/>
          </a:prstGeom>
          <a:noFill/>
          <a:ln/>
        </p:spPr>
        <p:txBody>
          <a:bodyPr wrap="square" lIns="0" tIns="0" rIns="0" bIns="0" rtlCol="0" anchor="ctr">
            <a:normAutofit fontScale="92500" lnSpcReduction="10000"/>
          </a:bodyPr>
          <a:lstStyle/>
          <a:p>
            <a:pPr marL="0" indent="0" algn="ctr">
              <a:buNone/>
            </a:pPr>
            <a:r>
              <a:rPr lang="en-US" sz="1700" dirty="0">
                <a:solidFill>
                  <a:srgbClr val="27364A"/>
                </a:solidFill>
              </a:rPr>
              <a:t>Leadership support • workload • reflective supervision • mental health and well-being • retention data</a:t>
            </a:r>
            <a:endParaRPr lang="en-US" sz="1700" dirty="0"/>
          </a:p>
        </p:txBody>
      </p:sp>
      <p:sp>
        <p:nvSpPr>
          <p:cNvPr id="8" name="Text 6"/>
          <p:cNvSpPr/>
          <p:nvPr/>
        </p:nvSpPr>
        <p:spPr>
          <a:xfrm>
            <a:off x="1600200" y="3931920"/>
            <a:ext cx="8869680" cy="640080"/>
          </a:xfrm>
          <a:prstGeom prst="rect">
            <a:avLst/>
          </a:prstGeom>
          <a:noFill/>
          <a:ln/>
        </p:spPr>
        <p:txBody>
          <a:bodyPr wrap="square" lIns="0" tIns="0" rIns="0" bIns="0" rtlCol="0" anchor="ctr">
            <a:normAutofit/>
          </a:bodyPr>
          <a:lstStyle/>
          <a:p>
            <a:pPr marL="0" indent="0" algn="ctr">
              <a:buNone/>
            </a:pPr>
            <a:r>
              <a:rPr lang="en-US" sz="1700" b="1" dirty="0">
                <a:solidFill>
                  <a:srgbClr val="E66C5C"/>
                </a:solidFill>
              </a:rPr>
              <a:t>Bring back your pathway test: What did you learn by mapping and validating the route into your workforce?</a:t>
            </a:r>
            <a:endParaRPr lang="en-US" sz="1700" dirty="0"/>
          </a:p>
        </p:txBody>
      </p:sp>
      <p:sp>
        <p:nvSpPr>
          <p:cNvPr id="9" name="Text 7"/>
          <p:cNvSpPr/>
          <p:nvPr/>
        </p:nvSpPr>
        <p:spPr>
          <a:xfrm>
            <a:off x="4389120" y="5577840"/>
            <a:ext cx="3383280" cy="457200"/>
          </a:xfrm>
          <a:prstGeom prst="rect">
            <a:avLst/>
          </a:prstGeom>
          <a:noFill/>
          <a:ln/>
        </p:spPr>
        <p:txBody>
          <a:bodyPr wrap="square" lIns="0" tIns="0" rIns="0" bIns="0" rtlCol="0" anchor="ctr"/>
          <a:lstStyle/>
          <a:p>
            <a:pPr marL="0" indent="0" algn="ctr">
              <a:buNone/>
            </a:pPr>
            <a:r>
              <a:rPr lang="en-US" sz="2400" b="1" dirty="0">
                <a:solidFill>
                  <a:srgbClr val="1D3F6E"/>
                </a:solidFill>
              </a:rPr>
              <a:t>Thank you!</a:t>
            </a:r>
            <a:endParaRPr lang="en-US" sz="2400" dirty="0"/>
          </a:p>
        </p:txBody>
      </p:sp>
      <p:sp>
        <p:nvSpPr>
          <p:cNvPr id="25" name="Slide Number Placeholder 0"/>
          <p:cNvSpPr>
            <a:spLocks noGrp="1"/>
          </p:cNvSpPr>
          <p:nvPr>
            <p:ph type="sldNum" sz="quarter" idx="4"/>
          </p:nvPr>
        </p:nvSpPr>
        <p:spPr>
          <a:prstGeom prst="rect">
            <a:avLst/>
          </a:prstGeom>
          <a:extLst>
            <a:ext uri="{C572A759-6A51-4108-AA02-DFA0A04FC94B}">
              <ma14:wrappingTextBoxFlag xmlns="" xmlns:ma14="http://schemas.microsoft.com/office/mac/drawingml/2011/main" val="0"/>
            </a:ext>
          </a:extLst>
        </p:spPr>
        <p:txBody>
          <a:bodyPr lIns="0" tIns="0" rIns="0" bIns="0"/>
          <a:lstStyle>
            <a:lvl1pPr>
              <a:defRPr sz="750">
                <a:solidFill>
                  <a:srgbClr val="AAB3BA"/>
                </a:solidFill>
                <a:latin typeface="Aptos"/>
                <a:ea typeface="Aptos"/>
                <a:cs typeface="Aptos"/>
              </a:defRPr>
            </a:lvl1pPr>
          </a:lstStyle>
          <a:p>
            <a:pPr algn="r"/>
            <a:r>
              <a:t>36</a:t>
            </a:r>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11480" y="73152"/>
            <a:ext cx="3840480" cy="164592"/>
          </a:xfrm>
          <a:prstGeom prst="rect">
            <a:avLst/>
          </a:prstGeom>
          <a:noFill/>
          <a:ln/>
        </p:spPr>
        <p:txBody>
          <a:bodyPr wrap="square" lIns="0" tIns="0" rIns="0" bIns="0" rtlCol="0" anchor="ctr"/>
          <a:lstStyle/>
          <a:p>
            <a:pPr marL="180000" indent="-180000">
              <a:lnSpc>
                <a:spcPct val="110000"/>
              </a:lnSpc>
              <a:spcBef>
                <a:spcPts val="900"/>
              </a:spcBef>
              <a:buNone/>
            </a:pPr>
            <a:r>
              <a:rPr lang="en-US" sz="800" b="1">
                <a:solidFill>
                  <a:srgbClr val="1C9A99"/>
                </a:solidFill>
              </a:rPr>
              <a:t>BREAKOUT SESSION</a:t>
            </a:r>
            <a:endParaRPr lang="en-US" sz="800"/>
          </a:p>
        </p:txBody>
      </p:sp>
      <p:sp>
        <p:nvSpPr>
          <p:cNvPr id="3" name="Text 1"/>
          <p:cNvSpPr/>
          <p:nvPr/>
        </p:nvSpPr>
        <p:spPr>
          <a:xfrm>
            <a:off x="402336" y="256032"/>
            <a:ext cx="10881360" cy="384048"/>
          </a:xfrm>
          <a:prstGeom prst="rect">
            <a:avLst/>
          </a:prstGeom>
          <a:noFill/>
          <a:ln/>
        </p:spPr>
        <p:txBody>
          <a:bodyPr wrap="square" lIns="0" tIns="0" rIns="0" bIns="0" rtlCol="0" anchor="ctr">
            <a:normAutofit fontScale="92500"/>
          </a:bodyPr>
          <a:lstStyle/>
          <a:p>
            <a:pPr marL="180000" indent="-180000">
              <a:lnSpc>
                <a:spcPct val="110000"/>
              </a:lnSpc>
              <a:spcBef>
                <a:spcPts val="900"/>
              </a:spcBef>
              <a:buNone/>
            </a:pPr>
            <a:r>
              <a:rPr lang="en-US" sz="2600" b="1">
                <a:solidFill>
                  <a:srgbClr val="1D3F6E"/>
                </a:solidFill>
                <a:latin typeface="Aptos Display" pitchFamily="34" charset="0"/>
                <a:ea typeface="Aptos Display" pitchFamily="34" charset="-122"/>
                <a:cs typeface="Aptos Display" pitchFamily="34" charset="-120"/>
              </a:rPr>
              <a:t>20-minute breakout with the presenters</a:t>
            </a:r>
            <a:endParaRPr lang="en-US" sz="2600"/>
          </a:p>
        </p:txBody>
      </p:sp>
      <p:sp>
        <p:nvSpPr>
          <p:cNvPr id="4" name="Text 2"/>
          <p:cNvSpPr>
            <a:spLocks noGrp="1"/>
          </p:cNvSpPr>
          <p:nvPr>
            <p:ph type="title" idx="4294967295"/>
          </p:nvPr>
        </p:nvSpPr>
        <p:spPr>
          <a:xfrm>
            <a:off x="420624" y="677672"/>
            <a:ext cx="10881360" cy="32004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180000" marR="0" lvl="0" indent="-180000" algn="l" defTabSz="914400" rtl="0" eaLnBrk="1" fontAlgn="auto" latinLnBrk="0" hangingPunct="1">
              <a:lnSpc>
                <a:spcPct val="110000"/>
              </a:lnSpc>
              <a:spcBef>
                <a:spcPts val="900"/>
              </a:spcBef>
              <a:spcAft>
                <a:spcPts val="0"/>
              </a:spcAft>
              <a:buClrTx/>
              <a:buSzTx/>
              <a:buFontTx/>
              <a:buNone/>
              <a:tabLst/>
              <a:defRPr/>
            </a:pPr>
            <a:r>
              <a:rPr kumimoji="0" lang="en-US" sz="1800" b="0" i="0" u="none" strike="noStrike" kern="1200" cap="none" spc="0" normalizeH="0" baseline="0" noProof="0" dirty="0">
                <a:ln>
                  <a:noFill/>
                </a:ln>
                <a:solidFill>
                  <a:srgbClr val="5E6B78"/>
                </a:solidFill>
                <a:effectLst/>
                <a:uLnTx/>
                <a:uFillTx/>
                <a:latin typeface="+mn-lt"/>
                <a:ea typeface="+mn-ea"/>
                <a:cs typeface="+mn-cs"/>
              </a:rPr>
              <a:t>Small groups join a presenter for a more in-depth Q&amp;A and discussion on the shared strategy.</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21" name="Graphic 20" descr="People in a meeting">
            <a:extLst>
              <a:ext uri="{FF2B5EF4-FFF2-40B4-BE49-F238E27FC236}">
                <a16:creationId xmlns:a16="http://schemas.microsoft.com/office/drawing/2014/main" id="{AFB212EA-B1E1-C0DA-029A-A36DDCAEA8A0}"/>
              </a:ext>
            </a:extLst>
          </p:cNvPr>
          <p:cNvPicPr>
            <a:picLocks noChangeAspect="1"/>
          </p:cNvPicPr>
          <p:nvPr/>
        </p:nvPicPr>
        <p:blipFill>
          <a:blip r:embed="rId3"/>
          <a:srcRect/>
          <a:stretch/>
        </p:blipFill>
        <p:spPr>
          <a:xfrm>
            <a:off x="3559628" y="1392944"/>
            <a:ext cx="5072743" cy="3385193"/>
          </a:xfrm>
          <a:prstGeom prst="rect">
            <a:avLst/>
          </a:prstGeom>
        </p:spPr>
      </p:pic>
      <p:sp>
        <p:nvSpPr>
          <p:cNvPr id="17" name="Text 15"/>
          <p:cNvSpPr/>
          <p:nvPr/>
        </p:nvSpPr>
        <p:spPr>
          <a:xfrm>
            <a:off x="2103119" y="4892040"/>
            <a:ext cx="8129451" cy="968248"/>
          </a:xfrm>
          <a:prstGeom prst="rect">
            <a:avLst/>
          </a:prstGeom>
          <a:noFill/>
          <a:ln/>
        </p:spPr>
        <p:txBody>
          <a:bodyPr wrap="square" lIns="0" tIns="0" rIns="0" bIns="0" rtlCol="0" anchor="ctr"/>
          <a:lstStyle/>
          <a:p>
            <a:pPr marL="0" indent="0" algn="ctr">
              <a:buNone/>
            </a:pPr>
            <a:r>
              <a:rPr lang="en-US" sz="1600" b="1" dirty="0">
                <a:solidFill>
                  <a:srgbClr val="1D3F6E"/>
                </a:solidFill>
              </a:rPr>
              <a:t>Breakout rooms: 20 minutes  •  Presenters rotate as facilitators  </a:t>
            </a:r>
            <a:endParaRPr lang="en-US" sz="1600" dirty="0"/>
          </a:p>
        </p:txBody>
      </p:sp>
      <p:pic>
        <p:nvPicPr>
          <p:cNvPr id="19" name="Image 0" descr="ECTA logo"/>
          <p:cNvPicPr>
            <a:picLocks noChangeAspect="1"/>
          </p:cNvPicPr>
          <p:nvPr/>
        </p:nvPicPr>
        <p:blipFill>
          <a:blip r:embed="rId4"/>
          <a:stretch>
            <a:fillRect/>
          </a:stretch>
        </p:blipFill>
        <p:spPr>
          <a:xfrm>
            <a:off x="392951" y="6437376"/>
            <a:ext cx="924025" cy="137160"/>
          </a:xfrm>
          <a:prstGeom prst="rect">
            <a:avLst/>
          </a:prstGeom>
        </p:spPr>
      </p:pic>
      <p:sp>
        <p:nvSpPr>
          <p:cNvPr id="18" name="Text 16"/>
          <p:cNvSpPr/>
          <p:nvPr/>
        </p:nvSpPr>
        <p:spPr>
          <a:xfrm>
            <a:off x="11503152" y="6473952"/>
            <a:ext cx="320040" cy="164592"/>
          </a:xfrm>
          <a:prstGeom prst="rect">
            <a:avLst/>
          </a:prstGeom>
          <a:noFill/>
          <a:ln/>
        </p:spPr>
        <p:txBody>
          <a:bodyPr wrap="square" lIns="0" tIns="0" rIns="0" bIns="0" rtlCol="0" anchor="ctr"/>
          <a:lstStyle/>
          <a:p>
            <a:pPr marL="0" indent="0" algn="r">
              <a:buNone/>
            </a:pPr>
            <a:r>
              <a:rPr lang="en-US" sz="750">
                <a:solidFill>
                  <a:srgbClr val="AAB3BA"/>
                </a:solidFill>
              </a:rPr>
              <a:t>37</a:t>
            </a:r>
            <a:endParaRPr lang="en-US" sz="75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4506C-4FFC-3F19-2D65-BE3E1986ABE0}"/>
              </a:ext>
            </a:extLst>
          </p:cNvPr>
          <p:cNvSpPr>
            <a:spLocks noGrp="1"/>
          </p:cNvSpPr>
          <p:nvPr>
            <p:ph type="title" idx="4294967295"/>
          </p:nvPr>
        </p:nvSpPr>
        <p:spPr>
          <a:xfrm>
            <a:off x="838200" y="-1325563"/>
            <a:ext cx="10515600" cy="1325563"/>
          </a:xfrm>
          <a:prstGeom prst="rect">
            <a:avLst/>
          </a:prstGeom>
        </p:spPr>
        <p:txBody>
          <a:bodyPr anchor="b"/>
          <a:lstStyle/>
          <a:p>
            <a:r>
              <a:rPr lang="en-US" dirty="0"/>
              <a:t>ECTA Acknowledgments slide</a:t>
            </a:r>
          </a:p>
        </p:txBody>
      </p:sp>
    </p:spTree>
    <p:extLst>
      <p:ext uri="{BB962C8B-B14F-4D97-AF65-F5344CB8AC3E}">
        <p14:creationId xmlns:p14="http://schemas.microsoft.com/office/powerpoint/2010/main" val="2698727212"/>
      </p:ext>
    </p:extLst>
  </p:cSld>
  <p:clrMapOvr>
    <a:masterClrMapping/>
  </p:clrMapOvr>
</p:sld>
</file>

<file path=ppt/theme/theme1.xml><?xml version="1.0" encoding="utf-8"?>
<a:theme xmlns:a="http://schemas.openxmlformats.org/drawingml/2006/main" name="Session_1_Comprehensive_Webinar_Presentation_with_Speaker_Notes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Gallery">
  <a:themeElements>
    <a:clrScheme name="ECTA-DaSy">
      <a:dk1>
        <a:srgbClr val="000000"/>
      </a:dk1>
      <a:lt1>
        <a:srgbClr val="FFFFFF"/>
      </a:lt1>
      <a:dk2>
        <a:srgbClr val="222222"/>
      </a:dk2>
      <a:lt2>
        <a:srgbClr val="CCCCCC"/>
      </a:lt2>
      <a:accent1>
        <a:srgbClr val="ED3232"/>
      </a:accent1>
      <a:accent2>
        <a:srgbClr val="FF6600"/>
      </a:accent2>
      <a:accent3>
        <a:srgbClr val="FFBE00"/>
      </a:accent3>
      <a:accent4>
        <a:srgbClr val="38B549"/>
      </a:accent4>
      <a:accent5>
        <a:srgbClr val="2777B9"/>
      </a:accent5>
      <a:accent6>
        <a:srgbClr val="982C78"/>
      </a:accent6>
      <a:hlink>
        <a:srgbClr val="007BFF"/>
      </a:hlink>
      <a:folHlink>
        <a:srgbClr val="007B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cta2-template" id="{E5C0DB02-524A-EA4E-8D6F-50CA54B66DB3}" vid="{F3436B59-AE16-654A-BAEA-9AD8E5CF8C60}"/>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ceptual framework" id="{2EB3D6CF-8678-4B2C-8160-1091A07A243C}" vid="{A51B28CF-7AEB-454A-87CC-F5EE92733CD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Minnesota">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ADCF174-12FB-4AA1-8843-E369712B8E74}" vid="{E7288C92-F722-403C-9482-35A30C29DA7E}"/>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436c572-21bc-4fc1-bb65-153c842e904d" xsi:nil="true"/>
    <lcf76f155ced4ddcb4097134ff3c332f xmlns="09c8a845-e7a6-41fb-9590-158bae58e4d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2C9FC4C8E81C74EA077FD4A6A616E7F" ma:contentTypeVersion="19" ma:contentTypeDescription="Create a new document." ma:contentTypeScope="" ma:versionID="806dbec6a4fd7e57f6ac559f87788b2d">
  <xsd:schema xmlns:xsd="http://www.w3.org/2001/XMLSchema" xmlns:xs="http://www.w3.org/2001/XMLSchema" xmlns:p="http://schemas.microsoft.com/office/2006/metadata/properties" xmlns:ns2="8d8b1221-cb47-43e5-997b-7d0bdebf637a" xmlns:ns3="09c8a845-e7a6-41fb-9590-158bae58e4d1" xmlns:ns4="c436c572-21bc-4fc1-bb65-153c842e904d" targetNamespace="http://schemas.microsoft.com/office/2006/metadata/properties" ma:root="true" ma:fieldsID="0ee4bdc3d794ceb74daece53ab3e5516" ns2:_="" ns3:_="" ns4:_="">
    <xsd:import namespace="8d8b1221-cb47-43e5-997b-7d0bdebf637a"/>
    <xsd:import namespace="09c8a845-e7a6-41fb-9590-158bae58e4d1"/>
    <xsd:import namespace="c436c572-21bc-4fc1-bb65-153c842e904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3:MediaServiceLocation" minOccurs="0"/>
                <xsd:element ref="ns3:lcf76f155ced4ddcb4097134ff3c332f" minOccurs="0"/>
                <xsd:element ref="ns4: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8b1221-cb47-43e5-997b-7d0bdebf637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c8a845-e7a6-41fb-9590-158bae58e4d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3fdc6da-32ca-4a2b-983e-32d6a4a8ae6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36c572-21bc-4fc1-bb65-153c842e904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780e1644-1452-4b3d-990c-3b27352efd04}" ma:internalName="TaxCatchAll" ma:showField="CatchAllData" ma:web="c436c572-21bc-4fc1-bb65-153c842e90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903507-6ACE-4210-931E-730FC76F46AA}">
  <ds:schemaRefs>
    <ds:schemaRef ds:uri="http://schemas.microsoft.com/office/2006/metadata/properties"/>
    <ds:schemaRef ds:uri="http://schemas.microsoft.com/office/2006/documentManagement/types"/>
    <ds:schemaRef ds:uri="http://www.w3.org/XML/1998/namespace"/>
    <ds:schemaRef ds:uri="http://schemas.openxmlformats.org/package/2006/metadata/core-properties"/>
    <ds:schemaRef ds:uri="http://purl.org/dc/terms/"/>
    <ds:schemaRef ds:uri="http://purl.org/dc/dcmitype/"/>
    <ds:schemaRef ds:uri="8d8b1221-cb47-43e5-997b-7d0bdebf637a"/>
    <ds:schemaRef ds:uri="http://purl.org/dc/elements/1.1/"/>
    <ds:schemaRef ds:uri="http://schemas.microsoft.com/office/infopath/2007/PartnerControls"/>
    <ds:schemaRef ds:uri="c436c572-21bc-4fc1-bb65-153c842e904d"/>
    <ds:schemaRef ds:uri="09c8a845-e7a6-41fb-9590-158bae58e4d1"/>
  </ds:schemaRefs>
</ds:datastoreItem>
</file>

<file path=customXml/itemProps2.xml><?xml version="1.0" encoding="utf-8"?>
<ds:datastoreItem xmlns:ds="http://schemas.openxmlformats.org/officeDocument/2006/customXml" ds:itemID="{204CC544-FAB7-4A74-9C4F-6BB8A8D6E7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8b1221-cb47-43e5-997b-7d0bdebf637a"/>
    <ds:schemaRef ds:uri="09c8a845-e7a6-41fb-9590-158bae58e4d1"/>
    <ds:schemaRef ds:uri="c436c572-21bc-4fc1-bb65-153c842e90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A7E8DB6-5F7B-4D41-984D-24B8E2712D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Session_1_Comprehensive_Webinar_Presentation_with_Speaker_Notes (1)</Template>
  <TotalTime>2604</TotalTime>
  <Words>4806</Words>
  <Application>Microsoft Office PowerPoint</Application>
  <PresentationFormat>Widescreen</PresentationFormat>
  <Paragraphs>707</Paragraphs>
  <Slides>59</Slides>
  <Notes>42</Notes>
  <HiddenSlides>0</HiddenSlides>
  <MMClips>0</MMClips>
  <ScaleCrop>false</ScaleCrop>
  <HeadingPairs>
    <vt:vector size="6" baseType="variant">
      <vt:variant>
        <vt:lpstr>Fonts Used</vt:lpstr>
      </vt:variant>
      <vt:variant>
        <vt:i4>7</vt:i4>
      </vt:variant>
      <vt:variant>
        <vt:lpstr>Theme</vt:lpstr>
      </vt:variant>
      <vt:variant>
        <vt:i4>8</vt:i4>
      </vt:variant>
      <vt:variant>
        <vt:lpstr>Slide Titles</vt:lpstr>
      </vt:variant>
      <vt:variant>
        <vt:i4>59</vt:i4>
      </vt:variant>
    </vt:vector>
  </HeadingPairs>
  <TitlesOfParts>
    <vt:vector size="74" baseType="lpstr">
      <vt:lpstr>Aptos</vt:lpstr>
      <vt:lpstr>Aptos Display</vt:lpstr>
      <vt:lpstr>Arial</vt:lpstr>
      <vt:lpstr>Calibri</vt:lpstr>
      <vt:lpstr>Calibri Light</vt:lpstr>
      <vt:lpstr>Helvetica</vt:lpstr>
      <vt:lpstr>Symbol</vt:lpstr>
      <vt:lpstr>Session_1_Comprehensive_Webinar_Presentation_with_Speaker_Notes (1)</vt:lpstr>
      <vt:lpstr>4_Gallery</vt:lpstr>
      <vt:lpstr>1_Office Theme</vt:lpstr>
      <vt:lpstr>2_Office Theme</vt:lpstr>
      <vt:lpstr>Office Theme</vt:lpstr>
      <vt:lpstr>Minnesota</vt:lpstr>
      <vt:lpstr>4_Office Theme</vt:lpstr>
      <vt:lpstr>ChatGPT</vt:lpstr>
      <vt:lpstr>Strengthening Recruitment &amp; Retention in the EI/ECSE Workforce</vt:lpstr>
      <vt:lpstr>Session 3 Agenda</vt:lpstr>
      <vt:lpstr>Today’s learning objectives</vt:lpstr>
      <vt:lpstr>The 5-session learning journey</vt:lpstr>
      <vt:lpstr>Attraction opens the door. Pathways help people get through it.</vt:lpstr>
      <vt:lpstr>Where does your pathway break most often?</vt:lpstr>
      <vt:lpstr>Make the route visible. Remove friction. Support completion. Connect preparation to real jobs.</vt:lpstr>
      <vt:lpstr>What do we mean by a “career pathway”?</vt:lpstr>
      <vt:lpstr>GYO is a pathway strategy—not just a recruitment campaign.</vt:lpstr>
      <vt:lpstr>Different candidates need different entry points</vt:lpstr>
      <vt:lpstr>Access is built through supports around the pathway</vt:lpstr>
      <vt:lpstr>Match the pathway response to the friction point</vt:lpstr>
      <vt:lpstr>Strategies from the database in action</vt:lpstr>
      <vt:lpstr>Alternative does not mean lower standard—it means a different route to the standard</vt:lpstr>
      <vt:lpstr>EI-focused occupational therapist (OT) and physical therapist (PT) preparation</vt:lpstr>
      <vt:lpstr>2. Models in Action</vt:lpstr>
      <vt:lpstr>Grow Your Own Early Childhood &amp; Family Educator Grant</vt:lpstr>
      <vt:lpstr>WHY Early Childhood GYO?</vt:lpstr>
      <vt:lpstr>Background</vt:lpstr>
      <vt:lpstr>What is a Grow Your Own program?</vt:lpstr>
      <vt:lpstr>How do GYO Programs Work?</vt:lpstr>
      <vt:lpstr>Eligibility for Early Childhood and Family Education GYO</vt:lpstr>
      <vt:lpstr>EXAMPLES</vt:lpstr>
      <vt:lpstr>Current Grantees</vt:lpstr>
      <vt:lpstr>Removing Barriers</vt:lpstr>
      <vt:lpstr>Innovative Language and Instructional Supports </vt:lpstr>
      <vt:lpstr>Ripple Effects</vt:lpstr>
      <vt:lpstr>Participant Feedback</vt:lpstr>
      <vt:lpstr>GYO EC&amp;FE Grantee Toolkit</vt:lpstr>
      <vt:lpstr>More Information</vt:lpstr>
      <vt:lpstr>Thank You!</vt:lpstr>
      <vt:lpstr>Early Care &amp; Education Pathways to Success (ECEPTS) Apprenticeship Programs</vt:lpstr>
      <vt:lpstr>Delaware Early Childhood Innovation Center (ECIC)</vt:lpstr>
      <vt:lpstr>Building the Pathway</vt:lpstr>
      <vt:lpstr>Opportunity does not automatically create access</vt:lpstr>
      <vt:lpstr>ECIC connects the pieces around the educator</vt:lpstr>
      <vt:lpstr>A usable pathway shows people what comes next</vt:lpstr>
      <vt:lpstr>Barrier removal must be built into the pathway</vt:lpstr>
      <vt:lpstr>Career pathways are created by connecting people to possibilities</vt:lpstr>
      <vt:lpstr>Preparing Indigenous Teachers for Arizona Schools (PITAS) presentation</vt:lpstr>
      <vt:lpstr>Preparing Indigenous Teachers for Arizona Schools (PITAS)</vt:lpstr>
      <vt:lpstr>Who, What, How</vt:lpstr>
      <vt:lpstr>AZ Context</vt:lpstr>
      <vt:lpstr>Barriers and Strategies</vt:lpstr>
      <vt:lpstr>Cultural responsiveness is our design principle. Both / and is often how we get there.</vt:lpstr>
      <vt:lpstr>Trajectory of PITAS Graduates</vt:lpstr>
      <vt:lpstr>PITAS Program Interest by Year</vt:lpstr>
      <vt:lpstr>Scan for  CRAIS Tool</vt:lpstr>
      <vt:lpstr>3. Data, Access &amp; Partnership Architecture</vt:lpstr>
      <vt:lpstr>Measure the health of the pathway—not just the size of the workforce</vt:lpstr>
      <vt:lpstr>At each transition, ask: who can move forward—and who cannot?</vt:lpstr>
      <vt:lpstr>No single agency owns the whole pathway</vt:lpstr>
      <vt:lpstr>Use the Session 3 page to turn the map into a decision</vt:lpstr>
      <vt:lpstr>Make one pathway test before Session 4</vt:lpstr>
      <vt:lpstr>Four ideas to carry forward</vt:lpstr>
      <vt:lpstr>Resources to continue pathway planning</vt:lpstr>
      <vt:lpstr>Session 4 — Retaining the Workforce</vt:lpstr>
      <vt:lpstr>Small groups join a presenter for a more in-depth Q&amp;A and discussion on the shared strategy.</vt:lpstr>
      <vt:lpstr>ECTA Acknowledgments slide</vt:lpstr>
    </vt:vector>
  </TitlesOfParts>
  <Company>Early Childhood Technical Assistance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3 — Building Pathways</dc:title>
  <dc:subject>Strengthening Recruitment &amp; Retention in the EI/ECSE Workforce — Session 3</dc:subject>
  <dc:creator>ECTA Center</dc:creator>
  <cp:lastModifiedBy>Wagner, Christine D</cp:lastModifiedBy>
  <cp:revision>38</cp:revision>
  <dcterms:created xsi:type="dcterms:W3CDTF">2026-08-26T18:41:01Z</dcterms:created>
  <dcterms:modified xsi:type="dcterms:W3CDTF">2026-09-10T14:28:18Z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0x010100C2C9FC4C8E81C74EA077FD4A6A616E7F</vt:lpwstr>
  </property>
</Properties>
</file>