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3.xml" ContentType="application/vnd.openxmlformats-officedocument.theme+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rts/chart1.xml" ContentType="application/vnd.openxmlformats-officedocument.drawingml.chart+xml"/>
  <Override PartName="/ppt/notesSlides/notesSlide8.xml" ContentType="application/vnd.openxmlformats-officedocument.presentationml.notesSlide+xml"/>
  <Override PartName="/ppt/charts/chart2.xml" ContentType="application/vnd.openxmlformats-officedocument.drawingml.chart+xml"/>
  <Override PartName="/ppt/notesSlides/notesSlide9.xml" ContentType="application/vnd.openxmlformats-officedocument.presentationml.notesSlide+xml"/>
  <Override PartName="/ppt/tags/tag1.xml" ContentType="application/vnd.openxmlformats-officedocument.presentationml.tags+xml"/>
  <Override PartName="/ppt/notesSlides/notesSlide10.xml" ContentType="application/vnd.openxmlformats-officedocument.presentationml.notesSlide+xml"/>
  <Override PartName="/ppt/tags/tag2.xml" ContentType="application/vnd.openxmlformats-officedocument.presentationml.tags+xml"/>
  <Override PartName="/ppt/notesSlides/notesSlide11.xml" ContentType="application/vnd.openxmlformats-officedocument.presentationml.notesSlide+xml"/>
  <Override PartName="/ppt/tags/tag3.xml" ContentType="application/vnd.openxmlformats-officedocument.presentationml.tags+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charts/chart3.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charts/chart4.xml" ContentType="application/vnd.openxmlformats-officedocument.drawingml.chart+xml"/>
  <Override PartName="/ppt/charts/style2.xml" ContentType="application/vnd.ms-office.chartstyle+xml"/>
  <Override PartName="/ppt/charts/colors2.xml" ContentType="application/vnd.ms-office.chartcolorstyle+xml"/>
  <Override PartName="/ppt/tags/tag4.xml" ContentType="application/vnd.openxmlformats-officedocument.presentationml.tags+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tags/tag5.xml" ContentType="application/vnd.openxmlformats-officedocument.presentationml.tags+xml"/>
  <Override PartName="/ppt/notesSlides/notesSlide25.xml" ContentType="application/vnd.openxmlformats-officedocument.presentationml.notesSlide+xml"/>
  <Override PartName="/ppt/charts/chart5.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tags/tag6.xml" ContentType="application/vnd.openxmlformats-officedocument.presentationml.tags+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tags/tag7.xml" ContentType="application/vnd.openxmlformats-officedocument.presentationml.tags+xml"/>
  <Override PartName="/ppt/notesSlides/notesSlide31.xml" ContentType="application/vnd.openxmlformats-officedocument.presentationml.notesSlide+xml"/>
  <Override PartName="/ppt/tags/tag8.xml" ContentType="application/vnd.openxmlformats-officedocument.presentationml.tags+xml"/>
  <Override PartName="/ppt/notesSlides/notesSlide32.xml" ContentType="application/vnd.openxmlformats-officedocument.presentationml.notesSlide+xml"/>
  <Override PartName="/ppt/tags/tag9.xml" ContentType="application/vnd.openxmlformats-officedocument.presentationml.tags+xml"/>
  <Override PartName="/ppt/notesSlides/notesSlide33.xml" ContentType="application/vnd.openxmlformats-officedocument.presentationml.notesSlide+xml"/>
  <Override PartName="/ppt/tags/tag10.xml" ContentType="application/vnd.openxmlformats-officedocument.presentationml.tags+xml"/>
  <Override PartName="/ppt/notesSlides/notesSlide34.xml" ContentType="application/vnd.openxmlformats-officedocument.presentationml.notesSlide+xml"/>
  <Override PartName="/ppt/tags/tag11.xml" ContentType="application/vnd.openxmlformats-officedocument.presentationml.tags+xml"/>
  <Override PartName="/ppt/notesSlides/notesSlide35.xml" ContentType="application/vnd.openxmlformats-officedocument.presentationml.notesSlide+xml"/>
  <Override PartName="/ppt/tags/tag12.xml" ContentType="application/vnd.openxmlformats-officedocument.presentationml.tags+xml"/>
  <Override PartName="/ppt/notesSlides/notesSlide36.xml" ContentType="application/vnd.openxmlformats-officedocument.presentationml.notesSlide+xml"/>
  <Override PartName="/ppt/tags/tag13.xml" ContentType="application/vnd.openxmlformats-officedocument.presentationml.tags+xml"/>
  <Override PartName="/ppt/notesSlides/notesSlide37.xml" ContentType="application/vnd.openxmlformats-officedocument.presentationml.notesSlide+xml"/>
  <Override PartName="/ppt/tags/tag14.xml" ContentType="application/vnd.openxmlformats-officedocument.presentationml.tags+xml"/>
  <Override PartName="/ppt/notesSlides/notesSlide38.xml" ContentType="application/vnd.openxmlformats-officedocument.presentationml.notesSlide+xml"/>
  <Override PartName="/ppt/tags/tag15.xml" ContentType="application/vnd.openxmlformats-officedocument.presentationml.tags+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tags/tag16.xml" ContentType="application/vnd.openxmlformats-officedocument.presentationml.tags+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tags/tag17.xml" ContentType="application/vnd.openxmlformats-officedocument.presentationml.tags+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4"/>
    <p:sldMasterId id="2147483716" r:id="rId5"/>
    <p:sldMasterId id="2147483737" r:id="rId6"/>
    <p:sldMasterId id="2147483765" r:id="rId7"/>
  </p:sldMasterIdLst>
  <p:notesMasterIdLst>
    <p:notesMasterId r:id="rId71"/>
  </p:notesMasterIdLst>
  <p:sldIdLst>
    <p:sldId id="256" r:id="rId8"/>
    <p:sldId id="257" r:id="rId9"/>
    <p:sldId id="258" r:id="rId10"/>
    <p:sldId id="259" r:id="rId11"/>
    <p:sldId id="2147470361" r:id="rId12"/>
    <p:sldId id="2147470362" r:id="rId13"/>
    <p:sldId id="261" r:id="rId14"/>
    <p:sldId id="262" r:id="rId15"/>
    <p:sldId id="263" r:id="rId16"/>
    <p:sldId id="2147470347" r:id="rId17"/>
    <p:sldId id="2141411145" r:id="rId18"/>
    <p:sldId id="2141411169" r:id="rId19"/>
    <p:sldId id="2147470381" r:id="rId20"/>
    <p:sldId id="761" r:id="rId21"/>
    <p:sldId id="316" r:id="rId22"/>
    <p:sldId id="1266" r:id="rId23"/>
    <p:sldId id="1269" r:id="rId24"/>
    <p:sldId id="1451" r:id="rId25"/>
    <p:sldId id="1277" r:id="rId26"/>
    <p:sldId id="1452" r:id="rId27"/>
    <p:sldId id="1479" r:id="rId28"/>
    <p:sldId id="1480" r:id="rId29"/>
    <p:sldId id="1453" r:id="rId30"/>
    <p:sldId id="1454" r:id="rId31"/>
    <p:sldId id="1450" r:id="rId32"/>
    <p:sldId id="2147470349" r:id="rId33"/>
    <p:sldId id="2147470351" r:id="rId34"/>
    <p:sldId id="2147470350" r:id="rId35"/>
    <p:sldId id="2147470363" r:id="rId36"/>
    <p:sldId id="266" r:id="rId37"/>
    <p:sldId id="265" r:id="rId38"/>
    <p:sldId id="297" r:id="rId39"/>
    <p:sldId id="267" r:id="rId40"/>
    <p:sldId id="2141411161" r:id="rId41"/>
    <p:sldId id="2141411146" r:id="rId42"/>
    <p:sldId id="2141411162" r:id="rId43"/>
    <p:sldId id="2141411163" r:id="rId44"/>
    <p:sldId id="2141411164" r:id="rId45"/>
    <p:sldId id="2141411165" r:id="rId46"/>
    <p:sldId id="2141411167" r:id="rId47"/>
    <p:sldId id="2147470346" r:id="rId48"/>
    <p:sldId id="1110" r:id="rId49"/>
    <p:sldId id="2147470352" r:id="rId50"/>
    <p:sldId id="269" r:id="rId51"/>
    <p:sldId id="270" r:id="rId52"/>
    <p:sldId id="2147470353" r:id="rId53"/>
    <p:sldId id="2147470354" r:id="rId54"/>
    <p:sldId id="2147470355" r:id="rId55"/>
    <p:sldId id="2147470356" r:id="rId56"/>
    <p:sldId id="2147470357" r:id="rId57"/>
    <p:sldId id="2147470358" r:id="rId58"/>
    <p:sldId id="2141411147" r:id="rId59"/>
    <p:sldId id="441" r:id="rId60"/>
    <p:sldId id="437" r:id="rId61"/>
    <p:sldId id="2147470342" r:id="rId62"/>
    <p:sldId id="2147470341" r:id="rId63"/>
    <p:sldId id="2147470345" r:id="rId64"/>
    <p:sldId id="2147470366" r:id="rId65"/>
    <p:sldId id="2147470367" r:id="rId66"/>
    <p:sldId id="289" r:id="rId67"/>
    <p:sldId id="290" r:id="rId68"/>
    <p:sldId id="291" r:id="rId69"/>
    <p:sldId id="2147470360" r:id="rId70"/>
  </p:sld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authors.xml><?xml version="1.0" encoding="utf-8"?>
<p188:authorLst xmlns:a="http://schemas.openxmlformats.org/drawingml/2006/main" xmlns:r="http://schemas.openxmlformats.org/officeDocument/2006/relationships" xmlns:p188="http://schemas.microsoft.com/office/powerpoint/2018/8/main">
  <p188:author id="{4DC15009-3D9A-69C1-1CEA-5ABC67CE17BB}" name="McCullough, Katy" initials="MK" userId="S::kdmccull@ad.unc.edu::59481862-36b9-4a79-8810-ddc29bafb380" providerId="AD"/>
  <p188:author id="{CF072D1F-A16B-B9D8-4049-0857FFC23C0C}" name="McCullough, Katy" initials="KM" userId="S::kdmccull@AD.UNC.EDU::59481862-36b9-4a79-8810-ddc29bafb380" providerId="AD"/>
  <p188:author id="{DF4777F7-9B7D-397A-F8ED-5D821068054D}" name="Ted Burke" initials="TB" userId="067a82df1f070772" providerId="Windows Liv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12121"/>
    <a:srgbClr val="C88800"/>
    <a:srgbClr val="F7752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1" autoAdjust="0"/>
    <p:restoredTop sz="94404" autoAdjust="0"/>
  </p:normalViewPr>
  <p:slideViewPr>
    <p:cSldViewPr snapToGrid="0">
      <p:cViewPr>
        <p:scale>
          <a:sx n="60" d="100"/>
          <a:sy n="60" d="100"/>
        </p:scale>
        <p:origin x="884" y="264"/>
      </p:cViewPr>
      <p:guideLst/>
    </p:cSldViewPr>
  </p:slideViewPr>
  <p:outlineViewPr>
    <p:cViewPr>
      <p:scale>
        <a:sx n="33" d="100"/>
        <a:sy n="33" d="100"/>
      </p:scale>
      <p:origin x="0" y="-24852"/>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19.xml"/><Relationship Id="rId21" Type="http://schemas.openxmlformats.org/officeDocument/2006/relationships/slide" Target="slides/slide14.xml"/><Relationship Id="rId42" Type="http://schemas.openxmlformats.org/officeDocument/2006/relationships/slide" Target="slides/slide35.xml"/><Relationship Id="rId47" Type="http://schemas.openxmlformats.org/officeDocument/2006/relationships/slide" Target="slides/slide40.xml"/><Relationship Id="rId63" Type="http://schemas.openxmlformats.org/officeDocument/2006/relationships/slide" Target="slides/slide56.xml"/><Relationship Id="rId68" Type="http://schemas.openxmlformats.org/officeDocument/2006/relationships/slide" Target="slides/slide61.xml"/><Relationship Id="rId2" Type="http://schemas.openxmlformats.org/officeDocument/2006/relationships/customXml" Target="../customXml/item2.xml"/><Relationship Id="rId16" Type="http://schemas.openxmlformats.org/officeDocument/2006/relationships/slide" Target="slides/slide9.xml"/><Relationship Id="rId29" Type="http://schemas.openxmlformats.org/officeDocument/2006/relationships/slide" Target="slides/slide22.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slide" Target="slides/slide30.xml"/><Relationship Id="rId40" Type="http://schemas.openxmlformats.org/officeDocument/2006/relationships/slide" Target="slides/slide33.xml"/><Relationship Id="rId45" Type="http://schemas.openxmlformats.org/officeDocument/2006/relationships/slide" Target="slides/slide38.xml"/><Relationship Id="rId53" Type="http://schemas.openxmlformats.org/officeDocument/2006/relationships/slide" Target="slides/slide46.xml"/><Relationship Id="rId58" Type="http://schemas.openxmlformats.org/officeDocument/2006/relationships/slide" Target="slides/slide51.xml"/><Relationship Id="rId66" Type="http://schemas.openxmlformats.org/officeDocument/2006/relationships/slide" Target="slides/slide59.xml"/><Relationship Id="rId74" Type="http://schemas.openxmlformats.org/officeDocument/2006/relationships/theme" Target="theme/theme1.xml"/><Relationship Id="rId5" Type="http://schemas.openxmlformats.org/officeDocument/2006/relationships/slideMaster" Target="slideMasters/slideMaster2.xml"/><Relationship Id="rId61" Type="http://schemas.openxmlformats.org/officeDocument/2006/relationships/slide" Target="slides/slide54.xml"/><Relationship Id="rId19" Type="http://schemas.openxmlformats.org/officeDocument/2006/relationships/slide" Target="slides/slide1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slide" Target="slides/slide36.xml"/><Relationship Id="rId48" Type="http://schemas.openxmlformats.org/officeDocument/2006/relationships/slide" Target="slides/slide41.xml"/><Relationship Id="rId56" Type="http://schemas.openxmlformats.org/officeDocument/2006/relationships/slide" Target="slides/slide49.xml"/><Relationship Id="rId64" Type="http://schemas.openxmlformats.org/officeDocument/2006/relationships/slide" Target="slides/slide57.xml"/><Relationship Id="rId69" Type="http://schemas.openxmlformats.org/officeDocument/2006/relationships/slide" Target="slides/slide62.xml"/><Relationship Id="rId8" Type="http://schemas.openxmlformats.org/officeDocument/2006/relationships/slide" Target="slides/slide1.xml"/><Relationship Id="rId51" Type="http://schemas.openxmlformats.org/officeDocument/2006/relationships/slide" Target="slides/slide44.xml"/><Relationship Id="rId72" Type="http://schemas.openxmlformats.org/officeDocument/2006/relationships/presProps" Target="presProps.xml"/><Relationship Id="rId3" Type="http://schemas.openxmlformats.org/officeDocument/2006/relationships/customXml" Target="../customXml/item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46" Type="http://schemas.openxmlformats.org/officeDocument/2006/relationships/slide" Target="slides/slide39.xml"/><Relationship Id="rId59" Type="http://schemas.openxmlformats.org/officeDocument/2006/relationships/slide" Target="slides/slide52.xml"/><Relationship Id="rId67" Type="http://schemas.openxmlformats.org/officeDocument/2006/relationships/slide" Target="slides/slide60.xml"/><Relationship Id="rId20" Type="http://schemas.openxmlformats.org/officeDocument/2006/relationships/slide" Target="slides/slide13.xml"/><Relationship Id="rId41" Type="http://schemas.openxmlformats.org/officeDocument/2006/relationships/slide" Target="slides/slide34.xml"/><Relationship Id="rId54" Type="http://schemas.openxmlformats.org/officeDocument/2006/relationships/slide" Target="slides/slide47.xml"/><Relationship Id="rId62" Type="http://schemas.openxmlformats.org/officeDocument/2006/relationships/slide" Target="slides/slide55.xml"/><Relationship Id="rId70" Type="http://schemas.openxmlformats.org/officeDocument/2006/relationships/slide" Target="slides/slide63.xml"/><Relationship Id="rId75"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49" Type="http://schemas.openxmlformats.org/officeDocument/2006/relationships/slide" Target="slides/slide42.xml"/><Relationship Id="rId57" Type="http://schemas.openxmlformats.org/officeDocument/2006/relationships/slide" Target="slides/slide50.xml"/><Relationship Id="rId10" Type="http://schemas.openxmlformats.org/officeDocument/2006/relationships/slide" Target="slides/slide3.xml"/><Relationship Id="rId31" Type="http://schemas.openxmlformats.org/officeDocument/2006/relationships/slide" Target="slides/slide24.xml"/><Relationship Id="rId44" Type="http://schemas.openxmlformats.org/officeDocument/2006/relationships/slide" Target="slides/slide37.xml"/><Relationship Id="rId52" Type="http://schemas.openxmlformats.org/officeDocument/2006/relationships/slide" Target="slides/slide45.xml"/><Relationship Id="rId60" Type="http://schemas.openxmlformats.org/officeDocument/2006/relationships/slide" Target="slides/slide53.xml"/><Relationship Id="rId65" Type="http://schemas.openxmlformats.org/officeDocument/2006/relationships/slide" Target="slides/slide58.xml"/><Relationship Id="rId73"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2.xml"/><Relationship Id="rId13" Type="http://schemas.openxmlformats.org/officeDocument/2006/relationships/slide" Target="slides/slide6.xml"/><Relationship Id="rId18" Type="http://schemas.openxmlformats.org/officeDocument/2006/relationships/slide" Target="slides/slide11.xml"/><Relationship Id="rId39" Type="http://schemas.openxmlformats.org/officeDocument/2006/relationships/slide" Target="slides/slide32.xml"/><Relationship Id="rId34" Type="http://schemas.openxmlformats.org/officeDocument/2006/relationships/slide" Target="slides/slide27.xml"/><Relationship Id="rId50" Type="http://schemas.openxmlformats.org/officeDocument/2006/relationships/slide" Target="slides/slide43.xml"/><Relationship Id="rId55" Type="http://schemas.openxmlformats.org/officeDocument/2006/relationships/slide" Target="slides/slide48.xml"/><Relationship Id="rId76" Type="http://schemas.microsoft.com/office/2018/10/relationships/authors" Target="authors.xml"/><Relationship Id="rId7" Type="http://schemas.openxmlformats.org/officeDocument/2006/relationships/slideMaster" Target="slideMasters/slideMaster4.xml"/><Relationship Id="rId71"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1.xml"/><Relationship Id="rId1" Type="http://schemas.microsoft.com/office/2011/relationships/chartStyle" Target="style1.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2.xml"/><Relationship Id="rId1" Type="http://schemas.microsoft.com/office/2011/relationships/chartStyle" Target="style2.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3.xml"/><Relationship Id="rId1" Type="http://schemas.microsoft.com/office/2011/relationships/chartStyle" Target="style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c:style val="2"/>
  <c:chart>
    <c:autoTitleDeleted val="1"/>
    <c:plotArea>
      <c:layout/>
      <c:barChart>
        <c:barDir val="col"/>
        <c:grouping val="clustered"/>
        <c:varyColors val="0"/>
        <c:ser>
          <c:idx val="0"/>
          <c:order val="0"/>
          <c:tx>
            <c:strRef>
              <c:f>Sheet1!$B$1</c:f>
              <c:strCache>
                <c:ptCount val="1"/>
                <c:pt idx="0">
                  <c:v>Expectations</c:v>
                </c:pt>
              </c:strCache>
            </c:strRef>
          </c:tx>
          <c:spPr>
            <a:solidFill>
              <a:srgbClr val="4D908E"/>
            </a:solidFill>
            <a:effectLst/>
          </c:spPr>
          <c:invertIfNegative val="0"/>
          <c:cat>
            <c:strRef>
              <c:f>Sheet1!$A$2:$A$7</c:f>
              <c:strCache>
                <c:ptCount val="6"/>
                <c:pt idx="0">
                  <c:v>Recruitment &amp; retention strategies</c:v>
                </c:pt>
                <c:pt idx="1">
                  <c:v>Practical tools &amp; approaches</c:v>
                </c:pt>
                <c:pt idx="2">
                  <c:v>Workforce systems &amp; career pathways</c:v>
                </c:pt>
                <c:pt idx="3">
                  <c:v>Evidence, data &amp; state examples</c:v>
                </c:pt>
                <c:pt idx="4">
                  <c:v>Retention supports &amp; well-being</c:v>
                </c:pt>
                <c:pt idx="5">
                  <c:v>Peer learning &amp; TA sharing</c:v>
                </c:pt>
              </c:strCache>
            </c:strRef>
          </c:cat>
          <c:val>
            <c:numRef>
              <c:f>Sheet1!$B$2:$B$7</c:f>
              <c:numCache>
                <c:formatCode>General</c:formatCode>
                <c:ptCount val="6"/>
                <c:pt idx="0">
                  <c:v>82</c:v>
                </c:pt>
                <c:pt idx="1">
                  <c:v>86</c:v>
                </c:pt>
                <c:pt idx="2">
                  <c:v>23</c:v>
                </c:pt>
                <c:pt idx="3">
                  <c:v>13</c:v>
                </c:pt>
                <c:pt idx="4">
                  <c:v>17</c:v>
                </c:pt>
                <c:pt idx="5">
                  <c:v>17</c:v>
                </c:pt>
              </c:numCache>
            </c:numRef>
          </c:val>
          <c:extLst>
            <c:ext xmlns:c16="http://schemas.microsoft.com/office/drawing/2014/chart" uri="{C3380CC4-5D6E-409C-BE32-E72D297353CC}">
              <c16:uniqueId val="{00000000-4120-480E-9E3C-A12B73B92E29}"/>
            </c:ext>
          </c:extLst>
        </c:ser>
        <c:dLbls>
          <c:showLegendKey val="0"/>
          <c:showVal val="0"/>
          <c:showCatName val="0"/>
          <c:showSerName val="0"/>
          <c:showPercent val="0"/>
          <c:showBubbleSize val="0"/>
        </c:dLbls>
        <c:gapWidth val="150"/>
        <c:axId val="2094734554"/>
        <c:axId val="2094734552"/>
      </c:barChart>
      <c:catAx>
        <c:axId val="2094734554"/>
        <c:scaling>
          <c:orientation val="minMax"/>
        </c:scaling>
        <c:delete val="0"/>
        <c:axPos val="b"/>
        <c:numFmt formatCode="General" sourceLinked="1"/>
        <c:majorTickMark val="out"/>
        <c:minorTickMark val="none"/>
        <c:tickLblPos val="low"/>
        <c:spPr>
          <a:ln w="12700" cap="flat">
            <a:solidFill>
              <a:srgbClr val="888888"/>
            </a:solidFill>
            <a:prstDash val="solid"/>
            <a:round/>
          </a:ln>
        </c:spPr>
        <c:txPr>
          <a:bodyPr/>
          <a:lstStyle/>
          <a:p>
            <a:pPr>
              <a:defRPr sz="900" b="0" i="0" u="none" strike="noStrike">
                <a:solidFill>
                  <a:srgbClr val="000000"/>
                </a:solidFill>
                <a:latin typeface="Aptos"/>
              </a:defRPr>
            </a:pPr>
            <a:endParaRPr lang="en-US"/>
          </a:p>
        </c:txPr>
        <c:crossAx val="2094734552"/>
        <c:crosses val="autoZero"/>
        <c:auto val="1"/>
        <c:lblAlgn val="ctr"/>
        <c:lblOffset val="100"/>
        <c:noMultiLvlLbl val="1"/>
      </c:catAx>
      <c:valAx>
        <c:axId val="2094734552"/>
        <c:scaling>
          <c:orientation val="minMax"/>
          <c:max val="100"/>
          <c:min val="0"/>
        </c:scaling>
        <c:delete val="0"/>
        <c:axPos val="l"/>
        <c:majorGridlines>
          <c:spPr>
            <a:ln w="12700" cap="flat">
              <a:solidFill>
                <a:srgbClr val="EEEEEE"/>
              </a:solidFill>
              <a:prstDash val="solid"/>
              <a:round/>
            </a:ln>
          </c:spPr>
        </c:majorGridlines>
        <c:numFmt formatCode="General" sourceLinked="0"/>
        <c:majorTickMark val="out"/>
        <c:minorTickMark val="none"/>
        <c:tickLblPos val="nextTo"/>
        <c:spPr>
          <a:ln w="12700" cap="flat">
            <a:solidFill>
              <a:srgbClr val="888888"/>
            </a:solidFill>
            <a:prstDash val="solid"/>
            <a:round/>
          </a:ln>
        </c:spPr>
        <c:txPr>
          <a:bodyPr/>
          <a:lstStyle/>
          <a:p>
            <a:pPr>
              <a:defRPr sz="800" b="0" i="0" u="none" strike="noStrike">
                <a:solidFill>
                  <a:srgbClr val="000000"/>
                </a:solidFill>
                <a:latin typeface="Arial"/>
              </a:defRPr>
            </a:pPr>
            <a:endParaRPr lang="en-US"/>
          </a:p>
        </c:txPr>
        <c:crossAx val="2094734554"/>
        <c:crosses val="autoZero"/>
        <c:crossBetween val="between"/>
      </c:valAx>
      <c:spPr>
        <a:noFill/>
        <a:ln>
          <a:noFill/>
        </a:ln>
        <a:effectLst/>
      </c:spPr>
    </c:plotArea>
    <c:plotVisOnly val="1"/>
    <c:dispBlanksAs val="span"/>
    <c:showDLblsOverMax val="1"/>
  </c:chart>
  <c:spPr>
    <a:noFill/>
    <a:ln>
      <a:noFill/>
    </a:ln>
    <a:effectLst/>
  </c:sp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c:style val="2"/>
  <c:chart>
    <c:autoTitleDeleted val="1"/>
    <c:plotArea>
      <c:layout/>
      <c:barChart>
        <c:barDir val="col"/>
        <c:grouping val="clustered"/>
        <c:varyColors val="0"/>
        <c:ser>
          <c:idx val="0"/>
          <c:order val="0"/>
          <c:tx>
            <c:strRef>
              <c:f>Sheet1!$B$1</c:f>
              <c:strCache>
                <c:ptCount val="1"/>
                <c:pt idx="0">
                  <c:v>Challenges</c:v>
                </c:pt>
              </c:strCache>
            </c:strRef>
          </c:tx>
          <c:spPr>
            <a:solidFill>
              <a:srgbClr val="E76F51"/>
            </a:solidFill>
            <a:effectLst/>
          </c:spPr>
          <c:invertIfNegative val="0"/>
          <c:cat>
            <c:strRef>
              <c:f>Sheet1!$A$2:$A$6</c:f>
              <c:strCache>
                <c:ptCount val="5"/>
                <c:pt idx="0">
                  <c:v>Recruiting qualified staff</c:v>
                </c:pt>
                <c:pt idx="1">
                  <c:v>Insufficient career pathways</c:v>
                </c:pt>
                <c:pt idx="2">
                  <c:v>Noncompetitive compensation</c:v>
                </c:pt>
                <c:pt idx="3">
                  <c:v>Burnout / workload</c:v>
                </c:pt>
                <c:pt idx="4">
                  <c:v>Lack of workforce diversity</c:v>
                </c:pt>
              </c:strCache>
            </c:strRef>
          </c:cat>
          <c:val>
            <c:numRef>
              <c:f>Sheet1!$B$2:$B$6</c:f>
              <c:numCache>
                <c:formatCode>General</c:formatCode>
                <c:ptCount val="5"/>
                <c:pt idx="0">
                  <c:v>53</c:v>
                </c:pt>
                <c:pt idx="1">
                  <c:v>53</c:v>
                </c:pt>
                <c:pt idx="2">
                  <c:v>53</c:v>
                </c:pt>
                <c:pt idx="3">
                  <c:v>47</c:v>
                </c:pt>
                <c:pt idx="4">
                  <c:v>40</c:v>
                </c:pt>
              </c:numCache>
            </c:numRef>
          </c:val>
          <c:extLst>
            <c:ext xmlns:c16="http://schemas.microsoft.com/office/drawing/2014/chart" uri="{C3380CC4-5D6E-409C-BE32-E72D297353CC}">
              <c16:uniqueId val="{00000000-6B2E-404F-879E-A87AF8C680DF}"/>
            </c:ext>
          </c:extLst>
        </c:ser>
        <c:dLbls>
          <c:showLegendKey val="0"/>
          <c:showVal val="0"/>
          <c:showCatName val="0"/>
          <c:showSerName val="0"/>
          <c:showPercent val="0"/>
          <c:showBubbleSize val="0"/>
        </c:dLbls>
        <c:gapWidth val="150"/>
        <c:axId val="2094734554"/>
        <c:axId val="2094734552"/>
      </c:barChart>
      <c:catAx>
        <c:axId val="2094734554"/>
        <c:scaling>
          <c:orientation val="minMax"/>
        </c:scaling>
        <c:delete val="0"/>
        <c:axPos val="b"/>
        <c:numFmt formatCode="General" sourceLinked="1"/>
        <c:majorTickMark val="out"/>
        <c:minorTickMark val="none"/>
        <c:tickLblPos val="low"/>
        <c:spPr>
          <a:ln w="12700" cap="flat">
            <a:solidFill>
              <a:srgbClr val="888888"/>
            </a:solidFill>
            <a:prstDash val="solid"/>
            <a:round/>
          </a:ln>
        </c:spPr>
        <c:txPr>
          <a:bodyPr/>
          <a:lstStyle/>
          <a:p>
            <a:pPr>
              <a:defRPr sz="900" b="0" i="0" u="none" strike="noStrike">
                <a:solidFill>
                  <a:srgbClr val="000000"/>
                </a:solidFill>
                <a:latin typeface="Aptos"/>
              </a:defRPr>
            </a:pPr>
            <a:endParaRPr lang="en-US"/>
          </a:p>
        </c:txPr>
        <c:crossAx val="2094734552"/>
        <c:crosses val="autoZero"/>
        <c:auto val="1"/>
        <c:lblAlgn val="ctr"/>
        <c:lblOffset val="100"/>
        <c:noMultiLvlLbl val="1"/>
      </c:catAx>
      <c:valAx>
        <c:axId val="2094734552"/>
        <c:scaling>
          <c:orientation val="minMax"/>
          <c:max val="100"/>
          <c:min val="0"/>
        </c:scaling>
        <c:delete val="0"/>
        <c:axPos val="l"/>
        <c:majorGridlines>
          <c:spPr>
            <a:ln w="12700" cap="flat">
              <a:solidFill>
                <a:srgbClr val="EEEEEE"/>
              </a:solidFill>
              <a:prstDash val="solid"/>
              <a:round/>
            </a:ln>
          </c:spPr>
        </c:majorGridlines>
        <c:numFmt formatCode="General" sourceLinked="0"/>
        <c:majorTickMark val="out"/>
        <c:minorTickMark val="none"/>
        <c:tickLblPos val="nextTo"/>
        <c:spPr>
          <a:ln w="12700" cap="flat">
            <a:solidFill>
              <a:srgbClr val="888888"/>
            </a:solidFill>
            <a:prstDash val="solid"/>
            <a:round/>
          </a:ln>
        </c:spPr>
        <c:txPr>
          <a:bodyPr/>
          <a:lstStyle/>
          <a:p>
            <a:pPr>
              <a:defRPr sz="800" b="0" i="0" u="none" strike="noStrike">
                <a:solidFill>
                  <a:srgbClr val="000000"/>
                </a:solidFill>
                <a:latin typeface="Arial"/>
              </a:defRPr>
            </a:pPr>
            <a:endParaRPr lang="en-US"/>
          </a:p>
        </c:txPr>
        <c:crossAx val="2094734554"/>
        <c:crosses val="autoZero"/>
        <c:crossBetween val="between"/>
      </c:valAx>
      <c:spPr>
        <a:noFill/>
        <a:ln>
          <a:noFill/>
        </a:ln>
        <a:effectLst/>
      </c:spPr>
    </c:plotArea>
    <c:plotVisOnly val="1"/>
    <c:dispBlanksAs val="span"/>
    <c:showDLblsOverMax val="1"/>
  </c:chart>
  <c:spPr>
    <a:noFill/>
    <a:ln>
      <a:noFill/>
    </a:ln>
    <a:effectLst/>
  </c:sp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Series 1</c:v>
                </c:pt>
              </c:strCache>
            </c:strRef>
          </c:tx>
          <c:spPr>
            <a:solidFill>
              <a:schemeClr val="accent1"/>
            </a:solidFill>
            <a:ln>
              <a:noFill/>
            </a:ln>
            <a:effectLst/>
          </c:spPr>
          <c:invertIfNegative val="0"/>
          <c:dPt>
            <c:idx val="0"/>
            <c:invertIfNegative val="0"/>
            <c:bubble3D val="0"/>
            <c:spPr>
              <a:solidFill>
                <a:schemeClr val="accent2"/>
              </a:solidFill>
              <a:ln>
                <a:noFill/>
              </a:ln>
              <a:effectLst/>
            </c:spPr>
            <c:extLst>
              <c:ext xmlns:c16="http://schemas.microsoft.com/office/drawing/2014/chart" uri="{C3380CC4-5D6E-409C-BE32-E72D297353CC}">
                <c16:uniqueId val="{00000005-D956-4752-A16D-779AB067DC5C}"/>
              </c:ext>
            </c:extLst>
          </c:dPt>
          <c:dPt>
            <c:idx val="1"/>
            <c:invertIfNegative val="0"/>
            <c:bubble3D val="0"/>
            <c:spPr>
              <a:solidFill>
                <a:schemeClr val="accent4"/>
              </a:solidFill>
              <a:ln>
                <a:noFill/>
              </a:ln>
              <a:effectLst/>
            </c:spPr>
            <c:extLst>
              <c:ext xmlns:c16="http://schemas.microsoft.com/office/drawing/2014/chart" uri="{C3380CC4-5D6E-409C-BE32-E72D297353CC}">
                <c16:uniqueId val="{00000004-D956-4752-A16D-779AB067DC5C}"/>
              </c:ext>
            </c:extLst>
          </c:dPt>
          <c:dPt>
            <c:idx val="2"/>
            <c:invertIfNegative val="0"/>
            <c:bubble3D val="0"/>
            <c:spPr>
              <a:solidFill>
                <a:schemeClr val="accent6"/>
              </a:solidFill>
              <a:ln>
                <a:noFill/>
              </a:ln>
              <a:effectLst/>
            </c:spPr>
            <c:extLst>
              <c:ext xmlns:c16="http://schemas.microsoft.com/office/drawing/2014/chart" uri="{C3380CC4-5D6E-409C-BE32-E72D297353CC}">
                <c16:uniqueId val="{00000003-D956-4752-A16D-779AB067DC5C}"/>
              </c:ext>
            </c:extLst>
          </c:dPt>
          <c:dLbls>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Making a difference for children &amp; families</c:v>
                </c:pt>
                <c:pt idx="1">
                  <c:v>Love seeing growth</c:v>
                </c:pt>
                <c:pt idx="2">
                  <c:v>Job is rewarding</c:v>
                </c:pt>
                <c:pt idx="3">
                  <c:v>I love my job</c:v>
                </c:pt>
              </c:strCache>
            </c:strRef>
          </c:cat>
          <c:val>
            <c:numRef>
              <c:f>Sheet1!$B$2:$B$5</c:f>
              <c:numCache>
                <c:formatCode>0%</c:formatCode>
                <c:ptCount val="4"/>
                <c:pt idx="0">
                  <c:v>0.8</c:v>
                </c:pt>
                <c:pt idx="1">
                  <c:v>0.69</c:v>
                </c:pt>
                <c:pt idx="2">
                  <c:v>0.64</c:v>
                </c:pt>
                <c:pt idx="3">
                  <c:v>0.55000000000000004</c:v>
                </c:pt>
              </c:numCache>
            </c:numRef>
          </c:val>
          <c:extLst>
            <c:ext xmlns:c16="http://schemas.microsoft.com/office/drawing/2014/chart" uri="{C3380CC4-5D6E-409C-BE32-E72D297353CC}">
              <c16:uniqueId val="{00000000-D956-4752-A16D-779AB067DC5C}"/>
            </c:ext>
          </c:extLst>
        </c:ser>
        <c:dLbls>
          <c:dLblPos val="outEnd"/>
          <c:showLegendKey val="0"/>
          <c:showVal val="1"/>
          <c:showCatName val="0"/>
          <c:showSerName val="0"/>
          <c:showPercent val="0"/>
          <c:showBubbleSize val="0"/>
        </c:dLbls>
        <c:gapWidth val="182"/>
        <c:axId val="1432567519"/>
        <c:axId val="1432568479"/>
      </c:barChart>
      <c:catAx>
        <c:axId val="1432567519"/>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en-US"/>
          </a:p>
        </c:txPr>
        <c:crossAx val="1432568479"/>
        <c:crosses val="autoZero"/>
        <c:auto val="1"/>
        <c:lblAlgn val="ctr"/>
        <c:lblOffset val="100"/>
        <c:noMultiLvlLbl val="0"/>
      </c:catAx>
      <c:valAx>
        <c:axId val="1432568479"/>
        <c:scaling>
          <c:orientation val="minMax"/>
          <c:max val="1"/>
          <c:min val="0"/>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en-US"/>
          </a:p>
        </c:txPr>
        <c:crossAx val="1432567519"/>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solidFill>
        <a:schemeClr val="tx1"/>
      </a:solidFill>
    </a:ln>
    <a:effectLst/>
  </c:spPr>
  <c:txPr>
    <a:bodyPr/>
    <a:lstStyle/>
    <a:p>
      <a:pPr>
        <a:defRPr sz="2000"/>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ECSE Teachers</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32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0.27</c:v>
                </c:pt>
              </c:numCache>
            </c:numRef>
          </c:val>
          <c:extLst>
            <c:ext xmlns:c16="http://schemas.microsoft.com/office/drawing/2014/chart" uri="{C3380CC4-5D6E-409C-BE32-E72D297353CC}">
              <c16:uniqueId val="{00000000-7CF1-401C-ACE1-256218DCCE58}"/>
            </c:ext>
          </c:extLst>
        </c:ser>
        <c:ser>
          <c:idx val="1"/>
          <c:order val="1"/>
          <c:tx>
            <c:strRef>
              <c:f>Sheet1!$C$1</c:f>
              <c:strCache>
                <c:ptCount val="1"/>
                <c:pt idx="0">
                  <c:v>ECSE Related Service Providers</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32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0.2</c:v>
                </c:pt>
              </c:numCache>
            </c:numRef>
          </c:val>
          <c:extLst>
            <c:ext xmlns:c16="http://schemas.microsoft.com/office/drawing/2014/chart" uri="{C3380CC4-5D6E-409C-BE32-E72D297353CC}">
              <c16:uniqueId val="{00000001-7CF1-401C-ACE1-256218DCCE58}"/>
            </c:ext>
          </c:extLst>
        </c:ser>
        <c:ser>
          <c:idx val="2"/>
          <c:order val="2"/>
          <c:tx>
            <c:strRef>
              <c:f>Sheet1!$D$1</c:f>
              <c:strCache>
                <c:ptCount val="1"/>
                <c:pt idx="0">
                  <c:v>EI Providers</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32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0.14000000000000001</c:v>
                </c:pt>
              </c:numCache>
            </c:numRef>
          </c:val>
          <c:extLst>
            <c:ext xmlns:c16="http://schemas.microsoft.com/office/drawing/2014/chart" uri="{C3380CC4-5D6E-409C-BE32-E72D297353CC}">
              <c16:uniqueId val="{00000002-7CF1-401C-ACE1-256218DCCE58}"/>
            </c:ext>
          </c:extLst>
        </c:ser>
        <c:dLbls>
          <c:dLblPos val="outEnd"/>
          <c:showLegendKey val="0"/>
          <c:showVal val="1"/>
          <c:showCatName val="0"/>
          <c:showSerName val="0"/>
          <c:showPercent val="0"/>
          <c:showBubbleSize val="0"/>
        </c:dLbls>
        <c:gapWidth val="219"/>
        <c:overlap val="-27"/>
        <c:axId val="957380528"/>
        <c:axId val="957382448"/>
      </c:barChart>
      <c:catAx>
        <c:axId val="957380528"/>
        <c:scaling>
          <c:orientation val="minMax"/>
        </c:scaling>
        <c:delete val="1"/>
        <c:axPos val="b"/>
        <c:numFmt formatCode="General" sourceLinked="1"/>
        <c:majorTickMark val="none"/>
        <c:minorTickMark val="none"/>
        <c:tickLblPos val="nextTo"/>
        <c:crossAx val="957382448"/>
        <c:crosses val="autoZero"/>
        <c:auto val="1"/>
        <c:lblAlgn val="ctr"/>
        <c:lblOffset val="100"/>
        <c:noMultiLvlLbl val="0"/>
      </c:catAx>
      <c:valAx>
        <c:axId val="957382448"/>
        <c:scaling>
          <c:orientation val="minMax"/>
        </c:scaling>
        <c:delete val="1"/>
        <c:axPos val="l"/>
        <c:numFmt formatCode="0%" sourceLinked="1"/>
        <c:majorTickMark val="none"/>
        <c:minorTickMark val="none"/>
        <c:tickLblPos val="nextTo"/>
        <c:crossAx val="95738052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7"/>
    </mc:Choice>
    <mc:Fallback>
      <c:style val="7"/>
    </mc:Fallback>
  </mc:AlternateContent>
  <c:chart>
    <c:autoTitleDeleted val="1"/>
    <c:plotArea>
      <c:layout/>
      <c:barChart>
        <c:barDir val="bar"/>
        <c:grouping val="stacked"/>
        <c:varyColors val="0"/>
        <c:ser>
          <c:idx val="0"/>
          <c:order val="0"/>
          <c:tx>
            <c:strRef>
              <c:f>Sheet1!$B$1</c:f>
              <c:strCache>
                <c:ptCount val="1"/>
                <c:pt idx="0">
                  <c:v>Yes</c:v>
                </c:pt>
              </c:strCache>
            </c:strRef>
          </c:tx>
          <c:spPr>
            <a:solidFill>
              <a:schemeClr val="accent5">
                <a:shade val="76000"/>
              </a:schemeClr>
            </a:solidFill>
            <a:ln>
              <a:noFill/>
            </a:ln>
            <a:effectLst/>
          </c:spPr>
          <c:invertIfNegative val="0"/>
          <c:dLbls>
            <c:dLbl>
              <c:idx val="5"/>
              <c:tx>
                <c:rich>
                  <a:bodyPr/>
                  <a:lstStyle/>
                  <a:p>
                    <a:r>
                      <a:rPr lang="en-US"/>
                      <a:t>8</a:t>
                    </a:r>
                  </a:p>
                </c:rich>
              </c:tx>
              <c:dLblPos val="ct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0-5349-4EF2-A99C-913E93F423BD}"/>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lt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Sheet1!$A$2:$A$8</c:f>
              <c:strCache>
                <c:ptCount val="7"/>
                <c:pt idx="0">
                  <c:v>Other</c:v>
                </c:pt>
                <c:pt idx="1">
                  <c:v>Public Awareness</c:v>
                </c:pt>
                <c:pt idx="2">
                  <c:v>Funding &amp; Loan Forgiveness</c:v>
                </c:pt>
                <c:pt idx="3">
                  <c:v>Grow Your Own Programs</c:v>
                </c:pt>
                <c:pt idx="4">
                  <c:v>Ongoing Professional Learning Opportunities</c:v>
                </c:pt>
                <c:pt idx="5">
                  <c:v>Leadership and Advancement Opportunities</c:v>
                </c:pt>
                <c:pt idx="6">
                  <c:v>Supportive Workplace Environment Strategies</c:v>
                </c:pt>
              </c:strCache>
            </c:strRef>
          </c:cat>
          <c:val>
            <c:numRef>
              <c:f>Sheet1!$B$2:$B$8</c:f>
              <c:numCache>
                <c:formatCode>General</c:formatCode>
                <c:ptCount val="7"/>
                <c:pt idx="0">
                  <c:v>2</c:v>
                </c:pt>
                <c:pt idx="1">
                  <c:v>26</c:v>
                </c:pt>
                <c:pt idx="2">
                  <c:v>11</c:v>
                </c:pt>
                <c:pt idx="3">
                  <c:v>14</c:v>
                </c:pt>
                <c:pt idx="4">
                  <c:v>19</c:v>
                </c:pt>
                <c:pt idx="5">
                  <c:v>7</c:v>
                </c:pt>
                <c:pt idx="6">
                  <c:v>5</c:v>
                </c:pt>
              </c:numCache>
            </c:numRef>
          </c:val>
          <c:extLst>
            <c:ext xmlns:c16="http://schemas.microsoft.com/office/drawing/2014/chart" uri="{C3380CC4-5D6E-409C-BE32-E72D297353CC}">
              <c16:uniqueId val="{00000000-D204-4E14-934E-7037AE320A56}"/>
            </c:ext>
          </c:extLst>
        </c:ser>
        <c:ser>
          <c:idx val="1"/>
          <c:order val="1"/>
          <c:tx>
            <c:strRef>
              <c:f>Sheet1!$C$1</c:f>
              <c:strCache>
                <c:ptCount val="1"/>
                <c:pt idx="0">
                  <c:v>No</c:v>
                </c:pt>
              </c:strCache>
            </c:strRef>
          </c:tx>
          <c:spPr>
            <a:solidFill>
              <a:schemeClr val="accent5">
                <a:tint val="77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Sheet1!$A$2:$A$8</c:f>
              <c:strCache>
                <c:ptCount val="7"/>
                <c:pt idx="0">
                  <c:v>Other</c:v>
                </c:pt>
                <c:pt idx="1">
                  <c:v>Public Awareness</c:v>
                </c:pt>
                <c:pt idx="2">
                  <c:v>Funding &amp; Loan Forgiveness</c:v>
                </c:pt>
                <c:pt idx="3">
                  <c:v>Grow Your Own Programs</c:v>
                </c:pt>
                <c:pt idx="4">
                  <c:v>Ongoing Professional Learning Opportunities</c:v>
                </c:pt>
                <c:pt idx="5">
                  <c:v>Leadership and Advancement Opportunities</c:v>
                </c:pt>
                <c:pt idx="6">
                  <c:v>Supportive Workplace Environment Strategies</c:v>
                </c:pt>
              </c:strCache>
            </c:strRef>
          </c:cat>
          <c:val>
            <c:numRef>
              <c:f>Sheet1!$C$2:$C$8</c:f>
              <c:numCache>
                <c:formatCode>General</c:formatCode>
                <c:ptCount val="7"/>
                <c:pt idx="0">
                  <c:v>48</c:v>
                </c:pt>
                <c:pt idx="1">
                  <c:v>24</c:v>
                </c:pt>
                <c:pt idx="2">
                  <c:v>39</c:v>
                </c:pt>
                <c:pt idx="3">
                  <c:v>36</c:v>
                </c:pt>
                <c:pt idx="4">
                  <c:v>31</c:v>
                </c:pt>
                <c:pt idx="5">
                  <c:v>43</c:v>
                </c:pt>
                <c:pt idx="6">
                  <c:v>45</c:v>
                </c:pt>
              </c:numCache>
            </c:numRef>
          </c:val>
          <c:extLst>
            <c:ext xmlns:c16="http://schemas.microsoft.com/office/drawing/2014/chart" uri="{C3380CC4-5D6E-409C-BE32-E72D297353CC}">
              <c16:uniqueId val="{00000001-D204-4E14-934E-7037AE320A56}"/>
            </c:ext>
          </c:extLst>
        </c:ser>
        <c:dLbls>
          <c:dLblPos val="ctr"/>
          <c:showLegendKey val="0"/>
          <c:showVal val="1"/>
          <c:showCatName val="0"/>
          <c:showSerName val="0"/>
          <c:showPercent val="0"/>
          <c:showBubbleSize val="0"/>
        </c:dLbls>
        <c:gapWidth val="79"/>
        <c:overlap val="100"/>
        <c:axId val="71158911"/>
        <c:axId val="1489938703"/>
      </c:barChart>
      <c:catAx>
        <c:axId val="71158911"/>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520" b="0" i="0" u="none" strike="noStrike" kern="1200" cap="none" spc="120" normalizeH="0" baseline="0">
                <a:solidFill>
                  <a:schemeClr val="tx1">
                    <a:lumMod val="65000"/>
                    <a:lumOff val="35000"/>
                  </a:schemeClr>
                </a:solidFill>
                <a:latin typeface="+mn-lt"/>
                <a:ea typeface="+mn-ea"/>
                <a:cs typeface="+mn-cs"/>
              </a:defRPr>
            </a:pPr>
            <a:endParaRPr lang="en-US"/>
          </a:p>
        </c:txPr>
        <c:crossAx val="1489938703"/>
        <c:crosses val="autoZero"/>
        <c:auto val="1"/>
        <c:lblAlgn val="ctr"/>
        <c:lblOffset val="100"/>
        <c:noMultiLvlLbl val="0"/>
      </c:catAx>
      <c:valAx>
        <c:axId val="1489938703"/>
        <c:scaling>
          <c:orientation val="minMax"/>
        </c:scaling>
        <c:delete val="1"/>
        <c:axPos val="b"/>
        <c:numFmt formatCode="General" sourceLinked="1"/>
        <c:majorTickMark val="none"/>
        <c:minorTickMark val="none"/>
        <c:tickLblPos val="nextTo"/>
        <c:crossAx val="71158911"/>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withinLinear" id="18">
  <a:schemeClr val="accent5"/>
</cs:colorStyle>
</file>

<file path=ppt/charts/style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98">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064" kern="1200" cap="all" spc="120" normalizeH="0" baseline="0"/>
  </cs:categoryAxis>
  <cs:chartArea mods="allowNoFillOverride allowNoLineOverride">
    <cs:lnRef idx="0"/>
    <cs:fillRef idx="0"/>
    <cs:effectRef idx="0"/>
    <cs:fontRef idx="minor">
      <a:schemeClr val="dk1"/>
    </cs:fontRef>
    <cs:spPr>
      <a:solidFill>
        <a:schemeClr val="lt1"/>
      </a:solidFill>
      <a:ln w="9525" cap="flat" cmpd="sng" algn="ctr">
        <a:solidFill>
          <a:schemeClr val="tx1">
            <a:lumMod val="15000"/>
            <a:lumOff val="85000"/>
          </a:schemeClr>
        </a:solidFill>
        <a:round/>
      </a:ln>
    </cs:spPr>
    <cs:defRPr sz="1197" kern="1200"/>
  </cs:chartArea>
  <cs:dataLabel>
    <cs:lnRef idx="0"/>
    <cs:fillRef idx="0"/>
    <cs:effectRef idx="0"/>
    <cs:fontRef idx="minor">
      <a:schemeClr val="lt1"/>
    </cs:fontRef>
    <cs:defRPr sz="1197" b="0" i="0" u="none" strike="noStrike" kern="1200" baseline="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phClr"/>
      </a:solidFill>
      <a:ln w="9525">
        <a:solidFill>
          <a:schemeClr val="phClr"/>
        </a:solidFill>
        <a:round/>
      </a:ln>
    </cs:spPr>
  </cs:dataPointMarker>
  <cs:dataPointMarkerLayout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15000"/>
            <a:lumOff val="8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cap="all" spc="120" normalizeH="0" baseline="0"/>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064"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spPr>
      <a:ln w="9525" cap="flat" cmpd="sng" algn="ctr">
        <a:solidFill>
          <a:schemeClr val="dk1">
            <a:lumMod val="15000"/>
            <a:lumOff val="85000"/>
          </a:schemeClr>
        </a:solidFill>
        <a:round/>
      </a:ln>
    </cs:spPr>
    <cs:defRPr sz="1197" kern="1200"/>
  </cs:valueAxis>
  <cs:wall>
    <cs:lnRef idx="0"/>
    <cs:fillRef idx="0"/>
    <cs:effectRef idx="0"/>
    <cs:fontRef idx="minor">
      <a:schemeClr val="dk1"/>
    </cs:fontRef>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74359123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Welcome everyone to Session 1 of the Strengthening Recruitment and Retention in the EI/ECSE Workforce webinar series.</a:t>
            </a:r>
          </a:p>
          <a:p>
            <a:r>
              <a:rPr lang="en-US"/>
              <a:t>Frame today as the foundation for the full series: shared language, a common view of the workforce landscape, ECTA resources, and an implementation planning routine participants will use across all five sessions.</a:t>
            </a:r>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Use this as an interaction point. Ask participants to type into chat: Who counts as part of the workforce in your system?</a:t>
            </a:r>
          </a:p>
          <a:p>
            <a:r>
              <a:rPr lang="en-US"/>
              <a:t>After a few responses, broaden the lens. Include practitioners, service coordinators, related service providers, supervisors, coaches, faculty, TA providers, administrators, families, and community partners.</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4BAE9E6-FC52-7F4E-B22E-76509B4751C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1175148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Transition from the participant snapshot to the broader research and national context.</a:t>
            </a:r>
          </a:p>
          <a:p>
            <a:r>
              <a:rPr lang="en-US"/>
              <a:t>Invite participants to consider whether the trends they see nationally match what they are experiencing in their own state, program, or community.</a:t>
            </a:r>
          </a:p>
        </p:txBody>
      </p:sp>
      <p:sp>
        <p:nvSpPr>
          <p:cNvPr id="4" name="Slide Number Placeholder 3"/>
          <p:cNvSpPr>
            <a:spLocks noGrp="1"/>
          </p:cNvSpPr>
          <p:nvPr>
            <p:ph type="sldNum" sz="quarter" idx="5"/>
          </p:nvPr>
        </p:nvSpPr>
        <p:spPr/>
        <p:txBody>
          <a:bodyPr/>
          <a:lstStyle/>
          <a:p>
            <a:fld id="{44BAE9E6-FC52-7F4E-B22E-76509B4751CB}" type="slidenum">
              <a:rPr lang="en-US" smtClean="0"/>
              <a:t>11</a:t>
            </a:fld>
            <a:endParaRPr lang="en-US"/>
          </a:p>
        </p:txBody>
      </p:sp>
    </p:spTree>
    <p:extLst>
      <p:ext uri="{BB962C8B-B14F-4D97-AF65-F5344CB8AC3E}">
        <p14:creationId xmlns:p14="http://schemas.microsoft.com/office/powerpoint/2010/main" val="231483965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Summarize the current context: preparation program enrollment is decreasing, more personnel have left the field, and shortages affect service availability for young children with disabilities and their families.</a:t>
            </a:r>
          </a:p>
          <a:p>
            <a:r>
              <a:rPr lang="en-US"/>
              <a:t>Stress that this is a cross-sector issue. EI, ECSE, ECE, child care, Head Start, related services, and higher education are all connected in the same labor market.</a:t>
            </a:r>
          </a:p>
        </p:txBody>
      </p:sp>
      <p:sp>
        <p:nvSpPr>
          <p:cNvPr id="4" name="Slide Number Placeholder 3"/>
          <p:cNvSpPr>
            <a:spLocks noGrp="1"/>
          </p:cNvSpPr>
          <p:nvPr>
            <p:ph type="sldNum" idx="12"/>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fld id="{00000000-1234-1234-1234-123412341234}" type="slidenum">
              <a:rPr kumimoji="0" lang="en-US" sz="1200" b="0" i="0" u="none" strike="noStrike" kern="1200" cap="none" spc="0" normalizeH="0" baseline="0" noProof="0" smtClean="0">
                <a:ln>
                  <a:noFill/>
                </a:ln>
                <a:solidFill>
                  <a:prstClr val="black"/>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t>12</a:t>
            </a:fld>
            <a:endParaRPr kumimoji="0" lang="en-US" sz="12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16665004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Good afternoon. Today, I will discuss some findings from a national survey of the early childhood special education and early intervention workforce. This work was a partnership between NIEER and Mary Beth and Darla </a:t>
            </a:r>
            <a:r>
              <a:rPr lang="en-US" err="1"/>
              <a:t>Gundler</a:t>
            </a:r>
            <a:r>
              <a:rPr lang="en-US"/>
              <a:t> at the Early Childhood Personnel Center with their funding from the Office of Special Education Programs. The goal of the survey was to gather</a:t>
            </a:r>
            <a:r>
              <a:rPr lang="en-US" sz="1200">
                <a:effectLst/>
                <a:ea typeface="Corbel" panose="020B0503020204020204" pitchFamily="34" charset="0"/>
                <a:cs typeface="Times New Roman" panose="02020603050405020304" pitchFamily="18" charset="0"/>
              </a:rPr>
              <a:t> information about the status of the Early Intervention (EI) and Early Childhood Special Education (ECSE) workforce. We </a:t>
            </a:r>
            <a:r>
              <a:rPr lang="en-US" sz="1200"/>
              <a:t>developed a set of questions about workforce characteristics, education, training, job experiences, stress, and knowledge. It was an entirely online survey that was administered  between June 2022 and January 2023. The survey was primarily distributed through Part B &amp; Part C coordinators in each state.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a:effectLst/>
              <a:ea typeface="Corbel" panose="020B0503020204020204" pitchFamily="34" charset="0"/>
              <a:cs typeface="Times New Roman" panose="02020603050405020304" pitchFamily="18" charset="0"/>
            </a:endParaRPr>
          </a:p>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0FF4A43-7BB6-4C4E-A369-96EBAA4FA473}"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8008574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a:t>We received responses from the workforce in all but two states with over 4,600 total respondents across three main groups – Early Intervention Providers, Early Childhood Special Education Teachers, and Part B Related Services Providers.</a:t>
            </a:r>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0FF4A43-7BB6-4C4E-A369-96EBAA4FA473}"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87538943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Survey respondents were primarily White (and non-Hispanic).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0FF4A43-7BB6-4C4E-A369-96EBAA4FA473}"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64980522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Not surprisingly, nearly all, 97%, of respondents were female.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0FF4A43-7BB6-4C4E-A369-96EBAA4FA473}"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62918002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85% of respondents spoke English only. Only 15 percent spoke a language other than English – half of these respondents spoke Spanish. Unfortunately, this does not match the needs of the children as a growing number of children who qualify for services are dual language learners.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0FF4A43-7BB6-4C4E-A369-96EBAA4FA473}"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58840215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a:solidFill>
                  <a:schemeClr val="tx1"/>
                </a:solidFill>
                <a:effectLst/>
                <a:latin typeface="+mn-lt"/>
                <a:ea typeface="+mn-ea"/>
                <a:cs typeface="+mn-cs"/>
              </a:rPr>
              <a:t>The majority of respondents reported having full professional licenses or certifications for their current positions – these covered the early childhood years and/or the lifespan. </a:t>
            </a:r>
          </a:p>
          <a:p>
            <a:r>
              <a:rPr lang="en-US" sz="1200" kern="1200">
                <a:solidFill>
                  <a:schemeClr val="tx1"/>
                </a:solidFill>
                <a:effectLst/>
                <a:latin typeface="+mn-lt"/>
                <a:ea typeface="+mn-ea"/>
                <a:cs typeface="+mn-cs"/>
              </a:rPr>
              <a:t>Those who did not have a certification or license tended to report their main role as a service coordinator or early interventionist.</a:t>
            </a:r>
          </a:p>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0FF4A43-7BB6-4C4E-A369-96EBAA4FA473}"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89234812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0FF4A43-7BB6-4C4E-A369-96EBAA4FA473}"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89411040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Walk participants through the agenda and emphasize that the session intentionally moves from context to tools to action.</a:t>
            </a:r>
          </a:p>
          <a:p>
            <a:r>
              <a:rPr lang="en-US"/>
              <a:t>Point out that the webinar is not only about learning about strategies; it is also about practicing how to select strategies that fit local data, partners, and root causes.</a:t>
            </a:r>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Some positive news…</a:t>
            </a:r>
          </a:p>
          <a:p>
            <a:r>
              <a:rPr lang="en-US"/>
              <a:t>NIEER saw similar patterns in the child care workforce in NJ.</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0FF4A43-7BB6-4C4E-A369-96EBAA4FA473}"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45442472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Similar to child care in NJ</a:t>
            </a:r>
          </a:p>
          <a:p>
            <a:endParaRPr lang="en-US"/>
          </a:p>
          <a:p>
            <a:r>
              <a:rPr lang="en-US"/>
              <a:t>NIEER also did a survey of faculty in institutes of higher education who train and teach future early childhood special education teachers and found that most programs were underenrolled at all levels – BA, MA, PHD, suggesting threats to the workforce pipeline as well.</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0FF4A43-7BB6-4C4E-A369-96EBAA4FA473}"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5541980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a:solidFill>
                  <a:srgbClr val="231F20"/>
                </a:solidFill>
                <a:latin typeface="Calibri" panose="020F0502020204030204" pitchFamily="34" charset="0"/>
                <a:ea typeface="Calibri" panose="020F0502020204030204" pitchFamily="34" charset="0"/>
              </a:rPr>
              <a:t>O</a:t>
            </a:r>
            <a:r>
              <a:rPr lang="en-US" sz="1200">
                <a:solidFill>
                  <a:srgbClr val="231F20"/>
                </a:solidFill>
                <a:effectLst/>
                <a:latin typeface="Calibri" panose="020F0502020204030204" pitchFamily="34" charset="0"/>
                <a:ea typeface="Calibri" panose="020F0502020204030204" pitchFamily="34" charset="0"/>
              </a:rPr>
              <a:t>ne-quarter</a:t>
            </a:r>
            <a:r>
              <a:rPr lang="en-US" sz="1200" spc="-55">
                <a:solidFill>
                  <a:srgbClr val="231F20"/>
                </a:solidFill>
                <a:effectLst/>
                <a:latin typeface="Calibri" panose="020F0502020204030204" pitchFamily="34" charset="0"/>
                <a:ea typeface="Calibri" panose="020F0502020204030204" pitchFamily="34" charset="0"/>
              </a:rPr>
              <a:t> </a:t>
            </a:r>
            <a:r>
              <a:rPr lang="en-US" sz="1200">
                <a:solidFill>
                  <a:srgbClr val="231F20"/>
                </a:solidFill>
                <a:effectLst/>
                <a:latin typeface="Calibri" panose="020F0502020204030204" pitchFamily="34" charset="0"/>
                <a:ea typeface="Calibri" panose="020F0502020204030204" pitchFamily="34" charset="0"/>
              </a:rPr>
              <a:t>(27%)</a:t>
            </a:r>
            <a:r>
              <a:rPr lang="en-US" sz="1200" spc="-55">
                <a:solidFill>
                  <a:srgbClr val="231F20"/>
                </a:solidFill>
                <a:effectLst/>
                <a:latin typeface="Calibri" panose="020F0502020204030204" pitchFamily="34" charset="0"/>
                <a:ea typeface="Calibri" panose="020F0502020204030204" pitchFamily="34" charset="0"/>
              </a:rPr>
              <a:t> </a:t>
            </a:r>
            <a:r>
              <a:rPr lang="en-US" sz="1200">
                <a:solidFill>
                  <a:srgbClr val="231F20"/>
                </a:solidFill>
                <a:effectLst/>
                <a:latin typeface="Calibri" panose="020F0502020204030204" pitchFamily="34" charset="0"/>
                <a:ea typeface="Calibri" panose="020F0502020204030204" pitchFamily="34" charset="0"/>
              </a:rPr>
              <a:t>of</a:t>
            </a:r>
            <a:r>
              <a:rPr lang="en-US" sz="1200" spc="-55">
                <a:solidFill>
                  <a:srgbClr val="231F20"/>
                </a:solidFill>
                <a:effectLst/>
                <a:latin typeface="Calibri" panose="020F0502020204030204" pitchFamily="34" charset="0"/>
                <a:ea typeface="Calibri" panose="020F0502020204030204" pitchFamily="34" charset="0"/>
              </a:rPr>
              <a:t> </a:t>
            </a:r>
            <a:r>
              <a:rPr lang="en-US" sz="1200">
                <a:solidFill>
                  <a:srgbClr val="231F20"/>
                </a:solidFill>
                <a:effectLst/>
                <a:latin typeface="Calibri" panose="020F0502020204030204" pitchFamily="34" charset="0"/>
                <a:ea typeface="Calibri" panose="020F0502020204030204" pitchFamily="34" charset="0"/>
              </a:rPr>
              <a:t>ECSE</a:t>
            </a:r>
            <a:r>
              <a:rPr lang="en-US" sz="1200" spc="-55">
                <a:solidFill>
                  <a:srgbClr val="231F20"/>
                </a:solidFill>
                <a:effectLst/>
                <a:latin typeface="Calibri" panose="020F0502020204030204" pitchFamily="34" charset="0"/>
                <a:ea typeface="Calibri" panose="020F0502020204030204" pitchFamily="34" charset="0"/>
              </a:rPr>
              <a:t> </a:t>
            </a:r>
            <a:r>
              <a:rPr lang="en-US" sz="1200">
                <a:solidFill>
                  <a:srgbClr val="231F20"/>
                </a:solidFill>
                <a:effectLst/>
                <a:latin typeface="Calibri" panose="020F0502020204030204" pitchFamily="34" charset="0"/>
                <a:ea typeface="Calibri" panose="020F0502020204030204" pitchFamily="34" charset="0"/>
              </a:rPr>
              <a:t>Teachers</a:t>
            </a:r>
            <a:r>
              <a:rPr lang="en-US" sz="1200" spc="-55">
                <a:solidFill>
                  <a:srgbClr val="231F20"/>
                </a:solidFill>
                <a:effectLst/>
                <a:latin typeface="Calibri" panose="020F0502020204030204" pitchFamily="34" charset="0"/>
                <a:ea typeface="Calibri" panose="020F0502020204030204" pitchFamily="34" charset="0"/>
              </a:rPr>
              <a:t> </a:t>
            </a:r>
            <a:r>
              <a:rPr lang="en-US" sz="1200">
                <a:solidFill>
                  <a:srgbClr val="231F20"/>
                </a:solidFill>
                <a:effectLst/>
                <a:latin typeface="Calibri" panose="020F0502020204030204" pitchFamily="34" charset="0"/>
                <a:ea typeface="Calibri" panose="020F0502020204030204" pitchFamily="34" charset="0"/>
              </a:rPr>
              <a:t>reported</a:t>
            </a:r>
            <a:r>
              <a:rPr lang="en-US" sz="1200" spc="-50">
                <a:solidFill>
                  <a:srgbClr val="231F20"/>
                </a:solidFill>
                <a:effectLst/>
                <a:latin typeface="Calibri" panose="020F0502020204030204" pitchFamily="34" charset="0"/>
                <a:ea typeface="Calibri" panose="020F0502020204030204" pitchFamily="34" charset="0"/>
              </a:rPr>
              <a:t> </a:t>
            </a:r>
            <a:r>
              <a:rPr lang="en-US" sz="1200" i="1">
                <a:solidFill>
                  <a:srgbClr val="231F20"/>
                </a:solidFill>
                <a:effectLst/>
                <a:latin typeface="Calibri" panose="020F0502020204030204" pitchFamily="34" charset="0"/>
                <a:ea typeface="Calibri" panose="020F0502020204030204" pitchFamily="34" charset="0"/>
              </a:rPr>
              <a:t>severe</a:t>
            </a:r>
            <a:r>
              <a:rPr lang="en-US" sz="1200" i="1" spc="-55">
                <a:solidFill>
                  <a:srgbClr val="231F20"/>
                </a:solidFill>
                <a:effectLst/>
                <a:latin typeface="Calibri" panose="020F0502020204030204" pitchFamily="34" charset="0"/>
                <a:ea typeface="Calibri" panose="020F0502020204030204" pitchFamily="34" charset="0"/>
              </a:rPr>
              <a:t> </a:t>
            </a:r>
            <a:r>
              <a:rPr lang="en-US" sz="1200">
                <a:solidFill>
                  <a:srgbClr val="231F20"/>
                </a:solidFill>
                <a:effectLst/>
                <a:latin typeface="Calibri" panose="020F0502020204030204" pitchFamily="34" charset="0"/>
                <a:ea typeface="Calibri" panose="020F0502020204030204" pitchFamily="34" charset="0"/>
              </a:rPr>
              <a:t>or</a:t>
            </a:r>
            <a:r>
              <a:rPr lang="en-US" sz="1200" spc="-55">
                <a:solidFill>
                  <a:srgbClr val="231F20"/>
                </a:solidFill>
                <a:effectLst/>
                <a:latin typeface="Calibri" panose="020F0502020204030204" pitchFamily="34" charset="0"/>
                <a:ea typeface="Calibri" panose="020F0502020204030204" pitchFamily="34" charset="0"/>
              </a:rPr>
              <a:t> </a:t>
            </a:r>
            <a:r>
              <a:rPr lang="en-US" sz="1200" i="1">
                <a:solidFill>
                  <a:srgbClr val="231F20"/>
                </a:solidFill>
                <a:effectLst/>
                <a:latin typeface="Calibri" panose="020F0502020204030204" pitchFamily="34" charset="0"/>
                <a:ea typeface="Calibri" panose="020F0502020204030204" pitchFamily="34" charset="0"/>
              </a:rPr>
              <a:t>potentially</a:t>
            </a:r>
            <a:r>
              <a:rPr lang="en-US" sz="1200" i="1" spc="-50">
                <a:solidFill>
                  <a:srgbClr val="231F20"/>
                </a:solidFill>
                <a:effectLst/>
                <a:latin typeface="Calibri" panose="020F0502020204030204" pitchFamily="34" charset="0"/>
                <a:ea typeface="Calibri" panose="020F0502020204030204" pitchFamily="34" charset="0"/>
              </a:rPr>
              <a:t> </a:t>
            </a:r>
            <a:r>
              <a:rPr lang="en-US" sz="1200" i="1">
                <a:solidFill>
                  <a:srgbClr val="231F20"/>
                </a:solidFill>
                <a:effectLst/>
                <a:latin typeface="Calibri" panose="020F0502020204030204" pitchFamily="34" charset="0"/>
                <a:ea typeface="Calibri" panose="020F0502020204030204" pitchFamily="34" charset="0"/>
              </a:rPr>
              <a:t>dangerous </a:t>
            </a:r>
            <a:r>
              <a:rPr lang="en-US" sz="1200">
                <a:solidFill>
                  <a:srgbClr val="231F20"/>
                </a:solidFill>
                <a:effectLst/>
                <a:latin typeface="Calibri" panose="020F0502020204030204" pitchFamily="34" charset="0"/>
                <a:ea typeface="Calibri" panose="020F0502020204030204" pitchFamily="34" charset="0"/>
              </a:rPr>
              <a:t>levels</a:t>
            </a:r>
            <a:r>
              <a:rPr lang="en-US" sz="1200" spc="-5">
                <a:solidFill>
                  <a:srgbClr val="231F20"/>
                </a:solidFill>
                <a:effectLst/>
                <a:latin typeface="Calibri" panose="020F0502020204030204" pitchFamily="34" charset="0"/>
                <a:ea typeface="Calibri" panose="020F0502020204030204" pitchFamily="34" charset="0"/>
              </a:rPr>
              <a:t> </a:t>
            </a:r>
            <a:r>
              <a:rPr lang="en-US" sz="1200">
                <a:solidFill>
                  <a:srgbClr val="231F20"/>
                </a:solidFill>
                <a:effectLst/>
                <a:latin typeface="Calibri" panose="020F0502020204030204" pitchFamily="34" charset="0"/>
                <a:ea typeface="Calibri" panose="020F0502020204030204" pitchFamily="34" charset="0"/>
              </a:rPr>
              <a:t>of</a:t>
            </a:r>
            <a:r>
              <a:rPr lang="en-US" sz="1200" spc="-5">
                <a:solidFill>
                  <a:srgbClr val="231F20"/>
                </a:solidFill>
                <a:effectLst/>
                <a:latin typeface="Calibri" panose="020F0502020204030204" pitchFamily="34" charset="0"/>
                <a:ea typeface="Calibri" panose="020F0502020204030204" pitchFamily="34" charset="0"/>
              </a:rPr>
              <a:t> </a:t>
            </a:r>
            <a:r>
              <a:rPr lang="en-US" sz="1200">
                <a:solidFill>
                  <a:srgbClr val="231F20"/>
                </a:solidFill>
                <a:effectLst/>
                <a:latin typeface="Calibri" panose="020F0502020204030204" pitchFamily="34" charset="0"/>
                <a:ea typeface="Calibri" panose="020F0502020204030204" pitchFamily="34" charset="0"/>
              </a:rPr>
              <a:t>stress.</a:t>
            </a:r>
            <a:r>
              <a:rPr lang="en-US" sz="1200" spc="-5">
                <a:solidFill>
                  <a:srgbClr val="231F20"/>
                </a:solidFill>
                <a:effectLst/>
                <a:latin typeface="Calibri" panose="020F0502020204030204" pitchFamily="34" charset="0"/>
                <a:ea typeface="Calibri" panose="020F0502020204030204" pitchFamily="34" charset="0"/>
              </a:rPr>
              <a:t> </a:t>
            </a:r>
          </a:p>
          <a:p>
            <a:endParaRPr lang="en-US" sz="1200">
              <a:solidFill>
                <a:srgbClr val="231F20"/>
              </a:solidFill>
              <a:effectLst/>
              <a:latin typeface="Calibri" panose="020F0502020204030204" pitchFamily="34" charset="0"/>
              <a:ea typeface="Calibri" panose="020F0502020204030204" pitchFamily="34" charset="0"/>
            </a:endParaRPr>
          </a:p>
          <a:p>
            <a:r>
              <a:rPr lang="en-US" sz="1200">
                <a:solidFill>
                  <a:srgbClr val="231F20"/>
                </a:solidFill>
                <a:effectLst/>
                <a:latin typeface="Calibri" panose="020F0502020204030204" pitchFamily="34" charset="0"/>
                <a:ea typeface="Calibri" panose="020F0502020204030204" pitchFamily="34" charset="0"/>
              </a:rPr>
              <a:t>Nearly one-fifth</a:t>
            </a:r>
            <a:r>
              <a:rPr lang="en-US" sz="1200" spc="-5">
                <a:solidFill>
                  <a:srgbClr val="231F20"/>
                </a:solidFill>
                <a:effectLst/>
                <a:latin typeface="Calibri" panose="020F0502020204030204" pitchFamily="34" charset="0"/>
                <a:ea typeface="Calibri" panose="020F0502020204030204" pitchFamily="34" charset="0"/>
              </a:rPr>
              <a:t> </a:t>
            </a:r>
            <a:r>
              <a:rPr lang="en-US" sz="1200">
                <a:solidFill>
                  <a:srgbClr val="231F20"/>
                </a:solidFill>
                <a:effectLst/>
                <a:latin typeface="Calibri" panose="020F0502020204030204" pitchFamily="34" charset="0"/>
                <a:ea typeface="Calibri" panose="020F0502020204030204" pitchFamily="34" charset="0"/>
              </a:rPr>
              <a:t>of</a:t>
            </a:r>
            <a:r>
              <a:rPr lang="en-US" sz="1200" spc="-5">
                <a:solidFill>
                  <a:srgbClr val="231F20"/>
                </a:solidFill>
                <a:effectLst/>
                <a:latin typeface="Calibri" panose="020F0502020204030204" pitchFamily="34" charset="0"/>
                <a:ea typeface="Calibri" panose="020F0502020204030204" pitchFamily="34" charset="0"/>
              </a:rPr>
              <a:t> </a:t>
            </a:r>
            <a:r>
              <a:rPr lang="en-US" sz="1200">
                <a:solidFill>
                  <a:srgbClr val="231F20"/>
                </a:solidFill>
                <a:effectLst/>
                <a:latin typeface="Calibri" panose="020F0502020204030204" pitchFamily="34" charset="0"/>
                <a:ea typeface="Calibri" panose="020F0502020204030204" pitchFamily="34" charset="0"/>
              </a:rPr>
              <a:t>ECSE</a:t>
            </a:r>
            <a:r>
              <a:rPr lang="en-US" sz="1200" spc="-5">
                <a:solidFill>
                  <a:srgbClr val="231F20"/>
                </a:solidFill>
                <a:effectLst/>
                <a:latin typeface="Calibri" panose="020F0502020204030204" pitchFamily="34" charset="0"/>
                <a:ea typeface="Calibri" panose="020F0502020204030204" pitchFamily="34" charset="0"/>
              </a:rPr>
              <a:t> </a:t>
            </a:r>
            <a:r>
              <a:rPr lang="en-US" sz="1200">
                <a:solidFill>
                  <a:srgbClr val="231F20"/>
                </a:solidFill>
                <a:effectLst/>
                <a:latin typeface="Calibri" panose="020F0502020204030204" pitchFamily="34" charset="0"/>
                <a:ea typeface="Calibri" panose="020F0502020204030204" pitchFamily="34" charset="0"/>
              </a:rPr>
              <a:t>Related</a:t>
            </a:r>
            <a:r>
              <a:rPr lang="en-US" sz="1200" spc="-5">
                <a:solidFill>
                  <a:srgbClr val="231F20"/>
                </a:solidFill>
                <a:effectLst/>
                <a:latin typeface="Calibri" panose="020F0502020204030204" pitchFamily="34" charset="0"/>
                <a:ea typeface="Calibri" panose="020F0502020204030204" pitchFamily="34" charset="0"/>
              </a:rPr>
              <a:t> </a:t>
            </a:r>
            <a:r>
              <a:rPr lang="en-US" sz="1200">
                <a:solidFill>
                  <a:srgbClr val="231F20"/>
                </a:solidFill>
                <a:effectLst/>
                <a:latin typeface="Calibri" panose="020F0502020204030204" pitchFamily="34" charset="0"/>
                <a:ea typeface="Calibri" panose="020F0502020204030204" pitchFamily="34" charset="0"/>
              </a:rPr>
              <a:t>Service Providers</a:t>
            </a:r>
            <a:r>
              <a:rPr lang="en-US" sz="1200" spc="-5">
                <a:solidFill>
                  <a:srgbClr val="231F20"/>
                </a:solidFill>
                <a:effectLst/>
                <a:latin typeface="Calibri" panose="020F0502020204030204" pitchFamily="34" charset="0"/>
                <a:ea typeface="Calibri" panose="020F0502020204030204" pitchFamily="34" charset="0"/>
              </a:rPr>
              <a:t> </a:t>
            </a:r>
            <a:r>
              <a:rPr lang="en-US" sz="1200">
                <a:solidFill>
                  <a:srgbClr val="231F20"/>
                </a:solidFill>
                <a:effectLst/>
                <a:latin typeface="Calibri" panose="020F0502020204030204" pitchFamily="34" charset="0"/>
                <a:ea typeface="Calibri" panose="020F0502020204030204" pitchFamily="34" charset="0"/>
              </a:rPr>
              <a:t>reported</a:t>
            </a:r>
            <a:r>
              <a:rPr lang="en-US" sz="1200" spc="-5">
                <a:solidFill>
                  <a:srgbClr val="231F20"/>
                </a:solidFill>
                <a:effectLst/>
                <a:latin typeface="Calibri" panose="020F0502020204030204" pitchFamily="34" charset="0"/>
                <a:ea typeface="Calibri" panose="020F0502020204030204" pitchFamily="34" charset="0"/>
              </a:rPr>
              <a:t> </a:t>
            </a:r>
            <a:r>
              <a:rPr lang="en-US" sz="1200" i="1">
                <a:solidFill>
                  <a:srgbClr val="231F20"/>
                </a:solidFill>
                <a:effectLst/>
                <a:latin typeface="Calibri" panose="020F0502020204030204" pitchFamily="34" charset="0"/>
                <a:ea typeface="Calibri" panose="020F0502020204030204" pitchFamily="34" charset="0"/>
              </a:rPr>
              <a:t>severe </a:t>
            </a:r>
            <a:r>
              <a:rPr lang="en-US" sz="1200">
                <a:solidFill>
                  <a:srgbClr val="231F20"/>
                </a:solidFill>
                <a:effectLst/>
                <a:latin typeface="Calibri" panose="020F0502020204030204" pitchFamily="34" charset="0"/>
                <a:ea typeface="Calibri" panose="020F0502020204030204" pitchFamily="34" charset="0"/>
              </a:rPr>
              <a:t>or </a:t>
            </a:r>
            <a:r>
              <a:rPr lang="en-US" sz="1200" i="1">
                <a:solidFill>
                  <a:srgbClr val="231F20"/>
                </a:solidFill>
                <a:effectLst/>
                <a:latin typeface="Calibri" panose="020F0502020204030204" pitchFamily="34" charset="0"/>
                <a:ea typeface="Calibri" panose="020F0502020204030204" pitchFamily="34" charset="0"/>
              </a:rPr>
              <a:t>potentially dangerous </a:t>
            </a:r>
            <a:r>
              <a:rPr lang="en-US" sz="1200">
                <a:solidFill>
                  <a:srgbClr val="231F20"/>
                </a:solidFill>
                <a:effectLst/>
                <a:latin typeface="Calibri" panose="020F0502020204030204" pitchFamily="34" charset="0"/>
                <a:ea typeface="Calibri" panose="020F0502020204030204" pitchFamily="34" charset="0"/>
              </a:rPr>
              <a:t>stress levels. </a:t>
            </a:r>
          </a:p>
          <a:p>
            <a:endParaRPr lang="en-US" sz="1200">
              <a:solidFill>
                <a:srgbClr val="231F20"/>
              </a:solidFill>
              <a:effectLst/>
              <a:latin typeface="Calibri" panose="020F0502020204030204" pitchFamily="34" charset="0"/>
              <a:ea typeface="Calibri" panose="020F0502020204030204" pitchFamily="34" charset="0"/>
            </a:endParaRPr>
          </a:p>
          <a:p>
            <a:r>
              <a:rPr lang="en-US" sz="1200">
                <a:solidFill>
                  <a:srgbClr val="231F20"/>
                </a:solidFill>
                <a:effectLst/>
                <a:latin typeface="Calibri" panose="020F0502020204030204" pitchFamily="34" charset="0"/>
                <a:ea typeface="Calibri" panose="020F0502020204030204" pitchFamily="34" charset="0"/>
              </a:rPr>
              <a:t>14% of EI Providers reported</a:t>
            </a:r>
            <a:r>
              <a:rPr lang="en-US" sz="1200" spc="-5">
                <a:solidFill>
                  <a:srgbClr val="231F20"/>
                </a:solidFill>
                <a:effectLst/>
                <a:latin typeface="Calibri" panose="020F0502020204030204" pitchFamily="34" charset="0"/>
                <a:ea typeface="Calibri" panose="020F0502020204030204" pitchFamily="34" charset="0"/>
              </a:rPr>
              <a:t> </a:t>
            </a:r>
            <a:r>
              <a:rPr lang="en-US" sz="1200" i="1">
                <a:solidFill>
                  <a:srgbClr val="231F20"/>
                </a:solidFill>
                <a:effectLst/>
                <a:latin typeface="Calibri" panose="020F0502020204030204" pitchFamily="34" charset="0"/>
                <a:ea typeface="Calibri" panose="020F0502020204030204" pitchFamily="34" charset="0"/>
              </a:rPr>
              <a:t>severe </a:t>
            </a:r>
            <a:r>
              <a:rPr lang="en-US" sz="1200">
                <a:solidFill>
                  <a:srgbClr val="231F20"/>
                </a:solidFill>
                <a:effectLst/>
                <a:latin typeface="Calibri" panose="020F0502020204030204" pitchFamily="34" charset="0"/>
                <a:ea typeface="Calibri" panose="020F0502020204030204" pitchFamily="34" charset="0"/>
              </a:rPr>
              <a:t>or </a:t>
            </a:r>
            <a:r>
              <a:rPr lang="en-US" sz="1200" i="1">
                <a:solidFill>
                  <a:srgbClr val="231F20"/>
                </a:solidFill>
                <a:effectLst/>
                <a:latin typeface="Calibri" panose="020F0502020204030204" pitchFamily="34" charset="0"/>
                <a:ea typeface="Calibri" panose="020F0502020204030204" pitchFamily="34" charset="0"/>
              </a:rPr>
              <a:t>potentially dangerous </a:t>
            </a:r>
            <a:r>
              <a:rPr lang="en-US" sz="1200">
                <a:solidFill>
                  <a:srgbClr val="231F20"/>
                </a:solidFill>
                <a:effectLst/>
                <a:latin typeface="Calibri" panose="020F0502020204030204" pitchFamily="34" charset="0"/>
                <a:ea typeface="Calibri" panose="020F0502020204030204" pitchFamily="34" charset="0"/>
              </a:rPr>
              <a:t>stress levels. </a:t>
            </a:r>
          </a:p>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0FF4A43-7BB6-4C4E-A369-96EBAA4FA473}"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2584688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Introduce the ITCA Tipping Points Survey as a view into Part C system stressors.</a:t>
            </a:r>
          </a:p>
          <a:p>
            <a:r>
              <a:rPr lang="en-US"/>
              <a:t>Focus the discussion on how increasing stress for coordinators reflects system-level pressure, not only individual workload. Ask participants what stressors are most visible in their own system.</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4BAE9E6-FC52-7F4E-B22E-76509B4751C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6274801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Use this slide to identify the factors contributing to EI workforce shortages.</a:t>
            </a:r>
          </a:p>
          <a:p>
            <a:r>
              <a:rPr lang="en-US"/>
              <a:t>Connect the survey findings to the earlier needs assessment themes: compensation, workload, recruitment pool, preparation pathways, administrative demands, and retention supports.</a:t>
            </a:r>
          </a:p>
        </p:txBody>
      </p:sp>
      <p:sp>
        <p:nvSpPr>
          <p:cNvPr id="4" name="Slide Number Placeholder 3"/>
          <p:cNvSpPr>
            <a:spLocks noGrp="1"/>
          </p:cNvSpPr>
          <p:nvPr>
            <p:ph type="sldNum" sz="quarter" idx="5"/>
          </p:nvPr>
        </p:nvSpPr>
        <p:spPr/>
        <p:txBody>
          <a:bodyPr/>
          <a:lstStyle/>
          <a:p>
            <a:fld id="{44BAE9E6-FC52-7F4E-B22E-76509B4751CB}" type="slidenum">
              <a:rPr lang="en-US" smtClean="0"/>
              <a:t>27</a:t>
            </a:fld>
            <a:endParaRPr lang="en-US"/>
          </a:p>
        </p:txBody>
      </p:sp>
    </p:spTree>
    <p:extLst>
      <p:ext uri="{BB962C8B-B14F-4D97-AF65-F5344CB8AC3E}">
        <p14:creationId xmlns:p14="http://schemas.microsoft.com/office/powerpoint/2010/main" val="231483965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Explain that the 2023 Section 619 Coordinator Survey points to uneven use of recruitment and retention innovations across states.</a:t>
            </a:r>
          </a:p>
          <a:p>
            <a:r>
              <a:rPr lang="en-US"/>
              <a:t>Use this as a bridge to the ECTA synthesis: many strategies exist, but states need ways to identify, adapt, and coordinate them based on context.</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4BAE9E6-FC52-7F4E-B22E-76509B4751C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6540993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Summarize the ECE workforce recruitment and retention issues as a parallel and connected landscape.</a:t>
            </a:r>
          </a:p>
          <a:p>
            <a:r>
              <a:rPr lang="en-US"/>
              <a:t>Emphasize the bottom line: recruitment improves when jobs are competitive; retention improves when educators and providers feel respected, supported, and able to grow.</a:t>
            </a:r>
          </a:p>
        </p:txBody>
      </p:sp>
      <p:sp>
        <p:nvSpPr>
          <p:cNvPr id="4" name="Slide Number Placeholder 3"/>
          <p:cNvSpPr>
            <a:spLocks noGrp="1"/>
          </p:cNvSpPr>
          <p:nvPr>
            <p:ph type="sldNum" sz="quarter" idx="10"/>
          </p:nvPr>
        </p:nvSpPr>
        <p:spPr/>
        <p:txBody>
          <a:bodyPr/>
          <a:lstStyle/>
          <a:p>
            <a:fld id="{F7021451-1387-4CA6-816F-3879F97B5CBC}" type="slidenum">
              <a:rPr lang="en-US"/>
              <a:t>29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Launch the poll and ask participants to rank the top 3 areas of greatest pressure in their system right now.</a:t>
            </a:r>
          </a:p>
          <a:p>
            <a:r>
              <a:rPr lang="en-US"/>
              <a:t>During the debrief, look for patterns by role or sector. Ask: Are we seeing more pressure around recruiting, retention, pathways, working conditions, data, or alignment?</a:t>
            </a:r>
          </a:p>
        </p:txBody>
      </p:sp>
      <p:sp>
        <p:nvSpPr>
          <p:cNvPr id="4" name="Slide Number Placeholder 3"/>
          <p:cNvSpPr>
            <a:spLocks noGrp="1"/>
          </p:cNvSpPr>
          <p:nvPr>
            <p:ph type="sldNum" sz="quarter" idx="10"/>
          </p:nvPr>
        </p:nvSpPr>
        <p:spPr/>
        <p:txBody>
          <a:bodyPr/>
          <a:lstStyle/>
          <a:p>
            <a:fld id="{F7021451-1387-4CA6-816F-3879F97B5CBC}" type="slidenum">
              <a:rPr lang="en-US"/>
              <a:t>30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Use this slide to reinforce the systems frame. Vacancies are the visible symptom; root causes may sit in preparation, compensation, working conditions, advancement, public awareness, or data coordination.</a:t>
            </a:r>
          </a:p>
          <a:p>
            <a:r>
              <a:rPr lang="en-US"/>
              <a:t>Encourage participants to avoid jumping directly to a solution before naming the root cause.</a:t>
            </a:r>
          </a:p>
        </p:txBody>
      </p:sp>
      <p:sp>
        <p:nvSpPr>
          <p:cNvPr id="4" name="Slide Number Placeholder 3"/>
          <p:cNvSpPr>
            <a:spLocks noGrp="1"/>
          </p:cNvSpPr>
          <p:nvPr>
            <p:ph type="sldNum" sz="quarter" idx="10"/>
          </p:nvPr>
        </p:nvSpPr>
        <p:spPr/>
        <p:txBody>
          <a:bodyPr/>
          <a:lstStyle/>
          <a:p>
            <a:fld id="{F7021451-1387-4CA6-816F-3879F97B5CBC}" type="slidenum">
              <a:rPr lang="en-US"/>
              <a:t>31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Review the guiding principles. Shortages are local, affect children with disabilities and families disproportionately, and can occur at any stage of a practitioner’s career.</a:t>
            </a:r>
          </a:p>
          <a:p>
            <a:r>
              <a:rPr lang="en-US"/>
              <a:t>Emphasize collaboration: no single agency or program controls all of the levers needed to solve workforce shortages.</a:t>
            </a:r>
          </a:p>
        </p:txBody>
      </p:sp>
      <p:sp>
        <p:nvSpPr>
          <p:cNvPr id="4" name="Slide Number Placeholder 3"/>
          <p:cNvSpPr>
            <a:spLocks noGrp="1"/>
          </p:cNvSpPr>
          <p:nvPr>
            <p:ph type="sldNum" sz="quarter" idx="5"/>
          </p:nvPr>
        </p:nvSpPr>
        <p:spPr/>
        <p:txBody>
          <a:bodyPr/>
          <a:lstStyle/>
          <a:p>
            <a:fld id="{44BAE9E6-FC52-7F4E-B22E-76509B4751CB}" type="slidenum">
              <a:rPr lang="en-US" smtClean="0"/>
              <a:t>32</a:t>
            </a:fld>
            <a:endParaRPr lang="en-US"/>
          </a:p>
        </p:txBody>
      </p:sp>
    </p:spTree>
    <p:extLst>
      <p:ext uri="{BB962C8B-B14F-4D97-AF65-F5344CB8AC3E}">
        <p14:creationId xmlns:p14="http://schemas.microsoft.com/office/powerpoint/2010/main" val="361358292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Review the learning objectives. Emphasize that participants should leave able to explain the workforce issue as a systems issue, not as a single program or staffing problem.</a:t>
            </a:r>
          </a:p>
          <a:p>
            <a:r>
              <a:rPr lang="en-US"/>
              <a:t>Invite participants to listen for one idea they can test before Session 2 and one partner they may need to engage.</a:t>
            </a:r>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Introduce the ECTA Recruitment and Retention Synthesis as a practical resource for strategy selection.</a:t>
            </a:r>
          </a:p>
          <a:p>
            <a:r>
              <a:rPr lang="en-US"/>
              <a:t>Clarify that the strategies are ideas to adapt, not prescriptions to copy. Participants should use data and context to decide what fits.</a:t>
            </a:r>
          </a:p>
        </p:txBody>
      </p:sp>
      <p:sp>
        <p:nvSpPr>
          <p:cNvPr id="4" name="Slide Number Placeholder 3"/>
          <p:cNvSpPr>
            <a:spLocks noGrp="1"/>
          </p:cNvSpPr>
          <p:nvPr>
            <p:ph type="sldNum" sz="quarter" idx="10"/>
          </p:nvPr>
        </p:nvSpPr>
        <p:spPr/>
        <p:txBody>
          <a:bodyPr/>
          <a:lstStyle/>
          <a:p>
            <a:fld id="{F7021451-1387-4CA6-816F-3879F97B5CBC}" type="slidenum">
              <a:rPr lang="en-US"/>
              <a:t>33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22D7C9-DCBB-7B52-985B-404A620B763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3337DDC-BB11-500A-38BD-52BA773BEE8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4F5EE0C-874C-9216-2F08-7C77991B1C30}"/>
              </a:ext>
            </a:extLst>
          </p:cNvPr>
          <p:cNvSpPr>
            <a:spLocks noGrp="1"/>
          </p:cNvSpPr>
          <p:nvPr>
            <p:ph type="body" idx="1"/>
          </p:nvPr>
        </p:nvSpPr>
        <p:spPr/>
        <p:txBody>
          <a:bodyPr/>
          <a:lstStyle/>
          <a:p>
            <a:r>
              <a:rPr lang="en-US"/>
              <a:t>Point participants to the session resource page and show where the recruitment and retention strategies are located.</a:t>
            </a:r>
          </a:p>
          <a:p>
            <a:r>
              <a:rPr lang="en-US"/>
              <a:t>Encourage participants to keep the link open during the webinar or bookmark it for use between sessions.</a:t>
            </a:r>
          </a:p>
        </p:txBody>
      </p:sp>
      <p:sp>
        <p:nvSpPr>
          <p:cNvPr id="4" name="Slide Number Placeholder 3">
            <a:extLst>
              <a:ext uri="{FF2B5EF4-FFF2-40B4-BE49-F238E27FC236}">
                <a16:creationId xmlns:a16="http://schemas.microsoft.com/office/drawing/2014/main" id="{1C614AC7-3027-39E6-2D96-55984AB4395D}"/>
              </a:ext>
            </a:extLst>
          </p:cNvPr>
          <p:cNvSpPr>
            <a:spLocks noGrp="1"/>
          </p:cNvSpPr>
          <p:nvPr>
            <p:ph type="sldNum" sz="quarter" idx="5"/>
          </p:nvPr>
        </p:nvSpPr>
        <p:spPr/>
        <p:txBody>
          <a:bodyPr/>
          <a:lstStyle/>
          <a:p>
            <a:fld id="{44BAE9E6-FC52-7F4E-B22E-76509B4751CB}" type="slidenum">
              <a:rPr lang="en-US" smtClean="0"/>
              <a:t>34</a:t>
            </a:fld>
            <a:endParaRPr lang="en-US"/>
          </a:p>
        </p:txBody>
      </p:sp>
    </p:spTree>
    <p:extLst>
      <p:ext uri="{BB962C8B-B14F-4D97-AF65-F5344CB8AC3E}">
        <p14:creationId xmlns:p14="http://schemas.microsoft.com/office/powerpoint/2010/main" val="371191074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Orient participants to the state and local strategy examples.</a:t>
            </a:r>
          </a:p>
          <a:p>
            <a:r>
              <a:rPr lang="en-US"/>
              <a:t>Explain that these examples can help teams move from abstract categories to concrete actions, partners, funding mechanisms, and implementation steps.</a:t>
            </a:r>
          </a:p>
        </p:txBody>
      </p:sp>
      <p:sp>
        <p:nvSpPr>
          <p:cNvPr id="4" name="Slide Number Placeholder 3"/>
          <p:cNvSpPr>
            <a:spLocks noGrp="1"/>
          </p:cNvSpPr>
          <p:nvPr>
            <p:ph type="sldNum" sz="quarter" idx="5"/>
          </p:nvPr>
        </p:nvSpPr>
        <p:spPr/>
        <p:txBody>
          <a:bodyPr/>
          <a:lstStyle/>
          <a:p>
            <a:fld id="{44BAE9E6-FC52-7F4E-B22E-76509B4751CB}" type="slidenum">
              <a:rPr lang="en-US" smtClean="0"/>
              <a:t>35</a:t>
            </a:fld>
            <a:endParaRPr lang="en-US"/>
          </a:p>
        </p:txBody>
      </p:sp>
    </p:spTree>
    <p:extLst>
      <p:ext uri="{BB962C8B-B14F-4D97-AF65-F5344CB8AC3E}">
        <p14:creationId xmlns:p14="http://schemas.microsoft.com/office/powerpoint/2010/main" val="283718742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F87713-CA8C-5FFD-D8B1-06B962AA327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BBE2D23-8BDA-1CFE-09F7-EE6B6A30C47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F8787B7-A361-F722-D2DB-A6B2D49CD9C5}"/>
              </a:ext>
            </a:extLst>
          </p:cNvPr>
          <p:cNvSpPr>
            <a:spLocks noGrp="1"/>
          </p:cNvSpPr>
          <p:nvPr>
            <p:ph type="body" idx="1"/>
          </p:nvPr>
        </p:nvSpPr>
        <p:spPr/>
        <p:txBody>
          <a:bodyPr/>
          <a:lstStyle/>
          <a:p>
            <a:r>
              <a:rPr lang="en-US"/>
              <a:t>Introduce compensation, loan forgiveness, and financial incentives as one strategy category.</a:t>
            </a:r>
          </a:p>
          <a:p>
            <a:r>
              <a:rPr lang="en-US"/>
              <a:t>Note that financial strategies can support both recruitment and retention, but they work best when paired with career pathways, role clarity, and supportive working conditions.</a:t>
            </a:r>
          </a:p>
        </p:txBody>
      </p:sp>
      <p:sp>
        <p:nvSpPr>
          <p:cNvPr id="4" name="Slide Number Placeholder 3">
            <a:extLst>
              <a:ext uri="{FF2B5EF4-FFF2-40B4-BE49-F238E27FC236}">
                <a16:creationId xmlns:a16="http://schemas.microsoft.com/office/drawing/2014/main" id="{E7D8F2E1-0AD6-4306-EEE8-365CABCBF3B6}"/>
              </a:ext>
            </a:extLst>
          </p:cNvPr>
          <p:cNvSpPr>
            <a:spLocks noGrp="1"/>
          </p:cNvSpPr>
          <p:nvPr>
            <p:ph type="sldNum" sz="quarter" idx="5"/>
          </p:nvPr>
        </p:nvSpPr>
        <p:spPr/>
        <p:txBody>
          <a:bodyPr/>
          <a:lstStyle/>
          <a:p>
            <a:fld id="{44BAE9E6-FC52-7F4E-B22E-76509B4751CB}" type="slidenum">
              <a:rPr lang="en-US" smtClean="0"/>
              <a:t>36</a:t>
            </a:fld>
            <a:endParaRPr lang="en-US"/>
          </a:p>
        </p:txBody>
      </p:sp>
    </p:spTree>
    <p:extLst>
      <p:ext uri="{BB962C8B-B14F-4D97-AF65-F5344CB8AC3E}">
        <p14:creationId xmlns:p14="http://schemas.microsoft.com/office/powerpoint/2010/main" val="363136238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Introduce Grow Your Own strategies as approaches that build the workforce from within communities and existing early childhood systems.</a:t>
            </a:r>
          </a:p>
          <a:p>
            <a:r>
              <a:rPr lang="en-US"/>
              <a:t>Emphasize that these strategies often require partnerships with higher education, local programs, communities, and funding partners.</a:t>
            </a:r>
          </a:p>
        </p:txBody>
      </p:sp>
      <p:sp>
        <p:nvSpPr>
          <p:cNvPr id="4" name="Slide Number Placeholder 3"/>
          <p:cNvSpPr>
            <a:spLocks noGrp="1"/>
          </p:cNvSpPr>
          <p:nvPr>
            <p:ph type="sldNum" sz="quarter" idx="5"/>
          </p:nvPr>
        </p:nvSpPr>
        <p:spPr/>
        <p:txBody>
          <a:bodyPr/>
          <a:lstStyle/>
          <a:p>
            <a:fld id="{44BAE9E6-FC52-7F4E-B22E-76509B4751CB}" type="slidenum">
              <a:rPr lang="en-US" smtClean="0"/>
              <a:t>37</a:t>
            </a:fld>
            <a:endParaRPr lang="en-US"/>
          </a:p>
        </p:txBody>
      </p:sp>
    </p:spTree>
    <p:extLst>
      <p:ext uri="{BB962C8B-B14F-4D97-AF65-F5344CB8AC3E}">
        <p14:creationId xmlns:p14="http://schemas.microsoft.com/office/powerpoint/2010/main" val="231483965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Introduce public awareness strategies as ways to improve understanding of EI/ECSE careers and the impact of the work.</a:t>
            </a:r>
          </a:p>
          <a:p>
            <a:r>
              <a:rPr lang="en-US"/>
              <a:t>Connect public awareness to recruitment: people are more likely to enter a field when they understand the role, value, career path, and supports available.</a:t>
            </a:r>
          </a:p>
        </p:txBody>
      </p:sp>
      <p:sp>
        <p:nvSpPr>
          <p:cNvPr id="4" name="Slide Number Placeholder 3"/>
          <p:cNvSpPr>
            <a:spLocks noGrp="1"/>
          </p:cNvSpPr>
          <p:nvPr>
            <p:ph type="sldNum" sz="quarter" idx="5"/>
          </p:nvPr>
        </p:nvSpPr>
        <p:spPr/>
        <p:txBody>
          <a:bodyPr/>
          <a:lstStyle/>
          <a:p>
            <a:fld id="{44BAE9E6-FC52-7F4E-B22E-76509B4751CB}" type="slidenum">
              <a:rPr lang="en-US" smtClean="0"/>
              <a:t>38</a:t>
            </a:fld>
            <a:endParaRPr lang="en-US"/>
          </a:p>
        </p:txBody>
      </p:sp>
    </p:spTree>
    <p:extLst>
      <p:ext uri="{BB962C8B-B14F-4D97-AF65-F5344CB8AC3E}">
        <p14:creationId xmlns:p14="http://schemas.microsoft.com/office/powerpoint/2010/main" val="207588328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Introduce ongoing professional learning and practice-based opportunities as retention and quality strategies.</a:t>
            </a:r>
          </a:p>
          <a:p>
            <a:r>
              <a:rPr lang="en-US"/>
              <a:t>Emphasize that personnel are more likely to stay when they have coaching, mentoring, peer support, and learning opportunities connected to their daily practice.</a:t>
            </a:r>
          </a:p>
        </p:txBody>
      </p:sp>
      <p:sp>
        <p:nvSpPr>
          <p:cNvPr id="4" name="Slide Number Placeholder 3"/>
          <p:cNvSpPr>
            <a:spLocks noGrp="1"/>
          </p:cNvSpPr>
          <p:nvPr>
            <p:ph type="sldNum" sz="quarter" idx="5"/>
          </p:nvPr>
        </p:nvSpPr>
        <p:spPr/>
        <p:txBody>
          <a:bodyPr/>
          <a:lstStyle/>
          <a:p>
            <a:fld id="{44BAE9E6-FC52-7F4E-B22E-76509B4751CB}" type="slidenum">
              <a:rPr lang="en-US" smtClean="0"/>
              <a:t>39</a:t>
            </a:fld>
            <a:endParaRPr lang="en-US"/>
          </a:p>
        </p:txBody>
      </p:sp>
    </p:spTree>
    <p:extLst>
      <p:ext uri="{BB962C8B-B14F-4D97-AF65-F5344CB8AC3E}">
        <p14:creationId xmlns:p14="http://schemas.microsoft.com/office/powerpoint/2010/main" val="231483965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Introduce leadership and advancement opportunities as part of a sustainable workforce system.</a:t>
            </a:r>
          </a:p>
          <a:p>
            <a:r>
              <a:rPr lang="en-US"/>
              <a:t>Highlight that retention is not only about staying in one role; it can also mean seeing a future in the field through advancement, specialization, mentoring, or leadership pathways.</a:t>
            </a:r>
          </a:p>
        </p:txBody>
      </p:sp>
      <p:sp>
        <p:nvSpPr>
          <p:cNvPr id="4" name="Slide Number Placeholder 3"/>
          <p:cNvSpPr>
            <a:spLocks noGrp="1"/>
          </p:cNvSpPr>
          <p:nvPr>
            <p:ph type="sldNum" sz="quarter" idx="5"/>
          </p:nvPr>
        </p:nvSpPr>
        <p:spPr/>
        <p:txBody>
          <a:bodyPr/>
          <a:lstStyle/>
          <a:p>
            <a:fld id="{44BAE9E6-FC52-7F4E-B22E-76509B4751CB}" type="slidenum">
              <a:rPr lang="en-US" smtClean="0"/>
              <a:t>40</a:t>
            </a:fld>
            <a:endParaRPr lang="en-US"/>
          </a:p>
        </p:txBody>
      </p:sp>
    </p:spTree>
    <p:extLst>
      <p:ext uri="{BB962C8B-B14F-4D97-AF65-F5344CB8AC3E}">
        <p14:creationId xmlns:p14="http://schemas.microsoft.com/office/powerpoint/2010/main" val="231483965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Demonstrate the recruitment and retention website, including the one-page strategy overviews and the new state strategy search tool.</a:t>
            </a:r>
          </a:p>
          <a:p>
            <a:r>
              <a:rPr lang="en-US"/>
              <a:t>Encourage participants to search by problem, strategy type, funding source, geography, or role to find examples that might translate to their context.</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3C4DADF-96FB-49D0-B941-F8E2563D8D7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53169074"/>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Introduce the activity: We’re going to spend a few minutes using the Strategies Search tool to explore practical ideas for recruitment and retention. Walk them through one of the examples.</a:t>
            </a:r>
          </a:p>
          <a:p>
            <a:endParaRPr lang="en-US"/>
          </a:p>
          <a:p>
            <a:r>
              <a:rPr lang="en-US"/>
              <a:t>Ask them to open the link, search for relevant examples, and identify one or two strategies that could translate to their own state or local context. Encourage them to notice which search terms and filters are most useful, what information helps them assess a strategy, and what details may still be missing. Close by noting that the tool is intended as a starting point for adaptation—not a one-size-fits-all solution—and transition to the role of workforce data in choosing and monitoring strategies.</a:t>
            </a:r>
          </a:p>
        </p:txBody>
      </p:sp>
      <p:sp>
        <p:nvSpPr>
          <p:cNvPr id="4" name="Slide Number Placeholder 3"/>
          <p:cNvSpPr>
            <a:spLocks noGrp="1"/>
          </p:cNvSpPr>
          <p:nvPr>
            <p:ph type="sldNum" sz="quarter" idx="5"/>
          </p:nvPr>
        </p:nvSpPr>
        <p:spPr/>
        <p:txBody>
          <a:bodyPr/>
          <a:lstStyle/>
          <a:p>
            <a:fld id="{44BAE9E6-FC52-7F4E-B22E-76509B4751CB}" type="slidenum">
              <a:rPr lang="en-US" smtClean="0"/>
              <a:t>42</a:t>
            </a:fld>
            <a:endParaRPr lang="en-US"/>
          </a:p>
        </p:txBody>
      </p:sp>
    </p:spTree>
    <p:extLst>
      <p:ext uri="{BB962C8B-B14F-4D97-AF65-F5344CB8AC3E}">
        <p14:creationId xmlns:p14="http://schemas.microsoft.com/office/powerpoint/2010/main" val="23148396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Use this slide to orient participants to the full learning journey.</a:t>
            </a:r>
          </a:p>
          <a:p>
            <a:r>
              <a:rPr lang="en-US"/>
              <a:t>Explain that each session adds a layer: landscape and resources today, then compensation and data, Grow Your Own pathways, supportive work environments and professional learning, and finally leadership, public awareness, and action planning.</a:t>
            </a:r>
          </a:p>
          <a:p>
            <a:r>
              <a:rPr lang="en-US"/>
              <a:t>Note that the action plan will grow over time rather than being created all at once at the end.</a:t>
            </a:r>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Use this transition slide to shift from strategies to data.</a:t>
            </a:r>
          </a:p>
          <a:p>
            <a:r>
              <a:rPr lang="en-US"/>
              <a:t>Ask participants to reflect: What data do you currently use when making recruitment and retention decisions, and what data do you wish you had?</a:t>
            </a:r>
          </a:p>
        </p:txBody>
      </p:sp>
      <p:sp>
        <p:nvSpPr>
          <p:cNvPr id="4" name="Slide Number Placeholder 3"/>
          <p:cNvSpPr>
            <a:spLocks noGrp="1"/>
          </p:cNvSpPr>
          <p:nvPr>
            <p:ph type="sldNum" sz="quarter" idx="5"/>
          </p:nvPr>
        </p:nvSpPr>
        <p:spPr/>
        <p:txBody>
          <a:bodyPr/>
          <a:lstStyle/>
          <a:p>
            <a:fld id="{44BAE9E6-FC52-7F4E-B22E-76509B4751CB}" type="slidenum">
              <a:rPr lang="en-US" smtClean="0"/>
              <a:t>43</a:t>
            </a:fld>
            <a:endParaRPr lang="en-US"/>
          </a:p>
        </p:txBody>
      </p:sp>
    </p:spTree>
    <p:extLst>
      <p:ext uri="{BB962C8B-B14F-4D97-AF65-F5344CB8AC3E}">
        <p14:creationId xmlns:p14="http://schemas.microsoft.com/office/powerpoint/2010/main" val="231483965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Explain that workforce data helps turn broad concerns into answerable questions.</a:t>
            </a:r>
          </a:p>
          <a:p>
            <a:r>
              <a:rPr lang="en-US"/>
              <a:t>Walk through the question categories: how many people, who they are, where shortages show up, why people leave or stay, and what is likely to happen next.</a:t>
            </a:r>
          </a:p>
        </p:txBody>
      </p:sp>
      <p:sp>
        <p:nvSpPr>
          <p:cNvPr id="4" name="Slide Number Placeholder 3"/>
          <p:cNvSpPr>
            <a:spLocks noGrp="1"/>
          </p:cNvSpPr>
          <p:nvPr>
            <p:ph type="sldNum" sz="quarter" idx="10"/>
          </p:nvPr>
        </p:nvSpPr>
        <p:spPr/>
        <p:txBody>
          <a:bodyPr/>
          <a:lstStyle/>
          <a:p>
            <a:fld id="{F7021451-1387-4CA6-816F-3879F97B5CBC}" type="slidenum">
              <a:rPr lang="en-US"/>
              <a:t>44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Review the cross-sector indicator map as a shared data language across EI, ECSE, and ECE.</a:t>
            </a:r>
          </a:p>
          <a:p>
            <a:r>
              <a:rPr lang="en-US"/>
              <a:t>Emphasize that teams do not need every data element immediately. The goal is to choose the smallest useful set of indicators tied to a decision.</a:t>
            </a:r>
          </a:p>
        </p:txBody>
      </p:sp>
      <p:sp>
        <p:nvSpPr>
          <p:cNvPr id="4" name="Slide Number Placeholder 3"/>
          <p:cNvSpPr>
            <a:spLocks noGrp="1"/>
          </p:cNvSpPr>
          <p:nvPr>
            <p:ph type="sldNum" sz="quarter" idx="10"/>
          </p:nvPr>
        </p:nvSpPr>
        <p:spPr/>
        <p:txBody>
          <a:bodyPr/>
          <a:lstStyle/>
          <a:p>
            <a:fld id="{F7021451-1387-4CA6-816F-3879F97B5CBC}" type="slidenum">
              <a:rPr lang="en-US"/>
              <a:t>45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Transition to the participant implementation planning tool.</a:t>
            </a:r>
          </a:p>
          <a:p>
            <a:r>
              <a:rPr lang="en-US"/>
              <a:t>Explain that the tool is the bridge between the webinar content and the participant’s own state or organizational action plan.</a:t>
            </a:r>
          </a:p>
        </p:txBody>
      </p:sp>
      <p:sp>
        <p:nvSpPr>
          <p:cNvPr id="4" name="Slide Number Placeholder 3"/>
          <p:cNvSpPr>
            <a:spLocks noGrp="1"/>
          </p:cNvSpPr>
          <p:nvPr>
            <p:ph type="sldNum" sz="quarter" idx="10"/>
          </p:nvPr>
        </p:nvSpPr>
        <p:spPr/>
        <p:txBody>
          <a:bodyPr/>
          <a:lstStyle/>
          <a:p>
            <a:fld id="{F7021451-1387-4CA6-816F-3879F97B5CBC}" type="slidenum">
              <a:rPr lang="en-US"/>
              <a:t>46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Clarify the purpose of the planning tool. It is not just a place for notes; it is a decision-making and implementation tool.</a:t>
            </a:r>
          </a:p>
          <a:p>
            <a:r>
              <a:rPr lang="en-US"/>
              <a:t>Participants will capture learning, narrow the work to one feasible strategy, and leave the series with a practical roadmap.</a:t>
            </a:r>
          </a:p>
        </p:txBody>
      </p:sp>
      <p:sp>
        <p:nvSpPr>
          <p:cNvPr id="4" name="Slide Number Placeholder 3"/>
          <p:cNvSpPr>
            <a:spLocks noGrp="1"/>
          </p:cNvSpPr>
          <p:nvPr>
            <p:ph type="sldNum" sz="quarter" idx="10"/>
          </p:nvPr>
        </p:nvSpPr>
        <p:spPr/>
        <p:txBody>
          <a:bodyPr/>
          <a:lstStyle/>
          <a:p>
            <a:fld id="{F7021451-1387-4CA6-816F-3879F97B5CBC}" type="slidenum">
              <a:rPr lang="en-US"/>
              <a:t>47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Introduce the learning-to-action cycle that repeats across the series: learn, reflect, apply, commit, and review.</a:t>
            </a:r>
          </a:p>
          <a:p>
            <a:r>
              <a:rPr lang="en-US"/>
              <a:t>Emphasize that small between-session actions are how participants will test fit and build momentum.</a:t>
            </a:r>
          </a:p>
        </p:txBody>
      </p:sp>
      <p:sp>
        <p:nvSpPr>
          <p:cNvPr id="4" name="Slide Number Placeholder 3"/>
          <p:cNvSpPr>
            <a:spLocks noGrp="1"/>
          </p:cNvSpPr>
          <p:nvPr>
            <p:ph type="sldNum" sz="quarter" idx="10"/>
          </p:nvPr>
        </p:nvSpPr>
        <p:spPr/>
        <p:txBody>
          <a:bodyPr/>
          <a:lstStyle/>
          <a:p>
            <a:fld id="{F7021451-1387-4CA6-816F-3879F97B5CBC}" type="slidenum">
              <a:rPr lang="en-US"/>
              <a:t>48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Give participants three to five minutes to begin the workforce challenge activity.</a:t>
            </a:r>
          </a:p>
          <a:p>
            <a:r>
              <a:rPr lang="en-US"/>
              <a:t>Ask them to define the challenge, rate readiness, and name one initial priority. Remind them to combine at least one data source with at least one partner or practitioner perspective.</a:t>
            </a:r>
          </a:p>
        </p:txBody>
      </p:sp>
      <p:sp>
        <p:nvSpPr>
          <p:cNvPr id="4" name="Slide Number Placeholder 3"/>
          <p:cNvSpPr>
            <a:spLocks noGrp="1"/>
          </p:cNvSpPr>
          <p:nvPr>
            <p:ph type="sldNum" sz="quarter" idx="10"/>
          </p:nvPr>
        </p:nvSpPr>
        <p:spPr/>
        <p:txBody>
          <a:bodyPr/>
          <a:lstStyle/>
          <a:p>
            <a:fld id="{F7021451-1387-4CA6-816F-3879F97B5CBC}" type="slidenum">
              <a:rPr lang="en-US"/>
              <a:t>49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Explain how to use each session page in the same routine: key takeaways, local context, strategy fit, and a between-session commitment.</a:t>
            </a:r>
          </a:p>
          <a:p>
            <a:r>
              <a:rPr lang="en-US"/>
              <a:t>Encourage participants to be selective. Three useful ideas are better than a long list that does not lead to action.</a:t>
            </a:r>
          </a:p>
        </p:txBody>
      </p:sp>
      <p:sp>
        <p:nvSpPr>
          <p:cNvPr id="4" name="Slide Number Placeholder 3"/>
          <p:cNvSpPr>
            <a:spLocks noGrp="1"/>
          </p:cNvSpPr>
          <p:nvPr>
            <p:ph type="sldNum" sz="quarter" idx="10"/>
          </p:nvPr>
        </p:nvSpPr>
        <p:spPr/>
        <p:txBody>
          <a:bodyPr/>
          <a:lstStyle/>
          <a:p>
            <a:fld id="{F7021451-1387-4CA6-816F-3879F97B5CBC}" type="slidenum">
              <a:rPr lang="en-US"/>
              <a:t>50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Use this slide to show how the workbook creates continuity from one webinar to the next.</a:t>
            </a:r>
          </a:p>
          <a:p>
            <a:r>
              <a:rPr lang="en-US"/>
              <a:t>Emphasize that each session ends with a manageable commitment and the next session begins by reviewing what participants learned from trying it.</a:t>
            </a:r>
          </a:p>
        </p:txBody>
      </p:sp>
      <p:sp>
        <p:nvSpPr>
          <p:cNvPr id="4" name="Slide Number Placeholder 3"/>
          <p:cNvSpPr>
            <a:spLocks noGrp="1"/>
          </p:cNvSpPr>
          <p:nvPr>
            <p:ph type="sldNum" sz="quarter" idx="10"/>
          </p:nvPr>
        </p:nvSpPr>
        <p:spPr/>
        <p:txBody>
          <a:bodyPr/>
          <a:lstStyle/>
          <a:p>
            <a:fld id="{F7021451-1387-4CA6-816F-3879F97B5CBC}" type="slidenum">
              <a:rPr lang="en-US"/>
              <a:t>51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Transition to additional resources that can support participants beyond the webinar series.</a:t>
            </a:r>
          </a:p>
          <a:p>
            <a:r>
              <a:rPr lang="en-US"/>
              <a:t>Frame the next slides as examples of related national supports and tools that can strengthen state and local workforce planning.</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4BAE9E6-FC52-7F4E-B22E-76509B4751C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0766875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Highlight the breadth of the group: 219 registrants from 45 states, DC, Pacific and U.S.-affiliated jurisdictions.</a:t>
            </a:r>
          </a:p>
          <a:p>
            <a:r>
              <a:rPr lang="en-US"/>
              <a:t>Emphasize the strong birth-to-five focus. This matters because recruitment and retention strategies must work across early intervention, ECSE, and broader early childhood settings.</a:t>
            </a:r>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AF2ACE-5605-E9AF-E8BA-EC002A36C91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25F91C7-A66A-48B9-F2F1-EA76E8854EDA}"/>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17CBB447-0F44-212A-B999-4483E1BACD1F}"/>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173FC75B-D2F3-0215-6B47-F61A4FACCA46}"/>
              </a:ext>
            </a:extLst>
          </p:cNvPr>
          <p:cNvSpPr>
            <a:spLocks noGrp="1"/>
          </p:cNvSpPr>
          <p:nvPr>
            <p:ph type="sldNum" sz="quarter" idx="5"/>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F171E34-CBC0-EA47-BDE4-23A84217CDC7}" type="slidenum">
              <a:rPr kumimoji="0" lang="en-US" sz="18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53</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815839426"/>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CB996F-A439-1DED-69B4-CFF4C602863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40AEF5D-2861-753C-B7A0-429FDCFB0A56}"/>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B316F3F9-5959-F461-3B62-AF6A74E193FF}"/>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73B70AE6-C9CE-F610-58B1-EF4A41278A67}"/>
              </a:ext>
            </a:extLst>
          </p:cNvPr>
          <p:cNvSpPr>
            <a:spLocks noGrp="1"/>
          </p:cNvSpPr>
          <p:nvPr>
            <p:ph type="sldNum" sz="quarter" idx="5"/>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F171E34-CBC0-EA47-BDE4-23A84217CDC7}" type="slidenum">
              <a:rPr kumimoji="0" lang="en-US" sz="18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54</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711605953"/>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4BAE9E6-FC52-7F4E-B22E-76509B4751CB}" type="slidenum">
              <a:rPr lang="en-US" smtClean="0"/>
              <a:t>55</a:t>
            </a:fld>
            <a:endParaRPr lang="en-US"/>
          </a:p>
        </p:txBody>
      </p:sp>
    </p:spTree>
    <p:extLst>
      <p:ext uri="{BB962C8B-B14F-4D97-AF65-F5344CB8AC3E}">
        <p14:creationId xmlns:p14="http://schemas.microsoft.com/office/powerpoint/2010/main" val="2314839654"/>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6A842D-A6CB-1CF3-621E-FA1072E6255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09C4B90-DA56-5F54-0149-F36B244A0478}"/>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DCC148E5-6A42-F0A9-7C6C-BB96071973FA}"/>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A99D45A0-4BBD-1AB1-400C-D6C8E8E8A7C7}"/>
              </a:ext>
            </a:extLst>
          </p:cNvPr>
          <p:cNvSpPr>
            <a:spLocks noGrp="1"/>
          </p:cNvSpPr>
          <p:nvPr>
            <p:ph type="sldNum" sz="quarter" idx="5"/>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F171E34-CBC0-EA47-BDE4-23A84217CDC7}" type="slidenum">
              <a:rPr kumimoji="0" lang="en-US" sz="18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56</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231139378"/>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4"/>
        <p:cNvGrpSpPr/>
        <p:nvPr/>
      </p:nvGrpSpPr>
      <p:grpSpPr>
        <a:xfrm>
          <a:off x="0" y="0"/>
          <a:ext cx="0" cy="0"/>
          <a:chOff x="0" y="0"/>
          <a:chExt cx="0" cy="0"/>
        </a:xfrm>
      </p:grpSpPr>
      <p:sp>
        <p:nvSpPr>
          <p:cNvPr id="155" name="Google Shape;155;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6" name="Google Shape;156;p5:notes"/>
          <p:cNvSpPr txBox="1">
            <a:spLocks noGrp="1"/>
          </p:cNvSpPr>
          <p:nvPr>
            <p:ph type="body" idx="1"/>
          </p:nvPr>
        </p:nvSpPr>
        <p:spPr>
          <a:xfrm>
            <a:off x="685800" y="4400550"/>
            <a:ext cx="5486400" cy="3600450"/>
          </a:xfrm>
          <a:prstGeom prst="rect">
            <a:avLst/>
          </a:prstGeom>
          <a:noFill/>
          <a:ln>
            <a:noFill/>
          </a:ln>
        </p:spPr>
        <p:txBody>
          <a:bodyPr/>
          <a:lstStyle/>
          <a:p>
            <a:r>
              <a:rPr lang="en-US"/>
              <a:t>Introduce the Early Childhood Personnel Solutions Learning Community.</a:t>
            </a:r>
          </a:p>
          <a:p>
            <a:r>
              <a:rPr lang="en-US"/>
              <a:t>Highlight that it is designed for state-level IDEA Part C and Part B 619 leaders to share strategies, examples, and learning around OSEP’s Prepare, Attract, Retain framework.</a:t>
            </a:r>
          </a:p>
        </p:txBody>
      </p:sp>
      <p:sp>
        <p:nvSpPr>
          <p:cNvPr id="157" name="Google Shape;157;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Tx/>
              <a:buSzPts val="1400"/>
              <a:buFontTx/>
              <a:buNone/>
              <a:tabLst/>
              <a:defRPr/>
            </a:pPr>
            <a:fld id="{00000000-1234-1234-1234-123412341234}"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Pts val="1400"/>
                <a:buFontTx/>
                <a:buNone/>
                <a:tabLst/>
                <a:defRPr/>
              </a:pPr>
              <a:t>57</a:t>
            </a:fld>
            <a:endParaRPr kumimoji="0"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E8C528-10C8-ABE7-009B-4CE2BDC72B7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48FA7B5-0AFC-A17A-BA47-DDDA9DD123B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21950BD-EF17-362C-1473-03BD9995344E}"/>
              </a:ext>
            </a:extLst>
          </p:cNvPr>
          <p:cNvSpPr>
            <a:spLocks noGrp="1"/>
          </p:cNvSpPr>
          <p:nvPr>
            <p:ph type="body" idx="1"/>
          </p:nvPr>
        </p:nvSpPr>
        <p:spPr/>
        <p:txBody>
          <a:bodyPr/>
          <a:lstStyle/>
          <a:p>
            <a:r>
              <a:rPr lang="en-US"/>
              <a:t>Introduce the ECTA System Framework Personnel/Workforce component and its five subcomponents.</a:t>
            </a:r>
          </a:p>
          <a:p>
            <a:r>
              <a:rPr lang="en-US"/>
              <a:t>Explain that the framework helps states assess the full personnel system rather than focusing only on individual strategies or isolated programs.</a:t>
            </a:r>
          </a:p>
        </p:txBody>
      </p:sp>
      <p:sp>
        <p:nvSpPr>
          <p:cNvPr id="4" name="Slide Number Placeholder 3">
            <a:extLst>
              <a:ext uri="{FF2B5EF4-FFF2-40B4-BE49-F238E27FC236}">
                <a16:creationId xmlns:a16="http://schemas.microsoft.com/office/drawing/2014/main" id="{1E4A65B2-882B-EA44-71BE-236F1FEAF046}"/>
              </a:ext>
            </a:extLst>
          </p:cNvPr>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58</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702593722"/>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E470DE-3EEB-191B-4B34-F36905BDAFA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098B7F9-A157-346A-1CFE-FE976041824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7AE104D-1F21-E61C-9B5D-05E21A437F93}"/>
              </a:ext>
            </a:extLst>
          </p:cNvPr>
          <p:cNvSpPr>
            <a:spLocks noGrp="1"/>
          </p:cNvSpPr>
          <p:nvPr>
            <p:ph type="body" idx="1"/>
          </p:nvPr>
        </p:nvSpPr>
        <p:spPr/>
        <p:txBody>
          <a:bodyPr/>
          <a:lstStyle/>
          <a:p>
            <a:r>
              <a:rPr lang="en-US"/>
              <a:t>Use this slide to show how the five subcomponents reinforce one another.</a:t>
            </a:r>
          </a:p>
          <a:p>
            <a:r>
              <a:rPr lang="en-US"/>
              <a:t>Emphasize alignment: standards should inform preparation and professional development, workforce data should inform recruitment and retention, and leadership should coordinate the cycle.</a:t>
            </a:r>
          </a:p>
        </p:txBody>
      </p:sp>
      <p:sp>
        <p:nvSpPr>
          <p:cNvPr id="4" name="Slide Number Placeholder 3">
            <a:extLst>
              <a:ext uri="{FF2B5EF4-FFF2-40B4-BE49-F238E27FC236}">
                <a16:creationId xmlns:a16="http://schemas.microsoft.com/office/drawing/2014/main" id="{C3B42A35-48A1-4DAA-8A73-F31C55555A6B}"/>
              </a:ext>
            </a:extLst>
          </p:cNvPr>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59</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678114425"/>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Summarize the four takeaways from Session 1.</a:t>
            </a:r>
          </a:p>
          <a:p>
            <a:r>
              <a:rPr lang="en-US"/>
              <a:t>Ask participants to share in chat which takeaway is most important for their work. Use responses to reinforce the systems frame, the inclusion lens, the role of data, and the need for local fit.</a:t>
            </a:r>
          </a:p>
        </p:txBody>
      </p:sp>
      <p:sp>
        <p:nvSpPr>
          <p:cNvPr id="4" name="Slide Number Placeholder 3"/>
          <p:cNvSpPr>
            <a:spLocks noGrp="1"/>
          </p:cNvSpPr>
          <p:nvPr>
            <p:ph type="sldNum" sz="quarter" idx="10"/>
          </p:nvPr>
        </p:nvSpPr>
        <p:spPr/>
        <p:txBody>
          <a:bodyPr/>
          <a:lstStyle/>
          <a:p>
            <a:fld id="{F7021451-1387-4CA6-816F-3879F97B5CBC}" type="slidenum">
              <a:rPr lang="en-US"/>
              <a:t>60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Preview the work before Session 2. Ask participants to complete a quick resource scan, bring one data point, and invite one partner perspective.</a:t>
            </a:r>
          </a:p>
          <a:p>
            <a:r>
              <a:rPr lang="en-US"/>
              <a:t>Connect the assignment to the next session on compensation, incentives, and using data to target solutions.</a:t>
            </a:r>
          </a:p>
        </p:txBody>
      </p:sp>
      <p:sp>
        <p:nvSpPr>
          <p:cNvPr id="4" name="Slide Number Placeholder 3"/>
          <p:cNvSpPr>
            <a:spLocks noGrp="1"/>
          </p:cNvSpPr>
          <p:nvPr>
            <p:ph type="sldNum" sz="quarter" idx="10"/>
          </p:nvPr>
        </p:nvSpPr>
        <p:spPr/>
        <p:txBody>
          <a:bodyPr/>
          <a:lstStyle/>
          <a:p>
            <a:fld id="{F7021451-1387-4CA6-816F-3879F97B5CBC}" type="slidenum">
              <a:rPr lang="en-US"/>
              <a:t>61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Review the key resource links and encourage participants to keep them accessible throughout the series.</a:t>
            </a:r>
          </a:p>
          <a:p>
            <a:r>
              <a:rPr lang="en-US"/>
              <a:t>Invite final questions and reflections. Remind participants that these resources are intended to support action planning, not simply provide background reading.</a:t>
            </a:r>
          </a:p>
        </p:txBody>
      </p:sp>
      <p:sp>
        <p:nvSpPr>
          <p:cNvPr id="4" name="Slide Number Placeholder 3"/>
          <p:cNvSpPr>
            <a:spLocks noGrp="1"/>
          </p:cNvSpPr>
          <p:nvPr>
            <p:ph type="sldNum" sz="quarter" idx="10"/>
          </p:nvPr>
        </p:nvSpPr>
        <p:spPr/>
        <p:txBody>
          <a:bodyPr/>
          <a:lstStyle/>
          <a:p>
            <a:fld id="{F7021451-1387-4CA6-816F-3879F97B5CBC}" type="slidenum">
              <a:rPr lang="en-US"/>
              <a:t>62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Summarize the range of roles in the room. State Part C and Part B 619 staff, TA providers, and many 'Other' roles bring different views of the same workforce challenge.</a:t>
            </a:r>
          </a:p>
          <a:p>
            <a:r>
              <a:rPr lang="en-US"/>
              <a:t>Name the value of that diversity: we need policy, program, higher education, local implementation, and practitioner perspectives to make workforce strategies realistic.</a:t>
            </a:r>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Close with the required ECTA acknowledgement.</a:t>
            </a:r>
          </a:p>
          <a:p>
            <a:r>
              <a:rPr lang="en-US"/>
              <a:t>Thank participants for attending, acknowledge the ECTA Center and OSEP funding statement, and direct participants to ectacenter.org for additional resources.</a:t>
            </a:r>
          </a:p>
        </p:txBody>
      </p:sp>
      <p:sp>
        <p:nvSpPr>
          <p:cNvPr id="4" name="Slide Number Placeholder 3"/>
          <p:cNvSpPr>
            <a:spLocks noGrp="1"/>
          </p:cNvSpPr>
          <p:nvPr>
            <p:ph type="sldNum" sz="quarter" idx="5"/>
          </p:nvPr>
        </p:nvSpPr>
        <p:spPr/>
        <p:txBody>
          <a:bodyPr/>
          <a:lstStyle/>
          <a:p>
            <a:fld id="{44BAE9E6-FC52-7F4E-B22E-76509B4751CB}" type="slidenum">
              <a:rPr lang="en-US" smtClean="0"/>
              <a:t>63</a:t>
            </a:fld>
            <a:endParaRPr lang="en-US"/>
          </a:p>
        </p:txBody>
      </p:sp>
    </p:spTree>
    <p:extLst>
      <p:ext uri="{BB962C8B-B14F-4D97-AF65-F5344CB8AC3E}">
        <p14:creationId xmlns:p14="http://schemas.microsoft.com/office/powerpoint/2010/main" val="231483965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Explain that registrants asked for practical and immediately usable support.</a:t>
            </a:r>
          </a:p>
          <a:p>
            <a:r>
              <a:rPr lang="en-US"/>
              <a:t>Lift up the throughline: people want concrete recruitment and retention strategies, tools, career pathway examples, state examples, and ideas they can adapt locally.</a:t>
            </a:r>
          </a:p>
          <a:p>
            <a:r>
              <a:rPr lang="en-US"/>
              <a:t>Use the question at the bottom as the facilitation standard for the series: What works, how has it been implemented, and what can we do next?</a:t>
            </a:r>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Frame the needs assessment findings as evidence that workforce pressures are connected.</a:t>
            </a:r>
          </a:p>
          <a:p>
            <a:r>
              <a:rPr lang="en-US"/>
              <a:t>Recruitment, compensation, career pathways, workload, and diversity should not be treated as separate problems. A strategy focused on only one issue may not be enough if the root causes sit elsewhere in the system.</a:t>
            </a:r>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Emphasize that data capacity is itself a workforce strategy issue.</a:t>
            </a:r>
          </a:p>
          <a:p>
            <a:r>
              <a:rPr lang="en-US"/>
              <a:t>Many systems do not systematically collect or use workforce data, which makes it harder to target resources, make funding arguments, understand equity implications, or know whether a strategy is working.</a:t>
            </a:r>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 Id="rId4" Type="http://schemas.openxmlformats.org/officeDocument/2006/relationships/image" Target="../media/image1.png"/></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3.xml"/><Relationship Id="rId4" Type="http://schemas.openxmlformats.org/officeDocument/2006/relationships/image" Target="../media/image1.png"/></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3.xml"/><Relationship Id="rId5" Type="http://schemas.openxmlformats.org/officeDocument/2006/relationships/image" Target="../media/image1.png"/><Relationship Id="rId4" Type="http://schemas.openxmlformats.org/officeDocument/2006/relationships/image" Target="../media/image4.png"/></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3.xml"/><Relationship Id="rId4" Type="http://schemas.openxmlformats.org/officeDocument/2006/relationships/image" Target="../media/image1.png"/></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1.png"/><Relationship Id="rId4" Type="http://schemas.openxmlformats.org/officeDocument/2006/relationships/image" Target="../media/image4.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 preserve="1">
  <p:cSld name="Cover3: ECTA">
    <p:spTree>
      <p:nvGrpSpPr>
        <p:cNvPr id="1" name=""/>
        <p:cNvGrpSpPr/>
        <p:nvPr/>
      </p:nvGrpSpPr>
      <p:grpSpPr>
        <a:xfrm>
          <a:off x="0" y="0"/>
          <a:ext cx="0" cy="0"/>
          <a:chOff x="0" y="0"/>
          <a:chExt cx="0" cy="0"/>
        </a:xfrm>
      </p:grpSpPr>
      <p:cxnSp>
        <p:nvCxnSpPr>
          <p:cNvPr id="7" name="Straight Connector 6"/>
          <p:cNvCxnSpPr/>
          <p:nvPr userDrawn="1"/>
        </p:nvCxnSpPr>
        <p:spPr>
          <a:xfrm flipV="1">
            <a:off x="5048084" y="802299"/>
            <a:ext cx="0" cy="4661241"/>
          </a:xfrm>
          <a:prstGeom prst="line">
            <a:avLst/>
          </a:prstGeom>
          <a:ln w="28575">
            <a:solidFill>
              <a:schemeClr val="accent4"/>
            </a:solidFill>
          </a:ln>
        </p:spPr>
        <p:style>
          <a:lnRef idx="1">
            <a:schemeClr val="accent1"/>
          </a:lnRef>
          <a:fillRef idx="0">
            <a:schemeClr val="accent1"/>
          </a:fillRef>
          <a:effectRef idx="0">
            <a:schemeClr val="accent1"/>
          </a:effectRef>
          <a:fontRef idx="minor">
            <a:schemeClr val="tx1"/>
          </a:fontRef>
        </p:style>
      </p:cxnSp>
      <p:pic>
        <p:nvPicPr>
          <p:cNvPr id="9" name="Picture 8" title="Logo: ECTA"/>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15468" y="802298"/>
            <a:ext cx="2904448" cy="1117094"/>
          </a:xfrm>
          <a:prstGeom prst="rect">
            <a:avLst/>
          </a:prstGeom>
        </p:spPr>
      </p:pic>
      <p:sp>
        <p:nvSpPr>
          <p:cNvPr id="3" name="Subtitle 2"/>
          <p:cNvSpPr>
            <a:spLocks noGrp="1"/>
          </p:cNvSpPr>
          <p:nvPr>
            <p:ph type="subTitle" idx="1" hasCustomPrompt="1"/>
          </p:nvPr>
        </p:nvSpPr>
        <p:spPr>
          <a:xfrm>
            <a:off x="5565919" y="3761141"/>
            <a:ext cx="6032523" cy="1702399"/>
          </a:xfrm>
        </p:spPr>
        <p:txBody>
          <a:bodyPr tIns="91440" bIns="91440" anchor="ctr" anchorCtr="0">
            <a:normAutofit/>
          </a:bodyPr>
          <a:lstStyle>
            <a:lvl1pPr marL="0" indent="0" algn="l">
              <a:buNone/>
              <a:defRPr sz="2400" b="0" cap="none"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2" name="Title 1"/>
          <p:cNvSpPr>
            <a:spLocks noGrp="1"/>
          </p:cNvSpPr>
          <p:nvPr>
            <p:ph type="ctrTitle" hasCustomPrompt="1"/>
          </p:nvPr>
        </p:nvSpPr>
        <p:spPr>
          <a:xfrm>
            <a:off x="5565919" y="802298"/>
            <a:ext cx="6032524" cy="2541431"/>
          </a:xfrm>
        </p:spPr>
        <p:txBody>
          <a:bodyPr bIns="0" anchor="b">
            <a:normAutofit/>
          </a:bodyPr>
          <a:lstStyle>
            <a:lvl1pPr algn="l">
              <a:defRPr sz="6600" cap="none">
                <a:solidFill>
                  <a:srgbClr val="104578"/>
                </a:solidFill>
              </a:defRPr>
            </a:lvl1pPr>
          </a:lstStyle>
          <a:p>
            <a:r>
              <a:rPr lang="en-US"/>
              <a:t>Click to edit master title style</a:t>
            </a:r>
          </a:p>
        </p:txBody>
      </p:sp>
    </p:spTree>
    <p:extLst>
      <p:ext uri="{BB962C8B-B14F-4D97-AF65-F5344CB8AC3E}">
        <p14:creationId xmlns:p14="http://schemas.microsoft.com/office/powerpoint/2010/main" val="7875777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secHead" preserve="1">
  <p:cSld name="Section: No Logos">
    <p:spTree>
      <p:nvGrpSpPr>
        <p:cNvPr id="1" name=""/>
        <p:cNvGrpSpPr/>
        <p:nvPr/>
      </p:nvGrpSpPr>
      <p:grpSpPr>
        <a:xfrm>
          <a:off x="0" y="0"/>
          <a:ext cx="0" cy="0"/>
          <a:chOff x="0" y="0"/>
          <a:chExt cx="0" cy="0"/>
        </a:xfrm>
      </p:grpSpPr>
      <p:cxnSp>
        <p:nvCxnSpPr>
          <p:cNvPr id="8" name="Straight Connector 7"/>
          <p:cNvCxnSpPr/>
          <p:nvPr userDrawn="1"/>
        </p:nvCxnSpPr>
        <p:spPr>
          <a:xfrm>
            <a:off x="1941533" y="3713663"/>
            <a:ext cx="8299747" cy="0"/>
          </a:xfrm>
          <a:prstGeom prst="line">
            <a:avLst/>
          </a:prstGeom>
          <a:ln w="28575">
            <a:solidFill>
              <a:srgbClr val="39B54A"/>
            </a:solidFill>
          </a:ln>
        </p:spPr>
        <p:style>
          <a:lnRef idx="1">
            <a:schemeClr val="accent1"/>
          </a:lnRef>
          <a:fillRef idx="0">
            <a:schemeClr val="accent1"/>
          </a:fillRef>
          <a:effectRef idx="0">
            <a:schemeClr val="accent1"/>
          </a:effectRef>
          <a:fontRef idx="minor">
            <a:schemeClr val="tx1"/>
          </a:fontRef>
        </p:style>
      </p:cxnSp>
      <p:sp>
        <p:nvSpPr>
          <p:cNvPr id="3" name="Text Placeholder 2"/>
          <p:cNvSpPr>
            <a:spLocks noGrp="1"/>
          </p:cNvSpPr>
          <p:nvPr>
            <p:ph type="body" idx="1"/>
          </p:nvPr>
        </p:nvSpPr>
        <p:spPr>
          <a:xfrm>
            <a:off x="1941679" y="3949888"/>
            <a:ext cx="8287544"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2" name="Title 1"/>
          <p:cNvSpPr>
            <a:spLocks noGrp="1"/>
          </p:cNvSpPr>
          <p:nvPr>
            <p:ph type="title" hasCustomPrompt="1"/>
          </p:nvPr>
        </p:nvSpPr>
        <p:spPr>
          <a:xfrm>
            <a:off x="1941533" y="1609738"/>
            <a:ext cx="8299747" cy="1887950"/>
          </a:xfrm>
        </p:spPr>
        <p:txBody>
          <a:bodyPr anchor="b">
            <a:normAutofit/>
          </a:bodyPr>
          <a:lstStyle>
            <a:lvl1pPr algn="ctr">
              <a:defRPr sz="3600" cap="none"/>
            </a:lvl1pPr>
          </a:lstStyle>
          <a:p>
            <a:r>
              <a:rPr lang="en-US"/>
              <a:t>Click to edit master title style</a:t>
            </a:r>
          </a:p>
        </p:txBody>
      </p:sp>
    </p:spTree>
    <p:extLst>
      <p:ext uri="{BB962C8B-B14F-4D97-AF65-F5344CB8AC3E}">
        <p14:creationId xmlns:p14="http://schemas.microsoft.com/office/powerpoint/2010/main" val="258906004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Content: ECTA">
    <p:spTree>
      <p:nvGrpSpPr>
        <p:cNvPr id="1" name=""/>
        <p:cNvGrpSpPr/>
        <p:nvPr/>
      </p:nvGrpSpPr>
      <p:grpSpPr>
        <a:xfrm>
          <a:off x="0" y="0"/>
          <a:ext cx="0" cy="0"/>
          <a:chOff x="0" y="0"/>
          <a:chExt cx="0" cy="0"/>
        </a:xfrm>
      </p:grpSpPr>
      <p:sp>
        <p:nvSpPr>
          <p:cNvPr id="11" name="Slide Number Placeholder 5">
            <a:extLst>
              <a:ext uri="{FF2B5EF4-FFF2-40B4-BE49-F238E27FC236}">
                <a16:creationId xmlns:a16="http://schemas.microsoft.com/office/drawing/2014/main" id="{D32A7D1F-55B1-8F42-9218-AFF4F6DB44DB}"/>
              </a:ext>
            </a:extLst>
          </p:cNvPr>
          <p:cNvSpPr>
            <a:spLocks noGrp="1"/>
          </p:cNvSpPr>
          <p:nvPr>
            <p:ph type="sldNum" sz="quarter" idx="4"/>
          </p:nvPr>
        </p:nvSpPr>
        <p:spPr>
          <a:xfrm>
            <a:off x="10360510" y="6319554"/>
            <a:ext cx="1232776" cy="503578"/>
          </a:xfrm>
          <a:prstGeom prst="rect">
            <a:avLst/>
          </a:prstGeom>
        </p:spPr>
        <p:txBody>
          <a:bodyPr anchor="ctr" anchorCtr="0"/>
          <a:lstStyle>
            <a:lvl1pPr algn="r">
              <a:defRPr sz="1400" b="0">
                <a:solidFill>
                  <a:srgbClr val="104578"/>
                </a:solidFill>
              </a:defRPr>
            </a:lvl1pPr>
          </a:lstStyle>
          <a:p>
            <a:fld id="{8FF8BE51-C3B0-9B4F-9A06-4F809A9A7941}" type="slidenum">
              <a:rPr lang="en-US" smtClean="0"/>
              <a:pPr/>
              <a:t>‹#›</a:t>
            </a:fld>
            <a:endParaRPr lang="en-US"/>
          </a:p>
        </p:txBody>
      </p:sp>
      <p:pic>
        <p:nvPicPr>
          <p:cNvPr id="13" name="Picture 12" title="Logo: ECTA">
            <a:extLst>
              <a:ext uri="{FF2B5EF4-FFF2-40B4-BE49-F238E27FC236}">
                <a16:creationId xmlns:a16="http://schemas.microsoft.com/office/drawing/2014/main" id="{6AA942BD-735F-174E-81BB-CA316839687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87828" y="6061426"/>
            <a:ext cx="1322452" cy="508635"/>
          </a:xfrm>
          <a:prstGeom prst="rect">
            <a:avLst/>
          </a:prstGeom>
        </p:spPr>
      </p:pic>
      <p:sp>
        <p:nvSpPr>
          <p:cNvPr id="3" name="Content Placeholder 2"/>
          <p:cNvSpPr>
            <a:spLocks noGrp="1"/>
          </p:cNvSpPr>
          <p:nvPr>
            <p:ph idx="1"/>
          </p:nvPr>
        </p:nvSpPr>
        <p:spPr>
          <a:xfrm>
            <a:off x="587829" y="1368358"/>
            <a:ext cx="11005457" cy="4477806"/>
          </a:xfrm>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1"/>
          <p:cNvSpPr>
            <a:spLocks noGrp="1"/>
          </p:cNvSpPr>
          <p:nvPr>
            <p:ph type="title" hasCustomPrompt="1"/>
          </p:nvPr>
        </p:nvSpPr>
        <p:spPr/>
        <p:txBody>
          <a:bodyPr/>
          <a:lstStyle>
            <a:lvl1pPr>
              <a:defRPr cap="none"/>
            </a:lvl1pPr>
          </a:lstStyle>
          <a:p>
            <a:r>
              <a:rPr lang="en-US"/>
              <a:t>Click to edit master title style</a:t>
            </a:r>
          </a:p>
        </p:txBody>
      </p:sp>
    </p:spTree>
    <p:extLst>
      <p:ext uri="{BB962C8B-B14F-4D97-AF65-F5344CB8AC3E}">
        <p14:creationId xmlns:p14="http://schemas.microsoft.com/office/powerpoint/2010/main" val="49594604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Content: No Logo">
    <p:spTree>
      <p:nvGrpSpPr>
        <p:cNvPr id="1" name=""/>
        <p:cNvGrpSpPr/>
        <p:nvPr/>
      </p:nvGrpSpPr>
      <p:grpSpPr>
        <a:xfrm>
          <a:off x="0" y="0"/>
          <a:ext cx="0" cy="0"/>
          <a:chOff x="0" y="0"/>
          <a:chExt cx="0" cy="0"/>
        </a:xfrm>
      </p:grpSpPr>
      <p:sp>
        <p:nvSpPr>
          <p:cNvPr id="11" name="Slide Number Placeholder 5">
            <a:extLst>
              <a:ext uri="{FF2B5EF4-FFF2-40B4-BE49-F238E27FC236}">
                <a16:creationId xmlns:a16="http://schemas.microsoft.com/office/drawing/2014/main" id="{1E7E2749-C774-FD43-A3E7-4BE38AA0A809}"/>
              </a:ext>
            </a:extLst>
          </p:cNvPr>
          <p:cNvSpPr>
            <a:spLocks noGrp="1"/>
          </p:cNvSpPr>
          <p:nvPr>
            <p:ph type="sldNum" sz="quarter" idx="4"/>
          </p:nvPr>
        </p:nvSpPr>
        <p:spPr>
          <a:xfrm>
            <a:off x="10360510" y="6319554"/>
            <a:ext cx="1232776" cy="503578"/>
          </a:xfrm>
          <a:prstGeom prst="rect">
            <a:avLst/>
          </a:prstGeom>
        </p:spPr>
        <p:txBody>
          <a:bodyPr anchor="ctr" anchorCtr="0"/>
          <a:lstStyle>
            <a:lvl1pPr algn="r">
              <a:defRPr sz="1400" b="0">
                <a:solidFill>
                  <a:srgbClr val="104578"/>
                </a:solidFill>
              </a:defRPr>
            </a:lvl1pPr>
          </a:lstStyle>
          <a:p>
            <a:fld id="{8FF8BE51-C3B0-9B4F-9A06-4F809A9A7941}" type="slidenum">
              <a:rPr lang="en-US" smtClean="0"/>
              <a:pPr/>
              <a:t>‹#›</a:t>
            </a:fld>
            <a:endParaRPr lang="en-US"/>
          </a:p>
        </p:txBody>
      </p:sp>
      <p:sp>
        <p:nvSpPr>
          <p:cNvPr id="10" name="Footer Placeholder 4">
            <a:extLst>
              <a:ext uri="{FF2B5EF4-FFF2-40B4-BE49-F238E27FC236}">
                <a16:creationId xmlns:a16="http://schemas.microsoft.com/office/drawing/2014/main" id="{6FFCE1D0-9637-2942-9FC0-5730A9A40C69}"/>
              </a:ext>
            </a:extLst>
          </p:cNvPr>
          <p:cNvSpPr>
            <a:spLocks noGrp="1"/>
          </p:cNvSpPr>
          <p:nvPr>
            <p:ph type="ftr" sz="quarter" idx="3"/>
          </p:nvPr>
        </p:nvSpPr>
        <p:spPr>
          <a:xfrm>
            <a:off x="587829" y="6319553"/>
            <a:ext cx="9772682" cy="496463"/>
          </a:xfrm>
          <a:prstGeom prst="rect">
            <a:avLst/>
          </a:prstGeom>
        </p:spPr>
        <p:txBody>
          <a:bodyPr anchor="ctr" anchorCtr="0"/>
          <a:lstStyle>
            <a:lvl1pPr>
              <a:defRPr sz="1400">
                <a:solidFill>
                  <a:srgbClr val="104578"/>
                </a:solidFill>
              </a:defRPr>
            </a:lvl1pPr>
          </a:lstStyle>
          <a:p>
            <a:endParaRPr lang="en-US"/>
          </a:p>
        </p:txBody>
      </p:sp>
      <p:sp>
        <p:nvSpPr>
          <p:cNvPr id="3" name="Content Placeholder 2"/>
          <p:cNvSpPr>
            <a:spLocks noGrp="1"/>
          </p:cNvSpPr>
          <p:nvPr>
            <p:ph idx="1"/>
          </p:nvPr>
        </p:nvSpPr>
        <p:spPr>
          <a:xfrm>
            <a:off x="587829" y="1368358"/>
            <a:ext cx="11005457" cy="4477806"/>
          </a:xfrm>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1"/>
          <p:cNvSpPr>
            <a:spLocks noGrp="1"/>
          </p:cNvSpPr>
          <p:nvPr>
            <p:ph type="title" hasCustomPrompt="1"/>
          </p:nvPr>
        </p:nvSpPr>
        <p:spPr/>
        <p:txBody>
          <a:bodyPr/>
          <a:lstStyle>
            <a:lvl1pPr>
              <a:defRPr cap="none"/>
            </a:lvl1pPr>
          </a:lstStyle>
          <a:p>
            <a:r>
              <a:rPr lang="en-US"/>
              <a:t>Click to edit master title style</a:t>
            </a:r>
          </a:p>
        </p:txBody>
      </p:sp>
    </p:spTree>
    <p:extLst>
      <p:ext uri="{BB962C8B-B14F-4D97-AF65-F5344CB8AC3E}">
        <p14:creationId xmlns:p14="http://schemas.microsoft.com/office/powerpoint/2010/main" val="210465567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 preserve="1">
  <p:cSld name="Content2: DaSy">
    <p:spTree>
      <p:nvGrpSpPr>
        <p:cNvPr id="1" name=""/>
        <p:cNvGrpSpPr/>
        <p:nvPr/>
      </p:nvGrpSpPr>
      <p:grpSpPr>
        <a:xfrm>
          <a:off x="0" y="0"/>
          <a:ext cx="0" cy="0"/>
          <a:chOff x="0" y="0"/>
          <a:chExt cx="0" cy="0"/>
        </a:xfrm>
      </p:grpSpPr>
      <p:sp>
        <p:nvSpPr>
          <p:cNvPr id="14" name="Slide Number Placeholder 5">
            <a:extLst>
              <a:ext uri="{FF2B5EF4-FFF2-40B4-BE49-F238E27FC236}">
                <a16:creationId xmlns:a16="http://schemas.microsoft.com/office/drawing/2014/main" id="{E4D7F0D2-857C-7A42-A2C9-10B1AD0DC8BD}"/>
              </a:ext>
            </a:extLst>
          </p:cNvPr>
          <p:cNvSpPr>
            <a:spLocks noGrp="1"/>
          </p:cNvSpPr>
          <p:nvPr>
            <p:ph type="sldNum" sz="quarter" idx="4"/>
          </p:nvPr>
        </p:nvSpPr>
        <p:spPr>
          <a:xfrm>
            <a:off x="10360510" y="6319554"/>
            <a:ext cx="1232776" cy="503578"/>
          </a:xfrm>
          <a:prstGeom prst="rect">
            <a:avLst/>
          </a:prstGeom>
        </p:spPr>
        <p:txBody>
          <a:bodyPr anchor="ctr" anchorCtr="0"/>
          <a:lstStyle>
            <a:lvl1pPr algn="r">
              <a:defRPr sz="1400" b="0">
                <a:solidFill>
                  <a:srgbClr val="104578"/>
                </a:solidFill>
              </a:defRPr>
            </a:lvl1pPr>
          </a:lstStyle>
          <a:p>
            <a:fld id="{8FF8BE51-C3B0-9B4F-9A06-4F809A9A7941}" type="slidenum">
              <a:rPr lang="en-US" smtClean="0"/>
              <a:pPr/>
              <a:t>‹#›</a:t>
            </a:fld>
            <a:endParaRPr lang="en-US"/>
          </a:p>
        </p:txBody>
      </p:sp>
      <p:pic>
        <p:nvPicPr>
          <p:cNvPr id="7" name="Picture 6" title="Logo: ECTA">
            <a:extLst>
              <a:ext uri="{FF2B5EF4-FFF2-40B4-BE49-F238E27FC236}">
                <a16:creationId xmlns:a16="http://schemas.microsoft.com/office/drawing/2014/main" id="{D847ED40-1889-7398-0F0D-539980A559B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87828" y="6061426"/>
            <a:ext cx="1322452" cy="508635"/>
          </a:xfrm>
          <a:prstGeom prst="rect">
            <a:avLst/>
          </a:prstGeom>
        </p:spPr>
      </p:pic>
      <p:sp>
        <p:nvSpPr>
          <p:cNvPr id="4" name="Content Placeholder 3"/>
          <p:cNvSpPr>
            <a:spLocks noGrp="1"/>
          </p:cNvSpPr>
          <p:nvPr>
            <p:ph sz="half" idx="2"/>
          </p:nvPr>
        </p:nvSpPr>
        <p:spPr>
          <a:xfrm>
            <a:off x="6204856" y="1376140"/>
            <a:ext cx="5388429" cy="44686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Content Placeholder 2"/>
          <p:cNvSpPr>
            <a:spLocks noGrp="1"/>
          </p:cNvSpPr>
          <p:nvPr>
            <p:ph sz="half" idx="1"/>
          </p:nvPr>
        </p:nvSpPr>
        <p:spPr>
          <a:xfrm>
            <a:off x="587829" y="1368358"/>
            <a:ext cx="5388428" cy="447780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1"/>
          <p:cNvSpPr>
            <a:spLocks noGrp="1"/>
          </p:cNvSpPr>
          <p:nvPr>
            <p:ph type="title" hasCustomPrompt="1"/>
          </p:nvPr>
        </p:nvSpPr>
        <p:spPr>
          <a:xfrm>
            <a:off x="587829" y="226979"/>
            <a:ext cx="11005456" cy="899693"/>
          </a:xfrm>
        </p:spPr>
        <p:txBody>
          <a:bodyPr/>
          <a:lstStyle>
            <a:lvl1pPr>
              <a:defRPr cap="none"/>
            </a:lvl1pPr>
          </a:lstStyle>
          <a:p>
            <a:r>
              <a:rPr lang="en-US"/>
              <a:t>Click to edit master title style</a:t>
            </a:r>
          </a:p>
        </p:txBody>
      </p:sp>
    </p:spTree>
    <p:extLst>
      <p:ext uri="{BB962C8B-B14F-4D97-AF65-F5344CB8AC3E}">
        <p14:creationId xmlns:p14="http://schemas.microsoft.com/office/powerpoint/2010/main" val="242162630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Content2: No Logo">
    <p:spTree>
      <p:nvGrpSpPr>
        <p:cNvPr id="1" name=""/>
        <p:cNvGrpSpPr/>
        <p:nvPr/>
      </p:nvGrpSpPr>
      <p:grpSpPr>
        <a:xfrm>
          <a:off x="0" y="0"/>
          <a:ext cx="0" cy="0"/>
          <a:chOff x="0" y="0"/>
          <a:chExt cx="0" cy="0"/>
        </a:xfrm>
      </p:grpSpPr>
      <p:sp>
        <p:nvSpPr>
          <p:cNvPr id="14" name="Slide Number Placeholder 5">
            <a:extLst>
              <a:ext uri="{FF2B5EF4-FFF2-40B4-BE49-F238E27FC236}">
                <a16:creationId xmlns:a16="http://schemas.microsoft.com/office/drawing/2014/main" id="{E4D7F0D2-857C-7A42-A2C9-10B1AD0DC8BD}"/>
              </a:ext>
            </a:extLst>
          </p:cNvPr>
          <p:cNvSpPr>
            <a:spLocks noGrp="1"/>
          </p:cNvSpPr>
          <p:nvPr>
            <p:ph type="sldNum" sz="quarter" idx="4"/>
          </p:nvPr>
        </p:nvSpPr>
        <p:spPr>
          <a:xfrm>
            <a:off x="10360510" y="6319554"/>
            <a:ext cx="1232776" cy="503578"/>
          </a:xfrm>
          <a:prstGeom prst="rect">
            <a:avLst/>
          </a:prstGeom>
        </p:spPr>
        <p:txBody>
          <a:bodyPr anchor="ctr" anchorCtr="0"/>
          <a:lstStyle>
            <a:lvl1pPr algn="r">
              <a:defRPr sz="1400" b="0">
                <a:solidFill>
                  <a:srgbClr val="104578"/>
                </a:solidFill>
              </a:defRPr>
            </a:lvl1pPr>
          </a:lstStyle>
          <a:p>
            <a:fld id="{8FF8BE51-C3B0-9B4F-9A06-4F809A9A7941}" type="slidenum">
              <a:rPr lang="en-US" smtClean="0"/>
              <a:pPr/>
              <a:t>‹#›</a:t>
            </a:fld>
            <a:endParaRPr lang="en-US"/>
          </a:p>
        </p:txBody>
      </p:sp>
      <p:sp>
        <p:nvSpPr>
          <p:cNvPr id="11" name="Footer Placeholder 4">
            <a:extLst>
              <a:ext uri="{FF2B5EF4-FFF2-40B4-BE49-F238E27FC236}">
                <a16:creationId xmlns:a16="http://schemas.microsoft.com/office/drawing/2014/main" id="{FC22B58D-2202-A346-8FF6-EC023667125E}"/>
              </a:ext>
            </a:extLst>
          </p:cNvPr>
          <p:cNvSpPr>
            <a:spLocks noGrp="1"/>
          </p:cNvSpPr>
          <p:nvPr>
            <p:ph type="ftr" sz="quarter" idx="3"/>
          </p:nvPr>
        </p:nvSpPr>
        <p:spPr>
          <a:xfrm>
            <a:off x="587829" y="6319553"/>
            <a:ext cx="9772681" cy="496463"/>
          </a:xfrm>
          <a:prstGeom prst="rect">
            <a:avLst/>
          </a:prstGeom>
        </p:spPr>
        <p:txBody>
          <a:bodyPr anchor="ctr" anchorCtr="0"/>
          <a:lstStyle>
            <a:lvl1pPr>
              <a:defRPr sz="1400">
                <a:solidFill>
                  <a:srgbClr val="104578"/>
                </a:solidFill>
              </a:defRPr>
            </a:lvl1pPr>
          </a:lstStyle>
          <a:p>
            <a:endParaRPr lang="en-US"/>
          </a:p>
        </p:txBody>
      </p:sp>
      <p:sp>
        <p:nvSpPr>
          <p:cNvPr id="4" name="Content Placeholder 3"/>
          <p:cNvSpPr>
            <a:spLocks noGrp="1"/>
          </p:cNvSpPr>
          <p:nvPr>
            <p:ph sz="half" idx="2"/>
          </p:nvPr>
        </p:nvSpPr>
        <p:spPr>
          <a:xfrm>
            <a:off x="6204856" y="1376140"/>
            <a:ext cx="5388429" cy="44686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Content Placeholder 2"/>
          <p:cNvSpPr>
            <a:spLocks noGrp="1"/>
          </p:cNvSpPr>
          <p:nvPr>
            <p:ph sz="half" idx="1"/>
          </p:nvPr>
        </p:nvSpPr>
        <p:spPr>
          <a:xfrm>
            <a:off x="587829" y="1368358"/>
            <a:ext cx="5388428" cy="447780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1"/>
          <p:cNvSpPr>
            <a:spLocks noGrp="1"/>
          </p:cNvSpPr>
          <p:nvPr>
            <p:ph type="title" hasCustomPrompt="1"/>
          </p:nvPr>
        </p:nvSpPr>
        <p:spPr>
          <a:xfrm>
            <a:off x="587829" y="226979"/>
            <a:ext cx="11005456" cy="899693"/>
          </a:xfrm>
        </p:spPr>
        <p:txBody>
          <a:bodyPr/>
          <a:lstStyle>
            <a:lvl1pPr>
              <a:defRPr cap="none"/>
            </a:lvl1pPr>
          </a:lstStyle>
          <a:p>
            <a:r>
              <a:rPr lang="en-US"/>
              <a:t>Click to edit master title style</a:t>
            </a:r>
          </a:p>
        </p:txBody>
      </p:sp>
    </p:spTree>
    <p:extLst>
      <p:ext uri="{BB962C8B-B14F-4D97-AF65-F5344CB8AC3E}">
        <p14:creationId xmlns:p14="http://schemas.microsoft.com/office/powerpoint/2010/main" val="135045705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ontent4: Color Blocks 1">
    <p:spTree>
      <p:nvGrpSpPr>
        <p:cNvPr id="1" name=""/>
        <p:cNvGrpSpPr/>
        <p:nvPr/>
      </p:nvGrpSpPr>
      <p:grpSpPr>
        <a:xfrm>
          <a:off x="0" y="0"/>
          <a:ext cx="0" cy="0"/>
          <a:chOff x="0" y="0"/>
          <a:chExt cx="0" cy="0"/>
        </a:xfrm>
      </p:grpSpPr>
      <p:sp>
        <p:nvSpPr>
          <p:cNvPr id="10" name="Slide Number Placeholder 5">
            <a:extLst>
              <a:ext uri="{FF2B5EF4-FFF2-40B4-BE49-F238E27FC236}">
                <a16:creationId xmlns:a16="http://schemas.microsoft.com/office/drawing/2014/main" id="{E5DFC899-3EC5-DB43-A9CC-118545BCA960}"/>
              </a:ext>
            </a:extLst>
          </p:cNvPr>
          <p:cNvSpPr>
            <a:spLocks noGrp="1"/>
          </p:cNvSpPr>
          <p:nvPr>
            <p:ph type="sldNum" sz="quarter" idx="11"/>
          </p:nvPr>
        </p:nvSpPr>
        <p:spPr>
          <a:xfrm>
            <a:off x="10360510" y="6349534"/>
            <a:ext cx="1232776" cy="503578"/>
          </a:xfrm>
          <a:prstGeom prst="rect">
            <a:avLst/>
          </a:prstGeom>
        </p:spPr>
        <p:txBody>
          <a:bodyPr anchor="ctr" anchorCtr="0"/>
          <a:lstStyle>
            <a:lvl1pPr algn="r">
              <a:defRPr sz="1400" b="0">
                <a:solidFill>
                  <a:srgbClr val="104578"/>
                </a:solidFill>
              </a:defRPr>
            </a:lvl1pPr>
          </a:lstStyle>
          <a:p>
            <a:fld id="{8FF8BE51-C3B0-9B4F-9A06-4F809A9A7941}" type="slidenum">
              <a:rPr lang="en-US" smtClean="0"/>
              <a:pPr/>
              <a:t>‹#›</a:t>
            </a:fld>
            <a:endParaRPr lang="en-US"/>
          </a:p>
        </p:txBody>
      </p:sp>
      <p:sp>
        <p:nvSpPr>
          <p:cNvPr id="9" name="Footer Placeholder 4">
            <a:extLst>
              <a:ext uri="{FF2B5EF4-FFF2-40B4-BE49-F238E27FC236}">
                <a16:creationId xmlns:a16="http://schemas.microsoft.com/office/drawing/2014/main" id="{1C2A460B-0C02-0947-B29B-910DB98C9E32}"/>
              </a:ext>
            </a:extLst>
          </p:cNvPr>
          <p:cNvSpPr>
            <a:spLocks noGrp="1"/>
          </p:cNvSpPr>
          <p:nvPr>
            <p:ph type="ftr" sz="quarter" idx="10"/>
          </p:nvPr>
        </p:nvSpPr>
        <p:spPr>
          <a:xfrm>
            <a:off x="587829" y="6349533"/>
            <a:ext cx="9772682" cy="496463"/>
          </a:xfrm>
          <a:prstGeom prst="rect">
            <a:avLst/>
          </a:prstGeom>
        </p:spPr>
        <p:txBody>
          <a:bodyPr anchor="ctr" anchorCtr="0"/>
          <a:lstStyle>
            <a:lvl1pPr>
              <a:defRPr sz="1400">
                <a:solidFill>
                  <a:srgbClr val="104578"/>
                </a:solidFill>
              </a:defRPr>
            </a:lvl1pPr>
          </a:lstStyle>
          <a:p>
            <a:endParaRPr lang="en-US"/>
          </a:p>
        </p:txBody>
      </p:sp>
      <p:sp>
        <p:nvSpPr>
          <p:cNvPr id="6" name="Content Placeholder 5"/>
          <p:cNvSpPr>
            <a:spLocks noGrp="1"/>
          </p:cNvSpPr>
          <p:nvPr>
            <p:ph sz="quarter" idx="4"/>
          </p:nvPr>
        </p:nvSpPr>
        <p:spPr>
          <a:xfrm>
            <a:off x="6204857" y="2147817"/>
            <a:ext cx="5388429" cy="4012634"/>
          </a:xfrm>
          <a:solidFill>
            <a:schemeClr val="accent4">
              <a:lumMod val="20000"/>
              <a:lumOff val="80000"/>
            </a:schemeClr>
          </a:solidFill>
          <a:effectLst>
            <a:softEdge rad="12700"/>
          </a:effectLst>
        </p:spPr>
        <p:txBody>
          <a:bodyPr/>
          <a:lstStyle>
            <a:lvl1pPr>
              <a:buClrTx/>
              <a:defRPr/>
            </a:lvl1pPr>
            <a:lvl2pPr>
              <a:buClrTx/>
              <a:defRPr/>
            </a:lvl2pPr>
            <a:lvl3pPr>
              <a:buClrTx/>
              <a:defRPr/>
            </a:lvl3pPr>
            <a:lvl4pPr>
              <a:buClrTx/>
              <a:defRPr/>
            </a:lvl4pPr>
            <a:lvl5pPr>
              <a:buClrTx/>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204857" y="1261287"/>
            <a:ext cx="5388429" cy="771585"/>
          </a:xfrm>
          <a:solidFill>
            <a:schemeClr val="accent4">
              <a:lumMod val="50000"/>
            </a:schemeClr>
          </a:solidFill>
          <a:ln w="50800">
            <a:solidFill>
              <a:schemeClr val="accent4">
                <a:lumMod val="75000"/>
              </a:schemeClr>
            </a:solidFill>
          </a:ln>
        </p:spPr>
        <p:txBody>
          <a:bodyPr anchor="b">
            <a:normAutofit/>
          </a:bodyPr>
          <a:lstStyle>
            <a:lvl1pPr marL="0" indent="0">
              <a:lnSpc>
                <a:spcPct val="100000"/>
              </a:lnSpc>
              <a:buNone/>
              <a:defRPr sz="22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587829" y="2148784"/>
            <a:ext cx="5388428" cy="4023415"/>
          </a:xfrm>
          <a:solidFill>
            <a:schemeClr val="accent5">
              <a:lumMod val="20000"/>
              <a:lumOff val="80000"/>
            </a:schemeClr>
          </a:solidFill>
          <a:effectLst>
            <a:softEdge rad="12700"/>
          </a:effectLst>
        </p:spPr>
        <p:txBody>
          <a:bodyPr/>
          <a:lstStyle>
            <a:lvl1pPr>
              <a:buClr>
                <a:schemeClr val="tx1"/>
              </a:buClr>
              <a:defRPr/>
            </a:lvl1pPr>
            <a:lvl2pPr>
              <a:buClr>
                <a:schemeClr val="tx1"/>
              </a:buClr>
              <a:defRPr/>
            </a:lvl2pPr>
            <a:lvl3pPr>
              <a:buClr>
                <a:schemeClr val="tx1"/>
              </a:buClr>
              <a:defRPr/>
            </a:lvl3pPr>
            <a:lvl4pPr>
              <a:buClr>
                <a:schemeClr val="tx1"/>
              </a:buClr>
              <a:defRPr/>
            </a:lvl4pPr>
            <a:lvl5pPr>
              <a:buClr>
                <a:schemeClr val="tx1"/>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Text Placeholder 2"/>
          <p:cNvSpPr>
            <a:spLocks noGrp="1"/>
          </p:cNvSpPr>
          <p:nvPr>
            <p:ph type="body" idx="1"/>
          </p:nvPr>
        </p:nvSpPr>
        <p:spPr>
          <a:xfrm>
            <a:off x="587829" y="1258112"/>
            <a:ext cx="5388428" cy="771302"/>
          </a:xfrm>
          <a:solidFill>
            <a:schemeClr val="accent5">
              <a:lumMod val="50000"/>
            </a:schemeClr>
          </a:solidFill>
          <a:ln w="50800">
            <a:solidFill>
              <a:schemeClr val="accent5"/>
            </a:solidFill>
          </a:ln>
        </p:spPr>
        <p:txBody>
          <a:bodyPr anchor="b">
            <a:normAutofit/>
          </a:bodyPr>
          <a:lstStyle>
            <a:lvl1pPr marL="0" indent="0">
              <a:lnSpc>
                <a:spcPct val="100000"/>
              </a:lnSpc>
              <a:buNone/>
              <a:defRPr sz="22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 name="Title 1"/>
          <p:cNvSpPr>
            <a:spLocks noGrp="1"/>
          </p:cNvSpPr>
          <p:nvPr>
            <p:ph type="title" hasCustomPrompt="1"/>
          </p:nvPr>
        </p:nvSpPr>
        <p:spPr>
          <a:xfrm>
            <a:off x="587829" y="226989"/>
            <a:ext cx="11005457" cy="911753"/>
          </a:xfrm>
        </p:spPr>
        <p:txBody>
          <a:bodyPr/>
          <a:lstStyle>
            <a:lvl1pPr>
              <a:defRPr cap="none"/>
            </a:lvl1pPr>
          </a:lstStyle>
          <a:p>
            <a:r>
              <a:rPr lang="en-US"/>
              <a:t>Click to edit master title style</a:t>
            </a:r>
          </a:p>
        </p:txBody>
      </p:sp>
    </p:spTree>
    <p:extLst>
      <p:ext uri="{BB962C8B-B14F-4D97-AF65-F5344CB8AC3E}">
        <p14:creationId xmlns:p14="http://schemas.microsoft.com/office/powerpoint/2010/main" val="40157199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ntent4: Color Blocks 2">
    <p:spTree>
      <p:nvGrpSpPr>
        <p:cNvPr id="1" name=""/>
        <p:cNvGrpSpPr/>
        <p:nvPr/>
      </p:nvGrpSpPr>
      <p:grpSpPr>
        <a:xfrm>
          <a:off x="0" y="0"/>
          <a:ext cx="0" cy="0"/>
          <a:chOff x="0" y="0"/>
          <a:chExt cx="0" cy="0"/>
        </a:xfrm>
      </p:grpSpPr>
      <p:sp>
        <p:nvSpPr>
          <p:cNvPr id="10" name="Slide Number Placeholder 5">
            <a:extLst>
              <a:ext uri="{FF2B5EF4-FFF2-40B4-BE49-F238E27FC236}">
                <a16:creationId xmlns:a16="http://schemas.microsoft.com/office/drawing/2014/main" id="{85F550C6-E3F1-3B41-A219-010D2B67CB95}"/>
              </a:ext>
            </a:extLst>
          </p:cNvPr>
          <p:cNvSpPr>
            <a:spLocks noGrp="1"/>
          </p:cNvSpPr>
          <p:nvPr>
            <p:ph type="sldNum" sz="quarter" idx="11"/>
          </p:nvPr>
        </p:nvSpPr>
        <p:spPr>
          <a:xfrm>
            <a:off x="10360510" y="6349534"/>
            <a:ext cx="1232776" cy="503578"/>
          </a:xfrm>
          <a:prstGeom prst="rect">
            <a:avLst/>
          </a:prstGeom>
        </p:spPr>
        <p:txBody>
          <a:bodyPr anchor="ctr" anchorCtr="0"/>
          <a:lstStyle>
            <a:lvl1pPr algn="r">
              <a:defRPr sz="1400" b="0">
                <a:solidFill>
                  <a:srgbClr val="104578"/>
                </a:solidFill>
              </a:defRPr>
            </a:lvl1pPr>
          </a:lstStyle>
          <a:p>
            <a:fld id="{8FF8BE51-C3B0-9B4F-9A06-4F809A9A7941}" type="slidenum">
              <a:rPr lang="en-US" smtClean="0"/>
              <a:pPr/>
              <a:t>‹#›</a:t>
            </a:fld>
            <a:endParaRPr lang="en-US"/>
          </a:p>
        </p:txBody>
      </p:sp>
      <p:sp>
        <p:nvSpPr>
          <p:cNvPr id="9" name="Footer Placeholder 4">
            <a:extLst>
              <a:ext uri="{FF2B5EF4-FFF2-40B4-BE49-F238E27FC236}">
                <a16:creationId xmlns:a16="http://schemas.microsoft.com/office/drawing/2014/main" id="{5CED27E4-1CB0-884A-BB5B-AE76B59F9324}"/>
              </a:ext>
            </a:extLst>
          </p:cNvPr>
          <p:cNvSpPr>
            <a:spLocks noGrp="1"/>
          </p:cNvSpPr>
          <p:nvPr>
            <p:ph type="ftr" sz="quarter" idx="10"/>
          </p:nvPr>
        </p:nvSpPr>
        <p:spPr>
          <a:xfrm>
            <a:off x="587829" y="6349533"/>
            <a:ext cx="9772682" cy="496463"/>
          </a:xfrm>
          <a:prstGeom prst="rect">
            <a:avLst/>
          </a:prstGeom>
        </p:spPr>
        <p:txBody>
          <a:bodyPr anchor="ctr" anchorCtr="0"/>
          <a:lstStyle>
            <a:lvl1pPr>
              <a:defRPr sz="1400">
                <a:solidFill>
                  <a:srgbClr val="104578"/>
                </a:solidFill>
              </a:defRPr>
            </a:lvl1pPr>
          </a:lstStyle>
          <a:p>
            <a:endParaRPr lang="en-US"/>
          </a:p>
        </p:txBody>
      </p:sp>
      <p:sp>
        <p:nvSpPr>
          <p:cNvPr id="4" name="Content Placeholder 3"/>
          <p:cNvSpPr>
            <a:spLocks noGrp="1"/>
          </p:cNvSpPr>
          <p:nvPr>
            <p:ph sz="half" idx="2"/>
          </p:nvPr>
        </p:nvSpPr>
        <p:spPr>
          <a:xfrm>
            <a:off x="587829" y="2148784"/>
            <a:ext cx="5388428" cy="4023415"/>
          </a:xfrm>
          <a:solidFill>
            <a:schemeClr val="accent2">
              <a:lumMod val="20000"/>
              <a:lumOff val="80000"/>
            </a:schemeClr>
          </a:solidFill>
          <a:effectLst>
            <a:softEdge rad="12700"/>
          </a:effectLst>
        </p:spPr>
        <p:txBody>
          <a:bodyPr/>
          <a:lstStyle>
            <a:lvl1pPr>
              <a:buClrTx/>
              <a:defRPr/>
            </a:lvl1pPr>
            <a:lvl2pPr>
              <a:buClrTx/>
              <a:defRPr/>
            </a:lvl2pPr>
            <a:lvl3pPr>
              <a:buClrTx/>
              <a:defRPr/>
            </a:lvl3pPr>
            <a:lvl4pPr>
              <a:buClrTx/>
              <a:defRPr/>
            </a:lvl4pPr>
            <a:lvl5pPr>
              <a:buClrTx/>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Text Placeholder 2"/>
          <p:cNvSpPr>
            <a:spLocks noGrp="1"/>
          </p:cNvSpPr>
          <p:nvPr>
            <p:ph type="body" idx="1"/>
          </p:nvPr>
        </p:nvSpPr>
        <p:spPr>
          <a:xfrm>
            <a:off x="587829" y="1258112"/>
            <a:ext cx="5388428" cy="771302"/>
          </a:xfrm>
          <a:solidFill>
            <a:schemeClr val="accent2">
              <a:lumMod val="75000"/>
            </a:schemeClr>
          </a:solidFill>
          <a:ln w="50800">
            <a:solidFill>
              <a:schemeClr val="accent2">
                <a:lumMod val="60000"/>
                <a:lumOff val="40000"/>
              </a:schemeClr>
            </a:solidFill>
          </a:ln>
        </p:spPr>
        <p:txBody>
          <a:bodyPr anchor="b">
            <a:normAutofit/>
          </a:bodyPr>
          <a:lstStyle>
            <a:lvl1pPr marL="0" indent="0">
              <a:lnSpc>
                <a:spcPct val="100000"/>
              </a:lnSpc>
              <a:buNone/>
              <a:defRPr sz="22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04857" y="2147817"/>
            <a:ext cx="5388429" cy="4012634"/>
          </a:xfrm>
          <a:solidFill>
            <a:schemeClr val="accent6">
              <a:lumMod val="20000"/>
              <a:lumOff val="80000"/>
            </a:schemeClr>
          </a:solidFill>
          <a:effectLst>
            <a:softEdge rad="12700"/>
          </a:effectLst>
        </p:spPr>
        <p:txBody>
          <a:bodyPr/>
          <a:lstStyle>
            <a:lvl1pPr>
              <a:buClrTx/>
              <a:defRPr/>
            </a:lvl1pPr>
            <a:lvl2pPr>
              <a:buClrTx/>
              <a:defRPr/>
            </a:lvl2pPr>
            <a:lvl3pPr>
              <a:buClrTx/>
              <a:defRPr/>
            </a:lvl3pPr>
            <a:lvl4pPr>
              <a:buClrTx/>
              <a:defRPr/>
            </a:lvl4pPr>
            <a:lvl5pPr>
              <a:buClrTx/>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204857" y="1261287"/>
            <a:ext cx="5388429" cy="771585"/>
          </a:xfrm>
          <a:solidFill>
            <a:schemeClr val="accent6">
              <a:lumMod val="75000"/>
            </a:schemeClr>
          </a:solidFill>
          <a:ln w="50800">
            <a:solidFill>
              <a:schemeClr val="accent6"/>
            </a:solidFill>
          </a:ln>
        </p:spPr>
        <p:txBody>
          <a:bodyPr anchor="b">
            <a:normAutofit/>
          </a:bodyPr>
          <a:lstStyle>
            <a:lvl1pPr marL="0" indent="0">
              <a:lnSpc>
                <a:spcPct val="100000"/>
              </a:lnSpc>
              <a:buNone/>
              <a:defRPr sz="22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 name="Title 1"/>
          <p:cNvSpPr>
            <a:spLocks noGrp="1"/>
          </p:cNvSpPr>
          <p:nvPr>
            <p:ph type="title" hasCustomPrompt="1"/>
          </p:nvPr>
        </p:nvSpPr>
        <p:spPr>
          <a:xfrm>
            <a:off x="587829" y="226989"/>
            <a:ext cx="11005457" cy="911753"/>
          </a:xfrm>
        </p:spPr>
        <p:txBody>
          <a:bodyPr/>
          <a:lstStyle>
            <a:lvl1pPr>
              <a:defRPr cap="none"/>
            </a:lvl1pPr>
          </a:lstStyle>
          <a:p>
            <a:r>
              <a:rPr lang="en-US"/>
              <a:t>Click to edit master title style</a:t>
            </a:r>
          </a:p>
        </p:txBody>
      </p:sp>
    </p:spTree>
    <p:extLst>
      <p:ext uri="{BB962C8B-B14F-4D97-AF65-F5344CB8AC3E}">
        <p14:creationId xmlns:p14="http://schemas.microsoft.com/office/powerpoint/2010/main" val="11722291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ntent4: Color Blocks 3">
    <p:spTree>
      <p:nvGrpSpPr>
        <p:cNvPr id="1" name=""/>
        <p:cNvGrpSpPr/>
        <p:nvPr/>
      </p:nvGrpSpPr>
      <p:grpSpPr>
        <a:xfrm>
          <a:off x="0" y="0"/>
          <a:ext cx="0" cy="0"/>
          <a:chOff x="0" y="0"/>
          <a:chExt cx="0" cy="0"/>
        </a:xfrm>
      </p:grpSpPr>
      <p:sp>
        <p:nvSpPr>
          <p:cNvPr id="10" name="Slide Number Placeholder 5">
            <a:extLst>
              <a:ext uri="{FF2B5EF4-FFF2-40B4-BE49-F238E27FC236}">
                <a16:creationId xmlns:a16="http://schemas.microsoft.com/office/drawing/2014/main" id="{85F550C6-E3F1-3B41-A219-010D2B67CB95}"/>
              </a:ext>
            </a:extLst>
          </p:cNvPr>
          <p:cNvSpPr>
            <a:spLocks noGrp="1"/>
          </p:cNvSpPr>
          <p:nvPr>
            <p:ph type="sldNum" sz="quarter" idx="11"/>
          </p:nvPr>
        </p:nvSpPr>
        <p:spPr>
          <a:xfrm>
            <a:off x="10360510" y="6349534"/>
            <a:ext cx="1232776" cy="503578"/>
          </a:xfrm>
          <a:prstGeom prst="rect">
            <a:avLst/>
          </a:prstGeom>
        </p:spPr>
        <p:txBody>
          <a:bodyPr anchor="ctr" anchorCtr="0"/>
          <a:lstStyle>
            <a:lvl1pPr algn="r">
              <a:defRPr sz="1400" b="0">
                <a:solidFill>
                  <a:srgbClr val="104578"/>
                </a:solidFill>
              </a:defRPr>
            </a:lvl1pPr>
          </a:lstStyle>
          <a:p>
            <a:fld id="{8FF8BE51-C3B0-9B4F-9A06-4F809A9A7941}" type="slidenum">
              <a:rPr lang="en-US" smtClean="0"/>
              <a:pPr/>
              <a:t>‹#›</a:t>
            </a:fld>
            <a:endParaRPr lang="en-US"/>
          </a:p>
        </p:txBody>
      </p:sp>
      <p:sp>
        <p:nvSpPr>
          <p:cNvPr id="9" name="Footer Placeholder 4">
            <a:extLst>
              <a:ext uri="{FF2B5EF4-FFF2-40B4-BE49-F238E27FC236}">
                <a16:creationId xmlns:a16="http://schemas.microsoft.com/office/drawing/2014/main" id="{5CED27E4-1CB0-884A-BB5B-AE76B59F9324}"/>
              </a:ext>
            </a:extLst>
          </p:cNvPr>
          <p:cNvSpPr>
            <a:spLocks noGrp="1"/>
          </p:cNvSpPr>
          <p:nvPr>
            <p:ph type="ftr" sz="quarter" idx="10"/>
          </p:nvPr>
        </p:nvSpPr>
        <p:spPr>
          <a:xfrm>
            <a:off x="587829" y="6349533"/>
            <a:ext cx="9772682" cy="496463"/>
          </a:xfrm>
          <a:prstGeom prst="rect">
            <a:avLst/>
          </a:prstGeom>
        </p:spPr>
        <p:txBody>
          <a:bodyPr anchor="ctr" anchorCtr="0"/>
          <a:lstStyle>
            <a:lvl1pPr>
              <a:defRPr sz="1400">
                <a:solidFill>
                  <a:srgbClr val="104578"/>
                </a:solidFill>
              </a:defRPr>
            </a:lvl1pPr>
          </a:lstStyle>
          <a:p>
            <a:endParaRPr lang="en-US"/>
          </a:p>
        </p:txBody>
      </p:sp>
      <p:sp>
        <p:nvSpPr>
          <p:cNvPr id="6" name="Content Placeholder 5"/>
          <p:cNvSpPr>
            <a:spLocks noGrp="1"/>
          </p:cNvSpPr>
          <p:nvPr>
            <p:ph sz="quarter" idx="4"/>
          </p:nvPr>
        </p:nvSpPr>
        <p:spPr>
          <a:xfrm>
            <a:off x="6204857" y="2147817"/>
            <a:ext cx="5388429" cy="4012634"/>
          </a:xfrm>
          <a:solidFill>
            <a:schemeClr val="accent3">
              <a:lumMod val="20000"/>
              <a:lumOff val="80000"/>
            </a:schemeClr>
          </a:solidFill>
          <a:ln>
            <a:noFill/>
          </a:ln>
          <a:effectLst>
            <a:softEdge rad="12700"/>
          </a:effectLst>
        </p:spPr>
        <p:txBody>
          <a:bodyPr/>
          <a:lstStyle>
            <a:lvl1pPr>
              <a:buClrTx/>
              <a:defRPr/>
            </a:lvl1pPr>
            <a:lvl2pPr>
              <a:buClrTx/>
              <a:defRPr/>
            </a:lvl2pPr>
            <a:lvl3pPr>
              <a:buClrTx/>
              <a:defRPr/>
            </a:lvl3pPr>
            <a:lvl4pPr>
              <a:buClrTx/>
              <a:defRPr/>
            </a:lvl4pPr>
            <a:lvl5pPr>
              <a:buClrTx/>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204857" y="1261287"/>
            <a:ext cx="5388429" cy="771585"/>
          </a:xfrm>
          <a:solidFill>
            <a:schemeClr val="accent3">
              <a:lumMod val="50000"/>
            </a:schemeClr>
          </a:solidFill>
          <a:ln w="50800">
            <a:solidFill>
              <a:schemeClr val="accent3">
                <a:lumMod val="60000"/>
                <a:lumOff val="40000"/>
              </a:schemeClr>
            </a:solidFill>
          </a:ln>
        </p:spPr>
        <p:txBody>
          <a:bodyPr anchor="b">
            <a:normAutofit/>
          </a:bodyPr>
          <a:lstStyle>
            <a:lvl1pPr marL="0" indent="0">
              <a:lnSpc>
                <a:spcPct val="100000"/>
              </a:lnSpc>
              <a:buNone/>
              <a:defRPr sz="22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587829" y="2148784"/>
            <a:ext cx="5388428" cy="4023415"/>
          </a:xfrm>
          <a:solidFill>
            <a:schemeClr val="accent1">
              <a:lumMod val="20000"/>
              <a:lumOff val="80000"/>
            </a:schemeClr>
          </a:solidFill>
          <a:effectLst>
            <a:softEdge rad="12700"/>
          </a:effectLst>
        </p:spPr>
        <p:txBody>
          <a:bodyPr/>
          <a:lstStyle>
            <a:lvl1pPr>
              <a:buClrTx/>
              <a:defRPr/>
            </a:lvl1pPr>
            <a:lvl2pPr>
              <a:buClrTx/>
              <a:defRPr/>
            </a:lvl2pPr>
            <a:lvl3pPr>
              <a:buClrTx/>
              <a:defRPr/>
            </a:lvl3pPr>
            <a:lvl4pPr>
              <a:buClrTx/>
              <a:defRPr/>
            </a:lvl4pPr>
            <a:lvl5pPr>
              <a:buClrTx/>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Text Placeholder 2"/>
          <p:cNvSpPr>
            <a:spLocks noGrp="1"/>
          </p:cNvSpPr>
          <p:nvPr>
            <p:ph type="body" idx="1"/>
          </p:nvPr>
        </p:nvSpPr>
        <p:spPr>
          <a:xfrm>
            <a:off x="587829" y="1258112"/>
            <a:ext cx="5388428" cy="771302"/>
          </a:xfrm>
          <a:solidFill>
            <a:schemeClr val="accent1">
              <a:lumMod val="50000"/>
            </a:schemeClr>
          </a:solidFill>
          <a:ln w="50800">
            <a:solidFill>
              <a:schemeClr val="accent1">
                <a:lumMod val="75000"/>
              </a:schemeClr>
            </a:solidFill>
          </a:ln>
        </p:spPr>
        <p:txBody>
          <a:bodyPr anchor="b">
            <a:normAutofit/>
          </a:bodyPr>
          <a:lstStyle>
            <a:lvl1pPr marL="0" indent="0">
              <a:lnSpc>
                <a:spcPct val="100000"/>
              </a:lnSpc>
              <a:buNone/>
              <a:defRPr sz="22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 name="Title 1"/>
          <p:cNvSpPr>
            <a:spLocks noGrp="1"/>
          </p:cNvSpPr>
          <p:nvPr>
            <p:ph type="title" hasCustomPrompt="1"/>
          </p:nvPr>
        </p:nvSpPr>
        <p:spPr>
          <a:xfrm>
            <a:off x="587829" y="226989"/>
            <a:ext cx="11005457" cy="911753"/>
          </a:xfrm>
        </p:spPr>
        <p:txBody>
          <a:bodyPr/>
          <a:lstStyle>
            <a:lvl1pPr>
              <a:defRPr cap="none"/>
            </a:lvl1pPr>
          </a:lstStyle>
          <a:p>
            <a:r>
              <a:rPr lang="en-US"/>
              <a:t>Click to edit master title style</a:t>
            </a:r>
          </a:p>
        </p:txBody>
      </p:sp>
    </p:spTree>
    <p:extLst>
      <p:ext uri="{BB962C8B-B14F-4D97-AF65-F5344CB8AC3E}">
        <p14:creationId xmlns:p14="http://schemas.microsoft.com/office/powerpoint/2010/main" val="297844318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5: Complex; No Logos">
    <p:spTree>
      <p:nvGrpSpPr>
        <p:cNvPr id="1" name=""/>
        <p:cNvGrpSpPr/>
        <p:nvPr/>
      </p:nvGrpSpPr>
      <p:grpSpPr>
        <a:xfrm>
          <a:off x="0" y="0"/>
          <a:ext cx="0" cy="0"/>
          <a:chOff x="0" y="0"/>
          <a:chExt cx="0" cy="0"/>
        </a:xfrm>
      </p:grpSpPr>
      <p:sp>
        <p:nvSpPr>
          <p:cNvPr id="8" name="Slide Number Placeholder 5">
            <a:extLst>
              <a:ext uri="{FF2B5EF4-FFF2-40B4-BE49-F238E27FC236}">
                <a16:creationId xmlns:a16="http://schemas.microsoft.com/office/drawing/2014/main" id="{A7F9705D-84BE-9B47-92B6-2C9E1EF227A6}"/>
              </a:ext>
            </a:extLst>
          </p:cNvPr>
          <p:cNvSpPr>
            <a:spLocks noGrp="1"/>
          </p:cNvSpPr>
          <p:nvPr>
            <p:ph type="sldNum" sz="quarter" idx="4"/>
          </p:nvPr>
        </p:nvSpPr>
        <p:spPr>
          <a:xfrm>
            <a:off x="10360510" y="6349534"/>
            <a:ext cx="1232776" cy="503578"/>
          </a:xfrm>
          <a:prstGeom prst="rect">
            <a:avLst/>
          </a:prstGeom>
        </p:spPr>
        <p:txBody>
          <a:bodyPr anchor="ctr" anchorCtr="0"/>
          <a:lstStyle>
            <a:lvl1pPr algn="r">
              <a:defRPr sz="1400" b="0">
                <a:solidFill>
                  <a:srgbClr val="104578"/>
                </a:solidFill>
              </a:defRPr>
            </a:lvl1pPr>
          </a:lstStyle>
          <a:p>
            <a:fld id="{8FF8BE51-C3B0-9B4F-9A06-4F809A9A7941}" type="slidenum">
              <a:rPr lang="en-US" smtClean="0"/>
              <a:pPr/>
              <a:t>‹#›</a:t>
            </a:fld>
            <a:endParaRPr lang="en-US"/>
          </a:p>
        </p:txBody>
      </p:sp>
      <p:sp>
        <p:nvSpPr>
          <p:cNvPr id="7" name="Footer Placeholder 4">
            <a:extLst>
              <a:ext uri="{FF2B5EF4-FFF2-40B4-BE49-F238E27FC236}">
                <a16:creationId xmlns:a16="http://schemas.microsoft.com/office/drawing/2014/main" id="{E3E57410-020D-7546-9C85-5557049FC25D}"/>
              </a:ext>
            </a:extLst>
          </p:cNvPr>
          <p:cNvSpPr>
            <a:spLocks noGrp="1"/>
          </p:cNvSpPr>
          <p:nvPr>
            <p:ph type="ftr" sz="quarter" idx="3"/>
          </p:nvPr>
        </p:nvSpPr>
        <p:spPr>
          <a:xfrm>
            <a:off x="587829" y="6349533"/>
            <a:ext cx="9772682" cy="496463"/>
          </a:xfrm>
          <a:prstGeom prst="rect">
            <a:avLst/>
          </a:prstGeom>
        </p:spPr>
        <p:txBody>
          <a:bodyPr anchor="ctr" anchorCtr="0"/>
          <a:lstStyle>
            <a:lvl1pPr>
              <a:defRPr sz="1400">
                <a:solidFill>
                  <a:srgbClr val="104578"/>
                </a:solidFill>
              </a:defRPr>
            </a:lvl1pPr>
          </a:lstStyle>
          <a:p>
            <a:endParaRPr lang="en-US"/>
          </a:p>
        </p:txBody>
      </p:sp>
      <p:sp>
        <p:nvSpPr>
          <p:cNvPr id="3" name="Content Placeholder 2"/>
          <p:cNvSpPr>
            <a:spLocks noGrp="1"/>
          </p:cNvSpPr>
          <p:nvPr>
            <p:ph idx="1"/>
          </p:nvPr>
        </p:nvSpPr>
        <p:spPr>
          <a:xfrm>
            <a:off x="5043714" y="798973"/>
            <a:ext cx="6549572" cy="5394997"/>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587329" y="3205491"/>
            <a:ext cx="4132356" cy="2988479"/>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2" name="Title 1"/>
          <p:cNvSpPr>
            <a:spLocks noGrp="1"/>
          </p:cNvSpPr>
          <p:nvPr>
            <p:ph type="title" hasCustomPrompt="1"/>
          </p:nvPr>
        </p:nvSpPr>
        <p:spPr>
          <a:xfrm>
            <a:off x="587829" y="798973"/>
            <a:ext cx="4129941" cy="2247117"/>
          </a:xfrm>
        </p:spPr>
        <p:txBody>
          <a:bodyPr anchor="b">
            <a:normAutofit/>
          </a:bodyPr>
          <a:lstStyle>
            <a:lvl1pPr algn="ctr">
              <a:defRPr sz="2400" cap="none">
                <a:solidFill>
                  <a:schemeClr val="accent5">
                    <a:lumMod val="50000"/>
                  </a:schemeClr>
                </a:solidFill>
              </a:defRPr>
            </a:lvl1pPr>
          </a:lstStyle>
          <a:p>
            <a:r>
              <a:rPr lang="en-US"/>
              <a:t>Click to edit master title style</a:t>
            </a:r>
          </a:p>
        </p:txBody>
      </p:sp>
    </p:spTree>
    <p:extLst>
      <p:ext uri="{BB962C8B-B14F-4D97-AF65-F5344CB8AC3E}">
        <p14:creationId xmlns:p14="http://schemas.microsoft.com/office/powerpoint/2010/main" val="25517297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Title">
    <p:spTree>
      <p:nvGrpSpPr>
        <p:cNvPr id="1" name=""/>
        <p:cNvGrpSpPr/>
        <p:nvPr/>
      </p:nvGrpSpPr>
      <p:grpSpPr>
        <a:xfrm>
          <a:off x="0" y="0"/>
          <a:ext cx="0" cy="0"/>
          <a:chOff x="0" y="0"/>
          <a:chExt cx="0" cy="0"/>
        </a:xfrm>
      </p:grpSpPr>
      <p:sp>
        <p:nvSpPr>
          <p:cNvPr id="3" name="Subtitle 2"/>
          <p:cNvSpPr>
            <a:spLocks noGrp="1"/>
          </p:cNvSpPr>
          <p:nvPr>
            <p:ph type="subTitle" idx="1" hasCustomPrompt="1"/>
          </p:nvPr>
        </p:nvSpPr>
        <p:spPr>
          <a:xfrm>
            <a:off x="571155" y="4588551"/>
            <a:ext cx="11027288" cy="977621"/>
          </a:xfrm>
        </p:spPr>
        <p:txBody>
          <a:bodyPr tIns="91440" bIns="91440">
            <a:normAutofit/>
          </a:bodyPr>
          <a:lstStyle>
            <a:lvl1pPr marL="0" indent="0" algn="l">
              <a:buNone/>
              <a:defRPr sz="1800" b="0" cap="none"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cxnSp>
        <p:nvCxnSpPr>
          <p:cNvPr id="7" name="Straight Connector 6"/>
          <p:cNvCxnSpPr/>
          <p:nvPr userDrawn="1"/>
        </p:nvCxnSpPr>
        <p:spPr>
          <a:xfrm flipV="1">
            <a:off x="571154" y="2251498"/>
            <a:ext cx="11009158" cy="1"/>
          </a:xfrm>
          <a:prstGeom prst="line">
            <a:avLst/>
          </a:prstGeom>
          <a:ln w="76200">
            <a:solidFill>
              <a:schemeClr val="accent1"/>
            </a:solidFill>
          </a:ln>
        </p:spPr>
        <p:style>
          <a:lnRef idx="1">
            <a:schemeClr val="accent1"/>
          </a:lnRef>
          <a:fillRef idx="0">
            <a:schemeClr val="accent1"/>
          </a:fillRef>
          <a:effectRef idx="0">
            <a:schemeClr val="accent1"/>
          </a:effectRef>
          <a:fontRef idx="minor">
            <a:schemeClr val="tx1"/>
          </a:fontRef>
        </p:style>
      </p:cxnSp>
      <p:sp>
        <p:nvSpPr>
          <p:cNvPr id="10" name="Title 1"/>
          <p:cNvSpPr>
            <a:spLocks noGrp="1"/>
          </p:cNvSpPr>
          <p:nvPr>
            <p:ph type="ctrTitle" hasCustomPrompt="1"/>
          </p:nvPr>
        </p:nvSpPr>
        <p:spPr>
          <a:xfrm>
            <a:off x="571154" y="3063240"/>
            <a:ext cx="11027289" cy="1333500"/>
          </a:xfrm>
        </p:spPr>
        <p:txBody>
          <a:bodyPr bIns="0" anchor="t" anchorCtr="0">
            <a:normAutofit/>
          </a:bodyPr>
          <a:lstStyle>
            <a:lvl1pPr algn="l">
              <a:defRPr sz="3600" cap="none"/>
            </a:lvl1pPr>
          </a:lstStyle>
          <a:p>
            <a:r>
              <a:rPr lang="en-US"/>
              <a:t>Click to edit master title style</a:t>
            </a:r>
          </a:p>
        </p:txBody>
      </p:sp>
      <p:pic>
        <p:nvPicPr>
          <p:cNvPr id="6" name="Picture 5" title="Logo: ECTA: Early Childhood Technical Assistance Cente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71154" y="764607"/>
            <a:ext cx="7382443" cy="1089213"/>
          </a:xfrm>
          <a:prstGeom prst="rect">
            <a:avLst/>
          </a:prstGeom>
        </p:spPr>
      </p:pic>
    </p:spTree>
    <p:extLst>
      <p:ext uri="{BB962C8B-B14F-4D97-AF65-F5344CB8AC3E}">
        <p14:creationId xmlns:p14="http://schemas.microsoft.com/office/powerpoint/2010/main" val="400157526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Blank: ECTA">
    <p:spTree>
      <p:nvGrpSpPr>
        <p:cNvPr id="1" name=""/>
        <p:cNvGrpSpPr/>
        <p:nvPr/>
      </p:nvGrpSpPr>
      <p:grpSpPr>
        <a:xfrm>
          <a:off x="0" y="0"/>
          <a:ext cx="0" cy="0"/>
          <a:chOff x="0" y="0"/>
          <a:chExt cx="0" cy="0"/>
        </a:xfrm>
      </p:grpSpPr>
      <p:sp>
        <p:nvSpPr>
          <p:cNvPr id="12" name="Slide Number Placeholder 5">
            <a:extLst>
              <a:ext uri="{FF2B5EF4-FFF2-40B4-BE49-F238E27FC236}">
                <a16:creationId xmlns:a16="http://schemas.microsoft.com/office/drawing/2014/main" id="{89DE2F01-BF07-1541-BAC6-892BA875643E}"/>
              </a:ext>
            </a:extLst>
          </p:cNvPr>
          <p:cNvSpPr>
            <a:spLocks noGrp="1"/>
          </p:cNvSpPr>
          <p:nvPr>
            <p:ph type="sldNum" sz="quarter" idx="4"/>
          </p:nvPr>
        </p:nvSpPr>
        <p:spPr>
          <a:xfrm>
            <a:off x="10360510" y="6319554"/>
            <a:ext cx="1232776" cy="503578"/>
          </a:xfrm>
          <a:prstGeom prst="rect">
            <a:avLst/>
          </a:prstGeom>
        </p:spPr>
        <p:txBody>
          <a:bodyPr anchor="ctr" anchorCtr="0"/>
          <a:lstStyle>
            <a:lvl1pPr algn="r">
              <a:defRPr sz="1400" b="0">
                <a:solidFill>
                  <a:srgbClr val="104578"/>
                </a:solidFill>
              </a:defRPr>
            </a:lvl1pPr>
          </a:lstStyle>
          <a:p>
            <a:fld id="{8FF8BE51-C3B0-9B4F-9A06-4F809A9A7941}" type="slidenum">
              <a:rPr lang="en-US" smtClean="0"/>
              <a:pPr/>
              <a:t>‹#›</a:t>
            </a:fld>
            <a:endParaRPr lang="en-US"/>
          </a:p>
        </p:txBody>
      </p:sp>
      <p:pic>
        <p:nvPicPr>
          <p:cNvPr id="5" name="Picture 4" title="Logo: ECTA">
            <a:extLst>
              <a:ext uri="{FF2B5EF4-FFF2-40B4-BE49-F238E27FC236}">
                <a16:creationId xmlns:a16="http://schemas.microsoft.com/office/drawing/2014/main" id="{C7FCF31C-F2EE-57A4-BA21-373C7E1E19D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87828" y="6061426"/>
            <a:ext cx="1322452" cy="508635"/>
          </a:xfrm>
          <a:prstGeom prst="rect">
            <a:avLst/>
          </a:prstGeom>
        </p:spPr>
      </p:pic>
      <p:sp>
        <p:nvSpPr>
          <p:cNvPr id="2" name="Title 1"/>
          <p:cNvSpPr>
            <a:spLocks noGrp="1"/>
          </p:cNvSpPr>
          <p:nvPr>
            <p:ph type="title" hasCustomPrompt="1"/>
          </p:nvPr>
        </p:nvSpPr>
        <p:spPr/>
        <p:txBody>
          <a:bodyPr/>
          <a:lstStyle>
            <a:lvl1pPr>
              <a:defRPr cap="none"/>
            </a:lvl1pPr>
          </a:lstStyle>
          <a:p>
            <a:r>
              <a:rPr lang="en-US"/>
              <a:t>Click to edit master title style</a:t>
            </a:r>
          </a:p>
        </p:txBody>
      </p:sp>
    </p:spTree>
    <p:extLst>
      <p:ext uri="{BB962C8B-B14F-4D97-AF65-F5344CB8AC3E}">
        <p14:creationId xmlns:p14="http://schemas.microsoft.com/office/powerpoint/2010/main" val="386930055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Blank: No Logo">
    <p:spTree>
      <p:nvGrpSpPr>
        <p:cNvPr id="1" name=""/>
        <p:cNvGrpSpPr/>
        <p:nvPr/>
      </p:nvGrpSpPr>
      <p:grpSpPr>
        <a:xfrm>
          <a:off x="0" y="0"/>
          <a:ext cx="0" cy="0"/>
          <a:chOff x="0" y="0"/>
          <a:chExt cx="0" cy="0"/>
        </a:xfrm>
      </p:grpSpPr>
      <p:sp>
        <p:nvSpPr>
          <p:cNvPr id="9" name="Slide Number Placeholder 5">
            <a:extLst>
              <a:ext uri="{FF2B5EF4-FFF2-40B4-BE49-F238E27FC236}">
                <a16:creationId xmlns:a16="http://schemas.microsoft.com/office/drawing/2014/main" id="{54ABE0DE-2F54-FA4D-A82C-11F51AB13AE3}"/>
              </a:ext>
            </a:extLst>
          </p:cNvPr>
          <p:cNvSpPr>
            <a:spLocks noGrp="1"/>
          </p:cNvSpPr>
          <p:nvPr>
            <p:ph type="sldNum" sz="quarter" idx="4"/>
          </p:nvPr>
        </p:nvSpPr>
        <p:spPr>
          <a:xfrm>
            <a:off x="10360510" y="6319554"/>
            <a:ext cx="1232776" cy="503578"/>
          </a:xfrm>
          <a:prstGeom prst="rect">
            <a:avLst/>
          </a:prstGeom>
        </p:spPr>
        <p:txBody>
          <a:bodyPr anchor="ctr" anchorCtr="0"/>
          <a:lstStyle>
            <a:lvl1pPr algn="r">
              <a:defRPr sz="1400" b="0">
                <a:solidFill>
                  <a:srgbClr val="104578"/>
                </a:solidFill>
              </a:defRPr>
            </a:lvl1pPr>
          </a:lstStyle>
          <a:p>
            <a:fld id="{8FF8BE51-C3B0-9B4F-9A06-4F809A9A7941}" type="slidenum">
              <a:rPr lang="en-US" smtClean="0"/>
              <a:pPr/>
              <a:t>‹#›</a:t>
            </a:fld>
            <a:endParaRPr lang="en-US"/>
          </a:p>
        </p:txBody>
      </p:sp>
      <p:sp>
        <p:nvSpPr>
          <p:cNvPr id="8" name="Footer Placeholder 4">
            <a:extLst>
              <a:ext uri="{FF2B5EF4-FFF2-40B4-BE49-F238E27FC236}">
                <a16:creationId xmlns:a16="http://schemas.microsoft.com/office/drawing/2014/main" id="{DEC3398F-E097-534F-AB11-120DEF5A7050}"/>
              </a:ext>
            </a:extLst>
          </p:cNvPr>
          <p:cNvSpPr>
            <a:spLocks noGrp="1"/>
          </p:cNvSpPr>
          <p:nvPr>
            <p:ph type="ftr" sz="quarter" idx="3"/>
          </p:nvPr>
        </p:nvSpPr>
        <p:spPr>
          <a:xfrm>
            <a:off x="587829" y="6319553"/>
            <a:ext cx="9772682" cy="496463"/>
          </a:xfrm>
          <a:prstGeom prst="rect">
            <a:avLst/>
          </a:prstGeom>
        </p:spPr>
        <p:txBody>
          <a:bodyPr anchor="ctr" anchorCtr="0"/>
          <a:lstStyle>
            <a:lvl1pPr>
              <a:defRPr sz="1400">
                <a:solidFill>
                  <a:srgbClr val="104578"/>
                </a:solidFill>
              </a:defRPr>
            </a:lvl1pPr>
          </a:lstStyle>
          <a:p>
            <a:endParaRPr lang="en-US"/>
          </a:p>
        </p:txBody>
      </p:sp>
      <p:sp>
        <p:nvSpPr>
          <p:cNvPr id="6" name="Title 1">
            <a:extLst>
              <a:ext uri="{FF2B5EF4-FFF2-40B4-BE49-F238E27FC236}">
                <a16:creationId xmlns:a16="http://schemas.microsoft.com/office/drawing/2014/main" id="{C245F5E8-80C8-524B-A9DF-4983789D51C0}"/>
              </a:ext>
            </a:extLst>
          </p:cNvPr>
          <p:cNvSpPr>
            <a:spLocks noGrp="1"/>
          </p:cNvSpPr>
          <p:nvPr>
            <p:ph type="title" hasCustomPrompt="1"/>
          </p:nvPr>
        </p:nvSpPr>
        <p:spPr>
          <a:xfrm>
            <a:off x="587828" y="226980"/>
            <a:ext cx="11005457" cy="914400"/>
          </a:xfrm>
        </p:spPr>
        <p:txBody>
          <a:bodyPr/>
          <a:lstStyle>
            <a:lvl1pPr>
              <a:defRPr cap="none"/>
            </a:lvl1pPr>
          </a:lstStyle>
          <a:p>
            <a:r>
              <a:rPr lang="en-US"/>
              <a:t>Click to edit master title style</a:t>
            </a:r>
          </a:p>
        </p:txBody>
      </p:sp>
    </p:spTree>
    <p:extLst>
      <p:ext uri="{BB962C8B-B14F-4D97-AF65-F5344CB8AC3E}">
        <p14:creationId xmlns:p14="http://schemas.microsoft.com/office/powerpoint/2010/main" val="366824432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Close: ECTA">
    <p:spTree>
      <p:nvGrpSpPr>
        <p:cNvPr id="1" name=""/>
        <p:cNvGrpSpPr/>
        <p:nvPr/>
      </p:nvGrpSpPr>
      <p:grpSpPr>
        <a:xfrm>
          <a:off x="0" y="0"/>
          <a:ext cx="0" cy="0"/>
          <a:chOff x="0" y="0"/>
          <a:chExt cx="0" cy="0"/>
        </a:xfrm>
      </p:grpSpPr>
      <p:cxnSp>
        <p:nvCxnSpPr>
          <p:cNvPr id="17" name="Straight Connector 16">
            <a:extLst>
              <a:ext uri="{FF2B5EF4-FFF2-40B4-BE49-F238E27FC236}">
                <a16:creationId xmlns:a16="http://schemas.microsoft.com/office/drawing/2014/main" id="{25CC5FE8-12C2-FD46-820B-4130229A6D41}"/>
              </a:ext>
            </a:extLst>
          </p:cNvPr>
          <p:cNvCxnSpPr/>
          <p:nvPr userDrawn="1"/>
        </p:nvCxnSpPr>
        <p:spPr>
          <a:xfrm>
            <a:off x="1973580" y="3349278"/>
            <a:ext cx="8259347" cy="0"/>
          </a:xfrm>
          <a:prstGeom prst="line">
            <a:avLst/>
          </a:prstGeom>
          <a:ln w="28575">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BF4B31A5-9F95-734E-8045-BD3BF0922473}"/>
              </a:ext>
            </a:extLst>
          </p:cNvPr>
          <p:cNvCxnSpPr/>
          <p:nvPr userDrawn="1"/>
        </p:nvCxnSpPr>
        <p:spPr>
          <a:xfrm>
            <a:off x="1973580" y="1863907"/>
            <a:ext cx="8259347" cy="0"/>
          </a:xfrm>
          <a:prstGeom prst="line">
            <a:avLst/>
          </a:prstGeom>
          <a:ln w="28575">
            <a:solidFill>
              <a:schemeClr val="accent4"/>
            </a:solidFill>
          </a:ln>
        </p:spPr>
        <p:style>
          <a:lnRef idx="1">
            <a:schemeClr val="accent1"/>
          </a:lnRef>
          <a:fillRef idx="0">
            <a:schemeClr val="accent1"/>
          </a:fillRef>
          <a:effectRef idx="0">
            <a:schemeClr val="accent1"/>
          </a:effectRef>
          <a:fontRef idx="minor">
            <a:schemeClr val="tx1"/>
          </a:fontRef>
        </p:style>
      </p:cxnSp>
      <p:pic>
        <p:nvPicPr>
          <p:cNvPr id="12" name="Picture 11" title="Logo: OSEP: IDEAs that Work">
            <a:extLst>
              <a:ext uri="{FF2B5EF4-FFF2-40B4-BE49-F238E27FC236}">
                <a16:creationId xmlns:a16="http://schemas.microsoft.com/office/drawing/2014/main" id="{6390C289-AC1D-A143-ACE0-64A98DEF7ED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049800" y="3613237"/>
            <a:ext cx="2183128" cy="1285333"/>
          </a:xfrm>
          <a:prstGeom prst="rect">
            <a:avLst/>
          </a:prstGeom>
        </p:spPr>
      </p:pic>
      <p:pic>
        <p:nvPicPr>
          <p:cNvPr id="9" name="Picture 8" title="Logo: Early Childhood Technical Assistance (ECTA) Center">
            <a:extLst>
              <a:ext uri="{FF2B5EF4-FFF2-40B4-BE49-F238E27FC236}">
                <a16:creationId xmlns:a16="http://schemas.microsoft.com/office/drawing/2014/main" id="{ABF92D14-4D88-11DB-FACD-75135F6EADB6}"/>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943784" y="685552"/>
            <a:ext cx="6197580" cy="914397"/>
          </a:xfrm>
          <a:prstGeom prst="rect">
            <a:avLst/>
          </a:prstGeom>
        </p:spPr>
      </p:pic>
      <p:sp>
        <p:nvSpPr>
          <p:cNvPr id="3" name="TextBox 2">
            <a:extLst>
              <a:ext uri="{FF2B5EF4-FFF2-40B4-BE49-F238E27FC236}">
                <a16:creationId xmlns:a16="http://schemas.microsoft.com/office/drawing/2014/main" id="{4B4C06CB-4F94-5A40-9177-5C4E1F343A0D}"/>
              </a:ext>
            </a:extLst>
          </p:cNvPr>
          <p:cNvSpPr txBox="1"/>
          <p:nvPr userDrawn="1"/>
        </p:nvSpPr>
        <p:spPr>
          <a:xfrm>
            <a:off x="1973580" y="3613237"/>
            <a:ext cx="5798820" cy="1384995"/>
          </a:xfrm>
          <a:prstGeom prst="rect">
            <a:avLst/>
          </a:prstGeom>
          <a:noFill/>
        </p:spPr>
        <p:txBody>
          <a:bodyPr wrap="square" rtlCol="0">
            <a:spAutoFit/>
          </a:bodyPr>
          <a:lstStyle/>
          <a:p>
            <a:pPr marL="0" indent="0">
              <a:buNone/>
            </a:pPr>
            <a:r>
              <a:rPr lang="en-US" sz="1200">
                <a:latin typeface="Arial" panose="020B0604020202020204" pitchFamily="34" charset="0"/>
                <a:cs typeface="Arial" panose="020B0604020202020204" pitchFamily="34" charset="0"/>
              </a:rPr>
              <a:t>The ECTA Center is a program of the FPG Child Development Institute of the University of North Carolina at Chapel Hill, funded through cooperative agreement number H326P220002 from the Office of Special Education Programs, U.S. Department of Education. Opinions expressed herein do not necessarily represent the Department of Education's position or policy.</a:t>
            </a:r>
          </a:p>
          <a:p>
            <a:pPr marL="0" indent="0">
              <a:buNone/>
            </a:pPr>
            <a:endParaRPr lang="en-US" sz="1200">
              <a:latin typeface="Arial" panose="020B0604020202020204" pitchFamily="34" charset="0"/>
              <a:cs typeface="Arial" panose="020B0604020202020204" pitchFamily="34" charset="0"/>
            </a:endParaRPr>
          </a:p>
          <a:p>
            <a:pPr marL="0" indent="0">
              <a:buNone/>
            </a:pPr>
            <a:r>
              <a:rPr lang="en-US" sz="1200">
                <a:latin typeface="Arial" panose="020B0604020202020204" pitchFamily="34" charset="0"/>
                <a:cs typeface="Arial" panose="020B0604020202020204" pitchFamily="34" charset="0"/>
              </a:rPr>
              <a:t>Project Officer: Julia Martin Eile</a:t>
            </a:r>
          </a:p>
        </p:txBody>
      </p:sp>
      <p:sp>
        <p:nvSpPr>
          <p:cNvPr id="2" name="Title 1">
            <a:extLst>
              <a:ext uri="{FF2B5EF4-FFF2-40B4-BE49-F238E27FC236}">
                <a16:creationId xmlns:a16="http://schemas.microsoft.com/office/drawing/2014/main" id="{98717CBF-0AE3-C4EA-BD8C-BFEC6AECE3D0}"/>
              </a:ext>
            </a:extLst>
          </p:cNvPr>
          <p:cNvSpPr>
            <a:spLocks noGrp="1"/>
          </p:cNvSpPr>
          <p:nvPr>
            <p:ph type="title" hasCustomPrompt="1"/>
          </p:nvPr>
        </p:nvSpPr>
        <p:spPr>
          <a:xfrm>
            <a:off x="587828" y="2281373"/>
            <a:ext cx="11005457" cy="914400"/>
          </a:xfrm>
        </p:spPr>
        <p:txBody>
          <a:bodyPr/>
          <a:lstStyle>
            <a:lvl1pPr>
              <a:defRPr cap="none"/>
            </a:lvl1pPr>
          </a:lstStyle>
          <a:p>
            <a:r>
              <a:rPr lang="en-US"/>
              <a:t>Click to edit master title style</a:t>
            </a:r>
          </a:p>
        </p:txBody>
      </p:sp>
    </p:spTree>
    <p:extLst>
      <p:ext uri="{BB962C8B-B14F-4D97-AF65-F5344CB8AC3E}">
        <p14:creationId xmlns:p14="http://schemas.microsoft.com/office/powerpoint/2010/main" val="116185257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1-Pic-Text">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A50FAE7E-46FB-7A43-96A2-C54263461D7C}"/>
              </a:ext>
            </a:extLst>
          </p:cNvPr>
          <p:cNvSpPr>
            <a:spLocks noGrp="1"/>
          </p:cNvSpPr>
          <p:nvPr>
            <p:ph type="title" hasCustomPrompt="1"/>
          </p:nvPr>
        </p:nvSpPr>
        <p:spPr>
          <a:xfrm>
            <a:off x="538480" y="419100"/>
            <a:ext cx="10629900" cy="977900"/>
          </a:xfrm>
          <a:prstGeom prst="rect">
            <a:avLst/>
          </a:prstGeom>
        </p:spPr>
        <p:txBody>
          <a:bodyPr lIns="0" tIns="0" rIns="0" bIns="0" anchor="ctr"/>
          <a:lstStyle>
            <a:lvl1pPr algn="l">
              <a:defRPr sz="3200">
                <a:solidFill>
                  <a:schemeClr val="tx1"/>
                </a:solidFill>
                <a:latin typeface="+mn-lt"/>
              </a:defRPr>
            </a:lvl1pPr>
          </a:lstStyle>
          <a:p>
            <a:r>
              <a:rPr lang="en-US"/>
              <a:t>Click to add Title</a:t>
            </a:r>
          </a:p>
        </p:txBody>
      </p:sp>
      <p:sp>
        <p:nvSpPr>
          <p:cNvPr id="9" name="Text Placeholder 10">
            <a:extLst>
              <a:ext uri="{FF2B5EF4-FFF2-40B4-BE49-F238E27FC236}">
                <a16:creationId xmlns:a16="http://schemas.microsoft.com/office/drawing/2014/main" id="{9598FD28-8505-416A-B5CE-6CD70158A4B0}"/>
              </a:ext>
            </a:extLst>
          </p:cNvPr>
          <p:cNvSpPr>
            <a:spLocks noGrp="1"/>
          </p:cNvSpPr>
          <p:nvPr>
            <p:ph type="body" sz="quarter" idx="15" hasCustomPrompt="1"/>
          </p:nvPr>
        </p:nvSpPr>
        <p:spPr>
          <a:xfrm>
            <a:off x="6334762" y="1714500"/>
            <a:ext cx="4800598" cy="4724400"/>
          </a:xfrm>
          <a:prstGeom prst="rect">
            <a:avLst/>
          </a:prstGeom>
        </p:spPr>
        <p:txBody>
          <a:bodyPr lIns="0" tIns="0" rIns="0" bIns="0" anchor="t" anchorCtr="0"/>
          <a:lstStyle>
            <a:lvl1pPr marL="0" indent="0">
              <a:buNone/>
              <a:defRPr sz="2200">
                <a:solidFill>
                  <a:schemeClr val="tx1">
                    <a:lumMod val="95000"/>
                    <a:lumOff val="5000"/>
                  </a:schemeClr>
                </a:solidFill>
              </a:defRPr>
            </a:lvl1pPr>
          </a:lstStyle>
          <a:p>
            <a:pPr lvl="0"/>
            <a:r>
              <a:rPr lang="en-US"/>
              <a:t>Click to add Text</a:t>
            </a:r>
          </a:p>
        </p:txBody>
      </p:sp>
      <p:sp>
        <p:nvSpPr>
          <p:cNvPr id="4" name="Picture Placeholder 3">
            <a:extLst>
              <a:ext uri="{FF2B5EF4-FFF2-40B4-BE49-F238E27FC236}">
                <a16:creationId xmlns:a16="http://schemas.microsoft.com/office/drawing/2014/main" id="{812B60BE-4AE8-4544-B105-E85DDFA2C10F}"/>
              </a:ext>
            </a:extLst>
          </p:cNvPr>
          <p:cNvSpPr>
            <a:spLocks noGrp="1"/>
          </p:cNvSpPr>
          <p:nvPr>
            <p:ph type="pic" sz="quarter" idx="11"/>
          </p:nvPr>
        </p:nvSpPr>
        <p:spPr>
          <a:xfrm>
            <a:off x="533400" y="1706880"/>
            <a:ext cx="5562600" cy="4754880"/>
          </a:xfrm>
          <a:prstGeom prst="rect">
            <a:avLst/>
          </a:prstGeom>
        </p:spPr>
        <p:txBody>
          <a:bodyPr/>
          <a:lstStyle/>
          <a:p>
            <a:endParaRPr lang="en-US"/>
          </a:p>
        </p:txBody>
      </p:sp>
    </p:spTree>
    <p:extLst>
      <p:ext uri="{BB962C8B-B14F-4D97-AF65-F5344CB8AC3E}">
        <p14:creationId xmlns:p14="http://schemas.microsoft.com/office/powerpoint/2010/main" val="313385770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1_ECTA disclaimer">
    <p:spTree>
      <p:nvGrpSpPr>
        <p:cNvPr id="1" name=""/>
        <p:cNvGrpSpPr/>
        <p:nvPr/>
      </p:nvGrpSpPr>
      <p:grpSpPr>
        <a:xfrm>
          <a:off x="0" y="0"/>
          <a:ext cx="0" cy="0"/>
          <a:chOff x="0" y="0"/>
          <a:chExt cx="0" cy="0"/>
        </a:xfrm>
      </p:grpSpPr>
      <p:cxnSp>
        <p:nvCxnSpPr>
          <p:cNvPr id="8" name="Straight Connector 7"/>
          <p:cNvCxnSpPr/>
          <p:nvPr userDrawn="1"/>
        </p:nvCxnSpPr>
        <p:spPr>
          <a:xfrm>
            <a:off x="1941533" y="3513638"/>
            <a:ext cx="8299747" cy="0"/>
          </a:xfrm>
          <a:prstGeom prst="line">
            <a:avLst/>
          </a:prstGeom>
          <a:ln w="7620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13" name="Picture 1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05852" y="5058531"/>
            <a:ext cx="3779520" cy="585216"/>
          </a:xfrm>
          <a:prstGeom prst="rect">
            <a:avLst/>
          </a:prstGeom>
        </p:spPr>
      </p:pic>
      <p:pic>
        <p:nvPicPr>
          <p:cNvPr id="14" name="Picture 13"/>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373669" y="4750570"/>
            <a:ext cx="1867611" cy="1099570"/>
          </a:xfrm>
          <a:prstGeom prst="rect">
            <a:avLst/>
          </a:prstGeom>
        </p:spPr>
      </p:pic>
      <p:cxnSp>
        <p:nvCxnSpPr>
          <p:cNvPr id="15" name="Straight Connector 14"/>
          <p:cNvCxnSpPr/>
          <p:nvPr userDrawn="1"/>
        </p:nvCxnSpPr>
        <p:spPr>
          <a:xfrm>
            <a:off x="1973580" y="2070735"/>
            <a:ext cx="8259347" cy="0"/>
          </a:xfrm>
          <a:prstGeom prst="line">
            <a:avLst/>
          </a:prstGeom>
          <a:ln w="7620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17" name="Picture 16" title="Logo: ECTA: Early Childhood Technical Assistance Cente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973580" y="633520"/>
            <a:ext cx="7382443" cy="1089213"/>
          </a:xfrm>
          <a:prstGeom prst="rect">
            <a:avLst/>
          </a:prstGeom>
        </p:spPr>
      </p:pic>
      <p:sp>
        <p:nvSpPr>
          <p:cNvPr id="2" name="TextBox 1">
            <a:extLst>
              <a:ext uri="{FF2B5EF4-FFF2-40B4-BE49-F238E27FC236}">
                <a16:creationId xmlns:a16="http://schemas.microsoft.com/office/drawing/2014/main" id="{56482657-BEB4-8647-9BF3-DF631B060FF1}"/>
              </a:ext>
            </a:extLst>
          </p:cNvPr>
          <p:cNvSpPr txBox="1"/>
          <p:nvPr userDrawn="1"/>
        </p:nvSpPr>
        <p:spPr>
          <a:xfrm>
            <a:off x="1941533" y="3729038"/>
            <a:ext cx="8291394" cy="89255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300"/>
              <a:t>The ECTA Center is a program of the FPG Child Development Institute of the University of North Carolina at Chapel Hill, funded through cooperative agreement number H326P220002 from the Office of Special Education Programs, U.S. Department of Education. Opinions expressed herein do not necessarily represent the Department of Education's position or policy. Project Officer: Julia Martin </a:t>
            </a:r>
            <a:r>
              <a:rPr lang="en-US" sz="1300" err="1"/>
              <a:t>Eile</a:t>
            </a:r>
            <a:endParaRPr lang="en-US" sz="1300"/>
          </a:p>
        </p:txBody>
      </p:sp>
      <p:sp>
        <p:nvSpPr>
          <p:cNvPr id="3" name="TextBox 2">
            <a:extLst>
              <a:ext uri="{FF2B5EF4-FFF2-40B4-BE49-F238E27FC236}">
                <a16:creationId xmlns:a16="http://schemas.microsoft.com/office/drawing/2014/main" id="{0ECAD082-ED69-CA49-8CA0-CE32F7AEAD8C}"/>
              </a:ext>
            </a:extLst>
          </p:cNvPr>
          <p:cNvSpPr txBox="1"/>
          <p:nvPr userDrawn="1"/>
        </p:nvSpPr>
        <p:spPr>
          <a:xfrm>
            <a:off x="1973580" y="2485113"/>
            <a:ext cx="8259347" cy="646331"/>
          </a:xfrm>
          <a:prstGeom prst="rect">
            <a:avLst/>
          </a:prstGeom>
          <a:noFill/>
        </p:spPr>
        <p:txBody>
          <a:bodyPr wrap="square" rtlCol="0">
            <a:spAutoFit/>
          </a:bodyPr>
          <a:lstStyle/>
          <a:p>
            <a:pPr algn="ctr"/>
            <a:r>
              <a:rPr lang="en-US" sz="3600" b="0">
                <a:solidFill>
                  <a:schemeClr val="accent3">
                    <a:lumMod val="75000"/>
                  </a:schemeClr>
                </a:solidFill>
              </a:rPr>
              <a:t>Find out more at</a:t>
            </a:r>
            <a:r>
              <a:rPr lang="en-US" sz="3600">
                <a:solidFill>
                  <a:schemeClr val="accent3">
                    <a:lumMod val="75000"/>
                  </a:schemeClr>
                </a:solidFill>
              </a:rPr>
              <a:t> </a:t>
            </a:r>
            <a:r>
              <a:rPr lang="en-US" sz="3600" b="1" err="1">
                <a:solidFill>
                  <a:schemeClr val="accent3">
                    <a:lumMod val="75000"/>
                  </a:schemeClr>
                </a:solidFill>
              </a:rPr>
              <a:t>ectacenter.org</a:t>
            </a:r>
            <a:endParaRPr lang="en-US" sz="3600" b="1">
              <a:solidFill>
                <a:schemeClr val="accent3">
                  <a:lumMod val="75000"/>
                </a:schemeClr>
              </a:solidFill>
            </a:endParaRPr>
          </a:p>
        </p:txBody>
      </p:sp>
    </p:spTree>
    <p:extLst>
      <p:ext uri="{BB962C8B-B14F-4D97-AF65-F5344CB8AC3E}">
        <p14:creationId xmlns:p14="http://schemas.microsoft.com/office/powerpoint/2010/main" val="203818803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Cover - ECTA">
    <p:spTree>
      <p:nvGrpSpPr>
        <p:cNvPr id="1" name=""/>
        <p:cNvGrpSpPr/>
        <p:nvPr/>
      </p:nvGrpSpPr>
      <p:grpSpPr>
        <a:xfrm>
          <a:off x="0" y="0"/>
          <a:ext cx="0" cy="0"/>
          <a:chOff x="0" y="0"/>
          <a:chExt cx="0" cy="0"/>
        </a:xfrm>
      </p:grpSpPr>
      <p:sp>
        <p:nvSpPr>
          <p:cNvPr id="7" name="Title 1"/>
          <p:cNvSpPr>
            <a:spLocks noGrp="1"/>
          </p:cNvSpPr>
          <p:nvPr>
            <p:ph type="ctrTitle" hasCustomPrompt="1"/>
          </p:nvPr>
        </p:nvSpPr>
        <p:spPr>
          <a:xfrm>
            <a:off x="5974080" y="2410119"/>
            <a:ext cx="5624362" cy="1841842"/>
          </a:xfrm>
        </p:spPr>
        <p:txBody>
          <a:bodyPr bIns="0" anchor="b">
            <a:normAutofit/>
          </a:bodyPr>
          <a:lstStyle>
            <a:lvl1pPr algn="l">
              <a:defRPr sz="5400" cap="none"/>
            </a:lvl1pPr>
          </a:lstStyle>
          <a:p>
            <a:r>
              <a:rPr lang="en-US"/>
              <a:t>Click to edit master title style</a:t>
            </a:r>
          </a:p>
        </p:txBody>
      </p:sp>
      <p:sp>
        <p:nvSpPr>
          <p:cNvPr id="8" name="Subtitle 2"/>
          <p:cNvSpPr>
            <a:spLocks noGrp="1"/>
          </p:cNvSpPr>
          <p:nvPr>
            <p:ph type="subTitle" idx="1" hasCustomPrompt="1"/>
          </p:nvPr>
        </p:nvSpPr>
        <p:spPr>
          <a:xfrm>
            <a:off x="5974080" y="4436836"/>
            <a:ext cx="5624362" cy="1702399"/>
          </a:xfrm>
        </p:spPr>
        <p:txBody>
          <a:bodyPr tIns="91440" bIns="91440" anchor="ctr" anchorCtr="0">
            <a:normAutofit/>
          </a:bodyPr>
          <a:lstStyle>
            <a:lvl1pPr marL="0" indent="0" algn="l">
              <a:buNone/>
              <a:defRPr sz="1800" b="0" cap="none"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9" name="Subtitle 2"/>
          <p:cNvSpPr txBox="1">
            <a:spLocks/>
          </p:cNvSpPr>
          <p:nvPr userDrawn="1"/>
        </p:nvSpPr>
        <p:spPr>
          <a:xfrm>
            <a:off x="495300" y="2410119"/>
            <a:ext cx="3451860" cy="3729116"/>
          </a:xfrm>
          <a:prstGeom prst="rect">
            <a:avLst/>
          </a:prstGeom>
        </p:spPr>
        <p:txBody>
          <a:bodyPr vert="horz" lIns="91440" tIns="91440" rIns="91440" bIns="91440" rtlCol="0" anchor="ctr" anchorCtr="0">
            <a:normAutofit/>
          </a:bodyPr>
          <a:lstStyle>
            <a:lvl1pPr marL="0" indent="0" algn="l" defTabSz="914400" rtl="0" eaLnBrk="1" latinLnBrk="0" hangingPunct="1">
              <a:lnSpc>
                <a:spcPct val="120000"/>
              </a:lnSpc>
              <a:spcBef>
                <a:spcPts val="1000"/>
              </a:spcBef>
              <a:buClr>
                <a:schemeClr val="accent1"/>
              </a:buClr>
              <a:buSzPct val="100000"/>
              <a:buFont typeface="Arial" panose="020B0604020202020204" pitchFamily="34" charset="0"/>
              <a:buNone/>
              <a:defRPr sz="1800" b="0" kern="1200" cap="none" baseline="0">
                <a:solidFill>
                  <a:schemeClr val="tx1"/>
                </a:solidFill>
                <a:effectLst/>
                <a:latin typeface="Arial" charset="0"/>
                <a:ea typeface="Arial" charset="0"/>
                <a:cs typeface="Arial" charset="0"/>
              </a:defRPr>
            </a:lvl1pPr>
            <a:lvl2pPr marL="457200" indent="0" algn="ctr" defTabSz="914400" rtl="0" eaLnBrk="1" latinLnBrk="0" hangingPunct="1">
              <a:lnSpc>
                <a:spcPct val="120000"/>
              </a:lnSpc>
              <a:spcBef>
                <a:spcPts val="500"/>
              </a:spcBef>
              <a:buClr>
                <a:schemeClr val="accent1"/>
              </a:buClr>
              <a:buSzPct val="100000"/>
              <a:buFont typeface="Arial" panose="020B0604020202020204" pitchFamily="34" charset="0"/>
              <a:buNone/>
              <a:defRPr sz="1800" kern="1200" cap="none" baseline="0">
                <a:solidFill>
                  <a:schemeClr val="tx1"/>
                </a:solidFill>
                <a:effectLst/>
                <a:latin typeface="Arial" charset="0"/>
                <a:ea typeface="Arial" charset="0"/>
                <a:cs typeface="Arial" charset="0"/>
              </a:defRPr>
            </a:lvl2pPr>
            <a:lvl3pPr marL="914400" indent="0" algn="ctr" defTabSz="914400" rtl="0" eaLnBrk="1" latinLnBrk="0" hangingPunct="1">
              <a:lnSpc>
                <a:spcPct val="120000"/>
              </a:lnSpc>
              <a:spcBef>
                <a:spcPts val="500"/>
              </a:spcBef>
              <a:buClr>
                <a:schemeClr val="accent1"/>
              </a:buClr>
              <a:buSzPct val="100000"/>
              <a:buFont typeface="Arial" panose="020B0604020202020204" pitchFamily="34" charset="0"/>
              <a:buNone/>
              <a:defRPr sz="1800" kern="1200">
                <a:solidFill>
                  <a:schemeClr val="tx1"/>
                </a:solidFill>
                <a:effectLst/>
                <a:latin typeface="Arial" charset="0"/>
                <a:ea typeface="Arial" charset="0"/>
                <a:cs typeface="Arial" charset="0"/>
              </a:defRPr>
            </a:lvl3pPr>
            <a:lvl4pPr marL="1371600" indent="0" algn="ctr" defTabSz="914400" rtl="0" eaLnBrk="1" latinLnBrk="0" hangingPunct="1">
              <a:lnSpc>
                <a:spcPct val="120000"/>
              </a:lnSpc>
              <a:spcBef>
                <a:spcPts val="500"/>
              </a:spcBef>
              <a:buClr>
                <a:schemeClr val="accent1"/>
              </a:buClr>
              <a:buSzPct val="100000"/>
              <a:buFont typeface="Arial" panose="020B0604020202020204" pitchFamily="34" charset="0"/>
              <a:buNone/>
              <a:defRPr sz="1600" kern="1200" cap="none" baseline="0">
                <a:solidFill>
                  <a:schemeClr val="tx1"/>
                </a:solidFill>
                <a:effectLst/>
                <a:latin typeface="Arial" charset="0"/>
                <a:ea typeface="Arial" charset="0"/>
                <a:cs typeface="Arial" charset="0"/>
              </a:defRPr>
            </a:lvl4pPr>
            <a:lvl5pPr marL="1828800" indent="0" algn="ctr" defTabSz="914400" rtl="0" eaLnBrk="1" latinLnBrk="0" hangingPunct="1">
              <a:lnSpc>
                <a:spcPct val="120000"/>
              </a:lnSpc>
              <a:spcBef>
                <a:spcPts val="500"/>
              </a:spcBef>
              <a:buClr>
                <a:schemeClr val="accent1"/>
              </a:buClr>
              <a:buSzPct val="100000"/>
              <a:buFont typeface="Arial" panose="020B0604020202020204" pitchFamily="34" charset="0"/>
              <a:buNone/>
              <a:defRPr sz="1600" kern="1200">
                <a:solidFill>
                  <a:schemeClr val="tx1"/>
                </a:solidFill>
                <a:effectLst/>
                <a:latin typeface="Arial" charset="0"/>
                <a:ea typeface="Arial" charset="0"/>
                <a:cs typeface="Arial" charset="0"/>
              </a:defRPr>
            </a:lvl5pPr>
            <a:lvl6pPr marL="2286000" indent="0" algn="ctr" defTabSz="914400" rtl="0" eaLnBrk="1" latinLnBrk="0" hangingPunct="1">
              <a:lnSpc>
                <a:spcPct val="120000"/>
              </a:lnSpc>
              <a:spcBef>
                <a:spcPts val="500"/>
              </a:spcBef>
              <a:buClr>
                <a:schemeClr val="accent1"/>
              </a:buClr>
              <a:buSzPct val="100000"/>
              <a:buFont typeface="Arial" panose="020B0604020202020204" pitchFamily="34" charset="0"/>
              <a:buNone/>
              <a:defRPr sz="1600" kern="1200">
                <a:solidFill>
                  <a:schemeClr val="tx1"/>
                </a:solidFill>
                <a:effectLst/>
                <a:latin typeface="+mn-lt"/>
                <a:ea typeface="+mn-ea"/>
                <a:cs typeface="+mn-cs"/>
              </a:defRPr>
            </a:lvl6pPr>
            <a:lvl7pPr marL="2743200" indent="0" algn="ctr" defTabSz="914400" rtl="0" eaLnBrk="1" latinLnBrk="0" hangingPunct="1">
              <a:lnSpc>
                <a:spcPct val="120000"/>
              </a:lnSpc>
              <a:spcBef>
                <a:spcPts val="500"/>
              </a:spcBef>
              <a:buClr>
                <a:schemeClr val="accent1"/>
              </a:buClr>
              <a:buSzPct val="100000"/>
              <a:buFont typeface="Arial" panose="020B0604020202020204" pitchFamily="34" charset="0"/>
              <a:buNone/>
              <a:defRPr sz="1600" kern="1200">
                <a:solidFill>
                  <a:schemeClr val="tx1"/>
                </a:solidFill>
                <a:effectLst/>
                <a:latin typeface="+mn-lt"/>
                <a:ea typeface="+mn-ea"/>
                <a:cs typeface="+mn-cs"/>
              </a:defRPr>
            </a:lvl7pPr>
            <a:lvl8pPr marL="3200400" indent="0" algn="ctr" defTabSz="914400" rtl="0" eaLnBrk="1" latinLnBrk="0" hangingPunct="1">
              <a:lnSpc>
                <a:spcPct val="120000"/>
              </a:lnSpc>
              <a:spcBef>
                <a:spcPts val="500"/>
              </a:spcBef>
              <a:buClr>
                <a:schemeClr val="accent1"/>
              </a:buClr>
              <a:buSzPct val="100000"/>
              <a:buFont typeface="Arial" panose="020B0604020202020204" pitchFamily="34" charset="0"/>
              <a:buNone/>
              <a:defRPr sz="1600" kern="1200" baseline="0">
                <a:solidFill>
                  <a:schemeClr val="tx1"/>
                </a:solidFill>
                <a:effectLst/>
                <a:latin typeface="+mn-lt"/>
                <a:ea typeface="+mn-ea"/>
                <a:cs typeface="+mn-cs"/>
              </a:defRPr>
            </a:lvl8pPr>
            <a:lvl9pPr marL="3657600" indent="0" algn="ctr" defTabSz="914400" rtl="0" eaLnBrk="1" latinLnBrk="0" hangingPunct="1">
              <a:lnSpc>
                <a:spcPct val="120000"/>
              </a:lnSpc>
              <a:spcBef>
                <a:spcPts val="500"/>
              </a:spcBef>
              <a:buClr>
                <a:schemeClr val="accent1"/>
              </a:buClr>
              <a:buSzPct val="100000"/>
              <a:buFont typeface="Arial" panose="020B0604020202020204" pitchFamily="34" charset="0"/>
              <a:buNone/>
              <a:defRPr sz="1600" kern="1200" baseline="0">
                <a:solidFill>
                  <a:schemeClr val="tx1"/>
                </a:solidFill>
                <a:effectLst/>
                <a:latin typeface="+mn-lt"/>
                <a:ea typeface="+mn-ea"/>
                <a:cs typeface="+mn-cs"/>
              </a:defRPr>
            </a:lvl9pPr>
          </a:lstStyle>
          <a:p>
            <a:r>
              <a:rPr lang="en-US">
                <a:solidFill>
                  <a:schemeClr val="bg1"/>
                </a:solidFill>
              </a:rPr>
              <a:t>Additional</a:t>
            </a:r>
            <a:r>
              <a:rPr lang="en-US" baseline="0">
                <a:solidFill>
                  <a:schemeClr val="bg1"/>
                </a:solidFill>
              </a:rPr>
              <a:t> welcome, information or notification</a:t>
            </a:r>
            <a:endParaRPr lang="en-US">
              <a:solidFill>
                <a:schemeClr val="bg1"/>
              </a:solidFill>
            </a:endParaRPr>
          </a:p>
        </p:txBody>
      </p:sp>
      <p:cxnSp>
        <p:nvCxnSpPr>
          <p:cNvPr id="13" name="Straight Connector 12"/>
          <p:cNvCxnSpPr/>
          <p:nvPr userDrawn="1"/>
        </p:nvCxnSpPr>
        <p:spPr>
          <a:xfrm>
            <a:off x="5974080" y="1906003"/>
            <a:ext cx="5624362" cy="0"/>
          </a:xfrm>
          <a:prstGeom prst="line">
            <a:avLst/>
          </a:prstGeom>
          <a:ln w="7620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2" name="Picture 1" title="Logo: ECTA: Early Childhood Technical Assistance Cente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974080" y="891304"/>
            <a:ext cx="5624362" cy="829824"/>
          </a:xfrm>
          <a:prstGeom prst="rect">
            <a:avLst/>
          </a:prstGeom>
        </p:spPr>
      </p:pic>
    </p:spTree>
    <p:extLst>
      <p:ext uri="{BB962C8B-B14F-4D97-AF65-F5344CB8AC3E}">
        <p14:creationId xmlns:p14="http://schemas.microsoft.com/office/powerpoint/2010/main" val="346989430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cSld name="DEFAULT">
    <p:spTree>
      <p:nvGrpSpPr>
        <p:cNvPr id="1" name=""/>
        <p:cNvGrpSpPr/>
        <p:nvPr/>
      </p:nvGrpSpPr>
      <p:grpSpPr>
        <a:xfrm>
          <a:off x="0" y="0"/>
          <a:ext cx="0" cy="0"/>
          <a:chOff x="0" y="0"/>
          <a:chExt cx="0" cy="0"/>
        </a:xfrm>
      </p:grpSpPr>
    </p:spTree>
    <p:extLst>
      <p:ext uri="{BB962C8B-B14F-4D97-AF65-F5344CB8AC3E}">
        <p14:creationId xmlns:p14="http://schemas.microsoft.com/office/powerpoint/2010/main" val="94984507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cSld name="MASTER">
    <p:bg>
      <p:bgPr>
        <a:solidFill>
          <a:srgbClr val="F4FAFA"/>
        </a:solidFill>
        <a:effectLst/>
      </p:bgPr>
    </p:bg>
    <p:spTree>
      <p:nvGrpSpPr>
        <p:cNvPr id="1" name=""/>
        <p:cNvGrpSpPr/>
        <p:nvPr/>
      </p:nvGrpSpPr>
      <p:grpSpPr>
        <a:xfrm>
          <a:off x="0" y="0"/>
          <a:ext cx="0" cy="0"/>
          <a:chOff x="0" y="0"/>
          <a:chExt cx="0" cy="0"/>
        </a:xfrm>
      </p:grpSpPr>
      <p:sp>
        <p:nvSpPr>
          <p:cNvPr id="2" name="Shape 0"/>
          <p:cNvSpPr/>
          <p:nvPr/>
        </p:nvSpPr>
        <p:spPr>
          <a:xfrm>
            <a:off x="0" y="9144"/>
            <a:ext cx="12191695" cy="0"/>
          </a:xfrm>
          <a:prstGeom prst="line">
            <a:avLst/>
          </a:prstGeom>
          <a:noFill/>
          <a:ln w="88900">
            <a:solidFill>
              <a:srgbClr val="0B7775"/>
            </a:solidFill>
            <a:prstDash val="solid"/>
          </a:ln>
        </p:spPr>
        <p:txBody>
          <a:bodyPr/>
          <a:lstStyle/>
          <a:p>
            <a:endParaRPr lang="en-US"/>
          </a:p>
        </p:txBody>
      </p:sp>
      <p:sp>
        <p:nvSpPr>
          <p:cNvPr id="3" name="Text 1"/>
          <p:cNvSpPr/>
          <p:nvPr/>
        </p:nvSpPr>
        <p:spPr>
          <a:xfrm>
            <a:off x="502920" y="6556248"/>
            <a:ext cx="6217920" cy="146304"/>
          </a:xfrm>
          <a:prstGeom prst="rect">
            <a:avLst/>
          </a:prstGeom>
          <a:noFill/>
          <a:ln/>
        </p:spPr>
        <p:txBody>
          <a:bodyPr wrap="square" rtlCol="0" anchor="ctr"/>
          <a:lstStyle/>
          <a:p>
            <a:pPr marL="0" indent="0">
              <a:buNone/>
            </a:pPr>
            <a:r>
              <a:rPr lang="en-US" sz="650">
                <a:solidFill>
                  <a:srgbClr val="5B6B82"/>
                </a:solidFill>
                <a:latin typeface="Aptos" pitchFamily="34" charset="0"/>
                <a:ea typeface="Aptos" pitchFamily="34" charset="-122"/>
                <a:cs typeface="Aptos" pitchFamily="34" charset="-120"/>
              </a:rPr>
              <a:t>Strengthening Recruitment &amp; Retention in EI/ECSE Workforce</a:t>
            </a:r>
            <a:endParaRPr lang="en-US" sz="650"/>
          </a:p>
        </p:txBody>
      </p:sp>
      <p:sp>
        <p:nvSpPr>
          <p:cNvPr id="25" name="Slide Number Placeholder 0"/>
          <p:cNvSpPr>
            <a:spLocks noGrp="1"/>
          </p:cNvSpPr>
          <p:nvPr>
            <p:ph type="sldNum" sz="quarter" idx="4294967295"/>
          </p:nvPr>
        </p:nvSpPr>
        <p:spPr>
          <a:xfrm>
            <a:off x="11567160" y="6547104"/>
            <a:ext cx="800000" cy="300000"/>
          </a:xfrm>
          <a:prstGeom prst="rect">
            <a:avLst/>
          </a:prstGeom>
          <a:extLst>
            <a:ext uri="{C572A759-6A51-4108-AA02-DFA0A04FC94B}">
              <ma14:wrappingTextBoxFlag xmlns:ma14="http://schemas.microsoft.com/office/mac/drawingml/2011/main" xmlns="" val="0"/>
            </a:ext>
          </a:extLst>
        </p:spPr>
        <p:txBody>
          <a:bodyPr/>
          <a:lstStyle>
            <a:lvl1pPr>
              <a:defRPr sz="700">
                <a:solidFill>
                  <a:srgbClr val="5B6B82"/>
                </a:solidFill>
                <a:latin typeface="Aptos"/>
                <a:ea typeface="Aptos"/>
                <a:cs typeface="Aptos"/>
              </a:defRPr>
            </a:lvl1pPr>
          </a:lstStyle>
          <a:p>
            <a:pPr algn="l"/>
            <a:fld id="{F7021451-1387-4CA6-816F-3879F97B5CBC}" type="slidenum">
              <a:rPr lang="en-US" b="0"/>
              <a:t>‹#›</a:t>
            </a:fld>
            <a:endParaRPr lang="en-US"/>
          </a:p>
        </p:txBody>
      </p:sp>
    </p:spTree>
    <p:extLst>
      <p:ext uri="{BB962C8B-B14F-4D97-AF65-F5344CB8AC3E}">
        <p14:creationId xmlns:p14="http://schemas.microsoft.com/office/powerpoint/2010/main" val="238429792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DEFAULT">
    <p:spTree>
      <p:nvGrpSpPr>
        <p:cNvPr id="1" name=""/>
        <p:cNvGrpSpPr/>
        <p:nvPr/>
      </p:nvGrpSpPr>
      <p:grpSpPr>
        <a:xfrm>
          <a:off x="0" y="0"/>
          <a:ext cx="0" cy="0"/>
          <a:chOff x="0" y="0"/>
          <a:chExt cx="0" cy="0"/>
        </a:xfrm>
      </p:grpSpPr>
    </p:spTree>
    <p:extLst>
      <p:ext uri="{BB962C8B-B14F-4D97-AF65-F5344CB8AC3E}">
        <p14:creationId xmlns:p14="http://schemas.microsoft.com/office/powerpoint/2010/main" val="76687824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3_Title Slid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C5698DF-06DE-0D90-AA9B-A64DDB030FA7}"/>
              </a:ext>
            </a:extLst>
          </p:cNvPr>
          <p:cNvSpPr/>
          <p:nvPr userDrawn="1"/>
        </p:nvSpPr>
        <p:spPr>
          <a:xfrm>
            <a:off x="0" y="0"/>
            <a:ext cx="12192000" cy="5836025"/>
          </a:xfrm>
          <a:prstGeom prst="rect">
            <a:avLst/>
          </a:prstGeom>
          <a:solidFill>
            <a:srgbClr val="1E326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1">
            <a:extLst>
              <a:ext uri="{FF2B5EF4-FFF2-40B4-BE49-F238E27FC236}">
                <a16:creationId xmlns:a16="http://schemas.microsoft.com/office/drawing/2014/main" id="{9DCC8127-221E-EA9D-12B7-5A310F2309D1}"/>
              </a:ext>
            </a:extLst>
          </p:cNvPr>
          <p:cNvSpPr>
            <a:spLocks noGrp="1"/>
          </p:cNvSpPr>
          <p:nvPr>
            <p:ph type="title" hasCustomPrompt="1"/>
          </p:nvPr>
        </p:nvSpPr>
        <p:spPr>
          <a:xfrm>
            <a:off x="831850" y="585131"/>
            <a:ext cx="10515600" cy="2852737"/>
          </a:xfrm>
        </p:spPr>
        <p:txBody>
          <a:bodyPr anchor="b"/>
          <a:lstStyle>
            <a:lvl1pPr>
              <a:defRPr sz="6000">
                <a:solidFill>
                  <a:schemeClr val="bg1"/>
                </a:solidFill>
              </a:defRPr>
            </a:lvl1pPr>
          </a:lstStyle>
          <a:p>
            <a:r>
              <a:rPr lang="en-US"/>
              <a:t>Arial Bold 60pt</a:t>
            </a:r>
          </a:p>
        </p:txBody>
      </p:sp>
      <p:sp>
        <p:nvSpPr>
          <p:cNvPr id="8" name="Text Placeholder 2">
            <a:extLst>
              <a:ext uri="{FF2B5EF4-FFF2-40B4-BE49-F238E27FC236}">
                <a16:creationId xmlns:a16="http://schemas.microsoft.com/office/drawing/2014/main" id="{9A34E260-D9DA-3F10-85AB-C6033E3F678C}"/>
              </a:ext>
            </a:extLst>
          </p:cNvPr>
          <p:cNvSpPr>
            <a:spLocks noGrp="1"/>
          </p:cNvSpPr>
          <p:nvPr>
            <p:ph type="body" idx="1" hasCustomPrompt="1"/>
          </p:nvPr>
        </p:nvSpPr>
        <p:spPr>
          <a:xfrm>
            <a:off x="831850" y="3464856"/>
            <a:ext cx="10515600" cy="1500187"/>
          </a:xfrm>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text</a:t>
            </a:r>
          </a:p>
        </p:txBody>
      </p:sp>
      <p:sp>
        <p:nvSpPr>
          <p:cNvPr id="13" name="Slide Number Placeholder 3">
            <a:extLst>
              <a:ext uri="{FF2B5EF4-FFF2-40B4-BE49-F238E27FC236}">
                <a16:creationId xmlns:a16="http://schemas.microsoft.com/office/drawing/2014/main" id="{FC4A156D-13D9-2FDA-F9BF-129D6B11D4D3}"/>
              </a:ext>
            </a:extLst>
          </p:cNvPr>
          <p:cNvSpPr>
            <a:spLocks noGrp="1"/>
          </p:cNvSpPr>
          <p:nvPr>
            <p:ph type="sldNum" sz="quarter" idx="4"/>
          </p:nvPr>
        </p:nvSpPr>
        <p:spPr>
          <a:xfrm>
            <a:off x="11445275" y="6279500"/>
            <a:ext cx="496328" cy="365125"/>
          </a:xfrm>
          <a:prstGeom prst="rect">
            <a:avLst/>
          </a:prstGeom>
        </p:spPr>
        <p:txBody>
          <a:bodyPr/>
          <a:lstStyle/>
          <a:p>
            <a:fld id="{AAEB2964-82D0-4712-8443-E5C852A32913}" type="slidenum">
              <a:rPr lang="en-US" smtClean="0"/>
              <a:pPr/>
              <a:t>‹#›</a:t>
            </a:fld>
            <a:endParaRPr lang="en-US"/>
          </a:p>
        </p:txBody>
      </p:sp>
    </p:spTree>
    <p:extLst>
      <p:ext uri="{BB962C8B-B14F-4D97-AF65-F5344CB8AC3E}">
        <p14:creationId xmlns:p14="http://schemas.microsoft.com/office/powerpoint/2010/main" val="13137529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6" name="Footer Placeholder 4"/>
          <p:cNvSpPr>
            <a:spLocks noGrp="1"/>
          </p:cNvSpPr>
          <p:nvPr>
            <p:ph type="ftr" sz="quarter" idx="3"/>
          </p:nvPr>
        </p:nvSpPr>
        <p:spPr>
          <a:xfrm>
            <a:off x="2229633" y="6349533"/>
            <a:ext cx="8130877" cy="496463"/>
          </a:xfrm>
          <a:prstGeom prst="rect">
            <a:avLst/>
          </a:prstGeom>
        </p:spPr>
        <p:txBody>
          <a:bodyPr anchor="ctr" anchorCtr="0"/>
          <a:lstStyle>
            <a:lvl1pPr>
              <a:defRPr sz="1100">
                <a:solidFill>
                  <a:schemeClr val="bg1"/>
                </a:solidFill>
              </a:defRPr>
            </a:lvl1pPr>
          </a:lstStyle>
          <a:p>
            <a:endParaRPr lang="en-US"/>
          </a:p>
        </p:txBody>
      </p:sp>
      <p:sp>
        <p:nvSpPr>
          <p:cNvPr id="7" name="Slide Number Placeholder 5"/>
          <p:cNvSpPr>
            <a:spLocks noGrp="1"/>
          </p:cNvSpPr>
          <p:nvPr>
            <p:ph type="sldNum" sz="quarter" idx="4"/>
          </p:nvPr>
        </p:nvSpPr>
        <p:spPr>
          <a:xfrm>
            <a:off x="10360510" y="6349534"/>
            <a:ext cx="1232776" cy="503578"/>
          </a:xfrm>
          <a:prstGeom prst="rect">
            <a:avLst/>
          </a:prstGeom>
        </p:spPr>
        <p:txBody>
          <a:bodyPr anchor="ctr" anchorCtr="0"/>
          <a:lstStyle>
            <a:lvl1pPr algn="r">
              <a:defRPr sz="2000" b="1">
                <a:solidFill>
                  <a:schemeClr val="bg1"/>
                </a:solidFill>
              </a:defRPr>
            </a:lvl1pPr>
          </a:lstStyle>
          <a:p>
            <a:fld id="{8FF8BE51-C3B0-9B4F-9A06-4F809A9A7941}" type="slidenum">
              <a:rPr lang="en-US" smtClean="0"/>
              <a:pPr/>
              <a:t>‹#›</a:t>
            </a:fld>
            <a:endParaRPr lang="en-US"/>
          </a:p>
        </p:txBody>
      </p:sp>
    </p:spTree>
    <p:extLst>
      <p:ext uri="{BB962C8B-B14F-4D97-AF65-F5344CB8AC3E}">
        <p14:creationId xmlns:p14="http://schemas.microsoft.com/office/powerpoint/2010/main" val="55078233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3_Title Only">
    <p:spTree>
      <p:nvGrpSpPr>
        <p:cNvPr id="1" name=""/>
        <p:cNvGrpSpPr/>
        <p:nvPr/>
      </p:nvGrpSpPr>
      <p:grpSpPr>
        <a:xfrm>
          <a:off x="0" y="0"/>
          <a:ext cx="0" cy="0"/>
          <a:chOff x="0" y="0"/>
          <a:chExt cx="0" cy="0"/>
        </a:xfrm>
      </p:grpSpPr>
      <p:sp>
        <p:nvSpPr>
          <p:cNvPr id="7" name="Title Placeholder 1">
            <a:extLst>
              <a:ext uri="{FF2B5EF4-FFF2-40B4-BE49-F238E27FC236}">
                <a16:creationId xmlns:a16="http://schemas.microsoft.com/office/drawing/2014/main" id="{40C11CA1-E596-FC48-B3B2-CEF864D5B1B4}"/>
              </a:ext>
            </a:extLst>
          </p:cNvPr>
          <p:cNvSpPr>
            <a:spLocks noGrp="1"/>
          </p:cNvSpPr>
          <p:nvPr>
            <p:ph type="title" hasCustomPrompt="1"/>
          </p:nvPr>
        </p:nvSpPr>
        <p:spPr>
          <a:xfrm>
            <a:off x="768514" y="454346"/>
            <a:ext cx="9955923" cy="932252"/>
          </a:xfrm>
          <a:prstGeom prst="rect">
            <a:avLst/>
          </a:prstGeom>
        </p:spPr>
        <p:txBody>
          <a:bodyPr vert="horz" lIns="91440" tIns="45720" rIns="91440" bIns="45720" rtlCol="0" anchor="ctr" anchorCtr="0">
            <a:noAutofit/>
          </a:bodyPr>
          <a:lstStyle/>
          <a:p>
            <a:r>
              <a:rPr lang="en-US"/>
              <a:t>Click To Edit Master Title Style</a:t>
            </a:r>
          </a:p>
        </p:txBody>
      </p:sp>
      <p:sp>
        <p:nvSpPr>
          <p:cNvPr id="3" name="Slide Number Placeholder 3">
            <a:extLst>
              <a:ext uri="{FF2B5EF4-FFF2-40B4-BE49-F238E27FC236}">
                <a16:creationId xmlns:a16="http://schemas.microsoft.com/office/drawing/2014/main" id="{3E86F3BC-3B4F-6690-08E2-54E1DC06D6A6}"/>
              </a:ext>
            </a:extLst>
          </p:cNvPr>
          <p:cNvSpPr>
            <a:spLocks noGrp="1"/>
          </p:cNvSpPr>
          <p:nvPr>
            <p:ph type="sldNum" sz="quarter" idx="4"/>
          </p:nvPr>
        </p:nvSpPr>
        <p:spPr>
          <a:xfrm>
            <a:off x="11445275" y="6279500"/>
            <a:ext cx="496328" cy="365125"/>
          </a:xfrm>
          <a:prstGeom prst="rect">
            <a:avLst/>
          </a:prstGeom>
        </p:spPr>
        <p:txBody>
          <a:bodyPr/>
          <a:lstStyle/>
          <a:p>
            <a:fld id="{AAEB2964-82D0-4712-8443-E5C852A32913}" type="slidenum">
              <a:rPr lang="en-US" smtClean="0"/>
              <a:pPr/>
              <a:t>‹#›</a:t>
            </a:fld>
            <a:endParaRPr lang="en-US"/>
          </a:p>
        </p:txBody>
      </p:sp>
    </p:spTree>
    <p:extLst>
      <p:ext uri="{BB962C8B-B14F-4D97-AF65-F5344CB8AC3E}">
        <p14:creationId xmlns:p14="http://schemas.microsoft.com/office/powerpoint/2010/main" val="266579641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Title">
    <p:spTree>
      <p:nvGrpSpPr>
        <p:cNvPr id="1" name=""/>
        <p:cNvGrpSpPr/>
        <p:nvPr/>
      </p:nvGrpSpPr>
      <p:grpSpPr>
        <a:xfrm>
          <a:off x="0" y="0"/>
          <a:ext cx="0" cy="0"/>
          <a:chOff x="0" y="0"/>
          <a:chExt cx="0" cy="0"/>
        </a:xfrm>
      </p:grpSpPr>
      <p:sp>
        <p:nvSpPr>
          <p:cNvPr id="3" name="Subtitle 2"/>
          <p:cNvSpPr>
            <a:spLocks noGrp="1"/>
          </p:cNvSpPr>
          <p:nvPr>
            <p:ph type="subTitle" idx="1" hasCustomPrompt="1"/>
          </p:nvPr>
        </p:nvSpPr>
        <p:spPr>
          <a:xfrm>
            <a:off x="571155" y="4588551"/>
            <a:ext cx="11027288" cy="977621"/>
          </a:xfrm>
        </p:spPr>
        <p:txBody>
          <a:bodyPr tIns="91440" bIns="91440">
            <a:normAutofit/>
          </a:bodyPr>
          <a:lstStyle>
            <a:lvl1pPr marL="0" indent="0" algn="l">
              <a:buNone/>
              <a:defRPr sz="1800" b="0" cap="none"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cxnSp>
        <p:nvCxnSpPr>
          <p:cNvPr id="7" name="Straight Connector 6"/>
          <p:cNvCxnSpPr/>
          <p:nvPr userDrawn="1"/>
        </p:nvCxnSpPr>
        <p:spPr>
          <a:xfrm flipV="1">
            <a:off x="571154" y="2743200"/>
            <a:ext cx="11009158" cy="1"/>
          </a:xfrm>
          <a:prstGeom prst="line">
            <a:avLst/>
          </a:prstGeom>
          <a:ln w="76200">
            <a:solidFill>
              <a:schemeClr val="accent1"/>
            </a:solidFill>
          </a:ln>
        </p:spPr>
        <p:style>
          <a:lnRef idx="1">
            <a:schemeClr val="accent1"/>
          </a:lnRef>
          <a:fillRef idx="0">
            <a:schemeClr val="accent1"/>
          </a:fillRef>
          <a:effectRef idx="0">
            <a:schemeClr val="accent1"/>
          </a:effectRef>
          <a:fontRef idx="minor">
            <a:schemeClr val="tx1"/>
          </a:fontRef>
        </p:style>
      </p:cxnSp>
      <p:sp>
        <p:nvSpPr>
          <p:cNvPr id="10" name="Title 1"/>
          <p:cNvSpPr>
            <a:spLocks noGrp="1"/>
          </p:cNvSpPr>
          <p:nvPr>
            <p:ph type="ctrTitle" hasCustomPrompt="1"/>
          </p:nvPr>
        </p:nvSpPr>
        <p:spPr>
          <a:xfrm>
            <a:off x="571154" y="3063240"/>
            <a:ext cx="11027289" cy="1333500"/>
          </a:xfrm>
        </p:spPr>
        <p:txBody>
          <a:bodyPr bIns="0" anchor="t" anchorCtr="0">
            <a:normAutofit/>
          </a:bodyPr>
          <a:lstStyle>
            <a:lvl1pPr algn="l">
              <a:defRPr sz="3600" cap="none"/>
            </a:lvl1pPr>
          </a:lstStyle>
          <a:p>
            <a:r>
              <a:rPr lang="en-US"/>
              <a:t>Click to edit master title style</a:t>
            </a:r>
          </a:p>
        </p:txBody>
      </p:sp>
      <p:pic>
        <p:nvPicPr>
          <p:cNvPr id="6" name="Picture 5" title="Logo: ECTA: Early Childhood Technical Assistance Cente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71154" y="1333947"/>
            <a:ext cx="7382443" cy="1089213"/>
          </a:xfrm>
          <a:prstGeom prst="rect">
            <a:avLst/>
          </a:prstGeom>
        </p:spPr>
      </p:pic>
    </p:spTree>
    <p:extLst>
      <p:ext uri="{BB962C8B-B14F-4D97-AF65-F5344CB8AC3E}">
        <p14:creationId xmlns:p14="http://schemas.microsoft.com/office/powerpoint/2010/main" val="193718691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6" name="Footer Placeholder 4"/>
          <p:cNvSpPr>
            <a:spLocks noGrp="1"/>
          </p:cNvSpPr>
          <p:nvPr>
            <p:ph type="ftr" sz="quarter" idx="3"/>
          </p:nvPr>
        </p:nvSpPr>
        <p:spPr>
          <a:xfrm>
            <a:off x="2229633" y="6349533"/>
            <a:ext cx="8130877" cy="496463"/>
          </a:xfrm>
          <a:prstGeom prst="rect">
            <a:avLst/>
          </a:prstGeom>
        </p:spPr>
        <p:txBody>
          <a:bodyPr anchor="ctr" anchorCtr="0"/>
          <a:lstStyle>
            <a:lvl1pPr>
              <a:defRPr sz="1100">
                <a:solidFill>
                  <a:schemeClr val="bg1"/>
                </a:solidFill>
              </a:defRPr>
            </a:lvl1pPr>
          </a:lstStyle>
          <a:p>
            <a:endParaRPr lang="en-US"/>
          </a:p>
        </p:txBody>
      </p:sp>
      <p:sp>
        <p:nvSpPr>
          <p:cNvPr id="7" name="Slide Number Placeholder 5"/>
          <p:cNvSpPr>
            <a:spLocks noGrp="1"/>
          </p:cNvSpPr>
          <p:nvPr>
            <p:ph type="sldNum" sz="quarter" idx="4"/>
          </p:nvPr>
        </p:nvSpPr>
        <p:spPr>
          <a:xfrm>
            <a:off x="10360510" y="6349534"/>
            <a:ext cx="1232776" cy="503578"/>
          </a:xfrm>
          <a:prstGeom prst="rect">
            <a:avLst/>
          </a:prstGeom>
        </p:spPr>
        <p:txBody>
          <a:bodyPr anchor="ctr" anchorCtr="0"/>
          <a:lstStyle>
            <a:lvl1pPr algn="r">
              <a:defRPr sz="2000" b="1">
                <a:solidFill>
                  <a:schemeClr val="bg1"/>
                </a:solidFill>
              </a:defRPr>
            </a:lvl1pPr>
          </a:lstStyle>
          <a:p>
            <a:fld id="{8FF8BE51-C3B0-9B4F-9A06-4F809A9A7941}" type="slidenum">
              <a:rPr lang="en-US" smtClean="0"/>
              <a:pPr/>
              <a:t>‹#›</a:t>
            </a:fld>
            <a:endParaRPr lang="en-US"/>
          </a:p>
        </p:txBody>
      </p:sp>
    </p:spTree>
    <p:extLst>
      <p:ext uri="{BB962C8B-B14F-4D97-AF65-F5344CB8AC3E}">
        <p14:creationId xmlns:p14="http://schemas.microsoft.com/office/powerpoint/2010/main" val="206035702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87829" y="226979"/>
            <a:ext cx="11005456" cy="899693"/>
          </a:xfrm>
        </p:spPr>
        <p:txBody>
          <a:bodyPr/>
          <a:lstStyle>
            <a:lvl1pPr>
              <a:defRPr cap="none"/>
            </a:lvl1pPr>
          </a:lstStyle>
          <a:p>
            <a:r>
              <a:rPr lang="en-US"/>
              <a:t>Click to edit master title style</a:t>
            </a:r>
          </a:p>
        </p:txBody>
      </p:sp>
      <p:sp>
        <p:nvSpPr>
          <p:cNvPr id="3" name="Content Placeholder 2"/>
          <p:cNvSpPr>
            <a:spLocks noGrp="1"/>
          </p:cNvSpPr>
          <p:nvPr>
            <p:ph sz="half" idx="1"/>
          </p:nvPr>
        </p:nvSpPr>
        <p:spPr>
          <a:xfrm>
            <a:off x="587829" y="1368358"/>
            <a:ext cx="5388428" cy="409111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204856" y="1376140"/>
            <a:ext cx="5388429" cy="40827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Footer Placeholder 4"/>
          <p:cNvSpPr>
            <a:spLocks noGrp="1"/>
          </p:cNvSpPr>
          <p:nvPr>
            <p:ph type="ftr" sz="quarter" idx="3"/>
          </p:nvPr>
        </p:nvSpPr>
        <p:spPr>
          <a:xfrm>
            <a:off x="2229633" y="6349533"/>
            <a:ext cx="8130877" cy="496463"/>
          </a:xfrm>
          <a:prstGeom prst="rect">
            <a:avLst/>
          </a:prstGeom>
        </p:spPr>
        <p:txBody>
          <a:bodyPr anchor="ctr" anchorCtr="0"/>
          <a:lstStyle>
            <a:lvl1pPr>
              <a:defRPr sz="1100">
                <a:solidFill>
                  <a:schemeClr val="bg1"/>
                </a:solidFill>
              </a:defRPr>
            </a:lvl1pPr>
          </a:lstStyle>
          <a:p>
            <a:endParaRPr lang="en-US"/>
          </a:p>
        </p:txBody>
      </p:sp>
      <p:sp>
        <p:nvSpPr>
          <p:cNvPr id="13" name="Slide Number Placeholder 5"/>
          <p:cNvSpPr>
            <a:spLocks noGrp="1"/>
          </p:cNvSpPr>
          <p:nvPr>
            <p:ph type="sldNum" sz="quarter" idx="4"/>
          </p:nvPr>
        </p:nvSpPr>
        <p:spPr>
          <a:xfrm>
            <a:off x="10360510" y="6349534"/>
            <a:ext cx="1232776" cy="503578"/>
          </a:xfrm>
          <a:prstGeom prst="rect">
            <a:avLst/>
          </a:prstGeom>
        </p:spPr>
        <p:txBody>
          <a:bodyPr anchor="ctr" anchorCtr="0"/>
          <a:lstStyle>
            <a:lvl1pPr algn="r">
              <a:defRPr sz="2000" b="1">
                <a:solidFill>
                  <a:schemeClr val="bg1"/>
                </a:solidFill>
              </a:defRPr>
            </a:lvl1pPr>
          </a:lstStyle>
          <a:p>
            <a:fld id="{8FF8BE51-C3B0-9B4F-9A06-4F809A9A7941}" type="slidenum">
              <a:rPr lang="en-US" smtClean="0"/>
              <a:pPr/>
              <a:t>‹#›</a:t>
            </a:fld>
            <a:endParaRPr lang="en-US"/>
          </a:p>
        </p:txBody>
      </p:sp>
    </p:spTree>
    <p:extLst>
      <p:ext uri="{BB962C8B-B14F-4D97-AF65-F5344CB8AC3E}">
        <p14:creationId xmlns:p14="http://schemas.microsoft.com/office/powerpoint/2010/main" val="3419374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Cover - ECTA">
    <p:spTree>
      <p:nvGrpSpPr>
        <p:cNvPr id="1" name=""/>
        <p:cNvGrpSpPr/>
        <p:nvPr/>
      </p:nvGrpSpPr>
      <p:grpSpPr>
        <a:xfrm>
          <a:off x="0" y="0"/>
          <a:ext cx="0" cy="0"/>
          <a:chOff x="0" y="0"/>
          <a:chExt cx="0" cy="0"/>
        </a:xfrm>
      </p:grpSpPr>
      <p:sp>
        <p:nvSpPr>
          <p:cNvPr id="7" name="Title 1"/>
          <p:cNvSpPr>
            <a:spLocks noGrp="1"/>
          </p:cNvSpPr>
          <p:nvPr>
            <p:ph type="ctrTitle" hasCustomPrompt="1"/>
          </p:nvPr>
        </p:nvSpPr>
        <p:spPr>
          <a:xfrm>
            <a:off x="5974080" y="2410119"/>
            <a:ext cx="5624362" cy="1841842"/>
          </a:xfrm>
          <a:prstGeom prst="rect">
            <a:avLst/>
          </a:prstGeom>
        </p:spPr>
        <p:txBody>
          <a:bodyPr bIns="0" anchor="b">
            <a:normAutofit/>
          </a:bodyPr>
          <a:lstStyle>
            <a:lvl1pPr algn="l">
              <a:defRPr sz="5400" cap="none"/>
            </a:lvl1pPr>
          </a:lstStyle>
          <a:p>
            <a:r>
              <a:rPr lang="en-US"/>
              <a:t>Click to edit master title style</a:t>
            </a:r>
          </a:p>
        </p:txBody>
      </p:sp>
      <p:sp>
        <p:nvSpPr>
          <p:cNvPr id="8" name="Subtitle 2"/>
          <p:cNvSpPr>
            <a:spLocks noGrp="1"/>
          </p:cNvSpPr>
          <p:nvPr>
            <p:ph type="subTitle" idx="1" hasCustomPrompt="1"/>
          </p:nvPr>
        </p:nvSpPr>
        <p:spPr>
          <a:xfrm>
            <a:off x="5974080" y="4436836"/>
            <a:ext cx="5624362" cy="1702399"/>
          </a:xfrm>
          <a:prstGeom prst="rect">
            <a:avLst/>
          </a:prstGeom>
        </p:spPr>
        <p:txBody>
          <a:bodyPr tIns="91440" bIns="91440" anchor="ctr" anchorCtr="0">
            <a:normAutofit/>
          </a:bodyPr>
          <a:lstStyle>
            <a:lvl1pPr marL="0" indent="0" algn="l">
              <a:buNone/>
              <a:defRPr sz="1800" b="0" cap="none"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9" name="Subtitle 2"/>
          <p:cNvSpPr txBox="1">
            <a:spLocks/>
          </p:cNvSpPr>
          <p:nvPr userDrawn="1"/>
        </p:nvSpPr>
        <p:spPr>
          <a:xfrm>
            <a:off x="495300" y="2410119"/>
            <a:ext cx="3451860" cy="3729116"/>
          </a:xfrm>
          <a:prstGeom prst="rect">
            <a:avLst/>
          </a:prstGeom>
        </p:spPr>
        <p:txBody>
          <a:bodyPr vert="horz" lIns="91440" tIns="91440" rIns="91440" bIns="91440" rtlCol="0" anchor="ctr" anchorCtr="0">
            <a:normAutofit/>
          </a:bodyPr>
          <a:lstStyle>
            <a:lvl1pPr marL="0" indent="0" algn="l" defTabSz="914400" rtl="0" eaLnBrk="1" latinLnBrk="0" hangingPunct="1">
              <a:lnSpc>
                <a:spcPct val="120000"/>
              </a:lnSpc>
              <a:spcBef>
                <a:spcPts val="1000"/>
              </a:spcBef>
              <a:buClr>
                <a:schemeClr val="accent1"/>
              </a:buClr>
              <a:buSzPct val="100000"/>
              <a:buFont typeface="Arial" panose="020B0604020202020204" pitchFamily="34" charset="0"/>
              <a:buNone/>
              <a:defRPr sz="1800" b="0" kern="1200" cap="none" baseline="0">
                <a:solidFill>
                  <a:schemeClr val="tx1"/>
                </a:solidFill>
                <a:effectLst/>
                <a:latin typeface="Arial" charset="0"/>
                <a:ea typeface="Arial" charset="0"/>
                <a:cs typeface="Arial" charset="0"/>
              </a:defRPr>
            </a:lvl1pPr>
            <a:lvl2pPr marL="457200" indent="0" algn="ctr" defTabSz="914400" rtl="0" eaLnBrk="1" latinLnBrk="0" hangingPunct="1">
              <a:lnSpc>
                <a:spcPct val="120000"/>
              </a:lnSpc>
              <a:spcBef>
                <a:spcPts val="500"/>
              </a:spcBef>
              <a:buClr>
                <a:schemeClr val="accent1"/>
              </a:buClr>
              <a:buSzPct val="100000"/>
              <a:buFont typeface="Arial" panose="020B0604020202020204" pitchFamily="34" charset="0"/>
              <a:buNone/>
              <a:defRPr sz="1800" kern="1200" cap="none" baseline="0">
                <a:solidFill>
                  <a:schemeClr val="tx1"/>
                </a:solidFill>
                <a:effectLst/>
                <a:latin typeface="Arial" charset="0"/>
                <a:ea typeface="Arial" charset="0"/>
                <a:cs typeface="Arial" charset="0"/>
              </a:defRPr>
            </a:lvl2pPr>
            <a:lvl3pPr marL="914400" indent="0" algn="ctr" defTabSz="914400" rtl="0" eaLnBrk="1" latinLnBrk="0" hangingPunct="1">
              <a:lnSpc>
                <a:spcPct val="120000"/>
              </a:lnSpc>
              <a:spcBef>
                <a:spcPts val="500"/>
              </a:spcBef>
              <a:buClr>
                <a:schemeClr val="accent1"/>
              </a:buClr>
              <a:buSzPct val="100000"/>
              <a:buFont typeface="Arial" panose="020B0604020202020204" pitchFamily="34" charset="0"/>
              <a:buNone/>
              <a:defRPr sz="1800" kern="1200">
                <a:solidFill>
                  <a:schemeClr val="tx1"/>
                </a:solidFill>
                <a:effectLst/>
                <a:latin typeface="Arial" charset="0"/>
                <a:ea typeface="Arial" charset="0"/>
                <a:cs typeface="Arial" charset="0"/>
              </a:defRPr>
            </a:lvl3pPr>
            <a:lvl4pPr marL="1371600" indent="0" algn="ctr" defTabSz="914400" rtl="0" eaLnBrk="1" latinLnBrk="0" hangingPunct="1">
              <a:lnSpc>
                <a:spcPct val="120000"/>
              </a:lnSpc>
              <a:spcBef>
                <a:spcPts val="500"/>
              </a:spcBef>
              <a:buClr>
                <a:schemeClr val="accent1"/>
              </a:buClr>
              <a:buSzPct val="100000"/>
              <a:buFont typeface="Arial" panose="020B0604020202020204" pitchFamily="34" charset="0"/>
              <a:buNone/>
              <a:defRPr sz="1600" kern="1200" cap="none" baseline="0">
                <a:solidFill>
                  <a:schemeClr val="tx1"/>
                </a:solidFill>
                <a:effectLst/>
                <a:latin typeface="Arial" charset="0"/>
                <a:ea typeface="Arial" charset="0"/>
                <a:cs typeface="Arial" charset="0"/>
              </a:defRPr>
            </a:lvl4pPr>
            <a:lvl5pPr marL="1828800" indent="0" algn="ctr" defTabSz="914400" rtl="0" eaLnBrk="1" latinLnBrk="0" hangingPunct="1">
              <a:lnSpc>
                <a:spcPct val="120000"/>
              </a:lnSpc>
              <a:spcBef>
                <a:spcPts val="500"/>
              </a:spcBef>
              <a:buClr>
                <a:schemeClr val="accent1"/>
              </a:buClr>
              <a:buSzPct val="100000"/>
              <a:buFont typeface="Arial" panose="020B0604020202020204" pitchFamily="34" charset="0"/>
              <a:buNone/>
              <a:defRPr sz="1600" kern="1200">
                <a:solidFill>
                  <a:schemeClr val="tx1"/>
                </a:solidFill>
                <a:effectLst/>
                <a:latin typeface="Arial" charset="0"/>
                <a:ea typeface="Arial" charset="0"/>
                <a:cs typeface="Arial" charset="0"/>
              </a:defRPr>
            </a:lvl5pPr>
            <a:lvl6pPr marL="2286000" indent="0" algn="ctr" defTabSz="914400" rtl="0" eaLnBrk="1" latinLnBrk="0" hangingPunct="1">
              <a:lnSpc>
                <a:spcPct val="120000"/>
              </a:lnSpc>
              <a:spcBef>
                <a:spcPts val="500"/>
              </a:spcBef>
              <a:buClr>
                <a:schemeClr val="accent1"/>
              </a:buClr>
              <a:buSzPct val="100000"/>
              <a:buFont typeface="Arial" panose="020B0604020202020204" pitchFamily="34" charset="0"/>
              <a:buNone/>
              <a:defRPr sz="1600" kern="1200">
                <a:solidFill>
                  <a:schemeClr val="tx1"/>
                </a:solidFill>
                <a:effectLst/>
                <a:latin typeface="+mn-lt"/>
                <a:ea typeface="+mn-ea"/>
                <a:cs typeface="+mn-cs"/>
              </a:defRPr>
            </a:lvl6pPr>
            <a:lvl7pPr marL="2743200" indent="0" algn="ctr" defTabSz="914400" rtl="0" eaLnBrk="1" latinLnBrk="0" hangingPunct="1">
              <a:lnSpc>
                <a:spcPct val="120000"/>
              </a:lnSpc>
              <a:spcBef>
                <a:spcPts val="500"/>
              </a:spcBef>
              <a:buClr>
                <a:schemeClr val="accent1"/>
              </a:buClr>
              <a:buSzPct val="100000"/>
              <a:buFont typeface="Arial" panose="020B0604020202020204" pitchFamily="34" charset="0"/>
              <a:buNone/>
              <a:defRPr sz="1600" kern="1200">
                <a:solidFill>
                  <a:schemeClr val="tx1"/>
                </a:solidFill>
                <a:effectLst/>
                <a:latin typeface="+mn-lt"/>
                <a:ea typeface="+mn-ea"/>
                <a:cs typeface="+mn-cs"/>
              </a:defRPr>
            </a:lvl7pPr>
            <a:lvl8pPr marL="3200400" indent="0" algn="ctr" defTabSz="914400" rtl="0" eaLnBrk="1" latinLnBrk="0" hangingPunct="1">
              <a:lnSpc>
                <a:spcPct val="120000"/>
              </a:lnSpc>
              <a:spcBef>
                <a:spcPts val="500"/>
              </a:spcBef>
              <a:buClr>
                <a:schemeClr val="accent1"/>
              </a:buClr>
              <a:buSzPct val="100000"/>
              <a:buFont typeface="Arial" panose="020B0604020202020204" pitchFamily="34" charset="0"/>
              <a:buNone/>
              <a:defRPr sz="1600" kern="1200" baseline="0">
                <a:solidFill>
                  <a:schemeClr val="tx1"/>
                </a:solidFill>
                <a:effectLst/>
                <a:latin typeface="+mn-lt"/>
                <a:ea typeface="+mn-ea"/>
                <a:cs typeface="+mn-cs"/>
              </a:defRPr>
            </a:lvl8pPr>
            <a:lvl9pPr marL="3657600" indent="0" algn="ctr" defTabSz="914400" rtl="0" eaLnBrk="1" latinLnBrk="0" hangingPunct="1">
              <a:lnSpc>
                <a:spcPct val="120000"/>
              </a:lnSpc>
              <a:spcBef>
                <a:spcPts val="500"/>
              </a:spcBef>
              <a:buClr>
                <a:schemeClr val="accent1"/>
              </a:buClr>
              <a:buSzPct val="100000"/>
              <a:buFont typeface="Arial" panose="020B0604020202020204" pitchFamily="34" charset="0"/>
              <a:buNone/>
              <a:defRPr sz="1600" kern="1200" baseline="0">
                <a:solidFill>
                  <a:schemeClr val="tx1"/>
                </a:solidFill>
                <a:effectLst/>
                <a:latin typeface="+mn-lt"/>
                <a:ea typeface="+mn-ea"/>
                <a:cs typeface="+mn-cs"/>
              </a:defRPr>
            </a:lvl9pPr>
          </a:lstStyle>
          <a:p>
            <a:r>
              <a:rPr lang="en-US">
                <a:solidFill>
                  <a:schemeClr val="bg1"/>
                </a:solidFill>
              </a:rPr>
              <a:t>Additional</a:t>
            </a:r>
            <a:r>
              <a:rPr lang="en-US" baseline="0">
                <a:solidFill>
                  <a:schemeClr val="bg1"/>
                </a:solidFill>
              </a:rPr>
              <a:t> welcome, information or notification</a:t>
            </a:r>
            <a:endParaRPr lang="en-US">
              <a:solidFill>
                <a:schemeClr val="bg1"/>
              </a:solidFill>
            </a:endParaRPr>
          </a:p>
        </p:txBody>
      </p:sp>
      <p:cxnSp>
        <p:nvCxnSpPr>
          <p:cNvPr id="13" name="Straight Connector 12"/>
          <p:cNvCxnSpPr/>
          <p:nvPr userDrawn="1"/>
        </p:nvCxnSpPr>
        <p:spPr>
          <a:xfrm>
            <a:off x="5974080" y="1906003"/>
            <a:ext cx="5624362" cy="0"/>
          </a:xfrm>
          <a:prstGeom prst="line">
            <a:avLst/>
          </a:prstGeom>
          <a:ln w="7620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2" name="Picture 1" title="Logo: ECTA: Early Childhood Technical Assistance Cente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974080" y="891304"/>
            <a:ext cx="5624362" cy="829824"/>
          </a:xfrm>
          <a:prstGeom prst="rect">
            <a:avLst/>
          </a:prstGeom>
        </p:spPr>
      </p:pic>
    </p:spTree>
    <p:extLst>
      <p:ext uri="{BB962C8B-B14F-4D97-AF65-F5344CB8AC3E}">
        <p14:creationId xmlns:p14="http://schemas.microsoft.com/office/powerpoint/2010/main" val="210913421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ECTA disclaimer">
    <p:spTree>
      <p:nvGrpSpPr>
        <p:cNvPr id="1" name=""/>
        <p:cNvGrpSpPr/>
        <p:nvPr/>
      </p:nvGrpSpPr>
      <p:grpSpPr>
        <a:xfrm>
          <a:off x="0" y="0"/>
          <a:ext cx="0" cy="0"/>
          <a:chOff x="0" y="0"/>
          <a:chExt cx="0" cy="0"/>
        </a:xfrm>
      </p:grpSpPr>
      <p:sp>
        <p:nvSpPr>
          <p:cNvPr id="10" name="Slide Number Placeholder 5"/>
          <p:cNvSpPr>
            <a:spLocks noGrp="1"/>
          </p:cNvSpPr>
          <p:nvPr>
            <p:ph type="sldNum" sz="quarter" idx="4"/>
          </p:nvPr>
        </p:nvSpPr>
        <p:spPr>
          <a:xfrm>
            <a:off x="10360510" y="6349534"/>
            <a:ext cx="1232776" cy="503578"/>
          </a:xfrm>
          <a:prstGeom prst="rect">
            <a:avLst/>
          </a:prstGeom>
        </p:spPr>
        <p:txBody>
          <a:bodyPr anchor="ctr" anchorCtr="0"/>
          <a:lstStyle>
            <a:lvl1pPr algn="r">
              <a:defRPr sz="2000" b="1">
                <a:solidFill>
                  <a:schemeClr val="bg1"/>
                </a:solidFill>
              </a:defRPr>
            </a:lvl1pPr>
          </a:lstStyle>
          <a:p>
            <a:fld id="{8FF8BE51-C3B0-9B4F-9A06-4F809A9A7941}" type="slidenum">
              <a:rPr lang="en-US" smtClean="0"/>
              <a:pPr/>
              <a:t>‹#›</a:t>
            </a:fld>
            <a:endParaRPr lang="en-US"/>
          </a:p>
        </p:txBody>
      </p:sp>
      <p:cxnSp>
        <p:nvCxnSpPr>
          <p:cNvPr id="8" name="Straight Connector 7"/>
          <p:cNvCxnSpPr/>
          <p:nvPr userDrawn="1"/>
        </p:nvCxnSpPr>
        <p:spPr>
          <a:xfrm>
            <a:off x="1941533" y="3713663"/>
            <a:ext cx="8299747" cy="0"/>
          </a:xfrm>
          <a:prstGeom prst="line">
            <a:avLst/>
          </a:prstGeom>
          <a:ln w="76200">
            <a:solidFill>
              <a:schemeClr val="accent1"/>
            </a:solidFill>
          </a:ln>
        </p:spPr>
        <p:style>
          <a:lnRef idx="1">
            <a:schemeClr val="accent1"/>
          </a:lnRef>
          <a:fillRef idx="0">
            <a:schemeClr val="accent1"/>
          </a:fillRef>
          <a:effectRef idx="0">
            <a:schemeClr val="accent1"/>
          </a:effectRef>
          <a:fontRef idx="minor">
            <a:schemeClr val="tx1"/>
          </a:fontRef>
        </p:style>
      </p:cxnSp>
      <p:sp>
        <p:nvSpPr>
          <p:cNvPr id="11" name="Title 1"/>
          <p:cNvSpPr>
            <a:spLocks noGrp="1"/>
          </p:cNvSpPr>
          <p:nvPr>
            <p:ph type="title"/>
          </p:nvPr>
        </p:nvSpPr>
        <p:spPr>
          <a:xfrm>
            <a:off x="1973580" y="2523098"/>
            <a:ext cx="8259347" cy="913250"/>
          </a:xfrm>
          <a:prstGeom prst="rect">
            <a:avLst/>
          </a:prstGeom>
        </p:spPr>
        <p:txBody>
          <a:bodyPr anchor="ctr" anchorCtr="0"/>
          <a:lstStyle/>
          <a:p>
            <a:r>
              <a:rPr lang="en-US" b="0"/>
              <a:t>Find out more at</a:t>
            </a:r>
            <a:r>
              <a:rPr lang="en-US"/>
              <a:t> </a:t>
            </a:r>
            <a:r>
              <a:rPr lang="en-US" err="1"/>
              <a:t>ectacenter.org</a:t>
            </a:r>
            <a:endParaRPr lang="en-US"/>
          </a:p>
        </p:txBody>
      </p:sp>
      <p:sp>
        <p:nvSpPr>
          <p:cNvPr id="12" name="Text Placeholder 2"/>
          <p:cNvSpPr>
            <a:spLocks noGrp="1"/>
          </p:cNvSpPr>
          <p:nvPr>
            <p:ph type="body" idx="1" hasCustomPrompt="1"/>
          </p:nvPr>
        </p:nvSpPr>
        <p:spPr>
          <a:xfrm>
            <a:off x="1905852" y="3846280"/>
            <a:ext cx="8327075" cy="1012929"/>
          </a:xfrm>
          <a:prstGeom prst="rect">
            <a:avLst/>
          </a:prstGeom>
        </p:spPr>
        <p:txBody>
          <a:bodyPr>
            <a:noAutofit/>
          </a:bodyPr>
          <a:lstStyle>
            <a:lvl1pPr marL="0" indent="0">
              <a:buNone/>
              <a:defRPr baseline="0"/>
            </a:lvl1pPr>
          </a:lstStyle>
          <a:p>
            <a:r>
              <a:rPr lang="en-US" sz="1200"/>
              <a:t>The ECTA Center is a program of the FPG Child Development Institute of the University of North Carolina at Chapel Hill, funded through cooperative agreement number </a:t>
            </a:r>
            <a:r>
              <a:rPr lang="is-IS" sz="1200"/>
              <a:t>H326P170001 </a:t>
            </a:r>
            <a:r>
              <a:rPr lang="en-US" sz="1200"/>
              <a:t>from the Office of Special Education Programs, U.S. Department of Education. Opinions expressed herein do not necessarily represent the Department of Education's position or policy. Project Officer: Julia Martin </a:t>
            </a:r>
            <a:r>
              <a:rPr lang="en-US" sz="1200" err="1"/>
              <a:t>Eile</a:t>
            </a:r>
            <a:endParaRPr lang="en-US" sz="1200"/>
          </a:p>
        </p:txBody>
      </p:sp>
      <p:pic>
        <p:nvPicPr>
          <p:cNvPr id="13" name="Picture 1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05852" y="5058531"/>
            <a:ext cx="3779520" cy="585216"/>
          </a:xfrm>
          <a:prstGeom prst="rect">
            <a:avLst/>
          </a:prstGeom>
        </p:spPr>
      </p:pic>
      <p:pic>
        <p:nvPicPr>
          <p:cNvPr id="14" name="Picture 13"/>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373669" y="4750570"/>
            <a:ext cx="1867611" cy="1099570"/>
          </a:xfrm>
          <a:prstGeom prst="rect">
            <a:avLst/>
          </a:prstGeom>
        </p:spPr>
      </p:pic>
      <p:cxnSp>
        <p:nvCxnSpPr>
          <p:cNvPr id="15" name="Straight Connector 14"/>
          <p:cNvCxnSpPr/>
          <p:nvPr userDrawn="1"/>
        </p:nvCxnSpPr>
        <p:spPr>
          <a:xfrm>
            <a:off x="1973580" y="2270760"/>
            <a:ext cx="8259347" cy="0"/>
          </a:xfrm>
          <a:prstGeom prst="line">
            <a:avLst/>
          </a:prstGeom>
          <a:ln w="7620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17" name="Picture 16" title="Logo: ECTA: Early Childhood Technical Assistance Cente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973580" y="833545"/>
            <a:ext cx="7382443" cy="1089213"/>
          </a:xfrm>
          <a:prstGeom prst="rect">
            <a:avLst/>
          </a:prstGeom>
        </p:spPr>
      </p:pic>
    </p:spTree>
    <p:extLst>
      <p:ext uri="{BB962C8B-B14F-4D97-AF65-F5344CB8AC3E}">
        <p14:creationId xmlns:p14="http://schemas.microsoft.com/office/powerpoint/2010/main" val="2397358098"/>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1_ECTA disclaimer">
    <p:spTree>
      <p:nvGrpSpPr>
        <p:cNvPr id="1" name=""/>
        <p:cNvGrpSpPr/>
        <p:nvPr/>
      </p:nvGrpSpPr>
      <p:grpSpPr>
        <a:xfrm>
          <a:off x="0" y="0"/>
          <a:ext cx="0" cy="0"/>
          <a:chOff x="0" y="0"/>
          <a:chExt cx="0" cy="0"/>
        </a:xfrm>
      </p:grpSpPr>
      <p:sp>
        <p:nvSpPr>
          <p:cNvPr id="10" name="Slide Number Placeholder 5"/>
          <p:cNvSpPr>
            <a:spLocks noGrp="1"/>
          </p:cNvSpPr>
          <p:nvPr>
            <p:ph type="sldNum" sz="quarter" idx="4"/>
          </p:nvPr>
        </p:nvSpPr>
        <p:spPr>
          <a:xfrm>
            <a:off x="10360510" y="6349534"/>
            <a:ext cx="1232776" cy="503578"/>
          </a:xfrm>
          <a:prstGeom prst="rect">
            <a:avLst/>
          </a:prstGeom>
        </p:spPr>
        <p:txBody>
          <a:bodyPr anchor="ctr" anchorCtr="0"/>
          <a:lstStyle>
            <a:lvl1pPr algn="r">
              <a:defRPr sz="2000" b="1">
                <a:solidFill>
                  <a:schemeClr val="bg1"/>
                </a:solidFill>
              </a:defRPr>
            </a:lvl1pPr>
          </a:lstStyle>
          <a:p>
            <a:fld id="{8FF8BE51-C3B0-9B4F-9A06-4F809A9A7941}" type="slidenum">
              <a:rPr lang="en-US" smtClean="0"/>
              <a:pPr/>
              <a:t>‹#›</a:t>
            </a:fld>
            <a:endParaRPr lang="en-US"/>
          </a:p>
        </p:txBody>
      </p:sp>
      <p:pic>
        <p:nvPicPr>
          <p:cNvPr id="13" name="Picture 1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05852" y="5058531"/>
            <a:ext cx="3779520" cy="585216"/>
          </a:xfrm>
          <a:prstGeom prst="rect">
            <a:avLst/>
          </a:prstGeom>
        </p:spPr>
      </p:pic>
      <p:pic>
        <p:nvPicPr>
          <p:cNvPr id="14" name="Picture 13"/>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373669" y="4750570"/>
            <a:ext cx="1867611" cy="1099570"/>
          </a:xfrm>
          <a:prstGeom prst="rect">
            <a:avLst/>
          </a:prstGeom>
        </p:spPr>
      </p:pic>
      <p:cxnSp>
        <p:nvCxnSpPr>
          <p:cNvPr id="16" name="Straight Connector 15">
            <a:extLst>
              <a:ext uri="{FF2B5EF4-FFF2-40B4-BE49-F238E27FC236}">
                <a16:creationId xmlns:a16="http://schemas.microsoft.com/office/drawing/2014/main" id="{8098D700-1770-E84C-870C-C000EF1C291B}"/>
              </a:ext>
            </a:extLst>
          </p:cNvPr>
          <p:cNvCxnSpPr/>
          <p:nvPr userDrawn="1"/>
        </p:nvCxnSpPr>
        <p:spPr>
          <a:xfrm>
            <a:off x="1973580" y="1743986"/>
            <a:ext cx="8259347" cy="0"/>
          </a:xfrm>
          <a:prstGeom prst="line">
            <a:avLst/>
          </a:prstGeom>
          <a:ln w="762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0E175660-4F39-C347-AFC6-E25DE82FC7C0}"/>
              </a:ext>
            </a:extLst>
          </p:cNvPr>
          <p:cNvCxnSpPr/>
          <p:nvPr userDrawn="1"/>
        </p:nvCxnSpPr>
        <p:spPr>
          <a:xfrm>
            <a:off x="1973580" y="3094445"/>
            <a:ext cx="8259347" cy="0"/>
          </a:xfrm>
          <a:prstGeom prst="line">
            <a:avLst/>
          </a:prstGeom>
          <a:ln w="7620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19" name="Picture 18" title="Logo: DaSy">
            <a:extLst>
              <a:ext uri="{FF2B5EF4-FFF2-40B4-BE49-F238E27FC236}">
                <a16:creationId xmlns:a16="http://schemas.microsoft.com/office/drawing/2014/main" id="{122C5A05-9BF7-1742-8E7B-6DF6927D50FD}"/>
              </a:ext>
            </a:extLst>
          </p:cNvPr>
          <p:cNvPicPr>
            <a:picLocks noChangeAspect="1"/>
          </p:cNvPicPr>
          <p:nvPr userDrawn="1"/>
        </p:nvPicPr>
        <p:blipFill>
          <a:blip r:embed="rId4"/>
          <a:stretch>
            <a:fillRect/>
          </a:stretch>
        </p:blipFill>
        <p:spPr>
          <a:xfrm>
            <a:off x="6523094" y="660584"/>
            <a:ext cx="3709833" cy="838644"/>
          </a:xfrm>
          <a:prstGeom prst="rect">
            <a:avLst/>
          </a:prstGeom>
        </p:spPr>
      </p:pic>
      <p:pic>
        <p:nvPicPr>
          <p:cNvPr id="20" name="Picture 19" title="Logo: ECTA">
            <a:extLst>
              <a:ext uri="{FF2B5EF4-FFF2-40B4-BE49-F238E27FC236}">
                <a16:creationId xmlns:a16="http://schemas.microsoft.com/office/drawing/2014/main" id="{02C35E5C-BD99-5744-8777-5028F3250FB7}"/>
              </a:ext>
            </a:extLst>
          </p:cNvPr>
          <p:cNvPicPr>
            <a:picLocks noChangeAspect="1"/>
          </p:cNvPicPr>
          <p:nvPr userDrawn="1"/>
        </p:nvPicPr>
        <p:blipFill>
          <a:blip r:embed="rId5"/>
          <a:stretch>
            <a:fillRect/>
          </a:stretch>
        </p:blipFill>
        <p:spPr>
          <a:xfrm>
            <a:off x="1973580" y="786003"/>
            <a:ext cx="4218498" cy="620041"/>
          </a:xfrm>
          <a:prstGeom prst="rect">
            <a:avLst/>
          </a:prstGeom>
        </p:spPr>
      </p:pic>
      <p:sp>
        <p:nvSpPr>
          <p:cNvPr id="21" name="Text Placeholder 2">
            <a:extLst>
              <a:ext uri="{FF2B5EF4-FFF2-40B4-BE49-F238E27FC236}">
                <a16:creationId xmlns:a16="http://schemas.microsoft.com/office/drawing/2014/main" id="{5A2D4CB2-D6B7-C846-9227-FDD8AF7614F8}"/>
              </a:ext>
            </a:extLst>
          </p:cNvPr>
          <p:cNvSpPr>
            <a:spLocks noGrp="1"/>
          </p:cNvSpPr>
          <p:nvPr>
            <p:ph idx="1"/>
          </p:nvPr>
        </p:nvSpPr>
        <p:spPr>
          <a:xfrm>
            <a:off x="1973580" y="3379302"/>
            <a:ext cx="8259347" cy="1387319"/>
          </a:xfrm>
          <a:prstGeom prst="rect">
            <a:avLst/>
          </a:prstGeom>
        </p:spPr>
        <p:txBody>
          <a:bodyPr>
            <a:noAutofit/>
          </a:bodyPr>
          <a:lstStyle/>
          <a:p>
            <a:pPr marL="0" indent="0">
              <a:buNone/>
            </a:pPr>
            <a:r>
              <a:rPr lang="en-US" sz="1300"/>
              <a:t>The content of this presentation was developed under a cooperative agreement, #H326P170001, and a grant, #H373Z120002, from the Office of Special Education Programs, U.S. Department of Education. However, the content does not necessarily represent the policy of the U.S. Department of Education, and you should not assume endorsement by the Federal Government. ECTA Center Project Officer, Julia Martin </a:t>
            </a:r>
            <a:r>
              <a:rPr lang="en-US" sz="1300" err="1"/>
              <a:t>Eile</a:t>
            </a:r>
            <a:r>
              <a:rPr lang="en-US" sz="1300"/>
              <a:t>, and </a:t>
            </a:r>
            <a:r>
              <a:rPr lang="en-US" sz="1300" err="1"/>
              <a:t>DaSy</a:t>
            </a:r>
            <a:r>
              <a:rPr lang="en-US" sz="1300"/>
              <a:t> Center Project Officers, Meredith Miceli and Richelle Davis.</a:t>
            </a:r>
          </a:p>
        </p:txBody>
      </p:sp>
      <p:sp>
        <p:nvSpPr>
          <p:cNvPr id="22" name="Title 1">
            <a:extLst>
              <a:ext uri="{FF2B5EF4-FFF2-40B4-BE49-F238E27FC236}">
                <a16:creationId xmlns:a16="http://schemas.microsoft.com/office/drawing/2014/main" id="{466FE9D8-B2F8-F343-BB50-AC0590FAD917}"/>
              </a:ext>
            </a:extLst>
          </p:cNvPr>
          <p:cNvSpPr>
            <a:spLocks noGrp="1"/>
          </p:cNvSpPr>
          <p:nvPr>
            <p:ph type="title"/>
          </p:nvPr>
        </p:nvSpPr>
        <p:spPr>
          <a:xfrm>
            <a:off x="1973580" y="1923615"/>
            <a:ext cx="8259347" cy="914400"/>
          </a:xfrm>
          <a:prstGeom prst="rect">
            <a:avLst/>
          </a:prstGeom>
        </p:spPr>
        <p:txBody>
          <a:bodyPr anchor="ctr" anchorCtr="0">
            <a:normAutofit fontScale="90000"/>
          </a:bodyPr>
          <a:lstStyle/>
          <a:p>
            <a:r>
              <a:rPr lang="en-US" b="0"/>
              <a:t>Find out more at</a:t>
            </a:r>
            <a:r>
              <a:rPr lang="en-US"/>
              <a:t> </a:t>
            </a:r>
            <a:r>
              <a:rPr lang="en-US" err="1"/>
              <a:t>ectacenter.org</a:t>
            </a:r>
            <a:br>
              <a:rPr lang="en-US"/>
            </a:br>
            <a:r>
              <a:rPr lang="en-US" b="0"/>
              <a:t>and</a:t>
            </a:r>
            <a:r>
              <a:rPr lang="en-US"/>
              <a:t> </a:t>
            </a:r>
            <a:r>
              <a:rPr lang="en-US" err="1"/>
              <a:t>dasycenter.org</a:t>
            </a:r>
            <a:endParaRPr lang="en-US"/>
          </a:p>
        </p:txBody>
      </p:sp>
    </p:spTree>
    <p:extLst>
      <p:ext uri="{BB962C8B-B14F-4D97-AF65-F5344CB8AC3E}">
        <p14:creationId xmlns:p14="http://schemas.microsoft.com/office/powerpoint/2010/main" val="236650035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userDrawn="1">
  <p:cSld name="2_ECTA disclaimer">
    <p:spTree>
      <p:nvGrpSpPr>
        <p:cNvPr id="1" name=""/>
        <p:cNvGrpSpPr/>
        <p:nvPr/>
      </p:nvGrpSpPr>
      <p:grpSpPr>
        <a:xfrm>
          <a:off x="0" y="0"/>
          <a:ext cx="0" cy="0"/>
          <a:chOff x="0" y="0"/>
          <a:chExt cx="0" cy="0"/>
        </a:xfrm>
      </p:grpSpPr>
      <p:cxnSp>
        <p:nvCxnSpPr>
          <p:cNvPr id="8" name="Straight Connector 7"/>
          <p:cNvCxnSpPr/>
          <p:nvPr userDrawn="1"/>
        </p:nvCxnSpPr>
        <p:spPr>
          <a:xfrm>
            <a:off x="1941533" y="3513638"/>
            <a:ext cx="8299747" cy="0"/>
          </a:xfrm>
          <a:prstGeom prst="line">
            <a:avLst/>
          </a:prstGeom>
          <a:ln w="7620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13" name="Picture 1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05852" y="5058531"/>
            <a:ext cx="3779520" cy="585216"/>
          </a:xfrm>
          <a:prstGeom prst="rect">
            <a:avLst/>
          </a:prstGeom>
        </p:spPr>
      </p:pic>
      <p:pic>
        <p:nvPicPr>
          <p:cNvPr id="14" name="Picture 13"/>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373669" y="4750570"/>
            <a:ext cx="1867611" cy="1099570"/>
          </a:xfrm>
          <a:prstGeom prst="rect">
            <a:avLst/>
          </a:prstGeom>
        </p:spPr>
      </p:pic>
      <p:cxnSp>
        <p:nvCxnSpPr>
          <p:cNvPr id="15" name="Straight Connector 14"/>
          <p:cNvCxnSpPr/>
          <p:nvPr userDrawn="1"/>
        </p:nvCxnSpPr>
        <p:spPr>
          <a:xfrm>
            <a:off x="1973580" y="2070735"/>
            <a:ext cx="8259347" cy="0"/>
          </a:xfrm>
          <a:prstGeom prst="line">
            <a:avLst/>
          </a:prstGeom>
          <a:ln w="7620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17" name="Picture 16" title="Logo: ECTA: Early Childhood Technical Assistance Cente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973580" y="633520"/>
            <a:ext cx="7382443" cy="1089213"/>
          </a:xfrm>
          <a:prstGeom prst="rect">
            <a:avLst/>
          </a:prstGeom>
        </p:spPr>
      </p:pic>
      <p:sp>
        <p:nvSpPr>
          <p:cNvPr id="2" name="TextBox 1">
            <a:extLst>
              <a:ext uri="{FF2B5EF4-FFF2-40B4-BE49-F238E27FC236}">
                <a16:creationId xmlns:a16="http://schemas.microsoft.com/office/drawing/2014/main" id="{56482657-BEB4-8647-9BF3-DF631B060FF1}"/>
              </a:ext>
            </a:extLst>
          </p:cNvPr>
          <p:cNvSpPr txBox="1"/>
          <p:nvPr userDrawn="1"/>
        </p:nvSpPr>
        <p:spPr>
          <a:xfrm>
            <a:off x="1941533" y="3729038"/>
            <a:ext cx="8291394" cy="89255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300"/>
              <a:t>The ECTA Center is a program of the FPG Child Development Institute of the University of North Carolina at Chapel Hill, funded through cooperative agreement number H326P220002 from the Office of Special Education Programs, U.S. Department of Education. Opinions expressed herein do not necessarily represent the Department of Education's position or policy. Project Officer: Julia Martin </a:t>
            </a:r>
            <a:r>
              <a:rPr lang="en-US" sz="1300" err="1"/>
              <a:t>Eile</a:t>
            </a:r>
            <a:endParaRPr lang="en-US" sz="1300"/>
          </a:p>
        </p:txBody>
      </p:sp>
      <p:sp>
        <p:nvSpPr>
          <p:cNvPr id="3" name="TextBox 2">
            <a:extLst>
              <a:ext uri="{FF2B5EF4-FFF2-40B4-BE49-F238E27FC236}">
                <a16:creationId xmlns:a16="http://schemas.microsoft.com/office/drawing/2014/main" id="{0ECAD082-ED69-CA49-8CA0-CE32F7AEAD8C}"/>
              </a:ext>
            </a:extLst>
          </p:cNvPr>
          <p:cNvSpPr txBox="1"/>
          <p:nvPr userDrawn="1"/>
        </p:nvSpPr>
        <p:spPr>
          <a:xfrm>
            <a:off x="1973580" y="2485113"/>
            <a:ext cx="8259347" cy="646331"/>
          </a:xfrm>
          <a:prstGeom prst="rect">
            <a:avLst/>
          </a:prstGeom>
          <a:noFill/>
        </p:spPr>
        <p:txBody>
          <a:bodyPr wrap="square" rtlCol="0">
            <a:spAutoFit/>
          </a:bodyPr>
          <a:lstStyle/>
          <a:p>
            <a:pPr algn="ctr"/>
            <a:r>
              <a:rPr lang="en-US" sz="3600" b="0">
                <a:solidFill>
                  <a:schemeClr val="accent3">
                    <a:lumMod val="75000"/>
                  </a:schemeClr>
                </a:solidFill>
              </a:rPr>
              <a:t>Find out more at</a:t>
            </a:r>
            <a:r>
              <a:rPr lang="en-US" sz="3600">
                <a:solidFill>
                  <a:schemeClr val="accent3">
                    <a:lumMod val="75000"/>
                  </a:schemeClr>
                </a:solidFill>
              </a:rPr>
              <a:t> </a:t>
            </a:r>
            <a:r>
              <a:rPr lang="en-US" sz="3600" b="1" err="1">
                <a:solidFill>
                  <a:schemeClr val="accent3">
                    <a:lumMod val="75000"/>
                  </a:schemeClr>
                </a:solidFill>
              </a:rPr>
              <a:t>ectacenter.org</a:t>
            </a:r>
            <a:endParaRPr lang="en-US" sz="3600" b="1">
              <a:solidFill>
                <a:schemeClr val="accent3">
                  <a:lumMod val="75000"/>
                </a:schemeClr>
              </a:solidFill>
            </a:endParaRPr>
          </a:p>
        </p:txBody>
      </p:sp>
    </p:spTree>
    <p:extLst>
      <p:ext uri="{BB962C8B-B14F-4D97-AF65-F5344CB8AC3E}">
        <p14:creationId xmlns:p14="http://schemas.microsoft.com/office/powerpoint/2010/main" val="296494379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914400" y="1122363"/>
            <a:ext cx="10363200" cy="2387600"/>
          </a:xfrm>
        </p:spPr>
        <p:txBody>
          <a:bodyPr anchor="b"/>
          <a:lstStyle>
            <a:lvl1pPr algn="ctr">
              <a:defRPr sz="4500" b="1">
                <a:solidFill>
                  <a:srgbClr val="121F88"/>
                </a:solidFill>
                <a:latin typeface="+mn-lt"/>
              </a:defRPr>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Tree>
    <p:extLst>
      <p:ext uri="{BB962C8B-B14F-4D97-AF65-F5344CB8AC3E}">
        <p14:creationId xmlns:p14="http://schemas.microsoft.com/office/powerpoint/2010/main" val="320013165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solidFill>
                  <a:srgbClr val="121F88"/>
                </a:solidFill>
                <a:latin typeface="+mn-lt"/>
              </a:defRPr>
            </a:lvl1p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4803825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ver - ECTA">
    <p:spTree>
      <p:nvGrpSpPr>
        <p:cNvPr id="1" name=""/>
        <p:cNvGrpSpPr/>
        <p:nvPr/>
      </p:nvGrpSpPr>
      <p:grpSpPr>
        <a:xfrm>
          <a:off x="0" y="0"/>
          <a:ext cx="0" cy="0"/>
          <a:chOff x="0" y="0"/>
          <a:chExt cx="0" cy="0"/>
        </a:xfrm>
      </p:grpSpPr>
      <p:sp>
        <p:nvSpPr>
          <p:cNvPr id="7" name="Title 1"/>
          <p:cNvSpPr>
            <a:spLocks noGrp="1"/>
          </p:cNvSpPr>
          <p:nvPr>
            <p:ph type="ctrTitle" hasCustomPrompt="1"/>
          </p:nvPr>
        </p:nvSpPr>
        <p:spPr>
          <a:xfrm>
            <a:off x="5974080" y="2410119"/>
            <a:ext cx="5624362" cy="1841842"/>
          </a:xfrm>
          <a:prstGeom prst="rect">
            <a:avLst/>
          </a:prstGeom>
        </p:spPr>
        <p:txBody>
          <a:bodyPr bIns="0" anchor="b">
            <a:normAutofit/>
          </a:bodyPr>
          <a:lstStyle>
            <a:lvl1pPr algn="l">
              <a:defRPr sz="5400" cap="none"/>
            </a:lvl1pPr>
          </a:lstStyle>
          <a:p>
            <a:r>
              <a:rPr lang="en-US"/>
              <a:t>Click to edit master title style</a:t>
            </a:r>
          </a:p>
        </p:txBody>
      </p:sp>
      <p:sp>
        <p:nvSpPr>
          <p:cNvPr id="8" name="Subtitle 2"/>
          <p:cNvSpPr>
            <a:spLocks noGrp="1"/>
          </p:cNvSpPr>
          <p:nvPr>
            <p:ph type="subTitle" idx="1" hasCustomPrompt="1"/>
          </p:nvPr>
        </p:nvSpPr>
        <p:spPr>
          <a:xfrm>
            <a:off x="5974080" y="4436836"/>
            <a:ext cx="5624362" cy="1702399"/>
          </a:xfrm>
          <a:prstGeom prst="rect">
            <a:avLst/>
          </a:prstGeom>
        </p:spPr>
        <p:txBody>
          <a:bodyPr tIns="91440" bIns="91440" anchor="ctr" anchorCtr="0">
            <a:normAutofit/>
          </a:bodyPr>
          <a:lstStyle>
            <a:lvl1pPr marL="0" indent="0" algn="l">
              <a:buNone/>
              <a:defRPr sz="1800" b="0" cap="none"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9" name="Subtitle 2"/>
          <p:cNvSpPr txBox="1">
            <a:spLocks/>
          </p:cNvSpPr>
          <p:nvPr userDrawn="1"/>
        </p:nvSpPr>
        <p:spPr>
          <a:xfrm>
            <a:off x="495300" y="2410119"/>
            <a:ext cx="3451860" cy="3729116"/>
          </a:xfrm>
          <a:prstGeom prst="rect">
            <a:avLst/>
          </a:prstGeom>
        </p:spPr>
        <p:txBody>
          <a:bodyPr vert="horz" lIns="91440" tIns="91440" rIns="91440" bIns="91440" rtlCol="0" anchor="ctr" anchorCtr="0">
            <a:normAutofit/>
          </a:bodyPr>
          <a:lstStyle>
            <a:lvl1pPr marL="0" indent="0" algn="l" defTabSz="914400" rtl="0" eaLnBrk="1" latinLnBrk="0" hangingPunct="1">
              <a:lnSpc>
                <a:spcPct val="120000"/>
              </a:lnSpc>
              <a:spcBef>
                <a:spcPts val="1000"/>
              </a:spcBef>
              <a:buClr>
                <a:schemeClr val="accent1"/>
              </a:buClr>
              <a:buSzPct val="100000"/>
              <a:buFont typeface="Arial" panose="020B0604020202020204" pitchFamily="34" charset="0"/>
              <a:buNone/>
              <a:defRPr sz="1800" b="0" kern="1200" cap="none" baseline="0">
                <a:solidFill>
                  <a:schemeClr val="tx1"/>
                </a:solidFill>
                <a:effectLst/>
                <a:latin typeface="Arial" charset="0"/>
                <a:ea typeface="Arial" charset="0"/>
                <a:cs typeface="Arial" charset="0"/>
              </a:defRPr>
            </a:lvl1pPr>
            <a:lvl2pPr marL="457200" indent="0" algn="ctr" defTabSz="914400" rtl="0" eaLnBrk="1" latinLnBrk="0" hangingPunct="1">
              <a:lnSpc>
                <a:spcPct val="120000"/>
              </a:lnSpc>
              <a:spcBef>
                <a:spcPts val="500"/>
              </a:spcBef>
              <a:buClr>
                <a:schemeClr val="accent1"/>
              </a:buClr>
              <a:buSzPct val="100000"/>
              <a:buFont typeface="Arial" panose="020B0604020202020204" pitchFamily="34" charset="0"/>
              <a:buNone/>
              <a:defRPr sz="1800" kern="1200" cap="none" baseline="0">
                <a:solidFill>
                  <a:schemeClr val="tx1"/>
                </a:solidFill>
                <a:effectLst/>
                <a:latin typeface="Arial" charset="0"/>
                <a:ea typeface="Arial" charset="0"/>
                <a:cs typeface="Arial" charset="0"/>
              </a:defRPr>
            </a:lvl2pPr>
            <a:lvl3pPr marL="914400" indent="0" algn="ctr" defTabSz="914400" rtl="0" eaLnBrk="1" latinLnBrk="0" hangingPunct="1">
              <a:lnSpc>
                <a:spcPct val="120000"/>
              </a:lnSpc>
              <a:spcBef>
                <a:spcPts val="500"/>
              </a:spcBef>
              <a:buClr>
                <a:schemeClr val="accent1"/>
              </a:buClr>
              <a:buSzPct val="100000"/>
              <a:buFont typeface="Arial" panose="020B0604020202020204" pitchFamily="34" charset="0"/>
              <a:buNone/>
              <a:defRPr sz="1800" kern="1200">
                <a:solidFill>
                  <a:schemeClr val="tx1"/>
                </a:solidFill>
                <a:effectLst/>
                <a:latin typeface="Arial" charset="0"/>
                <a:ea typeface="Arial" charset="0"/>
                <a:cs typeface="Arial" charset="0"/>
              </a:defRPr>
            </a:lvl3pPr>
            <a:lvl4pPr marL="1371600" indent="0" algn="ctr" defTabSz="914400" rtl="0" eaLnBrk="1" latinLnBrk="0" hangingPunct="1">
              <a:lnSpc>
                <a:spcPct val="120000"/>
              </a:lnSpc>
              <a:spcBef>
                <a:spcPts val="500"/>
              </a:spcBef>
              <a:buClr>
                <a:schemeClr val="accent1"/>
              </a:buClr>
              <a:buSzPct val="100000"/>
              <a:buFont typeface="Arial" panose="020B0604020202020204" pitchFamily="34" charset="0"/>
              <a:buNone/>
              <a:defRPr sz="1600" kern="1200" cap="none" baseline="0">
                <a:solidFill>
                  <a:schemeClr val="tx1"/>
                </a:solidFill>
                <a:effectLst/>
                <a:latin typeface="Arial" charset="0"/>
                <a:ea typeface="Arial" charset="0"/>
                <a:cs typeface="Arial" charset="0"/>
              </a:defRPr>
            </a:lvl4pPr>
            <a:lvl5pPr marL="1828800" indent="0" algn="ctr" defTabSz="914400" rtl="0" eaLnBrk="1" latinLnBrk="0" hangingPunct="1">
              <a:lnSpc>
                <a:spcPct val="120000"/>
              </a:lnSpc>
              <a:spcBef>
                <a:spcPts val="500"/>
              </a:spcBef>
              <a:buClr>
                <a:schemeClr val="accent1"/>
              </a:buClr>
              <a:buSzPct val="100000"/>
              <a:buFont typeface="Arial" panose="020B0604020202020204" pitchFamily="34" charset="0"/>
              <a:buNone/>
              <a:defRPr sz="1600" kern="1200">
                <a:solidFill>
                  <a:schemeClr val="tx1"/>
                </a:solidFill>
                <a:effectLst/>
                <a:latin typeface="Arial" charset="0"/>
                <a:ea typeface="Arial" charset="0"/>
                <a:cs typeface="Arial" charset="0"/>
              </a:defRPr>
            </a:lvl5pPr>
            <a:lvl6pPr marL="2286000" indent="0" algn="ctr" defTabSz="914400" rtl="0" eaLnBrk="1" latinLnBrk="0" hangingPunct="1">
              <a:lnSpc>
                <a:spcPct val="120000"/>
              </a:lnSpc>
              <a:spcBef>
                <a:spcPts val="500"/>
              </a:spcBef>
              <a:buClr>
                <a:schemeClr val="accent1"/>
              </a:buClr>
              <a:buSzPct val="100000"/>
              <a:buFont typeface="Arial" panose="020B0604020202020204" pitchFamily="34" charset="0"/>
              <a:buNone/>
              <a:defRPr sz="1600" kern="1200">
                <a:solidFill>
                  <a:schemeClr val="tx1"/>
                </a:solidFill>
                <a:effectLst/>
                <a:latin typeface="+mn-lt"/>
                <a:ea typeface="+mn-ea"/>
                <a:cs typeface="+mn-cs"/>
              </a:defRPr>
            </a:lvl6pPr>
            <a:lvl7pPr marL="2743200" indent="0" algn="ctr" defTabSz="914400" rtl="0" eaLnBrk="1" latinLnBrk="0" hangingPunct="1">
              <a:lnSpc>
                <a:spcPct val="120000"/>
              </a:lnSpc>
              <a:spcBef>
                <a:spcPts val="500"/>
              </a:spcBef>
              <a:buClr>
                <a:schemeClr val="accent1"/>
              </a:buClr>
              <a:buSzPct val="100000"/>
              <a:buFont typeface="Arial" panose="020B0604020202020204" pitchFamily="34" charset="0"/>
              <a:buNone/>
              <a:defRPr sz="1600" kern="1200">
                <a:solidFill>
                  <a:schemeClr val="tx1"/>
                </a:solidFill>
                <a:effectLst/>
                <a:latin typeface="+mn-lt"/>
                <a:ea typeface="+mn-ea"/>
                <a:cs typeface="+mn-cs"/>
              </a:defRPr>
            </a:lvl7pPr>
            <a:lvl8pPr marL="3200400" indent="0" algn="ctr" defTabSz="914400" rtl="0" eaLnBrk="1" latinLnBrk="0" hangingPunct="1">
              <a:lnSpc>
                <a:spcPct val="120000"/>
              </a:lnSpc>
              <a:spcBef>
                <a:spcPts val="500"/>
              </a:spcBef>
              <a:buClr>
                <a:schemeClr val="accent1"/>
              </a:buClr>
              <a:buSzPct val="100000"/>
              <a:buFont typeface="Arial" panose="020B0604020202020204" pitchFamily="34" charset="0"/>
              <a:buNone/>
              <a:defRPr sz="1600" kern="1200" baseline="0">
                <a:solidFill>
                  <a:schemeClr val="tx1"/>
                </a:solidFill>
                <a:effectLst/>
                <a:latin typeface="+mn-lt"/>
                <a:ea typeface="+mn-ea"/>
                <a:cs typeface="+mn-cs"/>
              </a:defRPr>
            </a:lvl8pPr>
            <a:lvl9pPr marL="3657600" indent="0" algn="ctr" defTabSz="914400" rtl="0" eaLnBrk="1" latinLnBrk="0" hangingPunct="1">
              <a:lnSpc>
                <a:spcPct val="120000"/>
              </a:lnSpc>
              <a:spcBef>
                <a:spcPts val="500"/>
              </a:spcBef>
              <a:buClr>
                <a:schemeClr val="accent1"/>
              </a:buClr>
              <a:buSzPct val="100000"/>
              <a:buFont typeface="Arial" panose="020B0604020202020204" pitchFamily="34" charset="0"/>
              <a:buNone/>
              <a:defRPr sz="1600" kern="1200" baseline="0">
                <a:solidFill>
                  <a:schemeClr val="tx1"/>
                </a:solidFill>
                <a:effectLst/>
                <a:latin typeface="+mn-lt"/>
                <a:ea typeface="+mn-ea"/>
                <a:cs typeface="+mn-cs"/>
              </a:defRPr>
            </a:lvl9pPr>
          </a:lstStyle>
          <a:p>
            <a:r>
              <a:rPr lang="en-US">
                <a:solidFill>
                  <a:schemeClr val="bg1"/>
                </a:solidFill>
              </a:rPr>
              <a:t>Additional</a:t>
            </a:r>
            <a:r>
              <a:rPr lang="en-US" baseline="0">
                <a:solidFill>
                  <a:schemeClr val="bg1"/>
                </a:solidFill>
              </a:rPr>
              <a:t> welcome, information or notification</a:t>
            </a:r>
            <a:endParaRPr lang="en-US">
              <a:solidFill>
                <a:schemeClr val="bg1"/>
              </a:solidFill>
            </a:endParaRPr>
          </a:p>
        </p:txBody>
      </p:sp>
      <p:cxnSp>
        <p:nvCxnSpPr>
          <p:cNvPr id="13" name="Straight Connector 12"/>
          <p:cNvCxnSpPr/>
          <p:nvPr userDrawn="1"/>
        </p:nvCxnSpPr>
        <p:spPr>
          <a:xfrm>
            <a:off x="5974080" y="1906003"/>
            <a:ext cx="5624362" cy="0"/>
          </a:xfrm>
          <a:prstGeom prst="line">
            <a:avLst/>
          </a:prstGeom>
          <a:ln w="7620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2" name="Picture 1" title="Logo: ECTA: Early Childhood Technical Assistance Cente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974080" y="891304"/>
            <a:ext cx="5624362" cy="829824"/>
          </a:xfrm>
          <a:prstGeom prst="rect">
            <a:avLst/>
          </a:prstGeom>
        </p:spPr>
      </p:pic>
    </p:spTree>
    <p:extLst>
      <p:ext uri="{BB962C8B-B14F-4D97-AF65-F5344CB8AC3E}">
        <p14:creationId xmlns:p14="http://schemas.microsoft.com/office/powerpoint/2010/main" val="56552807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2"/>
            <a:ext cx="10515600" cy="2852737"/>
          </a:xfrm>
        </p:spPr>
        <p:txBody>
          <a:bodyPr anchor="b"/>
          <a:lstStyle>
            <a:lvl1pPr>
              <a:defRPr sz="4500" b="1">
                <a:solidFill>
                  <a:srgbClr val="121F88"/>
                </a:solidFill>
                <a:latin typeface="+mn-lt"/>
              </a:defRPr>
            </a:lvl1pPr>
          </a:lstStyle>
          <a:p>
            <a:r>
              <a:rPr lang="en-US"/>
              <a:t>Click to edit Master title style</a:t>
            </a:r>
          </a:p>
        </p:txBody>
      </p:sp>
      <p:sp>
        <p:nvSpPr>
          <p:cNvPr id="3" name="Text Placeholder 2"/>
          <p:cNvSpPr>
            <a:spLocks noGrp="1"/>
          </p:cNvSpPr>
          <p:nvPr>
            <p:ph type="body" idx="1"/>
          </p:nvPr>
        </p:nvSpPr>
        <p:spPr>
          <a:xfrm>
            <a:off x="831851" y="4589467"/>
            <a:ext cx="10515600" cy="1500187"/>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3034030625"/>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solidFill>
                  <a:srgbClr val="121F88"/>
                </a:solidFill>
                <a:latin typeface="+mn-lt"/>
              </a:defRPr>
            </a:lvl1pPr>
          </a:lstStyle>
          <a:p>
            <a:r>
              <a:rPr lang="en-US"/>
              <a:t>Click to edit Master title style</a:t>
            </a:r>
          </a:p>
        </p:txBody>
      </p:sp>
      <p:sp>
        <p:nvSpPr>
          <p:cNvPr id="3" name="Content Placeholder 2"/>
          <p:cNvSpPr>
            <a:spLocks noGrp="1"/>
          </p:cNvSpPr>
          <p:nvPr>
            <p:ph sz="half" idx="1"/>
          </p:nvPr>
        </p:nvSpPr>
        <p:spPr>
          <a:xfrm>
            <a:off x="838200" y="2743202"/>
            <a:ext cx="5181600" cy="3433763"/>
          </a:xfrm>
          <a:solidFill>
            <a:srgbClr val="8FAFCF"/>
          </a:solidFill>
        </p:spPr>
        <p:txBody>
          <a:bodyPr/>
          <a:lstStyle>
            <a:lvl1pPr>
              <a:defRPr sz="1800"/>
            </a:lvl1pPr>
            <a:lvl2pPr>
              <a:defRPr sz="1500"/>
            </a:lvl2pPr>
            <a:lvl3pPr>
              <a:defRPr sz="1350"/>
            </a:lvl3pPr>
            <a:lvl4pPr>
              <a:defRPr sz="1200"/>
            </a:lvl4pPr>
            <a:lvl5pPr marL="1371600" indent="0">
              <a:buNone/>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5" name="Content Placeholder 2"/>
          <p:cNvSpPr>
            <a:spLocks noGrp="1"/>
          </p:cNvSpPr>
          <p:nvPr>
            <p:ph sz="half" idx="10" hasCustomPrompt="1"/>
          </p:nvPr>
        </p:nvSpPr>
        <p:spPr>
          <a:xfrm>
            <a:off x="838200" y="1998955"/>
            <a:ext cx="5181600" cy="628836"/>
          </a:xfrm>
          <a:solidFill>
            <a:srgbClr val="1B2246"/>
          </a:solidFill>
          <a:ln w="38100">
            <a:solidFill>
              <a:srgbClr val="8FAFCF"/>
            </a:solidFill>
          </a:ln>
        </p:spPr>
        <p:txBody>
          <a:bodyPr anchor="ctr">
            <a:normAutofit/>
          </a:bodyPr>
          <a:lstStyle>
            <a:lvl1pPr marL="0" indent="0">
              <a:buNone/>
              <a:defRPr sz="1800" b="1">
                <a:solidFill>
                  <a:schemeClr val="bg1"/>
                </a:solidFill>
              </a:defRPr>
            </a:lvl1pPr>
          </a:lstStyle>
          <a:p>
            <a:pPr lvl="0"/>
            <a:r>
              <a:rPr lang="en-US"/>
              <a:t>EDIT MASTER TEXT STYLES</a:t>
            </a:r>
          </a:p>
        </p:txBody>
      </p:sp>
      <p:sp>
        <p:nvSpPr>
          <p:cNvPr id="6" name="Content Placeholder 2"/>
          <p:cNvSpPr>
            <a:spLocks noGrp="1"/>
          </p:cNvSpPr>
          <p:nvPr>
            <p:ph sz="half" idx="11"/>
          </p:nvPr>
        </p:nvSpPr>
        <p:spPr>
          <a:xfrm>
            <a:off x="6172200" y="2743202"/>
            <a:ext cx="5181600" cy="3433763"/>
          </a:xfrm>
          <a:solidFill>
            <a:srgbClr val="FF9797"/>
          </a:solidFill>
        </p:spPr>
        <p:txBody>
          <a:bodyPr/>
          <a:lstStyle>
            <a:lvl1pPr>
              <a:defRPr sz="1800"/>
            </a:lvl1pPr>
            <a:lvl2pPr>
              <a:defRPr sz="1500"/>
            </a:lvl2pPr>
            <a:lvl3pPr>
              <a:defRPr sz="1350"/>
            </a:lvl3pPr>
            <a:lvl4pPr>
              <a:defRPr sz="1200"/>
            </a:lvl4pPr>
            <a:lvl5pPr marL="1371600" indent="0">
              <a:buNone/>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7" name="Content Placeholder 2"/>
          <p:cNvSpPr>
            <a:spLocks noGrp="1"/>
          </p:cNvSpPr>
          <p:nvPr>
            <p:ph sz="half" idx="12" hasCustomPrompt="1"/>
          </p:nvPr>
        </p:nvSpPr>
        <p:spPr>
          <a:xfrm>
            <a:off x="6172200" y="1998955"/>
            <a:ext cx="5181600" cy="628836"/>
          </a:xfrm>
          <a:solidFill>
            <a:srgbClr val="C00000"/>
          </a:solidFill>
          <a:ln w="38100">
            <a:solidFill>
              <a:srgbClr val="FF9797"/>
            </a:solidFill>
          </a:ln>
        </p:spPr>
        <p:txBody>
          <a:bodyPr anchor="ctr">
            <a:normAutofit/>
          </a:bodyPr>
          <a:lstStyle>
            <a:lvl1pPr marL="0" indent="0">
              <a:buNone/>
              <a:defRPr sz="1800" b="1">
                <a:solidFill>
                  <a:schemeClr val="bg1"/>
                </a:solidFill>
              </a:defRPr>
            </a:lvl1pPr>
          </a:lstStyle>
          <a:p>
            <a:pPr lvl="0"/>
            <a:r>
              <a:rPr lang="en-US"/>
              <a:t>EDIT MASTER TEXT STYLES</a:t>
            </a:r>
          </a:p>
        </p:txBody>
      </p:sp>
    </p:spTree>
    <p:extLst>
      <p:ext uri="{BB962C8B-B14F-4D97-AF65-F5344CB8AC3E}">
        <p14:creationId xmlns:p14="http://schemas.microsoft.com/office/powerpoint/2010/main" val="285786810"/>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solidFill>
                  <a:srgbClr val="121F88"/>
                </a:solidFill>
                <a:latin typeface="+mn-lt"/>
              </a:defRPr>
            </a:lvl1pPr>
          </a:lstStyle>
          <a:p>
            <a:r>
              <a:rPr lang="en-US"/>
              <a:t>Click to edit Master title style</a:t>
            </a:r>
          </a:p>
        </p:txBody>
      </p:sp>
    </p:spTree>
    <p:extLst>
      <p:ext uri="{BB962C8B-B14F-4D97-AF65-F5344CB8AC3E}">
        <p14:creationId xmlns:p14="http://schemas.microsoft.com/office/powerpoint/2010/main" val="50378819"/>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68013505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2400" b="1">
                <a:solidFill>
                  <a:srgbClr val="121F88"/>
                </a:solidFill>
                <a:latin typeface="+mn-lt"/>
              </a:defRPr>
            </a:lvl1pPr>
          </a:lstStyle>
          <a:p>
            <a:r>
              <a:rPr lang="en-US"/>
              <a:t>Click to edit Master title style</a:t>
            </a:r>
          </a:p>
        </p:txBody>
      </p:sp>
      <p:sp>
        <p:nvSpPr>
          <p:cNvPr id="3" name="Content Placeholder 2"/>
          <p:cNvSpPr>
            <a:spLocks noGrp="1"/>
          </p:cNvSpPr>
          <p:nvPr>
            <p:ph idx="1"/>
          </p:nvPr>
        </p:nvSpPr>
        <p:spPr>
          <a:xfrm>
            <a:off x="5183188" y="987429"/>
            <a:ext cx="617220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Tree>
    <p:extLst>
      <p:ext uri="{BB962C8B-B14F-4D97-AF65-F5344CB8AC3E}">
        <p14:creationId xmlns:p14="http://schemas.microsoft.com/office/powerpoint/2010/main" val="69241786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2400" b="1">
                <a:solidFill>
                  <a:srgbClr val="002060"/>
                </a:solidFill>
                <a:latin typeface="+mn-lt"/>
              </a:defRPr>
            </a:lvl1pPr>
          </a:lstStyle>
          <a:p>
            <a:r>
              <a:rPr lang="en-US"/>
              <a:t>Click to edit Master title style</a:t>
            </a:r>
          </a:p>
        </p:txBody>
      </p:sp>
      <p:sp>
        <p:nvSpPr>
          <p:cNvPr id="3" name="Picture Placeholder 2"/>
          <p:cNvSpPr>
            <a:spLocks noGrp="1" noChangeAspect="1"/>
          </p:cNvSpPr>
          <p:nvPr>
            <p:ph type="pic" idx="1"/>
          </p:nvPr>
        </p:nvSpPr>
        <p:spPr>
          <a:xfrm>
            <a:off x="5183188" y="987429"/>
            <a:ext cx="6172200" cy="4873625"/>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Tree>
    <p:extLst>
      <p:ext uri="{BB962C8B-B14F-4D97-AF65-F5344CB8AC3E}">
        <p14:creationId xmlns:p14="http://schemas.microsoft.com/office/powerpoint/2010/main" val="1644004205"/>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solidFill>
                  <a:srgbClr val="121F88"/>
                </a:solidFill>
                <a:latin typeface="+mn-lt"/>
              </a:defRPr>
            </a:lvl1p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886485487"/>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2" y="365125"/>
            <a:ext cx="2628900" cy="5811838"/>
          </a:xfrm>
        </p:spPr>
        <p:txBody>
          <a:bodyPr vert="eaVert"/>
          <a:lstStyle>
            <a:lvl1pPr>
              <a:defRPr b="1">
                <a:solidFill>
                  <a:srgbClr val="121F88"/>
                </a:solidFill>
                <a:latin typeface="+mn-lt"/>
              </a:defRPr>
            </a:lvl1pPr>
          </a:lstStyle>
          <a:p>
            <a:r>
              <a:rPr lang="en-US"/>
              <a:t>Click to edit Master title style</a:t>
            </a:r>
          </a:p>
        </p:txBody>
      </p:sp>
      <p:sp>
        <p:nvSpPr>
          <p:cNvPr id="3" name="Vertical Text Placeholder 2"/>
          <p:cNvSpPr>
            <a:spLocks noGrp="1"/>
          </p:cNvSpPr>
          <p:nvPr>
            <p:ph type="body" orient="vert" idx="1"/>
          </p:nvPr>
        </p:nvSpPr>
        <p:spPr>
          <a:xfrm>
            <a:off x="838202"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659811450"/>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115186559"/>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609600" y="277816"/>
            <a:ext cx="10972800" cy="1139825"/>
          </a:xfrm>
        </p:spPr>
        <p:txBody>
          <a:bodyPr/>
          <a:lstStyle/>
          <a:p>
            <a:r>
              <a:rPr lang="en-US"/>
              <a:t>Click to edit Master title style</a:t>
            </a:r>
          </a:p>
        </p:txBody>
      </p:sp>
      <p:sp>
        <p:nvSpPr>
          <p:cNvPr id="3" name="Table Placeholder 2"/>
          <p:cNvSpPr>
            <a:spLocks noGrp="1"/>
          </p:cNvSpPr>
          <p:nvPr>
            <p:ph type="tbl" idx="1"/>
          </p:nvPr>
        </p:nvSpPr>
        <p:spPr>
          <a:xfrm>
            <a:off x="609600" y="1600203"/>
            <a:ext cx="10972800" cy="4530725"/>
          </a:xfrm>
        </p:spPr>
        <p:txBody>
          <a:bodyPr/>
          <a:lstStyle/>
          <a:p>
            <a:pPr lvl="0"/>
            <a:endParaRPr lang="en-US" noProof="0"/>
          </a:p>
        </p:txBody>
      </p:sp>
      <p:sp>
        <p:nvSpPr>
          <p:cNvPr id="4" name="Rectangle 4">
            <a:extLst>
              <a:ext uri="{FF2B5EF4-FFF2-40B4-BE49-F238E27FC236}">
                <a16:creationId xmlns:a16="http://schemas.microsoft.com/office/drawing/2014/main" id="{E4293446-90E0-CD9E-0C77-0A3C1AF315E4}"/>
              </a:ext>
            </a:extLst>
          </p:cNvPr>
          <p:cNvSpPr>
            <a:spLocks noGrp="1" noChangeArrowheads="1"/>
          </p:cNvSpPr>
          <p:nvPr>
            <p:ph type="dt" sz="half" idx="10"/>
          </p:nvPr>
        </p:nvSpPr>
        <p:spPr/>
        <p:txBody>
          <a:bodyPr/>
          <a:lstStyle>
            <a:lvl1pPr>
              <a:defRPr/>
            </a:lvl1pPr>
          </a:lstStyle>
          <a:p>
            <a:pPr>
              <a:defRPr/>
            </a:pPr>
            <a:endParaRPr lang="en-US" altLang="en-US"/>
          </a:p>
        </p:txBody>
      </p:sp>
      <p:sp>
        <p:nvSpPr>
          <p:cNvPr id="5" name="Rectangle 5">
            <a:extLst>
              <a:ext uri="{FF2B5EF4-FFF2-40B4-BE49-F238E27FC236}">
                <a16:creationId xmlns:a16="http://schemas.microsoft.com/office/drawing/2014/main" id="{A20C4994-5CEC-FF74-CDC2-59F5877DB1E7}"/>
              </a:ext>
            </a:extLst>
          </p:cNvPr>
          <p:cNvSpPr>
            <a:spLocks noGrp="1" noChangeArrowheads="1"/>
          </p:cNvSpPr>
          <p:nvPr>
            <p:ph type="ftr" sz="quarter" idx="11"/>
          </p:nvPr>
        </p:nvSpPr>
        <p:spPr/>
        <p:txBody>
          <a:bodyPr/>
          <a:lstStyle>
            <a:lvl1pPr>
              <a:defRPr/>
            </a:lvl1pPr>
          </a:lstStyle>
          <a:p>
            <a:pPr>
              <a:defRPr/>
            </a:pPr>
            <a:endParaRPr lang="en-US" altLang="en-US"/>
          </a:p>
        </p:txBody>
      </p:sp>
      <p:sp>
        <p:nvSpPr>
          <p:cNvPr id="6" name="Rectangle 6">
            <a:extLst>
              <a:ext uri="{FF2B5EF4-FFF2-40B4-BE49-F238E27FC236}">
                <a16:creationId xmlns:a16="http://schemas.microsoft.com/office/drawing/2014/main" id="{26876876-A0A3-6D90-4B3A-DB52F3350380}"/>
              </a:ext>
            </a:extLst>
          </p:cNvPr>
          <p:cNvSpPr>
            <a:spLocks noGrp="1" noChangeArrowheads="1"/>
          </p:cNvSpPr>
          <p:nvPr>
            <p:ph type="sldNum" sz="quarter" idx="12"/>
          </p:nvPr>
        </p:nvSpPr>
        <p:spPr/>
        <p:txBody>
          <a:bodyPr/>
          <a:lstStyle>
            <a:lvl1pPr>
              <a:defRPr/>
            </a:lvl1pPr>
          </a:lstStyle>
          <a:p>
            <a:fld id="{1BC3C672-E6A8-421F-A78D-940A3A985956}" type="slidenum">
              <a:rPr lang="en-US" altLang="en-US"/>
              <a:pPr/>
              <a:t>‹#›</a:t>
            </a:fld>
            <a:endParaRPr lang="en-US" altLang="en-US"/>
          </a:p>
        </p:txBody>
      </p:sp>
    </p:spTree>
    <p:extLst>
      <p:ext uri="{BB962C8B-B14F-4D97-AF65-F5344CB8AC3E}">
        <p14:creationId xmlns:p14="http://schemas.microsoft.com/office/powerpoint/2010/main" val="1860954829"/>
      </p:ext>
    </p:extLst>
  </p:cSld>
  <p:clrMapOvr>
    <a:masterClrMapping/>
  </p:clrMapOvr>
  <p:transition spd="med">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ECTA disclaimer">
    <p:spTree>
      <p:nvGrpSpPr>
        <p:cNvPr id="1" name=""/>
        <p:cNvGrpSpPr/>
        <p:nvPr/>
      </p:nvGrpSpPr>
      <p:grpSpPr>
        <a:xfrm>
          <a:off x="0" y="0"/>
          <a:ext cx="0" cy="0"/>
          <a:chOff x="0" y="0"/>
          <a:chExt cx="0" cy="0"/>
        </a:xfrm>
      </p:grpSpPr>
      <p:sp>
        <p:nvSpPr>
          <p:cNvPr id="10" name="Slide Number Placeholder 5"/>
          <p:cNvSpPr>
            <a:spLocks noGrp="1"/>
          </p:cNvSpPr>
          <p:nvPr>
            <p:ph type="sldNum" sz="quarter" idx="4"/>
          </p:nvPr>
        </p:nvSpPr>
        <p:spPr>
          <a:xfrm>
            <a:off x="10360510" y="6349534"/>
            <a:ext cx="1232776" cy="503578"/>
          </a:xfrm>
          <a:prstGeom prst="rect">
            <a:avLst/>
          </a:prstGeom>
        </p:spPr>
        <p:txBody>
          <a:bodyPr anchor="ctr" anchorCtr="0"/>
          <a:lstStyle>
            <a:lvl1pPr algn="r">
              <a:defRPr sz="2000" b="1">
                <a:solidFill>
                  <a:schemeClr val="bg1"/>
                </a:solidFill>
              </a:defRPr>
            </a:lvl1pPr>
          </a:lstStyle>
          <a:p>
            <a:fld id="{8FF8BE51-C3B0-9B4F-9A06-4F809A9A7941}" type="slidenum">
              <a:rPr lang="en-US" smtClean="0"/>
              <a:pPr/>
              <a:t>‹#›</a:t>
            </a:fld>
            <a:endParaRPr lang="en-US"/>
          </a:p>
        </p:txBody>
      </p:sp>
      <p:cxnSp>
        <p:nvCxnSpPr>
          <p:cNvPr id="8" name="Straight Connector 7"/>
          <p:cNvCxnSpPr/>
          <p:nvPr userDrawn="1"/>
        </p:nvCxnSpPr>
        <p:spPr>
          <a:xfrm>
            <a:off x="1941533" y="3713663"/>
            <a:ext cx="8299747" cy="0"/>
          </a:xfrm>
          <a:prstGeom prst="line">
            <a:avLst/>
          </a:prstGeom>
          <a:ln w="76200">
            <a:solidFill>
              <a:schemeClr val="accent1"/>
            </a:solidFill>
          </a:ln>
        </p:spPr>
        <p:style>
          <a:lnRef idx="1">
            <a:schemeClr val="accent1"/>
          </a:lnRef>
          <a:fillRef idx="0">
            <a:schemeClr val="accent1"/>
          </a:fillRef>
          <a:effectRef idx="0">
            <a:schemeClr val="accent1"/>
          </a:effectRef>
          <a:fontRef idx="minor">
            <a:schemeClr val="tx1"/>
          </a:fontRef>
        </p:style>
      </p:cxnSp>
      <p:sp>
        <p:nvSpPr>
          <p:cNvPr id="11" name="Title 1"/>
          <p:cNvSpPr>
            <a:spLocks noGrp="1"/>
          </p:cNvSpPr>
          <p:nvPr>
            <p:ph type="title"/>
          </p:nvPr>
        </p:nvSpPr>
        <p:spPr>
          <a:xfrm>
            <a:off x="1973580" y="2523098"/>
            <a:ext cx="8259347" cy="913250"/>
          </a:xfrm>
          <a:prstGeom prst="rect">
            <a:avLst/>
          </a:prstGeom>
        </p:spPr>
        <p:txBody>
          <a:bodyPr anchor="ctr" anchorCtr="0"/>
          <a:lstStyle/>
          <a:p>
            <a:r>
              <a:rPr lang="en-US" b="0"/>
              <a:t>Find out more at</a:t>
            </a:r>
            <a:r>
              <a:rPr lang="en-US"/>
              <a:t> </a:t>
            </a:r>
            <a:r>
              <a:rPr lang="en-US" err="1"/>
              <a:t>ectacenter.org</a:t>
            </a:r>
            <a:endParaRPr lang="en-US"/>
          </a:p>
        </p:txBody>
      </p:sp>
      <p:sp>
        <p:nvSpPr>
          <p:cNvPr id="12" name="Text Placeholder 2"/>
          <p:cNvSpPr>
            <a:spLocks noGrp="1"/>
          </p:cNvSpPr>
          <p:nvPr>
            <p:ph type="body" idx="1" hasCustomPrompt="1"/>
          </p:nvPr>
        </p:nvSpPr>
        <p:spPr>
          <a:xfrm>
            <a:off x="1905852" y="3846280"/>
            <a:ext cx="8327075" cy="1012929"/>
          </a:xfrm>
          <a:prstGeom prst="rect">
            <a:avLst/>
          </a:prstGeom>
        </p:spPr>
        <p:txBody>
          <a:bodyPr>
            <a:noAutofit/>
          </a:bodyPr>
          <a:lstStyle>
            <a:lvl1pPr marL="0" indent="0">
              <a:buNone/>
              <a:defRPr baseline="0"/>
            </a:lvl1pPr>
          </a:lstStyle>
          <a:p>
            <a:r>
              <a:rPr lang="en-US" sz="1200"/>
              <a:t>The ECTA Center is a program of the FPG Child Development Institute of the University of North Carolina at Chapel Hill, funded through cooperative agreement number </a:t>
            </a:r>
            <a:r>
              <a:rPr lang="is-IS" sz="1200"/>
              <a:t>H326P170001 </a:t>
            </a:r>
            <a:r>
              <a:rPr lang="en-US" sz="1200"/>
              <a:t>from the Office of Special Education Programs, U.S. Department of Education. Opinions expressed herein do not necessarily represent the Department of Education's position or policy. Project Officer: Julia Martin </a:t>
            </a:r>
            <a:r>
              <a:rPr lang="en-US" sz="1200" err="1"/>
              <a:t>Eile</a:t>
            </a:r>
            <a:endParaRPr lang="en-US" sz="1200"/>
          </a:p>
        </p:txBody>
      </p:sp>
      <p:pic>
        <p:nvPicPr>
          <p:cNvPr id="13" name="Picture 1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05852" y="5058531"/>
            <a:ext cx="3779520" cy="585216"/>
          </a:xfrm>
          <a:prstGeom prst="rect">
            <a:avLst/>
          </a:prstGeom>
        </p:spPr>
      </p:pic>
      <p:pic>
        <p:nvPicPr>
          <p:cNvPr id="14" name="Picture 13"/>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373669" y="4750570"/>
            <a:ext cx="1867611" cy="1099570"/>
          </a:xfrm>
          <a:prstGeom prst="rect">
            <a:avLst/>
          </a:prstGeom>
        </p:spPr>
      </p:pic>
      <p:cxnSp>
        <p:nvCxnSpPr>
          <p:cNvPr id="15" name="Straight Connector 14"/>
          <p:cNvCxnSpPr/>
          <p:nvPr userDrawn="1"/>
        </p:nvCxnSpPr>
        <p:spPr>
          <a:xfrm>
            <a:off x="1973580" y="2270760"/>
            <a:ext cx="8259347" cy="0"/>
          </a:xfrm>
          <a:prstGeom prst="line">
            <a:avLst/>
          </a:prstGeom>
          <a:ln w="7620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17" name="Picture 16" title="Logo: ECTA: Early Childhood Technical Assistance Cente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973580" y="833545"/>
            <a:ext cx="7382443" cy="1089213"/>
          </a:xfrm>
          <a:prstGeom prst="rect">
            <a:avLst/>
          </a:prstGeom>
        </p:spPr>
      </p:pic>
    </p:spTree>
    <p:extLst>
      <p:ext uri="{BB962C8B-B14F-4D97-AF65-F5344CB8AC3E}">
        <p14:creationId xmlns:p14="http://schemas.microsoft.com/office/powerpoint/2010/main" val="4151710492"/>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7816"/>
            <a:ext cx="10972800" cy="1139825"/>
          </a:xfrm>
        </p:spPr>
        <p:txBody>
          <a:bodyPr/>
          <a:lstStyle/>
          <a:p>
            <a:r>
              <a:rPr lang="en-US"/>
              <a:t>Click to edit Master title style</a:t>
            </a:r>
          </a:p>
        </p:txBody>
      </p:sp>
      <p:sp>
        <p:nvSpPr>
          <p:cNvPr id="3" name="Text Placeholder 2"/>
          <p:cNvSpPr>
            <a:spLocks noGrp="1"/>
          </p:cNvSpPr>
          <p:nvPr>
            <p:ph type="body" sz="half" idx="1"/>
          </p:nvPr>
        </p:nvSpPr>
        <p:spPr>
          <a:xfrm>
            <a:off x="609600" y="1600203"/>
            <a:ext cx="5384800" cy="45307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3"/>
            <a:ext cx="5384800" cy="45307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D7FDE83-D33B-3215-E7F6-5E42C2ECBC19}"/>
              </a:ext>
            </a:extLst>
          </p:cNvPr>
          <p:cNvSpPr>
            <a:spLocks noGrp="1" noChangeArrowheads="1"/>
          </p:cNvSpPr>
          <p:nvPr>
            <p:ph type="dt" sz="half" idx="10"/>
          </p:nvPr>
        </p:nvSpPr>
        <p:spPr/>
        <p:txBody>
          <a:bodyPr/>
          <a:lstStyle>
            <a:lvl1pPr>
              <a:defRPr/>
            </a:lvl1pPr>
          </a:lstStyle>
          <a:p>
            <a:pPr>
              <a:defRPr/>
            </a:pPr>
            <a:endParaRPr lang="en-US" altLang="en-US"/>
          </a:p>
        </p:txBody>
      </p:sp>
      <p:sp>
        <p:nvSpPr>
          <p:cNvPr id="6" name="Footer Placeholder 5">
            <a:extLst>
              <a:ext uri="{FF2B5EF4-FFF2-40B4-BE49-F238E27FC236}">
                <a16:creationId xmlns:a16="http://schemas.microsoft.com/office/drawing/2014/main" id="{8463DAB0-03F1-C32A-506E-E7F9F08B3A56}"/>
              </a:ext>
            </a:extLst>
          </p:cNvPr>
          <p:cNvSpPr>
            <a:spLocks noGrp="1" noChangeArrowheads="1"/>
          </p:cNvSpPr>
          <p:nvPr>
            <p:ph type="ftr" sz="quarter" idx="11"/>
          </p:nvPr>
        </p:nvSpPr>
        <p:spPr/>
        <p:txBody>
          <a:bodyPr/>
          <a:lstStyle>
            <a:lvl1pPr>
              <a:defRPr/>
            </a:lvl1pPr>
          </a:lstStyle>
          <a:p>
            <a:pPr>
              <a:defRPr/>
            </a:pPr>
            <a:endParaRPr lang="en-US" altLang="en-US"/>
          </a:p>
        </p:txBody>
      </p:sp>
      <p:sp>
        <p:nvSpPr>
          <p:cNvPr id="7" name="Slide Number Placeholder 6">
            <a:extLst>
              <a:ext uri="{FF2B5EF4-FFF2-40B4-BE49-F238E27FC236}">
                <a16:creationId xmlns:a16="http://schemas.microsoft.com/office/drawing/2014/main" id="{CC4C93A3-67B5-69FF-550F-B9511115B2B2}"/>
              </a:ext>
            </a:extLst>
          </p:cNvPr>
          <p:cNvSpPr>
            <a:spLocks noGrp="1" noChangeArrowheads="1"/>
          </p:cNvSpPr>
          <p:nvPr>
            <p:ph type="sldNum" sz="quarter" idx="12"/>
          </p:nvPr>
        </p:nvSpPr>
        <p:spPr/>
        <p:txBody>
          <a:bodyPr/>
          <a:lstStyle>
            <a:lvl1pPr>
              <a:defRPr/>
            </a:lvl1pPr>
          </a:lstStyle>
          <a:p>
            <a:fld id="{C69506EC-5395-49FD-8120-793BE461FB8B}" type="slidenum">
              <a:rPr lang="en-US" altLang="en-US"/>
              <a:pPr/>
              <a:t>‹#›</a:t>
            </a:fld>
            <a:endParaRPr lang="en-US" altLang="en-US"/>
          </a:p>
        </p:txBody>
      </p:sp>
    </p:spTree>
    <p:extLst>
      <p:ext uri="{BB962C8B-B14F-4D97-AF65-F5344CB8AC3E}">
        <p14:creationId xmlns:p14="http://schemas.microsoft.com/office/powerpoint/2010/main" val="2450383533"/>
      </p:ext>
    </p:extLst>
  </p:cSld>
  <p:clrMapOvr>
    <a:masterClrMapping/>
  </p:clrMapOvr>
  <p:transition spd="med">
    <p:fade/>
  </p:transition>
</p:sldLayout>
</file>

<file path=ppt/slideLayouts/slideLayout51.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914400" y="609600"/>
            <a:ext cx="10363200" cy="5486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2570C9EF-9E20-4A43-8957-BF5A0D387C64}" type="slidenum">
              <a:rPr lang="en-US"/>
              <a:pPr>
                <a:defRPr/>
              </a:pPr>
              <a:t>‹#›</a:t>
            </a:fld>
            <a:endParaRPr lang="en-US"/>
          </a:p>
        </p:txBody>
      </p:sp>
    </p:spTree>
    <p:extLst>
      <p:ext uri="{BB962C8B-B14F-4D97-AF65-F5344CB8AC3E}">
        <p14:creationId xmlns:p14="http://schemas.microsoft.com/office/powerpoint/2010/main" val="27935623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ECTA disclaimer">
    <p:spTree>
      <p:nvGrpSpPr>
        <p:cNvPr id="1" name=""/>
        <p:cNvGrpSpPr/>
        <p:nvPr/>
      </p:nvGrpSpPr>
      <p:grpSpPr>
        <a:xfrm>
          <a:off x="0" y="0"/>
          <a:ext cx="0" cy="0"/>
          <a:chOff x="0" y="0"/>
          <a:chExt cx="0" cy="0"/>
        </a:xfrm>
      </p:grpSpPr>
      <p:sp>
        <p:nvSpPr>
          <p:cNvPr id="10" name="Slide Number Placeholder 5"/>
          <p:cNvSpPr>
            <a:spLocks noGrp="1"/>
          </p:cNvSpPr>
          <p:nvPr>
            <p:ph type="sldNum" sz="quarter" idx="4"/>
          </p:nvPr>
        </p:nvSpPr>
        <p:spPr>
          <a:xfrm>
            <a:off x="10360510" y="6349534"/>
            <a:ext cx="1232776" cy="503578"/>
          </a:xfrm>
          <a:prstGeom prst="rect">
            <a:avLst/>
          </a:prstGeom>
        </p:spPr>
        <p:txBody>
          <a:bodyPr anchor="ctr" anchorCtr="0"/>
          <a:lstStyle>
            <a:lvl1pPr algn="r">
              <a:defRPr sz="2000" b="1">
                <a:solidFill>
                  <a:schemeClr val="bg1"/>
                </a:solidFill>
              </a:defRPr>
            </a:lvl1pPr>
          </a:lstStyle>
          <a:p>
            <a:fld id="{8FF8BE51-C3B0-9B4F-9A06-4F809A9A7941}" type="slidenum">
              <a:rPr lang="en-US" smtClean="0"/>
              <a:pPr/>
              <a:t>‹#›</a:t>
            </a:fld>
            <a:endParaRPr lang="en-US"/>
          </a:p>
        </p:txBody>
      </p:sp>
      <p:pic>
        <p:nvPicPr>
          <p:cNvPr id="13" name="Picture 1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05852" y="5058531"/>
            <a:ext cx="3779520" cy="585216"/>
          </a:xfrm>
          <a:prstGeom prst="rect">
            <a:avLst/>
          </a:prstGeom>
        </p:spPr>
      </p:pic>
      <p:pic>
        <p:nvPicPr>
          <p:cNvPr id="14" name="Picture 13"/>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373669" y="4750570"/>
            <a:ext cx="1867611" cy="1099570"/>
          </a:xfrm>
          <a:prstGeom prst="rect">
            <a:avLst/>
          </a:prstGeom>
        </p:spPr>
      </p:pic>
      <p:cxnSp>
        <p:nvCxnSpPr>
          <p:cNvPr id="16" name="Straight Connector 15">
            <a:extLst>
              <a:ext uri="{FF2B5EF4-FFF2-40B4-BE49-F238E27FC236}">
                <a16:creationId xmlns:a16="http://schemas.microsoft.com/office/drawing/2014/main" id="{8098D700-1770-E84C-870C-C000EF1C291B}"/>
              </a:ext>
            </a:extLst>
          </p:cNvPr>
          <p:cNvCxnSpPr/>
          <p:nvPr userDrawn="1"/>
        </p:nvCxnSpPr>
        <p:spPr>
          <a:xfrm>
            <a:off x="1973580" y="1743986"/>
            <a:ext cx="8259347" cy="0"/>
          </a:xfrm>
          <a:prstGeom prst="line">
            <a:avLst/>
          </a:prstGeom>
          <a:ln w="762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0E175660-4F39-C347-AFC6-E25DE82FC7C0}"/>
              </a:ext>
            </a:extLst>
          </p:cNvPr>
          <p:cNvCxnSpPr/>
          <p:nvPr userDrawn="1"/>
        </p:nvCxnSpPr>
        <p:spPr>
          <a:xfrm>
            <a:off x="1973580" y="3094445"/>
            <a:ext cx="8259347" cy="0"/>
          </a:xfrm>
          <a:prstGeom prst="line">
            <a:avLst/>
          </a:prstGeom>
          <a:ln w="7620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19" name="Picture 18" title="Logo: DaSy">
            <a:extLst>
              <a:ext uri="{FF2B5EF4-FFF2-40B4-BE49-F238E27FC236}">
                <a16:creationId xmlns:a16="http://schemas.microsoft.com/office/drawing/2014/main" id="{122C5A05-9BF7-1742-8E7B-6DF6927D50FD}"/>
              </a:ext>
            </a:extLst>
          </p:cNvPr>
          <p:cNvPicPr>
            <a:picLocks noChangeAspect="1"/>
          </p:cNvPicPr>
          <p:nvPr userDrawn="1"/>
        </p:nvPicPr>
        <p:blipFill>
          <a:blip r:embed="rId4"/>
          <a:stretch>
            <a:fillRect/>
          </a:stretch>
        </p:blipFill>
        <p:spPr>
          <a:xfrm>
            <a:off x="6523094" y="660584"/>
            <a:ext cx="3709833" cy="838644"/>
          </a:xfrm>
          <a:prstGeom prst="rect">
            <a:avLst/>
          </a:prstGeom>
        </p:spPr>
      </p:pic>
      <p:pic>
        <p:nvPicPr>
          <p:cNvPr id="20" name="Picture 19" title="Logo: ECTA">
            <a:extLst>
              <a:ext uri="{FF2B5EF4-FFF2-40B4-BE49-F238E27FC236}">
                <a16:creationId xmlns:a16="http://schemas.microsoft.com/office/drawing/2014/main" id="{02C35E5C-BD99-5744-8777-5028F3250FB7}"/>
              </a:ext>
            </a:extLst>
          </p:cNvPr>
          <p:cNvPicPr>
            <a:picLocks noChangeAspect="1"/>
          </p:cNvPicPr>
          <p:nvPr userDrawn="1"/>
        </p:nvPicPr>
        <p:blipFill>
          <a:blip r:embed="rId5"/>
          <a:stretch>
            <a:fillRect/>
          </a:stretch>
        </p:blipFill>
        <p:spPr>
          <a:xfrm>
            <a:off x="1973580" y="786003"/>
            <a:ext cx="4218498" cy="620041"/>
          </a:xfrm>
          <a:prstGeom prst="rect">
            <a:avLst/>
          </a:prstGeom>
        </p:spPr>
      </p:pic>
      <p:sp>
        <p:nvSpPr>
          <p:cNvPr id="21" name="Text Placeholder 2">
            <a:extLst>
              <a:ext uri="{FF2B5EF4-FFF2-40B4-BE49-F238E27FC236}">
                <a16:creationId xmlns:a16="http://schemas.microsoft.com/office/drawing/2014/main" id="{5A2D4CB2-D6B7-C846-9227-FDD8AF7614F8}"/>
              </a:ext>
            </a:extLst>
          </p:cNvPr>
          <p:cNvSpPr>
            <a:spLocks noGrp="1"/>
          </p:cNvSpPr>
          <p:nvPr>
            <p:ph idx="1"/>
          </p:nvPr>
        </p:nvSpPr>
        <p:spPr>
          <a:xfrm>
            <a:off x="1973580" y="3379302"/>
            <a:ext cx="8259347" cy="1387319"/>
          </a:xfrm>
          <a:prstGeom prst="rect">
            <a:avLst/>
          </a:prstGeom>
        </p:spPr>
        <p:txBody>
          <a:bodyPr>
            <a:noAutofit/>
          </a:bodyPr>
          <a:lstStyle/>
          <a:p>
            <a:pPr marL="0" indent="0">
              <a:buNone/>
            </a:pPr>
            <a:r>
              <a:rPr lang="en-US" sz="1300"/>
              <a:t>The content of this presentation was developed under a cooperative agreement, #H326P170001, and a grant, #H373Z120002, from the Office of Special Education Programs, U.S. Department of Education. However, the content does not necessarily represent the policy of the U.S. Department of Education, and you should not assume endorsement by the Federal Government. ECTA Center Project Officer, Julia Martin </a:t>
            </a:r>
            <a:r>
              <a:rPr lang="en-US" sz="1300" err="1"/>
              <a:t>Eile</a:t>
            </a:r>
            <a:r>
              <a:rPr lang="en-US" sz="1300"/>
              <a:t>, and </a:t>
            </a:r>
            <a:r>
              <a:rPr lang="en-US" sz="1300" err="1"/>
              <a:t>DaSy</a:t>
            </a:r>
            <a:r>
              <a:rPr lang="en-US" sz="1300"/>
              <a:t> Center Project Officers, Meredith Miceli and Richelle Davis.</a:t>
            </a:r>
          </a:p>
        </p:txBody>
      </p:sp>
      <p:sp>
        <p:nvSpPr>
          <p:cNvPr id="22" name="Title 1">
            <a:extLst>
              <a:ext uri="{FF2B5EF4-FFF2-40B4-BE49-F238E27FC236}">
                <a16:creationId xmlns:a16="http://schemas.microsoft.com/office/drawing/2014/main" id="{466FE9D8-B2F8-F343-BB50-AC0590FAD917}"/>
              </a:ext>
            </a:extLst>
          </p:cNvPr>
          <p:cNvSpPr>
            <a:spLocks noGrp="1"/>
          </p:cNvSpPr>
          <p:nvPr>
            <p:ph type="title"/>
          </p:nvPr>
        </p:nvSpPr>
        <p:spPr>
          <a:xfrm>
            <a:off x="1973580" y="1923615"/>
            <a:ext cx="8259347" cy="914400"/>
          </a:xfrm>
          <a:prstGeom prst="rect">
            <a:avLst/>
          </a:prstGeom>
        </p:spPr>
        <p:txBody>
          <a:bodyPr anchor="ctr" anchorCtr="0">
            <a:normAutofit fontScale="90000"/>
          </a:bodyPr>
          <a:lstStyle/>
          <a:p>
            <a:r>
              <a:rPr lang="en-US" b="0"/>
              <a:t>Find out more at</a:t>
            </a:r>
            <a:r>
              <a:rPr lang="en-US"/>
              <a:t> </a:t>
            </a:r>
            <a:r>
              <a:rPr lang="en-US" err="1"/>
              <a:t>ectacenter.org</a:t>
            </a:r>
            <a:br>
              <a:rPr lang="en-US"/>
            </a:br>
            <a:r>
              <a:rPr lang="en-US" b="0"/>
              <a:t>and</a:t>
            </a:r>
            <a:r>
              <a:rPr lang="en-US"/>
              <a:t> </a:t>
            </a:r>
            <a:r>
              <a:rPr lang="en-US" err="1"/>
              <a:t>dasycenter.org</a:t>
            </a:r>
            <a:endParaRPr lang="en-US"/>
          </a:p>
        </p:txBody>
      </p:sp>
    </p:spTree>
    <p:extLst>
      <p:ext uri="{BB962C8B-B14F-4D97-AF65-F5344CB8AC3E}">
        <p14:creationId xmlns:p14="http://schemas.microsoft.com/office/powerpoint/2010/main" val="6818925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2_ECTA disclaimer">
    <p:spTree>
      <p:nvGrpSpPr>
        <p:cNvPr id="1" name=""/>
        <p:cNvGrpSpPr/>
        <p:nvPr/>
      </p:nvGrpSpPr>
      <p:grpSpPr>
        <a:xfrm>
          <a:off x="0" y="0"/>
          <a:ext cx="0" cy="0"/>
          <a:chOff x="0" y="0"/>
          <a:chExt cx="0" cy="0"/>
        </a:xfrm>
      </p:grpSpPr>
      <p:cxnSp>
        <p:nvCxnSpPr>
          <p:cNvPr id="8" name="Straight Connector 7"/>
          <p:cNvCxnSpPr/>
          <p:nvPr userDrawn="1"/>
        </p:nvCxnSpPr>
        <p:spPr>
          <a:xfrm>
            <a:off x="1941533" y="3513638"/>
            <a:ext cx="8299747" cy="0"/>
          </a:xfrm>
          <a:prstGeom prst="line">
            <a:avLst/>
          </a:prstGeom>
          <a:ln w="7620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13" name="Picture 1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05852" y="5058531"/>
            <a:ext cx="3779520" cy="585216"/>
          </a:xfrm>
          <a:prstGeom prst="rect">
            <a:avLst/>
          </a:prstGeom>
        </p:spPr>
      </p:pic>
      <p:pic>
        <p:nvPicPr>
          <p:cNvPr id="14" name="Picture 13"/>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373669" y="4750570"/>
            <a:ext cx="1867611" cy="1099570"/>
          </a:xfrm>
          <a:prstGeom prst="rect">
            <a:avLst/>
          </a:prstGeom>
        </p:spPr>
      </p:pic>
      <p:cxnSp>
        <p:nvCxnSpPr>
          <p:cNvPr id="15" name="Straight Connector 14"/>
          <p:cNvCxnSpPr/>
          <p:nvPr userDrawn="1"/>
        </p:nvCxnSpPr>
        <p:spPr>
          <a:xfrm>
            <a:off x="1973580" y="2070735"/>
            <a:ext cx="8259347" cy="0"/>
          </a:xfrm>
          <a:prstGeom prst="line">
            <a:avLst/>
          </a:prstGeom>
          <a:ln w="7620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17" name="Picture 16" title="Logo: ECTA: Early Childhood Technical Assistance Cente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973580" y="633520"/>
            <a:ext cx="7382443" cy="1089213"/>
          </a:xfrm>
          <a:prstGeom prst="rect">
            <a:avLst/>
          </a:prstGeom>
        </p:spPr>
      </p:pic>
      <p:sp>
        <p:nvSpPr>
          <p:cNvPr id="2" name="TextBox 1">
            <a:extLst>
              <a:ext uri="{FF2B5EF4-FFF2-40B4-BE49-F238E27FC236}">
                <a16:creationId xmlns:a16="http://schemas.microsoft.com/office/drawing/2014/main" id="{56482657-BEB4-8647-9BF3-DF631B060FF1}"/>
              </a:ext>
            </a:extLst>
          </p:cNvPr>
          <p:cNvSpPr txBox="1"/>
          <p:nvPr userDrawn="1"/>
        </p:nvSpPr>
        <p:spPr>
          <a:xfrm>
            <a:off x="1941533" y="3729038"/>
            <a:ext cx="8291394" cy="89255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300"/>
              <a:t>The ECTA Center is a program of the FPG Child Development Institute of the University of North Carolina at Chapel Hill, funded through cooperative agreement number H326P220002 from the Office of Special Education Programs, U.S. Department of Education. Opinions expressed herein do not necessarily represent the Department of Education's position or policy. Project Officer: Julia Martin </a:t>
            </a:r>
            <a:r>
              <a:rPr lang="en-US" sz="1300" err="1"/>
              <a:t>Eile</a:t>
            </a:r>
            <a:endParaRPr lang="en-US" sz="1300"/>
          </a:p>
        </p:txBody>
      </p:sp>
      <p:sp>
        <p:nvSpPr>
          <p:cNvPr id="3" name="TextBox 2">
            <a:extLst>
              <a:ext uri="{FF2B5EF4-FFF2-40B4-BE49-F238E27FC236}">
                <a16:creationId xmlns:a16="http://schemas.microsoft.com/office/drawing/2014/main" id="{0ECAD082-ED69-CA49-8CA0-CE32F7AEAD8C}"/>
              </a:ext>
            </a:extLst>
          </p:cNvPr>
          <p:cNvSpPr txBox="1"/>
          <p:nvPr userDrawn="1"/>
        </p:nvSpPr>
        <p:spPr>
          <a:xfrm>
            <a:off x="1973580" y="2485113"/>
            <a:ext cx="8259347" cy="646331"/>
          </a:xfrm>
          <a:prstGeom prst="rect">
            <a:avLst/>
          </a:prstGeom>
          <a:noFill/>
        </p:spPr>
        <p:txBody>
          <a:bodyPr wrap="square" rtlCol="0">
            <a:spAutoFit/>
          </a:bodyPr>
          <a:lstStyle/>
          <a:p>
            <a:pPr algn="ctr"/>
            <a:r>
              <a:rPr lang="en-US" sz="3600" b="0">
                <a:solidFill>
                  <a:schemeClr val="accent3">
                    <a:lumMod val="75000"/>
                  </a:schemeClr>
                </a:solidFill>
              </a:rPr>
              <a:t>Find out more at</a:t>
            </a:r>
            <a:r>
              <a:rPr lang="en-US" sz="3600">
                <a:solidFill>
                  <a:schemeClr val="accent3">
                    <a:lumMod val="75000"/>
                  </a:schemeClr>
                </a:solidFill>
              </a:rPr>
              <a:t> </a:t>
            </a:r>
            <a:r>
              <a:rPr lang="en-US" sz="3600" b="1" err="1">
                <a:solidFill>
                  <a:schemeClr val="accent3">
                    <a:lumMod val="75000"/>
                  </a:schemeClr>
                </a:solidFill>
              </a:rPr>
              <a:t>ectacenter.org</a:t>
            </a:r>
            <a:endParaRPr lang="en-US" sz="3600" b="1">
              <a:solidFill>
                <a:schemeClr val="accent3">
                  <a:lumMod val="75000"/>
                </a:schemeClr>
              </a:solidFill>
            </a:endParaRPr>
          </a:p>
        </p:txBody>
      </p:sp>
    </p:spTree>
    <p:extLst>
      <p:ext uri="{BB962C8B-B14F-4D97-AF65-F5344CB8AC3E}">
        <p14:creationId xmlns:p14="http://schemas.microsoft.com/office/powerpoint/2010/main" val="17224686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ver: ECTA">
    <p:spTree>
      <p:nvGrpSpPr>
        <p:cNvPr id="1" name=""/>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5183F405-385F-4347-8627-2FFAC5E4B36E}"/>
              </a:ext>
            </a:extLst>
          </p:cNvPr>
          <p:cNvCxnSpPr>
            <a:cxnSpLocks/>
          </p:cNvCxnSpPr>
          <p:nvPr userDrawn="1"/>
        </p:nvCxnSpPr>
        <p:spPr>
          <a:xfrm flipV="1">
            <a:off x="495300" y="4135995"/>
            <a:ext cx="11103142" cy="1"/>
          </a:xfrm>
          <a:prstGeom prst="line">
            <a:avLst/>
          </a:prstGeom>
          <a:ln w="28575">
            <a:solidFill>
              <a:srgbClr val="39B54A"/>
            </a:solidFill>
          </a:ln>
        </p:spPr>
        <p:style>
          <a:lnRef idx="1">
            <a:schemeClr val="accent1"/>
          </a:lnRef>
          <a:fillRef idx="0">
            <a:schemeClr val="accent1"/>
          </a:fillRef>
          <a:effectRef idx="0">
            <a:schemeClr val="accent1"/>
          </a:effectRef>
          <a:fontRef idx="minor">
            <a:schemeClr val="tx1"/>
          </a:fontRef>
        </p:style>
      </p:cxnSp>
      <p:pic>
        <p:nvPicPr>
          <p:cNvPr id="2" name="Picture 1" title="Logo: Early Childhood Technical Assistance (ECTA) Cente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95300" y="815802"/>
            <a:ext cx="5941854" cy="876667"/>
          </a:xfrm>
          <a:prstGeom prst="rect">
            <a:avLst/>
          </a:prstGeom>
        </p:spPr>
      </p:pic>
      <p:sp>
        <p:nvSpPr>
          <p:cNvPr id="8" name="Subtitle 2"/>
          <p:cNvSpPr>
            <a:spLocks noGrp="1"/>
          </p:cNvSpPr>
          <p:nvPr>
            <p:ph type="subTitle" idx="1" hasCustomPrompt="1"/>
          </p:nvPr>
        </p:nvSpPr>
        <p:spPr>
          <a:xfrm>
            <a:off x="495300" y="4436836"/>
            <a:ext cx="11103142" cy="1702399"/>
          </a:xfrm>
        </p:spPr>
        <p:txBody>
          <a:bodyPr tIns="91440" bIns="91440" anchor="ctr" anchorCtr="0">
            <a:normAutofit/>
          </a:bodyPr>
          <a:lstStyle>
            <a:lvl1pPr marL="0" indent="0" algn="l">
              <a:buNone/>
              <a:defRPr sz="2400" b="0" cap="none"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7" name="Title 1"/>
          <p:cNvSpPr>
            <a:spLocks noGrp="1"/>
          </p:cNvSpPr>
          <p:nvPr>
            <p:ph type="ctrTitle" hasCustomPrompt="1"/>
          </p:nvPr>
        </p:nvSpPr>
        <p:spPr>
          <a:xfrm>
            <a:off x="495300" y="1993311"/>
            <a:ext cx="11103142" cy="1841842"/>
          </a:xfrm>
        </p:spPr>
        <p:txBody>
          <a:bodyPr bIns="0" anchor="b">
            <a:normAutofit/>
          </a:bodyPr>
          <a:lstStyle>
            <a:lvl1pPr algn="l">
              <a:defRPr sz="5400" b="0" cap="none">
                <a:solidFill>
                  <a:schemeClr val="accent5">
                    <a:lumMod val="75000"/>
                  </a:schemeClr>
                </a:solidFill>
              </a:defRPr>
            </a:lvl1pPr>
          </a:lstStyle>
          <a:p>
            <a:r>
              <a:rPr lang="en-US"/>
              <a:t>Click to edit master title style</a:t>
            </a:r>
          </a:p>
        </p:txBody>
      </p:sp>
    </p:spTree>
    <p:extLst>
      <p:ext uri="{BB962C8B-B14F-4D97-AF65-F5344CB8AC3E}">
        <p14:creationId xmlns:p14="http://schemas.microsoft.com/office/powerpoint/2010/main" val="29396529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ver2: ECTA">
    <p:spTree>
      <p:nvGrpSpPr>
        <p:cNvPr id="1" name=""/>
        <p:cNvGrpSpPr/>
        <p:nvPr/>
      </p:nvGrpSpPr>
      <p:grpSpPr>
        <a:xfrm>
          <a:off x="0" y="0"/>
          <a:ext cx="0" cy="0"/>
          <a:chOff x="0" y="0"/>
          <a:chExt cx="0" cy="0"/>
        </a:xfrm>
      </p:grpSpPr>
      <p:cxnSp>
        <p:nvCxnSpPr>
          <p:cNvPr id="7" name="Straight Connector 6"/>
          <p:cNvCxnSpPr/>
          <p:nvPr userDrawn="1"/>
        </p:nvCxnSpPr>
        <p:spPr>
          <a:xfrm flipV="1">
            <a:off x="571154" y="2743200"/>
            <a:ext cx="11009158" cy="1"/>
          </a:xfrm>
          <a:prstGeom prst="line">
            <a:avLst/>
          </a:prstGeom>
          <a:ln w="28575">
            <a:solidFill>
              <a:schemeClr val="accent4"/>
            </a:solidFill>
          </a:ln>
        </p:spPr>
        <p:style>
          <a:lnRef idx="1">
            <a:schemeClr val="accent1"/>
          </a:lnRef>
          <a:fillRef idx="0">
            <a:schemeClr val="accent1"/>
          </a:fillRef>
          <a:effectRef idx="0">
            <a:schemeClr val="accent1"/>
          </a:effectRef>
          <a:fontRef idx="minor">
            <a:schemeClr val="tx1"/>
          </a:fontRef>
        </p:style>
      </p:cxnSp>
      <p:pic>
        <p:nvPicPr>
          <p:cNvPr id="9" name="Picture 8" title="Logo: ECTA">
            <a:extLst>
              <a:ext uri="{FF2B5EF4-FFF2-40B4-BE49-F238E27FC236}">
                <a16:creationId xmlns:a16="http://schemas.microsoft.com/office/drawing/2014/main" id="{ABAE5F31-12CD-8642-8344-62FA90A8B57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71154" y="1292081"/>
            <a:ext cx="2940806" cy="1131079"/>
          </a:xfrm>
          <a:prstGeom prst="rect">
            <a:avLst/>
          </a:prstGeom>
        </p:spPr>
      </p:pic>
      <p:sp>
        <p:nvSpPr>
          <p:cNvPr id="3" name="Subtitle 2"/>
          <p:cNvSpPr>
            <a:spLocks noGrp="1"/>
          </p:cNvSpPr>
          <p:nvPr>
            <p:ph type="subTitle" idx="1" hasCustomPrompt="1"/>
          </p:nvPr>
        </p:nvSpPr>
        <p:spPr>
          <a:xfrm>
            <a:off x="571155" y="4588551"/>
            <a:ext cx="11027288" cy="977621"/>
          </a:xfrm>
        </p:spPr>
        <p:txBody>
          <a:bodyPr tIns="91440" bIns="91440">
            <a:normAutofit/>
          </a:bodyPr>
          <a:lstStyle>
            <a:lvl1pPr marL="0" indent="0" algn="l">
              <a:buNone/>
              <a:defRPr sz="1800" b="0" cap="none"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10" name="Title 1"/>
          <p:cNvSpPr>
            <a:spLocks noGrp="1"/>
          </p:cNvSpPr>
          <p:nvPr>
            <p:ph type="ctrTitle" hasCustomPrompt="1"/>
          </p:nvPr>
        </p:nvSpPr>
        <p:spPr>
          <a:xfrm>
            <a:off x="571154" y="3063240"/>
            <a:ext cx="11027289" cy="1333500"/>
          </a:xfrm>
        </p:spPr>
        <p:txBody>
          <a:bodyPr bIns="0" anchor="t" anchorCtr="0">
            <a:normAutofit/>
          </a:bodyPr>
          <a:lstStyle>
            <a:lvl1pPr algn="l">
              <a:defRPr sz="3600" cap="none"/>
            </a:lvl1pPr>
          </a:lstStyle>
          <a:p>
            <a:r>
              <a:rPr lang="en-US"/>
              <a:t>Click to edit master title style</a:t>
            </a:r>
          </a:p>
        </p:txBody>
      </p:sp>
    </p:spTree>
    <p:extLst>
      <p:ext uri="{BB962C8B-B14F-4D97-AF65-F5344CB8AC3E}">
        <p14:creationId xmlns:p14="http://schemas.microsoft.com/office/powerpoint/2010/main" val="23811848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5.xml"/><Relationship Id="rId13" Type="http://schemas.openxmlformats.org/officeDocument/2006/relationships/slideLayout" Target="../slideLayouts/slideLayout20.xml"/><Relationship Id="rId18" Type="http://schemas.openxmlformats.org/officeDocument/2006/relationships/slideLayout" Target="../slideLayouts/slideLayout25.xml"/><Relationship Id="rId3" Type="http://schemas.openxmlformats.org/officeDocument/2006/relationships/slideLayout" Target="../slideLayouts/slideLayout10.xml"/><Relationship Id="rId21" Type="http://schemas.openxmlformats.org/officeDocument/2006/relationships/theme" Target="../theme/theme2.xml"/><Relationship Id="rId7" Type="http://schemas.openxmlformats.org/officeDocument/2006/relationships/slideLayout" Target="../slideLayouts/slideLayout14.xml"/><Relationship Id="rId12" Type="http://schemas.openxmlformats.org/officeDocument/2006/relationships/slideLayout" Target="../slideLayouts/slideLayout19.xml"/><Relationship Id="rId17" Type="http://schemas.openxmlformats.org/officeDocument/2006/relationships/slideLayout" Target="../slideLayouts/slideLayout24.xml"/><Relationship Id="rId2" Type="http://schemas.openxmlformats.org/officeDocument/2006/relationships/slideLayout" Target="../slideLayouts/slideLayout9.xml"/><Relationship Id="rId16" Type="http://schemas.openxmlformats.org/officeDocument/2006/relationships/slideLayout" Target="../slideLayouts/slideLayout23.xml"/><Relationship Id="rId20" Type="http://schemas.openxmlformats.org/officeDocument/2006/relationships/slideLayout" Target="../slideLayouts/slideLayout27.xml"/><Relationship Id="rId1" Type="http://schemas.openxmlformats.org/officeDocument/2006/relationships/slideLayout" Target="../slideLayouts/slideLayout8.xml"/><Relationship Id="rId6" Type="http://schemas.openxmlformats.org/officeDocument/2006/relationships/slideLayout" Target="../slideLayouts/slideLayout13.xml"/><Relationship Id="rId11" Type="http://schemas.openxmlformats.org/officeDocument/2006/relationships/slideLayout" Target="../slideLayouts/slideLayout18.xml"/><Relationship Id="rId5" Type="http://schemas.openxmlformats.org/officeDocument/2006/relationships/slideLayout" Target="../slideLayouts/slideLayout12.xml"/><Relationship Id="rId15" Type="http://schemas.openxmlformats.org/officeDocument/2006/relationships/slideLayout" Target="../slideLayouts/slideLayout22.xml"/><Relationship Id="rId10" Type="http://schemas.openxmlformats.org/officeDocument/2006/relationships/slideLayout" Target="../slideLayouts/slideLayout17.xml"/><Relationship Id="rId19" Type="http://schemas.openxmlformats.org/officeDocument/2006/relationships/slideLayout" Target="../slideLayouts/slideLayout26.xml"/><Relationship Id="rId4" Type="http://schemas.openxmlformats.org/officeDocument/2006/relationships/slideLayout" Target="../slideLayouts/slideLayout11.xml"/><Relationship Id="rId9" Type="http://schemas.openxmlformats.org/officeDocument/2006/relationships/slideLayout" Target="../slideLayouts/slideLayout16.xml"/><Relationship Id="rId14"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5.xml"/><Relationship Id="rId3" Type="http://schemas.openxmlformats.org/officeDocument/2006/relationships/slideLayout" Target="../slideLayouts/slideLayout30.xml"/><Relationship Id="rId7" Type="http://schemas.openxmlformats.org/officeDocument/2006/relationships/slideLayout" Target="../slideLayouts/slideLayout34.xml"/><Relationship Id="rId2" Type="http://schemas.openxmlformats.org/officeDocument/2006/relationships/slideLayout" Target="../slideLayouts/slideLayout29.xml"/><Relationship Id="rId1" Type="http://schemas.openxmlformats.org/officeDocument/2006/relationships/slideLayout" Target="../slideLayouts/slideLayout28.xml"/><Relationship Id="rId6" Type="http://schemas.openxmlformats.org/officeDocument/2006/relationships/slideLayout" Target="../slideLayouts/slideLayout33.xml"/><Relationship Id="rId11" Type="http://schemas.openxmlformats.org/officeDocument/2006/relationships/theme" Target="../theme/theme3.xml"/><Relationship Id="rId5" Type="http://schemas.openxmlformats.org/officeDocument/2006/relationships/slideLayout" Target="../slideLayouts/slideLayout32.xml"/><Relationship Id="rId10" Type="http://schemas.openxmlformats.org/officeDocument/2006/relationships/slideLayout" Target="../slideLayouts/slideLayout37.xml"/><Relationship Id="rId4" Type="http://schemas.openxmlformats.org/officeDocument/2006/relationships/slideLayout" Target="../slideLayouts/slideLayout31.xml"/><Relationship Id="rId9" Type="http://schemas.openxmlformats.org/officeDocument/2006/relationships/slideLayout" Target="../slideLayouts/slideLayout36.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5.xml"/><Relationship Id="rId13" Type="http://schemas.openxmlformats.org/officeDocument/2006/relationships/slideLayout" Target="../slideLayouts/slideLayout50.xml"/><Relationship Id="rId18" Type="http://schemas.openxmlformats.org/officeDocument/2006/relationships/image" Target="../media/image8.png"/><Relationship Id="rId3" Type="http://schemas.openxmlformats.org/officeDocument/2006/relationships/slideLayout" Target="../slideLayouts/slideLayout40.xml"/><Relationship Id="rId7" Type="http://schemas.openxmlformats.org/officeDocument/2006/relationships/slideLayout" Target="../slideLayouts/slideLayout44.xml"/><Relationship Id="rId12" Type="http://schemas.openxmlformats.org/officeDocument/2006/relationships/slideLayout" Target="../slideLayouts/slideLayout49.xml"/><Relationship Id="rId17" Type="http://schemas.openxmlformats.org/officeDocument/2006/relationships/image" Target="../media/image7.jpeg"/><Relationship Id="rId2" Type="http://schemas.openxmlformats.org/officeDocument/2006/relationships/slideLayout" Target="../slideLayouts/slideLayout39.xml"/><Relationship Id="rId16" Type="http://schemas.openxmlformats.org/officeDocument/2006/relationships/image" Target="../media/image6.png"/><Relationship Id="rId1" Type="http://schemas.openxmlformats.org/officeDocument/2006/relationships/slideLayout" Target="../slideLayouts/slideLayout38.xml"/><Relationship Id="rId6" Type="http://schemas.openxmlformats.org/officeDocument/2006/relationships/slideLayout" Target="../slideLayouts/slideLayout43.xml"/><Relationship Id="rId11" Type="http://schemas.openxmlformats.org/officeDocument/2006/relationships/slideLayout" Target="../slideLayouts/slideLayout48.xml"/><Relationship Id="rId5" Type="http://schemas.openxmlformats.org/officeDocument/2006/relationships/slideLayout" Target="../slideLayouts/slideLayout42.xml"/><Relationship Id="rId15" Type="http://schemas.openxmlformats.org/officeDocument/2006/relationships/theme" Target="../theme/theme4.xml"/><Relationship Id="rId10" Type="http://schemas.openxmlformats.org/officeDocument/2006/relationships/slideLayout" Target="../slideLayouts/slideLayout47.xml"/><Relationship Id="rId4" Type="http://schemas.openxmlformats.org/officeDocument/2006/relationships/slideLayout" Target="../slideLayouts/slideLayout41.xml"/><Relationship Id="rId9" Type="http://schemas.openxmlformats.org/officeDocument/2006/relationships/slideLayout" Target="../slideLayouts/slideLayout46.xml"/><Relationship Id="rId14" Type="http://schemas.openxmlformats.org/officeDocument/2006/relationships/slideLayout" Target="../slideLayouts/slideLayout5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713" r:id="rId2"/>
    <p:sldLayoutId id="2147483714" r:id="rId3"/>
    <p:sldLayoutId id="2147483653" r:id="rId4"/>
    <p:sldLayoutId id="2147483668" r:id="rId5"/>
    <p:sldLayoutId id="2147483669" r:id="rId6"/>
    <p:sldLayoutId id="2147483670" r:id="rId7"/>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gradFill>
          <a:gsLst>
            <a:gs pos="82000">
              <a:schemeClr val="bg1"/>
            </a:gs>
            <a:gs pos="89000">
              <a:schemeClr val="bg1">
                <a:lumMod val="95000"/>
              </a:schemeClr>
            </a:gs>
          </a:gsLst>
          <a:lin ang="5400000" scaled="1"/>
        </a:gradFill>
        <a:effectLst/>
      </p:bgPr>
    </p:bg>
    <p:spTree>
      <p:nvGrpSpPr>
        <p:cNvPr id="1" name=""/>
        <p:cNvGrpSpPr/>
        <p:nvPr/>
      </p:nvGrpSpPr>
      <p:grpSpPr>
        <a:xfrm>
          <a:off x="0" y="0"/>
          <a:ext cx="0" cy="0"/>
          <a:chOff x="0" y="0"/>
          <a:chExt cx="0" cy="0"/>
        </a:xfrm>
      </p:grpSpPr>
      <p:sp>
        <p:nvSpPr>
          <p:cNvPr id="7" name="Slide Number Placeholder 5">
            <a:extLst>
              <a:ext uri="{FF2B5EF4-FFF2-40B4-BE49-F238E27FC236}">
                <a16:creationId xmlns:a16="http://schemas.microsoft.com/office/drawing/2014/main" id="{5EA94B60-EE4C-FE4C-AFBC-B4BDBF4367A6}"/>
              </a:ext>
            </a:extLst>
          </p:cNvPr>
          <p:cNvSpPr>
            <a:spLocks noGrp="1"/>
          </p:cNvSpPr>
          <p:nvPr>
            <p:ph type="sldNum" sz="quarter" idx="4"/>
          </p:nvPr>
        </p:nvSpPr>
        <p:spPr>
          <a:xfrm>
            <a:off x="10360510" y="6319554"/>
            <a:ext cx="1232776" cy="503578"/>
          </a:xfrm>
          <a:prstGeom prst="rect">
            <a:avLst/>
          </a:prstGeom>
        </p:spPr>
        <p:txBody>
          <a:bodyPr anchor="ctr" anchorCtr="0"/>
          <a:lstStyle>
            <a:lvl1pPr algn="r">
              <a:defRPr sz="1400" b="0">
                <a:solidFill>
                  <a:srgbClr val="104578"/>
                </a:solidFill>
              </a:defRPr>
            </a:lvl1pPr>
          </a:lstStyle>
          <a:p>
            <a:fld id="{8FF8BE51-C3B0-9B4F-9A06-4F809A9A7941}" type="slidenum">
              <a:rPr lang="en-US" smtClean="0"/>
              <a:pPr/>
              <a:t>‹#›</a:t>
            </a:fld>
            <a:endParaRPr lang="en-US"/>
          </a:p>
        </p:txBody>
      </p:sp>
      <p:sp>
        <p:nvSpPr>
          <p:cNvPr id="6" name="Footer Placeholder 4">
            <a:extLst>
              <a:ext uri="{FF2B5EF4-FFF2-40B4-BE49-F238E27FC236}">
                <a16:creationId xmlns:a16="http://schemas.microsoft.com/office/drawing/2014/main" id="{7511721A-BFCF-7348-B8A7-84C708CA93D7}"/>
              </a:ext>
            </a:extLst>
          </p:cNvPr>
          <p:cNvSpPr>
            <a:spLocks noGrp="1"/>
          </p:cNvSpPr>
          <p:nvPr>
            <p:ph type="ftr" sz="quarter" idx="3"/>
          </p:nvPr>
        </p:nvSpPr>
        <p:spPr>
          <a:xfrm>
            <a:off x="587829" y="6319553"/>
            <a:ext cx="9772682" cy="496463"/>
          </a:xfrm>
          <a:prstGeom prst="rect">
            <a:avLst/>
          </a:prstGeom>
        </p:spPr>
        <p:txBody>
          <a:bodyPr anchor="ctr" anchorCtr="0"/>
          <a:lstStyle>
            <a:lvl1pPr>
              <a:defRPr sz="1400">
                <a:solidFill>
                  <a:srgbClr val="104578"/>
                </a:solidFill>
              </a:defRPr>
            </a:lvl1pPr>
          </a:lstStyle>
          <a:p>
            <a:endParaRPr lang="en-US"/>
          </a:p>
        </p:txBody>
      </p:sp>
      <p:sp>
        <p:nvSpPr>
          <p:cNvPr id="3" name="Text Placeholder 2"/>
          <p:cNvSpPr>
            <a:spLocks noGrp="1"/>
          </p:cNvSpPr>
          <p:nvPr>
            <p:ph type="body" idx="1"/>
          </p:nvPr>
        </p:nvSpPr>
        <p:spPr>
          <a:xfrm>
            <a:off x="587829" y="1368358"/>
            <a:ext cx="11005457" cy="4477806"/>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Placeholder 1"/>
          <p:cNvSpPr>
            <a:spLocks noGrp="1"/>
          </p:cNvSpPr>
          <p:nvPr>
            <p:ph type="title"/>
          </p:nvPr>
        </p:nvSpPr>
        <p:spPr>
          <a:xfrm>
            <a:off x="587828" y="226980"/>
            <a:ext cx="11005457" cy="914400"/>
          </a:xfrm>
          <a:prstGeom prst="rect">
            <a:avLst/>
          </a:prstGeom>
        </p:spPr>
        <p:txBody>
          <a:bodyPr vert="horz" lIns="91440" tIns="45720" rIns="91440" bIns="45720" rtlCol="0" anchor="t">
            <a:normAutofit/>
          </a:bodyPr>
          <a:lstStyle/>
          <a:p>
            <a:r>
              <a:rPr lang="en-US"/>
              <a:t>Click to edit Master title style</a:t>
            </a:r>
          </a:p>
        </p:txBody>
      </p:sp>
    </p:spTree>
    <p:extLst>
      <p:ext uri="{BB962C8B-B14F-4D97-AF65-F5344CB8AC3E}">
        <p14:creationId xmlns:p14="http://schemas.microsoft.com/office/powerpoint/2010/main" val="2447349111"/>
      </p:ext>
    </p:extLst>
  </p:cSld>
  <p:clrMap bg1="lt1" tx1="dk1" bg2="lt2" tx2="dk2" accent1="accent1" accent2="accent2" accent3="accent3" accent4="accent4" accent5="accent5" accent6="accent6" hlink="hlink" folHlink="folHlink"/>
  <p:sldLayoutIdLst>
    <p:sldLayoutId id="2147483717" r:id="rId1"/>
    <p:sldLayoutId id="2147483718" r:id="rId2"/>
    <p:sldLayoutId id="2147483719" r:id="rId3"/>
    <p:sldLayoutId id="2147483720" r:id="rId4"/>
    <p:sldLayoutId id="2147483721" r:id="rId5"/>
    <p:sldLayoutId id="2147483722" r:id="rId6"/>
    <p:sldLayoutId id="2147483723" r:id="rId7"/>
    <p:sldLayoutId id="2147483724" r:id="rId8"/>
    <p:sldLayoutId id="2147483725" r:id="rId9"/>
    <p:sldLayoutId id="2147483726" r:id="rId10"/>
    <p:sldLayoutId id="2147483727" r:id="rId11"/>
    <p:sldLayoutId id="2147483728" r:id="rId12"/>
    <p:sldLayoutId id="2147483729" r:id="rId13"/>
    <p:sldLayoutId id="2147483730" r:id="rId14"/>
    <p:sldLayoutId id="2147483731" r:id="rId15"/>
    <p:sldLayoutId id="2147483732" r:id="rId16"/>
    <p:sldLayoutId id="2147483733" r:id="rId17"/>
    <p:sldLayoutId id="2147483734" r:id="rId18"/>
    <p:sldLayoutId id="2147483735" r:id="rId19"/>
    <p:sldLayoutId id="2147483748" r:id="rId20"/>
  </p:sldLayoutIdLst>
  <p:hf hdr="0" ftr="0" dt="0"/>
  <p:txStyles>
    <p:titleStyle>
      <a:lvl1pPr algn="ctr" defTabSz="914400" rtl="0" eaLnBrk="1" latinLnBrk="0" hangingPunct="1">
        <a:lnSpc>
          <a:spcPct val="90000"/>
        </a:lnSpc>
        <a:spcBef>
          <a:spcPct val="0"/>
        </a:spcBef>
        <a:buNone/>
        <a:defRPr sz="3200" b="0" i="0" kern="1200" cap="none">
          <a:solidFill>
            <a:schemeClr val="accent5">
              <a:lumMod val="75000"/>
            </a:schemeClr>
          </a:solidFill>
          <a:effectLst/>
          <a:latin typeface="Arial" charset="0"/>
          <a:ea typeface="Arial" charset="0"/>
          <a:cs typeface="Arial" charset="0"/>
        </a:defRPr>
      </a:lvl1pPr>
    </p:titleStyle>
    <p:bodyStyle>
      <a:lvl1pPr marL="228600" indent="-228600" algn="l" defTabSz="914400" rtl="0" eaLnBrk="1" latinLnBrk="0" hangingPunct="1">
        <a:lnSpc>
          <a:spcPct val="120000"/>
        </a:lnSpc>
        <a:spcBef>
          <a:spcPts val="1000"/>
        </a:spcBef>
        <a:buClr>
          <a:srgbClr val="39B54A"/>
        </a:buClr>
        <a:buSzPct val="100000"/>
        <a:buFont typeface="Arial" panose="020B0604020202020204" pitchFamily="34" charset="0"/>
        <a:buChar char="•"/>
        <a:defRPr sz="2400" kern="1200">
          <a:solidFill>
            <a:schemeClr val="tx1"/>
          </a:solidFill>
          <a:effectLst/>
          <a:latin typeface="Arial" charset="0"/>
          <a:ea typeface="Arial" charset="0"/>
          <a:cs typeface="Arial" charset="0"/>
        </a:defRPr>
      </a:lvl1pPr>
      <a:lvl2pPr marL="685800" indent="-228600" algn="l" defTabSz="914400" rtl="0" eaLnBrk="1" latinLnBrk="0" hangingPunct="1">
        <a:lnSpc>
          <a:spcPct val="120000"/>
        </a:lnSpc>
        <a:spcBef>
          <a:spcPts val="500"/>
        </a:spcBef>
        <a:buClr>
          <a:srgbClr val="39B54A"/>
        </a:buClr>
        <a:buSzPct val="100000"/>
        <a:buFont typeface="Arial" panose="020B0604020202020204" pitchFamily="34" charset="0"/>
        <a:buChar char="•"/>
        <a:defRPr sz="2400" kern="1200" cap="none" baseline="0">
          <a:solidFill>
            <a:schemeClr val="tx1"/>
          </a:solidFill>
          <a:effectLst/>
          <a:latin typeface="Arial" charset="0"/>
          <a:ea typeface="Arial" charset="0"/>
          <a:cs typeface="Arial" charset="0"/>
        </a:defRPr>
      </a:lvl2pPr>
      <a:lvl3pPr marL="1143000" indent="-228600" algn="l" defTabSz="914400" rtl="0" eaLnBrk="1" latinLnBrk="0" hangingPunct="1">
        <a:lnSpc>
          <a:spcPct val="120000"/>
        </a:lnSpc>
        <a:spcBef>
          <a:spcPts val="500"/>
        </a:spcBef>
        <a:buClr>
          <a:srgbClr val="39B54A"/>
        </a:buClr>
        <a:buSzPct val="100000"/>
        <a:buFont typeface="Arial" panose="020B0604020202020204" pitchFamily="34" charset="0"/>
        <a:buChar char="•"/>
        <a:defRPr sz="2400" kern="1200">
          <a:solidFill>
            <a:schemeClr val="tx1"/>
          </a:solidFill>
          <a:effectLst/>
          <a:latin typeface="Arial" charset="0"/>
          <a:ea typeface="Arial" charset="0"/>
          <a:cs typeface="Arial" charset="0"/>
        </a:defRPr>
      </a:lvl3pPr>
      <a:lvl4pPr marL="1600200" indent="-228600" algn="l" defTabSz="914400" rtl="0" eaLnBrk="1" latinLnBrk="0" hangingPunct="1">
        <a:lnSpc>
          <a:spcPct val="120000"/>
        </a:lnSpc>
        <a:spcBef>
          <a:spcPts val="500"/>
        </a:spcBef>
        <a:buClr>
          <a:srgbClr val="39B54A"/>
        </a:buClr>
        <a:buSzPct val="100000"/>
        <a:buFont typeface="Arial" panose="020B0604020202020204" pitchFamily="34" charset="0"/>
        <a:buChar char="•"/>
        <a:defRPr sz="2400" kern="1200" cap="none" baseline="0">
          <a:solidFill>
            <a:schemeClr val="tx1"/>
          </a:solidFill>
          <a:effectLst/>
          <a:latin typeface="Arial" charset="0"/>
          <a:ea typeface="Arial" charset="0"/>
          <a:cs typeface="Arial" charset="0"/>
        </a:defRPr>
      </a:lvl4pPr>
      <a:lvl5pPr marL="2057400" indent="-228600" algn="l" defTabSz="914400" rtl="0" eaLnBrk="1" latinLnBrk="0" hangingPunct="1">
        <a:lnSpc>
          <a:spcPct val="120000"/>
        </a:lnSpc>
        <a:spcBef>
          <a:spcPts val="500"/>
        </a:spcBef>
        <a:buClr>
          <a:srgbClr val="39B54A"/>
        </a:buClr>
        <a:buSzPct val="100000"/>
        <a:buFont typeface="Arial" panose="020B0604020202020204" pitchFamily="34" charset="0"/>
        <a:buChar char="•"/>
        <a:defRPr sz="2400" kern="1200">
          <a:solidFill>
            <a:schemeClr val="tx1"/>
          </a:solidFill>
          <a:effectLst/>
          <a:latin typeface="Arial" charset="0"/>
          <a:ea typeface="Arial" charset="0"/>
          <a:cs typeface="Arial" charset="0"/>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574157238"/>
      </p:ext>
    </p:extLst>
  </p:cSld>
  <p:clrMap bg1="lt1" tx1="dk1" bg2="lt2" tx2="dk2" accent1="accent1" accent2="accent2" accent3="accent3" accent4="accent4" accent5="accent5" accent6="accent6" hlink="hlink" folHlink="folHlink"/>
  <p:sldLayoutIdLst>
    <p:sldLayoutId id="2147483738" r:id="rId1"/>
    <p:sldLayoutId id="2147483739" r:id="rId2"/>
    <p:sldLayoutId id="2147483740" r:id="rId3"/>
    <p:sldLayoutId id="2147483741" r:id="rId4"/>
    <p:sldLayoutId id="2147483742" r:id="rId5"/>
    <p:sldLayoutId id="2147483743" r:id="rId6"/>
    <p:sldLayoutId id="2147483744" r:id="rId7"/>
    <p:sldLayoutId id="2147483745" r:id="rId8"/>
    <p:sldLayoutId id="2147483746" r:id="rId9"/>
    <p:sldLayoutId id="2147483747" r:id="rId10"/>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9"/>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0" name="Picture 7"/>
          <p:cNvPicPr>
            <a:picLocks noChangeAspect="1"/>
          </p:cNvPicPr>
          <p:nvPr userDrawn="1"/>
        </p:nvPicPr>
        <p:blipFill>
          <a:blip r:embed="rId16" cstate="print">
            <a:extLst>
              <a:ext uri="{28A0092B-C50C-407E-A947-70E740481C1C}">
                <a14:useLocalDpi xmlns:a14="http://schemas.microsoft.com/office/drawing/2010/main" val="0"/>
              </a:ext>
            </a:extLst>
          </a:blip>
          <a:stretch>
            <a:fillRect/>
          </a:stretch>
        </p:blipFill>
        <p:spPr bwMode="auto">
          <a:xfrm>
            <a:off x="4991355" y="5992514"/>
            <a:ext cx="1825335" cy="787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a:extLst>
              <a:ext uri="{FF2B5EF4-FFF2-40B4-BE49-F238E27FC236}">
                <a16:creationId xmlns:a16="http://schemas.microsoft.com/office/drawing/2014/main" id="{FD17C02D-69FB-FFB4-A0C2-38B4BF0DB295}"/>
              </a:ext>
            </a:extLst>
          </p:cNvPr>
          <p:cNvSpPr txBox="1"/>
          <p:nvPr userDrawn="1"/>
        </p:nvSpPr>
        <p:spPr>
          <a:xfrm>
            <a:off x="6816690" y="6582901"/>
            <a:ext cx="4903181" cy="207749"/>
          </a:xfrm>
          <a:prstGeom prst="rect">
            <a:avLst/>
          </a:prstGeom>
          <a:noFill/>
        </p:spPr>
        <p:txBody>
          <a:bodyPr wrap="square" rtlCol="0">
            <a:spAutoFit/>
          </a:bodyPr>
          <a:lstStyle/>
          <a:p>
            <a:r>
              <a:rPr lang="en-US" sz="750" i="1"/>
              <a:t>Do not distribute without permission from ECPC. All rights reserved.</a:t>
            </a:r>
          </a:p>
        </p:txBody>
      </p:sp>
      <p:pic>
        <p:nvPicPr>
          <p:cNvPr id="5" name="Picture 4" descr="A blue and white sign with white text&#10;&#10;Description automatically generated">
            <a:extLst>
              <a:ext uri="{FF2B5EF4-FFF2-40B4-BE49-F238E27FC236}">
                <a16:creationId xmlns:a16="http://schemas.microsoft.com/office/drawing/2014/main" id="{595687BD-37E2-4777-07FD-F9BF07027EDB}"/>
              </a:ext>
            </a:extLst>
          </p:cNvPr>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838201" y="5992513"/>
            <a:ext cx="2216972" cy="694262"/>
          </a:xfrm>
          <a:prstGeom prst="rect">
            <a:avLst/>
          </a:prstGeom>
        </p:spPr>
      </p:pic>
      <p:pic>
        <p:nvPicPr>
          <p:cNvPr id="7" name="Picture 6" descr="A black sign with blue text&#10;&#10;Description automatically generated">
            <a:extLst>
              <a:ext uri="{FF2B5EF4-FFF2-40B4-BE49-F238E27FC236}">
                <a16:creationId xmlns:a16="http://schemas.microsoft.com/office/drawing/2014/main" id="{44A28189-3AF6-FC19-64A9-A7C7AC94D764}"/>
              </a:ext>
            </a:extLst>
          </p:cNvPr>
          <p:cNvPicPr>
            <a:picLocks noChangeAspect="1"/>
          </p:cNvPicPr>
          <p:nvPr userDrawn="1"/>
        </p:nvPicPr>
        <p:blipFill>
          <a:blip r:embed="rId18">
            <a:extLst>
              <a:ext uri="{28A0092B-C50C-407E-A947-70E740481C1C}">
                <a14:useLocalDpi xmlns:a14="http://schemas.microsoft.com/office/drawing/2010/main" val="0"/>
              </a:ext>
            </a:extLst>
          </a:blip>
          <a:stretch>
            <a:fillRect/>
          </a:stretch>
        </p:blipFill>
        <p:spPr>
          <a:xfrm>
            <a:off x="8752872" y="5955447"/>
            <a:ext cx="2402541" cy="712900"/>
          </a:xfrm>
          <a:prstGeom prst="rect">
            <a:avLst/>
          </a:prstGeom>
        </p:spPr>
      </p:pic>
    </p:spTree>
    <p:extLst>
      <p:ext uri="{BB962C8B-B14F-4D97-AF65-F5344CB8AC3E}">
        <p14:creationId xmlns:p14="http://schemas.microsoft.com/office/powerpoint/2010/main" val="416035054"/>
      </p:ext>
    </p:extLst>
  </p:cSld>
  <p:clrMap bg1="lt1" tx1="dk1" bg2="lt2" tx2="dk2" accent1="accent1" accent2="accent2" accent3="accent3" accent4="accent4" accent5="accent5" accent6="accent6" hlink="hlink" folHlink="folHlink"/>
  <p:sldLayoutIdLst>
    <p:sldLayoutId id="2147483766" r:id="rId1"/>
    <p:sldLayoutId id="2147483767" r:id="rId2"/>
    <p:sldLayoutId id="2147483768" r:id="rId3"/>
    <p:sldLayoutId id="2147483769" r:id="rId4"/>
    <p:sldLayoutId id="2147483770" r:id="rId5"/>
    <p:sldLayoutId id="2147483771" r:id="rId6"/>
    <p:sldLayoutId id="2147483772" r:id="rId7"/>
    <p:sldLayoutId id="2147483773" r:id="rId8"/>
    <p:sldLayoutId id="2147483774" r:id="rId9"/>
    <p:sldLayoutId id="2147483775" r:id="rId10"/>
    <p:sldLayoutId id="2147483776" r:id="rId11"/>
    <p:sldLayoutId id="2147483777" r:id="rId12"/>
    <p:sldLayoutId id="2147483778" r:id="rId13"/>
    <p:sldLayoutId id="2147483779" r:id="rId14"/>
  </p:sldLayoutIdLst>
  <p:hf hdr="0" ftr="0" dt="0"/>
  <p:txStyles>
    <p:titleStyle>
      <a:lvl1pPr algn="l" defTabSz="685800" rtl="0" eaLnBrk="1" latinLnBrk="0" hangingPunct="1">
        <a:lnSpc>
          <a:spcPct val="90000"/>
        </a:lnSpc>
        <a:spcBef>
          <a:spcPct val="0"/>
        </a:spcBef>
        <a:buNone/>
        <a:defRPr sz="3300" b="1" kern="1200">
          <a:solidFill>
            <a:srgbClr val="121F88"/>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12.jpeg"/><Relationship Id="rId5" Type="http://schemas.openxmlformats.org/officeDocument/2006/relationships/image" Target="../media/image11.jpeg"/><Relationship Id="rId4" Type="http://schemas.openxmlformats.org/officeDocument/2006/relationships/image" Target="../media/image10.jpeg"/></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12.xml"/><Relationship Id="rId1" Type="http://schemas.openxmlformats.org/officeDocument/2006/relationships/tags" Target="../tags/tag1.xml"/><Relationship Id="rId4" Type="http://schemas.openxmlformats.org/officeDocument/2006/relationships/image" Target="../media/image13.jpe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11.xml"/><Relationship Id="rId1" Type="http://schemas.openxmlformats.org/officeDocument/2006/relationships/tags" Target="../tags/tag2.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17.xml"/><Relationship Id="rId1" Type="http://schemas.openxmlformats.org/officeDocument/2006/relationships/tags" Target="../tags/tag3.xml"/></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3.xml"/><Relationship Id="rId1" Type="http://schemas.openxmlformats.org/officeDocument/2006/relationships/slideLayout" Target="../slideLayouts/slideLayout38.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1.xml"/></Relationships>
</file>

<file path=ppt/slides/_rels/slide15.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notesSlide" Target="../notesSlides/notesSlide15.xml"/><Relationship Id="rId1" Type="http://schemas.openxmlformats.org/officeDocument/2006/relationships/slideLayout" Target="../slideLayouts/slideLayout43.xml"/></Relationships>
</file>

<file path=ppt/slides/_rels/slide16.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notesSlide" Target="../notesSlides/notesSlide16.xml"/><Relationship Id="rId1" Type="http://schemas.openxmlformats.org/officeDocument/2006/relationships/slideLayout" Target="../slideLayouts/slideLayout39.xml"/></Relationships>
</file>

<file path=ppt/slides/_rels/slide17.xml.rels><?xml version="1.0" encoding="UTF-8" standalone="yes"?>
<Relationships xmlns="http://schemas.openxmlformats.org/package/2006/relationships"><Relationship Id="rId3" Type="http://schemas.openxmlformats.org/officeDocument/2006/relationships/image" Target="../media/image17.emf"/><Relationship Id="rId2" Type="http://schemas.openxmlformats.org/officeDocument/2006/relationships/notesSlide" Target="../notesSlides/notesSlide17.xml"/><Relationship Id="rId1" Type="http://schemas.openxmlformats.org/officeDocument/2006/relationships/slideLayout" Target="../slideLayouts/slideLayout4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9.xml"/></Relationships>
</file>

<file path=ppt/slides/_rels/slide19.xml.rels><?xml version="1.0" encoding="UTF-8" standalone="yes"?>
<Relationships xmlns="http://schemas.openxmlformats.org/package/2006/relationships"><Relationship Id="rId2" Type="http://schemas.openxmlformats.org/officeDocument/2006/relationships/image" Target="../media/image18.emf"/><Relationship Id="rId1" Type="http://schemas.openxmlformats.org/officeDocument/2006/relationships/slideLayout" Target="../slideLayouts/slideLayout4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0.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21.xml.rels><?xml version="1.0" encoding="UTF-8" standalone="yes"?>
<Relationships xmlns="http://schemas.openxmlformats.org/package/2006/relationships"><Relationship Id="rId3" Type="http://schemas.openxmlformats.org/officeDocument/2006/relationships/image" Target="../media/image19.emf"/><Relationship Id="rId2" Type="http://schemas.openxmlformats.org/officeDocument/2006/relationships/notesSlide" Target="../notesSlides/notesSlide19.xml"/><Relationship Id="rId1" Type="http://schemas.openxmlformats.org/officeDocument/2006/relationships/slideLayout" Target="../slideLayouts/slideLayout39.xml"/></Relationships>
</file>

<file path=ppt/slides/_rels/slide22.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20.xml"/><Relationship Id="rId1" Type="http://schemas.openxmlformats.org/officeDocument/2006/relationships/slideLayout" Target="../slideLayouts/slideLayout39.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9.xml"/></Relationships>
</file>

<file path=ppt/slides/_rels/slide24.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22.xml"/><Relationship Id="rId1" Type="http://schemas.openxmlformats.org/officeDocument/2006/relationships/slideLayout" Target="../slideLayouts/slideLayout39.xml"/></Relationships>
</file>

<file path=ppt/slides/_rels/slide25.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39.xml"/></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12.xml"/><Relationship Id="rId1" Type="http://schemas.openxmlformats.org/officeDocument/2006/relationships/tags" Target="../tags/tag4.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20.xml"/><Relationship Id="rId1" Type="http://schemas.openxmlformats.org/officeDocument/2006/relationships/tags" Target="../tags/tag5.xml"/><Relationship Id="rId4" Type="http://schemas.openxmlformats.org/officeDocument/2006/relationships/chart" Target="../charts/chart5.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0.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0.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0.xml"/></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29.xml"/><Relationship Id="rId2" Type="http://schemas.openxmlformats.org/officeDocument/2006/relationships/slideLayout" Target="../slideLayouts/slideLayout19.xml"/><Relationship Id="rId1" Type="http://schemas.openxmlformats.org/officeDocument/2006/relationships/tags" Target="../tags/tag6.xml"/><Relationship Id="rId4" Type="http://schemas.openxmlformats.org/officeDocument/2006/relationships/image" Target="../media/image21.jpeg"/></Relationships>
</file>

<file path=ppt/slides/_rels/slide33.xml.rels><?xml version="1.0" encoding="UTF-8" standalone="yes"?>
<Relationships xmlns="http://schemas.openxmlformats.org/package/2006/relationships"><Relationship Id="rId3" Type="http://schemas.openxmlformats.org/officeDocument/2006/relationships/hyperlink" Target="http://ectacenter.org/topics/personnel/recruitment.asp" TargetMode="External"/><Relationship Id="rId2" Type="http://schemas.openxmlformats.org/officeDocument/2006/relationships/notesSlide" Target="../notesSlides/notesSlide30.xml"/><Relationship Id="rId1" Type="http://schemas.openxmlformats.org/officeDocument/2006/relationships/slideLayout" Target="../slideLayouts/slideLayout20.xml"/></Relationships>
</file>

<file path=ppt/slides/_rels/slide34.xml.rels><?xml version="1.0" encoding="UTF-8" standalone="yes"?>
<Relationships xmlns="http://schemas.openxmlformats.org/package/2006/relationships"><Relationship Id="rId3" Type="http://schemas.openxmlformats.org/officeDocument/2006/relationships/notesSlide" Target="../notesSlides/notesSlide31.xml"/><Relationship Id="rId2" Type="http://schemas.openxmlformats.org/officeDocument/2006/relationships/slideLayout" Target="../slideLayouts/slideLayout12.xml"/><Relationship Id="rId1" Type="http://schemas.openxmlformats.org/officeDocument/2006/relationships/tags" Target="../tags/tag7.xml"/><Relationship Id="rId6" Type="http://schemas.openxmlformats.org/officeDocument/2006/relationships/hyperlink" Target="https://ectacenter.org/topics/personnel/recruitment.asp" TargetMode="External"/><Relationship Id="rId5" Type="http://schemas.openxmlformats.org/officeDocument/2006/relationships/image" Target="../media/image23.png"/><Relationship Id="rId4" Type="http://schemas.openxmlformats.org/officeDocument/2006/relationships/image" Target="../media/image22.png"/></Relationships>
</file>

<file path=ppt/slides/_rels/slide35.xml.rels><?xml version="1.0" encoding="UTF-8" standalone="yes"?>
<Relationships xmlns="http://schemas.openxmlformats.org/package/2006/relationships"><Relationship Id="rId3" Type="http://schemas.openxmlformats.org/officeDocument/2006/relationships/notesSlide" Target="../notesSlides/notesSlide32.xml"/><Relationship Id="rId2" Type="http://schemas.openxmlformats.org/officeDocument/2006/relationships/slideLayout" Target="../slideLayouts/slideLayout10.xml"/><Relationship Id="rId1" Type="http://schemas.openxmlformats.org/officeDocument/2006/relationships/tags" Target="../tags/tag8.xml"/></Relationships>
</file>

<file path=ppt/slides/_rels/slide36.xml.rels><?xml version="1.0" encoding="UTF-8" standalone="yes"?>
<Relationships xmlns="http://schemas.openxmlformats.org/package/2006/relationships"><Relationship Id="rId3" Type="http://schemas.openxmlformats.org/officeDocument/2006/relationships/notesSlide" Target="../notesSlides/notesSlide33.xml"/><Relationship Id="rId2" Type="http://schemas.openxmlformats.org/officeDocument/2006/relationships/slideLayout" Target="../slideLayouts/slideLayout12.xml"/><Relationship Id="rId1" Type="http://schemas.openxmlformats.org/officeDocument/2006/relationships/tags" Target="../tags/tag9.xml"/><Relationship Id="rId5" Type="http://schemas.openxmlformats.org/officeDocument/2006/relationships/image" Target="../media/image25.png"/><Relationship Id="rId4" Type="http://schemas.openxmlformats.org/officeDocument/2006/relationships/image" Target="../media/image24.png"/></Relationships>
</file>

<file path=ppt/slides/_rels/slide37.xml.rels><?xml version="1.0" encoding="UTF-8" standalone="yes"?>
<Relationships xmlns="http://schemas.openxmlformats.org/package/2006/relationships"><Relationship Id="rId3" Type="http://schemas.openxmlformats.org/officeDocument/2006/relationships/notesSlide" Target="../notesSlides/notesSlide34.xml"/><Relationship Id="rId2" Type="http://schemas.openxmlformats.org/officeDocument/2006/relationships/slideLayout" Target="../slideLayouts/slideLayout12.xml"/><Relationship Id="rId1" Type="http://schemas.openxmlformats.org/officeDocument/2006/relationships/tags" Target="../tags/tag10.xml"/><Relationship Id="rId5" Type="http://schemas.openxmlformats.org/officeDocument/2006/relationships/image" Target="../media/image27.png"/><Relationship Id="rId4" Type="http://schemas.openxmlformats.org/officeDocument/2006/relationships/image" Target="../media/image26.png"/></Relationships>
</file>

<file path=ppt/slides/_rels/slide38.xml.rels><?xml version="1.0" encoding="UTF-8" standalone="yes"?>
<Relationships xmlns="http://schemas.openxmlformats.org/package/2006/relationships"><Relationship Id="rId3" Type="http://schemas.openxmlformats.org/officeDocument/2006/relationships/notesSlide" Target="../notesSlides/notesSlide35.xml"/><Relationship Id="rId2" Type="http://schemas.openxmlformats.org/officeDocument/2006/relationships/slideLayout" Target="../slideLayouts/slideLayout12.xml"/><Relationship Id="rId1" Type="http://schemas.openxmlformats.org/officeDocument/2006/relationships/tags" Target="../tags/tag11.xml"/><Relationship Id="rId5" Type="http://schemas.openxmlformats.org/officeDocument/2006/relationships/image" Target="../media/image29.png"/><Relationship Id="rId4" Type="http://schemas.openxmlformats.org/officeDocument/2006/relationships/image" Target="../media/image28.png"/></Relationships>
</file>

<file path=ppt/slides/_rels/slide39.xml.rels><?xml version="1.0" encoding="UTF-8" standalone="yes"?>
<Relationships xmlns="http://schemas.openxmlformats.org/package/2006/relationships"><Relationship Id="rId3" Type="http://schemas.openxmlformats.org/officeDocument/2006/relationships/notesSlide" Target="../notesSlides/notesSlide36.xml"/><Relationship Id="rId2" Type="http://schemas.openxmlformats.org/officeDocument/2006/relationships/slideLayout" Target="../slideLayouts/slideLayout12.xml"/><Relationship Id="rId1" Type="http://schemas.openxmlformats.org/officeDocument/2006/relationships/tags" Target="../tags/tag12.xml"/><Relationship Id="rId5" Type="http://schemas.openxmlformats.org/officeDocument/2006/relationships/image" Target="../media/image31.png"/><Relationship Id="rId4" Type="http://schemas.openxmlformats.org/officeDocument/2006/relationships/image" Target="../media/image30.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0.xml"/></Relationships>
</file>

<file path=ppt/slides/_rels/slide40.xml.rels><?xml version="1.0" encoding="UTF-8" standalone="yes"?>
<Relationships xmlns="http://schemas.openxmlformats.org/package/2006/relationships"><Relationship Id="rId3" Type="http://schemas.openxmlformats.org/officeDocument/2006/relationships/notesSlide" Target="../notesSlides/notesSlide37.xml"/><Relationship Id="rId2" Type="http://schemas.openxmlformats.org/officeDocument/2006/relationships/slideLayout" Target="../slideLayouts/slideLayout12.xml"/><Relationship Id="rId1" Type="http://schemas.openxmlformats.org/officeDocument/2006/relationships/tags" Target="../tags/tag13.xml"/><Relationship Id="rId5" Type="http://schemas.openxmlformats.org/officeDocument/2006/relationships/image" Target="../media/image33.png"/><Relationship Id="rId4" Type="http://schemas.openxmlformats.org/officeDocument/2006/relationships/image" Target="../media/image32.png"/></Relationships>
</file>

<file path=ppt/slides/_rels/slide41.xml.rels><?xml version="1.0" encoding="UTF-8" standalone="yes"?>
<Relationships xmlns="http://schemas.openxmlformats.org/package/2006/relationships"><Relationship Id="rId3" Type="http://schemas.openxmlformats.org/officeDocument/2006/relationships/notesSlide" Target="../notesSlides/notesSlide38.xml"/><Relationship Id="rId2" Type="http://schemas.openxmlformats.org/officeDocument/2006/relationships/slideLayout" Target="../slideLayouts/slideLayout20.xml"/><Relationship Id="rId1" Type="http://schemas.openxmlformats.org/officeDocument/2006/relationships/tags" Target="../tags/tag14.xml"/><Relationship Id="rId5" Type="http://schemas.openxmlformats.org/officeDocument/2006/relationships/image" Target="../media/image34.png"/><Relationship Id="rId4" Type="http://schemas.openxmlformats.org/officeDocument/2006/relationships/hyperlink" Target="https://ectacenter.org/topics/personnel/recruitment.asp" TargetMode="External"/></Relationships>
</file>

<file path=ppt/slides/_rels/slide42.xml.rels><?xml version="1.0" encoding="UTF-8" standalone="yes"?>
<Relationships xmlns="http://schemas.openxmlformats.org/package/2006/relationships"><Relationship Id="rId3" Type="http://schemas.openxmlformats.org/officeDocument/2006/relationships/notesSlide" Target="../notesSlides/notesSlide39.xml"/><Relationship Id="rId2" Type="http://schemas.openxmlformats.org/officeDocument/2006/relationships/slideLayout" Target="../slideLayouts/slideLayout20.xml"/><Relationship Id="rId1" Type="http://schemas.openxmlformats.org/officeDocument/2006/relationships/tags" Target="../tags/tag15.xml"/><Relationship Id="rId5" Type="http://schemas.openxmlformats.org/officeDocument/2006/relationships/image" Target="../media/image35.png"/><Relationship Id="rId4" Type="http://schemas.openxmlformats.org/officeDocument/2006/relationships/hyperlink" Target="https://ectacenter.org/topics/personnel/strategies-search.asp" TargetMode="External"/></Relationships>
</file>

<file path=ppt/slides/_rels/slide43.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40.xml"/><Relationship Id="rId1" Type="http://schemas.openxmlformats.org/officeDocument/2006/relationships/slideLayout" Target="../slideLayouts/slideLayout14.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0.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0.xml"/></Relationships>
</file>

<file path=ppt/slides/_rels/slide46.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43.xml"/><Relationship Id="rId1" Type="http://schemas.openxmlformats.org/officeDocument/2006/relationships/slideLayout" Target="../slideLayouts/slideLayout20.xml"/></Relationships>
</file>

<file path=ppt/slides/_rels/slide47.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44.xml"/><Relationship Id="rId1" Type="http://schemas.openxmlformats.org/officeDocument/2006/relationships/slideLayout" Target="../slideLayouts/slideLayout20.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0.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0.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0.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0.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0.xml"/></Relationships>
</file>

<file path=ppt/slides/_rels/slide52.xml.rels><?xml version="1.0" encoding="UTF-8" standalone="yes"?>
<Relationships xmlns="http://schemas.openxmlformats.org/package/2006/relationships"><Relationship Id="rId3" Type="http://schemas.openxmlformats.org/officeDocument/2006/relationships/notesSlide" Target="../notesSlides/notesSlide49.xml"/><Relationship Id="rId2" Type="http://schemas.openxmlformats.org/officeDocument/2006/relationships/slideLayout" Target="../slideLayouts/slideLayout10.xml"/><Relationship Id="rId1" Type="http://schemas.openxmlformats.org/officeDocument/2006/relationships/tags" Target="../tags/tag16.xml"/></Relationships>
</file>

<file path=ppt/slides/_rels/slide53.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50.xml"/><Relationship Id="rId1" Type="http://schemas.openxmlformats.org/officeDocument/2006/relationships/slideLayout" Target="../slideLayouts/slideLayout29.xml"/><Relationship Id="rId5" Type="http://schemas.openxmlformats.org/officeDocument/2006/relationships/image" Target="../media/image41.png"/><Relationship Id="rId4" Type="http://schemas.openxmlformats.org/officeDocument/2006/relationships/image" Target="../media/image40.svg"/></Relationships>
</file>

<file path=ppt/slides/_rels/slide54.xml.rels><?xml version="1.0" encoding="UTF-8" standalone="yes"?>
<Relationships xmlns="http://schemas.openxmlformats.org/package/2006/relationships"><Relationship Id="rId8" Type="http://schemas.openxmlformats.org/officeDocument/2006/relationships/image" Target="../media/image46.svg"/><Relationship Id="rId3" Type="http://schemas.openxmlformats.org/officeDocument/2006/relationships/image" Target="../media/image41.png"/><Relationship Id="rId7" Type="http://schemas.openxmlformats.org/officeDocument/2006/relationships/image" Target="../media/image45.svg"/><Relationship Id="rId2" Type="http://schemas.openxmlformats.org/officeDocument/2006/relationships/notesSlide" Target="../notesSlides/notesSlide51.xml"/><Relationship Id="rId1" Type="http://schemas.openxmlformats.org/officeDocument/2006/relationships/slideLayout" Target="../slideLayouts/slideLayout30.xml"/><Relationship Id="rId6" Type="http://schemas.openxmlformats.org/officeDocument/2006/relationships/image" Target="../media/image44.svg"/><Relationship Id="rId5" Type="http://schemas.openxmlformats.org/officeDocument/2006/relationships/image" Target="../media/image43.svg"/><Relationship Id="rId4" Type="http://schemas.openxmlformats.org/officeDocument/2006/relationships/image" Target="../media/image42.svg"/><Relationship Id="rId9" Type="http://schemas.openxmlformats.org/officeDocument/2006/relationships/image" Target="../media/image47.svg"/></Relationships>
</file>

<file path=ppt/slides/_rels/slide55.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52.xml"/><Relationship Id="rId1" Type="http://schemas.openxmlformats.org/officeDocument/2006/relationships/slideLayout" Target="../slideLayouts/slideLayout29.xml"/></Relationships>
</file>

<file path=ppt/slides/_rels/slide56.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53.xml"/><Relationship Id="rId1" Type="http://schemas.openxmlformats.org/officeDocument/2006/relationships/slideLayout" Target="../slideLayouts/slideLayout30.xml"/><Relationship Id="rId5" Type="http://schemas.openxmlformats.org/officeDocument/2006/relationships/image" Target="../media/image51.png"/><Relationship Id="rId4" Type="http://schemas.openxmlformats.org/officeDocument/2006/relationships/image" Target="../media/image50.png"/></Relationships>
</file>

<file path=ppt/slides/_rels/slide57.xml.rels><?xml version="1.0" encoding="UTF-8" standalone="yes"?>
<Relationships xmlns="http://schemas.openxmlformats.org/package/2006/relationships"><Relationship Id="rId3" Type="http://schemas.openxmlformats.org/officeDocument/2006/relationships/notesSlide" Target="../notesSlides/notesSlide54.xml"/><Relationship Id="rId2" Type="http://schemas.openxmlformats.org/officeDocument/2006/relationships/slideLayout" Target="../slideLayouts/slideLayout14.xml"/><Relationship Id="rId1" Type="http://schemas.openxmlformats.org/officeDocument/2006/relationships/tags" Target="../tags/tag17.xml"/><Relationship Id="rId6" Type="http://schemas.openxmlformats.org/officeDocument/2006/relationships/hyperlink" Target="https://www.flickr.com/photos/godserv/4517248920/" TargetMode="External"/><Relationship Id="rId5" Type="http://schemas.openxmlformats.org/officeDocument/2006/relationships/image" Target="../media/image53.jpeg"/><Relationship Id="rId4" Type="http://schemas.openxmlformats.org/officeDocument/2006/relationships/image" Target="../media/image52.png"/></Relationships>
</file>

<file path=ppt/slides/_rels/slide58.xml.rels><?xml version="1.0" encoding="UTF-8" standalone="yes"?>
<Relationships xmlns="http://schemas.openxmlformats.org/package/2006/relationships"><Relationship Id="rId3" Type="http://schemas.openxmlformats.org/officeDocument/2006/relationships/hyperlink" Target="https://ectacenter.org/sysframe/component-personnel.asp" TargetMode="External"/><Relationship Id="rId2" Type="http://schemas.openxmlformats.org/officeDocument/2006/relationships/notesSlide" Target="../notesSlides/notesSlide55.xml"/><Relationship Id="rId1" Type="http://schemas.openxmlformats.org/officeDocument/2006/relationships/slideLayout" Target="../slideLayouts/slideLayout20.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20.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0.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20.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20.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20.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7.xml"/><Relationship Id="rId1" Type="http://schemas.openxmlformats.org/officeDocument/2006/relationships/slideLayout" Target="../slideLayouts/slideLayout20.xml"/></Relationships>
</file>

<file path=ppt/slides/_rels/slide8.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8.xml"/><Relationship Id="rId1" Type="http://schemas.openxmlformats.org/officeDocument/2006/relationships/slideLayout" Target="../slideLayouts/slideLayout20.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0.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sp>
        <p:nvSpPr>
          <p:cNvPr id="16" name="Text 0">
            <a:extLst>
              <a:ext uri="{FF2B5EF4-FFF2-40B4-BE49-F238E27FC236}">
                <a16:creationId xmlns:a16="http://schemas.microsoft.com/office/drawing/2014/main" id="{433FB7C3-7751-609E-FD7B-5DFF3BB2186A}"/>
              </a:ext>
            </a:extLst>
          </p:cNvPr>
          <p:cNvSpPr>
            <a:spLocks noGrp="1"/>
          </p:cNvSpPr>
          <p:nvPr>
            <p:ph type="ctrTitle"/>
          </p:nvPr>
        </p:nvSpPr>
        <p:spPr>
          <a:xfrm>
            <a:off x="571152" y="2532460"/>
            <a:ext cx="11027289" cy="1333500"/>
          </a:xfrm>
          <a:noFill/>
          <a:ln/>
        </p:spPr>
        <p:txBody>
          <a:bodyPr wrap="square" lIns="0" tIns="0" rIns="0" bIns="0" rtlCol="0" anchor="ctr">
            <a:normAutofit/>
          </a:bodyPr>
          <a:lstStyle/>
          <a:p>
            <a:r>
              <a:rPr lang="en-US" dirty="0"/>
              <a:t>Strengthening Recruitment &amp; Retention</a:t>
            </a:r>
          </a:p>
          <a:p>
            <a:r>
              <a:rPr lang="en-US" dirty="0"/>
              <a:t>in the EI/ECSE Workforce</a:t>
            </a:r>
          </a:p>
        </p:txBody>
      </p:sp>
      <p:sp>
        <p:nvSpPr>
          <p:cNvPr id="18" name="Text 1">
            <a:extLst>
              <a:ext uri="{FF2B5EF4-FFF2-40B4-BE49-F238E27FC236}">
                <a16:creationId xmlns:a16="http://schemas.microsoft.com/office/drawing/2014/main" id="{6EDCB471-AC0C-B656-1660-F23463F672C2}"/>
              </a:ext>
            </a:extLst>
          </p:cNvPr>
          <p:cNvSpPr>
            <a:spLocks noGrp="1"/>
          </p:cNvSpPr>
          <p:nvPr>
            <p:ph type="subTitle" idx="1"/>
          </p:nvPr>
        </p:nvSpPr>
        <p:spPr>
          <a:xfrm>
            <a:off x="571152" y="3808162"/>
            <a:ext cx="11027288" cy="469586"/>
          </a:xfrm>
          <a:noFill/>
          <a:ln/>
        </p:spPr>
        <p:txBody>
          <a:bodyPr wrap="square" lIns="0" tIns="0" rIns="0" bIns="0" rtlCol="0" anchor="ctr"/>
          <a:lstStyle/>
          <a:p>
            <a:r>
              <a:rPr lang="en-US"/>
              <a:t>SESSION 1  |  Overview of the Workforce Landscape, ECTA Resources &amp; Implementation Planning</a:t>
            </a:r>
          </a:p>
        </p:txBody>
      </p:sp>
      <p:sp>
        <p:nvSpPr>
          <p:cNvPr id="5" name="Text 3"/>
          <p:cNvSpPr/>
          <p:nvPr/>
        </p:nvSpPr>
        <p:spPr>
          <a:xfrm>
            <a:off x="8185005" y="2300157"/>
            <a:ext cx="5486400" cy="301752"/>
          </a:xfrm>
          <a:prstGeom prst="rect">
            <a:avLst/>
          </a:prstGeom>
          <a:noFill/>
          <a:ln/>
        </p:spPr>
        <p:txBody>
          <a:bodyPr wrap="square" lIns="0" tIns="0" rIns="0" bIns="0" rtlCol="0" anchor="ctr"/>
          <a:lstStyle/>
          <a:p>
            <a:pPr marL="0" indent="0">
              <a:buNone/>
            </a:pPr>
            <a:r>
              <a:rPr lang="en-US" sz="1600" b="1">
                <a:solidFill>
                  <a:srgbClr val="143A5A"/>
                </a:solidFill>
              </a:rPr>
              <a:t>August 11, 2026 • 3:00–4:30 PM Eastern</a:t>
            </a:r>
            <a:endParaRPr lang="en-US" sz="1600"/>
          </a:p>
        </p:txBody>
      </p:sp>
      <p:pic>
        <p:nvPicPr>
          <p:cNvPr id="3" name="Picture 2" descr="Ted Burke">
            <a:extLst>
              <a:ext uri="{FF2B5EF4-FFF2-40B4-BE49-F238E27FC236}">
                <a16:creationId xmlns:a16="http://schemas.microsoft.com/office/drawing/2014/main" id="{D3EAF619-0125-D01F-10EB-C174D4EF8677}"/>
              </a:ext>
            </a:extLst>
          </p:cNvPr>
          <p:cNvPicPr>
            <a:picLocks noChangeAspect="1"/>
          </p:cNvPicPr>
          <p:nvPr/>
        </p:nvPicPr>
        <p:blipFill>
          <a:blip r:embed="rId3"/>
          <a:stretch>
            <a:fillRect/>
          </a:stretch>
        </p:blipFill>
        <p:spPr>
          <a:xfrm>
            <a:off x="1437924" y="4424716"/>
            <a:ext cx="1464090" cy="1830113"/>
          </a:xfrm>
          <a:prstGeom prst="rect">
            <a:avLst/>
          </a:prstGeom>
        </p:spPr>
      </p:pic>
      <p:sp>
        <p:nvSpPr>
          <p:cNvPr id="13" name="TextBox 12">
            <a:extLst>
              <a:ext uri="{FF2B5EF4-FFF2-40B4-BE49-F238E27FC236}">
                <a16:creationId xmlns:a16="http://schemas.microsoft.com/office/drawing/2014/main" id="{E3041996-1861-8C66-D7F5-5611F07E357A}"/>
              </a:ext>
            </a:extLst>
          </p:cNvPr>
          <p:cNvSpPr txBox="1"/>
          <p:nvPr/>
        </p:nvSpPr>
        <p:spPr>
          <a:xfrm>
            <a:off x="937549" y="6254830"/>
            <a:ext cx="2361236" cy="369332"/>
          </a:xfrm>
          <a:prstGeom prst="rect">
            <a:avLst/>
          </a:prstGeom>
          <a:noFill/>
        </p:spPr>
        <p:txBody>
          <a:bodyPr wrap="square" rtlCol="0">
            <a:spAutoFit/>
          </a:bodyPr>
          <a:lstStyle/>
          <a:p>
            <a:pPr algn="ctr"/>
            <a:r>
              <a:rPr lang="en-US"/>
              <a:t>Ted Burke, ECTA</a:t>
            </a:r>
          </a:p>
        </p:txBody>
      </p:sp>
      <p:pic>
        <p:nvPicPr>
          <p:cNvPr id="6" name="Picture 5" descr="Jani Kozlowski">
            <a:extLst>
              <a:ext uri="{FF2B5EF4-FFF2-40B4-BE49-F238E27FC236}">
                <a16:creationId xmlns:a16="http://schemas.microsoft.com/office/drawing/2014/main" id="{2E361629-966F-B152-2C51-D85EDB84FB87}"/>
              </a:ext>
            </a:extLst>
          </p:cNvPr>
          <p:cNvPicPr>
            <a:picLocks noChangeAspect="1"/>
          </p:cNvPicPr>
          <p:nvPr/>
        </p:nvPicPr>
        <p:blipFill>
          <a:blip r:embed="rId4"/>
          <a:stretch>
            <a:fillRect/>
          </a:stretch>
        </p:blipFill>
        <p:spPr>
          <a:xfrm>
            <a:off x="4055278" y="4424711"/>
            <a:ext cx="1464091" cy="1830114"/>
          </a:xfrm>
          <a:prstGeom prst="rect">
            <a:avLst/>
          </a:prstGeom>
        </p:spPr>
      </p:pic>
      <p:sp>
        <p:nvSpPr>
          <p:cNvPr id="15" name="TextBox 14">
            <a:extLst>
              <a:ext uri="{FF2B5EF4-FFF2-40B4-BE49-F238E27FC236}">
                <a16:creationId xmlns:a16="http://schemas.microsoft.com/office/drawing/2014/main" id="{7BB97BC3-8417-0ABC-5056-18E8CF21E2B2}"/>
              </a:ext>
            </a:extLst>
          </p:cNvPr>
          <p:cNvSpPr txBox="1"/>
          <p:nvPr/>
        </p:nvSpPr>
        <p:spPr>
          <a:xfrm>
            <a:off x="3606705" y="6244433"/>
            <a:ext cx="2361236" cy="369332"/>
          </a:xfrm>
          <a:prstGeom prst="rect">
            <a:avLst/>
          </a:prstGeom>
          <a:noFill/>
        </p:spPr>
        <p:txBody>
          <a:bodyPr wrap="square" rtlCol="0">
            <a:spAutoFit/>
          </a:bodyPr>
          <a:lstStyle/>
          <a:p>
            <a:pPr algn="ctr"/>
            <a:r>
              <a:rPr lang="en-US"/>
              <a:t>Jani Kozlowski, ECTA</a:t>
            </a:r>
          </a:p>
        </p:txBody>
      </p:sp>
      <p:pic>
        <p:nvPicPr>
          <p:cNvPr id="8" name="Picture 7" descr="Allison Friedman-Krauss">
            <a:extLst>
              <a:ext uri="{FF2B5EF4-FFF2-40B4-BE49-F238E27FC236}">
                <a16:creationId xmlns:a16="http://schemas.microsoft.com/office/drawing/2014/main" id="{17A824E8-98B7-2771-46EF-A72772CAC812}"/>
              </a:ext>
            </a:extLst>
          </p:cNvPr>
          <p:cNvPicPr>
            <a:picLocks noChangeAspect="1"/>
          </p:cNvPicPr>
          <p:nvPr/>
        </p:nvPicPr>
        <p:blipFill>
          <a:blip r:embed="rId5"/>
          <a:srcRect l="4660" t="1962" r="11634"/>
          <a:stretch>
            <a:fillRect/>
          </a:stretch>
        </p:blipFill>
        <p:spPr>
          <a:xfrm>
            <a:off x="6672633" y="4424716"/>
            <a:ext cx="1562582" cy="1830114"/>
          </a:xfrm>
          <a:prstGeom prst="rect">
            <a:avLst/>
          </a:prstGeom>
        </p:spPr>
      </p:pic>
      <p:sp>
        <p:nvSpPr>
          <p:cNvPr id="19" name="TextBox 18">
            <a:extLst>
              <a:ext uri="{FF2B5EF4-FFF2-40B4-BE49-F238E27FC236}">
                <a16:creationId xmlns:a16="http://schemas.microsoft.com/office/drawing/2014/main" id="{F841D063-557B-7507-3B70-45C700E0C02A}"/>
              </a:ext>
            </a:extLst>
          </p:cNvPr>
          <p:cNvSpPr txBox="1"/>
          <p:nvPr/>
        </p:nvSpPr>
        <p:spPr>
          <a:xfrm>
            <a:off x="6273306" y="6254830"/>
            <a:ext cx="2738476" cy="646331"/>
          </a:xfrm>
          <a:prstGeom prst="rect">
            <a:avLst/>
          </a:prstGeom>
          <a:noFill/>
        </p:spPr>
        <p:txBody>
          <a:bodyPr wrap="square" rtlCol="0">
            <a:spAutoFit/>
          </a:bodyPr>
          <a:lstStyle/>
          <a:p>
            <a:pPr algn="ctr"/>
            <a:r>
              <a:rPr lang="en-US"/>
              <a:t>Allison Friedman-Krauss, NIEER</a:t>
            </a:r>
          </a:p>
        </p:txBody>
      </p:sp>
      <p:pic>
        <p:nvPicPr>
          <p:cNvPr id="10" name="Picture 9" descr="Katari Coleman">
            <a:extLst>
              <a:ext uri="{FF2B5EF4-FFF2-40B4-BE49-F238E27FC236}">
                <a16:creationId xmlns:a16="http://schemas.microsoft.com/office/drawing/2014/main" id="{1AEF05F3-F7D2-C7F7-9BE7-EE920997A602}"/>
              </a:ext>
            </a:extLst>
          </p:cNvPr>
          <p:cNvPicPr>
            <a:picLocks noChangeAspect="1"/>
          </p:cNvPicPr>
          <p:nvPr/>
        </p:nvPicPr>
        <p:blipFill>
          <a:blip r:embed="rId6"/>
          <a:srcRect l="20654" r="25161"/>
          <a:stretch>
            <a:fillRect/>
          </a:stretch>
        </p:blipFill>
        <p:spPr>
          <a:xfrm>
            <a:off x="9388479" y="4424710"/>
            <a:ext cx="1562582" cy="1830113"/>
          </a:xfrm>
          <a:prstGeom prst="rect">
            <a:avLst/>
          </a:prstGeom>
        </p:spPr>
      </p:pic>
      <p:sp>
        <p:nvSpPr>
          <p:cNvPr id="21" name="TextBox 20">
            <a:extLst>
              <a:ext uri="{FF2B5EF4-FFF2-40B4-BE49-F238E27FC236}">
                <a16:creationId xmlns:a16="http://schemas.microsoft.com/office/drawing/2014/main" id="{17126FCE-5F69-41B8-108E-731CE48D4FF0}"/>
              </a:ext>
            </a:extLst>
          </p:cNvPr>
          <p:cNvSpPr txBox="1"/>
          <p:nvPr/>
        </p:nvSpPr>
        <p:spPr>
          <a:xfrm>
            <a:off x="8966522" y="6244433"/>
            <a:ext cx="2361236" cy="369332"/>
          </a:xfrm>
          <a:prstGeom prst="rect">
            <a:avLst/>
          </a:prstGeom>
          <a:noFill/>
        </p:spPr>
        <p:txBody>
          <a:bodyPr wrap="square" rtlCol="0">
            <a:spAutoFit/>
          </a:bodyPr>
          <a:lstStyle/>
          <a:p>
            <a:pPr algn="ctr"/>
            <a:r>
              <a:rPr lang="en-US"/>
              <a:t>Katari Coleman, EDC</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F31EBD-3DD3-47EE-88F9-87CAD9749138}"/>
              </a:ext>
            </a:extLst>
          </p:cNvPr>
          <p:cNvSpPr>
            <a:spLocks noGrp="1"/>
          </p:cNvSpPr>
          <p:nvPr>
            <p:ph type="title"/>
          </p:nvPr>
        </p:nvSpPr>
        <p:spPr/>
        <p:txBody>
          <a:bodyPr>
            <a:normAutofit/>
          </a:bodyPr>
          <a:lstStyle/>
          <a:p>
            <a:r>
              <a:rPr lang="en-US">
                <a:solidFill>
                  <a:srgbClr val="145083"/>
                </a:solidFill>
                <a:latin typeface="Arial"/>
                <a:cs typeface="Arial"/>
              </a:rPr>
              <a:t>Who is the workforce?</a:t>
            </a:r>
          </a:p>
          <a:p>
            <a:endParaRPr lang="en-US"/>
          </a:p>
        </p:txBody>
      </p:sp>
      <p:pic>
        <p:nvPicPr>
          <p:cNvPr id="7" name="Picture 6" descr="A young boy with brown hair wearing a yellow shirt looking though binoculars at the camera. He stands in front of a green chalkboard with yellow, pink, purple, and blue question marks. ">
            <a:extLst>
              <a:ext uri="{FF2B5EF4-FFF2-40B4-BE49-F238E27FC236}">
                <a16:creationId xmlns:a16="http://schemas.microsoft.com/office/drawing/2014/main" id="{F3FB3207-A24D-A6D8-89DE-75C23F755A9E}"/>
              </a:ext>
            </a:extLst>
          </p:cNvPr>
          <p:cNvPicPr>
            <a:picLocks noChangeAspect="1"/>
          </p:cNvPicPr>
          <p:nvPr/>
        </p:nvPicPr>
        <p:blipFill>
          <a:blip r:embed="rId4"/>
          <a:srcRect/>
          <a:stretch/>
        </p:blipFill>
        <p:spPr>
          <a:xfrm>
            <a:off x="2544622" y="880348"/>
            <a:ext cx="7091868" cy="4733052"/>
          </a:xfrm>
          <a:prstGeom prst="rect">
            <a:avLst/>
          </a:prstGeom>
          <a:effectLst>
            <a:outerShdw blurRad="50800" dist="38100" dir="5400000" algn="t" rotWithShape="0">
              <a:prstClr val="black">
                <a:alpha val="40000"/>
              </a:prstClr>
            </a:outerShdw>
          </a:effectLst>
        </p:spPr>
      </p:pic>
      <p:sp>
        <p:nvSpPr>
          <p:cNvPr id="3" name="TextBox 2">
            <a:extLst>
              <a:ext uri="{FF2B5EF4-FFF2-40B4-BE49-F238E27FC236}">
                <a16:creationId xmlns:a16="http://schemas.microsoft.com/office/drawing/2014/main" id="{D7F6D7CB-8553-10F5-591F-4B924E24F91A}"/>
              </a:ext>
            </a:extLst>
          </p:cNvPr>
          <p:cNvSpPr txBox="1"/>
          <p:nvPr/>
        </p:nvSpPr>
        <p:spPr>
          <a:xfrm>
            <a:off x="2616200" y="5613400"/>
            <a:ext cx="6908800" cy="276999"/>
          </a:xfrm>
          <a:prstGeom prst="rect">
            <a:avLst/>
          </a:prstGeom>
          <a:noFill/>
        </p:spPr>
        <p:txBody>
          <a:bodyPr wrap="square" rtlCol="0">
            <a:spAutoFit/>
          </a:bodyPr>
          <a:lstStyle/>
          <a:p>
            <a:pPr algn="ctr"/>
            <a:r>
              <a:rPr lang="en-US" sz="1200"/>
              <a:t>Image via iStock</a:t>
            </a:r>
          </a:p>
        </p:txBody>
      </p:sp>
      <p:sp>
        <p:nvSpPr>
          <p:cNvPr id="4" name="Slide Number Placeholder 3">
            <a:extLst>
              <a:ext uri="{FF2B5EF4-FFF2-40B4-BE49-F238E27FC236}">
                <a16:creationId xmlns:a16="http://schemas.microsoft.com/office/drawing/2014/main" id="{116CE16E-8AE3-F1A4-6070-F7D529C8DC17}"/>
              </a:ext>
            </a:extLst>
          </p:cNvPr>
          <p:cNvSpPr>
            <a:spLocks noGrp="1"/>
          </p:cNvSpPr>
          <p:nvPr>
            <p:ph type="sldNum" sz="quarter" idx="4"/>
          </p:nvPr>
        </p:nvSpPr>
        <p:spPr/>
        <p:txBody>
          <a:bodyPr/>
          <a:lstStyle/>
          <a:p>
            <a:fld id="{8FF8BE51-C3B0-9B4F-9A06-4F809A9A7941}" type="slidenum">
              <a:rPr lang="en-US" smtClean="0"/>
              <a:pPr/>
              <a:t>10</a:t>
            </a:fld>
            <a:endParaRPr lang="en-US"/>
          </a:p>
        </p:txBody>
      </p:sp>
    </p:spTree>
    <p:custDataLst>
      <p:tags r:id="rId1"/>
    </p:custDataLst>
    <p:extLst>
      <p:ext uri="{BB962C8B-B14F-4D97-AF65-F5344CB8AC3E}">
        <p14:creationId xmlns:p14="http://schemas.microsoft.com/office/powerpoint/2010/main" val="274656731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D180E3-992E-66FE-18DB-6C06BFFC1934}"/>
              </a:ext>
            </a:extLst>
          </p:cNvPr>
          <p:cNvSpPr>
            <a:spLocks noGrp="1"/>
          </p:cNvSpPr>
          <p:nvPr>
            <p:ph type="title"/>
          </p:nvPr>
        </p:nvSpPr>
        <p:spPr/>
        <p:txBody>
          <a:bodyPr/>
          <a:lstStyle/>
          <a:p>
            <a:r>
              <a:rPr lang="en-US">
                <a:latin typeface="Arial"/>
                <a:cs typeface="Arial"/>
              </a:rPr>
              <a:t>Where are we now? </a:t>
            </a:r>
            <a:br>
              <a:rPr lang="en-US">
                <a:latin typeface="Arial"/>
                <a:cs typeface="Arial"/>
              </a:rPr>
            </a:br>
            <a:r>
              <a:rPr lang="en-US">
                <a:latin typeface="Arial"/>
                <a:cs typeface="Arial"/>
              </a:rPr>
              <a:t>What does the research show?</a:t>
            </a:r>
            <a:endParaRPr lang="en-US"/>
          </a:p>
        </p:txBody>
      </p:sp>
    </p:spTree>
    <p:custDataLst>
      <p:tags r:id="rId1"/>
    </p:custDataLst>
    <p:extLst>
      <p:ext uri="{BB962C8B-B14F-4D97-AF65-F5344CB8AC3E}">
        <p14:creationId xmlns:p14="http://schemas.microsoft.com/office/powerpoint/2010/main" val="302017239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FC87A2-3D01-9908-A4B9-6209FBBFAD99}"/>
              </a:ext>
            </a:extLst>
          </p:cNvPr>
          <p:cNvSpPr>
            <a:spLocks noGrp="1"/>
          </p:cNvSpPr>
          <p:nvPr>
            <p:ph type="title"/>
          </p:nvPr>
        </p:nvSpPr>
        <p:spPr>
          <a:xfrm>
            <a:off x="587829" y="487384"/>
            <a:ext cx="11005457" cy="911753"/>
          </a:xfrm>
        </p:spPr>
        <p:txBody>
          <a:bodyPr anchor="t">
            <a:normAutofit/>
          </a:bodyPr>
          <a:lstStyle/>
          <a:p>
            <a:r>
              <a:rPr lang="en-US"/>
              <a:t>The Current Context</a:t>
            </a:r>
          </a:p>
        </p:txBody>
      </p:sp>
      <p:sp>
        <p:nvSpPr>
          <p:cNvPr id="10" name="Text Placeholder 2">
            <a:extLst>
              <a:ext uri="{FF2B5EF4-FFF2-40B4-BE49-F238E27FC236}">
                <a16:creationId xmlns:a16="http://schemas.microsoft.com/office/drawing/2014/main" id="{1453871A-69CD-8EBE-6FE2-B5B6917EA404}"/>
              </a:ext>
            </a:extLst>
          </p:cNvPr>
          <p:cNvSpPr>
            <a:spLocks noGrp="1"/>
          </p:cNvSpPr>
          <p:nvPr>
            <p:ph type="body" idx="1"/>
          </p:nvPr>
        </p:nvSpPr>
        <p:spPr>
          <a:xfrm>
            <a:off x="587829" y="1258112"/>
            <a:ext cx="5388428" cy="771302"/>
          </a:xfrm>
        </p:spPr>
        <p:txBody>
          <a:bodyPr anchor="b">
            <a:normAutofit/>
          </a:bodyPr>
          <a:lstStyle/>
          <a:p>
            <a:pPr algn="ctr"/>
            <a:r>
              <a:rPr lang="en-US"/>
              <a:t>workforce</a:t>
            </a:r>
          </a:p>
        </p:txBody>
      </p:sp>
      <p:sp>
        <p:nvSpPr>
          <p:cNvPr id="14" name="Content Placeholder 5">
            <a:extLst>
              <a:ext uri="{FF2B5EF4-FFF2-40B4-BE49-F238E27FC236}">
                <a16:creationId xmlns:a16="http://schemas.microsoft.com/office/drawing/2014/main" id="{A6B4E83B-42EC-CF9C-80DE-D793DAC4E4DD}"/>
              </a:ext>
            </a:extLst>
          </p:cNvPr>
          <p:cNvSpPr>
            <a:spLocks noGrp="1"/>
          </p:cNvSpPr>
          <p:nvPr>
            <p:ph sz="half" idx="2"/>
          </p:nvPr>
        </p:nvSpPr>
        <p:spPr>
          <a:xfrm>
            <a:off x="587829" y="2148785"/>
            <a:ext cx="5388428" cy="3319942"/>
          </a:xfrm>
        </p:spPr>
        <p:txBody>
          <a:bodyPr>
            <a:normAutofit fontScale="92500" lnSpcReduction="20000"/>
          </a:bodyPr>
          <a:lstStyle/>
          <a:p>
            <a:r>
              <a:rPr lang="en-US"/>
              <a:t>Enrollment in personnel preparation programs is decreasing, and more staff are leaving the field in the last 5 years.</a:t>
            </a:r>
          </a:p>
          <a:p>
            <a:r>
              <a:rPr lang="en-US"/>
              <a:t>Shortages of early intervention and early childhood special education providers impact availability of services for young children with disabilities, their families, and communities.  </a:t>
            </a:r>
          </a:p>
        </p:txBody>
      </p:sp>
      <p:sp>
        <p:nvSpPr>
          <p:cNvPr id="12" name="Text Placeholder 4">
            <a:extLst>
              <a:ext uri="{FF2B5EF4-FFF2-40B4-BE49-F238E27FC236}">
                <a16:creationId xmlns:a16="http://schemas.microsoft.com/office/drawing/2014/main" id="{1142A120-568F-22B5-15B1-BAB61B48235D}"/>
              </a:ext>
            </a:extLst>
          </p:cNvPr>
          <p:cNvSpPr>
            <a:spLocks noGrp="1"/>
          </p:cNvSpPr>
          <p:nvPr>
            <p:ph type="body" sz="quarter" idx="3"/>
          </p:nvPr>
        </p:nvSpPr>
        <p:spPr>
          <a:xfrm>
            <a:off x="6204857" y="1261287"/>
            <a:ext cx="5388429" cy="771585"/>
          </a:xfrm>
        </p:spPr>
        <p:txBody>
          <a:bodyPr anchor="b">
            <a:normAutofit/>
          </a:bodyPr>
          <a:lstStyle/>
          <a:p>
            <a:pPr algn="ctr"/>
            <a:r>
              <a:rPr lang="en-US"/>
              <a:t>considerations</a:t>
            </a:r>
          </a:p>
        </p:txBody>
      </p:sp>
      <p:sp>
        <p:nvSpPr>
          <p:cNvPr id="3" name="Text Placeholder 2">
            <a:extLst>
              <a:ext uri="{FF2B5EF4-FFF2-40B4-BE49-F238E27FC236}">
                <a16:creationId xmlns:a16="http://schemas.microsoft.com/office/drawing/2014/main" id="{A5465829-9898-8459-A49F-6DE7900CB96A}"/>
              </a:ext>
            </a:extLst>
          </p:cNvPr>
          <p:cNvSpPr>
            <a:spLocks noGrp="1"/>
          </p:cNvSpPr>
          <p:nvPr>
            <p:ph sz="quarter" idx="4"/>
          </p:nvPr>
        </p:nvSpPr>
        <p:spPr>
          <a:xfrm>
            <a:off x="6204857" y="2147817"/>
            <a:ext cx="5388429" cy="3311046"/>
          </a:xfrm>
        </p:spPr>
        <p:txBody>
          <a:bodyPr vert="horz" lIns="91440" tIns="45720" rIns="91440" bIns="45720" rtlCol="0" anchor="t">
            <a:normAutofit fontScale="92500" lnSpcReduction="20000"/>
          </a:bodyPr>
          <a:lstStyle/>
          <a:p>
            <a:pPr>
              <a:lnSpc>
                <a:spcPct val="110000"/>
              </a:lnSpc>
            </a:pPr>
            <a:r>
              <a:rPr lang="en-US" b="1"/>
              <a:t>Key priority </a:t>
            </a:r>
            <a:r>
              <a:rPr lang="en-US"/>
              <a:t>identified by Part C Coordinators and Early Childhood Special Education Coordinators across the country</a:t>
            </a:r>
          </a:p>
          <a:p>
            <a:pPr>
              <a:lnSpc>
                <a:spcPct val="110000"/>
              </a:lnSpc>
            </a:pPr>
            <a:r>
              <a:rPr lang="en-US" b="1">
                <a:latin typeface="Arial"/>
                <a:cs typeface="Arial"/>
              </a:rPr>
              <a:t>Disproportionality issues</a:t>
            </a:r>
            <a:endParaRPr lang="en-US" b="1"/>
          </a:p>
          <a:p>
            <a:pPr>
              <a:lnSpc>
                <a:spcPct val="110000"/>
              </a:lnSpc>
            </a:pPr>
            <a:r>
              <a:rPr lang="en-US">
                <a:latin typeface="Arial"/>
                <a:cs typeface="Arial"/>
              </a:rPr>
              <a:t>Impacts felt </a:t>
            </a:r>
            <a:r>
              <a:rPr lang="en-US" b="1">
                <a:latin typeface="Arial"/>
                <a:cs typeface="Arial"/>
              </a:rPr>
              <a:t>across the early childhood field</a:t>
            </a:r>
          </a:p>
          <a:p>
            <a:pPr>
              <a:lnSpc>
                <a:spcPct val="110000"/>
              </a:lnSpc>
            </a:pPr>
            <a:r>
              <a:rPr lang="en-US">
                <a:latin typeface="Arial"/>
                <a:cs typeface="Arial"/>
              </a:rPr>
              <a:t>Requires </a:t>
            </a:r>
            <a:r>
              <a:rPr lang="en-US" b="1">
                <a:latin typeface="Arial"/>
                <a:cs typeface="Arial"/>
              </a:rPr>
              <a:t>collaboration across sectors and partners</a:t>
            </a:r>
          </a:p>
          <a:p>
            <a:pPr>
              <a:lnSpc>
                <a:spcPct val="110000"/>
              </a:lnSpc>
            </a:pPr>
            <a:endParaRPr lang="en-US" sz="2000" b="1"/>
          </a:p>
        </p:txBody>
      </p:sp>
      <p:sp>
        <p:nvSpPr>
          <p:cNvPr id="4" name="Slide Number Placeholder 3">
            <a:extLst>
              <a:ext uri="{FF2B5EF4-FFF2-40B4-BE49-F238E27FC236}">
                <a16:creationId xmlns:a16="http://schemas.microsoft.com/office/drawing/2014/main" id="{D280E19D-0581-2CC2-1944-BA087C286D99}"/>
              </a:ext>
            </a:extLst>
          </p:cNvPr>
          <p:cNvSpPr>
            <a:spLocks noGrp="1"/>
          </p:cNvSpPr>
          <p:nvPr>
            <p:ph type="sldNum" sz="quarter" idx="11"/>
          </p:nvPr>
        </p:nvSpPr>
        <p:spPr/>
        <p:txBody>
          <a:bodyPr/>
          <a:lstStyle/>
          <a:p>
            <a:fld id="{8FF8BE51-C3B0-9B4F-9A06-4F809A9A7941}" type="slidenum">
              <a:rPr lang="en-US" smtClean="0"/>
              <a:pPr/>
              <a:t>12</a:t>
            </a:fld>
            <a:endParaRPr lang="en-US"/>
          </a:p>
        </p:txBody>
      </p:sp>
    </p:spTree>
    <p:custDataLst>
      <p:tags r:id="rId1"/>
    </p:custDataLst>
    <p:extLst>
      <p:ext uri="{BB962C8B-B14F-4D97-AF65-F5344CB8AC3E}">
        <p14:creationId xmlns:p14="http://schemas.microsoft.com/office/powerpoint/2010/main" val="134713269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EDDC8C-8D5A-A62E-3AA5-C444B8968ACF}"/>
              </a:ext>
            </a:extLst>
          </p:cNvPr>
          <p:cNvSpPr>
            <a:spLocks noGrp="1"/>
          </p:cNvSpPr>
          <p:nvPr>
            <p:ph type="ctrTitle"/>
          </p:nvPr>
        </p:nvSpPr>
        <p:spPr/>
        <p:txBody>
          <a:bodyPr>
            <a:normAutofit/>
          </a:bodyPr>
          <a:lstStyle/>
          <a:p>
            <a:r>
              <a:rPr lang="en-US"/>
              <a:t>Help Wanted: Early Intervention &amp; Early Childhood Special Education Workforce Needs</a:t>
            </a:r>
          </a:p>
        </p:txBody>
      </p:sp>
      <p:sp>
        <p:nvSpPr>
          <p:cNvPr id="3" name="Subtitle 2">
            <a:extLst>
              <a:ext uri="{FF2B5EF4-FFF2-40B4-BE49-F238E27FC236}">
                <a16:creationId xmlns:a16="http://schemas.microsoft.com/office/drawing/2014/main" id="{F1C9FBF5-25F7-0BC7-1076-1A52C6CE4694}"/>
              </a:ext>
            </a:extLst>
          </p:cNvPr>
          <p:cNvSpPr>
            <a:spLocks noGrp="1"/>
          </p:cNvSpPr>
          <p:nvPr>
            <p:ph type="subTitle" idx="1"/>
          </p:nvPr>
        </p:nvSpPr>
        <p:spPr>
          <a:xfrm>
            <a:off x="2667000" y="4792717"/>
            <a:ext cx="6858000" cy="465083"/>
          </a:xfrm>
        </p:spPr>
        <p:txBody>
          <a:bodyPr>
            <a:normAutofit/>
          </a:bodyPr>
          <a:lstStyle/>
          <a:p>
            <a:r>
              <a:rPr lang="en-US"/>
              <a:t>Allison Friedman-Krauss</a:t>
            </a:r>
          </a:p>
          <a:p>
            <a:endParaRPr lang="en-US"/>
          </a:p>
        </p:txBody>
      </p:sp>
      <p:pic>
        <p:nvPicPr>
          <p:cNvPr id="6" name="Picture 5" descr="QR code to nieer.org">
            <a:extLst>
              <a:ext uri="{FF2B5EF4-FFF2-40B4-BE49-F238E27FC236}">
                <a16:creationId xmlns:a16="http://schemas.microsoft.com/office/drawing/2014/main" id="{42C54A0D-105B-0FD2-4D0F-67469DF77CD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271642" y="4146332"/>
            <a:ext cx="1407565" cy="1407565"/>
          </a:xfrm>
          <a:prstGeom prst="rect">
            <a:avLst/>
          </a:prstGeom>
        </p:spPr>
      </p:pic>
    </p:spTree>
    <p:extLst>
      <p:ext uri="{BB962C8B-B14F-4D97-AF65-F5344CB8AC3E}">
        <p14:creationId xmlns:p14="http://schemas.microsoft.com/office/powerpoint/2010/main" val="185215435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52650" y="1"/>
            <a:ext cx="7886700" cy="1325563"/>
          </a:xfrm>
        </p:spPr>
        <p:txBody>
          <a:bodyPr>
            <a:normAutofit/>
          </a:bodyPr>
          <a:lstStyle/>
          <a:p>
            <a:pPr algn="ctr"/>
            <a:r>
              <a:rPr lang="en-US" sz="4000"/>
              <a:t>QUALIFIED PERSONNEL IDENTIFIED IN IDEA</a:t>
            </a:r>
          </a:p>
        </p:txBody>
      </p:sp>
      <p:sp>
        <p:nvSpPr>
          <p:cNvPr id="3" name="Content Placeholder 2"/>
          <p:cNvSpPr>
            <a:spLocks noGrp="1"/>
          </p:cNvSpPr>
          <p:nvPr>
            <p:ph sz="half" idx="1"/>
          </p:nvPr>
        </p:nvSpPr>
        <p:spPr>
          <a:xfrm>
            <a:off x="2152650" y="1819240"/>
            <a:ext cx="3886200" cy="3998087"/>
          </a:xfrm>
        </p:spPr>
        <p:txBody>
          <a:bodyPr>
            <a:normAutofit/>
          </a:bodyPr>
          <a:lstStyle/>
          <a:p>
            <a:r>
              <a:rPr lang="en-US" sz="1600"/>
              <a:t>Special Educators;</a:t>
            </a:r>
          </a:p>
          <a:p>
            <a:r>
              <a:rPr lang="en-US" sz="1600"/>
              <a:t>Speech-Language Pathologists and Audiologists;</a:t>
            </a:r>
          </a:p>
          <a:p>
            <a:r>
              <a:rPr lang="en-US" sz="1600"/>
              <a:t>Occupational Therapists; </a:t>
            </a:r>
          </a:p>
          <a:p>
            <a:r>
              <a:rPr lang="en-US" sz="1600"/>
              <a:t>Physical Therapists; </a:t>
            </a:r>
          </a:p>
          <a:p>
            <a:r>
              <a:rPr lang="en-US" sz="1600"/>
              <a:t>Psychologists; </a:t>
            </a:r>
          </a:p>
          <a:p>
            <a:r>
              <a:rPr lang="en-US" sz="1600"/>
              <a:t>Social Workers; </a:t>
            </a:r>
          </a:p>
          <a:p>
            <a:r>
              <a:rPr lang="en-US" sz="1600"/>
              <a:t>Nurses; </a:t>
            </a:r>
          </a:p>
          <a:p>
            <a:r>
              <a:rPr lang="en-US" sz="1600"/>
              <a:t>Nutritionists; </a:t>
            </a:r>
          </a:p>
          <a:p>
            <a:r>
              <a:rPr lang="en-US" sz="1600"/>
              <a:t>Family Therapists; </a:t>
            </a:r>
          </a:p>
          <a:p>
            <a:r>
              <a:rPr lang="en-US" sz="1600"/>
              <a:t>Orientation and Mobility Specialists; and </a:t>
            </a:r>
          </a:p>
          <a:p>
            <a:r>
              <a:rPr lang="en-US" sz="1600"/>
              <a:t>Pediatricians and other Physicians;</a:t>
            </a:r>
          </a:p>
          <a:p>
            <a:endParaRPr lang="en-US" sz="1600"/>
          </a:p>
          <a:p>
            <a:endParaRPr lang="en-US"/>
          </a:p>
        </p:txBody>
      </p:sp>
      <p:sp>
        <p:nvSpPr>
          <p:cNvPr id="4" name="Content Placeholder 3"/>
          <p:cNvSpPr>
            <a:spLocks noGrp="1"/>
          </p:cNvSpPr>
          <p:nvPr>
            <p:ph sz="half" idx="10"/>
          </p:nvPr>
        </p:nvSpPr>
        <p:spPr>
          <a:xfrm>
            <a:off x="2152650" y="1168354"/>
            <a:ext cx="3886200" cy="628836"/>
          </a:xfrm>
        </p:spPr>
        <p:txBody>
          <a:bodyPr>
            <a:normAutofit/>
          </a:bodyPr>
          <a:lstStyle/>
          <a:p>
            <a:r>
              <a:rPr lang="en-US"/>
              <a:t>               Part C (ages 0-3)	</a:t>
            </a:r>
          </a:p>
        </p:txBody>
      </p:sp>
      <p:sp>
        <p:nvSpPr>
          <p:cNvPr id="5" name="Content Placeholder 4"/>
          <p:cNvSpPr>
            <a:spLocks noGrp="1"/>
          </p:cNvSpPr>
          <p:nvPr>
            <p:ph sz="half" idx="11"/>
          </p:nvPr>
        </p:nvSpPr>
        <p:spPr>
          <a:xfrm>
            <a:off x="6153150" y="1819239"/>
            <a:ext cx="3886200" cy="3998088"/>
          </a:xfrm>
        </p:spPr>
        <p:txBody>
          <a:bodyPr>
            <a:normAutofit/>
          </a:bodyPr>
          <a:lstStyle/>
          <a:p>
            <a:r>
              <a:rPr lang="en-US" sz="1600"/>
              <a:t>Special Education;</a:t>
            </a:r>
          </a:p>
          <a:p>
            <a:r>
              <a:rPr lang="en-US" sz="1600"/>
              <a:t>General Education;</a:t>
            </a:r>
          </a:p>
          <a:p>
            <a:r>
              <a:rPr lang="en-US" sz="1600"/>
              <a:t>Related Service Personnel: </a:t>
            </a:r>
          </a:p>
          <a:p>
            <a:pPr lvl="1"/>
            <a:r>
              <a:rPr lang="en-US" sz="1400"/>
              <a:t>Speech-Language Pathologists and Audiologists; </a:t>
            </a:r>
          </a:p>
          <a:p>
            <a:pPr lvl="1"/>
            <a:r>
              <a:rPr lang="en-US" sz="1400"/>
              <a:t>Occupational Therapists;</a:t>
            </a:r>
          </a:p>
          <a:p>
            <a:pPr lvl="1"/>
            <a:r>
              <a:rPr lang="en-US" sz="1400"/>
              <a:t>Psychologists; </a:t>
            </a:r>
          </a:p>
          <a:p>
            <a:pPr lvl="1"/>
            <a:r>
              <a:rPr lang="en-US" sz="1400"/>
              <a:t>Physical Therapists; </a:t>
            </a:r>
          </a:p>
          <a:p>
            <a:pPr lvl="1"/>
            <a:r>
              <a:rPr lang="en-US" sz="1400"/>
              <a:t>Recreational Therapists; </a:t>
            </a:r>
          </a:p>
          <a:p>
            <a:pPr lvl="1"/>
            <a:r>
              <a:rPr lang="en-US" sz="1400"/>
              <a:t>Social Workers; </a:t>
            </a:r>
          </a:p>
          <a:p>
            <a:pPr lvl="1"/>
            <a:r>
              <a:rPr lang="en-US" sz="1400"/>
              <a:t>Counseling services; </a:t>
            </a:r>
          </a:p>
          <a:p>
            <a:pPr lvl="1"/>
            <a:r>
              <a:rPr lang="en-US" sz="1400"/>
              <a:t>Orientation and Mobility Specialists, and </a:t>
            </a:r>
          </a:p>
          <a:p>
            <a:pPr lvl="1"/>
            <a:r>
              <a:rPr lang="en-US" sz="1400"/>
              <a:t>Pediatricians and other Physicians, except that such medical services shall be for diagnostic and evaluation purposes only</a:t>
            </a:r>
          </a:p>
        </p:txBody>
      </p:sp>
      <p:sp>
        <p:nvSpPr>
          <p:cNvPr id="6" name="Content Placeholder 5"/>
          <p:cNvSpPr>
            <a:spLocks noGrp="1"/>
          </p:cNvSpPr>
          <p:nvPr>
            <p:ph sz="half" idx="12"/>
          </p:nvPr>
        </p:nvSpPr>
        <p:spPr>
          <a:xfrm>
            <a:off x="6153150" y="1190402"/>
            <a:ext cx="3886200" cy="628836"/>
          </a:xfrm>
        </p:spPr>
        <p:txBody>
          <a:bodyPr/>
          <a:lstStyle/>
          <a:p>
            <a:pPr algn="ctr"/>
            <a:r>
              <a:rPr lang="en-US"/>
              <a:t>Part B (ages 3-5)</a:t>
            </a:r>
          </a:p>
        </p:txBody>
      </p:sp>
    </p:spTree>
    <p:extLst>
      <p:ext uri="{BB962C8B-B14F-4D97-AF65-F5344CB8AC3E}">
        <p14:creationId xmlns:p14="http://schemas.microsoft.com/office/powerpoint/2010/main" val="268769777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EE2888CD-DD9F-0A0A-913F-76979ABCC253}"/>
              </a:ext>
            </a:extLst>
          </p:cNvPr>
          <p:cNvSpPr txBox="1">
            <a:spLocks noGrp="1"/>
          </p:cNvSpPr>
          <p:nvPr>
            <p:ph type="title" idx="4294967295"/>
          </p:nvPr>
        </p:nvSpPr>
        <p:spPr>
          <a:xfrm>
            <a:off x="2757484" y="163088"/>
            <a:ext cx="6290722" cy="81335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b="1" kern="1200">
                <a:solidFill>
                  <a:srgbClr val="121F88"/>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rgbClr val="121F88"/>
                </a:solidFill>
                <a:effectLst/>
                <a:uLnTx/>
                <a:uFillTx/>
                <a:latin typeface="Calibri" panose="020F0502020204030204"/>
                <a:ea typeface="+mj-ea"/>
                <a:cs typeface="+mj-cs"/>
              </a:rPr>
              <a:t>Respondents were primarily White, Non-Hispanic</a:t>
            </a:r>
          </a:p>
        </p:txBody>
      </p:sp>
      <p:pic>
        <p:nvPicPr>
          <p:cNvPr id="2" name="Picture 1" descr="pie chart showing survey respondents: 89.1% white, 4.6% black, 2 or more races 3.1%, asian 2.4%, native american .6%, native hawaiian or pacific islander .3%">
            <a:extLst>
              <a:ext uri="{FF2B5EF4-FFF2-40B4-BE49-F238E27FC236}">
                <a16:creationId xmlns:a16="http://schemas.microsoft.com/office/drawing/2014/main" id="{CDE37BD0-3C7F-401A-870A-41F8A5267157}"/>
              </a:ext>
            </a:extLst>
          </p:cNvPr>
          <p:cNvPicPr>
            <a:picLocks noChangeAspect="1"/>
          </p:cNvPicPr>
          <p:nvPr/>
        </p:nvPicPr>
        <p:blipFill>
          <a:blip r:embed="rId3"/>
          <a:srcRect t="11274"/>
          <a:stretch>
            <a:fillRect/>
          </a:stretch>
        </p:blipFill>
        <p:spPr>
          <a:xfrm>
            <a:off x="1053738" y="1334589"/>
            <a:ext cx="10220729" cy="4188823"/>
          </a:xfrm>
          <a:prstGeom prst="rect">
            <a:avLst/>
          </a:prstGeom>
        </p:spPr>
      </p:pic>
      <p:sp>
        <p:nvSpPr>
          <p:cNvPr id="5" name="TextBox 4">
            <a:extLst>
              <a:ext uri="{FF2B5EF4-FFF2-40B4-BE49-F238E27FC236}">
                <a16:creationId xmlns:a16="http://schemas.microsoft.com/office/drawing/2014/main" id="{7D843F2F-BA90-390D-CB1F-9F9287B51C0F}"/>
              </a:ext>
            </a:extLst>
          </p:cNvPr>
          <p:cNvSpPr txBox="1"/>
          <p:nvPr/>
        </p:nvSpPr>
        <p:spPr>
          <a:xfrm>
            <a:off x="3979817" y="3892733"/>
            <a:ext cx="1558834" cy="1015663"/>
          </a:xfrm>
          <a:prstGeom prst="rect">
            <a:avLst/>
          </a:prstGeom>
          <a:noFill/>
        </p:spPr>
        <p:txBody>
          <a:bodyPr wrap="square" rtlCol="0">
            <a:spAutoFit/>
          </a:bodyPr>
          <a:lstStyle/>
          <a:p>
            <a:r>
              <a:rPr lang="en-US" sz="6000">
                <a:solidFill>
                  <a:prstClr val="white"/>
                </a:solidFill>
                <a:latin typeface="Calibri" panose="020F0502020204030204"/>
              </a:rPr>
              <a:t>89%</a:t>
            </a:r>
          </a:p>
        </p:txBody>
      </p:sp>
    </p:spTree>
    <p:extLst>
      <p:ext uri="{BB962C8B-B14F-4D97-AF65-F5344CB8AC3E}">
        <p14:creationId xmlns:p14="http://schemas.microsoft.com/office/powerpoint/2010/main" val="309919366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D8C2CF-113C-4434-84C7-DD081FB842FB}"/>
              </a:ext>
            </a:extLst>
          </p:cNvPr>
          <p:cNvSpPr>
            <a:spLocks noGrp="1"/>
          </p:cNvSpPr>
          <p:nvPr>
            <p:ph type="title"/>
          </p:nvPr>
        </p:nvSpPr>
        <p:spPr/>
        <p:txBody>
          <a:bodyPr/>
          <a:lstStyle/>
          <a:p>
            <a:pPr algn="ctr"/>
            <a:r>
              <a:rPr lang="en-US"/>
              <a:t>Almost All Respondents were Female</a:t>
            </a:r>
          </a:p>
        </p:txBody>
      </p:sp>
      <p:pic>
        <p:nvPicPr>
          <p:cNvPr id="4" name="Content Placeholder 3" descr="pie chart showing gender of respondents: 97% female, 2% male, 1% other">
            <a:extLst>
              <a:ext uri="{FF2B5EF4-FFF2-40B4-BE49-F238E27FC236}">
                <a16:creationId xmlns:a16="http://schemas.microsoft.com/office/drawing/2014/main" id="{54107DE3-3D41-2A29-C5FD-B019A912EC94}"/>
              </a:ext>
            </a:extLst>
          </p:cNvPr>
          <p:cNvPicPr>
            <a:picLocks noGrp="1" noChangeAspect="1"/>
          </p:cNvPicPr>
          <p:nvPr>
            <p:ph idx="1"/>
          </p:nvPr>
        </p:nvPicPr>
        <p:blipFill>
          <a:blip r:embed="rId3"/>
          <a:srcRect l="13011" t="9511" r="12150"/>
          <a:stretch>
            <a:fillRect/>
          </a:stretch>
        </p:blipFill>
        <p:spPr>
          <a:xfrm>
            <a:off x="2339779" y="1357154"/>
            <a:ext cx="7762164" cy="4143692"/>
          </a:xfrm>
          <a:prstGeom prst="rect">
            <a:avLst/>
          </a:prstGeom>
        </p:spPr>
      </p:pic>
      <p:sp>
        <p:nvSpPr>
          <p:cNvPr id="5" name="TextBox 4">
            <a:extLst>
              <a:ext uri="{FF2B5EF4-FFF2-40B4-BE49-F238E27FC236}">
                <a16:creationId xmlns:a16="http://schemas.microsoft.com/office/drawing/2014/main" id="{2D281EA8-F63E-A12F-1B32-469EF9319C60}"/>
              </a:ext>
            </a:extLst>
          </p:cNvPr>
          <p:cNvSpPr txBox="1"/>
          <p:nvPr/>
        </p:nvSpPr>
        <p:spPr>
          <a:xfrm>
            <a:off x="4171406" y="4032070"/>
            <a:ext cx="1558834" cy="1015663"/>
          </a:xfrm>
          <a:prstGeom prst="rect">
            <a:avLst/>
          </a:prstGeom>
          <a:noFill/>
        </p:spPr>
        <p:txBody>
          <a:bodyPr wrap="square" rtlCol="0">
            <a:spAutoFit/>
          </a:bodyPr>
          <a:lstStyle/>
          <a:p>
            <a:r>
              <a:rPr lang="en-US" sz="6000">
                <a:solidFill>
                  <a:prstClr val="white"/>
                </a:solidFill>
                <a:latin typeface="Calibri" panose="020F0502020204030204"/>
              </a:rPr>
              <a:t>97%</a:t>
            </a:r>
          </a:p>
        </p:txBody>
      </p:sp>
    </p:spTree>
    <p:extLst>
      <p:ext uri="{BB962C8B-B14F-4D97-AF65-F5344CB8AC3E}">
        <p14:creationId xmlns:p14="http://schemas.microsoft.com/office/powerpoint/2010/main" val="247093443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pie chart showing respondents' language: english only 85%, spanish  7%, other 8%">
            <a:extLst>
              <a:ext uri="{FF2B5EF4-FFF2-40B4-BE49-F238E27FC236}">
                <a16:creationId xmlns:a16="http://schemas.microsoft.com/office/drawing/2014/main" id="{BACF21CE-6E26-9E87-FAA2-B1EF74E9FB5A}"/>
              </a:ext>
            </a:extLst>
          </p:cNvPr>
          <p:cNvPicPr>
            <a:picLocks noChangeAspect="1"/>
          </p:cNvPicPr>
          <p:nvPr/>
        </p:nvPicPr>
        <p:blipFill>
          <a:blip r:embed="rId3"/>
          <a:srcRect l="13625" t="10389" r="11536"/>
          <a:stretch>
            <a:fillRect/>
          </a:stretch>
        </p:blipFill>
        <p:spPr>
          <a:xfrm>
            <a:off x="2342606" y="1291290"/>
            <a:ext cx="7842859" cy="4275421"/>
          </a:xfrm>
          <a:prstGeom prst="rect">
            <a:avLst/>
          </a:prstGeom>
        </p:spPr>
      </p:pic>
      <p:sp>
        <p:nvSpPr>
          <p:cNvPr id="3" name="Title 1">
            <a:extLst>
              <a:ext uri="{FF2B5EF4-FFF2-40B4-BE49-F238E27FC236}">
                <a16:creationId xmlns:a16="http://schemas.microsoft.com/office/drawing/2014/main" id="{6E7AE56F-47AA-429E-ECB4-8FC53F144994}"/>
              </a:ext>
            </a:extLst>
          </p:cNvPr>
          <p:cNvSpPr txBox="1">
            <a:spLocks noGrp="1"/>
          </p:cNvSpPr>
          <p:nvPr>
            <p:ph type="title" idx="4294967295"/>
          </p:nvPr>
        </p:nvSpPr>
        <p:spPr>
          <a:xfrm>
            <a:off x="2152650" y="163088"/>
            <a:ext cx="7886700" cy="1325563"/>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b="1" kern="1200">
                <a:solidFill>
                  <a:srgbClr val="121F88"/>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300" b="1" i="0" u="none" strike="noStrike" kern="1200" cap="none" spc="0" normalizeH="0" baseline="0" noProof="0" dirty="0">
                <a:ln>
                  <a:noFill/>
                </a:ln>
                <a:solidFill>
                  <a:srgbClr val="121F88"/>
                </a:solidFill>
                <a:effectLst/>
                <a:uLnTx/>
                <a:uFillTx/>
                <a:latin typeface="Calibri" panose="020F0502020204030204"/>
                <a:ea typeface="+mj-ea"/>
                <a:cs typeface="+mj-cs"/>
              </a:rPr>
              <a:t>Only 15% of Respondents Spoke a Language other than English</a:t>
            </a:r>
          </a:p>
        </p:txBody>
      </p:sp>
      <p:sp>
        <p:nvSpPr>
          <p:cNvPr id="4" name="Left Brace 3">
            <a:extLst>
              <a:ext uri="{FF2B5EF4-FFF2-40B4-BE49-F238E27FC236}">
                <a16:creationId xmlns:a16="http://schemas.microsoft.com/office/drawing/2014/main" id="{30BA94D6-55EF-41AC-8622-DEEC04F90CAB}"/>
              </a:ext>
              <a:ext uri="{C183D7F6-B498-43B3-948B-1728B52AA6E4}">
                <adec:decorative xmlns:adec="http://schemas.microsoft.com/office/drawing/2017/decorative" val="1"/>
              </a:ext>
            </a:extLst>
          </p:cNvPr>
          <p:cNvSpPr/>
          <p:nvPr/>
        </p:nvSpPr>
        <p:spPr>
          <a:xfrm rot="3377078">
            <a:off x="3510299" y="816812"/>
            <a:ext cx="566057" cy="1343674"/>
          </a:xfrm>
          <a:prstGeom prst="leftBrace">
            <a:avLst>
              <a:gd name="adj1" fmla="val 8333"/>
              <a:gd name="adj2" fmla="val 45349"/>
            </a:avLst>
          </a:prstGeom>
          <a:ln w="3810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prstClr val="black"/>
              </a:solidFill>
              <a:latin typeface="Calibri" panose="020F0502020204030204"/>
            </a:endParaRPr>
          </a:p>
        </p:txBody>
      </p:sp>
      <p:sp>
        <p:nvSpPr>
          <p:cNvPr id="6" name="Rectangle: Rounded Corners 5">
            <a:extLst>
              <a:ext uri="{FF2B5EF4-FFF2-40B4-BE49-F238E27FC236}">
                <a16:creationId xmlns:a16="http://schemas.microsoft.com/office/drawing/2014/main" id="{3F7E1042-A721-FCE2-0103-2004E65C7956}"/>
              </a:ext>
            </a:extLst>
          </p:cNvPr>
          <p:cNvSpPr/>
          <p:nvPr/>
        </p:nvSpPr>
        <p:spPr>
          <a:xfrm>
            <a:off x="2370363" y="1179123"/>
            <a:ext cx="1074418" cy="426204"/>
          </a:xfrm>
          <a:prstGeom prst="roundRect">
            <a:avLst/>
          </a:prstGeom>
          <a:ln w="57150"/>
        </p:spPr>
        <p:style>
          <a:lnRef idx="2">
            <a:schemeClr val="accent1"/>
          </a:lnRef>
          <a:fillRef idx="1">
            <a:schemeClr val="lt1"/>
          </a:fillRef>
          <a:effectRef idx="0">
            <a:schemeClr val="accent1"/>
          </a:effectRef>
          <a:fontRef idx="minor">
            <a:schemeClr val="dk1"/>
          </a:fontRef>
        </p:style>
        <p:txBody>
          <a:bodyPr rtlCol="0" anchor="ctr"/>
          <a:lstStyle/>
          <a:p>
            <a:pPr algn="ctr"/>
            <a:r>
              <a:rPr lang="en-US">
                <a:solidFill>
                  <a:prstClr val="black"/>
                </a:solidFill>
                <a:latin typeface="Calibri" panose="020F0502020204030204"/>
              </a:rPr>
              <a:t>15%</a:t>
            </a:r>
          </a:p>
        </p:txBody>
      </p:sp>
    </p:spTree>
    <p:extLst>
      <p:ext uri="{BB962C8B-B14F-4D97-AF65-F5344CB8AC3E}">
        <p14:creationId xmlns:p14="http://schemas.microsoft.com/office/powerpoint/2010/main" val="424814676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F37801-6129-23BF-3D95-CE9E0D400118}"/>
              </a:ext>
            </a:extLst>
          </p:cNvPr>
          <p:cNvSpPr>
            <a:spLocks noGrp="1"/>
          </p:cNvSpPr>
          <p:nvPr>
            <p:ph type="title"/>
          </p:nvPr>
        </p:nvSpPr>
        <p:spPr/>
        <p:txBody>
          <a:bodyPr>
            <a:normAutofit/>
          </a:bodyPr>
          <a:lstStyle/>
          <a:p>
            <a:pPr algn="ctr"/>
            <a:r>
              <a:rPr lang="en-US" sz="3600"/>
              <a:t>Most of the Workforce had a Qualification</a:t>
            </a:r>
          </a:p>
        </p:txBody>
      </p:sp>
      <p:sp>
        <p:nvSpPr>
          <p:cNvPr id="3" name="Content Placeholder 2">
            <a:extLst>
              <a:ext uri="{FF2B5EF4-FFF2-40B4-BE49-F238E27FC236}">
                <a16:creationId xmlns:a16="http://schemas.microsoft.com/office/drawing/2014/main" id="{CE771702-157E-4A1A-F4D2-B31BE08CFEE0}"/>
              </a:ext>
            </a:extLst>
          </p:cNvPr>
          <p:cNvSpPr>
            <a:spLocks noGrp="1"/>
          </p:cNvSpPr>
          <p:nvPr>
            <p:ph idx="1"/>
          </p:nvPr>
        </p:nvSpPr>
        <p:spPr/>
        <p:txBody>
          <a:bodyPr/>
          <a:lstStyle/>
          <a:p>
            <a:pPr marL="0" indent="0">
              <a:buNone/>
            </a:pPr>
            <a:r>
              <a:rPr lang="en-US" sz="3200">
                <a:solidFill>
                  <a:srgbClr val="231F20"/>
                </a:solidFill>
                <a:latin typeface="Calibri" panose="020F0502020204030204" pitchFamily="34" charset="0"/>
                <a:ea typeface="Calibri" panose="020F0502020204030204" pitchFamily="34" charset="0"/>
              </a:rPr>
              <a:t>84% of all</a:t>
            </a:r>
            <a:r>
              <a:rPr lang="en-US" sz="3200" spc="-30">
                <a:solidFill>
                  <a:srgbClr val="231F20"/>
                </a:solidFill>
                <a:latin typeface="Calibri" panose="020F0502020204030204" pitchFamily="34" charset="0"/>
                <a:ea typeface="Calibri" panose="020F0502020204030204" pitchFamily="34" charset="0"/>
              </a:rPr>
              <a:t> </a:t>
            </a:r>
            <a:r>
              <a:rPr lang="en-US" sz="3200">
                <a:solidFill>
                  <a:srgbClr val="231F20"/>
                </a:solidFill>
                <a:latin typeface="Calibri" panose="020F0502020204030204" pitchFamily="34" charset="0"/>
                <a:ea typeface="Calibri" panose="020F0502020204030204" pitchFamily="34" charset="0"/>
              </a:rPr>
              <a:t>respondents</a:t>
            </a:r>
            <a:r>
              <a:rPr lang="en-US" sz="3200" spc="-30">
                <a:solidFill>
                  <a:srgbClr val="231F20"/>
                </a:solidFill>
                <a:latin typeface="Calibri" panose="020F0502020204030204" pitchFamily="34" charset="0"/>
                <a:ea typeface="Calibri" panose="020F0502020204030204" pitchFamily="34" charset="0"/>
              </a:rPr>
              <a:t> </a:t>
            </a:r>
            <a:r>
              <a:rPr lang="en-US" sz="3200">
                <a:solidFill>
                  <a:srgbClr val="231F20"/>
                </a:solidFill>
                <a:latin typeface="Calibri" panose="020F0502020204030204" pitchFamily="34" charset="0"/>
                <a:ea typeface="Calibri" panose="020F0502020204030204" pitchFamily="34" charset="0"/>
              </a:rPr>
              <a:t>held</a:t>
            </a:r>
            <a:r>
              <a:rPr lang="en-US" sz="3200" spc="-30">
                <a:solidFill>
                  <a:srgbClr val="231F20"/>
                </a:solidFill>
                <a:latin typeface="Calibri" panose="020F0502020204030204" pitchFamily="34" charset="0"/>
                <a:ea typeface="Calibri" panose="020F0502020204030204" pitchFamily="34" charset="0"/>
              </a:rPr>
              <a:t> </a:t>
            </a:r>
            <a:r>
              <a:rPr lang="en-US" sz="3200">
                <a:solidFill>
                  <a:srgbClr val="231F20"/>
                </a:solidFill>
                <a:latin typeface="Calibri" panose="020F0502020204030204" pitchFamily="34" charset="0"/>
                <a:ea typeface="Calibri" panose="020F0502020204030204" pitchFamily="34" charset="0"/>
              </a:rPr>
              <a:t>a</a:t>
            </a:r>
            <a:r>
              <a:rPr lang="en-US" sz="3200" spc="-30">
                <a:solidFill>
                  <a:srgbClr val="231F20"/>
                </a:solidFill>
                <a:latin typeface="Calibri" panose="020F0502020204030204" pitchFamily="34" charset="0"/>
                <a:ea typeface="Calibri" panose="020F0502020204030204" pitchFamily="34" charset="0"/>
              </a:rPr>
              <a:t> </a:t>
            </a:r>
            <a:r>
              <a:rPr lang="en-US" sz="3200">
                <a:solidFill>
                  <a:srgbClr val="231F20"/>
                </a:solidFill>
                <a:latin typeface="Calibri" panose="020F0502020204030204" pitchFamily="34" charset="0"/>
                <a:ea typeface="Calibri" panose="020F0502020204030204" pitchFamily="34" charset="0"/>
              </a:rPr>
              <a:t>certification</a:t>
            </a:r>
            <a:r>
              <a:rPr lang="en-US" sz="3200" spc="-30">
                <a:solidFill>
                  <a:srgbClr val="231F20"/>
                </a:solidFill>
                <a:latin typeface="Calibri" panose="020F0502020204030204" pitchFamily="34" charset="0"/>
                <a:ea typeface="Calibri" panose="020F0502020204030204" pitchFamily="34" charset="0"/>
              </a:rPr>
              <a:t> </a:t>
            </a:r>
            <a:r>
              <a:rPr lang="en-US" sz="3200">
                <a:solidFill>
                  <a:srgbClr val="231F20"/>
                </a:solidFill>
                <a:latin typeface="Calibri" panose="020F0502020204030204" pitchFamily="34" charset="0"/>
                <a:ea typeface="Calibri" panose="020F0502020204030204" pitchFamily="34" charset="0"/>
              </a:rPr>
              <a:t>or</a:t>
            </a:r>
            <a:r>
              <a:rPr lang="en-US" sz="3200" spc="-25">
                <a:solidFill>
                  <a:srgbClr val="231F20"/>
                </a:solidFill>
                <a:latin typeface="Calibri" panose="020F0502020204030204" pitchFamily="34" charset="0"/>
                <a:ea typeface="Calibri" panose="020F0502020204030204" pitchFamily="34" charset="0"/>
              </a:rPr>
              <a:t> </a:t>
            </a:r>
            <a:r>
              <a:rPr lang="en-US" sz="3200">
                <a:solidFill>
                  <a:srgbClr val="231F20"/>
                </a:solidFill>
                <a:latin typeface="Calibri" panose="020F0502020204030204" pitchFamily="34" charset="0"/>
                <a:ea typeface="Calibri" panose="020F0502020204030204" pitchFamily="34" charset="0"/>
              </a:rPr>
              <a:t>license</a:t>
            </a:r>
            <a:r>
              <a:rPr lang="en-US" sz="3200" spc="-25">
                <a:solidFill>
                  <a:srgbClr val="231F20"/>
                </a:solidFill>
                <a:latin typeface="Calibri" panose="020F0502020204030204" pitchFamily="34" charset="0"/>
                <a:ea typeface="Calibri" panose="020F0502020204030204" pitchFamily="34" charset="0"/>
              </a:rPr>
              <a:t>.</a:t>
            </a:r>
          </a:p>
          <a:p>
            <a:endParaRPr lang="en-US" sz="3200">
              <a:solidFill>
                <a:srgbClr val="231F20"/>
              </a:solidFill>
              <a:latin typeface="Calibri" panose="020F0502020204030204" pitchFamily="34" charset="0"/>
              <a:ea typeface="Calibri" panose="020F0502020204030204" pitchFamily="34" charset="0"/>
            </a:endParaRPr>
          </a:p>
          <a:p>
            <a:pPr lvl="1"/>
            <a:r>
              <a:rPr lang="en-US" sz="3200">
                <a:solidFill>
                  <a:srgbClr val="231F20"/>
                </a:solidFill>
                <a:latin typeface="Calibri" panose="020F0502020204030204" pitchFamily="34" charset="0"/>
                <a:ea typeface="Calibri" panose="020F0502020204030204" pitchFamily="34" charset="0"/>
              </a:rPr>
              <a:t>58%  for the early childhood years</a:t>
            </a:r>
          </a:p>
          <a:p>
            <a:endParaRPr lang="en-US" sz="3200">
              <a:solidFill>
                <a:srgbClr val="231F20"/>
              </a:solidFill>
              <a:latin typeface="Calibri" panose="020F0502020204030204" pitchFamily="34" charset="0"/>
              <a:ea typeface="Calibri" panose="020F0502020204030204" pitchFamily="34" charset="0"/>
            </a:endParaRPr>
          </a:p>
          <a:p>
            <a:pPr lvl="1"/>
            <a:r>
              <a:rPr lang="en-US" sz="3200">
                <a:solidFill>
                  <a:srgbClr val="231F20"/>
                </a:solidFill>
                <a:latin typeface="Calibri" panose="020F0502020204030204" pitchFamily="34" charset="0"/>
                <a:ea typeface="Calibri" panose="020F0502020204030204" pitchFamily="34" charset="0"/>
              </a:rPr>
              <a:t>37% for the lifespan</a:t>
            </a:r>
            <a:endParaRPr lang="en-US" sz="3200">
              <a:latin typeface="Calibri" panose="020F0502020204030204" pitchFamily="34" charset="0"/>
              <a:ea typeface="Calibri" panose="020F0502020204030204" pitchFamily="34" charset="0"/>
            </a:endParaRPr>
          </a:p>
          <a:p>
            <a:endParaRPr lang="en-US"/>
          </a:p>
        </p:txBody>
      </p:sp>
    </p:spTree>
    <p:extLst>
      <p:ext uri="{BB962C8B-B14F-4D97-AF65-F5344CB8AC3E}">
        <p14:creationId xmlns:p14="http://schemas.microsoft.com/office/powerpoint/2010/main" val="196561249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pie chart showing respondents' education: high school dipoma 1%, associate degree 2%, bachelor's degree 17%, at last 1 year beyond bachelor's 9%, master's degree 55%, beyond master's degree 10%, doctorate 6%">
            <a:extLst>
              <a:ext uri="{FF2B5EF4-FFF2-40B4-BE49-F238E27FC236}">
                <a16:creationId xmlns:a16="http://schemas.microsoft.com/office/drawing/2014/main" id="{1A3DF1EF-1DCA-2946-9835-C5CE6105CF1A}"/>
              </a:ext>
            </a:extLst>
          </p:cNvPr>
          <p:cNvPicPr>
            <a:picLocks noChangeAspect="1"/>
          </p:cNvPicPr>
          <p:nvPr/>
        </p:nvPicPr>
        <p:blipFill>
          <a:blip r:embed="rId2"/>
          <a:srcRect l="5692" t="9225" r="6440"/>
          <a:stretch>
            <a:fillRect/>
          </a:stretch>
        </p:blipFill>
        <p:spPr>
          <a:xfrm>
            <a:off x="1754778" y="1210530"/>
            <a:ext cx="8682445" cy="4436941"/>
          </a:xfrm>
          <a:prstGeom prst="rect">
            <a:avLst/>
          </a:prstGeom>
        </p:spPr>
      </p:pic>
      <p:sp>
        <p:nvSpPr>
          <p:cNvPr id="3" name="Title 1">
            <a:extLst>
              <a:ext uri="{FF2B5EF4-FFF2-40B4-BE49-F238E27FC236}">
                <a16:creationId xmlns:a16="http://schemas.microsoft.com/office/drawing/2014/main" id="{AE18F699-16FD-9D1F-ED3C-87499EC5FED9}"/>
              </a:ext>
            </a:extLst>
          </p:cNvPr>
          <p:cNvSpPr txBox="1">
            <a:spLocks noGrp="1"/>
          </p:cNvSpPr>
          <p:nvPr>
            <p:ph type="title" idx="4294967295"/>
          </p:nvPr>
        </p:nvSpPr>
        <p:spPr>
          <a:xfrm>
            <a:off x="2231027" y="149134"/>
            <a:ext cx="7886700" cy="1325563"/>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lvl1pPr algn="l" defTabSz="685800" rtl="0" eaLnBrk="1" latinLnBrk="0" hangingPunct="1">
              <a:lnSpc>
                <a:spcPct val="90000"/>
              </a:lnSpc>
              <a:spcBef>
                <a:spcPct val="0"/>
              </a:spcBef>
              <a:buNone/>
              <a:defRPr sz="3300" b="1" kern="1200">
                <a:solidFill>
                  <a:srgbClr val="121F88"/>
                </a:solidFill>
                <a:latin typeface="+mj-lt"/>
                <a:ea typeface="+mj-ea"/>
                <a:cs typeface="+mj-cs"/>
              </a:defRPr>
            </a:lvl1pPr>
          </a:lstStyle>
          <a:p>
            <a:pPr marL="0" marR="0" lvl="0" indent="0" algn="ctr" defTabSz="6858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rgbClr val="121F88"/>
                </a:solidFill>
                <a:effectLst/>
                <a:uLnTx/>
                <a:uFillTx/>
                <a:latin typeface="Calibri Light" panose="020F0302020204030204"/>
                <a:ea typeface="+mj-ea"/>
                <a:cs typeface="+mj-cs"/>
              </a:rPr>
              <a:t>97% had at least a BA degree</a:t>
            </a:r>
          </a:p>
        </p:txBody>
      </p:sp>
      <p:sp>
        <p:nvSpPr>
          <p:cNvPr id="4" name="TextBox 3">
            <a:extLst>
              <a:ext uri="{FF2B5EF4-FFF2-40B4-BE49-F238E27FC236}">
                <a16:creationId xmlns:a16="http://schemas.microsoft.com/office/drawing/2014/main" id="{051A0151-3B09-9258-6116-F60914415B72}"/>
              </a:ext>
              <a:ext uri="{C183D7F6-B498-43B3-948B-1728B52AA6E4}">
                <adec:decorative xmlns:adec="http://schemas.microsoft.com/office/drawing/2017/decorative" val="1"/>
              </a:ext>
            </a:extLst>
          </p:cNvPr>
          <p:cNvSpPr txBox="1"/>
          <p:nvPr/>
        </p:nvSpPr>
        <p:spPr>
          <a:xfrm>
            <a:off x="6550098" y="1880618"/>
            <a:ext cx="2822502" cy="646331"/>
          </a:xfrm>
          <a:prstGeom prst="rect">
            <a:avLst/>
          </a:prstGeom>
          <a:noFill/>
          <a:ln w="28575">
            <a:solidFill>
              <a:srgbClr val="C00000"/>
            </a:solidFill>
          </a:ln>
        </p:spPr>
        <p:txBody>
          <a:bodyPr wrap="square" rtlCol="0">
            <a:spAutoFit/>
          </a:bodyPr>
          <a:lstStyle/>
          <a:p>
            <a:endParaRPr lang="en-US">
              <a:solidFill>
                <a:prstClr val="black"/>
              </a:solidFill>
              <a:latin typeface="Calibri" panose="020F0502020204030204"/>
            </a:endParaRPr>
          </a:p>
          <a:p>
            <a:endParaRPr lang="en-US">
              <a:solidFill>
                <a:prstClr val="black"/>
              </a:solidFill>
              <a:latin typeface="Calibri" panose="020F0502020204030204"/>
            </a:endParaRPr>
          </a:p>
        </p:txBody>
      </p:sp>
      <p:sp>
        <p:nvSpPr>
          <p:cNvPr id="5" name="Right Brace 4">
            <a:extLst>
              <a:ext uri="{FF2B5EF4-FFF2-40B4-BE49-F238E27FC236}">
                <a16:creationId xmlns:a16="http://schemas.microsoft.com/office/drawing/2014/main" id="{F7F66476-65EC-0DDA-D150-FD682934B737}"/>
              </a:ext>
              <a:ext uri="{C183D7F6-B498-43B3-948B-1728B52AA6E4}">
                <adec:decorative xmlns:adec="http://schemas.microsoft.com/office/drawing/2017/decorative" val="1"/>
              </a:ext>
            </a:extLst>
          </p:cNvPr>
          <p:cNvSpPr/>
          <p:nvPr/>
        </p:nvSpPr>
        <p:spPr>
          <a:xfrm rot="16441093">
            <a:off x="4560129" y="1032331"/>
            <a:ext cx="201877" cy="391371"/>
          </a:xfrm>
          <a:prstGeom prst="rightBrace">
            <a:avLst/>
          </a:prstGeom>
          <a:ln w="38100">
            <a:solidFill>
              <a:srgbClr val="C0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prstClr val="black"/>
              </a:solidFill>
              <a:latin typeface="Calibri" panose="020F0502020204030204"/>
            </a:endParaRPr>
          </a:p>
        </p:txBody>
      </p:sp>
      <p:sp>
        <p:nvSpPr>
          <p:cNvPr id="7" name="TextBox 6">
            <a:extLst>
              <a:ext uri="{FF2B5EF4-FFF2-40B4-BE49-F238E27FC236}">
                <a16:creationId xmlns:a16="http://schemas.microsoft.com/office/drawing/2014/main" id="{29512056-FE27-B165-90D2-4AC95B98926C}"/>
              </a:ext>
            </a:extLst>
          </p:cNvPr>
          <p:cNvSpPr txBox="1"/>
          <p:nvPr/>
        </p:nvSpPr>
        <p:spPr>
          <a:xfrm>
            <a:off x="4528455" y="811915"/>
            <a:ext cx="635728" cy="369332"/>
          </a:xfrm>
          <a:prstGeom prst="rect">
            <a:avLst/>
          </a:prstGeom>
          <a:noFill/>
        </p:spPr>
        <p:txBody>
          <a:bodyPr wrap="square" rtlCol="0">
            <a:spAutoFit/>
          </a:bodyPr>
          <a:lstStyle/>
          <a:p>
            <a:r>
              <a:rPr lang="en-US">
                <a:solidFill>
                  <a:prstClr val="black"/>
                </a:solidFill>
                <a:latin typeface="Calibri" panose="020F0502020204030204"/>
              </a:rPr>
              <a:t>3%</a:t>
            </a:r>
          </a:p>
        </p:txBody>
      </p:sp>
    </p:spTree>
    <p:extLst>
      <p:ext uri="{BB962C8B-B14F-4D97-AF65-F5344CB8AC3E}">
        <p14:creationId xmlns:p14="http://schemas.microsoft.com/office/powerpoint/2010/main" val="22428592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6" name="Text 4"/>
          <p:cNvSpPr>
            <a:spLocks noGrp="1"/>
          </p:cNvSpPr>
          <p:nvPr>
            <p:ph type="title" idx="4294967295"/>
          </p:nvPr>
        </p:nvSpPr>
        <p:spPr>
          <a:xfrm>
            <a:off x="502920" y="594360"/>
            <a:ext cx="11064240" cy="438912"/>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srgbClr val="143A5A"/>
                </a:solidFill>
                <a:effectLst/>
                <a:uLnTx/>
                <a:uFillTx/>
                <a:latin typeface="+mn-lt"/>
                <a:ea typeface="+mn-ea"/>
                <a:cs typeface="+mn-cs"/>
              </a:rPr>
              <a:t>Session 1 Agenda</a:t>
            </a:r>
            <a:endParaRPr kumimoji="0" lang="en-US" sz="2800" b="0" i="0" u="none" strike="noStrike" kern="1200" cap="none" spc="0" normalizeH="0" baseline="0" noProof="0">
              <a:ln>
                <a:noFill/>
              </a:ln>
              <a:solidFill>
                <a:schemeClr val="tx1"/>
              </a:solidFill>
              <a:effectLst/>
              <a:uLnTx/>
              <a:uFillTx/>
              <a:latin typeface="+mn-lt"/>
              <a:ea typeface="+mn-ea"/>
              <a:cs typeface="+mn-cs"/>
            </a:endParaRPr>
          </a:p>
        </p:txBody>
      </p:sp>
      <p:sp>
        <p:nvSpPr>
          <p:cNvPr id="8" name="Shape 6">
            <a:extLst>
              <a:ext uri="{C183D7F6-B498-43B3-948B-1728B52AA6E4}">
                <adec:decorative xmlns:adec="http://schemas.microsoft.com/office/drawing/2017/decorative" val="1"/>
              </a:ext>
            </a:extLst>
          </p:cNvPr>
          <p:cNvSpPr/>
          <p:nvPr/>
        </p:nvSpPr>
        <p:spPr>
          <a:xfrm>
            <a:off x="594360" y="1389888"/>
            <a:ext cx="3374136" cy="1700784"/>
          </a:xfrm>
          <a:prstGeom prst="roundRect">
            <a:avLst>
              <a:gd name="adj" fmla="val 5926"/>
            </a:avLst>
          </a:prstGeom>
          <a:solidFill>
            <a:srgbClr val="FFFFFF"/>
          </a:solidFill>
          <a:ln w="12700">
            <a:solidFill>
              <a:srgbClr val="D9E2EC"/>
            </a:solidFill>
            <a:prstDash val="solid"/>
          </a:ln>
        </p:spPr>
        <p:txBody>
          <a:bodyPr/>
          <a:lstStyle/>
          <a:p>
            <a:endParaRPr lang="en-US"/>
          </a:p>
        </p:txBody>
      </p:sp>
      <p:sp>
        <p:nvSpPr>
          <p:cNvPr id="9" name="Shape 7">
            <a:extLst>
              <a:ext uri="{C183D7F6-B498-43B3-948B-1728B52AA6E4}">
                <adec:decorative xmlns:adec="http://schemas.microsoft.com/office/drawing/2017/decorative" val="1"/>
              </a:ext>
            </a:extLst>
          </p:cNvPr>
          <p:cNvSpPr/>
          <p:nvPr/>
        </p:nvSpPr>
        <p:spPr>
          <a:xfrm>
            <a:off x="594360" y="1389888"/>
            <a:ext cx="3374136" cy="109728"/>
          </a:xfrm>
          <a:prstGeom prst="rect">
            <a:avLst/>
          </a:prstGeom>
          <a:solidFill>
            <a:srgbClr val="2A9D8F"/>
          </a:solidFill>
          <a:ln w="12700">
            <a:solidFill>
              <a:srgbClr val="2A9D8F"/>
            </a:solidFill>
            <a:prstDash val="solid"/>
          </a:ln>
        </p:spPr>
        <p:txBody>
          <a:bodyPr/>
          <a:lstStyle/>
          <a:p>
            <a:endParaRPr lang="en-US"/>
          </a:p>
        </p:txBody>
      </p:sp>
      <p:sp>
        <p:nvSpPr>
          <p:cNvPr id="10" name="Text 8"/>
          <p:cNvSpPr/>
          <p:nvPr/>
        </p:nvSpPr>
        <p:spPr>
          <a:xfrm>
            <a:off x="795528" y="1591056"/>
            <a:ext cx="2971800" cy="566928"/>
          </a:xfrm>
          <a:prstGeom prst="rect">
            <a:avLst/>
          </a:prstGeom>
          <a:noFill/>
          <a:ln/>
        </p:spPr>
        <p:txBody>
          <a:bodyPr wrap="square" lIns="0" tIns="0" rIns="0" bIns="0" rtlCol="0" anchor="t">
            <a:noAutofit/>
          </a:bodyPr>
          <a:lstStyle/>
          <a:p>
            <a:pPr marL="0" indent="0">
              <a:buNone/>
            </a:pPr>
            <a:r>
              <a:rPr lang="en-US" sz="1800" b="1">
                <a:solidFill>
                  <a:srgbClr val="143A5A"/>
                </a:solidFill>
              </a:rPr>
              <a:t>1. Welcome &amp; audience snapshot</a:t>
            </a:r>
            <a:endParaRPr lang="en-US" sz="1500"/>
          </a:p>
        </p:txBody>
      </p:sp>
      <p:sp>
        <p:nvSpPr>
          <p:cNvPr id="11" name="Text 9"/>
          <p:cNvSpPr/>
          <p:nvPr/>
        </p:nvSpPr>
        <p:spPr>
          <a:xfrm>
            <a:off x="795528" y="2267712"/>
            <a:ext cx="2971800" cy="658368"/>
          </a:xfrm>
          <a:prstGeom prst="rect">
            <a:avLst/>
          </a:prstGeom>
          <a:noFill/>
          <a:ln/>
        </p:spPr>
        <p:txBody>
          <a:bodyPr wrap="square" lIns="254" tIns="254" rIns="254" bIns="254" rtlCol="0" anchor="t">
            <a:noAutofit/>
          </a:bodyPr>
          <a:lstStyle/>
          <a:p>
            <a:pPr marL="0" indent="0">
              <a:buNone/>
            </a:pPr>
            <a:r>
              <a:rPr lang="en-US" sz="1500">
                <a:solidFill>
                  <a:srgbClr val="1F2937"/>
                </a:solidFill>
              </a:rPr>
              <a:t>Who is here, what they are hoping to gain, and how the series responds.</a:t>
            </a:r>
            <a:endParaRPr lang="en-US" sz="1180"/>
          </a:p>
        </p:txBody>
      </p:sp>
      <p:sp>
        <p:nvSpPr>
          <p:cNvPr id="12" name="Shape 10">
            <a:extLst>
              <a:ext uri="{C183D7F6-B498-43B3-948B-1728B52AA6E4}">
                <adec:decorative xmlns:adec="http://schemas.microsoft.com/office/drawing/2017/decorative" val="1"/>
              </a:ext>
            </a:extLst>
          </p:cNvPr>
          <p:cNvSpPr/>
          <p:nvPr/>
        </p:nvSpPr>
        <p:spPr>
          <a:xfrm>
            <a:off x="4407408" y="1389888"/>
            <a:ext cx="3374136" cy="1700784"/>
          </a:xfrm>
          <a:prstGeom prst="roundRect">
            <a:avLst>
              <a:gd name="adj" fmla="val 5926"/>
            </a:avLst>
          </a:prstGeom>
          <a:solidFill>
            <a:srgbClr val="FFFFFF"/>
          </a:solidFill>
          <a:ln w="12700">
            <a:solidFill>
              <a:srgbClr val="D9E2EC"/>
            </a:solidFill>
            <a:prstDash val="solid"/>
          </a:ln>
        </p:spPr>
        <p:txBody>
          <a:bodyPr/>
          <a:lstStyle/>
          <a:p>
            <a:endParaRPr lang="en-US"/>
          </a:p>
        </p:txBody>
      </p:sp>
      <p:sp>
        <p:nvSpPr>
          <p:cNvPr id="13" name="Shape 11">
            <a:extLst>
              <a:ext uri="{C183D7F6-B498-43B3-948B-1728B52AA6E4}">
                <adec:decorative xmlns:adec="http://schemas.microsoft.com/office/drawing/2017/decorative" val="1"/>
              </a:ext>
            </a:extLst>
          </p:cNvPr>
          <p:cNvSpPr/>
          <p:nvPr/>
        </p:nvSpPr>
        <p:spPr>
          <a:xfrm>
            <a:off x="4407408" y="1389888"/>
            <a:ext cx="3374136" cy="109728"/>
          </a:xfrm>
          <a:prstGeom prst="rect">
            <a:avLst/>
          </a:prstGeom>
          <a:solidFill>
            <a:schemeClr val="accent3">
              <a:lumMod val="75000"/>
            </a:schemeClr>
          </a:solidFill>
          <a:ln w="12700">
            <a:solidFill>
              <a:srgbClr val="E9C46A"/>
            </a:solidFill>
            <a:prstDash val="solid"/>
          </a:ln>
        </p:spPr>
        <p:txBody>
          <a:bodyPr/>
          <a:lstStyle/>
          <a:p>
            <a:endParaRPr lang="en-US"/>
          </a:p>
        </p:txBody>
      </p:sp>
      <p:sp>
        <p:nvSpPr>
          <p:cNvPr id="14" name="Text 12"/>
          <p:cNvSpPr/>
          <p:nvPr/>
        </p:nvSpPr>
        <p:spPr>
          <a:xfrm>
            <a:off x="4608576" y="1591056"/>
            <a:ext cx="2971800" cy="566928"/>
          </a:xfrm>
          <a:prstGeom prst="rect">
            <a:avLst/>
          </a:prstGeom>
          <a:noFill/>
          <a:ln/>
        </p:spPr>
        <p:txBody>
          <a:bodyPr wrap="square" lIns="0" tIns="0" rIns="0" bIns="0" rtlCol="0" anchor="t">
            <a:noAutofit/>
          </a:bodyPr>
          <a:lstStyle/>
          <a:p>
            <a:pPr marL="0" indent="0">
              <a:buNone/>
            </a:pPr>
            <a:r>
              <a:rPr lang="en-US" sz="1800" b="1">
                <a:solidFill>
                  <a:srgbClr val="143A5A"/>
                </a:solidFill>
              </a:rPr>
              <a:t>2. Workforce landscape</a:t>
            </a:r>
            <a:endParaRPr lang="en-US" sz="1500"/>
          </a:p>
        </p:txBody>
      </p:sp>
      <p:sp>
        <p:nvSpPr>
          <p:cNvPr id="15" name="Text 13"/>
          <p:cNvSpPr/>
          <p:nvPr/>
        </p:nvSpPr>
        <p:spPr>
          <a:xfrm>
            <a:off x="4608576" y="2093977"/>
            <a:ext cx="2971800" cy="658368"/>
          </a:xfrm>
          <a:prstGeom prst="rect">
            <a:avLst/>
          </a:prstGeom>
          <a:noFill/>
          <a:ln/>
        </p:spPr>
        <p:txBody>
          <a:bodyPr wrap="square" lIns="254" tIns="254" rIns="254" bIns="254" rtlCol="0" anchor="t">
            <a:noAutofit/>
          </a:bodyPr>
          <a:lstStyle/>
          <a:p>
            <a:pPr marL="0" indent="0">
              <a:buNone/>
            </a:pPr>
            <a:r>
              <a:rPr lang="en-US" sz="1500">
                <a:solidFill>
                  <a:srgbClr val="1F2937"/>
                </a:solidFill>
              </a:rPr>
              <a:t>Cross-sector challenges, participant needs, and system pressures shaping recruitment and retention.</a:t>
            </a:r>
            <a:endParaRPr lang="en-US" sz="1180"/>
          </a:p>
        </p:txBody>
      </p:sp>
      <p:sp>
        <p:nvSpPr>
          <p:cNvPr id="16" name="Shape 14">
            <a:extLst>
              <a:ext uri="{C183D7F6-B498-43B3-948B-1728B52AA6E4}">
                <adec:decorative xmlns:adec="http://schemas.microsoft.com/office/drawing/2017/decorative" val="1"/>
              </a:ext>
            </a:extLst>
          </p:cNvPr>
          <p:cNvSpPr/>
          <p:nvPr/>
        </p:nvSpPr>
        <p:spPr>
          <a:xfrm>
            <a:off x="8220456" y="1389888"/>
            <a:ext cx="3374136" cy="1700784"/>
          </a:xfrm>
          <a:prstGeom prst="roundRect">
            <a:avLst>
              <a:gd name="adj" fmla="val 5926"/>
            </a:avLst>
          </a:prstGeom>
          <a:solidFill>
            <a:srgbClr val="FFFFFF"/>
          </a:solidFill>
          <a:ln w="12700">
            <a:solidFill>
              <a:srgbClr val="D9E2EC"/>
            </a:solidFill>
            <a:prstDash val="solid"/>
          </a:ln>
        </p:spPr>
        <p:txBody>
          <a:bodyPr/>
          <a:lstStyle/>
          <a:p>
            <a:endParaRPr lang="en-US"/>
          </a:p>
        </p:txBody>
      </p:sp>
      <p:sp>
        <p:nvSpPr>
          <p:cNvPr id="17" name="Shape 15">
            <a:extLst>
              <a:ext uri="{C183D7F6-B498-43B3-948B-1728B52AA6E4}">
                <adec:decorative xmlns:adec="http://schemas.microsoft.com/office/drawing/2017/decorative" val="1"/>
              </a:ext>
            </a:extLst>
          </p:cNvPr>
          <p:cNvSpPr/>
          <p:nvPr/>
        </p:nvSpPr>
        <p:spPr>
          <a:xfrm>
            <a:off x="8220456" y="1389888"/>
            <a:ext cx="3374136" cy="109728"/>
          </a:xfrm>
          <a:prstGeom prst="rect">
            <a:avLst/>
          </a:prstGeom>
          <a:solidFill>
            <a:schemeClr val="accent4">
              <a:lumMod val="75000"/>
            </a:schemeClr>
          </a:solidFill>
          <a:ln w="12700">
            <a:solidFill>
              <a:srgbClr val="4D908E"/>
            </a:solidFill>
            <a:prstDash val="solid"/>
          </a:ln>
        </p:spPr>
        <p:txBody>
          <a:bodyPr/>
          <a:lstStyle/>
          <a:p>
            <a:endParaRPr lang="en-US"/>
          </a:p>
        </p:txBody>
      </p:sp>
      <p:sp>
        <p:nvSpPr>
          <p:cNvPr id="18" name="Text 16"/>
          <p:cNvSpPr/>
          <p:nvPr/>
        </p:nvSpPr>
        <p:spPr>
          <a:xfrm>
            <a:off x="8421624" y="1591056"/>
            <a:ext cx="2971800" cy="566928"/>
          </a:xfrm>
          <a:prstGeom prst="rect">
            <a:avLst/>
          </a:prstGeom>
          <a:noFill/>
          <a:ln/>
        </p:spPr>
        <p:txBody>
          <a:bodyPr wrap="square" lIns="0" tIns="0" rIns="0" bIns="0" rtlCol="0" anchor="t">
            <a:noAutofit/>
          </a:bodyPr>
          <a:lstStyle/>
          <a:p>
            <a:pPr marL="0" indent="0">
              <a:buNone/>
            </a:pPr>
            <a:r>
              <a:rPr lang="en-US" sz="1800" b="1">
                <a:solidFill>
                  <a:srgbClr val="143A5A"/>
                </a:solidFill>
              </a:rPr>
              <a:t>3. ECTA Synthesis tools</a:t>
            </a:r>
            <a:endParaRPr lang="en-US" sz="1500"/>
          </a:p>
        </p:txBody>
      </p:sp>
      <p:sp>
        <p:nvSpPr>
          <p:cNvPr id="19" name="Text 17"/>
          <p:cNvSpPr/>
          <p:nvPr/>
        </p:nvSpPr>
        <p:spPr>
          <a:xfrm>
            <a:off x="8421624" y="1965960"/>
            <a:ext cx="2971800" cy="658368"/>
          </a:xfrm>
          <a:prstGeom prst="rect">
            <a:avLst/>
          </a:prstGeom>
          <a:noFill/>
          <a:ln/>
        </p:spPr>
        <p:txBody>
          <a:bodyPr wrap="square" lIns="254" tIns="254" rIns="254" bIns="254" rtlCol="0" anchor="t">
            <a:noAutofit/>
          </a:bodyPr>
          <a:lstStyle/>
          <a:p>
            <a:pPr marL="0" indent="0">
              <a:buNone/>
            </a:pPr>
            <a:r>
              <a:rPr lang="en-US" sz="1500">
                <a:solidFill>
                  <a:srgbClr val="1F2937"/>
                </a:solidFill>
              </a:rPr>
              <a:t>Recruitment &amp; Retention Synthesis and Personnel/Workforce component of the System Framework.</a:t>
            </a:r>
            <a:endParaRPr lang="en-US" sz="1180"/>
          </a:p>
        </p:txBody>
      </p:sp>
      <p:sp>
        <p:nvSpPr>
          <p:cNvPr id="20" name="Shape 18">
            <a:extLst>
              <a:ext uri="{C183D7F6-B498-43B3-948B-1728B52AA6E4}">
                <adec:decorative xmlns:adec="http://schemas.microsoft.com/office/drawing/2017/decorative" val="1"/>
              </a:ext>
            </a:extLst>
          </p:cNvPr>
          <p:cNvSpPr/>
          <p:nvPr/>
        </p:nvSpPr>
        <p:spPr>
          <a:xfrm>
            <a:off x="594360" y="3493008"/>
            <a:ext cx="3374136" cy="1700784"/>
          </a:xfrm>
          <a:prstGeom prst="roundRect">
            <a:avLst>
              <a:gd name="adj" fmla="val 5926"/>
            </a:avLst>
          </a:prstGeom>
          <a:solidFill>
            <a:srgbClr val="FFFFFF"/>
          </a:solidFill>
          <a:ln w="12700">
            <a:solidFill>
              <a:srgbClr val="D9E2EC"/>
            </a:solidFill>
            <a:prstDash val="solid"/>
          </a:ln>
        </p:spPr>
        <p:txBody>
          <a:bodyPr/>
          <a:lstStyle/>
          <a:p>
            <a:endParaRPr lang="en-US"/>
          </a:p>
        </p:txBody>
      </p:sp>
      <p:sp>
        <p:nvSpPr>
          <p:cNvPr id="21" name="Shape 19">
            <a:extLst>
              <a:ext uri="{C183D7F6-B498-43B3-948B-1728B52AA6E4}">
                <adec:decorative xmlns:adec="http://schemas.microsoft.com/office/drawing/2017/decorative" val="1"/>
              </a:ext>
            </a:extLst>
          </p:cNvPr>
          <p:cNvSpPr/>
          <p:nvPr/>
        </p:nvSpPr>
        <p:spPr>
          <a:xfrm>
            <a:off x="594360" y="3493008"/>
            <a:ext cx="3374136" cy="109728"/>
          </a:xfrm>
          <a:prstGeom prst="rect">
            <a:avLst/>
          </a:prstGeom>
          <a:solidFill>
            <a:srgbClr val="6D597A"/>
          </a:solidFill>
          <a:ln w="12700">
            <a:solidFill>
              <a:srgbClr val="6D597A"/>
            </a:solidFill>
            <a:prstDash val="solid"/>
          </a:ln>
        </p:spPr>
        <p:txBody>
          <a:bodyPr/>
          <a:lstStyle/>
          <a:p>
            <a:endParaRPr lang="en-US"/>
          </a:p>
        </p:txBody>
      </p:sp>
      <p:sp>
        <p:nvSpPr>
          <p:cNvPr id="22" name="Text 20"/>
          <p:cNvSpPr/>
          <p:nvPr/>
        </p:nvSpPr>
        <p:spPr>
          <a:xfrm>
            <a:off x="795528" y="3694176"/>
            <a:ext cx="2971800" cy="566928"/>
          </a:xfrm>
          <a:prstGeom prst="rect">
            <a:avLst/>
          </a:prstGeom>
          <a:noFill/>
          <a:ln/>
        </p:spPr>
        <p:txBody>
          <a:bodyPr wrap="square" lIns="0" tIns="0" rIns="0" bIns="0" rtlCol="0" anchor="t">
            <a:noAutofit/>
          </a:bodyPr>
          <a:lstStyle/>
          <a:p>
            <a:pPr marL="0" indent="0">
              <a:buNone/>
            </a:pPr>
            <a:r>
              <a:rPr lang="en-US" sz="1800" b="1">
                <a:solidFill>
                  <a:srgbClr val="143A5A"/>
                </a:solidFill>
              </a:rPr>
              <a:t>4. Data for decisions</a:t>
            </a:r>
            <a:endParaRPr lang="en-US" sz="1500"/>
          </a:p>
        </p:txBody>
      </p:sp>
      <p:sp>
        <p:nvSpPr>
          <p:cNvPr id="23" name="Text 21"/>
          <p:cNvSpPr/>
          <p:nvPr/>
        </p:nvSpPr>
        <p:spPr>
          <a:xfrm>
            <a:off x="795528" y="4370831"/>
            <a:ext cx="2971800" cy="658368"/>
          </a:xfrm>
          <a:prstGeom prst="rect">
            <a:avLst/>
          </a:prstGeom>
          <a:noFill/>
          <a:ln/>
        </p:spPr>
        <p:txBody>
          <a:bodyPr wrap="square" lIns="254" tIns="254" rIns="254" bIns="254" rtlCol="0" anchor="t">
            <a:noAutofit/>
          </a:bodyPr>
          <a:lstStyle/>
          <a:p>
            <a:pPr marL="0" indent="0">
              <a:buNone/>
            </a:pPr>
            <a:r>
              <a:rPr lang="en-US" sz="1500">
                <a:solidFill>
                  <a:srgbClr val="1F2937"/>
                </a:solidFill>
              </a:rPr>
              <a:t>Minimum indicators and the data-to-action cycle for strategy selection.</a:t>
            </a:r>
            <a:endParaRPr lang="en-US" sz="1180"/>
          </a:p>
        </p:txBody>
      </p:sp>
      <p:sp>
        <p:nvSpPr>
          <p:cNvPr id="24" name="Shape 22">
            <a:extLst>
              <a:ext uri="{C183D7F6-B498-43B3-948B-1728B52AA6E4}">
                <adec:decorative xmlns:adec="http://schemas.microsoft.com/office/drawing/2017/decorative" val="1"/>
              </a:ext>
            </a:extLst>
          </p:cNvPr>
          <p:cNvSpPr/>
          <p:nvPr/>
        </p:nvSpPr>
        <p:spPr>
          <a:xfrm>
            <a:off x="4407408" y="3493008"/>
            <a:ext cx="3374136" cy="1700784"/>
          </a:xfrm>
          <a:prstGeom prst="roundRect">
            <a:avLst>
              <a:gd name="adj" fmla="val 5926"/>
            </a:avLst>
          </a:prstGeom>
          <a:solidFill>
            <a:srgbClr val="FFFFFF"/>
          </a:solidFill>
          <a:ln w="12700">
            <a:solidFill>
              <a:srgbClr val="D9E2EC"/>
            </a:solidFill>
            <a:prstDash val="solid"/>
          </a:ln>
        </p:spPr>
        <p:txBody>
          <a:bodyPr/>
          <a:lstStyle/>
          <a:p>
            <a:endParaRPr lang="en-US"/>
          </a:p>
        </p:txBody>
      </p:sp>
      <p:sp>
        <p:nvSpPr>
          <p:cNvPr id="25" name="Shape 23">
            <a:extLst>
              <a:ext uri="{C183D7F6-B498-43B3-948B-1728B52AA6E4}">
                <adec:decorative xmlns:adec="http://schemas.microsoft.com/office/drawing/2017/decorative" val="1"/>
              </a:ext>
            </a:extLst>
          </p:cNvPr>
          <p:cNvSpPr/>
          <p:nvPr/>
        </p:nvSpPr>
        <p:spPr>
          <a:xfrm>
            <a:off x="4407408" y="3493008"/>
            <a:ext cx="3374136" cy="109728"/>
          </a:xfrm>
          <a:prstGeom prst="rect">
            <a:avLst/>
          </a:prstGeom>
          <a:solidFill>
            <a:srgbClr val="E76F51"/>
          </a:solidFill>
          <a:ln w="12700">
            <a:solidFill>
              <a:srgbClr val="E76F51"/>
            </a:solidFill>
            <a:prstDash val="solid"/>
          </a:ln>
        </p:spPr>
        <p:txBody>
          <a:bodyPr/>
          <a:lstStyle/>
          <a:p>
            <a:endParaRPr lang="en-US"/>
          </a:p>
        </p:txBody>
      </p:sp>
      <p:sp>
        <p:nvSpPr>
          <p:cNvPr id="26" name="Text 24"/>
          <p:cNvSpPr/>
          <p:nvPr/>
        </p:nvSpPr>
        <p:spPr>
          <a:xfrm>
            <a:off x="4608576" y="3694176"/>
            <a:ext cx="2971800" cy="566928"/>
          </a:xfrm>
          <a:prstGeom prst="rect">
            <a:avLst/>
          </a:prstGeom>
          <a:noFill/>
          <a:ln/>
        </p:spPr>
        <p:txBody>
          <a:bodyPr wrap="square" lIns="0" tIns="0" rIns="0" bIns="0" rtlCol="0" anchor="t">
            <a:noAutofit/>
          </a:bodyPr>
          <a:lstStyle/>
          <a:p>
            <a:pPr marL="0" indent="0">
              <a:buNone/>
            </a:pPr>
            <a:r>
              <a:rPr lang="en-US" sz="1800" b="1">
                <a:solidFill>
                  <a:srgbClr val="143A5A"/>
                </a:solidFill>
              </a:rPr>
              <a:t>5. Planning tool routine</a:t>
            </a:r>
            <a:endParaRPr lang="en-US" sz="1500"/>
          </a:p>
        </p:txBody>
      </p:sp>
      <p:sp>
        <p:nvSpPr>
          <p:cNvPr id="27" name="Text 25"/>
          <p:cNvSpPr/>
          <p:nvPr/>
        </p:nvSpPr>
        <p:spPr>
          <a:xfrm>
            <a:off x="4608576" y="4370831"/>
            <a:ext cx="2971800" cy="658368"/>
          </a:xfrm>
          <a:prstGeom prst="rect">
            <a:avLst/>
          </a:prstGeom>
          <a:noFill/>
          <a:ln/>
        </p:spPr>
        <p:txBody>
          <a:bodyPr wrap="square" lIns="254" tIns="254" rIns="254" bIns="254" rtlCol="0" anchor="t">
            <a:noAutofit/>
          </a:bodyPr>
          <a:lstStyle/>
          <a:p>
            <a:pPr marL="0" indent="0">
              <a:buNone/>
            </a:pPr>
            <a:r>
              <a:rPr lang="en-US" sz="1500">
                <a:solidFill>
                  <a:srgbClr val="1F2937"/>
                </a:solidFill>
              </a:rPr>
              <a:t>Capture ideas, test strategy fit, and define commitments between sessions.</a:t>
            </a:r>
            <a:endParaRPr lang="en-US" sz="1180"/>
          </a:p>
        </p:txBody>
      </p:sp>
      <p:sp>
        <p:nvSpPr>
          <p:cNvPr id="28" name="Shape 26">
            <a:extLst>
              <a:ext uri="{C183D7F6-B498-43B3-948B-1728B52AA6E4}">
                <adec:decorative xmlns:adec="http://schemas.microsoft.com/office/drawing/2017/decorative" val="1"/>
              </a:ext>
            </a:extLst>
          </p:cNvPr>
          <p:cNvSpPr/>
          <p:nvPr/>
        </p:nvSpPr>
        <p:spPr>
          <a:xfrm>
            <a:off x="8220456" y="3493008"/>
            <a:ext cx="3374136" cy="1700784"/>
          </a:xfrm>
          <a:prstGeom prst="roundRect">
            <a:avLst>
              <a:gd name="adj" fmla="val 5926"/>
            </a:avLst>
          </a:prstGeom>
          <a:solidFill>
            <a:srgbClr val="FFFFFF"/>
          </a:solidFill>
          <a:ln w="12700">
            <a:solidFill>
              <a:srgbClr val="D9E2EC"/>
            </a:solidFill>
            <a:prstDash val="solid"/>
          </a:ln>
        </p:spPr>
        <p:txBody>
          <a:bodyPr/>
          <a:lstStyle/>
          <a:p>
            <a:endParaRPr lang="en-US"/>
          </a:p>
        </p:txBody>
      </p:sp>
      <p:sp>
        <p:nvSpPr>
          <p:cNvPr id="29" name="Shape 27">
            <a:extLst>
              <a:ext uri="{C183D7F6-B498-43B3-948B-1728B52AA6E4}">
                <adec:decorative xmlns:adec="http://schemas.microsoft.com/office/drawing/2017/decorative" val="1"/>
              </a:ext>
            </a:extLst>
          </p:cNvPr>
          <p:cNvSpPr/>
          <p:nvPr/>
        </p:nvSpPr>
        <p:spPr>
          <a:xfrm>
            <a:off x="8220456" y="3493008"/>
            <a:ext cx="3374136" cy="109728"/>
          </a:xfrm>
          <a:prstGeom prst="rect">
            <a:avLst/>
          </a:prstGeom>
          <a:solidFill>
            <a:srgbClr val="143A5A"/>
          </a:solidFill>
          <a:ln w="12700">
            <a:solidFill>
              <a:srgbClr val="143A5A"/>
            </a:solidFill>
            <a:prstDash val="solid"/>
          </a:ln>
        </p:spPr>
        <p:txBody>
          <a:bodyPr/>
          <a:lstStyle/>
          <a:p>
            <a:endParaRPr lang="en-US"/>
          </a:p>
        </p:txBody>
      </p:sp>
      <p:sp>
        <p:nvSpPr>
          <p:cNvPr id="30" name="Text 28"/>
          <p:cNvSpPr/>
          <p:nvPr/>
        </p:nvSpPr>
        <p:spPr>
          <a:xfrm>
            <a:off x="8421624" y="3694176"/>
            <a:ext cx="2971800" cy="566928"/>
          </a:xfrm>
          <a:prstGeom prst="rect">
            <a:avLst/>
          </a:prstGeom>
          <a:noFill/>
          <a:ln/>
        </p:spPr>
        <p:txBody>
          <a:bodyPr wrap="square" lIns="0" tIns="0" rIns="0" bIns="0" rtlCol="0" anchor="t">
            <a:noAutofit/>
          </a:bodyPr>
          <a:lstStyle/>
          <a:p>
            <a:pPr marL="0" indent="0">
              <a:buNone/>
            </a:pPr>
            <a:r>
              <a:rPr lang="en-US" sz="1800" b="1">
                <a:solidFill>
                  <a:srgbClr val="143A5A"/>
                </a:solidFill>
              </a:rPr>
              <a:t>6. Reflection, Resources &amp; next steps</a:t>
            </a:r>
            <a:endParaRPr lang="en-US" sz="1500"/>
          </a:p>
        </p:txBody>
      </p:sp>
      <p:sp>
        <p:nvSpPr>
          <p:cNvPr id="31" name="Text 29"/>
          <p:cNvSpPr/>
          <p:nvPr/>
        </p:nvSpPr>
        <p:spPr>
          <a:xfrm>
            <a:off x="8421624" y="4370831"/>
            <a:ext cx="2971800" cy="658368"/>
          </a:xfrm>
          <a:prstGeom prst="rect">
            <a:avLst/>
          </a:prstGeom>
          <a:noFill/>
          <a:ln/>
        </p:spPr>
        <p:txBody>
          <a:bodyPr wrap="square" lIns="254" tIns="254" rIns="254" bIns="254" rtlCol="0" anchor="t">
            <a:noAutofit/>
          </a:bodyPr>
          <a:lstStyle/>
          <a:p>
            <a:pPr marL="0" indent="0">
              <a:buNone/>
            </a:pPr>
            <a:r>
              <a:rPr lang="en-US" sz="1500">
                <a:solidFill>
                  <a:srgbClr val="1F2937"/>
                </a:solidFill>
              </a:rPr>
              <a:t>Choose a starting challenge, identify evidence, and prepare for Session 2.</a:t>
            </a:r>
            <a:endParaRPr lang="en-US" sz="1180"/>
          </a:p>
        </p:txBody>
      </p:sp>
      <p:sp>
        <p:nvSpPr>
          <p:cNvPr id="2" name="TextBox 1">
            <a:extLst>
              <a:ext uri="{FF2B5EF4-FFF2-40B4-BE49-F238E27FC236}">
                <a16:creationId xmlns:a16="http://schemas.microsoft.com/office/drawing/2014/main" id="{F9E17804-A0A8-4E5E-A67A-054C66AF9A8D}"/>
              </a:ext>
            </a:extLst>
          </p:cNvPr>
          <p:cNvSpPr txBox="1"/>
          <p:nvPr/>
        </p:nvSpPr>
        <p:spPr>
          <a:xfrm>
            <a:off x="3170305" y="5694745"/>
            <a:ext cx="5729469" cy="369332"/>
          </a:xfrm>
          <a:prstGeom prst="rect">
            <a:avLst/>
          </a:prstGeom>
          <a:noFill/>
        </p:spPr>
        <p:txBody>
          <a:bodyPr wrap="square" rtlCol="0">
            <a:spAutoFit/>
          </a:bodyPr>
          <a:lstStyle/>
          <a:p>
            <a:r>
              <a:rPr lang="en-US"/>
              <a:t>Please use the Q&amp;A feature to ask any questions!</a:t>
            </a:r>
          </a:p>
        </p:txBody>
      </p:sp>
      <p:sp>
        <p:nvSpPr>
          <p:cNvPr id="3" name="Slide Number Placeholder 2">
            <a:extLst>
              <a:ext uri="{FF2B5EF4-FFF2-40B4-BE49-F238E27FC236}">
                <a16:creationId xmlns:a16="http://schemas.microsoft.com/office/drawing/2014/main" id="{BC89C609-F309-6F97-0462-6F55E7D94CFA}"/>
              </a:ext>
            </a:extLst>
          </p:cNvPr>
          <p:cNvSpPr>
            <a:spLocks noGrp="1"/>
          </p:cNvSpPr>
          <p:nvPr>
            <p:ph type="sldNum" sz="quarter" idx="4"/>
          </p:nvPr>
        </p:nvSpPr>
        <p:spPr/>
        <p:txBody>
          <a:bodyPr/>
          <a:lstStyle/>
          <a:p>
            <a:fld id="{8FF8BE51-C3B0-9B4F-9A06-4F809A9A7941}" type="slidenum">
              <a:rPr lang="en-US" smtClean="0"/>
              <a:pPr/>
              <a:t>2</a:t>
            </a:fld>
            <a:endParaRPr lang="en-US"/>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32F673-B621-3427-8EC6-2E8F51E1032B}"/>
              </a:ext>
            </a:extLst>
          </p:cNvPr>
          <p:cNvSpPr>
            <a:spLocks noGrp="1"/>
          </p:cNvSpPr>
          <p:nvPr>
            <p:ph type="title"/>
          </p:nvPr>
        </p:nvSpPr>
        <p:spPr/>
        <p:txBody>
          <a:bodyPr>
            <a:normAutofit/>
          </a:bodyPr>
          <a:lstStyle/>
          <a:p>
            <a:pPr algn="ctr"/>
            <a:r>
              <a:rPr lang="en-US" sz="3600"/>
              <a:t>Low Compensation</a:t>
            </a:r>
          </a:p>
        </p:txBody>
      </p:sp>
      <p:sp>
        <p:nvSpPr>
          <p:cNvPr id="3" name="Content Placeholder 2">
            <a:extLst>
              <a:ext uri="{FF2B5EF4-FFF2-40B4-BE49-F238E27FC236}">
                <a16:creationId xmlns:a16="http://schemas.microsoft.com/office/drawing/2014/main" id="{74C57BED-85FE-C23D-0704-A8F0F80CBD44}"/>
              </a:ext>
            </a:extLst>
          </p:cNvPr>
          <p:cNvSpPr>
            <a:spLocks noGrp="1"/>
          </p:cNvSpPr>
          <p:nvPr>
            <p:ph idx="1"/>
          </p:nvPr>
        </p:nvSpPr>
        <p:spPr>
          <a:xfrm>
            <a:off x="1752600" y="1690689"/>
            <a:ext cx="8781288" cy="4351338"/>
          </a:xfrm>
        </p:spPr>
        <p:txBody>
          <a:bodyPr/>
          <a:lstStyle/>
          <a:p>
            <a:pPr marL="901700" marR="767080" indent="-457200">
              <a:lnSpc>
                <a:spcPct val="105000"/>
              </a:lnSpc>
              <a:spcBef>
                <a:spcPts val="385"/>
              </a:spcBef>
            </a:pPr>
            <a:r>
              <a:rPr lang="en-US" sz="3200">
                <a:solidFill>
                  <a:srgbClr val="231F20"/>
                </a:solidFill>
                <a:latin typeface="Calibri" panose="020F0502020204030204" pitchFamily="34" charset="0"/>
                <a:ea typeface="Calibri" panose="020F0502020204030204" pitchFamily="34" charset="0"/>
              </a:rPr>
              <a:t>Of</a:t>
            </a:r>
            <a:r>
              <a:rPr lang="en-US" sz="3200" spc="-50">
                <a:solidFill>
                  <a:srgbClr val="231F20"/>
                </a:solidFill>
                <a:latin typeface="Calibri" panose="020F0502020204030204" pitchFamily="34" charset="0"/>
                <a:ea typeface="Calibri" panose="020F0502020204030204" pitchFamily="34" charset="0"/>
              </a:rPr>
              <a:t> </a:t>
            </a:r>
            <a:r>
              <a:rPr lang="en-US" sz="3200">
                <a:solidFill>
                  <a:srgbClr val="231F20"/>
                </a:solidFill>
                <a:latin typeface="Calibri" panose="020F0502020204030204" pitchFamily="34" charset="0"/>
                <a:ea typeface="Calibri" panose="020F0502020204030204" pitchFamily="34" charset="0"/>
              </a:rPr>
              <a:t>those who reported a salary, the two most frequently reported salary categories were</a:t>
            </a:r>
            <a:r>
              <a:rPr lang="en-US" sz="3200">
                <a:latin typeface="Calibri" panose="020F0502020204030204" pitchFamily="34" charset="0"/>
                <a:ea typeface="Calibri" panose="020F0502020204030204" pitchFamily="34" charset="0"/>
              </a:rPr>
              <a:t> </a:t>
            </a:r>
            <a:r>
              <a:rPr lang="en-US" sz="3200" b="1">
                <a:solidFill>
                  <a:srgbClr val="231F20"/>
                </a:solidFill>
                <a:latin typeface="Calibri" panose="020F0502020204030204" pitchFamily="34" charset="0"/>
                <a:ea typeface="Calibri" panose="020F0502020204030204" pitchFamily="34" charset="0"/>
              </a:rPr>
              <a:t>$50,000</a:t>
            </a:r>
            <a:r>
              <a:rPr lang="en-US" sz="3200" b="1" spc="-25">
                <a:solidFill>
                  <a:srgbClr val="231F20"/>
                </a:solidFill>
                <a:latin typeface="Calibri" panose="020F0502020204030204" pitchFamily="34" charset="0"/>
                <a:ea typeface="Calibri" panose="020F0502020204030204" pitchFamily="34" charset="0"/>
              </a:rPr>
              <a:t> </a:t>
            </a:r>
            <a:r>
              <a:rPr lang="en-US" sz="3200" b="1">
                <a:solidFill>
                  <a:srgbClr val="231F20"/>
                </a:solidFill>
                <a:latin typeface="Calibri" panose="020F0502020204030204" pitchFamily="34" charset="0"/>
                <a:ea typeface="Calibri" panose="020F0502020204030204" pitchFamily="34" charset="0"/>
              </a:rPr>
              <a:t>to</a:t>
            </a:r>
            <a:r>
              <a:rPr lang="en-US" sz="3200" b="1" spc="-30">
                <a:solidFill>
                  <a:srgbClr val="231F20"/>
                </a:solidFill>
                <a:latin typeface="Calibri" panose="020F0502020204030204" pitchFamily="34" charset="0"/>
                <a:ea typeface="Calibri" panose="020F0502020204030204" pitchFamily="34" charset="0"/>
              </a:rPr>
              <a:t> </a:t>
            </a:r>
            <a:r>
              <a:rPr lang="en-US" sz="3200" b="1">
                <a:solidFill>
                  <a:srgbClr val="231F20"/>
                </a:solidFill>
                <a:latin typeface="Calibri" panose="020F0502020204030204" pitchFamily="34" charset="0"/>
                <a:ea typeface="Calibri" panose="020F0502020204030204" pitchFamily="34" charset="0"/>
              </a:rPr>
              <a:t>$59,000</a:t>
            </a:r>
            <a:r>
              <a:rPr lang="en-US" sz="3200" b="1" spc="-25">
                <a:solidFill>
                  <a:srgbClr val="231F20"/>
                </a:solidFill>
                <a:latin typeface="Calibri" panose="020F0502020204030204" pitchFamily="34" charset="0"/>
                <a:ea typeface="Calibri" panose="020F0502020204030204" pitchFamily="34" charset="0"/>
              </a:rPr>
              <a:t> </a:t>
            </a:r>
            <a:r>
              <a:rPr lang="en-US" sz="3200">
                <a:solidFill>
                  <a:srgbClr val="231F20"/>
                </a:solidFill>
                <a:latin typeface="Calibri" panose="020F0502020204030204" pitchFamily="34" charset="0"/>
                <a:ea typeface="Calibri" panose="020F0502020204030204" pitchFamily="34" charset="0"/>
              </a:rPr>
              <a:t>and</a:t>
            </a:r>
            <a:r>
              <a:rPr lang="en-US" sz="3200" spc="-30">
                <a:solidFill>
                  <a:srgbClr val="231F20"/>
                </a:solidFill>
                <a:latin typeface="Calibri" panose="020F0502020204030204" pitchFamily="34" charset="0"/>
                <a:ea typeface="Calibri" panose="020F0502020204030204" pitchFamily="34" charset="0"/>
              </a:rPr>
              <a:t> </a:t>
            </a:r>
            <a:r>
              <a:rPr lang="en-US" sz="3200">
                <a:solidFill>
                  <a:srgbClr val="231F20"/>
                </a:solidFill>
                <a:latin typeface="Calibri" panose="020F0502020204030204" pitchFamily="34" charset="0"/>
                <a:ea typeface="Calibri" panose="020F0502020204030204" pitchFamily="34" charset="0"/>
              </a:rPr>
              <a:t>$</a:t>
            </a:r>
            <a:r>
              <a:rPr lang="en-US" sz="3200" b="1">
                <a:solidFill>
                  <a:srgbClr val="231F20"/>
                </a:solidFill>
                <a:latin typeface="Calibri" panose="020F0502020204030204" pitchFamily="34" charset="0"/>
                <a:ea typeface="Calibri" panose="020F0502020204030204" pitchFamily="34" charset="0"/>
              </a:rPr>
              <a:t>60,000</a:t>
            </a:r>
            <a:r>
              <a:rPr lang="en-US" sz="3200" b="1" spc="-25">
                <a:solidFill>
                  <a:srgbClr val="231F20"/>
                </a:solidFill>
                <a:latin typeface="Calibri" panose="020F0502020204030204" pitchFamily="34" charset="0"/>
                <a:ea typeface="Calibri" panose="020F0502020204030204" pitchFamily="34" charset="0"/>
              </a:rPr>
              <a:t> </a:t>
            </a:r>
            <a:r>
              <a:rPr lang="en-US" sz="3200" b="1">
                <a:solidFill>
                  <a:srgbClr val="231F20"/>
                </a:solidFill>
                <a:latin typeface="Calibri" panose="020F0502020204030204" pitchFamily="34" charset="0"/>
                <a:ea typeface="Calibri" panose="020F0502020204030204" pitchFamily="34" charset="0"/>
              </a:rPr>
              <a:t>to</a:t>
            </a:r>
            <a:r>
              <a:rPr lang="en-US" sz="3200" b="1" spc="-30">
                <a:solidFill>
                  <a:srgbClr val="231F20"/>
                </a:solidFill>
                <a:latin typeface="Calibri" panose="020F0502020204030204" pitchFamily="34" charset="0"/>
                <a:ea typeface="Calibri" panose="020F0502020204030204" pitchFamily="34" charset="0"/>
              </a:rPr>
              <a:t> </a:t>
            </a:r>
            <a:r>
              <a:rPr lang="en-US" sz="3200" b="1">
                <a:solidFill>
                  <a:srgbClr val="231F20"/>
                </a:solidFill>
                <a:latin typeface="Calibri" panose="020F0502020204030204" pitchFamily="34" charset="0"/>
                <a:ea typeface="Calibri" panose="020F0502020204030204" pitchFamily="34" charset="0"/>
              </a:rPr>
              <a:t>$69,000</a:t>
            </a:r>
            <a:r>
              <a:rPr lang="en-US" sz="3200">
                <a:solidFill>
                  <a:srgbClr val="231F20"/>
                </a:solidFill>
                <a:latin typeface="Calibri" panose="020F0502020204030204" pitchFamily="34" charset="0"/>
                <a:ea typeface="Calibri" panose="020F0502020204030204" pitchFamily="34" charset="0"/>
              </a:rPr>
              <a:t>.</a:t>
            </a:r>
            <a:r>
              <a:rPr lang="en-US" sz="3200" spc="-30">
                <a:solidFill>
                  <a:srgbClr val="231F20"/>
                </a:solidFill>
                <a:latin typeface="Calibri" panose="020F0502020204030204" pitchFamily="34" charset="0"/>
                <a:ea typeface="Calibri" panose="020F0502020204030204" pitchFamily="34" charset="0"/>
              </a:rPr>
              <a:t> </a:t>
            </a:r>
          </a:p>
          <a:p>
            <a:pPr marL="901700" marR="767080" indent="-457200">
              <a:lnSpc>
                <a:spcPct val="105000"/>
              </a:lnSpc>
              <a:spcBef>
                <a:spcPts val="385"/>
              </a:spcBef>
            </a:pPr>
            <a:endParaRPr lang="en-US" sz="3200">
              <a:solidFill>
                <a:srgbClr val="231F20"/>
              </a:solidFill>
              <a:latin typeface="Calibri" panose="020F0502020204030204" pitchFamily="34" charset="0"/>
              <a:ea typeface="Calibri" panose="020F0502020204030204" pitchFamily="34" charset="0"/>
            </a:endParaRPr>
          </a:p>
          <a:p>
            <a:pPr marL="901700" marR="767080" indent="-457200">
              <a:lnSpc>
                <a:spcPct val="105000"/>
              </a:lnSpc>
              <a:spcBef>
                <a:spcPts val="385"/>
              </a:spcBef>
            </a:pPr>
            <a:r>
              <a:rPr lang="en-US" sz="3200">
                <a:solidFill>
                  <a:srgbClr val="231F20"/>
                </a:solidFill>
                <a:latin typeface="Calibri" panose="020F0502020204030204" pitchFamily="34" charset="0"/>
                <a:ea typeface="Calibri" panose="020F0502020204030204" pitchFamily="34" charset="0"/>
              </a:rPr>
              <a:t>Those</a:t>
            </a:r>
            <a:r>
              <a:rPr lang="en-US" sz="3200" spc="-25">
                <a:solidFill>
                  <a:srgbClr val="231F20"/>
                </a:solidFill>
                <a:latin typeface="Calibri" panose="020F0502020204030204" pitchFamily="34" charset="0"/>
                <a:ea typeface="Calibri" panose="020F0502020204030204" pitchFamily="34" charset="0"/>
              </a:rPr>
              <a:t> </a:t>
            </a:r>
            <a:r>
              <a:rPr lang="en-US" sz="3200">
                <a:solidFill>
                  <a:srgbClr val="231F20"/>
                </a:solidFill>
                <a:latin typeface="Calibri" panose="020F0502020204030204" pitchFamily="34" charset="0"/>
                <a:ea typeface="Calibri" panose="020F0502020204030204" pitchFamily="34" charset="0"/>
              </a:rPr>
              <a:t>with</a:t>
            </a:r>
            <a:r>
              <a:rPr lang="en-US" sz="3200" spc="-30">
                <a:solidFill>
                  <a:srgbClr val="231F20"/>
                </a:solidFill>
                <a:latin typeface="Calibri" panose="020F0502020204030204" pitchFamily="34" charset="0"/>
                <a:ea typeface="Calibri" panose="020F0502020204030204" pitchFamily="34" charset="0"/>
              </a:rPr>
              <a:t> </a:t>
            </a:r>
            <a:r>
              <a:rPr lang="en-US" sz="3200">
                <a:solidFill>
                  <a:srgbClr val="231F20"/>
                </a:solidFill>
                <a:latin typeface="Calibri" panose="020F0502020204030204" pitchFamily="34" charset="0"/>
                <a:ea typeface="Calibri" panose="020F0502020204030204" pitchFamily="34" charset="0"/>
              </a:rPr>
              <a:t>higher</a:t>
            </a:r>
            <a:r>
              <a:rPr lang="en-US" sz="3200" spc="-25">
                <a:solidFill>
                  <a:srgbClr val="231F20"/>
                </a:solidFill>
                <a:latin typeface="Calibri" panose="020F0502020204030204" pitchFamily="34" charset="0"/>
                <a:ea typeface="Calibri" panose="020F0502020204030204" pitchFamily="34" charset="0"/>
              </a:rPr>
              <a:t> </a:t>
            </a:r>
            <a:r>
              <a:rPr lang="en-US" sz="3200">
                <a:solidFill>
                  <a:srgbClr val="231F20"/>
                </a:solidFill>
                <a:latin typeface="Calibri" panose="020F0502020204030204" pitchFamily="34" charset="0"/>
                <a:ea typeface="Calibri" panose="020F0502020204030204" pitchFamily="34" charset="0"/>
              </a:rPr>
              <a:t>educational attainment tended to earn higher salaries.</a:t>
            </a:r>
            <a:endParaRPr lang="en-US" sz="3200">
              <a:latin typeface="Calibri" panose="020F0502020204030204" pitchFamily="34" charset="0"/>
              <a:ea typeface="Calibri" panose="020F0502020204030204" pitchFamily="34" charset="0"/>
            </a:endParaRPr>
          </a:p>
          <a:p>
            <a:endParaRPr lang="en-US"/>
          </a:p>
        </p:txBody>
      </p:sp>
    </p:spTree>
    <p:extLst>
      <p:ext uri="{BB962C8B-B14F-4D97-AF65-F5344CB8AC3E}">
        <p14:creationId xmlns:p14="http://schemas.microsoft.com/office/powerpoint/2010/main" val="212280162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290FD0-882C-9CAD-8A52-10800CFEA6F2}"/>
              </a:ext>
            </a:extLst>
          </p:cNvPr>
          <p:cNvSpPr>
            <a:spLocks noGrp="1"/>
          </p:cNvSpPr>
          <p:nvPr>
            <p:ph type="title"/>
          </p:nvPr>
        </p:nvSpPr>
        <p:spPr>
          <a:xfrm>
            <a:off x="2152650" y="160698"/>
            <a:ext cx="7886700" cy="716048"/>
          </a:xfrm>
        </p:spPr>
        <p:txBody>
          <a:bodyPr>
            <a:normAutofit/>
          </a:bodyPr>
          <a:lstStyle/>
          <a:p>
            <a:pPr algn="ctr"/>
            <a:r>
              <a:rPr lang="en-US" sz="3600"/>
              <a:t>Years in the Field Ranged from 0 to 55</a:t>
            </a:r>
          </a:p>
        </p:txBody>
      </p:sp>
      <p:sp>
        <p:nvSpPr>
          <p:cNvPr id="3" name="Content Placeholder 2">
            <a:extLst>
              <a:ext uri="{FF2B5EF4-FFF2-40B4-BE49-F238E27FC236}">
                <a16:creationId xmlns:a16="http://schemas.microsoft.com/office/drawing/2014/main" id="{A3F1AFC2-A31D-B1FB-0B83-C1E996EB6212}"/>
              </a:ext>
            </a:extLst>
          </p:cNvPr>
          <p:cNvSpPr>
            <a:spLocks noGrp="1"/>
          </p:cNvSpPr>
          <p:nvPr>
            <p:ph idx="1"/>
          </p:nvPr>
        </p:nvSpPr>
        <p:spPr>
          <a:xfrm>
            <a:off x="2050428" y="1120585"/>
            <a:ext cx="8091144" cy="986974"/>
          </a:xfrm>
        </p:spPr>
        <p:txBody>
          <a:bodyPr>
            <a:normAutofit/>
          </a:bodyPr>
          <a:lstStyle/>
          <a:p>
            <a:pPr>
              <a:lnSpc>
                <a:spcPct val="100000"/>
              </a:lnSpc>
            </a:pPr>
            <a:r>
              <a:rPr lang="en-US" sz="3000"/>
              <a:t>An average of almost 14 years in the EI/ECSE field</a:t>
            </a:r>
          </a:p>
        </p:txBody>
      </p:sp>
      <p:pic>
        <p:nvPicPr>
          <p:cNvPr id="5" name="Picture 4" descr="chart showing respondent's years in the field with a high in the mid-40 years, the most respondents around 8 years in the field, and an average of almost 14 years">
            <a:extLst>
              <a:ext uri="{FF2B5EF4-FFF2-40B4-BE49-F238E27FC236}">
                <a16:creationId xmlns:a16="http://schemas.microsoft.com/office/drawing/2014/main" id="{A4066DDB-AB18-9711-D39D-903B8D902225}"/>
              </a:ext>
            </a:extLst>
          </p:cNvPr>
          <p:cNvPicPr>
            <a:picLocks noChangeAspect="1"/>
          </p:cNvPicPr>
          <p:nvPr/>
        </p:nvPicPr>
        <p:blipFill>
          <a:blip r:embed="rId3"/>
          <a:stretch>
            <a:fillRect/>
          </a:stretch>
        </p:blipFill>
        <p:spPr>
          <a:xfrm>
            <a:off x="3298345" y="1757599"/>
            <a:ext cx="5460945" cy="3979817"/>
          </a:xfrm>
          <a:prstGeom prst="rect">
            <a:avLst/>
          </a:prstGeom>
        </p:spPr>
      </p:pic>
    </p:spTree>
    <p:extLst>
      <p:ext uri="{BB962C8B-B14F-4D97-AF65-F5344CB8AC3E}">
        <p14:creationId xmlns:p14="http://schemas.microsoft.com/office/powerpoint/2010/main" val="297610227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290FD0-882C-9CAD-8A52-10800CFEA6F2}"/>
              </a:ext>
            </a:extLst>
          </p:cNvPr>
          <p:cNvSpPr>
            <a:spLocks noGrp="1"/>
          </p:cNvSpPr>
          <p:nvPr>
            <p:ph type="title"/>
          </p:nvPr>
        </p:nvSpPr>
        <p:spPr>
          <a:xfrm>
            <a:off x="2152650" y="234500"/>
            <a:ext cx="7886700" cy="1325563"/>
          </a:xfrm>
        </p:spPr>
        <p:txBody>
          <a:bodyPr>
            <a:normAutofit/>
          </a:bodyPr>
          <a:lstStyle/>
          <a:p>
            <a:pPr algn="ctr"/>
            <a:r>
              <a:rPr lang="en-US" sz="3600"/>
              <a:t>Working in this Field is Rewarding</a:t>
            </a:r>
          </a:p>
        </p:txBody>
      </p:sp>
      <p:graphicFrame>
        <p:nvGraphicFramePr>
          <p:cNvPr id="14" name="Chart 13" descr="chart showing respondents' answers to why working in this field is rewarding: 55% love the job, 64% job is rewarding, 69% love seeing growth, and 80% making a difference for childen and families">
            <a:extLst>
              <a:ext uri="{FF2B5EF4-FFF2-40B4-BE49-F238E27FC236}">
                <a16:creationId xmlns:a16="http://schemas.microsoft.com/office/drawing/2014/main" id="{92325565-722C-746E-DBB1-8604E588432F}"/>
              </a:ext>
            </a:extLst>
          </p:cNvPr>
          <p:cNvGraphicFramePr/>
          <p:nvPr>
            <p:extLst>
              <p:ext uri="{D42A27DB-BD31-4B8C-83A1-F6EECF244321}">
                <p14:modId xmlns:p14="http://schemas.microsoft.com/office/powerpoint/2010/main" val="4030223367"/>
              </p:ext>
            </p:extLst>
          </p:nvPr>
        </p:nvGraphicFramePr>
        <p:xfrm>
          <a:off x="1755228" y="1397000"/>
          <a:ext cx="8284122" cy="40640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41450540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2AD93C-20AF-5DF0-E294-61AB93660B2E}"/>
              </a:ext>
            </a:extLst>
          </p:cNvPr>
          <p:cNvSpPr>
            <a:spLocks noGrp="1"/>
          </p:cNvSpPr>
          <p:nvPr>
            <p:ph type="title"/>
          </p:nvPr>
        </p:nvSpPr>
        <p:spPr/>
        <p:txBody>
          <a:bodyPr>
            <a:normAutofit/>
          </a:bodyPr>
          <a:lstStyle/>
          <a:p>
            <a:pPr algn="ctr"/>
            <a:r>
              <a:rPr lang="en-US" sz="3600"/>
              <a:t>High Risk of Turnover</a:t>
            </a:r>
          </a:p>
        </p:txBody>
      </p:sp>
      <p:sp>
        <p:nvSpPr>
          <p:cNvPr id="3" name="Content Placeholder 2">
            <a:extLst>
              <a:ext uri="{FF2B5EF4-FFF2-40B4-BE49-F238E27FC236}">
                <a16:creationId xmlns:a16="http://schemas.microsoft.com/office/drawing/2014/main" id="{584C2AC5-D92B-37D8-E745-B1F03B0B1536}"/>
              </a:ext>
            </a:extLst>
          </p:cNvPr>
          <p:cNvSpPr>
            <a:spLocks noGrp="1"/>
          </p:cNvSpPr>
          <p:nvPr>
            <p:ph idx="1"/>
          </p:nvPr>
        </p:nvSpPr>
        <p:spPr/>
        <p:txBody>
          <a:bodyPr/>
          <a:lstStyle/>
          <a:p>
            <a:r>
              <a:rPr lang="en-US" sz="3200" b="1"/>
              <a:t>40%</a:t>
            </a:r>
            <a:r>
              <a:rPr lang="en-US" sz="3200"/>
              <a:t> of respondents reported they are likely or very likely to leave the EI/ECSE workforce in the next 5 years.</a:t>
            </a:r>
          </a:p>
          <a:p>
            <a:endParaRPr lang="en-US" sz="3200">
              <a:solidFill>
                <a:srgbClr val="231F20"/>
              </a:solidFill>
              <a:ea typeface="Calibri" panose="020F0502020204030204" pitchFamily="34" charset="0"/>
            </a:endParaRPr>
          </a:p>
          <a:p>
            <a:r>
              <a:rPr lang="en-US" sz="3200">
                <a:solidFill>
                  <a:srgbClr val="231F20"/>
                </a:solidFill>
                <a:ea typeface="Calibri" panose="020F0502020204030204" pitchFamily="34" charset="0"/>
              </a:rPr>
              <a:t>More than </a:t>
            </a:r>
            <a:r>
              <a:rPr lang="en-US" sz="3200" b="1">
                <a:solidFill>
                  <a:srgbClr val="231F20"/>
                </a:solidFill>
                <a:ea typeface="Calibri" panose="020F0502020204030204" pitchFamily="34" charset="0"/>
              </a:rPr>
              <a:t>25%</a:t>
            </a:r>
            <a:r>
              <a:rPr lang="en-US" sz="3200" b="1" spc="-30">
                <a:solidFill>
                  <a:srgbClr val="231F20"/>
                </a:solidFill>
                <a:ea typeface="Calibri" panose="020F0502020204030204" pitchFamily="34" charset="0"/>
              </a:rPr>
              <a:t> </a:t>
            </a:r>
            <a:r>
              <a:rPr lang="en-US" sz="3200">
                <a:solidFill>
                  <a:srgbClr val="231F20"/>
                </a:solidFill>
                <a:ea typeface="Calibri" panose="020F0502020204030204" pitchFamily="34" charset="0"/>
              </a:rPr>
              <a:t>reported</a:t>
            </a:r>
            <a:r>
              <a:rPr lang="en-US" sz="3200" spc="-35">
                <a:solidFill>
                  <a:srgbClr val="231F20"/>
                </a:solidFill>
                <a:ea typeface="Calibri" panose="020F0502020204030204" pitchFamily="34" charset="0"/>
              </a:rPr>
              <a:t> </a:t>
            </a:r>
            <a:r>
              <a:rPr lang="en-US" sz="3200">
                <a:solidFill>
                  <a:srgbClr val="231F20"/>
                </a:solidFill>
                <a:ea typeface="Calibri" panose="020F0502020204030204" pitchFamily="34" charset="0"/>
              </a:rPr>
              <a:t>looking</a:t>
            </a:r>
            <a:r>
              <a:rPr lang="en-US" sz="3200" spc="-30">
                <a:solidFill>
                  <a:srgbClr val="231F20"/>
                </a:solidFill>
                <a:ea typeface="Calibri" panose="020F0502020204030204" pitchFamily="34" charset="0"/>
              </a:rPr>
              <a:t> </a:t>
            </a:r>
            <a:r>
              <a:rPr lang="en-US" sz="3200">
                <a:solidFill>
                  <a:srgbClr val="231F20"/>
                </a:solidFill>
                <a:ea typeface="Calibri" panose="020F0502020204030204" pitchFamily="34" charset="0"/>
              </a:rPr>
              <a:t>for</a:t>
            </a:r>
            <a:r>
              <a:rPr lang="en-US" sz="3200" spc="-30">
                <a:solidFill>
                  <a:srgbClr val="231F20"/>
                </a:solidFill>
                <a:ea typeface="Calibri" panose="020F0502020204030204" pitchFamily="34" charset="0"/>
              </a:rPr>
              <a:t> </a:t>
            </a:r>
            <a:r>
              <a:rPr lang="en-US" sz="3200">
                <a:solidFill>
                  <a:srgbClr val="231F20"/>
                </a:solidFill>
                <a:ea typeface="Calibri" panose="020F0502020204030204" pitchFamily="34" charset="0"/>
              </a:rPr>
              <a:t>a</a:t>
            </a:r>
            <a:r>
              <a:rPr lang="en-US" sz="3200" spc="-35">
                <a:solidFill>
                  <a:srgbClr val="231F20"/>
                </a:solidFill>
                <a:ea typeface="Calibri" panose="020F0502020204030204" pitchFamily="34" charset="0"/>
              </a:rPr>
              <a:t> </a:t>
            </a:r>
            <a:r>
              <a:rPr lang="en-US" sz="3200">
                <a:solidFill>
                  <a:srgbClr val="231F20"/>
                </a:solidFill>
                <a:ea typeface="Calibri" panose="020F0502020204030204" pitchFamily="34" charset="0"/>
              </a:rPr>
              <a:t>new job outside the EI/ECSE field in the last 6 months.</a:t>
            </a:r>
            <a:endParaRPr lang="en-US" sz="3200">
              <a:ea typeface="Calibri" panose="020F0502020204030204" pitchFamily="34" charset="0"/>
            </a:endParaRPr>
          </a:p>
          <a:p>
            <a:endParaRPr lang="en-US"/>
          </a:p>
        </p:txBody>
      </p:sp>
    </p:spTree>
    <p:extLst>
      <p:ext uri="{BB962C8B-B14F-4D97-AF65-F5344CB8AC3E}">
        <p14:creationId xmlns:p14="http://schemas.microsoft.com/office/powerpoint/2010/main" val="264806561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DE84B9-860F-BDFC-A70C-F4B59C3E633F}"/>
              </a:ext>
            </a:extLst>
          </p:cNvPr>
          <p:cNvSpPr>
            <a:spLocks noGrp="1"/>
          </p:cNvSpPr>
          <p:nvPr>
            <p:ph type="title"/>
          </p:nvPr>
        </p:nvSpPr>
        <p:spPr>
          <a:xfrm>
            <a:off x="1345474" y="-174803"/>
            <a:ext cx="9501052" cy="1325563"/>
          </a:xfrm>
        </p:spPr>
        <p:txBody>
          <a:bodyPr>
            <a:normAutofit/>
          </a:bodyPr>
          <a:lstStyle/>
          <a:p>
            <a:pPr algn="ctr"/>
            <a:r>
              <a:rPr lang="en-US" sz="3600" dirty="0">
                <a:ea typeface="Calibri" panose="020F0502020204030204" pitchFamily="34" charset="0"/>
              </a:rPr>
              <a:t>Severe or Potentially Dangerous Levels of Stress</a:t>
            </a:r>
            <a:endParaRPr lang="en-US" sz="3600" dirty="0"/>
          </a:p>
        </p:txBody>
      </p:sp>
      <p:graphicFrame>
        <p:nvGraphicFramePr>
          <p:cNvPr id="6" name="Chart 5" descr="chart showing the levels of severe and or potentially dangerous levels of stress among respondents: 27% for ECSE teachers, 20% for ECSE related service providers, 14% for EI providers">
            <a:extLst>
              <a:ext uri="{FF2B5EF4-FFF2-40B4-BE49-F238E27FC236}">
                <a16:creationId xmlns:a16="http://schemas.microsoft.com/office/drawing/2014/main" id="{564750E1-DD2A-6A38-CFD9-C9AC43AFF953}"/>
              </a:ext>
            </a:extLst>
          </p:cNvPr>
          <p:cNvGraphicFramePr/>
          <p:nvPr>
            <p:extLst>
              <p:ext uri="{D42A27DB-BD31-4B8C-83A1-F6EECF244321}">
                <p14:modId xmlns:p14="http://schemas.microsoft.com/office/powerpoint/2010/main" val="3619317849"/>
              </p:ext>
            </p:extLst>
          </p:nvPr>
        </p:nvGraphicFramePr>
        <p:xfrm>
          <a:off x="1820091" y="1245327"/>
          <a:ext cx="8525692" cy="4215673"/>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59152622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70F0B3-A342-DCCB-D7DF-A4FA2D2670DC}"/>
              </a:ext>
            </a:extLst>
          </p:cNvPr>
          <p:cNvSpPr>
            <a:spLocks noGrp="1"/>
          </p:cNvSpPr>
          <p:nvPr>
            <p:ph type="title"/>
          </p:nvPr>
        </p:nvSpPr>
        <p:spPr/>
        <p:txBody>
          <a:bodyPr>
            <a:normAutofit/>
          </a:bodyPr>
          <a:lstStyle/>
          <a:p>
            <a:pPr algn="ctr"/>
            <a:r>
              <a:rPr lang="en-US" sz="3600"/>
              <a:t>Acknowledgments</a:t>
            </a:r>
          </a:p>
        </p:txBody>
      </p:sp>
      <p:sp>
        <p:nvSpPr>
          <p:cNvPr id="3" name="Content Placeholder 2">
            <a:extLst>
              <a:ext uri="{FF2B5EF4-FFF2-40B4-BE49-F238E27FC236}">
                <a16:creationId xmlns:a16="http://schemas.microsoft.com/office/drawing/2014/main" id="{B85E4875-94F6-3EA9-D5B2-744EF5906860}"/>
              </a:ext>
            </a:extLst>
          </p:cNvPr>
          <p:cNvSpPr>
            <a:spLocks noGrp="1"/>
          </p:cNvSpPr>
          <p:nvPr>
            <p:ph idx="1"/>
          </p:nvPr>
        </p:nvSpPr>
        <p:spPr>
          <a:xfrm>
            <a:off x="2152650" y="1420272"/>
            <a:ext cx="7886700" cy="4351338"/>
          </a:xfrm>
        </p:spPr>
        <p:txBody>
          <a:bodyPr>
            <a:normAutofit/>
          </a:bodyPr>
          <a:lstStyle/>
          <a:p>
            <a:pPr marL="0" indent="0">
              <a:buNone/>
            </a:pPr>
            <a:r>
              <a:rPr lang="en-US" sz="2000"/>
              <a:t>Funding for this report was provided by the Early Childhood Personnel Center at the University of Connecticut through a cooperative agreement grant from the U.S. Department of Special Education, Office of Special Education Programs. </a:t>
            </a:r>
          </a:p>
          <a:p>
            <a:endParaRPr lang="en-US" sz="2000"/>
          </a:p>
          <a:p>
            <a:pPr marL="0" indent="0">
              <a:buNone/>
            </a:pPr>
            <a:r>
              <a:rPr lang="en-US" sz="2000"/>
              <a:t>The Early Childhood Personnel Center is a project of the A.J. </a:t>
            </a:r>
            <a:r>
              <a:rPr lang="en-US" sz="2000" err="1"/>
              <a:t>Pappanikou</a:t>
            </a:r>
            <a:r>
              <a:rPr lang="en-US" sz="2000"/>
              <a:t> Center for Excellence in Developmental Disabilities at the UConn Health Center. The Center is funded through cooperative agreement number H325B170008 from the Office of Special Education Programs, U.S. Department of Education. Materials and opinions expressed herein do not necessarily represent the Department of Education’s position or policy.</a:t>
            </a:r>
          </a:p>
          <a:p>
            <a:pPr marL="0" indent="0">
              <a:buNone/>
            </a:pPr>
            <a:endParaRPr lang="en-US" sz="2000"/>
          </a:p>
          <a:p>
            <a:pPr marL="0" indent="0">
              <a:buNone/>
            </a:pPr>
            <a:endParaRPr lang="en-US" sz="2000"/>
          </a:p>
        </p:txBody>
      </p:sp>
      <p:pic>
        <p:nvPicPr>
          <p:cNvPr id="1026" name="Picture 2" descr="IDEAs that Work Logo PNG Transparent &amp; SVG Vector - Freebie Supply">
            <a:extLst>
              <a:ext uri="{FF2B5EF4-FFF2-40B4-BE49-F238E27FC236}">
                <a16:creationId xmlns:a16="http://schemas.microsoft.com/office/drawing/2014/main" id="{054F58F5-302E-9B51-8AD2-5F7692BBAA9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483339" y="4647414"/>
            <a:ext cx="1055803" cy="10558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7144885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3781CA-DF27-2841-5C16-A27F09AF6104}"/>
              </a:ext>
            </a:extLst>
          </p:cNvPr>
          <p:cNvSpPr>
            <a:spLocks noGrp="1"/>
          </p:cNvSpPr>
          <p:nvPr>
            <p:ph type="title"/>
          </p:nvPr>
        </p:nvSpPr>
        <p:spPr>
          <a:xfrm>
            <a:off x="792498" y="106287"/>
            <a:ext cx="11005457" cy="748736"/>
          </a:xfrm>
        </p:spPr>
        <p:txBody>
          <a:bodyPr vert="horz" lIns="91440" tIns="45720" rIns="91440" bIns="45720" rtlCol="0" anchor="b">
            <a:normAutofit/>
          </a:bodyPr>
          <a:lstStyle/>
          <a:p>
            <a:r>
              <a:rPr lang="en-US"/>
              <a:t>Most Stressful Factors for Part C Coordinators</a:t>
            </a:r>
          </a:p>
        </p:txBody>
      </p:sp>
      <p:sp>
        <p:nvSpPr>
          <p:cNvPr id="3" name="Footer Placeholder 3">
            <a:extLst>
              <a:ext uri="{FF2B5EF4-FFF2-40B4-BE49-F238E27FC236}">
                <a16:creationId xmlns:a16="http://schemas.microsoft.com/office/drawing/2014/main" id="{48D116EF-FA2E-C0DA-75C0-953B1FEE4D0A}"/>
              </a:ext>
              <a:ext uri="{C183D7F6-B498-43B3-948B-1728B52AA6E4}">
                <adec:decorative xmlns:adec="http://schemas.microsoft.com/office/drawing/2017/decorative" val="1"/>
              </a:ext>
            </a:extLst>
          </p:cNvPr>
          <p:cNvSpPr>
            <a:spLocks noGrp="1"/>
          </p:cNvSpPr>
          <p:nvPr/>
        </p:nvSpPr>
        <p:spPr>
          <a:xfrm>
            <a:off x="2653126" y="6071322"/>
            <a:ext cx="8130877" cy="496463"/>
          </a:xfrm>
          <a:prstGeom prst="rect">
            <a:avLst/>
          </a:prstGeom>
        </p:spPr>
        <p:txBody>
          <a:bodyPr anchor="ctr" anchorCtr="0"/>
          <a:lstStyle>
            <a:defPPr>
              <a:defRPr lang="en-US"/>
            </a:defPPr>
            <a:lvl1pPr marL="0" algn="l" defTabSz="914400" rtl="0" eaLnBrk="1" latinLnBrk="0" hangingPunct="1">
              <a:defRPr sz="11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Arial" panose="020B0604020202020204"/>
                <a:ea typeface="+mn-ea"/>
                <a:cs typeface="+mn-cs"/>
              </a:rPr>
              <a:t>ITCA 2024 Tipping Points Survey: https://ideainfanttoddler.org/pdf/2024-Tipping-Points-Survey.pdf</a:t>
            </a:r>
          </a:p>
        </p:txBody>
      </p:sp>
      <p:graphicFrame>
        <p:nvGraphicFramePr>
          <p:cNvPr id="6" name="Table 5">
            <a:extLst>
              <a:ext uri="{FF2B5EF4-FFF2-40B4-BE49-F238E27FC236}">
                <a16:creationId xmlns:a16="http://schemas.microsoft.com/office/drawing/2014/main" id="{1A878E65-505C-6B6F-4DA0-87FB433B36CF}"/>
              </a:ext>
            </a:extLst>
          </p:cNvPr>
          <p:cNvGraphicFramePr>
            <a:graphicFrameLocks noGrp="1"/>
          </p:cNvGraphicFramePr>
          <p:nvPr>
            <p:extLst>
              <p:ext uri="{D42A27DB-BD31-4B8C-83A1-F6EECF244321}">
                <p14:modId xmlns:p14="http://schemas.microsoft.com/office/powerpoint/2010/main" val="2287505835"/>
              </p:ext>
            </p:extLst>
          </p:nvPr>
        </p:nvGraphicFramePr>
        <p:xfrm>
          <a:off x="415638" y="1096018"/>
          <a:ext cx="11177648" cy="4490720"/>
        </p:xfrm>
        <a:graphic>
          <a:graphicData uri="http://schemas.openxmlformats.org/drawingml/2006/table">
            <a:tbl>
              <a:tblPr firstRow="1" bandRow="1">
                <a:tableStyleId>{7DF18680-E054-41AD-8BC1-D1AEF772440D}</a:tableStyleId>
              </a:tblPr>
              <a:tblGrid>
                <a:gridCol w="2271782">
                  <a:extLst>
                    <a:ext uri="{9D8B030D-6E8A-4147-A177-3AD203B41FA5}">
                      <a16:colId xmlns:a16="http://schemas.microsoft.com/office/drawing/2014/main" val="1790040013"/>
                    </a:ext>
                  </a:extLst>
                </a:gridCol>
                <a:gridCol w="1474241">
                  <a:extLst>
                    <a:ext uri="{9D8B030D-6E8A-4147-A177-3AD203B41FA5}">
                      <a16:colId xmlns:a16="http://schemas.microsoft.com/office/drawing/2014/main" val="3175053724"/>
                    </a:ext>
                  </a:extLst>
                </a:gridCol>
                <a:gridCol w="1486325">
                  <a:extLst>
                    <a:ext uri="{9D8B030D-6E8A-4147-A177-3AD203B41FA5}">
                      <a16:colId xmlns:a16="http://schemas.microsoft.com/office/drawing/2014/main" val="2585669951"/>
                    </a:ext>
                  </a:extLst>
                </a:gridCol>
                <a:gridCol w="1486325">
                  <a:extLst>
                    <a:ext uri="{9D8B030D-6E8A-4147-A177-3AD203B41FA5}">
                      <a16:colId xmlns:a16="http://schemas.microsoft.com/office/drawing/2014/main" val="1431885958"/>
                    </a:ext>
                  </a:extLst>
                </a:gridCol>
                <a:gridCol w="1486325">
                  <a:extLst>
                    <a:ext uri="{9D8B030D-6E8A-4147-A177-3AD203B41FA5}">
                      <a16:colId xmlns:a16="http://schemas.microsoft.com/office/drawing/2014/main" val="4240970058"/>
                    </a:ext>
                  </a:extLst>
                </a:gridCol>
                <a:gridCol w="1486325">
                  <a:extLst>
                    <a:ext uri="{9D8B030D-6E8A-4147-A177-3AD203B41FA5}">
                      <a16:colId xmlns:a16="http://schemas.microsoft.com/office/drawing/2014/main" val="3882149881"/>
                    </a:ext>
                  </a:extLst>
                </a:gridCol>
                <a:gridCol w="1486325">
                  <a:extLst>
                    <a:ext uri="{9D8B030D-6E8A-4147-A177-3AD203B41FA5}">
                      <a16:colId xmlns:a16="http://schemas.microsoft.com/office/drawing/2014/main" val="1056825114"/>
                    </a:ext>
                  </a:extLst>
                </a:gridCol>
              </a:tblGrid>
              <a:tr h="370840">
                <a:tc>
                  <a:txBody>
                    <a:bodyPr/>
                    <a:lstStyle/>
                    <a:p>
                      <a:pPr algn="ctr"/>
                      <a:r>
                        <a:rPr lang="en-US">
                          <a:solidFill>
                            <a:schemeClr val="bg1"/>
                          </a:solidFill>
                        </a:rPr>
                        <a:t>Factor</a:t>
                      </a: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a:t>2019</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algn="ctr"/>
                      <a:r>
                        <a:rPr lang="en-US"/>
                        <a:t>2020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75000"/>
                      </a:schemeClr>
                    </a:solidFill>
                  </a:tcPr>
                </a:tc>
                <a:tc>
                  <a:txBody>
                    <a:bodyPr/>
                    <a:lstStyle/>
                    <a:p>
                      <a:pPr algn="ctr"/>
                      <a:r>
                        <a:rPr lang="en-US"/>
                        <a:t>2021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88800"/>
                    </a:solidFill>
                  </a:tcPr>
                </a:tc>
                <a:tc>
                  <a:txBody>
                    <a:bodyPr/>
                    <a:lstStyle/>
                    <a:p>
                      <a:pPr algn="ctr"/>
                      <a:r>
                        <a:rPr lang="en-US"/>
                        <a:t>2022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212121"/>
                    </a:solidFill>
                  </a:tcPr>
                </a:tc>
                <a:tc>
                  <a:txBody>
                    <a:bodyPr/>
                    <a:lstStyle/>
                    <a:p>
                      <a:pPr algn="ctr"/>
                      <a:r>
                        <a:rPr lang="en-US"/>
                        <a:t>2023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75000"/>
                      </a:schemeClr>
                    </a:solidFill>
                  </a:tcPr>
                </a:tc>
                <a:tc>
                  <a:txBody>
                    <a:bodyPr/>
                    <a:lstStyle/>
                    <a:p>
                      <a:pPr algn="ctr"/>
                      <a:r>
                        <a:rPr lang="en-US" dirty="0"/>
                        <a:t>2024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75000"/>
                      </a:schemeClr>
                    </a:solidFill>
                  </a:tcPr>
                </a:tc>
                <a:extLst>
                  <a:ext uri="{0D108BD9-81ED-4DB2-BD59-A6C34878D82A}">
                    <a16:rowId xmlns:a16="http://schemas.microsoft.com/office/drawing/2014/main" val="3358700737"/>
                  </a:ext>
                </a:extLst>
              </a:tr>
              <a:tr h="370840">
                <a:tc>
                  <a:txBody>
                    <a:bodyPr/>
                    <a:lstStyle/>
                    <a:p>
                      <a:r>
                        <a:rPr lang="en-US"/>
                        <a:t>Federal reporting requirements</a:t>
                      </a: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a:t>13%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a:t>24%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a:t>27%</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a:t>30%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a:t>41%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a:t>47%</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90915324"/>
                  </a:ext>
                </a:extLst>
              </a:tr>
              <a:tr h="370840">
                <a:tc>
                  <a:txBody>
                    <a:bodyPr/>
                    <a:lstStyle/>
                    <a:p>
                      <a:r>
                        <a:rPr lang="en-US"/>
                        <a:t>SPP/</a:t>
                      </a:r>
                      <a:r>
                        <a:rPr lang="en-US" err="1"/>
                        <a:t>SiMR</a:t>
                      </a:r>
                      <a:r>
                        <a:rPr lang="en-US"/>
                        <a:t> activities</a:t>
                      </a: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a:t>36%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a:t>35%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a:t>45%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a:t>40%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a:t>35%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a:t>35%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60507236"/>
                  </a:ext>
                </a:extLst>
              </a:tr>
              <a:tr h="370840">
                <a:tc>
                  <a:txBody>
                    <a:bodyPr/>
                    <a:lstStyle/>
                    <a:p>
                      <a:r>
                        <a:rPr lang="en-US"/>
                        <a:t>Lack of administrative support</a:t>
                      </a: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a:t>23%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a:t>35%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a:t>22%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a:t>16%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a:t>16%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a:t>20%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239902194"/>
                  </a:ext>
                </a:extLst>
              </a:tr>
              <a:tr h="370840">
                <a:tc>
                  <a:txBody>
                    <a:bodyPr/>
                    <a:lstStyle/>
                    <a:p>
                      <a:r>
                        <a:rPr lang="en-US"/>
                        <a:t>Insufficient funding for services</a:t>
                      </a: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a:t>57%</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a:t>51%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a:t>41%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a:t>54%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a:t>53%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a:t>61%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651655805"/>
                  </a:ext>
                </a:extLst>
              </a:tr>
              <a:tr h="370840">
                <a:tc>
                  <a:txBody>
                    <a:bodyPr/>
                    <a:lstStyle/>
                    <a:p>
                      <a:r>
                        <a:rPr lang="en-US"/>
                        <a:t>Lack of staffing at the lead agency level</a:t>
                      </a: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a:t>47%</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a:t>53%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a:t>47%</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a:t>40%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a:t>49%</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a:t>37%</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875317146"/>
                  </a:ext>
                </a:extLst>
              </a:tr>
              <a:tr h="370840">
                <a:tc>
                  <a:txBody>
                    <a:bodyPr/>
                    <a:lstStyle/>
                    <a:p>
                      <a:r>
                        <a:rPr lang="en-US"/>
                        <a:t>Lack of providers to meet service needs</a:t>
                      </a: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a:t>75%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a:t>61%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a:t>71%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a:t>86%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a:t>90%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dirty="0"/>
                        <a:t>84%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757598589"/>
                  </a:ext>
                </a:extLst>
              </a:tr>
            </a:tbl>
          </a:graphicData>
        </a:graphic>
      </p:graphicFrame>
      <p:sp>
        <p:nvSpPr>
          <p:cNvPr id="4" name="Slide Number Placeholder 3">
            <a:extLst>
              <a:ext uri="{FF2B5EF4-FFF2-40B4-BE49-F238E27FC236}">
                <a16:creationId xmlns:a16="http://schemas.microsoft.com/office/drawing/2014/main" id="{CFD3621C-8D01-9D45-867F-25CAB81E79AC}"/>
              </a:ext>
            </a:extLst>
          </p:cNvPr>
          <p:cNvSpPr>
            <a:spLocks noGrp="1"/>
          </p:cNvSpPr>
          <p:nvPr>
            <p:ph type="sldNum" sz="quarter" idx="4"/>
          </p:nvPr>
        </p:nvSpPr>
        <p:spPr/>
        <p:txBody>
          <a:bodyPr/>
          <a:lstStyle/>
          <a:p>
            <a:fld id="{8FF8BE51-C3B0-9B4F-9A06-4F809A9A7941}" type="slidenum">
              <a:rPr lang="en-US" smtClean="0"/>
              <a:pPr/>
              <a:t>26</a:t>
            </a:fld>
            <a:endParaRPr lang="en-US"/>
          </a:p>
        </p:txBody>
      </p:sp>
    </p:spTree>
    <p:custDataLst>
      <p:tags r:id="rId1"/>
    </p:custDataLst>
    <p:extLst>
      <p:ext uri="{BB962C8B-B14F-4D97-AF65-F5344CB8AC3E}">
        <p14:creationId xmlns:p14="http://schemas.microsoft.com/office/powerpoint/2010/main" val="171499401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4A1DABC-4A74-B977-C3BE-60BC895D3AB4}"/>
              </a:ext>
            </a:extLst>
          </p:cNvPr>
          <p:cNvSpPr>
            <a:spLocks noGrp="1"/>
          </p:cNvSpPr>
          <p:nvPr>
            <p:ph type="title"/>
          </p:nvPr>
        </p:nvSpPr>
        <p:spPr/>
        <p:txBody>
          <a:bodyPr/>
          <a:lstStyle/>
          <a:p>
            <a:r>
              <a:rPr lang="en-US" dirty="0"/>
              <a:t>Key Factors Contributing to Shortages in the EI Workforce</a:t>
            </a:r>
          </a:p>
        </p:txBody>
      </p:sp>
      <p:graphicFrame>
        <p:nvGraphicFramePr>
          <p:cNvPr id="2" name="Table 1">
            <a:extLst>
              <a:ext uri="{FF2B5EF4-FFF2-40B4-BE49-F238E27FC236}">
                <a16:creationId xmlns:a16="http://schemas.microsoft.com/office/drawing/2014/main" id="{6A3FCD48-1573-F444-3E40-601822097CF9}"/>
              </a:ext>
            </a:extLst>
          </p:cNvPr>
          <p:cNvGraphicFramePr>
            <a:graphicFrameLocks noGrp="1"/>
          </p:cNvGraphicFramePr>
          <p:nvPr>
            <p:extLst>
              <p:ext uri="{D42A27DB-BD31-4B8C-83A1-F6EECF244321}">
                <p14:modId xmlns:p14="http://schemas.microsoft.com/office/powerpoint/2010/main" val="1180624797"/>
              </p:ext>
            </p:extLst>
          </p:nvPr>
        </p:nvGraphicFramePr>
        <p:xfrm>
          <a:off x="1078718" y="1900820"/>
          <a:ext cx="10023676" cy="2595880"/>
        </p:xfrm>
        <a:graphic>
          <a:graphicData uri="http://schemas.openxmlformats.org/drawingml/2006/table">
            <a:tbl>
              <a:tblPr firstRow="1" bandRow="1">
                <a:tableStyleId>{7DF18680-E054-41AD-8BC1-D1AEF772440D}</a:tableStyleId>
              </a:tblPr>
              <a:tblGrid>
                <a:gridCol w="4352081">
                  <a:extLst>
                    <a:ext uri="{9D8B030D-6E8A-4147-A177-3AD203B41FA5}">
                      <a16:colId xmlns:a16="http://schemas.microsoft.com/office/drawing/2014/main" val="1790040013"/>
                    </a:ext>
                  </a:extLst>
                </a:gridCol>
                <a:gridCol w="2824223">
                  <a:extLst>
                    <a:ext uri="{9D8B030D-6E8A-4147-A177-3AD203B41FA5}">
                      <a16:colId xmlns:a16="http://schemas.microsoft.com/office/drawing/2014/main" val="3175053724"/>
                    </a:ext>
                  </a:extLst>
                </a:gridCol>
                <a:gridCol w="2847372">
                  <a:extLst>
                    <a:ext uri="{9D8B030D-6E8A-4147-A177-3AD203B41FA5}">
                      <a16:colId xmlns:a16="http://schemas.microsoft.com/office/drawing/2014/main" val="2585669951"/>
                    </a:ext>
                  </a:extLst>
                </a:gridCol>
              </a:tblGrid>
              <a:tr h="370840">
                <a:tc>
                  <a:txBody>
                    <a:bodyPr/>
                    <a:lstStyle/>
                    <a:p>
                      <a:pPr algn="ctr"/>
                      <a:r>
                        <a:rPr lang="en-US">
                          <a:solidFill>
                            <a:schemeClr val="bg1"/>
                          </a:solidFill>
                        </a:rPr>
                        <a:t>Factor</a:t>
                      </a: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a:t>2024 (40)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dirty="0"/>
                        <a:t>2025 (37)</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75000"/>
                      </a:schemeClr>
                    </a:solidFill>
                  </a:tcPr>
                </a:tc>
                <a:extLst>
                  <a:ext uri="{0D108BD9-81ED-4DB2-BD59-A6C34878D82A}">
                    <a16:rowId xmlns:a16="http://schemas.microsoft.com/office/drawing/2014/main" val="3358700737"/>
                  </a:ext>
                </a:extLst>
              </a:tr>
              <a:tr h="370840">
                <a:tc>
                  <a:txBody>
                    <a:bodyPr/>
                    <a:lstStyle/>
                    <a:p>
                      <a:r>
                        <a:rPr lang="en-US"/>
                        <a:t>Poor management or unsupportive…</a:t>
                      </a: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a:t>13%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a:t>14%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90915324"/>
                  </a:ext>
                </a:extLst>
              </a:tr>
              <a:tr h="370840">
                <a:tc>
                  <a:txBody>
                    <a:bodyPr/>
                    <a:lstStyle/>
                    <a:p>
                      <a:r>
                        <a:rPr lang="en-US"/>
                        <a:t>Limited Professional  Development</a:t>
                      </a: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a:t>18%</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a:t>29%</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60507236"/>
                  </a:ext>
                </a:extLst>
              </a:tr>
              <a:tr h="370840">
                <a:tc>
                  <a:txBody>
                    <a:bodyPr/>
                    <a:lstStyle/>
                    <a:p>
                      <a:r>
                        <a:rPr lang="en-US"/>
                        <a:t>Insufficient resources or support</a:t>
                      </a: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a:t>30%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a:t>22%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239902194"/>
                  </a:ext>
                </a:extLst>
              </a:tr>
              <a:tr h="370840">
                <a:tc>
                  <a:txBody>
                    <a:bodyPr/>
                    <a:lstStyle/>
                    <a:p>
                      <a:r>
                        <a:rPr lang="en-US"/>
                        <a:t>High workload/burnout</a:t>
                      </a: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a:t>63%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a:t>76%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651655805"/>
                  </a:ext>
                </a:extLst>
              </a:tr>
              <a:tr h="370840">
                <a:tc>
                  <a:txBody>
                    <a:bodyPr/>
                    <a:lstStyle/>
                    <a:p>
                      <a:r>
                        <a:rPr lang="en-US"/>
                        <a:t>Increased number of…</a:t>
                      </a: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a:t>73%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a:t>46%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875317146"/>
                  </a:ext>
                </a:extLst>
              </a:tr>
              <a:tr h="370840">
                <a:tc>
                  <a:txBody>
                    <a:bodyPr/>
                    <a:lstStyle/>
                    <a:p>
                      <a:r>
                        <a:rPr lang="en-US"/>
                        <a:t>Low compensation</a:t>
                      </a: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a:t>90%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dirty="0"/>
                        <a:t>73%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757598589"/>
                  </a:ext>
                </a:extLst>
              </a:tr>
            </a:tbl>
          </a:graphicData>
        </a:graphic>
      </p:graphicFrame>
      <p:sp>
        <p:nvSpPr>
          <p:cNvPr id="7" name="TextBox 6">
            <a:extLst>
              <a:ext uri="{FF2B5EF4-FFF2-40B4-BE49-F238E27FC236}">
                <a16:creationId xmlns:a16="http://schemas.microsoft.com/office/drawing/2014/main" id="{D895EE39-28D7-AF12-846E-892D601BA5F9}"/>
              </a:ext>
            </a:extLst>
          </p:cNvPr>
          <p:cNvSpPr txBox="1"/>
          <p:nvPr/>
        </p:nvSpPr>
        <p:spPr>
          <a:xfrm>
            <a:off x="2926080" y="6240779"/>
            <a:ext cx="8401050" cy="307777"/>
          </a:xfrm>
          <a:prstGeom prst="rect">
            <a:avLst/>
          </a:prstGeom>
          <a:noFill/>
        </p:spPr>
        <p:txBody>
          <a:bodyPr wrap="square" rtlCol="0">
            <a:spAutoFit/>
          </a:bodyPr>
          <a:lstStyle/>
          <a:p>
            <a:r>
              <a:rPr lang="en-US" sz="1400"/>
              <a:t>ITCA 2025 Tipping Points Survey: https://ideainfanttoddler.org/pdf/2025-Tipping-Points-Survey.pdf</a:t>
            </a:r>
          </a:p>
        </p:txBody>
      </p:sp>
      <p:sp>
        <p:nvSpPr>
          <p:cNvPr id="3" name="Slide Number Placeholder 2">
            <a:extLst>
              <a:ext uri="{FF2B5EF4-FFF2-40B4-BE49-F238E27FC236}">
                <a16:creationId xmlns:a16="http://schemas.microsoft.com/office/drawing/2014/main" id="{6EFE9CBD-2926-CA72-F5A6-D75C3B44A9AF}"/>
              </a:ext>
            </a:extLst>
          </p:cNvPr>
          <p:cNvSpPr>
            <a:spLocks noGrp="1"/>
          </p:cNvSpPr>
          <p:nvPr>
            <p:ph type="sldNum" sz="quarter" idx="4"/>
          </p:nvPr>
        </p:nvSpPr>
        <p:spPr/>
        <p:txBody>
          <a:bodyPr/>
          <a:lstStyle/>
          <a:p>
            <a:fld id="{8FF8BE51-C3B0-9B4F-9A06-4F809A9A7941}" type="slidenum">
              <a:rPr lang="en-US" smtClean="0"/>
              <a:pPr/>
              <a:t>27</a:t>
            </a:fld>
            <a:endParaRPr lang="en-US"/>
          </a:p>
        </p:txBody>
      </p:sp>
    </p:spTree>
    <p:extLst>
      <p:ext uri="{BB962C8B-B14F-4D97-AF65-F5344CB8AC3E}">
        <p14:creationId xmlns:p14="http://schemas.microsoft.com/office/powerpoint/2010/main" val="67388018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46FFD5E-3907-4107-D268-ABDBD7841F7F}"/>
              </a:ext>
              <a:ext uri="{C183D7F6-B498-43B3-948B-1728B52AA6E4}">
                <adec:decorative xmlns:adec="http://schemas.microsoft.com/office/drawing/2017/decorative" val="1"/>
              </a:ext>
            </a:extLst>
          </p:cNvPr>
          <p:cNvSpPr txBox="1">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000000"/>
                </a:solidFill>
                <a:effectLst/>
                <a:uLnTx/>
                <a:uFillTx/>
                <a:latin typeface="Arial" panose="020B0604020202020204"/>
                <a:ea typeface="+mn-ea"/>
                <a:cs typeface="+mn-cs"/>
              </a:rPr>
              <a:t>Question in 2023 619 Coordinator Survey:</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000000"/>
                </a:solidFill>
                <a:effectLst/>
                <a:uLnTx/>
                <a:uFillTx/>
                <a:latin typeface="Arial" panose="020B0604020202020204"/>
                <a:ea typeface="+mn-ea"/>
                <a:cs typeface="+mn-cs"/>
              </a:rPr>
              <a:t>Does your state utilize innovations in personnel recruitment and retention? </a:t>
            </a:r>
          </a:p>
        </p:txBody>
      </p:sp>
      <p:graphicFrame>
        <p:nvGraphicFramePr>
          <p:cNvPr id="7" name="Chart 6" descr="In the 2023 ECSE Coordinator Survey, state-level coordinators reported their use of recruitment and retention strategies: 5 reported use of Supportive Workplace Environment strategies; 8 reported using Leadership and Advancement Opportunities; 19 used Ongoing Professional Learning and Development strategies; 14 report use of Grow Your Own strategies; 11 report Funding and Loan Forgiveness strategies;  28 report use of Public Awareness strategies; and 2 reported use of other strategies.">
            <a:extLst>
              <a:ext uri="{FF2B5EF4-FFF2-40B4-BE49-F238E27FC236}">
                <a16:creationId xmlns:a16="http://schemas.microsoft.com/office/drawing/2014/main" id="{A7DD9932-0747-5E0C-E677-670290D593AF}"/>
              </a:ext>
              <a:ext uri="{C183D7F6-B498-43B3-948B-1728B52AA6E4}">
                <adec:decorative xmlns:adec="http://schemas.microsoft.com/office/drawing/2017/decorative" val="0"/>
              </a:ext>
            </a:extLst>
          </p:cNvPr>
          <p:cNvGraphicFramePr/>
          <p:nvPr>
            <p:extLst>
              <p:ext uri="{D42A27DB-BD31-4B8C-83A1-F6EECF244321}">
                <p14:modId xmlns:p14="http://schemas.microsoft.com/office/powerpoint/2010/main" val="2749148419"/>
              </p:ext>
            </p:extLst>
          </p:nvPr>
        </p:nvGraphicFramePr>
        <p:xfrm>
          <a:off x="195943" y="973197"/>
          <a:ext cx="11862707" cy="5093304"/>
        </p:xfrm>
        <a:graphic>
          <a:graphicData uri="http://schemas.openxmlformats.org/drawingml/2006/chart">
            <c:chart xmlns:c="http://schemas.openxmlformats.org/drawingml/2006/chart" xmlns:r="http://schemas.openxmlformats.org/officeDocument/2006/relationships" r:id="rId4"/>
          </a:graphicData>
        </a:graphic>
      </p:graphicFrame>
      <p:sp>
        <p:nvSpPr>
          <p:cNvPr id="5" name="TextBox 4">
            <a:extLst>
              <a:ext uri="{FF2B5EF4-FFF2-40B4-BE49-F238E27FC236}">
                <a16:creationId xmlns:a16="http://schemas.microsoft.com/office/drawing/2014/main" id="{323C5591-635C-A5C3-A459-A68E82268C68}"/>
              </a:ext>
            </a:extLst>
          </p:cNvPr>
          <p:cNvSpPr txBox="1"/>
          <p:nvPr/>
        </p:nvSpPr>
        <p:spPr>
          <a:xfrm>
            <a:off x="4003733" y="6346002"/>
            <a:ext cx="6097384" cy="30777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effectLst/>
                <a:uLnTx/>
                <a:uFillTx/>
                <a:latin typeface="Arial" panose="020B0604020202020204"/>
                <a:ea typeface="+mn-ea"/>
                <a:cs typeface="+mn-cs"/>
              </a:rPr>
              <a:t>https://ectacenter.org/sec619/sec619survey.asp</a:t>
            </a:r>
          </a:p>
        </p:txBody>
      </p:sp>
      <p:sp>
        <p:nvSpPr>
          <p:cNvPr id="2" name="Slide Number Placeholder 1">
            <a:extLst>
              <a:ext uri="{FF2B5EF4-FFF2-40B4-BE49-F238E27FC236}">
                <a16:creationId xmlns:a16="http://schemas.microsoft.com/office/drawing/2014/main" id="{77AB69C1-CFFA-6709-3DE5-A8FC72AD63D1}"/>
              </a:ext>
            </a:extLst>
          </p:cNvPr>
          <p:cNvSpPr>
            <a:spLocks noGrp="1"/>
          </p:cNvSpPr>
          <p:nvPr>
            <p:ph type="sldNum" sz="quarter" idx="4"/>
          </p:nvPr>
        </p:nvSpPr>
        <p:spPr/>
        <p:txBody>
          <a:bodyPr/>
          <a:lstStyle/>
          <a:p>
            <a:fld id="{8FF8BE51-C3B0-9B4F-9A06-4F809A9A7941}" type="slidenum">
              <a:rPr lang="en-US" smtClean="0"/>
              <a:pPr/>
              <a:t>28</a:t>
            </a:fld>
            <a:endParaRPr lang="en-US"/>
          </a:p>
        </p:txBody>
      </p:sp>
    </p:spTree>
    <p:custDataLst>
      <p:tags r:id="rId1"/>
    </p:custDataLst>
    <p:extLst>
      <p:ext uri="{BB962C8B-B14F-4D97-AF65-F5344CB8AC3E}">
        <p14:creationId xmlns:p14="http://schemas.microsoft.com/office/powerpoint/2010/main" val="144286068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2"/>
          <p:cNvSpPr/>
          <p:nvPr/>
        </p:nvSpPr>
        <p:spPr>
          <a:xfrm>
            <a:off x="685800" y="420624"/>
            <a:ext cx="3108960" cy="274320"/>
          </a:xfrm>
          <a:prstGeom prst="rect">
            <a:avLst/>
          </a:prstGeom>
          <a:noFill/>
          <a:ln/>
        </p:spPr>
        <p:txBody>
          <a:bodyPr wrap="square" lIns="0" tIns="0" rIns="0" bIns="0" rtlCol="0" anchor="ctr">
            <a:noAutofit/>
          </a:bodyPr>
          <a:lstStyle/>
          <a:p>
            <a:pPr marL="0" indent="0">
              <a:buNone/>
            </a:pPr>
            <a:r>
              <a:rPr lang="en-US" sz="1400" b="1">
                <a:solidFill>
                  <a:srgbClr val="2C7A7B"/>
                </a:solidFill>
                <a:latin typeface="Aptos" pitchFamily="34" charset="0"/>
                <a:ea typeface="Aptos" pitchFamily="34" charset="-122"/>
                <a:cs typeface="Aptos" pitchFamily="34" charset="-120"/>
              </a:rPr>
              <a:t>ECE WORKFORCE</a:t>
            </a:r>
            <a:endParaRPr lang="en-US" sz="1200"/>
          </a:p>
        </p:txBody>
      </p:sp>
      <p:sp>
        <p:nvSpPr>
          <p:cNvPr id="6" name="Text 3"/>
          <p:cNvSpPr>
            <a:spLocks noGrp="1"/>
          </p:cNvSpPr>
          <p:nvPr>
            <p:ph type="title" idx="4294967295"/>
          </p:nvPr>
        </p:nvSpPr>
        <p:spPr>
          <a:xfrm>
            <a:off x="658368" y="749808"/>
            <a:ext cx="10835640" cy="566928"/>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400" b="1" i="0" u="none" strike="noStrike" kern="1200" cap="none" spc="0" normalizeH="0" baseline="0" noProof="0" dirty="0">
                <a:ln>
                  <a:noFill/>
                </a:ln>
                <a:solidFill>
                  <a:srgbClr val="263238"/>
                </a:solidFill>
                <a:effectLst/>
                <a:uLnTx/>
                <a:uFillTx/>
                <a:latin typeface="Aptos Display" pitchFamily="34" charset="0"/>
                <a:ea typeface="Aptos Display" pitchFamily="34" charset="-122"/>
                <a:cs typeface="Aptos Display" pitchFamily="34" charset="-120"/>
              </a:rPr>
              <a:t>Recruitment &amp; Retention Issues</a:t>
            </a:r>
            <a:endParaRPr kumimoji="0" lang="en-US" sz="3100" b="0" i="0" u="none" strike="noStrike" kern="1200" cap="none" spc="0" normalizeH="0" baseline="0" noProof="0" dirty="0">
              <a:ln>
                <a:noFill/>
              </a:ln>
              <a:solidFill>
                <a:schemeClr val="tx1"/>
              </a:solidFill>
              <a:effectLst/>
              <a:uLnTx/>
              <a:uFillTx/>
              <a:latin typeface="+mn-lt"/>
              <a:ea typeface="+mn-ea"/>
              <a:cs typeface="+mn-cs"/>
            </a:endParaRPr>
          </a:p>
        </p:txBody>
      </p:sp>
      <p:sp>
        <p:nvSpPr>
          <p:cNvPr id="7" name="Text 4"/>
          <p:cNvSpPr/>
          <p:nvPr/>
        </p:nvSpPr>
        <p:spPr>
          <a:xfrm>
            <a:off x="685800" y="1389888"/>
            <a:ext cx="10835640" cy="512064"/>
          </a:xfrm>
          <a:prstGeom prst="rect">
            <a:avLst/>
          </a:prstGeom>
          <a:noFill/>
          <a:ln/>
        </p:spPr>
        <p:txBody>
          <a:bodyPr wrap="square" lIns="0" tIns="0" rIns="0" bIns="0" rtlCol="0" anchor="ctr">
            <a:noAutofit/>
          </a:bodyPr>
          <a:lstStyle/>
          <a:p>
            <a:pPr marL="0" indent="0">
              <a:buNone/>
            </a:pPr>
            <a:r>
              <a:rPr lang="en-US" sz="1700">
                <a:solidFill>
                  <a:srgbClr val="4A4A4A"/>
                </a:solidFill>
                <a:latin typeface="Aptos" pitchFamily="34" charset="0"/>
                <a:ea typeface="Aptos" pitchFamily="34" charset="-122"/>
                <a:cs typeface="Aptos" pitchFamily="34" charset="-120"/>
              </a:rPr>
              <a:t>Persistent workforce instability is driven by a mix of compensation, working conditions, career pathways, and system-capacity challenges.</a:t>
            </a:r>
            <a:endParaRPr lang="en-US"/>
          </a:p>
        </p:txBody>
      </p:sp>
      <p:sp>
        <p:nvSpPr>
          <p:cNvPr id="4" name="Shape 1">
            <a:extLst>
              <a:ext uri="{C183D7F6-B498-43B3-948B-1728B52AA6E4}">
                <adec:decorative xmlns:adec="http://schemas.microsoft.com/office/drawing/2017/decorative" val="1"/>
              </a:ext>
            </a:extLst>
          </p:cNvPr>
          <p:cNvSpPr/>
          <p:nvPr/>
        </p:nvSpPr>
        <p:spPr>
          <a:xfrm>
            <a:off x="320040" y="256032"/>
            <a:ext cx="118872" cy="6309360"/>
          </a:xfrm>
          <a:prstGeom prst="rect">
            <a:avLst/>
          </a:prstGeom>
          <a:solidFill>
            <a:srgbClr val="2C7A7B"/>
          </a:solidFill>
          <a:ln w="12700">
            <a:solidFill>
              <a:srgbClr val="333333">
                <a:alpha val="0"/>
              </a:srgbClr>
            </a:solidFill>
            <a:prstDash val="solid"/>
          </a:ln>
        </p:spPr>
        <p:txBody>
          <a:bodyPr/>
          <a:lstStyle/>
          <a:p>
            <a:endParaRPr lang="en-US"/>
          </a:p>
        </p:txBody>
      </p:sp>
      <p:sp>
        <p:nvSpPr>
          <p:cNvPr id="8" name="Shape 5">
            <a:extLst>
              <a:ext uri="{C183D7F6-B498-43B3-948B-1728B52AA6E4}">
                <adec:decorative xmlns:adec="http://schemas.microsoft.com/office/drawing/2017/decorative" val="1"/>
              </a:ext>
            </a:extLst>
          </p:cNvPr>
          <p:cNvSpPr/>
          <p:nvPr/>
        </p:nvSpPr>
        <p:spPr>
          <a:xfrm>
            <a:off x="685800" y="2139696"/>
            <a:ext cx="5010912" cy="932688"/>
          </a:xfrm>
          <a:prstGeom prst="roundRect">
            <a:avLst>
              <a:gd name="adj" fmla="val 8602"/>
            </a:avLst>
          </a:prstGeom>
          <a:solidFill>
            <a:srgbClr val="FFFFFF"/>
          </a:solidFill>
          <a:ln w="9525">
            <a:solidFill>
              <a:srgbClr val="E0D8C9"/>
            </a:solidFill>
            <a:prstDash val="solid"/>
          </a:ln>
          <a:effectLst>
            <a:outerShdw blurRad="19050" dist="6350" dir="2700000" algn="bl" rotWithShape="0">
              <a:srgbClr val="000000">
                <a:alpha val="10000"/>
              </a:srgbClr>
            </a:outerShdw>
          </a:effectLst>
        </p:spPr>
        <p:txBody>
          <a:bodyPr/>
          <a:lstStyle/>
          <a:p>
            <a:endParaRPr lang="en-US"/>
          </a:p>
        </p:txBody>
      </p:sp>
      <p:sp>
        <p:nvSpPr>
          <p:cNvPr id="9" name="Shape 6">
            <a:extLst>
              <a:ext uri="{C183D7F6-B498-43B3-948B-1728B52AA6E4}">
                <adec:decorative xmlns:adec="http://schemas.microsoft.com/office/drawing/2017/decorative" val="1"/>
              </a:ext>
            </a:extLst>
          </p:cNvPr>
          <p:cNvSpPr/>
          <p:nvPr/>
        </p:nvSpPr>
        <p:spPr>
          <a:xfrm>
            <a:off x="841248" y="2340864"/>
            <a:ext cx="457200" cy="457200"/>
          </a:xfrm>
          <a:prstGeom prst="ellipse">
            <a:avLst/>
          </a:prstGeom>
          <a:solidFill>
            <a:srgbClr val="D96C3A"/>
          </a:solidFill>
          <a:ln w="12700">
            <a:solidFill>
              <a:srgbClr val="333333">
                <a:alpha val="0"/>
              </a:srgbClr>
            </a:solidFill>
            <a:prstDash val="solid"/>
          </a:ln>
        </p:spPr>
        <p:txBody>
          <a:bodyPr/>
          <a:lstStyle/>
          <a:p>
            <a:endParaRPr lang="en-US"/>
          </a:p>
        </p:txBody>
      </p:sp>
      <p:sp>
        <p:nvSpPr>
          <p:cNvPr id="10" name="Text 7">
            <a:extLst>
              <a:ext uri="{C183D7F6-B498-43B3-948B-1728B52AA6E4}">
                <adec:decorative xmlns:adec="http://schemas.microsoft.com/office/drawing/2017/decorative" val="1"/>
              </a:ext>
            </a:extLst>
          </p:cNvPr>
          <p:cNvSpPr/>
          <p:nvPr/>
        </p:nvSpPr>
        <p:spPr>
          <a:xfrm>
            <a:off x="841248" y="2423160"/>
            <a:ext cx="457200" cy="219456"/>
          </a:xfrm>
          <a:prstGeom prst="rect">
            <a:avLst/>
          </a:prstGeom>
          <a:noFill/>
          <a:ln/>
        </p:spPr>
        <p:txBody>
          <a:bodyPr wrap="square" lIns="0" tIns="0" rIns="0" bIns="0" rtlCol="0" anchor="ctr">
            <a:noAutofit/>
          </a:bodyPr>
          <a:lstStyle/>
          <a:p>
            <a:pPr marL="0" indent="0" algn="ctr">
              <a:buNone/>
            </a:pPr>
            <a:r>
              <a:rPr lang="en-US" sz="1400" b="1">
                <a:solidFill>
                  <a:srgbClr val="FFFFFF"/>
                </a:solidFill>
                <a:latin typeface="Aptos" pitchFamily="34" charset="0"/>
                <a:ea typeface="Aptos" pitchFamily="34" charset="-122"/>
                <a:cs typeface="Aptos" pitchFamily="34" charset="-120"/>
              </a:rPr>
              <a:t>$</a:t>
            </a:r>
            <a:endParaRPr lang="en-US" sz="1100"/>
          </a:p>
        </p:txBody>
      </p:sp>
      <p:sp>
        <p:nvSpPr>
          <p:cNvPr id="11" name="Text 8"/>
          <p:cNvSpPr/>
          <p:nvPr/>
        </p:nvSpPr>
        <p:spPr>
          <a:xfrm>
            <a:off x="1453895" y="2267712"/>
            <a:ext cx="4059936" cy="256032"/>
          </a:xfrm>
          <a:prstGeom prst="rect">
            <a:avLst/>
          </a:prstGeom>
          <a:noFill/>
          <a:ln/>
        </p:spPr>
        <p:txBody>
          <a:bodyPr wrap="square" lIns="0" tIns="0" rIns="0" bIns="0" rtlCol="0" anchor="ctr">
            <a:noAutofit/>
          </a:bodyPr>
          <a:lstStyle/>
          <a:p>
            <a:pPr marL="0" indent="0">
              <a:buNone/>
            </a:pPr>
            <a:r>
              <a:rPr lang="en-US" sz="1500" b="1">
                <a:solidFill>
                  <a:srgbClr val="263238"/>
                </a:solidFill>
                <a:latin typeface="Aptos" pitchFamily="34" charset="0"/>
                <a:ea typeface="Aptos" pitchFamily="34" charset="-122"/>
                <a:cs typeface="Aptos" pitchFamily="34" charset="-120"/>
              </a:rPr>
              <a:t>Low wages &amp; limited benefits</a:t>
            </a:r>
            <a:endParaRPr lang="en-US" sz="1050"/>
          </a:p>
        </p:txBody>
      </p:sp>
      <p:sp>
        <p:nvSpPr>
          <p:cNvPr id="12" name="Text 9"/>
          <p:cNvSpPr/>
          <p:nvPr/>
        </p:nvSpPr>
        <p:spPr>
          <a:xfrm>
            <a:off x="1453895" y="2578608"/>
            <a:ext cx="4041648" cy="384048"/>
          </a:xfrm>
          <a:prstGeom prst="rect">
            <a:avLst/>
          </a:prstGeom>
          <a:noFill/>
          <a:ln/>
        </p:spPr>
        <p:txBody>
          <a:bodyPr wrap="square" lIns="0" tIns="0" rIns="0" bIns="0" rtlCol="0" anchor="t">
            <a:noAutofit/>
          </a:bodyPr>
          <a:lstStyle/>
          <a:p>
            <a:pPr marL="0" indent="0">
              <a:buNone/>
            </a:pPr>
            <a:r>
              <a:rPr lang="en-US" sz="1250">
                <a:solidFill>
                  <a:srgbClr val="4F5B5B"/>
                </a:solidFill>
                <a:latin typeface="Aptos" pitchFamily="34" charset="0"/>
                <a:ea typeface="Aptos" pitchFamily="34" charset="-122"/>
                <a:cs typeface="Aptos" pitchFamily="34" charset="-120"/>
              </a:rPr>
              <a:t>Pay often lags K–12, retail, and service-sector jobs; benefits are uneven.</a:t>
            </a:r>
            <a:endParaRPr lang="en-US" sz="850"/>
          </a:p>
        </p:txBody>
      </p:sp>
      <p:sp>
        <p:nvSpPr>
          <p:cNvPr id="13" name="Shape 10">
            <a:extLst>
              <a:ext uri="{C183D7F6-B498-43B3-948B-1728B52AA6E4}">
                <adec:decorative xmlns:adec="http://schemas.microsoft.com/office/drawing/2017/decorative" val="1"/>
              </a:ext>
            </a:extLst>
          </p:cNvPr>
          <p:cNvSpPr/>
          <p:nvPr/>
        </p:nvSpPr>
        <p:spPr>
          <a:xfrm>
            <a:off x="6053328" y="2139696"/>
            <a:ext cx="5010912" cy="932688"/>
          </a:xfrm>
          <a:prstGeom prst="roundRect">
            <a:avLst>
              <a:gd name="adj" fmla="val 8602"/>
            </a:avLst>
          </a:prstGeom>
          <a:solidFill>
            <a:srgbClr val="FFFFFF"/>
          </a:solidFill>
          <a:ln w="9525">
            <a:solidFill>
              <a:srgbClr val="E0D8C9"/>
            </a:solidFill>
            <a:prstDash val="solid"/>
          </a:ln>
          <a:effectLst>
            <a:outerShdw blurRad="19050" dist="6350" dir="2700000" algn="bl" rotWithShape="0">
              <a:srgbClr val="000000">
                <a:alpha val="10000"/>
              </a:srgbClr>
            </a:outerShdw>
          </a:effectLst>
        </p:spPr>
        <p:txBody>
          <a:bodyPr/>
          <a:lstStyle/>
          <a:p>
            <a:endParaRPr lang="en-US"/>
          </a:p>
        </p:txBody>
      </p:sp>
      <p:sp>
        <p:nvSpPr>
          <p:cNvPr id="14" name="Shape 11">
            <a:extLst>
              <a:ext uri="{C183D7F6-B498-43B3-948B-1728B52AA6E4}">
                <adec:decorative xmlns:adec="http://schemas.microsoft.com/office/drawing/2017/decorative" val="1"/>
              </a:ext>
            </a:extLst>
          </p:cNvPr>
          <p:cNvSpPr/>
          <p:nvPr/>
        </p:nvSpPr>
        <p:spPr>
          <a:xfrm>
            <a:off x="6208776" y="2340864"/>
            <a:ext cx="457200" cy="457200"/>
          </a:xfrm>
          <a:prstGeom prst="ellipse">
            <a:avLst/>
          </a:prstGeom>
          <a:solidFill>
            <a:srgbClr val="D96C3A"/>
          </a:solidFill>
          <a:ln w="12700">
            <a:solidFill>
              <a:srgbClr val="333333">
                <a:alpha val="0"/>
              </a:srgbClr>
            </a:solidFill>
            <a:prstDash val="solid"/>
          </a:ln>
        </p:spPr>
        <p:txBody>
          <a:bodyPr/>
          <a:lstStyle/>
          <a:p>
            <a:endParaRPr lang="en-US"/>
          </a:p>
        </p:txBody>
      </p:sp>
      <p:sp>
        <p:nvSpPr>
          <p:cNvPr id="15" name="Text 12">
            <a:extLst>
              <a:ext uri="{C183D7F6-B498-43B3-948B-1728B52AA6E4}">
                <adec:decorative xmlns:adec="http://schemas.microsoft.com/office/drawing/2017/decorative" val="1"/>
              </a:ext>
            </a:extLst>
          </p:cNvPr>
          <p:cNvSpPr/>
          <p:nvPr/>
        </p:nvSpPr>
        <p:spPr>
          <a:xfrm>
            <a:off x="6208776" y="2423160"/>
            <a:ext cx="457200" cy="219456"/>
          </a:xfrm>
          <a:prstGeom prst="rect">
            <a:avLst/>
          </a:prstGeom>
          <a:noFill/>
          <a:ln/>
        </p:spPr>
        <p:txBody>
          <a:bodyPr wrap="square" lIns="0" tIns="0" rIns="0" bIns="0" rtlCol="0" anchor="ctr">
            <a:noAutofit/>
          </a:bodyPr>
          <a:lstStyle/>
          <a:p>
            <a:pPr marL="0" indent="0" algn="ctr">
              <a:buNone/>
            </a:pPr>
            <a:r>
              <a:rPr lang="en-US" sz="1400" b="1">
                <a:solidFill>
                  <a:srgbClr val="FFFFFF"/>
                </a:solidFill>
                <a:latin typeface="Aptos" pitchFamily="34" charset="0"/>
                <a:ea typeface="Aptos" pitchFamily="34" charset="-122"/>
                <a:cs typeface="Aptos" pitchFamily="34" charset="-120"/>
              </a:rPr>
              <a:t>↗</a:t>
            </a:r>
            <a:endParaRPr lang="en-US" sz="1100"/>
          </a:p>
        </p:txBody>
      </p:sp>
      <p:sp>
        <p:nvSpPr>
          <p:cNvPr id="16" name="Text 13"/>
          <p:cNvSpPr/>
          <p:nvPr/>
        </p:nvSpPr>
        <p:spPr>
          <a:xfrm>
            <a:off x="6821424" y="2267712"/>
            <a:ext cx="4059936" cy="256032"/>
          </a:xfrm>
          <a:prstGeom prst="rect">
            <a:avLst/>
          </a:prstGeom>
          <a:noFill/>
          <a:ln/>
        </p:spPr>
        <p:txBody>
          <a:bodyPr wrap="square" lIns="0" tIns="0" rIns="0" bIns="0" rtlCol="0" anchor="ctr">
            <a:noAutofit/>
          </a:bodyPr>
          <a:lstStyle/>
          <a:p>
            <a:pPr marL="0" indent="0">
              <a:buNone/>
            </a:pPr>
            <a:r>
              <a:rPr lang="en-US" sz="1500" b="1">
                <a:solidFill>
                  <a:srgbClr val="263238"/>
                </a:solidFill>
                <a:latin typeface="Aptos" pitchFamily="34" charset="0"/>
                <a:ea typeface="Aptos" pitchFamily="34" charset="-122"/>
                <a:cs typeface="Aptos" pitchFamily="34" charset="-120"/>
              </a:rPr>
              <a:t>Competition for qualified staff</a:t>
            </a:r>
            <a:endParaRPr lang="en-US" sz="1050"/>
          </a:p>
        </p:txBody>
      </p:sp>
      <p:sp>
        <p:nvSpPr>
          <p:cNvPr id="17" name="Text 14"/>
          <p:cNvSpPr/>
          <p:nvPr/>
        </p:nvSpPr>
        <p:spPr>
          <a:xfrm>
            <a:off x="6821424" y="2578608"/>
            <a:ext cx="4041648" cy="384048"/>
          </a:xfrm>
          <a:prstGeom prst="rect">
            <a:avLst/>
          </a:prstGeom>
          <a:noFill/>
          <a:ln/>
        </p:spPr>
        <p:txBody>
          <a:bodyPr wrap="square" lIns="0" tIns="0" rIns="0" bIns="0" rtlCol="0" anchor="t">
            <a:noAutofit/>
          </a:bodyPr>
          <a:lstStyle/>
          <a:p>
            <a:pPr marL="0" indent="0">
              <a:buNone/>
            </a:pPr>
            <a:r>
              <a:rPr lang="en-US" sz="1250">
                <a:solidFill>
                  <a:srgbClr val="4F5B5B"/>
                </a:solidFill>
                <a:latin typeface="Aptos" pitchFamily="34" charset="0"/>
                <a:ea typeface="Aptos" pitchFamily="34" charset="-122"/>
                <a:cs typeface="Aptos" pitchFamily="34" charset="-120"/>
              </a:rPr>
              <a:t>Programs lose candidates to public pre-K, schools, health care, and other sectors.</a:t>
            </a:r>
            <a:endParaRPr lang="en-US" sz="850"/>
          </a:p>
        </p:txBody>
      </p:sp>
      <p:sp>
        <p:nvSpPr>
          <p:cNvPr id="18" name="Shape 15">
            <a:extLst>
              <a:ext uri="{C183D7F6-B498-43B3-948B-1728B52AA6E4}">
                <adec:decorative xmlns:adec="http://schemas.microsoft.com/office/drawing/2017/decorative" val="1"/>
              </a:ext>
            </a:extLst>
          </p:cNvPr>
          <p:cNvSpPr/>
          <p:nvPr/>
        </p:nvSpPr>
        <p:spPr>
          <a:xfrm>
            <a:off x="685800" y="3282696"/>
            <a:ext cx="5010912" cy="932688"/>
          </a:xfrm>
          <a:prstGeom prst="roundRect">
            <a:avLst>
              <a:gd name="adj" fmla="val 8602"/>
            </a:avLst>
          </a:prstGeom>
          <a:solidFill>
            <a:srgbClr val="FFFFFF"/>
          </a:solidFill>
          <a:ln w="9525">
            <a:solidFill>
              <a:srgbClr val="E0D8C9"/>
            </a:solidFill>
            <a:prstDash val="solid"/>
          </a:ln>
          <a:effectLst>
            <a:outerShdw blurRad="19050" dist="6350" dir="2700000" algn="bl" rotWithShape="0">
              <a:srgbClr val="000000">
                <a:alpha val="10000"/>
              </a:srgbClr>
            </a:outerShdw>
          </a:effectLst>
        </p:spPr>
        <p:txBody>
          <a:bodyPr/>
          <a:lstStyle/>
          <a:p>
            <a:endParaRPr lang="en-US"/>
          </a:p>
        </p:txBody>
      </p:sp>
      <p:sp>
        <p:nvSpPr>
          <p:cNvPr id="19" name="Shape 16">
            <a:extLst>
              <a:ext uri="{C183D7F6-B498-43B3-948B-1728B52AA6E4}">
                <adec:decorative xmlns:adec="http://schemas.microsoft.com/office/drawing/2017/decorative" val="1"/>
              </a:ext>
            </a:extLst>
          </p:cNvPr>
          <p:cNvSpPr/>
          <p:nvPr/>
        </p:nvSpPr>
        <p:spPr>
          <a:xfrm>
            <a:off x="841248" y="3483864"/>
            <a:ext cx="457200" cy="457200"/>
          </a:xfrm>
          <a:prstGeom prst="ellipse">
            <a:avLst/>
          </a:prstGeom>
          <a:solidFill>
            <a:srgbClr val="D96C3A"/>
          </a:solidFill>
          <a:ln w="12700">
            <a:solidFill>
              <a:srgbClr val="333333">
                <a:alpha val="0"/>
              </a:srgbClr>
            </a:solidFill>
            <a:prstDash val="solid"/>
          </a:ln>
        </p:spPr>
        <p:txBody>
          <a:bodyPr/>
          <a:lstStyle/>
          <a:p>
            <a:endParaRPr lang="en-US"/>
          </a:p>
        </p:txBody>
      </p:sp>
      <p:sp>
        <p:nvSpPr>
          <p:cNvPr id="20" name="Text 17">
            <a:extLst>
              <a:ext uri="{C183D7F6-B498-43B3-948B-1728B52AA6E4}">
                <adec:decorative xmlns:adec="http://schemas.microsoft.com/office/drawing/2017/decorative" val="1"/>
              </a:ext>
            </a:extLst>
          </p:cNvPr>
          <p:cNvSpPr/>
          <p:nvPr/>
        </p:nvSpPr>
        <p:spPr>
          <a:xfrm>
            <a:off x="841248" y="3566160"/>
            <a:ext cx="457200" cy="219456"/>
          </a:xfrm>
          <a:prstGeom prst="rect">
            <a:avLst/>
          </a:prstGeom>
          <a:noFill/>
          <a:ln/>
        </p:spPr>
        <p:txBody>
          <a:bodyPr wrap="square" lIns="0" tIns="0" rIns="0" bIns="0" rtlCol="0" anchor="ctr">
            <a:noAutofit/>
          </a:bodyPr>
          <a:lstStyle/>
          <a:p>
            <a:pPr marL="0" indent="0" algn="ctr">
              <a:buNone/>
            </a:pPr>
            <a:r>
              <a:rPr lang="en-US" sz="1400" b="1">
                <a:solidFill>
                  <a:srgbClr val="FFFFFF"/>
                </a:solidFill>
                <a:latin typeface="Aptos" pitchFamily="34" charset="0"/>
                <a:ea typeface="Aptos" pitchFamily="34" charset="-122"/>
                <a:cs typeface="Aptos" pitchFamily="34" charset="-120"/>
              </a:rPr>
              <a:t>!</a:t>
            </a:r>
            <a:endParaRPr lang="en-US" sz="1100"/>
          </a:p>
        </p:txBody>
      </p:sp>
      <p:sp>
        <p:nvSpPr>
          <p:cNvPr id="21" name="Text 18"/>
          <p:cNvSpPr/>
          <p:nvPr/>
        </p:nvSpPr>
        <p:spPr>
          <a:xfrm>
            <a:off x="1453895" y="3410712"/>
            <a:ext cx="4059936" cy="256032"/>
          </a:xfrm>
          <a:prstGeom prst="rect">
            <a:avLst/>
          </a:prstGeom>
          <a:noFill/>
          <a:ln/>
        </p:spPr>
        <p:txBody>
          <a:bodyPr wrap="square" lIns="0" tIns="0" rIns="0" bIns="0" rtlCol="0" anchor="ctr">
            <a:noAutofit/>
          </a:bodyPr>
          <a:lstStyle/>
          <a:p>
            <a:pPr marL="0" indent="0">
              <a:buNone/>
            </a:pPr>
            <a:r>
              <a:rPr lang="en-US" sz="1500" b="1">
                <a:solidFill>
                  <a:srgbClr val="263238"/>
                </a:solidFill>
                <a:latin typeface="Aptos" pitchFamily="34" charset="0"/>
                <a:ea typeface="Aptos" pitchFamily="34" charset="-122"/>
                <a:cs typeface="Aptos" pitchFamily="34" charset="-120"/>
              </a:rPr>
              <a:t>Burnout, stress &amp; workload</a:t>
            </a:r>
            <a:endParaRPr lang="en-US" sz="1050"/>
          </a:p>
        </p:txBody>
      </p:sp>
      <p:sp>
        <p:nvSpPr>
          <p:cNvPr id="22" name="Text 19"/>
          <p:cNvSpPr/>
          <p:nvPr/>
        </p:nvSpPr>
        <p:spPr>
          <a:xfrm>
            <a:off x="1453895" y="3721608"/>
            <a:ext cx="4041648" cy="384048"/>
          </a:xfrm>
          <a:prstGeom prst="rect">
            <a:avLst/>
          </a:prstGeom>
          <a:noFill/>
          <a:ln/>
        </p:spPr>
        <p:txBody>
          <a:bodyPr wrap="square" lIns="0" tIns="0" rIns="0" bIns="0" rtlCol="0" anchor="t">
            <a:noAutofit/>
          </a:bodyPr>
          <a:lstStyle/>
          <a:p>
            <a:pPr marL="0" indent="0">
              <a:buNone/>
            </a:pPr>
            <a:r>
              <a:rPr lang="en-US" sz="1250">
                <a:solidFill>
                  <a:srgbClr val="4F5B5B"/>
                </a:solidFill>
                <a:latin typeface="Aptos" pitchFamily="34" charset="0"/>
                <a:ea typeface="Aptos" pitchFamily="34" charset="-122"/>
                <a:cs typeface="Aptos" pitchFamily="34" charset="-120"/>
              </a:rPr>
              <a:t>High emotional demands, ratios, paperwork, and vacancies push staff out.</a:t>
            </a:r>
            <a:endParaRPr lang="en-US" sz="850"/>
          </a:p>
        </p:txBody>
      </p:sp>
      <p:sp>
        <p:nvSpPr>
          <p:cNvPr id="23" name="Shape 20">
            <a:extLst>
              <a:ext uri="{C183D7F6-B498-43B3-948B-1728B52AA6E4}">
                <adec:decorative xmlns:adec="http://schemas.microsoft.com/office/drawing/2017/decorative" val="1"/>
              </a:ext>
            </a:extLst>
          </p:cNvPr>
          <p:cNvSpPr/>
          <p:nvPr/>
        </p:nvSpPr>
        <p:spPr>
          <a:xfrm>
            <a:off x="6053328" y="3282696"/>
            <a:ext cx="5010912" cy="932688"/>
          </a:xfrm>
          <a:prstGeom prst="roundRect">
            <a:avLst>
              <a:gd name="adj" fmla="val 8602"/>
            </a:avLst>
          </a:prstGeom>
          <a:solidFill>
            <a:srgbClr val="FFFFFF"/>
          </a:solidFill>
          <a:ln w="9525">
            <a:solidFill>
              <a:srgbClr val="E0D8C9"/>
            </a:solidFill>
            <a:prstDash val="solid"/>
          </a:ln>
          <a:effectLst>
            <a:outerShdw blurRad="19050" dist="6350" dir="2700000" algn="bl" rotWithShape="0">
              <a:srgbClr val="000000">
                <a:alpha val="10000"/>
              </a:srgbClr>
            </a:outerShdw>
          </a:effectLst>
        </p:spPr>
        <p:txBody>
          <a:bodyPr/>
          <a:lstStyle/>
          <a:p>
            <a:endParaRPr lang="en-US"/>
          </a:p>
        </p:txBody>
      </p:sp>
      <p:sp>
        <p:nvSpPr>
          <p:cNvPr id="24" name="Shape 21">
            <a:extLst>
              <a:ext uri="{C183D7F6-B498-43B3-948B-1728B52AA6E4}">
                <adec:decorative xmlns:adec="http://schemas.microsoft.com/office/drawing/2017/decorative" val="1"/>
              </a:ext>
            </a:extLst>
          </p:cNvPr>
          <p:cNvSpPr/>
          <p:nvPr/>
        </p:nvSpPr>
        <p:spPr>
          <a:xfrm>
            <a:off x="6208776" y="3483864"/>
            <a:ext cx="457200" cy="457200"/>
          </a:xfrm>
          <a:prstGeom prst="ellipse">
            <a:avLst/>
          </a:prstGeom>
          <a:solidFill>
            <a:srgbClr val="D96C3A"/>
          </a:solidFill>
          <a:ln w="12700">
            <a:solidFill>
              <a:srgbClr val="333333">
                <a:alpha val="0"/>
              </a:srgbClr>
            </a:solidFill>
            <a:prstDash val="solid"/>
          </a:ln>
        </p:spPr>
        <p:txBody>
          <a:bodyPr/>
          <a:lstStyle/>
          <a:p>
            <a:endParaRPr lang="en-US"/>
          </a:p>
        </p:txBody>
      </p:sp>
      <p:sp>
        <p:nvSpPr>
          <p:cNvPr id="25" name="Text 22">
            <a:extLst>
              <a:ext uri="{C183D7F6-B498-43B3-948B-1728B52AA6E4}">
                <adec:decorative xmlns:adec="http://schemas.microsoft.com/office/drawing/2017/decorative" val="1"/>
              </a:ext>
            </a:extLst>
          </p:cNvPr>
          <p:cNvSpPr/>
          <p:nvPr/>
        </p:nvSpPr>
        <p:spPr>
          <a:xfrm>
            <a:off x="6208776" y="3566160"/>
            <a:ext cx="457200" cy="219456"/>
          </a:xfrm>
          <a:prstGeom prst="rect">
            <a:avLst/>
          </a:prstGeom>
          <a:noFill/>
          <a:ln/>
        </p:spPr>
        <p:txBody>
          <a:bodyPr wrap="square" lIns="0" tIns="0" rIns="0" bIns="0" rtlCol="0" anchor="ctr">
            <a:noAutofit/>
          </a:bodyPr>
          <a:lstStyle/>
          <a:p>
            <a:pPr marL="0" indent="0" algn="ctr">
              <a:buNone/>
            </a:pPr>
            <a:r>
              <a:rPr lang="en-US" sz="1400" b="1">
                <a:solidFill>
                  <a:srgbClr val="FFFFFF"/>
                </a:solidFill>
                <a:latin typeface="Aptos" pitchFamily="34" charset="0"/>
                <a:ea typeface="Aptos" pitchFamily="34" charset="-122"/>
                <a:cs typeface="Aptos" pitchFamily="34" charset="-120"/>
              </a:rPr>
              <a:t>⚑</a:t>
            </a:r>
            <a:endParaRPr lang="en-US" sz="1100"/>
          </a:p>
        </p:txBody>
      </p:sp>
      <p:sp>
        <p:nvSpPr>
          <p:cNvPr id="26" name="Text 23"/>
          <p:cNvSpPr/>
          <p:nvPr/>
        </p:nvSpPr>
        <p:spPr>
          <a:xfrm>
            <a:off x="6821424" y="3410712"/>
            <a:ext cx="4059936" cy="256032"/>
          </a:xfrm>
          <a:prstGeom prst="rect">
            <a:avLst/>
          </a:prstGeom>
          <a:noFill/>
          <a:ln/>
        </p:spPr>
        <p:txBody>
          <a:bodyPr wrap="square" lIns="0" tIns="0" rIns="0" bIns="0" rtlCol="0" anchor="ctr">
            <a:noAutofit/>
          </a:bodyPr>
          <a:lstStyle/>
          <a:p>
            <a:pPr marL="0" indent="0">
              <a:buNone/>
            </a:pPr>
            <a:r>
              <a:rPr lang="en-US" sz="1500" b="1">
                <a:solidFill>
                  <a:srgbClr val="263238"/>
                </a:solidFill>
                <a:latin typeface="Aptos" pitchFamily="34" charset="0"/>
                <a:ea typeface="Aptos" pitchFamily="34" charset="-122"/>
                <a:cs typeface="Aptos" pitchFamily="34" charset="-120"/>
              </a:rPr>
              <a:t>Career pathway barriers</a:t>
            </a:r>
            <a:endParaRPr lang="en-US" sz="1050"/>
          </a:p>
        </p:txBody>
      </p:sp>
      <p:sp>
        <p:nvSpPr>
          <p:cNvPr id="27" name="Text 24"/>
          <p:cNvSpPr/>
          <p:nvPr/>
        </p:nvSpPr>
        <p:spPr>
          <a:xfrm>
            <a:off x="6821424" y="3721608"/>
            <a:ext cx="4041648" cy="384048"/>
          </a:xfrm>
          <a:prstGeom prst="rect">
            <a:avLst/>
          </a:prstGeom>
          <a:noFill/>
          <a:ln/>
        </p:spPr>
        <p:txBody>
          <a:bodyPr wrap="square" lIns="0" tIns="0" rIns="0" bIns="0" rtlCol="0" anchor="t">
            <a:noAutofit/>
          </a:bodyPr>
          <a:lstStyle/>
          <a:p>
            <a:pPr marL="0" indent="0">
              <a:buNone/>
            </a:pPr>
            <a:r>
              <a:rPr lang="en-US" sz="1250">
                <a:solidFill>
                  <a:srgbClr val="4F5B5B"/>
                </a:solidFill>
                <a:latin typeface="Aptos" pitchFamily="34" charset="0"/>
                <a:ea typeface="Aptos" pitchFamily="34" charset="-122"/>
                <a:cs typeface="Aptos" pitchFamily="34" charset="-120"/>
              </a:rPr>
              <a:t>Credentials, tuition, practicum access, and advancement routes can be hard to navigate.</a:t>
            </a:r>
            <a:endParaRPr lang="en-US" sz="850"/>
          </a:p>
        </p:txBody>
      </p:sp>
      <p:sp>
        <p:nvSpPr>
          <p:cNvPr id="28" name="Shape 25">
            <a:extLst>
              <a:ext uri="{C183D7F6-B498-43B3-948B-1728B52AA6E4}">
                <adec:decorative xmlns:adec="http://schemas.microsoft.com/office/drawing/2017/decorative" val="1"/>
              </a:ext>
            </a:extLst>
          </p:cNvPr>
          <p:cNvSpPr/>
          <p:nvPr/>
        </p:nvSpPr>
        <p:spPr>
          <a:xfrm>
            <a:off x="685800" y="4425696"/>
            <a:ext cx="5010912" cy="932688"/>
          </a:xfrm>
          <a:prstGeom prst="roundRect">
            <a:avLst>
              <a:gd name="adj" fmla="val 8602"/>
            </a:avLst>
          </a:prstGeom>
          <a:solidFill>
            <a:srgbClr val="FFFFFF"/>
          </a:solidFill>
          <a:ln w="9525">
            <a:solidFill>
              <a:srgbClr val="E0D8C9"/>
            </a:solidFill>
            <a:prstDash val="solid"/>
          </a:ln>
          <a:effectLst>
            <a:outerShdw blurRad="19050" dist="6350" dir="2700000" algn="bl" rotWithShape="0">
              <a:srgbClr val="000000">
                <a:alpha val="10000"/>
              </a:srgbClr>
            </a:outerShdw>
          </a:effectLst>
        </p:spPr>
        <p:txBody>
          <a:bodyPr/>
          <a:lstStyle/>
          <a:p>
            <a:endParaRPr lang="en-US"/>
          </a:p>
        </p:txBody>
      </p:sp>
      <p:sp>
        <p:nvSpPr>
          <p:cNvPr id="29" name="Shape 26">
            <a:extLst>
              <a:ext uri="{C183D7F6-B498-43B3-948B-1728B52AA6E4}">
                <adec:decorative xmlns:adec="http://schemas.microsoft.com/office/drawing/2017/decorative" val="1"/>
              </a:ext>
            </a:extLst>
          </p:cNvPr>
          <p:cNvSpPr/>
          <p:nvPr/>
        </p:nvSpPr>
        <p:spPr>
          <a:xfrm>
            <a:off x="841248" y="4626864"/>
            <a:ext cx="457200" cy="457200"/>
          </a:xfrm>
          <a:prstGeom prst="ellipse">
            <a:avLst/>
          </a:prstGeom>
          <a:solidFill>
            <a:srgbClr val="D96C3A"/>
          </a:solidFill>
          <a:ln w="12700">
            <a:solidFill>
              <a:srgbClr val="333333">
                <a:alpha val="0"/>
              </a:srgbClr>
            </a:solidFill>
            <a:prstDash val="solid"/>
          </a:ln>
        </p:spPr>
        <p:txBody>
          <a:bodyPr/>
          <a:lstStyle/>
          <a:p>
            <a:endParaRPr lang="en-US"/>
          </a:p>
        </p:txBody>
      </p:sp>
      <p:sp>
        <p:nvSpPr>
          <p:cNvPr id="30" name="Text 27">
            <a:extLst>
              <a:ext uri="{C183D7F6-B498-43B3-948B-1728B52AA6E4}">
                <adec:decorative xmlns:adec="http://schemas.microsoft.com/office/drawing/2017/decorative" val="1"/>
              </a:ext>
            </a:extLst>
          </p:cNvPr>
          <p:cNvSpPr/>
          <p:nvPr/>
        </p:nvSpPr>
        <p:spPr>
          <a:xfrm>
            <a:off x="841248" y="4709159"/>
            <a:ext cx="457200" cy="219456"/>
          </a:xfrm>
          <a:prstGeom prst="rect">
            <a:avLst/>
          </a:prstGeom>
          <a:noFill/>
          <a:ln/>
        </p:spPr>
        <p:txBody>
          <a:bodyPr wrap="square" lIns="0" tIns="0" rIns="0" bIns="0" rtlCol="0" anchor="ctr">
            <a:noAutofit/>
          </a:bodyPr>
          <a:lstStyle/>
          <a:p>
            <a:pPr marL="0" indent="0" algn="ctr">
              <a:buNone/>
            </a:pPr>
            <a:r>
              <a:rPr lang="en-US" sz="1400" b="1">
                <a:solidFill>
                  <a:srgbClr val="FFFFFF"/>
                </a:solidFill>
                <a:latin typeface="Aptos" pitchFamily="34" charset="0"/>
                <a:ea typeface="Aptos" pitchFamily="34" charset="-122"/>
                <a:cs typeface="Aptos" pitchFamily="34" charset="-120"/>
              </a:rPr>
              <a:t>◷</a:t>
            </a:r>
            <a:endParaRPr lang="en-US" sz="1100"/>
          </a:p>
        </p:txBody>
      </p:sp>
      <p:sp>
        <p:nvSpPr>
          <p:cNvPr id="31" name="Text 28"/>
          <p:cNvSpPr/>
          <p:nvPr/>
        </p:nvSpPr>
        <p:spPr>
          <a:xfrm>
            <a:off x="1453895" y="4553712"/>
            <a:ext cx="4059936" cy="256032"/>
          </a:xfrm>
          <a:prstGeom prst="rect">
            <a:avLst/>
          </a:prstGeom>
          <a:noFill/>
          <a:ln/>
        </p:spPr>
        <p:txBody>
          <a:bodyPr wrap="square" lIns="0" tIns="0" rIns="0" bIns="0" rtlCol="0" anchor="ctr">
            <a:noAutofit/>
          </a:bodyPr>
          <a:lstStyle/>
          <a:p>
            <a:pPr marL="0" indent="0">
              <a:buNone/>
            </a:pPr>
            <a:r>
              <a:rPr lang="en-US" sz="1500" b="1">
                <a:solidFill>
                  <a:srgbClr val="263238"/>
                </a:solidFill>
                <a:latin typeface="Aptos" pitchFamily="34" charset="0"/>
                <a:ea typeface="Aptos" pitchFamily="34" charset="-122"/>
                <a:cs typeface="Aptos" pitchFamily="34" charset="-120"/>
              </a:rPr>
              <a:t>Unstable program financing</a:t>
            </a:r>
            <a:endParaRPr lang="en-US" sz="1050"/>
          </a:p>
        </p:txBody>
      </p:sp>
      <p:sp>
        <p:nvSpPr>
          <p:cNvPr id="32" name="Text 29"/>
          <p:cNvSpPr/>
          <p:nvPr/>
        </p:nvSpPr>
        <p:spPr>
          <a:xfrm>
            <a:off x="1453895" y="4864608"/>
            <a:ext cx="4041648" cy="384048"/>
          </a:xfrm>
          <a:prstGeom prst="rect">
            <a:avLst/>
          </a:prstGeom>
          <a:noFill/>
          <a:ln/>
        </p:spPr>
        <p:txBody>
          <a:bodyPr wrap="square" lIns="0" tIns="0" rIns="0" bIns="0" rtlCol="0" anchor="t">
            <a:noAutofit/>
          </a:bodyPr>
          <a:lstStyle/>
          <a:p>
            <a:pPr marL="0" indent="0">
              <a:buNone/>
            </a:pPr>
            <a:r>
              <a:rPr lang="en-US" sz="1250">
                <a:solidFill>
                  <a:srgbClr val="4F5B5B"/>
                </a:solidFill>
                <a:latin typeface="Aptos" pitchFamily="34" charset="0"/>
                <a:ea typeface="Aptos" pitchFamily="34" charset="-122"/>
                <a:cs typeface="Aptos" pitchFamily="34" charset="-120"/>
              </a:rPr>
              <a:t>Thin margins limit pay increases, substitutes, planning time, and professional support.</a:t>
            </a:r>
            <a:endParaRPr lang="en-US" sz="850"/>
          </a:p>
        </p:txBody>
      </p:sp>
      <p:sp>
        <p:nvSpPr>
          <p:cNvPr id="33" name="Shape 30">
            <a:extLst>
              <a:ext uri="{C183D7F6-B498-43B3-948B-1728B52AA6E4}">
                <adec:decorative xmlns:adec="http://schemas.microsoft.com/office/drawing/2017/decorative" val="1"/>
              </a:ext>
            </a:extLst>
          </p:cNvPr>
          <p:cNvSpPr/>
          <p:nvPr/>
        </p:nvSpPr>
        <p:spPr>
          <a:xfrm>
            <a:off x="6053328" y="4425696"/>
            <a:ext cx="5010912" cy="932688"/>
          </a:xfrm>
          <a:prstGeom prst="roundRect">
            <a:avLst>
              <a:gd name="adj" fmla="val 8602"/>
            </a:avLst>
          </a:prstGeom>
          <a:solidFill>
            <a:srgbClr val="FFFFFF"/>
          </a:solidFill>
          <a:ln w="9525">
            <a:solidFill>
              <a:srgbClr val="E0D8C9"/>
            </a:solidFill>
            <a:prstDash val="solid"/>
          </a:ln>
          <a:effectLst>
            <a:outerShdw blurRad="19050" dist="6350" dir="2700000" algn="bl" rotWithShape="0">
              <a:srgbClr val="000000">
                <a:alpha val="10000"/>
              </a:srgbClr>
            </a:outerShdw>
          </a:effectLst>
        </p:spPr>
        <p:txBody>
          <a:bodyPr/>
          <a:lstStyle/>
          <a:p>
            <a:endParaRPr lang="en-US"/>
          </a:p>
        </p:txBody>
      </p:sp>
      <p:sp>
        <p:nvSpPr>
          <p:cNvPr id="34" name="Shape 31">
            <a:extLst>
              <a:ext uri="{C183D7F6-B498-43B3-948B-1728B52AA6E4}">
                <adec:decorative xmlns:adec="http://schemas.microsoft.com/office/drawing/2017/decorative" val="1"/>
              </a:ext>
            </a:extLst>
          </p:cNvPr>
          <p:cNvSpPr/>
          <p:nvPr/>
        </p:nvSpPr>
        <p:spPr>
          <a:xfrm>
            <a:off x="6208776" y="4626864"/>
            <a:ext cx="457200" cy="457200"/>
          </a:xfrm>
          <a:prstGeom prst="ellipse">
            <a:avLst/>
          </a:prstGeom>
          <a:solidFill>
            <a:srgbClr val="D96C3A"/>
          </a:solidFill>
          <a:ln w="12700">
            <a:solidFill>
              <a:srgbClr val="333333">
                <a:alpha val="0"/>
              </a:srgbClr>
            </a:solidFill>
            <a:prstDash val="solid"/>
          </a:ln>
        </p:spPr>
        <p:txBody>
          <a:bodyPr/>
          <a:lstStyle/>
          <a:p>
            <a:endParaRPr lang="en-US"/>
          </a:p>
        </p:txBody>
      </p:sp>
      <p:sp>
        <p:nvSpPr>
          <p:cNvPr id="35" name="Text 32">
            <a:extLst>
              <a:ext uri="{C183D7F6-B498-43B3-948B-1728B52AA6E4}">
                <adec:decorative xmlns:adec="http://schemas.microsoft.com/office/drawing/2017/decorative" val="1"/>
              </a:ext>
            </a:extLst>
          </p:cNvPr>
          <p:cNvSpPr/>
          <p:nvPr/>
        </p:nvSpPr>
        <p:spPr>
          <a:xfrm>
            <a:off x="6208776" y="4709159"/>
            <a:ext cx="457200" cy="219456"/>
          </a:xfrm>
          <a:prstGeom prst="rect">
            <a:avLst/>
          </a:prstGeom>
          <a:noFill/>
          <a:ln/>
        </p:spPr>
        <p:txBody>
          <a:bodyPr wrap="square" lIns="0" tIns="0" rIns="0" bIns="0" rtlCol="0" anchor="ctr">
            <a:noAutofit/>
          </a:bodyPr>
          <a:lstStyle/>
          <a:p>
            <a:pPr marL="0" indent="0" algn="ctr">
              <a:buNone/>
            </a:pPr>
            <a:r>
              <a:rPr lang="en-US" sz="1400" b="1">
                <a:solidFill>
                  <a:srgbClr val="FFFFFF"/>
                </a:solidFill>
                <a:latin typeface="Aptos" pitchFamily="34" charset="0"/>
                <a:ea typeface="Aptos" pitchFamily="34" charset="-122"/>
                <a:cs typeface="Aptos" pitchFamily="34" charset="-120"/>
              </a:rPr>
              <a:t>◎</a:t>
            </a:r>
            <a:endParaRPr lang="en-US" sz="1100"/>
          </a:p>
        </p:txBody>
      </p:sp>
      <p:sp>
        <p:nvSpPr>
          <p:cNvPr id="36" name="Text 33"/>
          <p:cNvSpPr/>
          <p:nvPr/>
        </p:nvSpPr>
        <p:spPr>
          <a:xfrm>
            <a:off x="6821424" y="4553712"/>
            <a:ext cx="4059936" cy="256032"/>
          </a:xfrm>
          <a:prstGeom prst="rect">
            <a:avLst/>
          </a:prstGeom>
          <a:noFill/>
          <a:ln/>
        </p:spPr>
        <p:txBody>
          <a:bodyPr wrap="square" lIns="0" tIns="0" rIns="0" bIns="0" rtlCol="0" anchor="ctr">
            <a:noAutofit/>
          </a:bodyPr>
          <a:lstStyle/>
          <a:p>
            <a:pPr marL="0" indent="0">
              <a:buNone/>
            </a:pPr>
            <a:r>
              <a:rPr lang="en-US" sz="1500" b="1">
                <a:solidFill>
                  <a:srgbClr val="263238"/>
                </a:solidFill>
                <a:latin typeface="Aptos" pitchFamily="34" charset="0"/>
                <a:ea typeface="Aptos" pitchFamily="34" charset="-122"/>
                <a:cs typeface="Aptos" pitchFamily="34" charset="-120"/>
              </a:rPr>
              <a:t>Insufficient workforce data</a:t>
            </a:r>
            <a:endParaRPr lang="en-US" sz="1050"/>
          </a:p>
        </p:txBody>
      </p:sp>
      <p:sp>
        <p:nvSpPr>
          <p:cNvPr id="37" name="Text 34"/>
          <p:cNvSpPr/>
          <p:nvPr/>
        </p:nvSpPr>
        <p:spPr>
          <a:xfrm>
            <a:off x="6821424" y="4864608"/>
            <a:ext cx="4041648" cy="384048"/>
          </a:xfrm>
          <a:prstGeom prst="rect">
            <a:avLst/>
          </a:prstGeom>
          <a:noFill/>
          <a:ln/>
        </p:spPr>
        <p:txBody>
          <a:bodyPr wrap="square" lIns="0" tIns="0" rIns="0" bIns="0" rtlCol="0" anchor="t">
            <a:noAutofit/>
          </a:bodyPr>
          <a:lstStyle/>
          <a:p>
            <a:pPr marL="0" indent="0">
              <a:buNone/>
            </a:pPr>
            <a:r>
              <a:rPr lang="en-US" sz="1250">
                <a:solidFill>
                  <a:srgbClr val="4F5B5B"/>
                </a:solidFill>
                <a:latin typeface="Aptos" pitchFamily="34" charset="0"/>
                <a:ea typeface="Aptos" pitchFamily="34" charset="-122"/>
                <a:cs typeface="Aptos" pitchFamily="34" charset="-120"/>
              </a:rPr>
              <a:t>Many systems cannot track vacancies, turnover, demographics, supply, or retirement risk.</a:t>
            </a:r>
            <a:endParaRPr lang="en-US" sz="850"/>
          </a:p>
        </p:txBody>
      </p:sp>
      <p:sp>
        <p:nvSpPr>
          <p:cNvPr id="39" name="Text 36"/>
          <p:cNvSpPr/>
          <p:nvPr/>
        </p:nvSpPr>
        <p:spPr>
          <a:xfrm>
            <a:off x="877824" y="5648706"/>
            <a:ext cx="10424160" cy="347472"/>
          </a:xfrm>
          <a:prstGeom prst="rect">
            <a:avLst/>
          </a:prstGeom>
          <a:noFill/>
          <a:ln/>
        </p:spPr>
        <p:txBody>
          <a:bodyPr wrap="square" lIns="0" tIns="0" rIns="0" bIns="0" rtlCol="0" anchor="ctr">
            <a:noAutofit/>
          </a:bodyPr>
          <a:lstStyle/>
          <a:p>
            <a:pPr marL="0" indent="0">
              <a:buNone/>
            </a:pPr>
            <a:r>
              <a:rPr lang="en-US" sz="1500" b="1">
                <a:solidFill>
                  <a:srgbClr val="214B4B"/>
                </a:solidFill>
                <a:latin typeface="Aptos" pitchFamily="34" charset="0"/>
                <a:ea typeface="Aptos" pitchFamily="34" charset="-122"/>
                <a:cs typeface="Aptos" pitchFamily="34" charset="-120"/>
              </a:rPr>
              <a:t>Bottom line: recruitment improves when ECE jobs are competitive; retention improves when educators feel respected, supported, and able to grow.</a:t>
            </a:r>
            <a:endParaRPr lang="en-US" sz="1150"/>
          </a:p>
        </p:txBody>
      </p:sp>
      <p:sp>
        <p:nvSpPr>
          <p:cNvPr id="40" name="Text 37"/>
          <p:cNvSpPr/>
          <p:nvPr/>
        </p:nvSpPr>
        <p:spPr>
          <a:xfrm>
            <a:off x="685800" y="6510528"/>
            <a:ext cx="5623560" cy="164592"/>
          </a:xfrm>
          <a:prstGeom prst="rect">
            <a:avLst/>
          </a:prstGeom>
          <a:noFill/>
          <a:ln/>
        </p:spPr>
        <p:txBody>
          <a:bodyPr wrap="square" lIns="0" tIns="0" rIns="0" bIns="0" rtlCol="0" anchor="ctr"/>
          <a:lstStyle/>
          <a:p>
            <a:pPr marL="0" indent="0">
              <a:buNone/>
            </a:pPr>
            <a:r>
              <a:rPr lang="en-US" sz="900">
                <a:solidFill>
                  <a:srgbClr val="6A6960"/>
                </a:solidFill>
                <a:latin typeface="Aptos" pitchFamily="34" charset="0"/>
                <a:ea typeface="Aptos" pitchFamily="34" charset="-122"/>
                <a:cs typeface="Aptos" pitchFamily="34" charset="-120"/>
              </a:rPr>
              <a:t>Sources: National ECE Workforce Center, NAEYC, CSCCE, MDRC/OPRE</a:t>
            </a:r>
            <a:endParaRPr lang="en-US" sz="900"/>
          </a:p>
        </p:txBody>
      </p:sp>
      <p:sp>
        <p:nvSpPr>
          <p:cNvPr id="2" name="Slide Number Placeholder 1">
            <a:extLst>
              <a:ext uri="{FF2B5EF4-FFF2-40B4-BE49-F238E27FC236}">
                <a16:creationId xmlns:a16="http://schemas.microsoft.com/office/drawing/2014/main" id="{07A58A7D-9D7E-D749-1F5C-63DE2D14A925}"/>
              </a:ext>
            </a:extLst>
          </p:cNvPr>
          <p:cNvSpPr>
            <a:spLocks noGrp="1"/>
          </p:cNvSpPr>
          <p:nvPr>
            <p:ph type="sldNum" sz="quarter" idx="4"/>
          </p:nvPr>
        </p:nvSpPr>
        <p:spPr/>
        <p:txBody>
          <a:bodyPr/>
          <a:lstStyle/>
          <a:p>
            <a:fld id="{8FF8BE51-C3B0-9B4F-9A06-4F809A9A7941}" type="slidenum">
              <a:rPr lang="en-US" smtClean="0"/>
              <a:pPr/>
              <a:t>29</a:t>
            </a:fld>
            <a:endParaRPr lang="en-US"/>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6" name="Text 4"/>
          <p:cNvSpPr>
            <a:spLocks noGrp="1"/>
          </p:cNvSpPr>
          <p:nvPr>
            <p:ph type="title" idx="4294967295"/>
          </p:nvPr>
        </p:nvSpPr>
        <p:spPr>
          <a:xfrm>
            <a:off x="502920" y="658368"/>
            <a:ext cx="11064240" cy="347472"/>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normAutofit fontScale="9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srgbClr val="143A5A"/>
                </a:solidFill>
                <a:effectLst/>
                <a:uLnTx/>
                <a:uFillTx/>
                <a:latin typeface="+mn-lt"/>
                <a:ea typeface="+mn-ea"/>
                <a:cs typeface="+mn-cs"/>
              </a:rPr>
              <a:t>Today’s learning objectives</a:t>
            </a:r>
            <a:endParaRPr kumimoji="0" lang="en-US" sz="2800" b="0" i="0" u="none" strike="noStrike" kern="1200" cap="none" spc="0" normalizeH="0" baseline="0" noProof="0">
              <a:ln>
                <a:noFill/>
              </a:ln>
              <a:solidFill>
                <a:schemeClr val="tx1"/>
              </a:solidFill>
              <a:effectLst/>
              <a:uLnTx/>
              <a:uFillTx/>
              <a:latin typeface="+mn-lt"/>
              <a:ea typeface="+mn-ea"/>
              <a:cs typeface="+mn-cs"/>
            </a:endParaRPr>
          </a:p>
        </p:txBody>
      </p:sp>
      <p:sp>
        <p:nvSpPr>
          <p:cNvPr id="7" name="Text 5"/>
          <p:cNvSpPr/>
          <p:nvPr/>
        </p:nvSpPr>
        <p:spPr>
          <a:xfrm>
            <a:off x="530352" y="1078992"/>
            <a:ext cx="10789920" cy="201168"/>
          </a:xfrm>
          <a:prstGeom prst="rect">
            <a:avLst/>
          </a:prstGeom>
          <a:noFill/>
          <a:ln/>
        </p:spPr>
        <p:txBody>
          <a:bodyPr wrap="square" lIns="0" tIns="0" rIns="0" bIns="0" rtlCol="0" anchor="ctr">
            <a:normAutofit fontScale="85000" lnSpcReduction="20000"/>
          </a:bodyPr>
          <a:lstStyle/>
          <a:p>
            <a:pPr marL="0" indent="0">
              <a:buNone/>
            </a:pPr>
            <a:r>
              <a:rPr lang="en-US">
                <a:solidFill>
                  <a:srgbClr val="405060"/>
                </a:solidFill>
              </a:rPr>
              <a:t>By the end of Session 1, participants will be able to</a:t>
            </a:r>
            <a:r>
              <a:rPr lang="en-US" sz="1200">
                <a:solidFill>
                  <a:srgbClr val="405060"/>
                </a:solidFill>
              </a:rPr>
              <a:t>…</a:t>
            </a:r>
            <a:endParaRPr lang="en-US" sz="1200"/>
          </a:p>
        </p:txBody>
      </p:sp>
      <p:sp>
        <p:nvSpPr>
          <p:cNvPr id="8" name="Shape 6">
            <a:extLst>
              <a:ext uri="{C183D7F6-B498-43B3-948B-1728B52AA6E4}">
                <adec:decorative xmlns:adec="http://schemas.microsoft.com/office/drawing/2017/decorative" val="1"/>
              </a:ext>
            </a:extLst>
          </p:cNvPr>
          <p:cNvSpPr/>
          <p:nvPr/>
        </p:nvSpPr>
        <p:spPr>
          <a:xfrm>
            <a:off x="777240" y="1828800"/>
            <a:ext cx="2331720" cy="1828800"/>
          </a:xfrm>
          <a:prstGeom prst="roundRect">
            <a:avLst>
              <a:gd name="adj" fmla="val 4000"/>
            </a:avLst>
          </a:prstGeom>
          <a:solidFill>
            <a:srgbClr val="FFFFFF"/>
          </a:solidFill>
          <a:ln w="12700">
            <a:solidFill>
              <a:srgbClr val="D9E2EC"/>
            </a:solidFill>
            <a:prstDash val="solid"/>
          </a:ln>
        </p:spPr>
        <p:txBody>
          <a:bodyPr/>
          <a:lstStyle/>
          <a:p>
            <a:endParaRPr lang="en-US"/>
          </a:p>
        </p:txBody>
      </p:sp>
      <p:sp>
        <p:nvSpPr>
          <p:cNvPr id="9" name="Shape 7">
            <a:extLst>
              <a:ext uri="{C183D7F6-B498-43B3-948B-1728B52AA6E4}">
                <adec:decorative xmlns:adec="http://schemas.microsoft.com/office/drawing/2017/decorative" val="1"/>
              </a:ext>
            </a:extLst>
          </p:cNvPr>
          <p:cNvSpPr/>
          <p:nvPr/>
        </p:nvSpPr>
        <p:spPr>
          <a:xfrm>
            <a:off x="777240" y="1828800"/>
            <a:ext cx="2331720" cy="91440"/>
          </a:xfrm>
          <a:prstGeom prst="rect">
            <a:avLst/>
          </a:prstGeom>
          <a:solidFill>
            <a:srgbClr val="2A9D8F"/>
          </a:solidFill>
          <a:ln w="12700">
            <a:solidFill>
              <a:srgbClr val="2A9D8F"/>
            </a:solidFill>
            <a:prstDash val="solid"/>
          </a:ln>
        </p:spPr>
        <p:txBody>
          <a:bodyPr/>
          <a:lstStyle/>
          <a:p>
            <a:endParaRPr lang="en-US"/>
          </a:p>
        </p:txBody>
      </p:sp>
      <p:sp>
        <p:nvSpPr>
          <p:cNvPr id="10" name="Text 8"/>
          <p:cNvSpPr/>
          <p:nvPr/>
        </p:nvSpPr>
        <p:spPr>
          <a:xfrm>
            <a:off x="941832" y="2011680"/>
            <a:ext cx="2002536" cy="274320"/>
          </a:xfrm>
          <a:prstGeom prst="rect">
            <a:avLst/>
          </a:prstGeom>
          <a:noFill/>
          <a:ln/>
        </p:spPr>
        <p:txBody>
          <a:bodyPr wrap="square" lIns="0" tIns="0" rIns="0" bIns="0" rtlCol="0" anchor="ctr">
            <a:normAutofit/>
          </a:bodyPr>
          <a:lstStyle/>
          <a:p>
            <a:pPr marL="0" indent="0">
              <a:buNone/>
            </a:pPr>
            <a:r>
              <a:rPr lang="en-US" sz="1500" b="1">
                <a:solidFill>
                  <a:srgbClr val="143A5A"/>
                </a:solidFill>
              </a:rPr>
              <a:t>1</a:t>
            </a:r>
            <a:endParaRPr lang="en-US" sz="1500"/>
          </a:p>
        </p:txBody>
      </p:sp>
      <p:sp>
        <p:nvSpPr>
          <p:cNvPr id="11" name="Text 9"/>
          <p:cNvSpPr/>
          <p:nvPr/>
        </p:nvSpPr>
        <p:spPr>
          <a:xfrm>
            <a:off x="941832" y="2395728"/>
            <a:ext cx="2002536" cy="1143000"/>
          </a:xfrm>
          <a:prstGeom prst="rect">
            <a:avLst/>
          </a:prstGeom>
          <a:noFill/>
          <a:ln/>
        </p:spPr>
        <p:txBody>
          <a:bodyPr wrap="square" lIns="254" tIns="254" rIns="254" bIns="254" rtlCol="0" anchor="ctr">
            <a:normAutofit/>
          </a:bodyPr>
          <a:lstStyle/>
          <a:p>
            <a:pPr marL="0" indent="0">
              <a:buNone/>
            </a:pPr>
            <a:r>
              <a:rPr lang="en-US" sz="1400">
                <a:solidFill>
                  <a:srgbClr val="1F2937"/>
                </a:solidFill>
              </a:rPr>
              <a:t>Describe the recruitment and retention challenge as a cross-sector systems issue.</a:t>
            </a:r>
            <a:endParaRPr lang="en-US" sz="1400">
              <a:cs typeface="Arial"/>
            </a:endParaRPr>
          </a:p>
        </p:txBody>
      </p:sp>
      <p:sp>
        <p:nvSpPr>
          <p:cNvPr id="12" name="Shape 10">
            <a:extLst>
              <a:ext uri="{C183D7F6-B498-43B3-948B-1728B52AA6E4}">
                <adec:decorative xmlns:adec="http://schemas.microsoft.com/office/drawing/2017/decorative" val="1"/>
              </a:ext>
            </a:extLst>
          </p:cNvPr>
          <p:cNvSpPr/>
          <p:nvPr/>
        </p:nvSpPr>
        <p:spPr>
          <a:xfrm>
            <a:off x="3611880" y="1828800"/>
            <a:ext cx="2331720" cy="1828800"/>
          </a:xfrm>
          <a:prstGeom prst="roundRect">
            <a:avLst>
              <a:gd name="adj" fmla="val 4000"/>
            </a:avLst>
          </a:prstGeom>
          <a:solidFill>
            <a:srgbClr val="FFFFFF"/>
          </a:solidFill>
          <a:ln w="12700">
            <a:solidFill>
              <a:srgbClr val="D9E2EC"/>
            </a:solidFill>
            <a:prstDash val="solid"/>
          </a:ln>
        </p:spPr>
        <p:txBody>
          <a:bodyPr/>
          <a:lstStyle/>
          <a:p>
            <a:endParaRPr lang="en-US"/>
          </a:p>
        </p:txBody>
      </p:sp>
      <p:sp>
        <p:nvSpPr>
          <p:cNvPr id="13" name="Shape 11">
            <a:extLst>
              <a:ext uri="{C183D7F6-B498-43B3-948B-1728B52AA6E4}">
                <adec:decorative xmlns:adec="http://schemas.microsoft.com/office/drawing/2017/decorative" val="1"/>
              </a:ext>
            </a:extLst>
          </p:cNvPr>
          <p:cNvSpPr/>
          <p:nvPr/>
        </p:nvSpPr>
        <p:spPr>
          <a:xfrm>
            <a:off x="3611880" y="1828800"/>
            <a:ext cx="2331720" cy="91440"/>
          </a:xfrm>
          <a:prstGeom prst="rect">
            <a:avLst/>
          </a:prstGeom>
          <a:solidFill>
            <a:schemeClr val="accent4">
              <a:lumMod val="75000"/>
            </a:schemeClr>
          </a:solidFill>
          <a:ln w="12700">
            <a:solidFill>
              <a:srgbClr val="4D908E"/>
            </a:solidFill>
            <a:prstDash val="solid"/>
          </a:ln>
        </p:spPr>
        <p:txBody>
          <a:bodyPr/>
          <a:lstStyle/>
          <a:p>
            <a:endParaRPr lang="en-US"/>
          </a:p>
        </p:txBody>
      </p:sp>
      <p:sp>
        <p:nvSpPr>
          <p:cNvPr id="14" name="Text 12"/>
          <p:cNvSpPr/>
          <p:nvPr/>
        </p:nvSpPr>
        <p:spPr>
          <a:xfrm>
            <a:off x="3776472" y="2011680"/>
            <a:ext cx="2002536" cy="274320"/>
          </a:xfrm>
          <a:prstGeom prst="rect">
            <a:avLst/>
          </a:prstGeom>
          <a:noFill/>
          <a:ln/>
        </p:spPr>
        <p:txBody>
          <a:bodyPr wrap="square" lIns="0" tIns="0" rIns="0" bIns="0" rtlCol="0" anchor="ctr">
            <a:normAutofit/>
          </a:bodyPr>
          <a:lstStyle/>
          <a:p>
            <a:pPr marL="0" indent="0">
              <a:buNone/>
            </a:pPr>
            <a:r>
              <a:rPr lang="en-US" sz="1500" b="1">
                <a:solidFill>
                  <a:srgbClr val="143A5A"/>
                </a:solidFill>
              </a:rPr>
              <a:t>2</a:t>
            </a:r>
            <a:endParaRPr lang="en-US" sz="1500"/>
          </a:p>
        </p:txBody>
      </p:sp>
      <p:sp>
        <p:nvSpPr>
          <p:cNvPr id="15" name="Text 13"/>
          <p:cNvSpPr/>
          <p:nvPr/>
        </p:nvSpPr>
        <p:spPr>
          <a:xfrm>
            <a:off x="3776472" y="2395728"/>
            <a:ext cx="2002536" cy="1143000"/>
          </a:xfrm>
          <a:prstGeom prst="rect">
            <a:avLst/>
          </a:prstGeom>
          <a:noFill/>
          <a:ln/>
        </p:spPr>
        <p:txBody>
          <a:bodyPr wrap="square" lIns="254" tIns="254" rIns="254" bIns="254" rtlCol="0" anchor="ctr">
            <a:normAutofit/>
          </a:bodyPr>
          <a:lstStyle/>
          <a:p>
            <a:pPr marL="0" indent="0">
              <a:buNone/>
            </a:pPr>
            <a:r>
              <a:rPr lang="en-US" sz="1400">
                <a:solidFill>
                  <a:srgbClr val="1F2937"/>
                </a:solidFill>
              </a:rPr>
              <a:t>Navigate ECTA’s Recruitment &amp; Retention Synthesis and related tools.</a:t>
            </a:r>
            <a:endParaRPr lang="en-US" sz="1400">
              <a:cs typeface="Arial"/>
            </a:endParaRPr>
          </a:p>
        </p:txBody>
      </p:sp>
      <p:sp>
        <p:nvSpPr>
          <p:cNvPr id="16" name="Shape 14">
            <a:extLst>
              <a:ext uri="{C183D7F6-B498-43B3-948B-1728B52AA6E4}">
                <adec:decorative xmlns:adec="http://schemas.microsoft.com/office/drawing/2017/decorative" val="1"/>
              </a:ext>
            </a:extLst>
          </p:cNvPr>
          <p:cNvSpPr/>
          <p:nvPr/>
        </p:nvSpPr>
        <p:spPr>
          <a:xfrm>
            <a:off x="6446520" y="1828800"/>
            <a:ext cx="2331720" cy="1828800"/>
          </a:xfrm>
          <a:prstGeom prst="roundRect">
            <a:avLst>
              <a:gd name="adj" fmla="val 4000"/>
            </a:avLst>
          </a:prstGeom>
          <a:solidFill>
            <a:srgbClr val="FFFFFF"/>
          </a:solidFill>
          <a:ln w="12700">
            <a:solidFill>
              <a:srgbClr val="D9E2EC"/>
            </a:solidFill>
            <a:prstDash val="solid"/>
          </a:ln>
        </p:spPr>
        <p:txBody>
          <a:bodyPr/>
          <a:lstStyle/>
          <a:p>
            <a:endParaRPr lang="en-US"/>
          </a:p>
        </p:txBody>
      </p:sp>
      <p:sp>
        <p:nvSpPr>
          <p:cNvPr id="17" name="Shape 15">
            <a:extLst>
              <a:ext uri="{C183D7F6-B498-43B3-948B-1728B52AA6E4}">
                <adec:decorative xmlns:adec="http://schemas.microsoft.com/office/drawing/2017/decorative" val="1"/>
              </a:ext>
            </a:extLst>
          </p:cNvPr>
          <p:cNvSpPr/>
          <p:nvPr/>
        </p:nvSpPr>
        <p:spPr>
          <a:xfrm>
            <a:off x="6446520" y="1828800"/>
            <a:ext cx="2331720" cy="91440"/>
          </a:xfrm>
          <a:prstGeom prst="rect">
            <a:avLst/>
          </a:prstGeom>
          <a:solidFill>
            <a:schemeClr val="accent3">
              <a:lumMod val="75000"/>
            </a:schemeClr>
          </a:solidFill>
          <a:ln w="12700">
            <a:solidFill>
              <a:srgbClr val="E9C46A"/>
            </a:solidFill>
            <a:prstDash val="solid"/>
          </a:ln>
        </p:spPr>
        <p:txBody>
          <a:bodyPr/>
          <a:lstStyle/>
          <a:p>
            <a:endParaRPr lang="en-US"/>
          </a:p>
        </p:txBody>
      </p:sp>
      <p:sp>
        <p:nvSpPr>
          <p:cNvPr id="18" name="Text 16"/>
          <p:cNvSpPr/>
          <p:nvPr/>
        </p:nvSpPr>
        <p:spPr>
          <a:xfrm>
            <a:off x="6611112" y="2011680"/>
            <a:ext cx="2002536" cy="274320"/>
          </a:xfrm>
          <a:prstGeom prst="rect">
            <a:avLst/>
          </a:prstGeom>
          <a:noFill/>
          <a:ln/>
        </p:spPr>
        <p:txBody>
          <a:bodyPr wrap="square" lIns="0" tIns="0" rIns="0" bIns="0" rtlCol="0" anchor="ctr">
            <a:normAutofit/>
          </a:bodyPr>
          <a:lstStyle/>
          <a:p>
            <a:pPr marL="0" indent="0">
              <a:buNone/>
            </a:pPr>
            <a:r>
              <a:rPr lang="en-US" sz="1500" b="1">
                <a:solidFill>
                  <a:srgbClr val="143A5A"/>
                </a:solidFill>
              </a:rPr>
              <a:t>3</a:t>
            </a:r>
            <a:endParaRPr lang="en-US" sz="1500"/>
          </a:p>
        </p:txBody>
      </p:sp>
      <p:sp>
        <p:nvSpPr>
          <p:cNvPr id="19" name="Text 17"/>
          <p:cNvSpPr/>
          <p:nvPr/>
        </p:nvSpPr>
        <p:spPr>
          <a:xfrm>
            <a:off x="6611112" y="2395728"/>
            <a:ext cx="2002536" cy="1143000"/>
          </a:xfrm>
          <a:prstGeom prst="rect">
            <a:avLst/>
          </a:prstGeom>
          <a:noFill/>
          <a:ln/>
        </p:spPr>
        <p:txBody>
          <a:bodyPr wrap="square" lIns="254" tIns="254" rIns="254" bIns="254" rtlCol="0" anchor="ctr">
            <a:normAutofit/>
          </a:bodyPr>
          <a:lstStyle/>
          <a:p>
            <a:r>
              <a:rPr lang="en-US" sz="1400">
                <a:solidFill>
                  <a:srgbClr val="1F2937"/>
                </a:solidFill>
              </a:rPr>
              <a:t>Explain how workforce data supports sharper questions and better strategy choices.</a:t>
            </a:r>
            <a:endParaRPr lang="en-US" sz="1400">
              <a:cs typeface="Arial"/>
            </a:endParaRPr>
          </a:p>
        </p:txBody>
      </p:sp>
      <p:sp>
        <p:nvSpPr>
          <p:cNvPr id="20" name="Shape 18">
            <a:extLst>
              <a:ext uri="{C183D7F6-B498-43B3-948B-1728B52AA6E4}">
                <adec:decorative xmlns:adec="http://schemas.microsoft.com/office/drawing/2017/decorative" val="1"/>
              </a:ext>
            </a:extLst>
          </p:cNvPr>
          <p:cNvSpPr/>
          <p:nvPr/>
        </p:nvSpPr>
        <p:spPr>
          <a:xfrm>
            <a:off x="9281160" y="1828800"/>
            <a:ext cx="2331720" cy="1828800"/>
          </a:xfrm>
          <a:prstGeom prst="roundRect">
            <a:avLst>
              <a:gd name="adj" fmla="val 4000"/>
            </a:avLst>
          </a:prstGeom>
          <a:solidFill>
            <a:srgbClr val="FFFFFF"/>
          </a:solidFill>
          <a:ln w="12700">
            <a:solidFill>
              <a:srgbClr val="D9E2EC"/>
            </a:solidFill>
            <a:prstDash val="solid"/>
          </a:ln>
        </p:spPr>
        <p:txBody>
          <a:bodyPr/>
          <a:lstStyle/>
          <a:p>
            <a:endParaRPr lang="en-US"/>
          </a:p>
        </p:txBody>
      </p:sp>
      <p:sp>
        <p:nvSpPr>
          <p:cNvPr id="21" name="Shape 19">
            <a:extLst>
              <a:ext uri="{C183D7F6-B498-43B3-948B-1728B52AA6E4}">
                <adec:decorative xmlns:adec="http://schemas.microsoft.com/office/drawing/2017/decorative" val="1"/>
              </a:ext>
            </a:extLst>
          </p:cNvPr>
          <p:cNvSpPr/>
          <p:nvPr/>
        </p:nvSpPr>
        <p:spPr>
          <a:xfrm>
            <a:off x="9281160" y="1828800"/>
            <a:ext cx="2331720" cy="91440"/>
          </a:xfrm>
          <a:prstGeom prst="rect">
            <a:avLst/>
          </a:prstGeom>
          <a:solidFill>
            <a:srgbClr val="E76F51"/>
          </a:solidFill>
          <a:ln w="12700">
            <a:solidFill>
              <a:srgbClr val="E76F51"/>
            </a:solidFill>
            <a:prstDash val="solid"/>
          </a:ln>
        </p:spPr>
        <p:txBody>
          <a:bodyPr/>
          <a:lstStyle/>
          <a:p>
            <a:endParaRPr lang="en-US"/>
          </a:p>
        </p:txBody>
      </p:sp>
      <p:sp>
        <p:nvSpPr>
          <p:cNvPr id="22" name="Text 20"/>
          <p:cNvSpPr/>
          <p:nvPr/>
        </p:nvSpPr>
        <p:spPr>
          <a:xfrm>
            <a:off x="9445752" y="2011680"/>
            <a:ext cx="2002536" cy="274320"/>
          </a:xfrm>
          <a:prstGeom prst="rect">
            <a:avLst/>
          </a:prstGeom>
          <a:noFill/>
          <a:ln/>
        </p:spPr>
        <p:txBody>
          <a:bodyPr wrap="square" lIns="0" tIns="0" rIns="0" bIns="0" rtlCol="0" anchor="ctr">
            <a:normAutofit/>
          </a:bodyPr>
          <a:lstStyle/>
          <a:p>
            <a:pPr marL="0" indent="0">
              <a:buNone/>
            </a:pPr>
            <a:r>
              <a:rPr lang="en-US" sz="1500" b="1">
                <a:solidFill>
                  <a:srgbClr val="143A5A"/>
                </a:solidFill>
              </a:rPr>
              <a:t>4</a:t>
            </a:r>
            <a:endParaRPr lang="en-US" sz="1500"/>
          </a:p>
        </p:txBody>
      </p:sp>
      <p:sp>
        <p:nvSpPr>
          <p:cNvPr id="23" name="Text 21"/>
          <p:cNvSpPr/>
          <p:nvPr/>
        </p:nvSpPr>
        <p:spPr>
          <a:xfrm>
            <a:off x="9445752" y="2395728"/>
            <a:ext cx="2002536" cy="1143000"/>
          </a:xfrm>
          <a:prstGeom prst="rect">
            <a:avLst/>
          </a:prstGeom>
          <a:noFill/>
          <a:ln/>
        </p:spPr>
        <p:txBody>
          <a:bodyPr wrap="square" lIns="254" tIns="254" rIns="254" bIns="254" rtlCol="0" anchor="ctr">
            <a:normAutofit/>
          </a:bodyPr>
          <a:lstStyle/>
          <a:p>
            <a:pPr marL="0" indent="0">
              <a:buNone/>
            </a:pPr>
            <a:r>
              <a:rPr lang="en-US" sz="1400">
                <a:solidFill>
                  <a:srgbClr val="1F2937"/>
                </a:solidFill>
              </a:rPr>
              <a:t>Use the planning tool to identify one priority area for deeper exploration and action.</a:t>
            </a:r>
            <a:endParaRPr lang="en-US" sz="1400">
              <a:cs typeface="Arial"/>
            </a:endParaRPr>
          </a:p>
        </p:txBody>
      </p:sp>
      <p:sp>
        <p:nvSpPr>
          <p:cNvPr id="2" name="Slide Number Placeholder 1">
            <a:extLst>
              <a:ext uri="{FF2B5EF4-FFF2-40B4-BE49-F238E27FC236}">
                <a16:creationId xmlns:a16="http://schemas.microsoft.com/office/drawing/2014/main" id="{AF8436E8-33DD-9CE8-B37D-7B34A1ED38F2}"/>
              </a:ext>
            </a:extLst>
          </p:cNvPr>
          <p:cNvSpPr>
            <a:spLocks noGrp="1"/>
          </p:cNvSpPr>
          <p:nvPr>
            <p:ph type="sldNum" sz="quarter" idx="4"/>
          </p:nvPr>
        </p:nvSpPr>
        <p:spPr/>
        <p:txBody>
          <a:bodyPr/>
          <a:lstStyle/>
          <a:p>
            <a:fld id="{8FF8BE51-C3B0-9B4F-9A06-4F809A9A7941}" type="slidenum">
              <a:rPr lang="en-US" smtClean="0"/>
              <a:pPr/>
              <a:t>3</a:t>
            </a:fld>
            <a:endParaRPr lang="en-US"/>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6" name="Text 4"/>
          <p:cNvSpPr>
            <a:spLocks noGrp="1"/>
          </p:cNvSpPr>
          <p:nvPr>
            <p:ph type="title" idx="4294967295"/>
          </p:nvPr>
        </p:nvSpPr>
        <p:spPr>
          <a:xfrm>
            <a:off x="502920" y="658368"/>
            <a:ext cx="11064240" cy="347472"/>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normAutofit fontScale="9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srgbClr val="143A5A"/>
                </a:solidFill>
                <a:effectLst/>
                <a:uLnTx/>
                <a:uFillTx/>
                <a:latin typeface="+mn-lt"/>
                <a:ea typeface="+mn-ea"/>
                <a:cs typeface="+mn-cs"/>
              </a:rPr>
              <a:t>Interactive poll</a:t>
            </a:r>
            <a:endParaRPr kumimoji="0" lang="en-US" sz="2800" b="0" i="0" u="none" strike="noStrike" kern="1200" cap="none" spc="0" normalizeH="0" baseline="0" noProof="0">
              <a:ln>
                <a:noFill/>
              </a:ln>
              <a:solidFill>
                <a:schemeClr val="tx1"/>
              </a:solidFill>
              <a:effectLst/>
              <a:uLnTx/>
              <a:uFillTx/>
              <a:latin typeface="+mn-lt"/>
              <a:ea typeface="+mn-ea"/>
              <a:cs typeface="+mn-cs"/>
            </a:endParaRPr>
          </a:p>
        </p:txBody>
      </p:sp>
      <p:sp>
        <p:nvSpPr>
          <p:cNvPr id="7" name="Text 5"/>
          <p:cNvSpPr/>
          <p:nvPr/>
        </p:nvSpPr>
        <p:spPr>
          <a:xfrm>
            <a:off x="530352" y="1078992"/>
            <a:ext cx="10789920" cy="201168"/>
          </a:xfrm>
          <a:prstGeom prst="rect">
            <a:avLst/>
          </a:prstGeom>
          <a:noFill/>
          <a:ln/>
        </p:spPr>
        <p:txBody>
          <a:bodyPr wrap="square" lIns="0" tIns="0" rIns="0" bIns="0" rtlCol="0" anchor="ctr">
            <a:noAutofit/>
          </a:bodyPr>
          <a:lstStyle/>
          <a:p>
            <a:pPr marL="0" indent="0">
              <a:buNone/>
            </a:pPr>
            <a:r>
              <a:rPr lang="en-US" sz="1600">
                <a:solidFill>
                  <a:srgbClr val="405060"/>
                </a:solidFill>
              </a:rPr>
              <a:t>Where is the greatest pressure in your system right now?</a:t>
            </a:r>
            <a:endParaRPr lang="en-US" sz="1600"/>
          </a:p>
        </p:txBody>
      </p:sp>
      <p:sp>
        <p:nvSpPr>
          <p:cNvPr id="8" name="Shape 6">
            <a:extLst>
              <a:ext uri="{C183D7F6-B498-43B3-948B-1728B52AA6E4}">
                <adec:decorative xmlns:adec="http://schemas.microsoft.com/office/drawing/2017/decorative" val="1"/>
              </a:ext>
            </a:extLst>
          </p:cNvPr>
          <p:cNvSpPr/>
          <p:nvPr/>
        </p:nvSpPr>
        <p:spPr>
          <a:xfrm>
            <a:off x="914400" y="1545336"/>
            <a:ext cx="4572000" cy="777240"/>
          </a:xfrm>
          <a:prstGeom prst="roundRect">
            <a:avLst>
              <a:gd name="adj" fmla="val 9412"/>
            </a:avLst>
          </a:prstGeom>
          <a:solidFill>
            <a:srgbClr val="FFFFFF"/>
          </a:solidFill>
          <a:ln w="12700">
            <a:solidFill>
              <a:srgbClr val="D9E2EC"/>
            </a:solidFill>
            <a:prstDash val="solid"/>
          </a:ln>
        </p:spPr>
        <p:txBody>
          <a:bodyPr/>
          <a:lstStyle/>
          <a:p>
            <a:endParaRPr lang="en-US"/>
          </a:p>
        </p:txBody>
      </p:sp>
      <p:sp>
        <p:nvSpPr>
          <p:cNvPr id="9" name="Shape 7">
            <a:extLst>
              <a:ext uri="{C183D7F6-B498-43B3-948B-1728B52AA6E4}">
                <adec:decorative xmlns:adec="http://schemas.microsoft.com/office/drawing/2017/decorative" val="1"/>
              </a:ext>
            </a:extLst>
          </p:cNvPr>
          <p:cNvSpPr/>
          <p:nvPr/>
        </p:nvSpPr>
        <p:spPr>
          <a:xfrm>
            <a:off x="914400" y="1508760"/>
            <a:ext cx="4572000" cy="91440"/>
          </a:xfrm>
          <a:prstGeom prst="rect">
            <a:avLst/>
          </a:prstGeom>
          <a:solidFill>
            <a:srgbClr val="2A9D8F"/>
          </a:solidFill>
          <a:ln w="12700">
            <a:solidFill>
              <a:srgbClr val="2A9D8F"/>
            </a:solidFill>
            <a:prstDash val="solid"/>
          </a:ln>
        </p:spPr>
        <p:txBody>
          <a:bodyPr/>
          <a:lstStyle/>
          <a:p>
            <a:endParaRPr lang="en-US"/>
          </a:p>
        </p:txBody>
      </p:sp>
      <p:sp>
        <p:nvSpPr>
          <p:cNvPr id="11" name="Text 9"/>
          <p:cNvSpPr/>
          <p:nvPr/>
        </p:nvSpPr>
        <p:spPr>
          <a:xfrm>
            <a:off x="1078992" y="1719072"/>
            <a:ext cx="4407408" cy="667512"/>
          </a:xfrm>
          <a:prstGeom prst="rect">
            <a:avLst/>
          </a:prstGeom>
          <a:noFill/>
          <a:ln/>
        </p:spPr>
        <p:txBody>
          <a:bodyPr wrap="square" lIns="254" tIns="254" rIns="254" bIns="254" rtlCol="0" anchor="ctr">
            <a:normAutofit/>
          </a:bodyPr>
          <a:lstStyle/>
          <a:p>
            <a:pPr marL="0" indent="0">
              <a:buNone/>
            </a:pPr>
            <a:r>
              <a:rPr lang="en-US" sz="2000">
                <a:solidFill>
                  <a:srgbClr val="1F2937"/>
                </a:solidFill>
              </a:rPr>
              <a:t>Recruiting enough qualified people</a:t>
            </a:r>
            <a:endParaRPr lang="en-US" sz="2000"/>
          </a:p>
        </p:txBody>
      </p:sp>
      <p:sp>
        <p:nvSpPr>
          <p:cNvPr id="12" name="Shape 10">
            <a:extLst>
              <a:ext uri="{C183D7F6-B498-43B3-948B-1728B52AA6E4}">
                <adec:decorative xmlns:adec="http://schemas.microsoft.com/office/drawing/2017/decorative" val="1"/>
              </a:ext>
            </a:extLst>
          </p:cNvPr>
          <p:cNvSpPr/>
          <p:nvPr/>
        </p:nvSpPr>
        <p:spPr>
          <a:xfrm>
            <a:off x="6217920" y="1508760"/>
            <a:ext cx="4572000" cy="777240"/>
          </a:xfrm>
          <a:prstGeom prst="roundRect">
            <a:avLst>
              <a:gd name="adj" fmla="val 9412"/>
            </a:avLst>
          </a:prstGeom>
          <a:solidFill>
            <a:srgbClr val="FFFFFF"/>
          </a:solidFill>
          <a:ln w="12700">
            <a:solidFill>
              <a:srgbClr val="D9E2EC"/>
            </a:solidFill>
            <a:prstDash val="solid"/>
          </a:ln>
        </p:spPr>
        <p:txBody>
          <a:bodyPr/>
          <a:lstStyle/>
          <a:p>
            <a:endParaRPr lang="en-US"/>
          </a:p>
        </p:txBody>
      </p:sp>
      <p:sp>
        <p:nvSpPr>
          <p:cNvPr id="13" name="Shape 11">
            <a:extLst>
              <a:ext uri="{C183D7F6-B498-43B3-948B-1728B52AA6E4}">
                <adec:decorative xmlns:adec="http://schemas.microsoft.com/office/drawing/2017/decorative" val="1"/>
              </a:ext>
            </a:extLst>
          </p:cNvPr>
          <p:cNvSpPr/>
          <p:nvPr/>
        </p:nvSpPr>
        <p:spPr>
          <a:xfrm>
            <a:off x="6217920" y="1508760"/>
            <a:ext cx="4572000" cy="91440"/>
          </a:xfrm>
          <a:prstGeom prst="rect">
            <a:avLst/>
          </a:prstGeom>
          <a:solidFill>
            <a:srgbClr val="4D908E"/>
          </a:solidFill>
          <a:ln w="12700">
            <a:solidFill>
              <a:srgbClr val="4D908E"/>
            </a:solidFill>
            <a:prstDash val="solid"/>
          </a:ln>
        </p:spPr>
        <p:txBody>
          <a:bodyPr/>
          <a:lstStyle/>
          <a:p>
            <a:endParaRPr lang="en-US"/>
          </a:p>
        </p:txBody>
      </p:sp>
      <p:sp>
        <p:nvSpPr>
          <p:cNvPr id="15" name="Text 13"/>
          <p:cNvSpPr/>
          <p:nvPr/>
        </p:nvSpPr>
        <p:spPr>
          <a:xfrm>
            <a:off x="6340221" y="1655064"/>
            <a:ext cx="4327398" cy="758952"/>
          </a:xfrm>
          <a:prstGeom prst="rect">
            <a:avLst/>
          </a:prstGeom>
          <a:noFill/>
          <a:ln/>
        </p:spPr>
        <p:txBody>
          <a:bodyPr wrap="square" lIns="254" tIns="254" rIns="254" bIns="254" rtlCol="0" anchor="ctr">
            <a:normAutofit/>
          </a:bodyPr>
          <a:lstStyle/>
          <a:p>
            <a:pPr marL="0" indent="0">
              <a:buNone/>
            </a:pPr>
            <a:r>
              <a:rPr lang="en-US" sz="2000">
                <a:solidFill>
                  <a:srgbClr val="1F2937"/>
                </a:solidFill>
              </a:rPr>
              <a:t>Keeping experienced personnel</a:t>
            </a:r>
            <a:endParaRPr lang="en-US" sz="2000"/>
          </a:p>
        </p:txBody>
      </p:sp>
      <p:sp>
        <p:nvSpPr>
          <p:cNvPr id="16" name="Shape 14">
            <a:extLst>
              <a:ext uri="{C183D7F6-B498-43B3-948B-1728B52AA6E4}">
                <adec:decorative xmlns:adec="http://schemas.microsoft.com/office/drawing/2017/decorative" val="1"/>
              </a:ext>
            </a:extLst>
          </p:cNvPr>
          <p:cNvSpPr/>
          <p:nvPr/>
        </p:nvSpPr>
        <p:spPr>
          <a:xfrm>
            <a:off x="914400" y="2743200"/>
            <a:ext cx="4572000" cy="777240"/>
          </a:xfrm>
          <a:prstGeom prst="roundRect">
            <a:avLst>
              <a:gd name="adj" fmla="val 9412"/>
            </a:avLst>
          </a:prstGeom>
          <a:solidFill>
            <a:srgbClr val="FFFFFF"/>
          </a:solidFill>
          <a:ln w="12700">
            <a:solidFill>
              <a:srgbClr val="D9E2EC"/>
            </a:solidFill>
            <a:prstDash val="solid"/>
          </a:ln>
        </p:spPr>
        <p:txBody>
          <a:bodyPr/>
          <a:lstStyle/>
          <a:p>
            <a:endParaRPr lang="en-US"/>
          </a:p>
        </p:txBody>
      </p:sp>
      <p:sp>
        <p:nvSpPr>
          <p:cNvPr id="17" name="Shape 15">
            <a:extLst>
              <a:ext uri="{C183D7F6-B498-43B3-948B-1728B52AA6E4}">
                <adec:decorative xmlns:adec="http://schemas.microsoft.com/office/drawing/2017/decorative" val="1"/>
              </a:ext>
            </a:extLst>
          </p:cNvPr>
          <p:cNvSpPr/>
          <p:nvPr/>
        </p:nvSpPr>
        <p:spPr>
          <a:xfrm>
            <a:off x="914400" y="2743200"/>
            <a:ext cx="4572000" cy="91440"/>
          </a:xfrm>
          <a:prstGeom prst="rect">
            <a:avLst/>
          </a:prstGeom>
          <a:solidFill>
            <a:srgbClr val="E9C46A"/>
          </a:solidFill>
          <a:ln w="12700">
            <a:solidFill>
              <a:srgbClr val="E9C46A"/>
            </a:solidFill>
            <a:prstDash val="solid"/>
          </a:ln>
        </p:spPr>
        <p:txBody>
          <a:bodyPr/>
          <a:lstStyle/>
          <a:p>
            <a:endParaRPr lang="en-US"/>
          </a:p>
        </p:txBody>
      </p:sp>
      <p:sp>
        <p:nvSpPr>
          <p:cNvPr id="19" name="Text 17"/>
          <p:cNvSpPr/>
          <p:nvPr/>
        </p:nvSpPr>
        <p:spPr>
          <a:xfrm>
            <a:off x="914400" y="2811780"/>
            <a:ext cx="4572000" cy="731520"/>
          </a:xfrm>
          <a:prstGeom prst="rect">
            <a:avLst/>
          </a:prstGeom>
          <a:noFill/>
          <a:ln/>
        </p:spPr>
        <p:txBody>
          <a:bodyPr wrap="square" lIns="254" tIns="254" rIns="254" bIns="254" rtlCol="0" anchor="ctr">
            <a:normAutofit/>
          </a:bodyPr>
          <a:lstStyle/>
          <a:p>
            <a:pPr marL="0" indent="0">
              <a:buNone/>
            </a:pPr>
            <a:r>
              <a:rPr lang="en-US" sz="2000">
                <a:solidFill>
                  <a:srgbClr val="1F2937"/>
                </a:solidFill>
              </a:rPr>
              <a:t>Building accessible preparation pathways</a:t>
            </a:r>
            <a:endParaRPr lang="en-US" sz="2000"/>
          </a:p>
        </p:txBody>
      </p:sp>
      <p:sp>
        <p:nvSpPr>
          <p:cNvPr id="20" name="Shape 18">
            <a:extLst>
              <a:ext uri="{C183D7F6-B498-43B3-948B-1728B52AA6E4}">
                <adec:decorative xmlns:adec="http://schemas.microsoft.com/office/drawing/2017/decorative" val="1"/>
              </a:ext>
            </a:extLst>
          </p:cNvPr>
          <p:cNvSpPr/>
          <p:nvPr/>
        </p:nvSpPr>
        <p:spPr>
          <a:xfrm>
            <a:off x="6217920" y="2743200"/>
            <a:ext cx="4572000" cy="777240"/>
          </a:xfrm>
          <a:prstGeom prst="roundRect">
            <a:avLst>
              <a:gd name="adj" fmla="val 9412"/>
            </a:avLst>
          </a:prstGeom>
          <a:solidFill>
            <a:srgbClr val="FFFFFF"/>
          </a:solidFill>
          <a:ln w="12700">
            <a:solidFill>
              <a:srgbClr val="D9E2EC"/>
            </a:solidFill>
            <a:prstDash val="solid"/>
          </a:ln>
        </p:spPr>
        <p:txBody>
          <a:bodyPr/>
          <a:lstStyle/>
          <a:p>
            <a:endParaRPr lang="en-US"/>
          </a:p>
        </p:txBody>
      </p:sp>
      <p:sp>
        <p:nvSpPr>
          <p:cNvPr id="21" name="Shape 19">
            <a:extLst>
              <a:ext uri="{C183D7F6-B498-43B3-948B-1728B52AA6E4}">
                <adec:decorative xmlns:adec="http://schemas.microsoft.com/office/drawing/2017/decorative" val="1"/>
              </a:ext>
            </a:extLst>
          </p:cNvPr>
          <p:cNvSpPr/>
          <p:nvPr/>
        </p:nvSpPr>
        <p:spPr>
          <a:xfrm>
            <a:off x="6217920" y="2743200"/>
            <a:ext cx="4572000" cy="91440"/>
          </a:xfrm>
          <a:prstGeom prst="rect">
            <a:avLst/>
          </a:prstGeom>
          <a:solidFill>
            <a:srgbClr val="E76F51"/>
          </a:solidFill>
          <a:ln w="12700">
            <a:solidFill>
              <a:srgbClr val="E76F51"/>
            </a:solidFill>
            <a:prstDash val="solid"/>
          </a:ln>
        </p:spPr>
        <p:txBody>
          <a:bodyPr/>
          <a:lstStyle/>
          <a:p>
            <a:endParaRPr lang="en-US"/>
          </a:p>
        </p:txBody>
      </p:sp>
      <p:sp>
        <p:nvSpPr>
          <p:cNvPr id="23" name="Text 21"/>
          <p:cNvSpPr/>
          <p:nvPr/>
        </p:nvSpPr>
        <p:spPr>
          <a:xfrm>
            <a:off x="6263640" y="2962656"/>
            <a:ext cx="4572000" cy="411480"/>
          </a:xfrm>
          <a:prstGeom prst="rect">
            <a:avLst/>
          </a:prstGeom>
          <a:noFill/>
          <a:ln/>
        </p:spPr>
        <p:txBody>
          <a:bodyPr wrap="square" lIns="254" tIns="254" rIns="254" bIns="254" rtlCol="0" anchor="ctr">
            <a:normAutofit fontScale="92500"/>
          </a:bodyPr>
          <a:lstStyle/>
          <a:p>
            <a:pPr marL="0" indent="0">
              <a:buNone/>
            </a:pPr>
            <a:r>
              <a:rPr lang="en-US" sz="2000">
                <a:solidFill>
                  <a:srgbClr val="1F2937"/>
                </a:solidFill>
              </a:rPr>
              <a:t>Improving working conditions and support</a:t>
            </a:r>
            <a:endParaRPr lang="en-US" sz="2000"/>
          </a:p>
        </p:txBody>
      </p:sp>
      <p:sp>
        <p:nvSpPr>
          <p:cNvPr id="24" name="Shape 22">
            <a:extLst>
              <a:ext uri="{C183D7F6-B498-43B3-948B-1728B52AA6E4}">
                <adec:decorative xmlns:adec="http://schemas.microsoft.com/office/drawing/2017/decorative" val="1"/>
              </a:ext>
            </a:extLst>
          </p:cNvPr>
          <p:cNvSpPr/>
          <p:nvPr/>
        </p:nvSpPr>
        <p:spPr>
          <a:xfrm>
            <a:off x="914400" y="3977640"/>
            <a:ext cx="4572000" cy="777240"/>
          </a:xfrm>
          <a:prstGeom prst="roundRect">
            <a:avLst>
              <a:gd name="adj" fmla="val 9412"/>
            </a:avLst>
          </a:prstGeom>
          <a:solidFill>
            <a:srgbClr val="FFFFFF"/>
          </a:solidFill>
          <a:ln w="12700">
            <a:solidFill>
              <a:srgbClr val="D9E2EC"/>
            </a:solidFill>
            <a:prstDash val="solid"/>
          </a:ln>
        </p:spPr>
        <p:txBody>
          <a:bodyPr/>
          <a:lstStyle/>
          <a:p>
            <a:endParaRPr lang="en-US"/>
          </a:p>
        </p:txBody>
      </p:sp>
      <p:sp>
        <p:nvSpPr>
          <p:cNvPr id="25" name="Shape 23">
            <a:extLst>
              <a:ext uri="{C183D7F6-B498-43B3-948B-1728B52AA6E4}">
                <adec:decorative xmlns:adec="http://schemas.microsoft.com/office/drawing/2017/decorative" val="1"/>
              </a:ext>
            </a:extLst>
          </p:cNvPr>
          <p:cNvSpPr/>
          <p:nvPr/>
        </p:nvSpPr>
        <p:spPr>
          <a:xfrm>
            <a:off x="914400" y="3977640"/>
            <a:ext cx="4572000" cy="91440"/>
          </a:xfrm>
          <a:prstGeom prst="rect">
            <a:avLst/>
          </a:prstGeom>
          <a:solidFill>
            <a:srgbClr val="6D597A"/>
          </a:solidFill>
          <a:ln w="12700">
            <a:solidFill>
              <a:srgbClr val="6D597A"/>
            </a:solidFill>
            <a:prstDash val="solid"/>
          </a:ln>
        </p:spPr>
        <p:txBody>
          <a:bodyPr/>
          <a:lstStyle/>
          <a:p>
            <a:endParaRPr lang="en-US"/>
          </a:p>
        </p:txBody>
      </p:sp>
      <p:sp>
        <p:nvSpPr>
          <p:cNvPr id="27" name="Text 25"/>
          <p:cNvSpPr/>
          <p:nvPr/>
        </p:nvSpPr>
        <p:spPr>
          <a:xfrm>
            <a:off x="1078992" y="4379976"/>
            <a:ext cx="4242816" cy="91440"/>
          </a:xfrm>
          <a:prstGeom prst="rect">
            <a:avLst/>
          </a:prstGeom>
          <a:noFill/>
          <a:ln/>
        </p:spPr>
        <p:txBody>
          <a:bodyPr wrap="square" lIns="254" tIns="254" rIns="254" bIns="254" rtlCol="0" anchor="ctr">
            <a:noAutofit/>
          </a:bodyPr>
          <a:lstStyle/>
          <a:p>
            <a:pPr marL="0" indent="0">
              <a:buNone/>
            </a:pPr>
            <a:r>
              <a:rPr lang="en-US" sz="2000">
                <a:solidFill>
                  <a:srgbClr val="1F2937"/>
                </a:solidFill>
              </a:rPr>
              <a:t>Using workforce data for decisions</a:t>
            </a:r>
            <a:endParaRPr lang="en-US" sz="2000"/>
          </a:p>
        </p:txBody>
      </p:sp>
      <p:sp>
        <p:nvSpPr>
          <p:cNvPr id="28" name="Shape 26">
            <a:extLst>
              <a:ext uri="{C183D7F6-B498-43B3-948B-1728B52AA6E4}">
                <adec:decorative xmlns:adec="http://schemas.microsoft.com/office/drawing/2017/decorative" val="1"/>
              </a:ext>
            </a:extLst>
          </p:cNvPr>
          <p:cNvSpPr/>
          <p:nvPr/>
        </p:nvSpPr>
        <p:spPr>
          <a:xfrm>
            <a:off x="6217920" y="3977640"/>
            <a:ext cx="4572000" cy="777240"/>
          </a:xfrm>
          <a:prstGeom prst="roundRect">
            <a:avLst>
              <a:gd name="adj" fmla="val 9412"/>
            </a:avLst>
          </a:prstGeom>
          <a:solidFill>
            <a:srgbClr val="FFFFFF"/>
          </a:solidFill>
          <a:ln w="12700">
            <a:solidFill>
              <a:srgbClr val="D9E2EC"/>
            </a:solidFill>
            <a:prstDash val="solid"/>
          </a:ln>
        </p:spPr>
        <p:txBody>
          <a:bodyPr/>
          <a:lstStyle/>
          <a:p>
            <a:endParaRPr lang="en-US"/>
          </a:p>
        </p:txBody>
      </p:sp>
      <p:sp>
        <p:nvSpPr>
          <p:cNvPr id="29" name="Shape 27">
            <a:extLst>
              <a:ext uri="{C183D7F6-B498-43B3-948B-1728B52AA6E4}">
                <adec:decorative xmlns:adec="http://schemas.microsoft.com/office/drawing/2017/decorative" val="1"/>
              </a:ext>
            </a:extLst>
          </p:cNvPr>
          <p:cNvSpPr/>
          <p:nvPr/>
        </p:nvSpPr>
        <p:spPr>
          <a:xfrm>
            <a:off x="6217920" y="3977640"/>
            <a:ext cx="4572000" cy="91440"/>
          </a:xfrm>
          <a:prstGeom prst="rect">
            <a:avLst/>
          </a:prstGeom>
          <a:solidFill>
            <a:srgbClr val="143A5A"/>
          </a:solidFill>
          <a:ln w="12700">
            <a:solidFill>
              <a:srgbClr val="143A5A"/>
            </a:solidFill>
            <a:prstDash val="solid"/>
          </a:ln>
        </p:spPr>
        <p:txBody>
          <a:bodyPr/>
          <a:lstStyle/>
          <a:p>
            <a:endParaRPr lang="en-US"/>
          </a:p>
        </p:txBody>
      </p:sp>
      <p:sp>
        <p:nvSpPr>
          <p:cNvPr id="31" name="Text 29"/>
          <p:cNvSpPr/>
          <p:nvPr/>
        </p:nvSpPr>
        <p:spPr>
          <a:xfrm>
            <a:off x="6382512" y="4350474"/>
            <a:ext cx="4242816" cy="91440"/>
          </a:xfrm>
          <a:prstGeom prst="rect">
            <a:avLst/>
          </a:prstGeom>
          <a:noFill/>
          <a:ln/>
        </p:spPr>
        <p:txBody>
          <a:bodyPr wrap="square" lIns="254" tIns="254" rIns="254" bIns="254" rtlCol="0" anchor="ctr">
            <a:noAutofit/>
          </a:bodyPr>
          <a:lstStyle/>
          <a:p>
            <a:pPr marL="0" indent="0">
              <a:buNone/>
            </a:pPr>
            <a:r>
              <a:rPr lang="en-US" sz="2000">
                <a:solidFill>
                  <a:srgbClr val="1F2937"/>
                </a:solidFill>
              </a:rPr>
              <a:t>Aligning partners across sectors</a:t>
            </a:r>
            <a:endParaRPr lang="en-US" sz="200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3" name="Text 1"/>
          <p:cNvSpPr/>
          <p:nvPr/>
        </p:nvSpPr>
        <p:spPr>
          <a:xfrm>
            <a:off x="457200" y="109728"/>
            <a:ext cx="1828800" cy="164592"/>
          </a:xfrm>
          <a:prstGeom prst="rect">
            <a:avLst/>
          </a:prstGeom>
          <a:noFill/>
          <a:ln/>
        </p:spPr>
        <p:txBody>
          <a:bodyPr wrap="square" lIns="0" tIns="0" rIns="0" bIns="0" rtlCol="0" anchor="ctr"/>
          <a:lstStyle/>
          <a:p>
            <a:pPr marL="0" indent="0">
              <a:buNone/>
            </a:pPr>
            <a:r>
              <a:rPr lang="en-US" sz="800" b="1">
                <a:solidFill>
                  <a:srgbClr val="FFFFFF"/>
                </a:solidFill>
              </a:rPr>
              <a:t>WORKFORCE LANDSCAPE</a:t>
            </a:r>
            <a:endParaRPr lang="en-US" sz="800"/>
          </a:p>
        </p:txBody>
      </p:sp>
      <p:sp>
        <p:nvSpPr>
          <p:cNvPr id="6" name="Text 4"/>
          <p:cNvSpPr>
            <a:spLocks noGrp="1"/>
          </p:cNvSpPr>
          <p:nvPr>
            <p:ph type="title" idx="4294967295"/>
          </p:nvPr>
        </p:nvSpPr>
        <p:spPr>
          <a:xfrm>
            <a:off x="502920" y="201168"/>
            <a:ext cx="11407140" cy="804672"/>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srgbClr val="143A5A"/>
                </a:solidFill>
                <a:effectLst/>
                <a:uLnTx/>
                <a:uFillTx/>
                <a:latin typeface="+mn-lt"/>
                <a:ea typeface="+mn-ea"/>
                <a:cs typeface="+mn-cs"/>
              </a:rPr>
              <a:t>Workforce challenges are interconnected</a:t>
            </a:r>
            <a:endParaRPr kumimoji="0" lang="en-US" sz="2800" b="0" i="0" u="none" strike="noStrike" kern="1200" cap="none" spc="0" normalizeH="0" baseline="0" noProof="0">
              <a:ln>
                <a:noFill/>
              </a:ln>
              <a:solidFill>
                <a:schemeClr val="tx1"/>
              </a:solidFill>
              <a:effectLst/>
              <a:uLnTx/>
              <a:uFillTx/>
              <a:latin typeface="+mn-lt"/>
              <a:ea typeface="+mn-ea"/>
              <a:cs typeface="+mn-cs"/>
            </a:endParaRPr>
          </a:p>
        </p:txBody>
      </p:sp>
      <p:sp>
        <p:nvSpPr>
          <p:cNvPr id="7" name="Text 5"/>
          <p:cNvSpPr/>
          <p:nvPr/>
        </p:nvSpPr>
        <p:spPr>
          <a:xfrm>
            <a:off x="530352" y="777240"/>
            <a:ext cx="10991088" cy="502920"/>
          </a:xfrm>
          <a:prstGeom prst="rect">
            <a:avLst/>
          </a:prstGeom>
          <a:noFill/>
          <a:ln/>
        </p:spPr>
        <p:txBody>
          <a:bodyPr wrap="square" lIns="0" tIns="0" rIns="0" bIns="0" rtlCol="0" anchor="ctr">
            <a:normAutofit/>
          </a:bodyPr>
          <a:lstStyle/>
          <a:p>
            <a:pPr marL="0" indent="0">
              <a:buNone/>
            </a:pPr>
            <a:r>
              <a:rPr lang="en-US" sz="1600">
                <a:solidFill>
                  <a:srgbClr val="405060"/>
                </a:solidFill>
              </a:rPr>
              <a:t>Vacancies are the visible symptom; root causes sit across the system.</a:t>
            </a:r>
            <a:endParaRPr lang="en-US" sz="1600"/>
          </a:p>
        </p:txBody>
      </p:sp>
      <p:sp>
        <p:nvSpPr>
          <p:cNvPr id="8" name="Shape 6">
            <a:extLst>
              <a:ext uri="{C183D7F6-B498-43B3-948B-1728B52AA6E4}">
                <adec:decorative xmlns:adec="http://schemas.microsoft.com/office/drawing/2017/decorative" val="1"/>
              </a:ext>
            </a:extLst>
          </p:cNvPr>
          <p:cNvSpPr/>
          <p:nvPr/>
        </p:nvSpPr>
        <p:spPr>
          <a:xfrm>
            <a:off x="594360" y="1508760"/>
            <a:ext cx="3337560" cy="1325880"/>
          </a:xfrm>
          <a:prstGeom prst="roundRect">
            <a:avLst>
              <a:gd name="adj" fmla="val 5517"/>
            </a:avLst>
          </a:prstGeom>
          <a:solidFill>
            <a:srgbClr val="FFFFFF"/>
          </a:solidFill>
          <a:ln w="12700">
            <a:solidFill>
              <a:srgbClr val="D9E2EC"/>
            </a:solidFill>
            <a:prstDash val="solid"/>
          </a:ln>
        </p:spPr>
        <p:txBody>
          <a:bodyPr/>
          <a:lstStyle/>
          <a:p>
            <a:endParaRPr lang="en-US"/>
          </a:p>
        </p:txBody>
      </p:sp>
      <p:sp>
        <p:nvSpPr>
          <p:cNvPr id="9" name="Shape 7">
            <a:extLst>
              <a:ext uri="{C183D7F6-B498-43B3-948B-1728B52AA6E4}">
                <adec:decorative xmlns:adec="http://schemas.microsoft.com/office/drawing/2017/decorative" val="1"/>
              </a:ext>
            </a:extLst>
          </p:cNvPr>
          <p:cNvSpPr/>
          <p:nvPr/>
        </p:nvSpPr>
        <p:spPr>
          <a:xfrm>
            <a:off x="594360" y="1508760"/>
            <a:ext cx="3337560" cy="91440"/>
          </a:xfrm>
          <a:prstGeom prst="rect">
            <a:avLst/>
          </a:prstGeom>
          <a:solidFill>
            <a:srgbClr val="2A9D8F"/>
          </a:solidFill>
          <a:ln w="12700">
            <a:solidFill>
              <a:srgbClr val="2A9D8F"/>
            </a:solidFill>
            <a:prstDash val="solid"/>
          </a:ln>
        </p:spPr>
        <p:txBody>
          <a:bodyPr/>
          <a:lstStyle/>
          <a:p>
            <a:endParaRPr lang="en-US"/>
          </a:p>
        </p:txBody>
      </p:sp>
      <p:sp>
        <p:nvSpPr>
          <p:cNvPr id="10" name="Text 8"/>
          <p:cNvSpPr/>
          <p:nvPr/>
        </p:nvSpPr>
        <p:spPr>
          <a:xfrm>
            <a:off x="758952" y="1691640"/>
            <a:ext cx="3008376" cy="274320"/>
          </a:xfrm>
          <a:prstGeom prst="rect">
            <a:avLst/>
          </a:prstGeom>
          <a:noFill/>
          <a:ln/>
        </p:spPr>
        <p:txBody>
          <a:bodyPr wrap="square" lIns="0" tIns="0" rIns="0" bIns="0" rtlCol="0" anchor="ctr">
            <a:normAutofit/>
          </a:bodyPr>
          <a:lstStyle/>
          <a:p>
            <a:pPr marL="0" indent="0">
              <a:buNone/>
            </a:pPr>
            <a:r>
              <a:rPr lang="en-US" sz="1500" b="1">
                <a:solidFill>
                  <a:srgbClr val="143A5A"/>
                </a:solidFill>
              </a:rPr>
              <a:t>Supply &amp; pathways</a:t>
            </a:r>
            <a:endParaRPr lang="en-US" sz="1500"/>
          </a:p>
        </p:txBody>
      </p:sp>
      <p:sp>
        <p:nvSpPr>
          <p:cNvPr id="11" name="Text 9"/>
          <p:cNvSpPr/>
          <p:nvPr/>
        </p:nvSpPr>
        <p:spPr>
          <a:xfrm>
            <a:off x="758952" y="2075688"/>
            <a:ext cx="3008376" cy="640080"/>
          </a:xfrm>
          <a:prstGeom prst="rect">
            <a:avLst/>
          </a:prstGeom>
          <a:noFill/>
          <a:ln/>
        </p:spPr>
        <p:txBody>
          <a:bodyPr wrap="square" lIns="254" tIns="254" rIns="254" bIns="254" rtlCol="0" anchor="ctr">
            <a:normAutofit/>
          </a:bodyPr>
          <a:lstStyle/>
          <a:p>
            <a:pPr marL="0" indent="0">
              <a:buNone/>
            </a:pPr>
            <a:r>
              <a:rPr lang="en-US" sz="1400">
                <a:solidFill>
                  <a:srgbClr val="1F2937"/>
                </a:solidFill>
              </a:rPr>
              <a:t>Too few candidates; barriers to preparation, licensure, and entry</a:t>
            </a:r>
            <a:endParaRPr lang="en-US" sz="1400"/>
          </a:p>
        </p:txBody>
      </p:sp>
      <p:sp>
        <p:nvSpPr>
          <p:cNvPr id="12" name="Shape 10">
            <a:extLst>
              <a:ext uri="{C183D7F6-B498-43B3-948B-1728B52AA6E4}">
                <adec:decorative xmlns:adec="http://schemas.microsoft.com/office/drawing/2017/decorative" val="1"/>
              </a:ext>
            </a:extLst>
          </p:cNvPr>
          <p:cNvSpPr/>
          <p:nvPr/>
        </p:nvSpPr>
        <p:spPr>
          <a:xfrm>
            <a:off x="4389120" y="1508760"/>
            <a:ext cx="3337560" cy="1325880"/>
          </a:xfrm>
          <a:prstGeom prst="roundRect">
            <a:avLst>
              <a:gd name="adj" fmla="val 5517"/>
            </a:avLst>
          </a:prstGeom>
          <a:solidFill>
            <a:srgbClr val="FFFFFF"/>
          </a:solidFill>
          <a:ln w="12700">
            <a:solidFill>
              <a:srgbClr val="D9E2EC"/>
            </a:solidFill>
            <a:prstDash val="solid"/>
          </a:ln>
        </p:spPr>
        <p:txBody>
          <a:bodyPr/>
          <a:lstStyle/>
          <a:p>
            <a:endParaRPr lang="en-US"/>
          </a:p>
        </p:txBody>
      </p:sp>
      <p:sp>
        <p:nvSpPr>
          <p:cNvPr id="13" name="Shape 11">
            <a:extLst>
              <a:ext uri="{C183D7F6-B498-43B3-948B-1728B52AA6E4}">
                <adec:decorative xmlns:adec="http://schemas.microsoft.com/office/drawing/2017/decorative" val="1"/>
              </a:ext>
            </a:extLst>
          </p:cNvPr>
          <p:cNvSpPr/>
          <p:nvPr/>
        </p:nvSpPr>
        <p:spPr>
          <a:xfrm>
            <a:off x="4389120" y="1508760"/>
            <a:ext cx="3337560" cy="91440"/>
          </a:xfrm>
          <a:prstGeom prst="rect">
            <a:avLst/>
          </a:prstGeom>
          <a:solidFill>
            <a:schemeClr val="accent3">
              <a:lumMod val="75000"/>
            </a:schemeClr>
          </a:solidFill>
          <a:ln w="12700">
            <a:solidFill>
              <a:srgbClr val="E9C46A"/>
            </a:solidFill>
            <a:prstDash val="solid"/>
          </a:ln>
        </p:spPr>
        <p:txBody>
          <a:bodyPr/>
          <a:lstStyle/>
          <a:p>
            <a:endParaRPr lang="en-US"/>
          </a:p>
        </p:txBody>
      </p:sp>
      <p:sp>
        <p:nvSpPr>
          <p:cNvPr id="14" name="Text 12"/>
          <p:cNvSpPr/>
          <p:nvPr/>
        </p:nvSpPr>
        <p:spPr>
          <a:xfrm>
            <a:off x="4553712" y="1691640"/>
            <a:ext cx="3008376" cy="274320"/>
          </a:xfrm>
          <a:prstGeom prst="rect">
            <a:avLst/>
          </a:prstGeom>
          <a:noFill/>
          <a:ln/>
        </p:spPr>
        <p:txBody>
          <a:bodyPr wrap="square" lIns="0" tIns="0" rIns="0" bIns="0" rtlCol="0" anchor="ctr">
            <a:normAutofit/>
          </a:bodyPr>
          <a:lstStyle/>
          <a:p>
            <a:pPr marL="0" indent="0">
              <a:buNone/>
            </a:pPr>
            <a:r>
              <a:rPr lang="en-US" sz="1500" b="1">
                <a:solidFill>
                  <a:srgbClr val="143A5A"/>
                </a:solidFill>
              </a:rPr>
              <a:t>Compensation &amp; benefits</a:t>
            </a:r>
            <a:endParaRPr lang="en-US" sz="1500"/>
          </a:p>
        </p:txBody>
      </p:sp>
      <p:sp>
        <p:nvSpPr>
          <p:cNvPr id="15" name="Text 13"/>
          <p:cNvSpPr/>
          <p:nvPr/>
        </p:nvSpPr>
        <p:spPr>
          <a:xfrm>
            <a:off x="4553712" y="2075688"/>
            <a:ext cx="3008376" cy="640080"/>
          </a:xfrm>
          <a:prstGeom prst="rect">
            <a:avLst/>
          </a:prstGeom>
          <a:noFill/>
          <a:ln/>
        </p:spPr>
        <p:txBody>
          <a:bodyPr wrap="square" lIns="254" tIns="254" rIns="254" bIns="254" rtlCol="0" anchor="ctr">
            <a:noAutofit/>
          </a:bodyPr>
          <a:lstStyle/>
          <a:p>
            <a:pPr marL="0" indent="0">
              <a:buNone/>
            </a:pPr>
            <a:r>
              <a:rPr lang="en-US" sz="1400">
                <a:solidFill>
                  <a:srgbClr val="1F2937"/>
                </a:solidFill>
              </a:rPr>
              <a:t>Pay, debt, reimbursement, and unstable funding affect attraction and staying</a:t>
            </a:r>
            <a:endParaRPr lang="en-US" sz="1400"/>
          </a:p>
        </p:txBody>
      </p:sp>
      <p:sp>
        <p:nvSpPr>
          <p:cNvPr id="16" name="Shape 14">
            <a:extLst>
              <a:ext uri="{C183D7F6-B498-43B3-948B-1728B52AA6E4}">
                <adec:decorative xmlns:adec="http://schemas.microsoft.com/office/drawing/2017/decorative" val="1"/>
              </a:ext>
            </a:extLst>
          </p:cNvPr>
          <p:cNvSpPr/>
          <p:nvPr/>
        </p:nvSpPr>
        <p:spPr>
          <a:xfrm>
            <a:off x="8183880" y="1508760"/>
            <a:ext cx="3337560" cy="1325880"/>
          </a:xfrm>
          <a:prstGeom prst="roundRect">
            <a:avLst>
              <a:gd name="adj" fmla="val 5517"/>
            </a:avLst>
          </a:prstGeom>
          <a:solidFill>
            <a:srgbClr val="FFFFFF"/>
          </a:solidFill>
          <a:ln w="12700">
            <a:solidFill>
              <a:srgbClr val="D9E2EC"/>
            </a:solidFill>
            <a:prstDash val="solid"/>
          </a:ln>
        </p:spPr>
        <p:txBody>
          <a:bodyPr/>
          <a:lstStyle/>
          <a:p>
            <a:endParaRPr lang="en-US"/>
          </a:p>
        </p:txBody>
      </p:sp>
      <p:sp>
        <p:nvSpPr>
          <p:cNvPr id="17" name="Shape 15">
            <a:extLst>
              <a:ext uri="{C183D7F6-B498-43B3-948B-1728B52AA6E4}">
                <adec:decorative xmlns:adec="http://schemas.microsoft.com/office/drawing/2017/decorative" val="1"/>
              </a:ext>
            </a:extLst>
          </p:cNvPr>
          <p:cNvSpPr/>
          <p:nvPr/>
        </p:nvSpPr>
        <p:spPr>
          <a:xfrm>
            <a:off x="8183880" y="1508760"/>
            <a:ext cx="3337560" cy="91440"/>
          </a:xfrm>
          <a:prstGeom prst="rect">
            <a:avLst/>
          </a:prstGeom>
          <a:solidFill>
            <a:schemeClr val="accent4">
              <a:lumMod val="75000"/>
            </a:schemeClr>
          </a:solidFill>
          <a:ln w="12700">
            <a:solidFill>
              <a:srgbClr val="4D908E"/>
            </a:solidFill>
            <a:prstDash val="solid"/>
          </a:ln>
        </p:spPr>
        <p:txBody>
          <a:bodyPr/>
          <a:lstStyle/>
          <a:p>
            <a:endParaRPr lang="en-US"/>
          </a:p>
        </p:txBody>
      </p:sp>
      <p:sp>
        <p:nvSpPr>
          <p:cNvPr id="18" name="Text 16"/>
          <p:cNvSpPr/>
          <p:nvPr/>
        </p:nvSpPr>
        <p:spPr>
          <a:xfrm>
            <a:off x="8348472" y="1691640"/>
            <a:ext cx="3008376" cy="274320"/>
          </a:xfrm>
          <a:prstGeom prst="rect">
            <a:avLst/>
          </a:prstGeom>
          <a:noFill/>
          <a:ln/>
        </p:spPr>
        <p:txBody>
          <a:bodyPr wrap="square" lIns="0" tIns="0" rIns="0" bIns="0" rtlCol="0" anchor="ctr">
            <a:normAutofit/>
          </a:bodyPr>
          <a:lstStyle/>
          <a:p>
            <a:pPr marL="0" indent="0">
              <a:buNone/>
            </a:pPr>
            <a:r>
              <a:rPr lang="en-US" sz="1500" b="1">
                <a:solidFill>
                  <a:srgbClr val="143A5A"/>
                </a:solidFill>
              </a:rPr>
              <a:t>Working conditions</a:t>
            </a:r>
            <a:endParaRPr lang="en-US" sz="1500"/>
          </a:p>
        </p:txBody>
      </p:sp>
      <p:sp>
        <p:nvSpPr>
          <p:cNvPr id="19" name="Text 17"/>
          <p:cNvSpPr/>
          <p:nvPr/>
        </p:nvSpPr>
        <p:spPr>
          <a:xfrm>
            <a:off x="8348472" y="2075688"/>
            <a:ext cx="3008376" cy="640080"/>
          </a:xfrm>
          <a:prstGeom prst="rect">
            <a:avLst/>
          </a:prstGeom>
          <a:noFill/>
          <a:ln/>
        </p:spPr>
        <p:txBody>
          <a:bodyPr wrap="square" lIns="254" tIns="254" rIns="254" bIns="254" rtlCol="0" anchor="ctr">
            <a:normAutofit/>
          </a:bodyPr>
          <a:lstStyle/>
          <a:p>
            <a:pPr marL="0" indent="0">
              <a:buNone/>
            </a:pPr>
            <a:r>
              <a:rPr lang="en-US" sz="1400">
                <a:solidFill>
                  <a:srgbClr val="1F2937"/>
                </a:solidFill>
              </a:rPr>
              <a:t>Workload, support, role clarity, wellness, and belonging</a:t>
            </a:r>
            <a:endParaRPr lang="en-US" sz="1400"/>
          </a:p>
        </p:txBody>
      </p:sp>
      <p:sp>
        <p:nvSpPr>
          <p:cNvPr id="20" name="Shape 18">
            <a:extLst>
              <a:ext uri="{C183D7F6-B498-43B3-948B-1728B52AA6E4}">
                <adec:decorative xmlns:adec="http://schemas.microsoft.com/office/drawing/2017/decorative" val="1"/>
              </a:ext>
            </a:extLst>
          </p:cNvPr>
          <p:cNvSpPr/>
          <p:nvPr/>
        </p:nvSpPr>
        <p:spPr>
          <a:xfrm>
            <a:off x="594360" y="3429000"/>
            <a:ext cx="3337560" cy="1325880"/>
          </a:xfrm>
          <a:prstGeom prst="roundRect">
            <a:avLst>
              <a:gd name="adj" fmla="val 5517"/>
            </a:avLst>
          </a:prstGeom>
          <a:solidFill>
            <a:srgbClr val="FFFFFF"/>
          </a:solidFill>
          <a:ln w="12700">
            <a:solidFill>
              <a:srgbClr val="D9E2EC"/>
            </a:solidFill>
            <a:prstDash val="solid"/>
          </a:ln>
        </p:spPr>
        <p:txBody>
          <a:bodyPr/>
          <a:lstStyle/>
          <a:p>
            <a:endParaRPr lang="en-US"/>
          </a:p>
        </p:txBody>
      </p:sp>
      <p:sp>
        <p:nvSpPr>
          <p:cNvPr id="21" name="Shape 19">
            <a:extLst>
              <a:ext uri="{C183D7F6-B498-43B3-948B-1728B52AA6E4}">
                <adec:decorative xmlns:adec="http://schemas.microsoft.com/office/drawing/2017/decorative" val="1"/>
              </a:ext>
            </a:extLst>
          </p:cNvPr>
          <p:cNvSpPr/>
          <p:nvPr/>
        </p:nvSpPr>
        <p:spPr>
          <a:xfrm>
            <a:off x="594360" y="3429000"/>
            <a:ext cx="3337560" cy="91440"/>
          </a:xfrm>
          <a:prstGeom prst="rect">
            <a:avLst/>
          </a:prstGeom>
          <a:solidFill>
            <a:srgbClr val="6D597A"/>
          </a:solidFill>
          <a:ln w="12700">
            <a:solidFill>
              <a:srgbClr val="6D597A"/>
            </a:solidFill>
            <a:prstDash val="solid"/>
          </a:ln>
        </p:spPr>
        <p:txBody>
          <a:bodyPr/>
          <a:lstStyle/>
          <a:p>
            <a:endParaRPr lang="en-US"/>
          </a:p>
        </p:txBody>
      </p:sp>
      <p:sp>
        <p:nvSpPr>
          <p:cNvPr id="22" name="Text 20"/>
          <p:cNvSpPr/>
          <p:nvPr/>
        </p:nvSpPr>
        <p:spPr>
          <a:xfrm>
            <a:off x="758952" y="3611880"/>
            <a:ext cx="3008376" cy="274320"/>
          </a:xfrm>
          <a:prstGeom prst="rect">
            <a:avLst/>
          </a:prstGeom>
          <a:noFill/>
          <a:ln/>
        </p:spPr>
        <p:txBody>
          <a:bodyPr wrap="square" lIns="0" tIns="0" rIns="0" bIns="0" rtlCol="0" anchor="ctr">
            <a:normAutofit/>
          </a:bodyPr>
          <a:lstStyle/>
          <a:p>
            <a:pPr marL="0" indent="0">
              <a:buNone/>
            </a:pPr>
            <a:r>
              <a:rPr lang="en-US" sz="1500" b="1">
                <a:solidFill>
                  <a:srgbClr val="143A5A"/>
                </a:solidFill>
              </a:rPr>
              <a:t>Development &amp; mobility</a:t>
            </a:r>
            <a:endParaRPr lang="en-US" sz="1500"/>
          </a:p>
        </p:txBody>
      </p:sp>
      <p:sp>
        <p:nvSpPr>
          <p:cNvPr id="23" name="Text 21"/>
          <p:cNvSpPr/>
          <p:nvPr/>
        </p:nvSpPr>
        <p:spPr>
          <a:xfrm>
            <a:off x="758952" y="3995928"/>
            <a:ext cx="3008376" cy="640080"/>
          </a:xfrm>
          <a:prstGeom prst="rect">
            <a:avLst/>
          </a:prstGeom>
          <a:noFill/>
          <a:ln/>
        </p:spPr>
        <p:txBody>
          <a:bodyPr wrap="square" lIns="254" tIns="254" rIns="254" bIns="254" rtlCol="0" anchor="ctr">
            <a:normAutofit/>
          </a:bodyPr>
          <a:lstStyle/>
          <a:p>
            <a:pPr marL="0" indent="0">
              <a:buNone/>
            </a:pPr>
            <a:r>
              <a:rPr lang="en-US" sz="1400">
                <a:solidFill>
                  <a:srgbClr val="1F2937"/>
                </a:solidFill>
              </a:rPr>
              <a:t>Coaching, credentials, leadership, and advancement</a:t>
            </a:r>
            <a:endParaRPr lang="en-US" sz="1400"/>
          </a:p>
        </p:txBody>
      </p:sp>
      <p:sp>
        <p:nvSpPr>
          <p:cNvPr id="24" name="Shape 22">
            <a:extLst>
              <a:ext uri="{C183D7F6-B498-43B3-948B-1728B52AA6E4}">
                <adec:decorative xmlns:adec="http://schemas.microsoft.com/office/drawing/2017/decorative" val="1"/>
              </a:ext>
            </a:extLst>
          </p:cNvPr>
          <p:cNvSpPr/>
          <p:nvPr/>
        </p:nvSpPr>
        <p:spPr>
          <a:xfrm>
            <a:off x="4389120" y="3429000"/>
            <a:ext cx="3337560" cy="1325880"/>
          </a:xfrm>
          <a:prstGeom prst="roundRect">
            <a:avLst>
              <a:gd name="adj" fmla="val 5517"/>
            </a:avLst>
          </a:prstGeom>
          <a:solidFill>
            <a:srgbClr val="FFFFFF"/>
          </a:solidFill>
          <a:ln w="12700">
            <a:solidFill>
              <a:srgbClr val="D9E2EC"/>
            </a:solidFill>
            <a:prstDash val="solid"/>
          </a:ln>
        </p:spPr>
        <p:txBody>
          <a:bodyPr/>
          <a:lstStyle/>
          <a:p>
            <a:endParaRPr lang="en-US"/>
          </a:p>
        </p:txBody>
      </p:sp>
      <p:sp>
        <p:nvSpPr>
          <p:cNvPr id="25" name="Shape 23">
            <a:extLst>
              <a:ext uri="{C183D7F6-B498-43B3-948B-1728B52AA6E4}">
                <adec:decorative xmlns:adec="http://schemas.microsoft.com/office/drawing/2017/decorative" val="1"/>
              </a:ext>
            </a:extLst>
          </p:cNvPr>
          <p:cNvSpPr/>
          <p:nvPr/>
        </p:nvSpPr>
        <p:spPr>
          <a:xfrm>
            <a:off x="4389120" y="3429000"/>
            <a:ext cx="3337560" cy="91440"/>
          </a:xfrm>
          <a:prstGeom prst="rect">
            <a:avLst/>
          </a:prstGeom>
          <a:solidFill>
            <a:srgbClr val="E76F51"/>
          </a:solidFill>
          <a:ln w="12700">
            <a:solidFill>
              <a:srgbClr val="E76F51"/>
            </a:solidFill>
            <a:prstDash val="solid"/>
          </a:ln>
        </p:spPr>
        <p:txBody>
          <a:bodyPr/>
          <a:lstStyle/>
          <a:p>
            <a:endParaRPr lang="en-US"/>
          </a:p>
        </p:txBody>
      </p:sp>
      <p:sp>
        <p:nvSpPr>
          <p:cNvPr id="26" name="Text 24"/>
          <p:cNvSpPr/>
          <p:nvPr/>
        </p:nvSpPr>
        <p:spPr>
          <a:xfrm>
            <a:off x="4553712" y="3611880"/>
            <a:ext cx="3008376" cy="274320"/>
          </a:xfrm>
          <a:prstGeom prst="rect">
            <a:avLst/>
          </a:prstGeom>
          <a:noFill/>
          <a:ln/>
        </p:spPr>
        <p:txBody>
          <a:bodyPr wrap="square" lIns="0" tIns="0" rIns="0" bIns="0" rtlCol="0" anchor="ctr">
            <a:normAutofit/>
          </a:bodyPr>
          <a:lstStyle/>
          <a:p>
            <a:pPr marL="0" indent="0">
              <a:buNone/>
            </a:pPr>
            <a:r>
              <a:rPr lang="en-US" sz="1500" b="1">
                <a:solidFill>
                  <a:srgbClr val="143A5A"/>
                </a:solidFill>
              </a:rPr>
              <a:t>Awareness &amp; value</a:t>
            </a:r>
            <a:endParaRPr lang="en-US" sz="1500"/>
          </a:p>
        </p:txBody>
      </p:sp>
      <p:sp>
        <p:nvSpPr>
          <p:cNvPr id="27" name="Text 25"/>
          <p:cNvSpPr/>
          <p:nvPr/>
        </p:nvSpPr>
        <p:spPr>
          <a:xfrm>
            <a:off x="4553712" y="3995928"/>
            <a:ext cx="3008376" cy="640080"/>
          </a:xfrm>
          <a:prstGeom prst="rect">
            <a:avLst/>
          </a:prstGeom>
          <a:noFill/>
          <a:ln/>
        </p:spPr>
        <p:txBody>
          <a:bodyPr wrap="square" lIns="254" tIns="254" rIns="254" bIns="254" rtlCol="0" anchor="ctr">
            <a:normAutofit/>
          </a:bodyPr>
          <a:lstStyle/>
          <a:p>
            <a:pPr marL="0" indent="0">
              <a:buNone/>
            </a:pPr>
            <a:r>
              <a:rPr lang="en-US" sz="1400">
                <a:solidFill>
                  <a:srgbClr val="1F2937"/>
                </a:solidFill>
              </a:rPr>
              <a:t>Limited understanding of careers and EI/ECSE impact</a:t>
            </a:r>
            <a:endParaRPr lang="en-US" sz="1400"/>
          </a:p>
        </p:txBody>
      </p:sp>
      <p:sp>
        <p:nvSpPr>
          <p:cNvPr id="28" name="Shape 26">
            <a:extLst>
              <a:ext uri="{C183D7F6-B498-43B3-948B-1728B52AA6E4}">
                <adec:decorative xmlns:adec="http://schemas.microsoft.com/office/drawing/2017/decorative" val="1"/>
              </a:ext>
            </a:extLst>
          </p:cNvPr>
          <p:cNvSpPr/>
          <p:nvPr/>
        </p:nvSpPr>
        <p:spPr>
          <a:xfrm>
            <a:off x="8183880" y="3429000"/>
            <a:ext cx="3337560" cy="1325880"/>
          </a:xfrm>
          <a:prstGeom prst="roundRect">
            <a:avLst>
              <a:gd name="adj" fmla="val 5517"/>
            </a:avLst>
          </a:prstGeom>
          <a:solidFill>
            <a:srgbClr val="FFFFFF"/>
          </a:solidFill>
          <a:ln w="12700">
            <a:solidFill>
              <a:srgbClr val="D9E2EC"/>
            </a:solidFill>
            <a:prstDash val="solid"/>
          </a:ln>
        </p:spPr>
        <p:txBody>
          <a:bodyPr/>
          <a:lstStyle/>
          <a:p>
            <a:endParaRPr lang="en-US"/>
          </a:p>
        </p:txBody>
      </p:sp>
      <p:sp>
        <p:nvSpPr>
          <p:cNvPr id="29" name="Shape 27">
            <a:extLst>
              <a:ext uri="{C183D7F6-B498-43B3-948B-1728B52AA6E4}">
                <adec:decorative xmlns:adec="http://schemas.microsoft.com/office/drawing/2017/decorative" val="1"/>
              </a:ext>
            </a:extLst>
          </p:cNvPr>
          <p:cNvSpPr/>
          <p:nvPr/>
        </p:nvSpPr>
        <p:spPr>
          <a:xfrm>
            <a:off x="8183880" y="3429000"/>
            <a:ext cx="3337560" cy="91440"/>
          </a:xfrm>
          <a:prstGeom prst="rect">
            <a:avLst/>
          </a:prstGeom>
          <a:solidFill>
            <a:srgbClr val="143A5A"/>
          </a:solidFill>
          <a:ln w="12700">
            <a:solidFill>
              <a:srgbClr val="143A5A"/>
            </a:solidFill>
            <a:prstDash val="solid"/>
          </a:ln>
        </p:spPr>
        <p:txBody>
          <a:bodyPr/>
          <a:lstStyle/>
          <a:p>
            <a:endParaRPr lang="en-US"/>
          </a:p>
        </p:txBody>
      </p:sp>
      <p:sp>
        <p:nvSpPr>
          <p:cNvPr id="30" name="Text 28"/>
          <p:cNvSpPr/>
          <p:nvPr/>
        </p:nvSpPr>
        <p:spPr>
          <a:xfrm>
            <a:off x="8348472" y="3611880"/>
            <a:ext cx="3008376" cy="274320"/>
          </a:xfrm>
          <a:prstGeom prst="rect">
            <a:avLst/>
          </a:prstGeom>
          <a:noFill/>
          <a:ln/>
        </p:spPr>
        <p:txBody>
          <a:bodyPr wrap="square" lIns="0" tIns="0" rIns="0" bIns="0" rtlCol="0" anchor="ctr">
            <a:normAutofit/>
          </a:bodyPr>
          <a:lstStyle/>
          <a:p>
            <a:pPr marL="0" indent="0">
              <a:buNone/>
            </a:pPr>
            <a:r>
              <a:rPr lang="en-US" sz="1500" b="1">
                <a:solidFill>
                  <a:srgbClr val="143A5A"/>
                </a:solidFill>
              </a:rPr>
              <a:t>Data &amp; coordination</a:t>
            </a:r>
            <a:endParaRPr lang="en-US" sz="1500"/>
          </a:p>
        </p:txBody>
      </p:sp>
      <p:sp>
        <p:nvSpPr>
          <p:cNvPr id="31" name="Text 29"/>
          <p:cNvSpPr/>
          <p:nvPr/>
        </p:nvSpPr>
        <p:spPr>
          <a:xfrm>
            <a:off x="8348472" y="3995928"/>
            <a:ext cx="3008376" cy="640080"/>
          </a:xfrm>
          <a:prstGeom prst="rect">
            <a:avLst/>
          </a:prstGeom>
          <a:noFill/>
          <a:ln/>
        </p:spPr>
        <p:txBody>
          <a:bodyPr wrap="square" lIns="254" tIns="254" rIns="254" bIns="254" rtlCol="0" anchor="ctr">
            <a:normAutofit/>
          </a:bodyPr>
          <a:lstStyle/>
          <a:p>
            <a:pPr marL="0" indent="0">
              <a:buNone/>
            </a:pPr>
            <a:r>
              <a:rPr lang="en-US" sz="1400">
                <a:solidFill>
                  <a:srgbClr val="1F2937"/>
                </a:solidFill>
              </a:rPr>
              <a:t>Incomplete data limit forecasting and targeted action</a:t>
            </a:r>
            <a:endParaRPr lang="en-US" sz="1400"/>
          </a:p>
        </p:txBody>
      </p:sp>
      <p:sp>
        <p:nvSpPr>
          <p:cNvPr id="32" name="Text 30"/>
          <p:cNvSpPr/>
          <p:nvPr/>
        </p:nvSpPr>
        <p:spPr>
          <a:xfrm>
            <a:off x="502920" y="6547104"/>
            <a:ext cx="10972800" cy="164592"/>
          </a:xfrm>
          <a:prstGeom prst="rect">
            <a:avLst/>
          </a:prstGeom>
          <a:noFill/>
          <a:ln/>
        </p:spPr>
        <p:txBody>
          <a:bodyPr wrap="square" lIns="0" tIns="0" rIns="0" bIns="0" rtlCol="0" anchor="ctr">
            <a:normAutofit/>
          </a:bodyPr>
          <a:lstStyle/>
          <a:p>
            <a:pPr marL="0" indent="0">
              <a:buNone/>
            </a:pPr>
            <a:r>
              <a:rPr lang="en-US" sz="750">
                <a:solidFill>
                  <a:srgbClr val="6C757D"/>
                </a:solidFill>
              </a:rPr>
              <a:t>Source: ECTA Center Recruitment and Retention of Personnel Serving Young Children with Disabilities.</a:t>
            </a:r>
            <a:endParaRPr lang="en-US" sz="750"/>
          </a:p>
        </p:txBody>
      </p:sp>
      <p:sp>
        <p:nvSpPr>
          <p:cNvPr id="2" name="Slide Number Placeholder 1">
            <a:extLst>
              <a:ext uri="{FF2B5EF4-FFF2-40B4-BE49-F238E27FC236}">
                <a16:creationId xmlns:a16="http://schemas.microsoft.com/office/drawing/2014/main" id="{59B902BA-84AE-45C4-9439-83B5F817AA45}"/>
              </a:ext>
            </a:extLst>
          </p:cNvPr>
          <p:cNvSpPr>
            <a:spLocks noGrp="1"/>
          </p:cNvSpPr>
          <p:nvPr>
            <p:ph type="sldNum" sz="quarter" idx="4"/>
          </p:nvPr>
        </p:nvSpPr>
        <p:spPr/>
        <p:txBody>
          <a:bodyPr/>
          <a:lstStyle/>
          <a:p>
            <a:fld id="{8FF8BE51-C3B0-9B4F-9A06-4F809A9A7941}" type="slidenum">
              <a:rPr lang="en-US" smtClean="0"/>
              <a:pPr/>
              <a:t>31</a:t>
            </a:fld>
            <a:endParaRPr lang="en-US"/>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06D090-320C-BF63-59F0-BC33FC6D3A0A}"/>
              </a:ext>
            </a:extLst>
          </p:cNvPr>
          <p:cNvSpPr>
            <a:spLocks noGrp="1"/>
          </p:cNvSpPr>
          <p:nvPr>
            <p:ph type="title"/>
          </p:nvPr>
        </p:nvSpPr>
        <p:spPr>
          <a:xfrm>
            <a:off x="587829" y="381000"/>
            <a:ext cx="4129941" cy="2046112"/>
          </a:xfrm>
        </p:spPr>
        <p:txBody>
          <a:bodyPr anchor="b">
            <a:normAutofit fontScale="90000"/>
          </a:bodyPr>
          <a:lstStyle/>
          <a:p>
            <a:pPr algn="l"/>
            <a:br>
              <a:rPr lang="en-US" sz="3600"/>
            </a:br>
            <a:br>
              <a:rPr lang="en-US" sz="3600"/>
            </a:br>
            <a:br>
              <a:rPr lang="en-US" sz="3600"/>
            </a:br>
            <a:r>
              <a:rPr lang="en-US" sz="3600"/>
              <a:t>Guiding Principles in Addressing Personnel Shortages</a:t>
            </a:r>
            <a:br>
              <a:rPr lang="en-US"/>
            </a:br>
            <a:endParaRPr lang="en-US"/>
          </a:p>
        </p:txBody>
      </p:sp>
      <p:sp>
        <p:nvSpPr>
          <p:cNvPr id="3" name="Content Placeholder 2">
            <a:extLst>
              <a:ext uri="{FF2B5EF4-FFF2-40B4-BE49-F238E27FC236}">
                <a16:creationId xmlns:a16="http://schemas.microsoft.com/office/drawing/2014/main" id="{46E55E34-4069-897A-A481-31E29E9421C1}"/>
              </a:ext>
            </a:extLst>
          </p:cNvPr>
          <p:cNvSpPr>
            <a:spLocks noGrp="1"/>
          </p:cNvSpPr>
          <p:nvPr>
            <p:ph type="body" sz="half" idx="2"/>
          </p:nvPr>
        </p:nvSpPr>
        <p:spPr>
          <a:xfrm>
            <a:off x="585414" y="2082800"/>
            <a:ext cx="5421686" cy="3595511"/>
          </a:xfrm>
        </p:spPr>
        <p:txBody>
          <a:bodyPr>
            <a:normAutofit/>
          </a:bodyPr>
          <a:lstStyle/>
          <a:p>
            <a:pPr>
              <a:lnSpc>
                <a:spcPct val="110000"/>
              </a:lnSpc>
            </a:pPr>
            <a:r>
              <a:rPr lang="en-US" sz="2000"/>
              <a:t>Shortages:</a:t>
            </a:r>
          </a:p>
          <a:p>
            <a:pPr marL="285750" indent="-285750">
              <a:lnSpc>
                <a:spcPct val="110000"/>
              </a:lnSpc>
              <a:buFont typeface="Arial" panose="020B0604020202020204" pitchFamily="34" charset="0"/>
              <a:buChar char="•"/>
            </a:pPr>
            <a:r>
              <a:rPr lang="en-US" sz="2000"/>
              <a:t>Are a </a:t>
            </a:r>
            <a:r>
              <a:rPr lang="en-US" sz="2000" b="1"/>
              <a:t>local issue </a:t>
            </a:r>
          </a:p>
          <a:p>
            <a:pPr marL="285750" indent="-285750">
              <a:lnSpc>
                <a:spcPct val="110000"/>
              </a:lnSpc>
              <a:buFont typeface="Arial" panose="020B0604020202020204" pitchFamily="34" charset="0"/>
              <a:buChar char="•"/>
            </a:pPr>
            <a:r>
              <a:rPr lang="en-US" sz="2000" b="1"/>
              <a:t>Impact young children with disabilities and their families </a:t>
            </a:r>
            <a:r>
              <a:rPr lang="en-US" sz="2000"/>
              <a:t>disproportionately</a:t>
            </a:r>
            <a:endParaRPr lang="en-US" sz="2000" b="1"/>
          </a:p>
          <a:p>
            <a:pPr marL="285750" indent="-285750">
              <a:lnSpc>
                <a:spcPct val="110000"/>
              </a:lnSpc>
              <a:buFont typeface="Arial" panose="020B0604020202020204" pitchFamily="34" charset="0"/>
              <a:buChar char="•"/>
            </a:pPr>
            <a:r>
              <a:rPr lang="en-US" sz="2000"/>
              <a:t>Occur at </a:t>
            </a:r>
            <a:r>
              <a:rPr lang="en-US" sz="2000" b="1"/>
              <a:t>any stage of practitioners’ careers</a:t>
            </a:r>
          </a:p>
          <a:p>
            <a:pPr marL="285750" indent="-285750">
              <a:lnSpc>
                <a:spcPct val="110000"/>
              </a:lnSpc>
              <a:buFont typeface="Arial" panose="020B0604020202020204" pitchFamily="34" charset="0"/>
              <a:buChar char="•"/>
            </a:pPr>
            <a:r>
              <a:rPr lang="en-US" sz="2000"/>
              <a:t>Require </a:t>
            </a:r>
            <a:r>
              <a:rPr lang="en-US" sz="2000" b="1"/>
              <a:t>collaboration across sectors and partners</a:t>
            </a:r>
          </a:p>
          <a:p>
            <a:pPr>
              <a:lnSpc>
                <a:spcPct val="110000"/>
              </a:lnSpc>
            </a:pPr>
            <a:endParaRPr lang="en-US" sz="2000" b="1"/>
          </a:p>
          <a:p>
            <a:pPr marL="0" indent="0">
              <a:lnSpc>
                <a:spcPct val="110000"/>
              </a:lnSpc>
              <a:buNone/>
            </a:pPr>
            <a:endParaRPr lang="en-US" sz="1500"/>
          </a:p>
        </p:txBody>
      </p:sp>
      <p:pic>
        <p:nvPicPr>
          <p:cNvPr id="14" name="Content Placeholder 13" descr="A young girl with braids and pink bows on the ends of her braids. Her brown eyes are looking at the camera. She's unsmiling as she kneels on the ground holding a yellow and black soccer ball. Her dress has a black white, and pink pattern.">
            <a:extLst>
              <a:ext uri="{FF2B5EF4-FFF2-40B4-BE49-F238E27FC236}">
                <a16:creationId xmlns:a16="http://schemas.microsoft.com/office/drawing/2014/main" id="{B4B4CBCE-46D2-DD07-1495-3BED28E45602}"/>
              </a:ext>
              <a:ext uri="{C183D7F6-B498-43B3-948B-1728B52AA6E4}">
                <adec:decorative xmlns:adec="http://schemas.microsoft.com/office/drawing/2017/decorative" val="0"/>
              </a:ext>
            </a:extLst>
          </p:cNvPr>
          <p:cNvPicPr>
            <a:picLocks noGrp="1" noChangeAspect="1"/>
          </p:cNvPicPr>
          <p:nvPr>
            <p:ph idx="1"/>
          </p:nvPr>
        </p:nvPicPr>
        <p:blipFill>
          <a:blip r:embed="rId4"/>
          <a:srcRect t="20472" b="20472"/>
          <a:stretch/>
        </p:blipFill>
        <p:spPr>
          <a:xfrm>
            <a:off x="6359073" y="901700"/>
            <a:ext cx="5245098" cy="4648200"/>
          </a:xfrm>
          <a:noFill/>
          <a:effectLst>
            <a:outerShdw blurRad="50800" dist="38100" dir="5400000" algn="t" rotWithShape="0">
              <a:prstClr val="black">
                <a:alpha val="40000"/>
              </a:prstClr>
            </a:outerShdw>
          </a:effectLst>
        </p:spPr>
      </p:pic>
      <p:sp>
        <p:nvSpPr>
          <p:cNvPr id="4" name="TextBox 3">
            <a:extLst>
              <a:ext uri="{FF2B5EF4-FFF2-40B4-BE49-F238E27FC236}">
                <a16:creationId xmlns:a16="http://schemas.microsoft.com/office/drawing/2014/main" id="{F9B8558A-52D6-E995-6D30-6FB0BDCC72E0}"/>
              </a:ext>
            </a:extLst>
          </p:cNvPr>
          <p:cNvSpPr txBox="1"/>
          <p:nvPr/>
        </p:nvSpPr>
        <p:spPr>
          <a:xfrm>
            <a:off x="6096000" y="5667022"/>
            <a:ext cx="5230586" cy="276999"/>
          </a:xfrm>
          <a:prstGeom prst="rect">
            <a:avLst/>
          </a:prstGeom>
          <a:noFill/>
        </p:spPr>
        <p:txBody>
          <a:bodyPr wrap="square" rtlCol="0">
            <a:spAutoFit/>
          </a:bodyPr>
          <a:lstStyle/>
          <a:p>
            <a:pPr algn="ctr"/>
            <a:r>
              <a:rPr lang="en-US" sz="1200" err="1"/>
              <a:t>cherylholt</a:t>
            </a:r>
            <a:r>
              <a:rPr lang="en-US" sz="1200"/>
              <a:t> via </a:t>
            </a:r>
            <a:r>
              <a:rPr lang="en-US" sz="1200" err="1"/>
              <a:t>Pixabay</a:t>
            </a:r>
            <a:r>
              <a:rPr lang="en-US" sz="1200"/>
              <a:t> </a:t>
            </a:r>
          </a:p>
        </p:txBody>
      </p:sp>
      <p:sp>
        <p:nvSpPr>
          <p:cNvPr id="5" name="Slide Number Placeholder 4">
            <a:extLst>
              <a:ext uri="{FF2B5EF4-FFF2-40B4-BE49-F238E27FC236}">
                <a16:creationId xmlns:a16="http://schemas.microsoft.com/office/drawing/2014/main" id="{114B5930-73F5-4B8F-2817-3805EA2E7332}"/>
              </a:ext>
            </a:extLst>
          </p:cNvPr>
          <p:cNvSpPr>
            <a:spLocks noGrp="1"/>
          </p:cNvSpPr>
          <p:nvPr>
            <p:ph type="sldNum" sz="quarter" idx="4"/>
          </p:nvPr>
        </p:nvSpPr>
        <p:spPr/>
        <p:txBody>
          <a:bodyPr/>
          <a:lstStyle/>
          <a:p>
            <a:fld id="{8FF8BE51-C3B0-9B4F-9A06-4F809A9A7941}" type="slidenum">
              <a:rPr lang="en-US" smtClean="0"/>
              <a:pPr/>
              <a:t>32</a:t>
            </a:fld>
            <a:endParaRPr lang="en-US"/>
          </a:p>
        </p:txBody>
      </p:sp>
    </p:spTree>
    <p:custDataLst>
      <p:tags r:id="rId1"/>
    </p:custDataLst>
    <p:extLst>
      <p:ext uri="{BB962C8B-B14F-4D97-AF65-F5344CB8AC3E}">
        <p14:creationId xmlns:p14="http://schemas.microsoft.com/office/powerpoint/2010/main" val="228928457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6" name="Text 4"/>
          <p:cNvSpPr>
            <a:spLocks noGrp="1"/>
          </p:cNvSpPr>
          <p:nvPr>
            <p:ph type="title" idx="4294967295"/>
          </p:nvPr>
        </p:nvSpPr>
        <p:spPr>
          <a:xfrm>
            <a:off x="502920" y="658368"/>
            <a:ext cx="11064240" cy="347472"/>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normAutofit fontScale="9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srgbClr val="143A5A"/>
                </a:solidFill>
                <a:effectLst/>
                <a:uLnTx/>
                <a:uFillTx/>
                <a:latin typeface="+mn-lt"/>
                <a:ea typeface="+mn-ea"/>
                <a:cs typeface="+mn-cs"/>
              </a:rPr>
              <a:t>ECTA Recruitment &amp; Retention Synthesis</a:t>
            </a:r>
            <a:endParaRPr kumimoji="0" lang="en-US" sz="2800" b="0" i="0" u="none" strike="noStrike" kern="1200" cap="none" spc="0" normalizeH="0" baseline="0" noProof="0">
              <a:ln>
                <a:noFill/>
              </a:ln>
              <a:solidFill>
                <a:schemeClr val="tx1"/>
              </a:solidFill>
              <a:effectLst/>
              <a:uLnTx/>
              <a:uFillTx/>
              <a:latin typeface="+mn-lt"/>
              <a:ea typeface="+mn-ea"/>
              <a:cs typeface="+mn-cs"/>
            </a:endParaRPr>
          </a:p>
        </p:txBody>
      </p:sp>
      <p:sp>
        <p:nvSpPr>
          <p:cNvPr id="7" name="Text 5"/>
          <p:cNvSpPr/>
          <p:nvPr/>
        </p:nvSpPr>
        <p:spPr>
          <a:xfrm>
            <a:off x="530352" y="1078992"/>
            <a:ext cx="10789920" cy="201168"/>
          </a:xfrm>
          <a:prstGeom prst="rect">
            <a:avLst/>
          </a:prstGeom>
          <a:noFill/>
          <a:ln/>
        </p:spPr>
        <p:txBody>
          <a:bodyPr wrap="square" lIns="0" tIns="0" rIns="0" bIns="0" rtlCol="0" anchor="ctr">
            <a:noAutofit/>
          </a:bodyPr>
          <a:lstStyle/>
          <a:p>
            <a:pPr marL="0" indent="0">
              <a:buNone/>
            </a:pPr>
            <a:r>
              <a:rPr lang="en-US">
                <a:solidFill>
                  <a:srgbClr val="405060"/>
                </a:solidFill>
              </a:rPr>
              <a:t>A curated collection of research-informed strategies and state examples.</a:t>
            </a:r>
            <a:endParaRPr lang="en-US"/>
          </a:p>
        </p:txBody>
      </p:sp>
      <p:sp>
        <p:nvSpPr>
          <p:cNvPr id="8" name="Shape 6">
            <a:extLst>
              <a:ext uri="{C183D7F6-B498-43B3-948B-1728B52AA6E4}">
                <adec:decorative xmlns:adec="http://schemas.microsoft.com/office/drawing/2017/decorative" val="1"/>
              </a:ext>
            </a:extLst>
          </p:cNvPr>
          <p:cNvSpPr/>
          <p:nvPr/>
        </p:nvSpPr>
        <p:spPr>
          <a:xfrm>
            <a:off x="731520" y="1417320"/>
            <a:ext cx="4572000" cy="3401568"/>
          </a:xfrm>
          <a:prstGeom prst="roundRect">
            <a:avLst>
              <a:gd name="adj" fmla="val 3478"/>
            </a:avLst>
          </a:prstGeom>
          <a:solidFill>
            <a:srgbClr val="FFFFFF"/>
          </a:solidFill>
          <a:ln w="12700">
            <a:solidFill>
              <a:srgbClr val="D9E2EC"/>
            </a:solidFill>
            <a:prstDash val="solid"/>
          </a:ln>
        </p:spPr>
        <p:txBody>
          <a:bodyPr/>
          <a:lstStyle/>
          <a:p>
            <a:endParaRPr lang="en-US"/>
          </a:p>
        </p:txBody>
      </p:sp>
      <p:sp>
        <p:nvSpPr>
          <p:cNvPr id="9" name="Shape 7">
            <a:extLst>
              <a:ext uri="{C183D7F6-B498-43B3-948B-1728B52AA6E4}">
                <adec:decorative xmlns:adec="http://schemas.microsoft.com/office/drawing/2017/decorative" val="1"/>
              </a:ext>
            </a:extLst>
          </p:cNvPr>
          <p:cNvSpPr/>
          <p:nvPr/>
        </p:nvSpPr>
        <p:spPr>
          <a:xfrm>
            <a:off x="731520" y="1417320"/>
            <a:ext cx="4572000" cy="91440"/>
          </a:xfrm>
          <a:prstGeom prst="rect">
            <a:avLst/>
          </a:prstGeom>
          <a:solidFill>
            <a:srgbClr val="2A9D8F"/>
          </a:solidFill>
          <a:ln w="12700">
            <a:solidFill>
              <a:srgbClr val="2A9D8F"/>
            </a:solidFill>
            <a:prstDash val="solid"/>
          </a:ln>
        </p:spPr>
        <p:txBody>
          <a:bodyPr/>
          <a:lstStyle/>
          <a:p>
            <a:endParaRPr lang="en-US"/>
          </a:p>
        </p:txBody>
      </p:sp>
      <p:sp>
        <p:nvSpPr>
          <p:cNvPr id="10" name="Text 8"/>
          <p:cNvSpPr/>
          <p:nvPr/>
        </p:nvSpPr>
        <p:spPr>
          <a:xfrm>
            <a:off x="896112" y="1600200"/>
            <a:ext cx="4242816" cy="274320"/>
          </a:xfrm>
          <a:prstGeom prst="rect">
            <a:avLst/>
          </a:prstGeom>
          <a:noFill/>
          <a:ln/>
        </p:spPr>
        <p:txBody>
          <a:bodyPr wrap="square" lIns="0" tIns="0" rIns="0" bIns="0" rtlCol="0" anchor="ctr">
            <a:normAutofit/>
          </a:bodyPr>
          <a:lstStyle/>
          <a:p>
            <a:pPr marL="0" indent="0">
              <a:buNone/>
            </a:pPr>
            <a:r>
              <a:rPr lang="en-US" b="1">
                <a:solidFill>
                  <a:srgbClr val="143A5A"/>
                </a:solidFill>
              </a:rPr>
              <a:t>What it offers</a:t>
            </a:r>
            <a:endParaRPr lang="en-US"/>
          </a:p>
        </p:txBody>
      </p:sp>
      <p:sp>
        <p:nvSpPr>
          <p:cNvPr id="11" name="Text 9"/>
          <p:cNvSpPr/>
          <p:nvPr/>
        </p:nvSpPr>
        <p:spPr>
          <a:xfrm>
            <a:off x="896112" y="1984248"/>
            <a:ext cx="4242816" cy="1417320"/>
          </a:xfrm>
          <a:prstGeom prst="rect">
            <a:avLst/>
          </a:prstGeom>
          <a:noFill/>
          <a:ln/>
        </p:spPr>
        <p:txBody>
          <a:bodyPr wrap="square" lIns="254" tIns="254" rIns="254" bIns="254" rtlCol="0" anchor="ctr">
            <a:noAutofit/>
          </a:bodyPr>
          <a:lstStyle/>
          <a:p>
            <a:pPr marL="285750" indent="-285750">
              <a:buFont typeface="Arial" panose="020B0604020202020204" pitchFamily="34" charset="0"/>
              <a:buChar char="•"/>
            </a:pPr>
            <a:r>
              <a:rPr lang="en-US" sz="1600">
                <a:solidFill>
                  <a:srgbClr val="1F2937"/>
                </a:solidFill>
              </a:rPr>
              <a:t>A common framework for discussing workforce solutions</a:t>
            </a:r>
            <a:endParaRPr lang="en-US" sz="1600"/>
          </a:p>
          <a:p>
            <a:pPr marL="285750" indent="-285750">
              <a:buFont typeface="Arial" panose="020B0604020202020204" pitchFamily="34" charset="0"/>
              <a:buChar char="•"/>
            </a:pPr>
            <a:r>
              <a:rPr lang="en-US" sz="1600">
                <a:solidFill>
                  <a:srgbClr val="1F2937"/>
                </a:solidFill>
              </a:rPr>
              <a:t>Concise strategy summaries with references</a:t>
            </a:r>
            <a:endParaRPr lang="en-US" sz="1600"/>
          </a:p>
          <a:p>
            <a:pPr marL="285750" indent="-285750">
              <a:buFont typeface="Arial" panose="020B0604020202020204" pitchFamily="34" charset="0"/>
              <a:buChar char="•"/>
            </a:pPr>
            <a:r>
              <a:rPr lang="en-US" sz="1600">
                <a:solidFill>
                  <a:srgbClr val="1F2937"/>
                </a:solidFill>
              </a:rPr>
              <a:t>Examples from states, programs, and partner organizations</a:t>
            </a:r>
            <a:endParaRPr lang="en-US" sz="1600"/>
          </a:p>
          <a:p>
            <a:pPr marL="285750" indent="-285750">
              <a:buFont typeface="Arial" panose="020B0604020202020204" pitchFamily="34" charset="0"/>
              <a:buChar char="•"/>
            </a:pPr>
            <a:r>
              <a:rPr lang="en-US" sz="1600">
                <a:solidFill>
                  <a:srgbClr val="1F2937"/>
                </a:solidFill>
              </a:rPr>
              <a:t>Ideas to adapt—not prescriptions to copy</a:t>
            </a:r>
            <a:endParaRPr lang="en-US" sz="1600"/>
          </a:p>
        </p:txBody>
      </p:sp>
      <p:sp>
        <p:nvSpPr>
          <p:cNvPr id="12" name="Shape 10">
            <a:extLst>
              <a:ext uri="{C183D7F6-B498-43B3-948B-1728B52AA6E4}">
                <adec:decorative xmlns:adec="http://schemas.microsoft.com/office/drawing/2017/decorative" val="1"/>
              </a:ext>
            </a:extLst>
          </p:cNvPr>
          <p:cNvSpPr/>
          <p:nvPr/>
        </p:nvSpPr>
        <p:spPr>
          <a:xfrm>
            <a:off x="5715000" y="1417320"/>
            <a:ext cx="2011680" cy="868680"/>
          </a:xfrm>
          <a:prstGeom prst="roundRect">
            <a:avLst>
              <a:gd name="adj" fmla="val 9756"/>
            </a:avLst>
          </a:prstGeom>
          <a:solidFill>
            <a:srgbClr val="FFFFFF"/>
          </a:solidFill>
          <a:ln w="12700">
            <a:solidFill>
              <a:srgbClr val="D9E2EC"/>
            </a:solidFill>
            <a:prstDash val="solid"/>
          </a:ln>
        </p:spPr>
        <p:txBody>
          <a:bodyPr/>
          <a:lstStyle/>
          <a:p>
            <a:endParaRPr lang="en-US"/>
          </a:p>
        </p:txBody>
      </p:sp>
      <p:sp>
        <p:nvSpPr>
          <p:cNvPr id="13" name="Shape 11">
            <a:extLst>
              <a:ext uri="{C183D7F6-B498-43B3-948B-1728B52AA6E4}">
                <adec:decorative xmlns:adec="http://schemas.microsoft.com/office/drawing/2017/decorative" val="1"/>
              </a:ext>
            </a:extLst>
          </p:cNvPr>
          <p:cNvSpPr/>
          <p:nvPr/>
        </p:nvSpPr>
        <p:spPr>
          <a:xfrm>
            <a:off x="5715000" y="1417320"/>
            <a:ext cx="2011680" cy="91440"/>
          </a:xfrm>
          <a:prstGeom prst="rect">
            <a:avLst/>
          </a:prstGeom>
          <a:solidFill>
            <a:schemeClr val="accent3">
              <a:lumMod val="75000"/>
            </a:schemeClr>
          </a:solidFill>
          <a:ln w="12700">
            <a:solidFill>
              <a:srgbClr val="E9C46A"/>
            </a:solidFill>
            <a:prstDash val="solid"/>
          </a:ln>
        </p:spPr>
        <p:txBody>
          <a:bodyPr/>
          <a:lstStyle/>
          <a:p>
            <a:endParaRPr lang="en-US"/>
          </a:p>
        </p:txBody>
      </p:sp>
      <p:sp>
        <p:nvSpPr>
          <p:cNvPr id="14" name="Text 12"/>
          <p:cNvSpPr/>
          <p:nvPr/>
        </p:nvSpPr>
        <p:spPr>
          <a:xfrm>
            <a:off x="5879592" y="1600200"/>
            <a:ext cx="1847088" cy="256032"/>
          </a:xfrm>
          <a:prstGeom prst="rect">
            <a:avLst/>
          </a:prstGeom>
          <a:noFill/>
          <a:ln/>
        </p:spPr>
        <p:txBody>
          <a:bodyPr wrap="square" lIns="0" tIns="0" rIns="0" bIns="0" rtlCol="0" anchor="ctr">
            <a:normAutofit/>
          </a:bodyPr>
          <a:lstStyle/>
          <a:p>
            <a:pPr marL="0" indent="0">
              <a:buNone/>
            </a:pPr>
            <a:r>
              <a:rPr lang="en-US" sz="1500" b="1">
                <a:solidFill>
                  <a:srgbClr val="143A5A"/>
                </a:solidFill>
              </a:rPr>
              <a:t>Financial incentives</a:t>
            </a:r>
            <a:endParaRPr lang="en-US" sz="1500"/>
          </a:p>
        </p:txBody>
      </p:sp>
      <p:sp>
        <p:nvSpPr>
          <p:cNvPr id="16" name="Shape 14">
            <a:extLst>
              <a:ext uri="{C183D7F6-B498-43B3-948B-1728B52AA6E4}">
                <adec:decorative xmlns:adec="http://schemas.microsoft.com/office/drawing/2017/decorative" val="1"/>
              </a:ext>
            </a:extLst>
          </p:cNvPr>
          <p:cNvSpPr/>
          <p:nvPr/>
        </p:nvSpPr>
        <p:spPr>
          <a:xfrm>
            <a:off x="8001000" y="1417320"/>
            <a:ext cx="2011680" cy="905256"/>
          </a:xfrm>
          <a:prstGeom prst="roundRect">
            <a:avLst>
              <a:gd name="adj" fmla="val 9756"/>
            </a:avLst>
          </a:prstGeom>
          <a:solidFill>
            <a:srgbClr val="FFFFFF"/>
          </a:solidFill>
          <a:ln w="12700">
            <a:solidFill>
              <a:srgbClr val="D9E2EC"/>
            </a:solidFill>
            <a:prstDash val="solid"/>
          </a:ln>
        </p:spPr>
        <p:txBody>
          <a:bodyPr/>
          <a:lstStyle/>
          <a:p>
            <a:endParaRPr lang="en-US"/>
          </a:p>
        </p:txBody>
      </p:sp>
      <p:sp>
        <p:nvSpPr>
          <p:cNvPr id="17" name="Shape 15">
            <a:extLst>
              <a:ext uri="{C183D7F6-B498-43B3-948B-1728B52AA6E4}">
                <adec:decorative xmlns:adec="http://schemas.microsoft.com/office/drawing/2017/decorative" val="1"/>
              </a:ext>
            </a:extLst>
          </p:cNvPr>
          <p:cNvSpPr/>
          <p:nvPr/>
        </p:nvSpPr>
        <p:spPr>
          <a:xfrm>
            <a:off x="8001000" y="1417320"/>
            <a:ext cx="2011680" cy="91440"/>
          </a:xfrm>
          <a:prstGeom prst="rect">
            <a:avLst/>
          </a:prstGeom>
          <a:solidFill>
            <a:schemeClr val="accent4">
              <a:lumMod val="75000"/>
            </a:schemeClr>
          </a:solidFill>
          <a:ln w="12700">
            <a:solidFill>
              <a:srgbClr val="4D908E"/>
            </a:solidFill>
            <a:prstDash val="solid"/>
          </a:ln>
        </p:spPr>
        <p:txBody>
          <a:bodyPr/>
          <a:lstStyle/>
          <a:p>
            <a:endParaRPr lang="en-US"/>
          </a:p>
        </p:txBody>
      </p:sp>
      <p:sp>
        <p:nvSpPr>
          <p:cNvPr id="18" name="Text 16"/>
          <p:cNvSpPr/>
          <p:nvPr/>
        </p:nvSpPr>
        <p:spPr>
          <a:xfrm>
            <a:off x="8165592" y="1600200"/>
            <a:ext cx="1682496" cy="274320"/>
          </a:xfrm>
          <a:prstGeom prst="rect">
            <a:avLst/>
          </a:prstGeom>
          <a:noFill/>
          <a:ln/>
        </p:spPr>
        <p:txBody>
          <a:bodyPr wrap="square" lIns="0" tIns="0" rIns="0" bIns="0" rtlCol="0" anchor="ctr">
            <a:normAutofit/>
          </a:bodyPr>
          <a:lstStyle/>
          <a:p>
            <a:pPr marL="0" indent="0">
              <a:buNone/>
            </a:pPr>
            <a:r>
              <a:rPr lang="en-US" sz="1500" b="1">
                <a:solidFill>
                  <a:srgbClr val="143A5A"/>
                </a:solidFill>
              </a:rPr>
              <a:t>Grow Your Own</a:t>
            </a:r>
            <a:endParaRPr lang="en-US" sz="1500"/>
          </a:p>
        </p:txBody>
      </p:sp>
      <p:sp>
        <p:nvSpPr>
          <p:cNvPr id="20" name="Shape 18">
            <a:extLst>
              <a:ext uri="{C183D7F6-B498-43B3-948B-1728B52AA6E4}">
                <adec:decorative xmlns:adec="http://schemas.microsoft.com/office/drawing/2017/decorative" val="1"/>
              </a:ext>
            </a:extLst>
          </p:cNvPr>
          <p:cNvSpPr/>
          <p:nvPr/>
        </p:nvSpPr>
        <p:spPr>
          <a:xfrm>
            <a:off x="5715000" y="2514600"/>
            <a:ext cx="2011680" cy="914400"/>
          </a:xfrm>
          <a:prstGeom prst="roundRect">
            <a:avLst>
              <a:gd name="adj" fmla="val 9756"/>
            </a:avLst>
          </a:prstGeom>
          <a:solidFill>
            <a:srgbClr val="FFFFFF"/>
          </a:solidFill>
          <a:ln w="12700">
            <a:solidFill>
              <a:srgbClr val="D9E2EC"/>
            </a:solidFill>
            <a:prstDash val="solid"/>
          </a:ln>
        </p:spPr>
        <p:txBody>
          <a:bodyPr/>
          <a:lstStyle/>
          <a:p>
            <a:endParaRPr lang="en-US"/>
          </a:p>
        </p:txBody>
      </p:sp>
      <p:sp>
        <p:nvSpPr>
          <p:cNvPr id="21" name="Shape 19">
            <a:extLst>
              <a:ext uri="{C183D7F6-B498-43B3-948B-1728B52AA6E4}">
                <adec:decorative xmlns:adec="http://schemas.microsoft.com/office/drawing/2017/decorative" val="1"/>
              </a:ext>
            </a:extLst>
          </p:cNvPr>
          <p:cNvSpPr/>
          <p:nvPr/>
        </p:nvSpPr>
        <p:spPr>
          <a:xfrm>
            <a:off x="5715000" y="2514600"/>
            <a:ext cx="2011680" cy="91440"/>
          </a:xfrm>
          <a:prstGeom prst="rect">
            <a:avLst/>
          </a:prstGeom>
          <a:solidFill>
            <a:srgbClr val="E76F51"/>
          </a:solidFill>
          <a:ln w="12700">
            <a:solidFill>
              <a:srgbClr val="E76F51"/>
            </a:solidFill>
            <a:prstDash val="solid"/>
          </a:ln>
        </p:spPr>
        <p:txBody>
          <a:bodyPr/>
          <a:lstStyle/>
          <a:p>
            <a:endParaRPr lang="en-US"/>
          </a:p>
        </p:txBody>
      </p:sp>
      <p:sp>
        <p:nvSpPr>
          <p:cNvPr id="22" name="Text 20"/>
          <p:cNvSpPr/>
          <p:nvPr/>
        </p:nvSpPr>
        <p:spPr>
          <a:xfrm>
            <a:off x="5879592" y="2697480"/>
            <a:ext cx="1682496" cy="274320"/>
          </a:xfrm>
          <a:prstGeom prst="rect">
            <a:avLst/>
          </a:prstGeom>
          <a:noFill/>
          <a:ln/>
        </p:spPr>
        <p:txBody>
          <a:bodyPr wrap="square" lIns="0" tIns="0" rIns="0" bIns="0" rtlCol="0" anchor="ctr">
            <a:normAutofit/>
          </a:bodyPr>
          <a:lstStyle/>
          <a:p>
            <a:pPr marL="0" indent="0">
              <a:buNone/>
            </a:pPr>
            <a:r>
              <a:rPr lang="en-US" sz="1500" b="1">
                <a:solidFill>
                  <a:srgbClr val="143A5A"/>
                </a:solidFill>
              </a:rPr>
              <a:t>Public awareness</a:t>
            </a:r>
            <a:endParaRPr lang="en-US" sz="1500"/>
          </a:p>
        </p:txBody>
      </p:sp>
      <p:sp>
        <p:nvSpPr>
          <p:cNvPr id="24" name="Shape 22">
            <a:extLst>
              <a:ext uri="{C183D7F6-B498-43B3-948B-1728B52AA6E4}">
                <adec:decorative xmlns:adec="http://schemas.microsoft.com/office/drawing/2017/decorative" val="1"/>
              </a:ext>
            </a:extLst>
          </p:cNvPr>
          <p:cNvSpPr/>
          <p:nvPr/>
        </p:nvSpPr>
        <p:spPr>
          <a:xfrm>
            <a:off x="8001000" y="2514600"/>
            <a:ext cx="2011680" cy="749808"/>
          </a:xfrm>
          <a:prstGeom prst="roundRect">
            <a:avLst>
              <a:gd name="adj" fmla="val 9756"/>
            </a:avLst>
          </a:prstGeom>
          <a:solidFill>
            <a:srgbClr val="FFFFFF"/>
          </a:solidFill>
          <a:ln w="12700">
            <a:solidFill>
              <a:srgbClr val="D9E2EC"/>
            </a:solidFill>
            <a:prstDash val="solid"/>
          </a:ln>
        </p:spPr>
        <p:txBody>
          <a:bodyPr/>
          <a:lstStyle/>
          <a:p>
            <a:endParaRPr lang="en-US"/>
          </a:p>
        </p:txBody>
      </p:sp>
      <p:sp>
        <p:nvSpPr>
          <p:cNvPr id="25" name="Shape 23">
            <a:extLst>
              <a:ext uri="{C183D7F6-B498-43B3-948B-1728B52AA6E4}">
                <adec:decorative xmlns:adec="http://schemas.microsoft.com/office/drawing/2017/decorative" val="1"/>
              </a:ext>
            </a:extLst>
          </p:cNvPr>
          <p:cNvSpPr/>
          <p:nvPr/>
        </p:nvSpPr>
        <p:spPr>
          <a:xfrm>
            <a:off x="8001000" y="2514600"/>
            <a:ext cx="2011680" cy="91440"/>
          </a:xfrm>
          <a:prstGeom prst="rect">
            <a:avLst/>
          </a:prstGeom>
          <a:solidFill>
            <a:srgbClr val="6D597A"/>
          </a:solidFill>
          <a:ln w="12700">
            <a:solidFill>
              <a:srgbClr val="6D597A"/>
            </a:solidFill>
            <a:prstDash val="solid"/>
          </a:ln>
        </p:spPr>
        <p:txBody>
          <a:bodyPr/>
          <a:lstStyle/>
          <a:p>
            <a:endParaRPr lang="en-US"/>
          </a:p>
        </p:txBody>
      </p:sp>
      <p:sp>
        <p:nvSpPr>
          <p:cNvPr id="26" name="Text 24"/>
          <p:cNvSpPr/>
          <p:nvPr/>
        </p:nvSpPr>
        <p:spPr>
          <a:xfrm>
            <a:off x="8165592" y="2697480"/>
            <a:ext cx="1847088" cy="256032"/>
          </a:xfrm>
          <a:prstGeom prst="rect">
            <a:avLst/>
          </a:prstGeom>
          <a:noFill/>
          <a:ln/>
        </p:spPr>
        <p:txBody>
          <a:bodyPr wrap="square" lIns="0" tIns="0" rIns="0" bIns="0" rtlCol="0" anchor="ctr">
            <a:normAutofit fontScale="92500"/>
          </a:bodyPr>
          <a:lstStyle/>
          <a:p>
            <a:pPr marL="0" indent="0">
              <a:buNone/>
            </a:pPr>
            <a:r>
              <a:rPr lang="en-US" sz="1500" b="1">
                <a:solidFill>
                  <a:srgbClr val="143A5A"/>
                </a:solidFill>
              </a:rPr>
              <a:t>Professional learning</a:t>
            </a:r>
            <a:endParaRPr lang="en-US" sz="1500"/>
          </a:p>
        </p:txBody>
      </p:sp>
      <p:sp>
        <p:nvSpPr>
          <p:cNvPr id="28" name="Shape 26">
            <a:extLst>
              <a:ext uri="{C183D7F6-B498-43B3-948B-1728B52AA6E4}">
                <adec:decorative xmlns:adec="http://schemas.microsoft.com/office/drawing/2017/decorative" val="1"/>
              </a:ext>
            </a:extLst>
          </p:cNvPr>
          <p:cNvSpPr/>
          <p:nvPr/>
        </p:nvSpPr>
        <p:spPr>
          <a:xfrm>
            <a:off x="5715000" y="3611880"/>
            <a:ext cx="2011680" cy="749808"/>
          </a:xfrm>
          <a:prstGeom prst="roundRect">
            <a:avLst>
              <a:gd name="adj" fmla="val 9756"/>
            </a:avLst>
          </a:prstGeom>
          <a:solidFill>
            <a:srgbClr val="FFFFFF"/>
          </a:solidFill>
          <a:ln w="12700">
            <a:solidFill>
              <a:srgbClr val="D9E2EC"/>
            </a:solidFill>
            <a:prstDash val="solid"/>
          </a:ln>
        </p:spPr>
        <p:txBody>
          <a:bodyPr/>
          <a:lstStyle/>
          <a:p>
            <a:endParaRPr lang="en-US"/>
          </a:p>
        </p:txBody>
      </p:sp>
      <p:sp>
        <p:nvSpPr>
          <p:cNvPr id="29" name="Shape 27">
            <a:extLst>
              <a:ext uri="{C183D7F6-B498-43B3-948B-1728B52AA6E4}">
                <adec:decorative xmlns:adec="http://schemas.microsoft.com/office/drawing/2017/decorative" val="1"/>
              </a:ext>
            </a:extLst>
          </p:cNvPr>
          <p:cNvSpPr/>
          <p:nvPr/>
        </p:nvSpPr>
        <p:spPr>
          <a:xfrm>
            <a:off x="5715000" y="3611880"/>
            <a:ext cx="2011680" cy="91440"/>
          </a:xfrm>
          <a:prstGeom prst="rect">
            <a:avLst/>
          </a:prstGeom>
          <a:solidFill>
            <a:srgbClr val="143A5A"/>
          </a:solidFill>
          <a:ln w="12700">
            <a:solidFill>
              <a:srgbClr val="143A5A"/>
            </a:solidFill>
            <a:prstDash val="solid"/>
          </a:ln>
        </p:spPr>
        <p:txBody>
          <a:bodyPr/>
          <a:lstStyle/>
          <a:p>
            <a:endParaRPr lang="en-US"/>
          </a:p>
        </p:txBody>
      </p:sp>
      <p:sp>
        <p:nvSpPr>
          <p:cNvPr id="30" name="Text 28"/>
          <p:cNvSpPr/>
          <p:nvPr/>
        </p:nvSpPr>
        <p:spPr>
          <a:xfrm>
            <a:off x="5879592" y="3935437"/>
            <a:ext cx="1755648" cy="219456"/>
          </a:xfrm>
          <a:prstGeom prst="rect">
            <a:avLst/>
          </a:prstGeom>
          <a:noFill/>
          <a:ln/>
        </p:spPr>
        <p:txBody>
          <a:bodyPr wrap="square" lIns="0" tIns="0" rIns="0" bIns="0" rtlCol="0" anchor="ctr">
            <a:noAutofit/>
          </a:bodyPr>
          <a:lstStyle/>
          <a:p>
            <a:pPr marL="0" indent="0">
              <a:buNone/>
            </a:pPr>
            <a:r>
              <a:rPr lang="en-US" sz="1500" b="1">
                <a:solidFill>
                  <a:srgbClr val="143A5A"/>
                </a:solidFill>
              </a:rPr>
              <a:t>Leadership &amp; advancement</a:t>
            </a:r>
            <a:endParaRPr lang="en-US" sz="1500"/>
          </a:p>
        </p:txBody>
      </p:sp>
      <p:sp>
        <p:nvSpPr>
          <p:cNvPr id="32" name="Shape 30">
            <a:extLst>
              <a:ext uri="{C183D7F6-B498-43B3-948B-1728B52AA6E4}">
                <adec:decorative xmlns:adec="http://schemas.microsoft.com/office/drawing/2017/decorative" val="1"/>
              </a:ext>
            </a:extLst>
          </p:cNvPr>
          <p:cNvSpPr/>
          <p:nvPr/>
        </p:nvSpPr>
        <p:spPr>
          <a:xfrm>
            <a:off x="8001000" y="3647049"/>
            <a:ext cx="1999957" cy="751919"/>
          </a:xfrm>
          <a:prstGeom prst="roundRect">
            <a:avLst>
              <a:gd name="adj" fmla="val 9756"/>
            </a:avLst>
          </a:prstGeom>
          <a:solidFill>
            <a:srgbClr val="FFFFFF"/>
          </a:solidFill>
          <a:ln w="12700">
            <a:solidFill>
              <a:srgbClr val="D9E2EC"/>
            </a:solidFill>
            <a:prstDash val="solid"/>
          </a:ln>
        </p:spPr>
        <p:txBody>
          <a:bodyPr/>
          <a:lstStyle/>
          <a:p>
            <a:endParaRPr lang="en-US"/>
          </a:p>
        </p:txBody>
      </p:sp>
      <p:sp>
        <p:nvSpPr>
          <p:cNvPr id="33" name="Shape 31">
            <a:extLst>
              <a:ext uri="{C183D7F6-B498-43B3-948B-1728B52AA6E4}">
                <adec:decorative xmlns:adec="http://schemas.microsoft.com/office/drawing/2017/decorative" val="1"/>
              </a:ext>
            </a:extLst>
          </p:cNvPr>
          <p:cNvSpPr/>
          <p:nvPr/>
        </p:nvSpPr>
        <p:spPr>
          <a:xfrm>
            <a:off x="8001000" y="3611880"/>
            <a:ext cx="2011680" cy="91440"/>
          </a:xfrm>
          <a:prstGeom prst="rect">
            <a:avLst/>
          </a:prstGeom>
          <a:solidFill>
            <a:srgbClr val="6C757D"/>
          </a:solidFill>
          <a:ln w="12700">
            <a:solidFill>
              <a:srgbClr val="6C757D"/>
            </a:solidFill>
            <a:prstDash val="solid"/>
          </a:ln>
        </p:spPr>
        <p:txBody>
          <a:bodyPr/>
          <a:lstStyle/>
          <a:p>
            <a:endParaRPr lang="en-US"/>
          </a:p>
        </p:txBody>
      </p:sp>
      <p:sp>
        <p:nvSpPr>
          <p:cNvPr id="34" name="Text 32"/>
          <p:cNvSpPr/>
          <p:nvPr/>
        </p:nvSpPr>
        <p:spPr>
          <a:xfrm>
            <a:off x="8177315" y="3876822"/>
            <a:ext cx="1682496" cy="274320"/>
          </a:xfrm>
          <a:prstGeom prst="rect">
            <a:avLst/>
          </a:prstGeom>
          <a:noFill/>
          <a:ln/>
        </p:spPr>
        <p:txBody>
          <a:bodyPr wrap="square" lIns="0" tIns="0" rIns="0" bIns="0" rtlCol="0" anchor="ctr">
            <a:noAutofit/>
          </a:bodyPr>
          <a:lstStyle/>
          <a:p>
            <a:pPr marL="0" indent="0">
              <a:buNone/>
            </a:pPr>
            <a:r>
              <a:rPr lang="en-US" sz="1500" b="1">
                <a:solidFill>
                  <a:srgbClr val="143A5A"/>
                </a:solidFill>
              </a:rPr>
              <a:t>Supportive environments</a:t>
            </a:r>
            <a:endParaRPr lang="en-US" sz="1500"/>
          </a:p>
        </p:txBody>
      </p:sp>
      <p:sp>
        <p:nvSpPr>
          <p:cNvPr id="36" name="Text 34"/>
          <p:cNvSpPr/>
          <p:nvPr/>
        </p:nvSpPr>
        <p:spPr>
          <a:xfrm>
            <a:off x="777240" y="5394960"/>
            <a:ext cx="6858000" cy="256032"/>
          </a:xfrm>
          <a:prstGeom prst="rect">
            <a:avLst/>
          </a:prstGeom>
          <a:noFill/>
          <a:ln/>
        </p:spPr>
        <p:txBody>
          <a:bodyPr wrap="square" lIns="0" tIns="0" rIns="0" bIns="0" rtlCol="0" anchor="ctr"/>
          <a:lstStyle/>
          <a:p>
            <a:pPr marL="0" indent="0">
              <a:buNone/>
            </a:pPr>
            <a:r>
              <a:rPr lang="en-US" sz="1300" b="1">
                <a:solidFill>
                  <a:srgbClr val="143A5A"/>
                </a:solidFill>
                <a:hlinkClick r:id="rId3"/>
              </a:rPr>
              <a:t>ectacenter.org/topics/personnel/recruitment.asp</a:t>
            </a:r>
            <a:endParaRPr lang="en-US" sz="1300"/>
          </a:p>
        </p:txBody>
      </p:sp>
      <p:sp>
        <p:nvSpPr>
          <p:cNvPr id="37" name="Text 35"/>
          <p:cNvSpPr/>
          <p:nvPr/>
        </p:nvSpPr>
        <p:spPr>
          <a:xfrm>
            <a:off x="530352" y="6492240"/>
            <a:ext cx="10972800" cy="164592"/>
          </a:xfrm>
          <a:prstGeom prst="rect">
            <a:avLst/>
          </a:prstGeom>
          <a:noFill/>
          <a:ln/>
        </p:spPr>
        <p:txBody>
          <a:bodyPr wrap="square" lIns="0" tIns="0" rIns="0" bIns="0" rtlCol="0" anchor="ctr">
            <a:normAutofit/>
          </a:bodyPr>
          <a:lstStyle/>
          <a:p>
            <a:pPr marL="0" indent="0">
              <a:buNone/>
            </a:pPr>
            <a:r>
              <a:rPr lang="en-US" sz="750">
                <a:solidFill>
                  <a:srgbClr val="6C757D"/>
                </a:solidFill>
              </a:rPr>
              <a:t>Source: ECTA Recruitment and Retention Synthesis, updated October 2025.</a:t>
            </a:r>
            <a:endParaRPr lang="en-US" sz="750"/>
          </a:p>
        </p:txBody>
      </p:sp>
      <p:sp>
        <p:nvSpPr>
          <p:cNvPr id="2" name="Slide Number Placeholder 1">
            <a:extLst>
              <a:ext uri="{FF2B5EF4-FFF2-40B4-BE49-F238E27FC236}">
                <a16:creationId xmlns:a16="http://schemas.microsoft.com/office/drawing/2014/main" id="{9AE0EAD2-A437-0529-9553-494A036D907F}"/>
              </a:ext>
            </a:extLst>
          </p:cNvPr>
          <p:cNvSpPr>
            <a:spLocks noGrp="1"/>
          </p:cNvSpPr>
          <p:nvPr>
            <p:ph type="sldNum" sz="quarter" idx="4"/>
          </p:nvPr>
        </p:nvSpPr>
        <p:spPr/>
        <p:txBody>
          <a:bodyPr/>
          <a:lstStyle/>
          <a:p>
            <a:fld id="{8FF8BE51-C3B0-9B4F-9A06-4F809A9A7941}" type="slidenum">
              <a:rPr lang="en-US" smtClean="0"/>
              <a:pPr/>
              <a:t>33</a:t>
            </a:fld>
            <a:endParaRPr lang="en-US"/>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910759-A619-5359-3044-609BE025FD84}"/>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B886ADA6-6631-BED9-CAAA-4E434C064635}"/>
              </a:ext>
            </a:extLst>
          </p:cNvPr>
          <p:cNvSpPr>
            <a:spLocks noGrp="1"/>
          </p:cNvSpPr>
          <p:nvPr>
            <p:ph type="title"/>
          </p:nvPr>
        </p:nvSpPr>
        <p:spPr>
          <a:xfrm>
            <a:off x="478434" y="-1274471"/>
            <a:ext cx="11005457" cy="914400"/>
          </a:xfrm>
        </p:spPr>
        <p:txBody>
          <a:bodyPr/>
          <a:lstStyle/>
          <a:p>
            <a:r>
              <a:rPr lang="en-US"/>
              <a:t>Session Resources Strategies</a:t>
            </a:r>
          </a:p>
        </p:txBody>
      </p:sp>
      <p:pic>
        <p:nvPicPr>
          <p:cNvPr id="23" name="Picture 22" descr="QR code with a dinosaur in the center leading to https://ectacenter.org/topics/personnel/recruitment.asp&#10;">
            <a:extLst>
              <a:ext uri="{FF2B5EF4-FFF2-40B4-BE49-F238E27FC236}">
                <a16:creationId xmlns:a16="http://schemas.microsoft.com/office/drawing/2014/main" id="{80382ADB-C026-D1DE-A797-CAE4DAA8194C}"/>
              </a:ext>
            </a:extLst>
          </p:cNvPr>
          <p:cNvPicPr>
            <a:picLocks noChangeAspect="1"/>
          </p:cNvPicPr>
          <p:nvPr/>
        </p:nvPicPr>
        <p:blipFill>
          <a:blip r:embed="rId4"/>
          <a:stretch>
            <a:fillRect/>
          </a:stretch>
        </p:blipFill>
        <p:spPr>
          <a:xfrm>
            <a:off x="1063268" y="3964280"/>
            <a:ext cx="1617489" cy="1617489"/>
          </a:xfrm>
          <a:prstGeom prst="rect">
            <a:avLst/>
          </a:prstGeom>
        </p:spPr>
      </p:pic>
      <p:pic>
        <p:nvPicPr>
          <p:cNvPr id="3" name="Picture 2" descr="Screenshot of Recruitment and Retention webpage at https://ectacenter.org/topics/personnel/recruitment.asp. Image includes the 6 strategy areas: Compensation, Loan Forgiveness, and Other Financial Incentives; Grown Your Own Programs; Public Awareness About Career Opportunities; Ongoing Professional Learning and Practice-Based Opportunities; Leadership and Advancement Opportunities; Supportive Workplace Environment Strategies. ">
            <a:extLst>
              <a:ext uri="{FF2B5EF4-FFF2-40B4-BE49-F238E27FC236}">
                <a16:creationId xmlns:a16="http://schemas.microsoft.com/office/drawing/2014/main" id="{F79AAE26-54C0-61D5-8397-3AA01E71ACD4}"/>
              </a:ext>
            </a:extLst>
          </p:cNvPr>
          <p:cNvPicPr>
            <a:picLocks noChangeAspect="1"/>
          </p:cNvPicPr>
          <p:nvPr/>
        </p:nvPicPr>
        <p:blipFill>
          <a:blip r:embed="rId5"/>
          <a:stretch>
            <a:fillRect/>
          </a:stretch>
        </p:blipFill>
        <p:spPr>
          <a:xfrm>
            <a:off x="2796633" y="726577"/>
            <a:ext cx="8905473" cy="4189235"/>
          </a:xfrm>
          <a:prstGeom prst="rect">
            <a:avLst/>
          </a:prstGeom>
          <a:effectLst>
            <a:outerShdw blurRad="50800" dist="38100" dir="5400000" algn="t" rotWithShape="0">
              <a:prstClr val="black">
                <a:alpha val="40000"/>
              </a:prstClr>
            </a:outerShdw>
          </a:effectLst>
        </p:spPr>
      </p:pic>
      <p:sp>
        <p:nvSpPr>
          <p:cNvPr id="24" name="TextBox 23">
            <a:extLst>
              <a:ext uri="{FF2B5EF4-FFF2-40B4-BE49-F238E27FC236}">
                <a16:creationId xmlns:a16="http://schemas.microsoft.com/office/drawing/2014/main" id="{1F44FC50-DB83-B46D-1F6F-460D7429B2C6}"/>
              </a:ext>
            </a:extLst>
          </p:cNvPr>
          <p:cNvSpPr txBox="1"/>
          <p:nvPr/>
        </p:nvSpPr>
        <p:spPr>
          <a:xfrm>
            <a:off x="793881" y="5588885"/>
            <a:ext cx="2156264" cy="461665"/>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Arial" panose="020B0604020202020204"/>
                <a:ea typeface="+mn-ea"/>
                <a:cs typeface="+mn-cs"/>
                <a:hlinkClick r:id="rId6"/>
              </a:rPr>
              <a:t>https://ectacenter.org/topics/personnel/recruitment.asp</a:t>
            </a:r>
            <a:endParaRPr kumimoji="0" lang="en-US" sz="12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2" name="Slide Number Placeholder 1">
            <a:extLst>
              <a:ext uri="{FF2B5EF4-FFF2-40B4-BE49-F238E27FC236}">
                <a16:creationId xmlns:a16="http://schemas.microsoft.com/office/drawing/2014/main" id="{D531437B-08F9-5C73-C746-3D03B9D22532}"/>
              </a:ext>
            </a:extLst>
          </p:cNvPr>
          <p:cNvSpPr>
            <a:spLocks noGrp="1"/>
          </p:cNvSpPr>
          <p:nvPr>
            <p:ph type="sldNum" sz="quarter" idx="4"/>
          </p:nvPr>
        </p:nvSpPr>
        <p:spPr/>
        <p:txBody>
          <a:bodyPr/>
          <a:lstStyle/>
          <a:p>
            <a:fld id="{8FF8BE51-C3B0-9B4F-9A06-4F809A9A7941}" type="slidenum">
              <a:rPr lang="en-US" smtClean="0"/>
              <a:pPr/>
              <a:t>34</a:t>
            </a:fld>
            <a:endParaRPr lang="en-US"/>
          </a:p>
        </p:txBody>
      </p:sp>
    </p:spTree>
    <p:custDataLst>
      <p:tags r:id="rId1"/>
    </p:custDataLst>
    <p:extLst>
      <p:ext uri="{BB962C8B-B14F-4D97-AF65-F5344CB8AC3E}">
        <p14:creationId xmlns:p14="http://schemas.microsoft.com/office/powerpoint/2010/main" val="314819486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D180E3-992E-66FE-18DB-6C06BFFC1934}"/>
              </a:ext>
            </a:extLst>
          </p:cNvPr>
          <p:cNvSpPr>
            <a:spLocks noGrp="1"/>
          </p:cNvSpPr>
          <p:nvPr>
            <p:ph type="ctrTitle"/>
          </p:nvPr>
        </p:nvSpPr>
        <p:spPr>
          <a:xfrm>
            <a:off x="5565919" y="802298"/>
            <a:ext cx="6032524" cy="2541431"/>
          </a:xfrm>
        </p:spPr>
        <p:txBody>
          <a:bodyPr anchor="b">
            <a:normAutofit/>
          </a:bodyPr>
          <a:lstStyle/>
          <a:p>
            <a:r>
              <a:rPr lang="en-US" sz="4600"/>
              <a:t>State and Local Recruitment and Retention Strategies</a:t>
            </a:r>
          </a:p>
        </p:txBody>
      </p:sp>
      <p:sp>
        <p:nvSpPr>
          <p:cNvPr id="4" name="Slide Number Placeholder 3" hidden="1">
            <a:extLst>
              <a:ext uri="{FF2B5EF4-FFF2-40B4-BE49-F238E27FC236}">
                <a16:creationId xmlns:a16="http://schemas.microsoft.com/office/drawing/2014/main" id="{F4164CE1-9D13-8F0B-D739-17E9EB6DE0C9}"/>
              </a:ext>
            </a:extLst>
          </p:cNvPr>
          <p:cNvSpPr>
            <a:spLocks noGrp="1"/>
          </p:cNvSpPr>
          <p:nvPr>
            <p:ph type="sldNum" sz="quarter" idx="4294967295"/>
          </p:nvPr>
        </p:nvSpPr>
        <p:spPr>
          <a:xfrm>
            <a:off x="10360510" y="6319554"/>
            <a:ext cx="1232776" cy="503578"/>
          </a:xfrm>
          <a:prstGeom prst="rect">
            <a:avLst/>
          </a:prstGeom>
        </p:spPr>
        <p:txBody>
          <a:bodyPr anchor="ctr" anchorCtr="0"/>
          <a:lstStyle>
            <a:defPPr>
              <a:defRPr lang="en-US"/>
            </a:defPPr>
            <a:lvl1pPr marL="0" algn="r" defTabSz="914400" rtl="0" eaLnBrk="1" latinLnBrk="0" hangingPunct="1">
              <a:defRPr sz="200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Aft>
                <a:spcPts val="600"/>
              </a:spcAft>
            </a:pPr>
            <a:fld id="{8FF8BE51-C3B0-9B4F-9A06-4F809A9A7941}" type="slidenum">
              <a:rPr lang="en-US" smtClean="0"/>
              <a:pPr>
                <a:spcAft>
                  <a:spcPts val="600"/>
                </a:spcAft>
              </a:pPr>
              <a:t>35</a:t>
            </a:fld>
            <a:endParaRPr lang="en-US"/>
          </a:p>
        </p:txBody>
      </p:sp>
    </p:spTree>
    <p:custDataLst>
      <p:tags r:id="rId1"/>
    </p:custDataLst>
    <p:extLst>
      <p:ext uri="{BB962C8B-B14F-4D97-AF65-F5344CB8AC3E}">
        <p14:creationId xmlns:p14="http://schemas.microsoft.com/office/powerpoint/2010/main" val="239498999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C0F8BE-C2EA-014F-87ED-9D2CE1EFF67D}"/>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24D01BF9-FD0F-1F81-8275-5A0CBF37D447}"/>
              </a:ext>
            </a:extLst>
          </p:cNvPr>
          <p:cNvSpPr>
            <a:spLocks noGrp="1"/>
          </p:cNvSpPr>
          <p:nvPr>
            <p:ph type="title"/>
          </p:nvPr>
        </p:nvSpPr>
        <p:spPr>
          <a:xfrm>
            <a:off x="478434" y="-1274471"/>
            <a:ext cx="11005457" cy="914400"/>
          </a:xfrm>
        </p:spPr>
        <p:txBody>
          <a:bodyPr>
            <a:normAutofit fontScale="90000"/>
          </a:bodyPr>
          <a:lstStyle/>
          <a:p>
            <a:r>
              <a:rPr lang="en-US"/>
              <a:t>Compensation, Loan Forgiveness, and Other Financial Incentives</a:t>
            </a:r>
          </a:p>
        </p:txBody>
      </p:sp>
      <p:pic>
        <p:nvPicPr>
          <p:cNvPr id="4" name="Picture 3" descr="Screenshot of Compensation, Loan Forgiveness, and Other Financial Incentives 1-pagers found on the ECTA website, found at https://ectacenter.org/topics/personnel/recruitment.asp&#10;&#10;It provides a summary of the strategy and examples from state and local programs. ">
            <a:extLst>
              <a:ext uri="{FF2B5EF4-FFF2-40B4-BE49-F238E27FC236}">
                <a16:creationId xmlns:a16="http://schemas.microsoft.com/office/drawing/2014/main" id="{8AF649C7-9071-A77B-38AF-AC110A69A61F}"/>
              </a:ext>
            </a:extLst>
          </p:cNvPr>
          <p:cNvPicPr>
            <a:picLocks noChangeAspect="1"/>
          </p:cNvPicPr>
          <p:nvPr/>
        </p:nvPicPr>
        <p:blipFill>
          <a:blip r:embed="rId4"/>
          <a:stretch>
            <a:fillRect/>
          </a:stretch>
        </p:blipFill>
        <p:spPr>
          <a:xfrm>
            <a:off x="1442721" y="364605"/>
            <a:ext cx="4307840" cy="5422811"/>
          </a:xfrm>
          <a:prstGeom prst="rect">
            <a:avLst/>
          </a:prstGeom>
          <a:effectLst>
            <a:outerShdw blurRad="50800" dist="38100" dir="5400000" algn="t" rotWithShape="0">
              <a:prstClr val="black">
                <a:alpha val="40000"/>
              </a:prstClr>
            </a:outerShdw>
          </a:effectLst>
        </p:spPr>
      </p:pic>
      <p:pic>
        <p:nvPicPr>
          <p:cNvPr id="9" name="Picture 8" descr="Screenshot of Compensation, Loan Forgiveness, and Other Financial Incentives 1-pagers found on the ECTA website, found at https://ectacenter.org/topics/personnel/recruitment.asp&#10;&#10;It provides a summary of the strategy and examples from state and local programs. ">
            <a:extLst>
              <a:ext uri="{FF2B5EF4-FFF2-40B4-BE49-F238E27FC236}">
                <a16:creationId xmlns:a16="http://schemas.microsoft.com/office/drawing/2014/main" id="{B180DDFD-24D1-D52D-B06B-2ABF01CBD5F7}"/>
              </a:ext>
            </a:extLst>
          </p:cNvPr>
          <p:cNvPicPr>
            <a:picLocks noChangeAspect="1"/>
          </p:cNvPicPr>
          <p:nvPr/>
        </p:nvPicPr>
        <p:blipFill>
          <a:blip r:embed="rId5"/>
          <a:stretch>
            <a:fillRect/>
          </a:stretch>
        </p:blipFill>
        <p:spPr>
          <a:xfrm>
            <a:off x="6392948" y="364605"/>
            <a:ext cx="4112084" cy="5422811"/>
          </a:xfrm>
          <a:prstGeom prst="rect">
            <a:avLst/>
          </a:prstGeom>
          <a:effectLst>
            <a:outerShdw blurRad="50800" dist="38100" dir="5400000" algn="t" rotWithShape="0">
              <a:prstClr val="black">
                <a:alpha val="40000"/>
              </a:prstClr>
            </a:outerShdw>
          </a:effectLst>
        </p:spPr>
      </p:pic>
      <p:sp>
        <p:nvSpPr>
          <p:cNvPr id="2" name="Slide Number Placeholder 1">
            <a:extLst>
              <a:ext uri="{FF2B5EF4-FFF2-40B4-BE49-F238E27FC236}">
                <a16:creationId xmlns:a16="http://schemas.microsoft.com/office/drawing/2014/main" id="{A37FE57E-8DC4-821D-40E3-C170FDAEE677}"/>
              </a:ext>
            </a:extLst>
          </p:cNvPr>
          <p:cNvSpPr>
            <a:spLocks noGrp="1"/>
          </p:cNvSpPr>
          <p:nvPr>
            <p:ph type="sldNum" sz="quarter" idx="4"/>
          </p:nvPr>
        </p:nvSpPr>
        <p:spPr/>
        <p:txBody>
          <a:bodyPr/>
          <a:lstStyle/>
          <a:p>
            <a:fld id="{8FF8BE51-C3B0-9B4F-9A06-4F809A9A7941}" type="slidenum">
              <a:rPr lang="en-US" smtClean="0"/>
              <a:pPr/>
              <a:t>36</a:t>
            </a:fld>
            <a:endParaRPr lang="en-US"/>
          </a:p>
        </p:txBody>
      </p:sp>
    </p:spTree>
    <p:custDataLst>
      <p:tags r:id="rId1"/>
    </p:custDataLst>
    <p:extLst>
      <p:ext uri="{BB962C8B-B14F-4D97-AF65-F5344CB8AC3E}">
        <p14:creationId xmlns:p14="http://schemas.microsoft.com/office/powerpoint/2010/main" val="148139321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A958C31A-A7A4-6AD7-D939-EF489EF779BF}"/>
              </a:ext>
              <a:ext uri="{C183D7F6-B498-43B3-948B-1728B52AA6E4}">
                <adec:decorative xmlns:adec="http://schemas.microsoft.com/office/drawing/2017/decorative" val="0"/>
              </a:ext>
            </a:extLst>
          </p:cNvPr>
          <p:cNvSpPr txBox="1">
            <a:spLocks noGrp="1"/>
          </p:cNvSpPr>
          <p:nvPr>
            <p:ph type="title" idx="4294967295"/>
          </p:nvPr>
        </p:nvSpPr>
        <p:spPr>
          <a:xfrm>
            <a:off x="956733" y="-914400"/>
            <a:ext cx="10278533" cy="58477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schemeClr val="bg2">
                    <a:lumMod val="50000"/>
                  </a:schemeClr>
                </a:solidFill>
                <a:effectLst/>
                <a:uLnTx/>
                <a:uFillTx/>
                <a:latin typeface="+mn-lt"/>
                <a:ea typeface="+mn-ea"/>
                <a:cs typeface="+mn-cs"/>
              </a:rPr>
              <a:t>Grow Your Own Strategies</a:t>
            </a:r>
          </a:p>
        </p:txBody>
      </p:sp>
      <p:pic>
        <p:nvPicPr>
          <p:cNvPr id="6" name="Picture 5" descr="Screenshot of Grow Your Own 1-pagers found on the ECTA website, found at https://ectacenter.org/topics/personnel/recruitment.asp&#10;&#10;It provides a summary of the strategy and examples from state and local programs. ">
            <a:extLst>
              <a:ext uri="{FF2B5EF4-FFF2-40B4-BE49-F238E27FC236}">
                <a16:creationId xmlns:a16="http://schemas.microsoft.com/office/drawing/2014/main" id="{C6810EBF-041A-1891-8427-E1637286CFC4}"/>
              </a:ext>
            </a:extLst>
          </p:cNvPr>
          <p:cNvPicPr>
            <a:picLocks noChangeAspect="1"/>
          </p:cNvPicPr>
          <p:nvPr/>
        </p:nvPicPr>
        <p:blipFill>
          <a:blip r:embed="rId4"/>
          <a:stretch>
            <a:fillRect/>
          </a:stretch>
        </p:blipFill>
        <p:spPr>
          <a:xfrm>
            <a:off x="1729806" y="524933"/>
            <a:ext cx="3962979" cy="5276582"/>
          </a:xfrm>
          <a:prstGeom prst="rect">
            <a:avLst/>
          </a:prstGeom>
          <a:effectLst>
            <a:outerShdw blurRad="50800" dist="38100" dir="5400000" algn="t" rotWithShape="0">
              <a:prstClr val="black">
                <a:alpha val="40000"/>
              </a:prstClr>
            </a:outerShdw>
          </a:effectLst>
        </p:spPr>
      </p:pic>
      <p:pic>
        <p:nvPicPr>
          <p:cNvPr id="8" name="Picture 7" descr="Screenshot of Grow Your Own 1-pagers found on the ECTA website, found at https://ectacenter.org/topics/personnel/recruitment.asp&#10;&#10;It provides a summary of the strategy and examples from state and local programs. ">
            <a:extLst>
              <a:ext uri="{FF2B5EF4-FFF2-40B4-BE49-F238E27FC236}">
                <a16:creationId xmlns:a16="http://schemas.microsoft.com/office/drawing/2014/main" id="{3CC3098F-17F8-EE74-5A7F-5BA4FAFA3AD4}"/>
              </a:ext>
            </a:extLst>
          </p:cNvPr>
          <p:cNvPicPr>
            <a:picLocks noChangeAspect="1"/>
          </p:cNvPicPr>
          <p:nvPr/>
        </p:nvPicPr>
        <p:blipFill>
          <a:blip r:embed="rId5"/>
          <a:stretch>
            <a:fillRect/>
          </a:stretch>
        </p:blipFill>
        <p:spPr>
          <a:xfrm>
            <a:off x="6846124" y="792789"/>
            <a:ext cx="3877770" cy="4854323"/>
          </a:xfrm>
          <a:prstGeom prst="rect">
            <a:avLst/>
          </a:prstGeom>
          <a:effectLst>
            <a:outerShdw blurRad="50800" dist="38100" dir="5400000" algn="t" rotWithShape="0">
              <a:prstClr val="black">
                <a:alpha val="40000"/>
              </a:prstClr>
            </a:outerShdw>
          </a:effectLst>
        </p:spPr>
      </p:pic>
      <p:sp>
        <p:nvSpPr>
          <p:cNvPr id="2" name="Slide Number Placeholder 1">
            <a:extLst>
              <a:ext uri="{FF2B5EF4-FFF2-40B4-BE49-F238E27FC236}">
                <a16:creationId xmlns:a16="http://schemas.microsoft.com/office/drawing/2014/main" id="{7AB40509-A290-B3F1-86B7-370C99F1B2C5}"/>
              </a:ext>
            </a:extLst>
          </p:cNvPr>
          <p:cNvSpPr>
            <a:spLocks noGrp="1"/>
          </p:cNvSpPr>
          <p:nvPr>
            <p:ph type="sldNum" sz="quarter" idx="4"/>
          </p:nvPr>
        </p:nvSpPr>
        <p:spPr/>
        <p:txBody>
          <a:bodyPr/>
          <a:lstStyle/>
          <a:p>
            <a:fld id="{8FF8BE51-C3B0-9B4F-9A06-4F809A9A7941}" type="slidenum">
              <a:rPr lang="en-US" smtClean="0"/>
              <a:pPr/>
              <a:t>37</a:t>
            </a:fld>
            <a:endParaRPr lang="en-US"/>
          </a:p>
        </p:txBody>
      </p:sp>
    </p:spTree>
    <p:custDataLst>
      <p:tags r:id="rId1"/>
    </p:custDataLst>
    <p:extLst>
      <p:ext uri="{BB962C8B-B14F-4D97-AF65-F5344CB8AC3E}">
        <p14:creationId xmlns:p14="http://schemas.microsoft.com/office/powerpoint/2010/main" val="390257736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F75DB6-092E-AAC1-498D-98E1CE0C0802}"/>
              </a:ext>
            </a:extLst>
          </p:cNvPr>
          <p:cNvSpPr>
            <a:spLocks noGrp="1"/>
          </p:cNvSpPr>
          <p:nvPr>
            <p:ph type="title"/>
          </p:nvPr>
        </p:nvSpPr>
        <p:spPr>
          <a:xfrm>
            <a:off x="587829" y="-1754220"/>
            <a:ext cx="11005457" cy="914400"/>
          </a:xfrm>
        </p:spPr>
        <p:txBody>
          <a:bodyPr/>
          <a:lstStyle/>
          <a:p>
            <a:r>
              <a:rPr lang="en-US"/>
              <a:t>Public Awareness About Career Opportunities</a:t>
            </a:r>
          </a:p>
        </p:txBody>
      </p:sp>
      <p:pic>
        <p:nvPicPr>
          <p:cNvPr id="6" name="Picture 5" descr="Screenshot of Public Awareness About Career Opportunities 1-pagers found on the ECTA website, found at https://ectacenter.org/topics/personnel/recruitment.asp">
            <a:extLst>
              <a:ext uri="{FF2B5EF4-FFF2-40B4-BE49-F238E27FC236}">
                <a16:creationId xmlns:a16="http://schemas.microsoft.com/office/drawing/2014/main" id="{78C4A39A-E9FA-E6BB-3142-291C4A4843D2}"/>
              </a:ext>
            </a:extLst>
          </p:cNvPr>
          <p:cNvPicPr>
            <a:picLocks noChangeAspect="1"/>
          </p:cNvPicPr>
          <p:nvPr/>
        </p:nvPicPr>
        <p:blipFill>
          <a:blip r:embed="rId4"/>
          <a:stretch>
            <a:fillRect/>
          </a:stretch>
        </p:blipFill>
        <p:spPr>
          <a:xfrm>
            <a:off x="1290755" y="277779"/>
            <a:ext cx="4412302" cy="5666263"/>
          </a:xfrm>
          <a:prstGeom prst="rect">
            <a:avLst/>
          </a:prstGeom>
          <a:effectLst>
            <a:outerShdw blurRad="50800" dist="38100" dir="5400000" algn="t" rotWithShape="0">
              <a:prstClr val="black">
                <a:alpha val="40000"/>
              </a:prstClr>
            </a:outerShdw>
          </a:effectLst>
        </p:spPr>
      </p:pic>
      <p:pic>
        <p:nvPicPr>
          <p:cNvPr id="8" name="Picture 7" descr="Screenshot of Public Awareness About Career Opportunities 1-pagers found on the ECTA website, found at https://ectacenter.org/topics/personnel/recruitment.asp">
            <a:extLst>
              <a:ext uri="{FF2B5EF4-FFF2-40B4-BE49-F238E27FC236}">
                <a16:creationId xmlns:a16="http://schemas.microsoft.com/office/drawing/2014/main" id="{7AF53BCE-C1D8-E35A-BCAD-B88E0193FE0A}"/>
              </a:ext>
            </a:extLst>
          </p:cNvPr>
          <p:cNvPicPr>
            <a:picLocks noChangeAspect="1"/>
          </p:cNvPicPr>
          <p:nvPr/>
        </p:nvPicPr>
        <p:blipFill>
          <a:blip r:embed="rId5"/>
          <a:stretch>
            <a:fillRect/>
          </a:stretch>
        </p:blipFill>
        <p:spPr>
          <a:xfrm>
            <a:off x="6520444" y="277779"/>
            <a:ext cx="4349299" cy="5666263"/>
          </a:xfrm>
          <a:prstGeom prst="rect">
            <a:avLst/>
          </a:prstGeom>
          <a:effectLst>
            <a:outerShdw blurRad="50800" dist="38100" dir="5400000" algn="t" rotWithShape="0">
              <a:prstClr val="black">
                <a:alpha val="40000"/>
              </a:prstClr>
            </a:outerShdw>
          </a:effectLst>
        </p:spPr>
      </p:pic>
      <p:sp>
        <p:nvSpPr>
          <p:cNvPr id="3" name="Slide Number Placeholder 2">
            <a:extLst>
              <a:ext uri="{FF2B5EF4-FFF2-40B4-BE49-F238E27FC236}">
                <a16:creationId xmlns:a16="http://schemas.microsoft.com/office/drawing/2014/main" id="{8F620111-0307-3F73-670C-AC4EBCB86690}"/>
              </a:ext>
            </a:extLst>
          </p:cNvPr>
          <p:cNvSpPr>
            <a:spLocks noGrp="1"/>
          </p:cNvSpPr>
          <p:nvPr>
            <p:ph type="sldNum" sz="quarter" idx="4"/>
          </p:nvPr>
        </p:nvSpPr>
        <p:spPr/>
        <p:txBody>
          <a:bodyPr/>
          <a:lstStyle/>
          <a:p>
            <a:fld id="{8FF8BE51-C3B0-9B4F-9A06-4F809A9A7941}" type="slidenum">
              <a:rPr lang="en-US" smtClean="0"/>
              <a:pPr/>
              <a:t>38</a:t>
            </a:fld>
            <a:endParaRPr lang="en-US"/>
          </a:p>
        </p:txBody>
      </p:sp>
    </p:spTree>
    <p:custDataLst>
      <p:tags r:id="rId1"/>
    </p:custDataLst>
    <p:extLst>
      <p:ext uri="{BB962C8B-B14F-4D97-AF65-F5344CB8AC3E}">
        <p14:creationId xmlns:p14="http://schemas.microsoft.com/office/powerpoint/2010/main" val="203858596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8562BF-9C3E-817B-98D6-EAE36875E49D}"/>
              </a:ext>
            </a:extLst>
          </p:cNvPr>
          <p:cNvSpPr>
            <a:spLocks noGrp="1"/>
          </p:cNvSpPr>
          <p:nvPr>
            <p:ph type="title"/>
          </p:nvPr>
        </p:nvSpPr>
        <p:spPr>
          <a:xfrm>
            <a:off x="593271" y="-1991287"/>
            <a:ext cx="11005457" cy="914400"/>
          </a:xfrm>
        </p:spPr>
        <p:txBody>
          <a:bodyPr>
            <a:normAutofit fontScale="90000"/>
          </a:bodyPr>
          <a:lstStyle/>
          <a:p>
            <a:r>
              <a:rPr lang="en-US"/>
              <a:t>Ongoing Professional Learning and Practice-Based Opportunities</a:t>
            </a:r>
          </a:p>
        </p:txBody>
      </p:sp>
      <p:pic>
        <p:nvPicPr>
          <p:cNvPr id="6" name="Picture 5" descr="Screenshot of Ongoing Professional Learning and Practice-Based Opportunities 1-pagers found on the ECTA website, found at https://ectacenter.org/topics/personnel/recruitment.asp">
            <a:extLst>
              <a:ext uri="{FF2B5EF4-FFF2-40B4-BE49-F238E27FC236}">
                <a16:creationId xmlns:a16="http://schemas.microsoft.com/office/drawing/2014/main" id="{8D451A3C-039C-4397-2DDB-5EF7519424A1}"/>
              </a:ext>
            </a:extLst>
          </p:cNvPr>
          <p:cNvPicPr>
            <a:picLocks noChangeAspect="1"/>
          </p:cNvPicPr>
          <p:nvPr/>
        </p:nvPicPr>
        <p:blipFill>
          <a:blip r:embed="rId4"/>
          <a:stretch>
            <a:fillRect/>
          </a:stretch>
        </p:blipFill>
        <p:spPr>
          <a:xfrm>
            <a:off x="1584874" y="348901"/>
            <a:ext cx="4206443" cy="5485902"/>
          </a:xfrm>
          <a:prstGeom prst="rect">
            <a:avLst/>
          </a:prstGeom>
          <a:effectLst>
            <a:outerShdw blurRad="50800" dist="38100" dir="5400000" algn="t" rotWithShape="0">
              <a:prstClr val="black">
                <a:alpha val="40000"/>
              </a:prstClr>
            </a:outerShdw>
          </a:effectLst>
        </p:spPr>
      </p:pic>
      <p:pic>
        <p:nvPicPr>
          <p:cNvPr id="8" name="Picture 7" descr="Screenshot of Ongoing Professional Learning and Practice-Based Opportunities 1-pagers found on the ECTA website, found at https://ectacenter.org/topics/personnel/recruitment.asp">
            <a:extLst>
              <a:ext uri="{FF2B5EF4-FFF2-40B4-BE49-F238E27FC236}">
                <a16:creationId xmlns:a16="http://schemas.microsoft.com/office/drawing/2014/main" id="{DE978360-9DEA-1342-1F52-0D14AEC830E3}"/>
              </a:ext>
            </a:extLst>
          </p:cNvPr>
          <p:cNvPicPr>
            <a:picLocks noChangeAspect="1"/>
          </p:cNvPicPr>
          <p:nvPr/>
        </p:nvPicPr>
        <p:blipFill>
          <a:blip r:embed="rId5"/>
          <a:stretch>
            <a:fillRect/>
          </a:stretch>
        </p:blipFill>
        <p:spPr>
          <a:xfrm>
            <a:off x="6441335" y="348901"/>
            <a:ext cx="4125141" cy="5485902"/>
          </a:xfrm>
          <a:prstGeom prst="rect">
            <a:avLst/>
          </a:prstGeom>
          <a:effectLst>
            <a:outerShdw blurRad="50800" dist="38100" dir="5400000" algn="t" rotWithShape="0">
              <a:prstClr val="black">
                <a:alpha val="40000"/>
              </a:prstClr>
            </a:outerShdw>
          </a:effectLst>
        </p:spPr>
      </p:pic>
      <p:sp>
        <p:nvSpPr>
          <p:cNvPr id="3" name="Slide Number Placeholder 2">
            <a:extLst>
              <a:ext uri="{FF2B5EF4-FFF2-40B4-BE49-F238E27FC236}">
                <a16:creationId xmlns:a16="http://schemas.microsoft.com/office/drawing/2014/main" id="{082B7300-102F-F0EB-3A65-5EC7EEB70BE9}"/>
              </a:ext>
            </a:extLst>
          </p:cNvPr>
          <p:cNvSpPr>
            <a:spLocks noGrp="1"/>
          </p:cNvSpPr>
          <p:nvPr>
            <p:ph type="sldNum" sz="quarter" idx="4"/>
          </p:nvPr>
        </p:nvSpPr>
        <p:spPr/>
        <p:txBody>
          <a:bodyPr/>
          <a:lstStyle/>
          <a:p>
            <a:fld id="{8FF8BE51-C3B0-9B4F-9A06-4F809A9A7941}" type="slidenum">
              <a:rPr lang="en-US" smtClean="0"/>
              <a:pPr/>
              <a:t>39</a:t>
            </a:fld>
            <a:endParaRPr lang="en-US"/>
          </a:p>
        </p:txBody>
      </p:sp>
    </p:spTree>
    <p:custDataLst>
      <p:tags r:id="rId1"/>
    </p:custDataLst>
    <p:extLst>
      <p:ext uri="{BB962C8B-B14F-4D97-AF65-F5344CB8AC3E}">
        <p14:creationId xmlns:p14="http://schemas.microsoft.com/office/powerpoint/2010/main" val="33124167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6" name="Text 4"/>
          <p:cNvSpPr>
            <a:spLocks noGrp="1"/>
          </p:cNvSpPr>
          <p:nvPr>
            <p:ph type="title" idx="4294967295"/>
          </p:nvPr>
        </p:nvSpPr>
        <p:spPr>
          <a:xfrm>
            <a:off x="502920" y="658368"/>
            <a:ext cx="11064240" cy="347472"/>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normAutofit fontScale="9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srgbClr val="143A5A"/>
                </a:solidFill>
                <a:effectLst/>
                <a:uLnTx/>
                <a:uFillTx/>
                <a:latin typeface="+mn-lt"/>
                <a:ea typeface="+mn-ea"/>
                <a:cs typeface="+mn-cs"/>
              </a:rPr>
              <a:t>The 5-session learning journey</a:t>
            </a:r>
            <a:endParaRPr kumimoji="0" lang="en-US" sz="2800" b="0" i="0" u="none" strike="noStrike" kern="1200" cap="none" spc="0" normalizeH="0" baseline="0" noProof="0">
              <a:ln>
                <a:noFill/>
              </a:ln>
              <a:solidFill>
                <a:schemeClr val="tx1"/>
              </a:solidFill>
              <a:effectLst/>
              <a:uLnTx/>
              <a:uFillTx/>
              <a:latin typeface="+mn-lt"/>
              <a:ea typeface="+mn-ea"/>
              <a:cs typeface="+mn-cs"/>
            </a:endParaRPr>
          </a:p>
        </p:txBody>
      </p:sp>
      <p:sp>
        <p:nvSpPr>
          <p:cNvPr id="7" name="Text 5"/>
          <p:cNvSpPr/>
          <p:nvPr/>
        </p:nvSpPr>
        <p:spPr>
          <a:xfrm>
            <a:off x="543869" y="1078992"/>
            <a:ext cx="10888218" cy="347472"/>
          </a:xfrm>
          <a:prstGeom prst="rect">
            <a:avLst/>
          </a:prstGeom>
          <a:noFill/>
          <a:ln/>
        </p:spPr>
        <p:txBody>
          <a:bodyPr wrap="square" lIns="0" tIns="0" rIns="0" bIns="0" rtlCol="0" anchor="ctr">
            <a:normAutofit/>
          </a:bodyPr>
          <a:lstStyle/>
          <a:p>
            <a:pPr marL="0" indent="0">
              <a:buNone/>
            </a:pPr>
            <a:r>
              <a:rPr lang="en-US">
                <a:solidFill>
                  <a:srgbClr val="405060"/>
                </a:solidFill>
              </a:rPr>
              <a:t>Each session adds evidence, examples, data use, and planning time.</a:t>
            </a:r>
            <a:endParaRPr lang="en-US"/>
          </a:p>
        </p:txBody>
      </p:sp>
      <p:sp>
        <p:nvSpPr>
          <p:cNvPr id="8" name="Shape 6">
            <a:extLst>
              <a:ext uri="{C183D7F6-B498-43B3-948B-1728B52AA6E4}">
                <adec:decorative xmlns:adec="http://schemas.microsoft.com/office/drawing/2017/decorative" val="1"/>
              </a:ext>
            </a:extLst>
          </p:cNvPr>
          <p:cNvSpPr/>
          <p:nvPr/>
        </p:nvSpPr>
        <p:spPr>
          <a:xfrm>
            <a:off x="-33729" y="1847088"/>
            <a:ext cx="2697480" cy="1645920"/>
          </a:xfrm>
          <a:prstGeom prst="chevron">
            <a:avLst/>
          </a:prstGeom>
          <a:solidFill>
            <a:srgbClr val="2A9D8F"/>
          </a:solidFill>
          <a:ln w="12700">
            <a:solidFill>
              <a:srgbClr val="FFFFFF"/>
            </a:solidFill>
            <a:prstDash val="solid"/>
          </a:ln>
        </p:spPr>
        <p:txBody>
          <a:bodyPr/>
          <a:lstStyle/>
          <a:p>
            <a:endParaRPr lang="en-US"/>
          </a:p>
        </p:txBody>
      </p:sp>
      <p:sp>
        <p:nvSpPr>
          <p:cNvPr id="9" name="Text 7"/>
          <p:cNvSpPr/>
          <p:nvPr/>
        </p:nvSpPr>
        <p:spPr>
          <a:xfrm>
            <a:off x="685800" y="2176272"/>
            <a:ext cx="1737360" cy="274320"/>
          </a:xfrm>
          <a:prstGeom prst="rect">
            <a:avLst/>
          </a:prstGeom>
          <a:noFill/>
          <a:ln/>
        </p:spPr>
        <p:txBody>
          <a:bodyPr wrap="square" lIns="0" tIns="0" rIns="0" bIns="0" rtlCol="0" anchor="ctr"/>
          <a:lstStyle/>
          <a:p>
            <a:pPr marL="0" indent="0" algn="ctr">
              <a:buNone/>
            </a:pPr>
            <a:r>
              <a:rPr lang="en-US" sz="1700" b="1">
                <a:solidFill>
                  <a:srgbClr val="FFFFFF"/>
                </a:solidFill>
              </a:rPr>
              <a:t>AUG 11</a:t>
            </a:r>
            <a:endParaRPr lang="en-US" sz="1700"/>
          </a:p>
        </p:txBody>
      </p:sp>
      <p:sp>
        <p:nvSpPr>
          <p:cNvPr id="10" name="Text 8"/>
          <p:cNvSpPr/>
          <p:nvPr/>
        </p:nvSpPr>
        <p:spPr>
          <a:xfrm>
            <a:off x="755804" y="2537460"/>
            <a:ext cx="1737360" cy="594360"/>
          </a:xfrm>
          <a:prstGeom prst="rect">
            <a:avLst/>
          </a:prstGeom>
          <a:noFill/>
          <a:ln/>
        </p:spPr>
        <p:txBody>
          <a:bodyPr wrap="square" lIns="254" tIns="254" rIns="254" bIns="254" rtlCol="0" anchor="ctr">
            <a:normAutofit/>
          </a:bodyPr>
          <a:lstStyle/>
          <a:p>
            <a:pPr marL="0" indent="0" algn="ctr">
              <a:buNone/>
            </a:pPr>
            <a:r>
              <a:rPr lang="en-US" sz="1400">
                <a:solidFill>
                  <a:srgbClr val="FFFFFF"/>
                </a:solidFill>
              </a:rPr>
              <a:t>Landscape + ECTA resources</a:t>
            </a:r>
            <a:endParaRPr lang="en-US" sz="1400"/>
          </a:p>
        </p:txBody>
      </p:sp>
      <p:sp>
        <p:nvSpPr>
          <p:cNvPr id="11" name="Shape 9">
            <a:extLst>
              <a:ext uri="{C183D7F6-B498-43B3-948B-1728B52AA6E4}">
                <adec:decorative xmlns:adec="http://schemas.microsoft.com/office/drawing/2017/decorative" val="1"/>
              </a:ext>
            </a:extLst>
          </p:cNvPr>
          <p:cNvSpPr/>
          <p:nvPr/>
        </p:nvSpPr>
        <p:spPr>
          <a:xfrm>
            <a:off x="2423160" y="1874520"/>
            <a:ext cx="2578608" cy="1645920"/>
          </a:xfrm>
          <a:prstGeom prst="chevron">
            <a:avLst/>
          </a:prstGeom>
          <a:solidFill>
            <a:schemeClr val="accent3">
              <a:lumMod val="75000"/>
            </a:schemeClr>
          </a:solidFill>
          <a:ln w="12700">
            <a:solidFill>
              <a:srgbClr val="FFFFFF"/>
            </a:solidFill>
            <a:prstDash val="solid"/>
          </a:ln>
        </p:spPr>
        <p:txBody>
          <a:bodyPr/>
          <a:lstStyle/>
          <a:p>
            <a:endParaRPr lang="en-US"/>
          </a:p>
        </p:txBody>
      </p:sp>
      <p:sp>
        <p:nvSpPr>
          <p:cNvPr id="12" name="Text 10"/>
          <p:cNvSpPr/>
          <p:nvPr/>
        </p:nvSpPr>
        <p:spPr>
          <a:xfrm>
            <a:off x="2990088" y="2176272"/>
            <a:ext cx="1737360" cy="274320"/>
          </a:xfrm>
          <a:prstGeom prst="rect">
            <a:avLst/>
          </a:prstGeom>
          <a:noFill/>
          <a:ln/>
        </p:spPr>
        <p:txBody>
          <a:bodyPr wrap="square" lIns="0" tIns="0" rIns="0" bIns="0" rtlCol="0" anchor="ctr"/>
          <a:lstStyle/>
          <a:p>
            <a:pPr marL="0" indent="0" algn="ctr">
              <a:buNone/>
            </a:pPr>
            <a:r>
              <a:rPr lang="en-US" sz="1700" b="1">
                <a:solidFill>
                  <a:srgbClr val="FFFFFF"/>
                </a:solidFill>
              </a:rPr>
              <a:t>AUG 25</a:t>
            </a:r>
            <a:endParaRPr lang="en-US" sz="1700"/>
          </a:p>
        </p:txBody>
      </p:sp>
      <p:sp>
        <p:nvSpPr>
          <p:cNvPr id="13" name="Text 11"/>
          <p:cNvSpPr/>
          <p:nvPr/>
        </p:nvSpPr>
        <p:spPr>
          <a:xfrm>
            <a:off x="3167270" y="2537460"/>
            <a:ext cx="1414349" cy="541782"/>
          </a:xfrm>
          <a:prstGeom prst="rect">
            <a:avLst/>
          </a:prstGeom>
          <a:noFill/>
          <a:ln/>
        </p:spPr>
        <p:txBody>
          <a:bodyPr wrap="square" lIns="254" tIns="254" rIns="254" bIns="254" rtlCol="0" anchor="ctr">
            <a:normAutofit/>
          </a:bodyPr>
          <a:lstStyle/>
          <a:p>
            <a:pPr marL="0" indent="0" algn="ctr">
              <a:buNone/>
            </a:pPr>
            <a:r>
              <a:rPr lang="en-US" sz="1400">
                <a:solidFill>
                  <a:srgbClr val="FFFFFF"/>
                </a:solidFill>
              </a:rPr>
              <a:t>Attracting the Workforce</a:t>
            </a:r>
            <a:endParaRPr lang="en-US" sz="1400"/>
          </a:p>
        </p:txBody>
      </p:sp>
      <p:sp>
        <p:nvSpPr>
          <p:cNvPr id="14" name="Shape 12">
            <a:extLst>
              <a:ext uri="{C183D7F6-B498-43B3-948B-1728B52AA6E4}">
                <adec:decorative xmlns:adec="http://schemas.microsoft.com/office/drawing/2017/decorative" val="1"/>
              </a:ext>
            </a:extLst>
          </p:cNvPr>
          <p:cNvSpPr/>
          <p:nvPr/>
        </p:nvSpPr>
        <p:spPr>
          <a:xfrm>
            <a:off x="4511615" y="1874520"/>
            <a:ext cx="2794441" cy="1645920"/>
          </a:xfrm>
          <a:prstGeom prst="chevron">
            <a:avLst/>
          </a:prstGeom>
          <a:solidFill>
            <a:schemeClr val="accent4">
              <a:lumMod val="75000"/>
            </a:schemeClr>
          </a:solidFill>
          <a:ln w="12700">
            <a:solidFill>
              <a:srgbClr val="FFFFFF"/>
            </a:solidFill>
            <a:prstDash val="solid"/>
          </a:ln>
        </p:spPr>
        <p:txBody>
          <a:bodyPr/>
          <a:lstStyle/>
          <a:p>
            <a:endParaRPr lang="en-US"/>
          </a:p>
        </p:txBody>
      </p:sp>
      <p:sp>
        <p:nvSpPr>
          <p:cNvPr id="15" name="Text 13"/>
          <p:cNvSpPr/>
          <p:nvPr/>
        </p:nvSpPr>
        <p:spPr>
          <a:xfrm>
            <a:off x="5294376" y="2176272"/>
            <a:ext cx="1737360" cy="274320"/>
          </a:xfrm>
          <a:prstGeom prst="rect">
            <a:avLst/>
          </a:prstGeom>
          <a:noFill/>
          <a:ln/>
        </p:spPr>
        <p:txBody>
          <a:bodyPr wrap="square" lIns="0" tIns="0" rIns="0" bIns="0" rtlCol="0" anchor="ctr"/>
          <a:lstStyle/>
          <a:p>
            <a:pPr marL="0" indent="0" algn="ctr">
              <a:buNone/>
            </a:pPr>
            <a:r>
              <a:rPr lang="en-US" sz="1700" b="1">
                <a:solidFill>
                  <a:srgbClr val="FFFFFF"/>
                </a:solidFill>
              </a:rPr>
              <a:t>SEP 9</a:t>
            </a:r>
            <a:endParaRPr lang="en-US" sz="1700"/>
          </a:p>
        </p:txBody>
      </p:sp>
      <p:sp>
        <p:nvSpPr>
          <p:cNvPr id="16" name="Text 14"/>
          <p:cNvSpPr/>
          <p:nvPr/>
        </p:nvSpPr>
        <p:spPr>
          <a:xfrm>
            <a:off x="5294376" y="2542032"/>
            <a:ext cx="1737360" cy="594360"/>
          </a:xfrm>
          <a:prstGeom prst="rect">
            <a:avLst/>
          </a:prstGeom>
          <a:noFill/>
          <a:ln/>
        </p:spPr>
        <p:txBody>
          <a:bodyPr wrap="square" lIns="254" tIns="254" rIns="254" bIns="254" rtlCol="0" anchor="ctr">
            <a:normAutofit/>
          </a:bodyPr>
          <a:lstStyle/>
          <a:p>
            <a:pPr marL="0" indent="0" algn="ctr">
              <a:buNone/>
            </a:pPr>
            <a:r>
              <a:rPr lang="en-US" sz="1400">
                <a:solidFill>
                  <a:srgbClr val="FFFFFF"/>
                </a:solidFill>
              </a:rPr>
              <a:t>Building Pathways</a:t>
            </a:r>
            <a:endParaRPr lang="en-US" sz="1400"/>
          </a:p>
          <a:p>
            <a:pPr marL="0" indent="0" algn="ctr">
              <a:buNone/>
            </a:pPr>
            <a:r>
              <a:rPr lang="en-US" sz="1400">
                <a:solidFill>
                  <a:srgbClr val="FFFFFF"/>
                </a:solidFill>
              </a:rPr>
              <a:t>2:30–4 PM ET</a:t>
            </a:r>
            <a:endParaRPr lang="en-US" sz="1400"/>
          </a:p>
        </p:txBody>
      </p:sp>
      <p:sp>
        <p:nvSpPr>
          <p:cNvPr id="17" name="Shape 15">
            <a:extLst>
              <a:ext uri="{C183D7F6-B498-43B3-948B-1728B52AA6E4}">
                <adec:decorative xmlns:adec="http://schemas.microsoft.com/office/drawing/2017/decorative" val="1"/>
              </a:ext>
            </a:extLst>
          </p:cNvPr>
          <p:cNvSpPr/>
          <p:nvPr/>
        </p:nvSpPr>
        <p:spPr>
          <a:xfrm>
            <a:off x="6676845" y="1874520"/>
            <a:ext cx="2933499" cy="1645920"/>
          </a:xfrm>
          <a:prstGeom prst="chevron">
            <a:avLst/>
          </a:prstGeom>
          <a:solidFill>
            <a:srgbClr val="6D597A"/>
          </a:solidFill>
          <a:ln w="12700">
            <a:solidFill>
              <a:srgbClr val="FFFFFF"/>
            </a:solidFill>
            <a:prstDash val="solid"/>
          </a:ln>
        </p:spPr>
        <p:txBody>
          <a:bodyPr/>
          <a:lstStyle/>
          <a:p>
            <a:endParaRPr lang="en-US"/>
          </a:p>
        </p:txBody>
      </p:sp>
      <p:sp>
        <p:nvSpPr>
          <p:cNvPr id="18" name="Text 16"/>
          <p:cNvSpPr/>
          <p:nvPr/>
        </p:nvSpPr>
        <p:spPr>
          <a:xfrm>
            <a:off x="7598664" y="2176272"/>
            <a:ext cx="1737360" cy="274320"/>
          </a:xfrm>
          <a:prstGeom prst="rect">
            <a:avLst/>
          </a:prstGeom>
          <a:noFill/>
          <a:ln/>
        </p:spPr>
        <p:txBody>
          <a:bodyPr wrap="square" lIns="0" tIns="0" rIns="0" bIns="0" rtlCol="0" anchor="ctr"/>
          <a:lstStyle/>
          <a:p>
            <a:pPr marL="0" indent="0" algn="ctr">
              <a:buNone/>
            </a:pPr>
            <a:r>
              <a:rPr lang="en-US" sz="1700" b="1">
                <a:solidFill>
                  <a:srgbClr val="FFFFFF"/>
                </a:solidFill>
              </a:rPr>
              <a:t>SEP 22</a:t>
            </a:r>
            <a:endParaRPr lang="en-US" sz="1700"/>
          </a:p>
        </p:txBody>
      </p:sp>
      <p:sp>
        <p:nvSpPr>
          <p:cNvPr id="19" name="Text 17"/>
          <p:cNvSpPr/>
          <p:nvPr/>
        </p:nvSpPr>
        <p:spPr>
          <a:xfrm>
            <a:off x="7416560" y="2484882"/>
            <a:ext cx="1737360" cy="594360"/>
          </a:xfrm>
          <a:prstGeom prst="rect">
            <a:avLst/>
          </a:prstGeom>
          <a:noFill/>
          <a:ln/>
        </p:spPr>
        <p:txBody>
          <a:bodyPr wrap="square" lIns="254" tIns="254" rIns="254" bIns="254" rtlCol="0" anchor="ctr">
            <a:normAutofit/>
          </a:bodyPr>
          <a:lstStyle/>
          <a:p>
            <a:pPr marL="0" indent="0" algn="ctr">
              <a:buNone/>
            </a:pPr>
            <a:r>
              <a:rPr lang="en-US" sz="1400">
                <a:solidFill>
                  <a:srgbClr val="FFFFFF"/>
                </a:solidFill>
              </a:rPr>
              <a:t>Retaining the Workforce</a:t>
            </a:r>
            <a:endParaRPr lang="en-US" sz="1400"/>
          </a:p>
        </p:txBody>
      </p:sp>
      <p:sp>
        <p:nvSpPr>
          <p:cNvPr id="20" name="Shape 18">
            <a:extLst>
              <a:ext uri="{C183D7F6-B498-43B3-948B-1728B52AA6E4}">
                <adec:decorative xmlns:adec="http://schemas.microsoft.com/office/drawing/2017/decorative" val="1"/>
              </a:ext>
            </a:extLst>
          </p:cNvPr>
          <p:cNvSpPr/>
          <p:nvPr/>
        </p:nvSpPr>
        <p:spPr>
          <a:xfrm>
            <a:off x="9042467" y="1874520"/>
            <a:ext cx="2872165" cy="1645920"/>
          </a:xfrm>
          <a:prstGeom prst="chevron">
            <a:avLst/>
          </a:prstGeom>
          <a:solidFill>
            <a:srgbClr val="E76F51"/>
          </a:solidFill>
          <a:ln w="12700">
            <a:solidFill>
              <a:srgbClr val="FFFFFF"/>
            </a:solidFill>
            <a:prstDash val="solid"/>
          </a:ln>
        </p:spPr>
        <p:txBody>
          <a:bodyPr/>
          <a:lstStyle/>
          <a:p>
            <a:endParaRPr lang="en-US"/>
          </a:p>
        </p:txBody>
      </p:sp>
      <p:sp>
        <p:nvSpPr>
          <p:cNvPr id="21" name="Text 19"/>
          <p:cNvSpPr/>
          <p:nvPr/>
        </p:nvSpPr>
        <p:spPr>
          <a:xfrm>
            <a:off x="9902952" y="2176272"/>
            <a:ext cx="1737360" cy="274320"/>
          </a:xfrm>
          <a:prstGeom prst="rect">
            <a:avLst/>
          </a:prstGeom>
          <a:noFill/>
          <a:ln/>
        </p:spPr>
        <p:txBody>
          <a:bodyPr wrap="square" lIns="0" tIns="0" rIns="0" bIns="0" rtlCol="0" anchor="ctr"/>
          <a:lstStyle/>
          <a:p>
            <a:pPr marL="0" indent="0" algn="ctr">
              <a:buNone/>
            </a:pPr>
            <a:r>
              <a:rPr lang="en-US" sz="1700" b="1">
                <a:solidFill>
                  <a:srgbClr val="FFFFFF"/>
                </a:solidFill>
              </a:rPr>
              <a:t>OCT 13</a:t>
            </a:r>
            <a:endParaRPr lang="en-US" sz="1700"/>
          </a:p>
        </p:txBody>
      </p:sp>
      <p:sp>
        <p:nvSpPr>
          <p:cNvPr id="22" name="Text 20"/>
          <p:cNvSpPr/>
          <p:nvPr/>
        </p:nvSpPr>
        <p:spPr>
          <a:xfrm>
            <a:off x="9768840" y="2484882"/>
            <a:ext cx="1871472" cy="651510"/>
          </a:xfrm>
          <a:prstGeom prst="rect">
            <a:avLst/>
          </a:prstGeom>
          <a:noFill/>
          <a:ln/>
        </p:spPr>
        <p:txBody>
          <a:bodyPr wrap="square" lIns="254" tIns="254" rIns="254" bIns="254" rtlCol="0" anchor="ctr">
            <a:normAutofit/>
          </a:bodyPr>
          <a:lstStyle/>
          <a:p>
            <a:pPr marL="0" indent="0" algn="ctr">
              <a:buNone/>
            </a:pPr>
            <a:r>
              <a:rPr lang="en-US" sz="1400">
                <a:solidFill>
                  <a:srgbClr val="FFFFFF"/>
                </a:solidFill>
              </a:rPr>
              <a:t>Sustaining and Advancing the  Workforce</a:t>
            </a:r>
            <a:endParaRPr lang="en-US" sz="1400"/>
          </a:p>
        </p:txBody>
      </p:sp>
      <p:sp>
        <p:nvSpPr>
          <p:cNvPr id="23" name="Text 21"/>
          <p:cNvSpPr/>
          <p:nvPr/>
        </p:nvSpPr>
        <p:spPr>
          <a:xfrm>
            <a:off x="1051560" y="4709160"/>
            <a:ext cx="10058400" cy="365760"/>
          </a:xfrm>
          <a:prstGeom prst="rect">
            <a:avLst/>
          </a:prstGeom>
          <a:noFill/>
          <a:ln/>
        </p:spPr>
        <p:txBody>
          <a:bodyPr wrap="square" lIns="0" tIns="0" rIns="0" bIns="0" rtlCol="0" anchor="ctr"/>
          <a:lstStyle/>
          <a:p>
            <a:pPr marL="0" indent="0" algn="ctr">
              <a:buNone/>
            </a:pPr>
            <a:r>
              <a:rPr lang="en-US" sz="1900" b="1">
                <a:solidFill>
                  <a:srgbClr val="143A5A"/>
                </a:solidFill>
              </a:rPr>
              <a:t>Across all sessions: state examples + interactive breakouts + an evolving action plan</a:t>
            </a:r>
            <a:endParaRPr lang="en-US" sz="1900"/>
          </a:p>
        </p:txBody>
      </p:sp>
      <p:sp>
        <p:nvSpPr>
          <p:cNvPr id="2" name="Slide Number Placeholder 1">
            <a:extLst>
              <a:ext uri="{FF2B5EF4-FFF2-40B4-BE49-F238E27FC236}">
                <a16:creationId xmlns:a16="http://schemas.microsoft.com/office/drawing/2014/main" id="{7BE94FE4-1C5D-E86D-7146-D26B4938C2D0}"/>
              </a:ext>
            </a:extLst>
          </p:cNvPr>
          <p:cNvSpPr>
            <a:spLocks noGrp="1"/>
          </p:cNvSpPr>
          <p:nvPr>
            <p:ph type="sldNum" sz="quarter" idx="4"/>
          </p:nvPr>
        </p:nvSpPr>
        <p:spPr/>
        <p:txBody>
          <a:bodyPr/>
          <a:lstStyle/>
          <a:p>
            <a:fld id="{8FF8BE51-C3B0-9B4F-9A06-4F809A9A7941}" type="slidenum">
              <a:rPr lang="en-US" smtClean="0"/>
              <a:pPr/>
              <a:t>4</a:t>
            </a:fld>
            <a:endParaRPr lang="en-US"/>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99A446-2D17-3FCB-5518-5EC0F243D05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1E166B4-2886-3AA4-49F5-EB23BDE91B83}"/>
              </a:ext>
            </a:extLst>
          </p:cNvPr>
          <p:cNvSpPr>
            <a:spLocks noGrp="1"/>
          </p:cNvSpPr>
          <p:nvPr>
            <p:ph type="title"/>
          </p:nvPr>
        </p:nvSpPr>
        <p:spPr>
          <a:xfrm>
            <a:off x="593271" y="-2018309"/>
            <a:ext cx="11005457" cy="914400"/>
          </a:xfrm>
        </p:spPr>
        <p:txBody>
          <a:bodyPr/>
          <a:lstStyle/>
          <a:p>
            <a:r>
              <a:rPr lang="en-US"/>
              <a:t>Leadership and Advancement Opportunities</a:t>
            </a:r>
          </a:p>
        </p:txBody>
      </p:sp>
      <p:pic>
        <p:nvPicPr>
          <p:cNvPr id="5" name="Picture 4" descr="Screenshot of Leadership and Advancement Opportunities 1-pagers found on the ECTA website, found at https://ectacenter.org/topics/personnel/recruitment.asp">
            <a:extLst>
              <a:ext uri="{FF2B5EF4-FFF2-40B4-BE49-F238E27FC236}">
                <a16:creationId xmlns:a16="http://schemas.microsoft.com/office/drawing/2014/main" id="{023B8CF3-3772-B9FF-7FFF-326FA7BFD7EA}"/>
              </a:ext>
            </a:extLst>
          </p:cNvPr>
          <p:cNvPicPr>
            <a:picLocks noChangeAspect="1"/>
          </p:cNvPicPr>
          <p:nvPr/>
        </p:nvPicPr>
        <p:blipFill>
          <a:blip r:embed="rId4"/>
          <a:stretch>
            <a:fillRect/>
          </a:stretch>
        </p:blipFill>
        <p:spPr>
          <a:xfrm>
            <a:off x="1450781" y="345279"/>
            <a:ext cx="4191951" cy="5384961"/>
          </a:xfrm>
          <a:prstGeom prst="rect">
            <a:avLst/>
          </a:prstGeom>
          <a:effectLst>
            <a:outerShdw blurRad="50800" dist="38100" dir="5400000" algn="t" rotWithShape="0">
              <a:prstClr val="black">
                <a:alpha val="40000"/>
              </a:prstClr>
            </a:outerShdw>
          </a:effectLst>
        </p:spPr>
      </p:pic>
      <p:pic>
        <p:nvPicPr>
          <p:cNvPr id="7" name="Picture 6" descr="Screenshot of Leadership and Advancement Opportunities 1-pagers found on the ECTA website, found at https://ectacenter.org/topics/personnel/recruitment.asp">
            <a:extLst>
              <a:ext uri="{FF2B5EF4-FFF2-40B4-BE49-F238E27FC236}">
                <a16:creationId xmlns:a16="http://schemas.microsoft.com/office/drawing/2014/main" id="{198FDB00-4D77-AE3C-E618-AA694FD648ED}"/>
              </a:ext>
            </a:extLst>
          </p:cNvPr>
          <p:cNvPicPr>
            <a:picLocks noChangeAspect="1"/>
          </p:cNvPicPr>
          <p:nvPr/>
        </p:nvPicPr>
        <p:blipFill>
          <a:blip r:embed="rId5"/>
          <a:stretch>
            <a:fillRect/>
          </a:stretch>
        </p:blipFill>
        <p:spPr>
          <a:xfrm>
            <a:off x="6549268" y="394559"/>
            <a:ext cx="4191951" cy="5286401"/>
          </a:xfrm>
          <a:prstGeom prst="rect">
            <a:avLst/>
          </a:prstGeom>
          <a:effectLst>
            <a:outerShdw blurRad="50800" dist="38100" dir="5400000" algn="t" rotWithShape="0">
              <a:prstClr val="black">
                <a:alpha val="40000"/>
              </a:prstClr>
            </a:outerShdw>
          </a:effectLst>
        </p:spPr>
      </p:pic>
      <p:sp>
        <p:nvSpPr>
          <p:cNvPr id="3" name="Slide Number Placeholder 2">
            <a:extLst>
              <a:ext uri="{FF2B5EF4-FFF2-40B4-BE49-F238E27FC236}">
                <a16:creationId xmlns:a16="http://schemas.microsoft.com/office/drawing/2014/main" id="{3FE67B88-F9F0-3346-84C0-0C28D84D2A9F}"/>
              </a:ext>
            </a:extLst>
          </p:cNvPr>
          <p:cNvSpPr>
            <a:spLocks noGrp="1"/>
          </p:cNvSpPr>
          <p:nvPr>
            <p:ph type="sldNum" sz="quarter" idx="4"/>
          </p:nvPr>
        </p:nvSpPr>
        <p:spPr/>
        <p:txBody>
          <a:bodyPr/>
          <a:lstStyle/>
          <a:p>
            <a:fld id="{8FF8BE51-C3B0-9B4F-9A06-4F809A9A7941}" type="slidenum">
              <a:rPr lang="en-US" smtClean="0"/>
              <a:pPr/>
              <a:t>40</a:t>
            </a:fld>
            <a:endParaRPr lang="en-US"/>
          </a:p>
        </p:txBody>
      </p:sp>
    </p:spTree>
    <p:custDataLst>
      <p:tags r:id="rId1"/>
    </p:custDataLst>
    <p:extLst>
      <p:ext uri="{BB962C8B-B14F-4D97-AF65-F5344CB8AC3E}">
        <p14:creationId xmlns:p14="http://schemas.microsoft.com/office/powerpoint/2010/main" val="47127406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A99755-DD95-B2CE-4BFD-3ACC4D78E139}"/>
              </a:ext>
            </a:extLst>
          </p:cNvPr>
          <p:cNvSpPr>
            <a:spLocks noGrp="1"/>
          </p:cNvSpPr>
          <p:nvPr>
            <p:ph type="title"/>
          </p:nvPr>
        </p:nvSpPr>
        <p:spPr/>
        <p:txBody>
          <a:bodyPr/>
          <a:lstStyle/>
          <a:p>
            <a:r>
              <a:rPr lang="en-US">
                <a:latin typeface="Arial"/>
                <a:cs typeface="Arial"/>
              </a:rPr>
              <a:t>Recruitment and Retention Website</a:t>
            </a:r>
            <a:endParaRPr lang="en-US"/>
          </a:p>
        </p:txBody>
      </p:sp>
      <p:sp>
        <p:nvSpPr>
          <p:cNvPr id="7" name="TextBox 6">
            <a:extLst>
              <a:ext uri="{FF2B5EF4-FFF2-40B4-BE49-F238E27FC236}">
                <a16:creationId xmlns:a16="http://schemas.microsoft.com/office/drawing/2014/main" id="{1EDEADE2-DFE2-A135-748B-34613D3E1CA3}"/>
              </a:ext>
            </a:extLst>
          </p:cNvPr>
          <p:cNvSpPr txBox="1"/>
          <p:nvPr/>
        </p:nvSpPr>
        <p:spPr>
          <a:xfrm>
            <a:off x="359365" y="1125346"/>
            <a:ext cx="5601670" cy="52750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marR="0" lvl="0" indent="-285750" algn="l" defTabSz="914400" rtl="0" eaLnBrk="1" fontAlgn="auto" latinLnBrk="0" hangingPunct="1">
              <a:lnSpc>
                <a:spcPct val="100000"/>
              </a:lnSpc>
              <a:spcBef>
                <a:spcPts val="0"/>
              </a:spcBef>
              <a:spcAft>
                <a:spcPts val="0"/>
              </a:spcAft>
              <a:buClrTx/>
              <a:buSzTx/>
              <a:buFont typeface="Arial"/>
              <a:buChar char="•"/>
              <a:tabLst/>
              <a:defRPr/>
            </a:pPr>
            <a:r>
              <a:rPr kumimoji="0" lang="en-US" sz="2200" b="0" i="0" u="none" strike="noStrike" kern="1200" cap="none" spc="0" normalizeH="0" baseline="0" noProof="0">
                <a:ln>
                  <a:noFill/>
                </a:ln>
                <a:solidFill>
                  <a:srgbClr val="000000"/>
                </a:solidFill>
                <a:effectLst/>
                <a:uLnTx/>
                <a:uFillTx/>
                <a:latin typeface="Arial" panose="020B0604020202020204"/>
                <a:ea typeface="+mn-ea"/>
                <a:cs typeface="Arial"/>
              </a:rPr>
              <a:t>Key Strategy One Page Overviews</a:t>
            </a:r>
          </a:p>
          <a:p>
            <a:pPr marL="285750" marR="0" lvl="0" indent="-285750" algn="l" defTabSz="914400" rtl="0" eaLnBrk="1" fontAlgn="auto" latinLnBrk="0" hangingPunct="1">
              <a:lnSpc>
                <a:spcPct val="100000"/>
              </a:lnSpc>
              <a:spcBef>
                <a:spcPts val="0"/>
              </a:spcBef>
              <a:spcAft>
                <a:spcPts val="0"/>
              </a:spcAft>
              <a:buClrTx/>
              <a:buSzTx/>
              <a:buFont typeface="Arial"/>
              <a:buChar char="•"/>
              <a:tabLst/>
              <a:defRPr/>
            </a:pPr>
            <a:endParaRPr kumimoji="0" lang="en-US" sz="2200" b="0" i="0" u="none" strike="noStrike" kern="1200" cap="none" spc="0" normalizeH="0" baseline="0" noProof="0">
              <a:ln>
                <a:noFill/>
              </a:ln>
              <a:solidFill>
                <a:srgbClr val="000000"/>
              </a:solidFill>
              <a:effectLst/>
              <a:uLnTx/>
              <a:uFillTx/>
              <a:latin typeface="Arial" panose="020B0604020202020204"/>
              <a:ea typeface="+mn-ea"/>
              <a:cs typeface="Arial"/>
            </a:endParaRPr>
          </a:p>
          <a:p>
            <a:pPr marL="285750" marR="0" lvl="0" indent="-285750" algn="l" defTabSz="914400" rtl="0" eaLnBrk="1" fontAlgn="auto" latinLnBrk="0" hangingPunct="1">
              <a:lnSpc>
                <a:spcPct val="100000"/>
              </a:lnSpc>
              <a:spcBef>
                <a:spcPts val="0"/>
              </a:spcBef>
              <a:spcAft>
                <a:spcPts val="0"/>
              </a:spcAft>
              <a:buClrTx/>
              <a:buSzTx/>
              <a:buFont typeface="Arial"/>
              <a:buChar char="•"/>
              <a:tabLst/>
              <a:defRPr/>
            </a:pPr>
            <a:r>
              <a:rPr kumimoji="0" lang="en-US" sz="2200" b="0" i="0" u="none" strike="noStrike" kern="1200" cap="none" spc="0" normalizeH="0" baseline="0" noProof="0">
                <a:ln>
                  <a:noFill/>
                </a:ln>
                <a:solidFill>
                  <a:srgbClr val="000000"/>
                </a:solidFill>
                <a:effectLst/>
                <a:uLnTx/>
                <a:uFillTx/>
                <a:latin typeface="Arial" panose="020B0604020202020204"/>
                <a:ea typeface="+mn-ea"/>
                <a:cs typeface="Arial"/>
              </a:rPr>
              <a:t>NEW- State Recruitment and Retention Strategies Search</a:t>
            </a:r>
          </a:p>
          <a:p>
            <a:pPr marL="742950" marR="0" lvl="1" indent="-285750" algn="l" defTabSz="914400" rtl="0" eaLnBrk="1" fontAlgn="auto" latinLnBrk="0" hangingPunct="1">
              <a:lnSpc>
                <a:spcPct val="100000"/>
              </a:lnSpc>
              <a:spcBef>
                <a:spcPts val="0"/>
              </a:spcBef>
              <a:spcAft>
                <a:spcPts val="0"/>
              </a:spcAft>
              <a:buClrTx/>
              <a:buSzTx/>
              <a:buFont typeface="Courier New"/>
              <a:buChar char="o"/>
              <a:tabLst/>
              <a:defRPr/>
            </a:pPr>
            <a:r>
              <a:rPr kumimoji="0" lang="en-US" sz="2200" b="0" i="0" u="none" strike="noStrike" kern="1200" cap="none" spc="0" normalizeH="0" baseline="0" noProof="0">
                <a:ln>
                  <a:noFill/>
                </a:ln>
                <a:solidFill>
                  <a:srgbClr val="000000"/>
                </a:solidFill>
                <a:effectLst/>
                <a:uLnTx/>
                <a:uFillTx/>
                <a:latin typeface="Arial" panose="020B0604020202020204"/>
                <a:ea typeface="+mn-ea"/>
                <a:cs typeface="Arial"/>
              </a:rPr>
              <a:t>Discover strategies that may work for your state using our database of EI/ECSE recruitment and retention strategies used in state and local programs nationwide.</a:t>
            </a:r>
          </a:p>
          <a:p>
            <a:pPr marL="457200" marR="0" lvl="1" indent="0" algn="l" defTabSz="914400" rtl="0" eaLnBrk="1" fontAlgn="auto" latinLnBrk="0" hangingPunct="1">
              <a:lnSpc>
                <a:spcPct val="100000"/>
              </a:lnSpc>
              <a:spcBef>
                <a:spcPts val="0"/>
              </a:spcBef>
              <a:spcAft>
                <a:spcPts val="0"/>
              </a:spcAft>
              <a:buClrTx/>
              <a:buSzTx/>
              <a:buFontTx/>
              <a:buNone/>
              <a:tabLst/>
              <a:defRPr/>
            </a:pPr>
            <a:endParaRPr kumimoji="0" lang="en-US" sz="2200" b="0" i="0" u="none" strike="noStrike" kern="1200" cap="none" spc="0" normalizeH="0" baseline="0" noProof="0">
              <a:ln>
                <a:noFill/>
              </a:ln>
              <a:solidFill>
                <a:srgbClr val="000000"/>
              </a:solidFill>
              <a:effectLst/>
              <a:uLnTx/>
              <a:uFillTx/>
              <a:latin typeface="Arial" panose="020B0604020202020204"/>
              <a:ea typeface="+mn-ea"/>
              <a:cs typeface="Arial"/>
            </a:endParaRPr>
          </a:p>
          <a:p>
            <a:pPr marL="285750" marR="0" lvl="0" indent="-285750" algn="l" defTabSz="914400" rtl="0" eaLnBrk="1" fontAlgn="auto" latinLnBrk="0" hangingPunct="1">
              <a:lnSpc>
                <a:spcPct val="100000"/>
              </a:lnSpc>
              <a:spcBef>
                <a:spcPts val="0"/>
              </a:spcBef>
              <a:spcAft>
                <a:spcPts val="0"/>
              </a:spcAft>
              <a:buClrTx/>
              <a:buSzTx/>
              <a:buFont typeface="Arial"/>
              <a:buChar char="•"/>
              <a:tabLst/>
              <a:defRPr/>
            </a:pPr>
            <a:r>
              <a:rPr kumimoji="0" lang="en-US" sz="2200" b="0" i="0" u="none" strike="noStrike" kern="1200" cap="none" spc="0" normalizeH="0" baseline="0" noProof="0">
                <a:ln>
                  <a:noFill/>
                </a:ln>
                <a:solidFill>
                  <a:srgbClr val="000000"/>
                </a:solidFill>
                <a:effectLst/>
                <a:uLnTx/>
                <a:uFillTx/>
                <a:latin typeface="Arial" panose="020B0604020202020204"/>
                <a:ea typeface="+mn-ea"/>
                <a:cs typeface="Arial"/>
              </a:rPr>
              <a:t>Website Address: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200" b="0" i="0" u="none" strike="noStrike" kern="1200" cap="none" spc="0" normalizeH="0" baseline="0" noProof="0">
              <a:ln>
                <a:noFill/>
              </a:ln>
              <a:solidFill>
                <a:srgbClr val="000000"/>
              </a:solidFill>
              <a:effectLst/>
              <a:uLnTx/>
              <a:uFillTx/>
              <a:latin typeface="Arial" panose="020B0604020202020204"/>
              <a:ea typeface="+mn-ea"/>
              <a:cs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a:ln>
                  <a:noFill/>
                </a:ln>
                <a:solidFill>
                  <a:srgbClr val="0178D2"/>
                </a:solidFill>
                <a:effectLst/>
                <a:uLnTx/>
                <a:uFillTx/>
                <a:latin typeface="Arial" panose="020B0604020202020204"/>
                <a:ea typeface="+mn-lt"/>
                <a:cs typeface="Arial" panose="020B0604020202020204"/>
                <a:hlinkClick r:id="rId4">
                  <a:extLst>
                    <a:ext uri="{A12FA001-AC4F-418D-AE19-62706E023703}">
                      <ahyp:hlinkClr xmlns:ahyp="http://schemas.microsoft.com/office/drawing/2018/hyperlinkcolor" val="tx"/>
                    </a:ext>
                  </a:extLst>
                </a:hlinkClick>
              </a:rPr>
              <a:t>https://ectacenter.org/topics/personnel/recruitment.asp</a:t>
            </a:r>
            <a:endParaRPr kumimoji="0" lang="en-US" sz="2200" b="1" i="0" u="none" strike="noStrike" kern="1200" cap="none" spc="0" normalizeH="0" baseline="0" noProof="0">
              <a:ln>
                <a:noFill/>
              </a:ln>
              <a:solidFill>
                <a:srgbClr val="0178D2"/>
              </a:solidFill>
              <a:effectLst/>
              <a:uLnTx/>
              <a:uFillTx/>
              <a:latin typeface="Arial" panose="020B0604020202020204"/>
              <a:ea typeface="+mn-lt"/>
              <a:cs typeface="Arial" panose="020B0604020202020204"/>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200" b="0" i="0" u="none" strike="noStrike" kern="1200" cap="none" spc="0" normalizeH="0" baseline="0" noProof="0">
              <a:ln>
                <a:noFill/>
              </a:ln>
              <a:solidFill>
                <a:srgbClr val="000000"/>
              </a:solidFill>
              <a:effectLst/>
              <a:uLnTx/>
              <a:uFillTx/>
              <a:latin typeface="Arial" panose="020B0604020202020204"/>
              <a:ea typeface="+mn-ea"/>
              <a:cs typeface="Arial"/>
            </a:endParaRPr>
          </a:p>
        </p:txBody>
      </p:sp>
      <p:pic>
        <p:nvPicPr>
          <p:cNvPr id="6" name="Content Placeholder 5" descr="A screenshot of a computer">
            <a:extLst>
              <a:ext uri="{FF2B5EF4-FFF2-40B4-BE49-F238E27FC236}">
                <a16:creationId xmlns:a16="http://schemas.microsoft.com/office/drawing/2014/main" id="{2F54F827-69B8-EB12-44BB-74FC25DE69C9}"/>
              </a:ext>
            </a:extLst>
          </p:cNvPr>
          <p:cNvPicPr>
            <a:picLocks noGrp="1" noChangeAspect="1"/>
          </p:cNvPicPr>
          <p:nvPr>
            <p:ph idx="4294967295"/>
          </p:nvPr>
        </p:nvPicPr>
        <p:blipFill>
          <a:blip r:embed="rId5"/>
          <a:stretch>
            <a:fillRect/>
          </a:stretch>
        </p:blipFill>
        <p:spPr>
          <a:xfrm>
            <a:off x="6145213" y="1323975"/>
            <a:ext cx="6046787" cy="4205288"/>
          </a:xfrm>
        </p:spPr>
      </p:pic>
      <p:sp>
        <p:nvSpPr>
          <p:cNvPr id="3" name="Slide Number Placeholder 2">
            <a:extLst>
              <a:ext uri="{FF2B5EF4-FFF2-40B4-BE49-F238E27FC236}">
                <a16:creationId xmlns:a16="http://schemas.microsoft.com/office/drawing/2014/main" id="{387F0812-304C-5E50-32B2-3C04EA3375F0}"/>
              </a:ext>
            </a:extLst>
          </p:cNvPr>
          <p:cNvSpPr>
            <a:spLocks noGrp="1"/>
          </p:cNvSpPr>
          <p:nvPr>
            <p:ph type="sldNum" sz="quarter" idx="4"/>
          </p:nvPr>
        </p:nvSpPr>
        <p:spPr/>
        <p:txBody>
          <a:bodyPr/>
          <a:lstStyle/>
          <a:p>
            <a:fld id="{8FF8BE51-C3B0-9B4F-9A06-4F809A9A7941}" type="slidenum">
              <a:rPr lang="en-US" smtClean="0"/>
              <a:pPr/>
              <a:t>41</a:t>
            </a:fld>
            <a:endParaRPr lang="en-US"/>
          </a:p>
        </p:txBody>
      </p:sp>
    </p:spTree>
    <p:custDataLst>
      <p:tags r:id="rId1"/>
    </p:custDataLst>
    <p:extLst>
      <p:ext uri="{BB962C8B-B14F-4D97-AF65-F5344CB8AC3E}">
        <p14:creationId xmlns:p14="http://schemas.microsoft.com/office/powerpoint/2010/main" val="48479187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FCCBFF-DE1D-7BB7-DE5F-7439D1B29095}"/>
              </a:ext>
            </a:extLst>
          </p:cNvPr>
          <p:cNvSpPr>
            <a:spLocks noGrp="1"/>
          </p:cNvSpPr>
          <p:nvPr>
            <p:ph type="title"/>
          </p:nvPr>
        </p:nvSpPr>
        <p:spPr/>
        <p:txBody>
          <a:bodyPr anchor="t">
            <a:normAutofit/>
          </a:bodyPr>
          <a:lstStyle/>
          <a:p>
            <a:r>
              <a:rPr lang="en-US"/>
              <a:t>Strategies Search Demonstration</a:t>
            </a:r>
          </a:p>
        </p:txBody>
      </p:sp>
      <p:sp>
        <p:nvSpPr>
          <p:cNvPr id="3" name="Content Placeholder 2">
            <a:extLst>
              <a:ext uri="{FF2B5EF4-FFF2-40B4-BE49-F238E27FC236}">
                <a16:creationId xmlns:a16="http://schemas.microsoft.com/office/drawing/2014/main" id="{EB993B6D-2B8C-717B-27C3-7A2C1ED81250}"/>
              </a:ext>
            </a:extLst>
          </p:cNvPr>
          <p:cNvSpPr>
            <a:spLocks noGrp="1"/>
          </p:cNvSpPr>
          <p:nvPr>
            <p:ph sz="half" idx="4294967295"/>
          </p:nvPr>
        </p:nvSpPr>
        <p:spPr>
          <a:xfrm>
            <a:off x="0" y="1368425"/>
            <a:ext cx="5389563" cy="4478338"/>
          </a:xfrm>
        </p:spPr>
        <p:txBody>
          <a:bodyPr>
            <a:normAutofit lnSpcReduction="10000"/>
          </a:bodyPr>
          <a:lstStyle/>
          <a:p>
            <a:pPr>
              <a:lnSpc>
                <a:spcPct val="110000"/>
              </a:lnSpc>
            </a:pPr>
            <a:r>
              <a:rPr lang="en-US" sz="2000"/>
              <a:t>Use the searchable strategies tool, to seek out solutions for one of the following scenarios </a:t>
            </a:r>
            <a:r>
              <a:rPr lang="en-US" sz="2000">
                <a:hlinkClick r:id="rId4"/>
              </a:rPr>
              <a:t>https://ectacenter.org/topics/personnel/strategies-search.asp</a:t>
            </a:r>
            <a:r>
              <a:rPr lang="en-US" sz="2000"/>
              <a:t> :</a:t>
            </a:r>
          </a:p>
          <a:p>
            <a:pPr lvl="1">
              <a:lnSpc>
                <a:spcPct val="110000"/>
              </a:lnSpc>
            </a:pPr>
            <a:r>
              <a:rPr lang="en-US" sz="2000"/>
              <a:t>I’m a Part C coordinator seeking “Grow Your Own” recruitment ideas.</a:t>
            </a:r>
          </a:p>
          <a:p>
            <a:pPr lvl="1">
              <a:lnSpc>
                <a:spcPct val="110000"/>
              </a:lnSpc>
            </a:pPr>
            <a:r>
              <a:rPr lang="en-US" sz="2000"/>
              <a:t>I’m a state PD/TA  provider in the Midwest looking for o</a:t>
            </a:r>
            <a:r>
              <a:rPr lang="en-US" sz="2000" b="0" i="0">
                <a:effectLst/>
              </a:rPr>
              <a:t>ngoing </a:t>
            </a:r>
            <a:r>
              <a:rPr lang="en-US" sz="2000"/>
              <a:t>p</a:t>
            </a:r>
            <a:r>
              <a:rPr lang="en-US" sz="2000" b="0" i="0">
                <a:effectLst/>
              </a:rPr>
              <a:t>rofessional learning strategies in neighboring states.</a:t>
            </a:r>
          </a:p>
          <a:p>
            <a:pPr lvl="1">
              <a:lnSpc>
                <a:spcPct val="110000"/>
              </a:lnSpc>
            </a:pPr>
            <a:r>
              <a:rPr lang="en-US" sz="2000"/>
              <a:t> I’m looking for public awareness strategies that use state/local funds</a:t>
            </a:r>
            <a:r>
              <a:rPr lang="en-US" sz="1900"/>
              <a:t>.</a:t>
            </a:r>
          </a:p>
        </p:txBody>
      </p:sp>
      <p:pic>
        <p:nvPicPr>
          <p:cNvPr id="5" name="Picture 4" descr="Cartoon image of a bee looking through binoculars and standing on top of a red  location icon ">
            <a:extLst>
              <a:ext uri="{FF2B5EF4-FFF2-40B4-BE49-F238E27FC236}">
                <a16:creationId xmlns:a16="http://schemas.microsoft.com/office/drawing/2014/main" id="{750F0613-9D7C-500C-BA80-CB43D2673CE4}"/>
              </a:ext>
            </a:extLst>
          </p:cNvPr>
          <p:cNvPicPr>
            <a:picLocks noChangeAspect="1"/>
          </p:cNvPicPr>
          <p:nvPr/>
        </p:nvPicPr>
        <p:blipFill>
          <a:blip r:embed="rId5"/>
          <a:stretch>
            <a:fillRect/>
          </a:stretch>
        </p:blipFill>
        <p:spPr>
          <a:xfrm>
            <a:off x="6664760" y="1376140"/>
            <a:ext cx="4468620" cy="4468620"/>
          </a:xfrm>
          <a:prstGeom prst="rect">
            <a:avLst/>
          </a:prstGeom>
          <a:noFill/>
        </p:spPr>
      </p:pic>
      <p:sp>
        <p:nvSpPr>
          <p:cNvPr id="4" name="Slide Number Placeholder 3">
            <a:extLst>
              <a:ext uri="{FF2B5EF4-FFF2-40B4-BE49-F238E27FC236}">
                <a16:creationId xmlns:a16="http://schemas.microsoft.com/office/drawing/2014/main" id="{95338231-2F4C-586C-2AEA-98CC590F3CEC}"/>
              </a:ext>
            </a:extLst>
          </p:cNvPr>
          <p:cNvSpPr>
            <a:spLocks noGrp="1"/>
          </p:cNvSpPr>
          <p:nvPr>
            <p:ph type="sldNum" sz="quarter" idx="4"/>
          </p:nvPr>
        </p:nvSpPr>
        <p:spPr/>
        <p:txBody>
          <a:bodyPr/>
          <a:lstStyle/>
          <a:p>
            <a:fld id="{8FF8BE51-C3B0-9B4F-9A06-4F809A9A7941}" type="slidenum">
              <a:rPr lang="en-US" smtClean="0"/>
              <a:pPr/>
              <a:t>42</a:t>
            </a:fld>
            <a:endParaRPr lang="en-US"/>
          </a:p>
        </p:txBody>
      </p:sp>
    </p:spTree>
    <p:custDataLst>
      <p:tags r:id="rId1"/>
    </p:custDataLst>
    <p:extLst>
      <p:ext uri="{BB962C8B-B14F-4D97-AF65-F5344CB8AC3E}">
        <p14:creationId xmlns:p14="http://schemas.microsoft.com/office/powerpoint/2010/main" val="301211872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31AC588F-3483-7111-12AD-F1970EAE8F8E}"/>
              </a:ext>
            </a:extLst>
          </p:cNvPr>
          <p:cNvSpPr>
            <a:spLocks noGrp="1"/>
          </p:cNvSpPr>
          <p:nvPr>
            <p:ph type="title"/>
          </p:nvPr>
        </p:nvSpPr>
        <p:spPr/>
        <p:txBody>
          <a:bodyPr/>
          <a:lstStyle/>
          <a:p>
            <a:r>
              <a:rPr lang="en-US"/>
              <a:t>Why does workforce data matter?</a:t>
            </a:r>
          </a:p>
        </p:txBody>
      </p:sp>
      <p:pic>
        <p:nvPicPr>
          <p:cNvPr id="7" name="Content Placeholder 6" descr="Cartoon graphic of a desktop with a computer monitor, keyboard, notebook, pen, and mug of tea.">
            <a:extLst>
              <a:ext uri="{FF2B5EF4-FFF2-40B4-BE49-F238E27FC236}">
                <a16:creationId xmlns:a16="http://schemas.microsoft.com/office/drawing/2014/main" id="{2BC883F0-3BC8-806F-587D-717054D6603D}"/>
              </a:ext>
            </a:extLst>
          </p:cNvPr>
          <p:cNvPicPr>
            <a:picLocks noGrp="1" noChangeAspect="1"/>
          </p:cNvPicPr>
          <p:nvPr>
            <p:ph sz="half" idx="1"/>
          </p:nvPr>
        </p:nvPicPr>
        <p:blipFill>
          <a:blip r:embed="rId3"/>
          <a:stretch>
            <a:fillRect/>
          </a:stretch>
        </p:blipFill>
        <p:spPr>
          <a:xfrm>
            <a:off x="3189060" y="1560937"/>
            <a:ext cx="5389563" cy="4093314"/>
          </a:xfrm>
        </p:spPr>
      </p:pic>
      <p:sp>
        <p:nvSpPr>
          <p:cNvPr id="2" name="Slide Number Placeholder 1">
            <a:extLst>
              <a:ext uri="{FF2B5EF4-FFF2-40B4-BE49-F238E27FC236}">
                <a16:creationId xmlns:a16="http://schemas.microsoft.com/office/drawing/2014/main" id="{9D2F4C11-FC1E-E903-58B1-4E6B70FB8141}"/>
              </a:ext>
            </a:extLst>
          </p:cNvPr>
          <p:cNvSpPr>
            <a:spLocks noGrp="1"/>
          </p:cNvSpPr>
          <p:nvPr>
            <p:ph type="sldNum" sz="quarter" idx="4"/>
          </p:nvPr>
        </p:nvSpPr>
        <p:spPr/>
        <p:txBody>
          <a:bodyPr/>
          <a:lstStyle/>
          <a:p>
            <a:fld id="{8FF8BE51-C3B0-9B4F-9A06-4F809A9A7941}" type="slidenum">
              <a:rPr lang="en-US" smtClean="0"/>
              <a:pPr/>
              <a:t>43</a:t>
            </a:fld>
            <a:endParaRPr lang="en-US"/>
          </a:p>
        </p:txBody>
      </p:sp>
    </p:spTree>
    <p:extLst>
      <p:ext uri="{BB962C8B-B14F-4D97-AF65-F5344CB8AC3E}">
        <p14:creationId xmlns:p14="http://schemas.microsoft.com/office/powerpoint/2010/main" val="106003158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name="Slide 14">
    <p:spTree>
      <p:nvGrpSpPr>
        <p:cNvPr id="1" name=""/>
        <p:cNvGrpSpPr/>
        <p:nvPr/>
      </p:nvGrpSpPr>
      <p:grpSpPr>
        <a:xfrm>
          <a:off x="0" y="0"/>
          <a:ext cx="0" cy="0"/>
          <a:chOff x="0" y="0"/>
          <a:chExt cx="0" cy="0"/>
        </a:xfrm>
      </p:grpSpPr>
      <p:sp>
        <p:nvSpPr>
          <p:cNvPr id="6" name="Text 4"/>
          <p:cNvSpPr>
            <a:spLocks noGrp="1"/>
          </p:cNvSpPr>
          <p:nvPr>
            <p:ph type="title" idx="4294967295"/>
          </p:nvPr>
        </p:nvSpPr>
        <p:spPr>
          <a:xfrm>
            <a:off x="502920" y="658368"/>
            <a:ext cx="11064240" cy="347472"/>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normAutofit fontScale="9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srgbClr val="143A5A"/>
                </a:solidFill>
                <a:effectLst/>
                <a:uLnTx/>
                <a:uFillTx/>
                <a:latin typeface="+mn-lt"/>
                <a:ea typeface="+mn-ea"/>
                <a:cs typeface="+mn-cs"/>
              </a:rPr>
              <a:t>Why workforce data matters</a:t>
            </a:r>
            <a:endParaRPr kumimoji="0" lang="en-US" sz="2800" b="0" i="0" u="none" strike="noStrike" kern="1200" cap="none" spc="0" normalizeH="0" baseline="0" noProof="0">
              <a:ln>
                <a:noFill/>
              </a:ln>
              <a:solidFill>
                <a:schemeClr val="tx1"/>
              </a:solidFill>
              <a:effectLst/>
              <a:uLnTx/>
              <a:uFillTx/>
              <a:latin typeface="+mn-lt"/>
              <a:ea typeface="+mn-ea"/>
              <a:cs typeface="+mn-cs"/>
            </a:endParaRPr>
          </a:p>
        </p:txBody>
      </p:sp>
      <p:sp>
        <p:nvSpPr>
          <p:cNvPr id="7" name="Text 5"/>
          <p:cNvSpPr/>
          <p:nvPr/>
        </p:nvSpPr>
        <p:spPr>
          <a:xfrm>
            <a:off x="530352" y="1078992"/>
            <a:ext cx="10789920" cy="201168"/>
          </a:xfrm>
          <a:prstGeom prst="rect">
            <a:avLst/>
          </a:prstGeom>
          <a:noFill/>
          <a:ln/>
        </p:spPr>
        <p:txBody>
          <a:bodyPr wrap="square" lIns="0" tIns="0" rIns="0" bIns="0" rtlCol="0" anchor="ctr">
            <a:normAutofit/>
          </a:bodyPr>
          <a:lstStyle/>
          <a:p>
            <a:pPr marL="0" indent="0">
              <a:buNone/>
            </a:pPr>
            <a:r>
              <a:rPr lang="en-US" sz="1200">
                <a:solidFill>
                  <a:srgbClr val="405060"/>
                </a:solidFill>
              </a:rPr>
              <a:t>Data turns broad concern into answerable questions and targeted choices.</a:t>
            </a:r>
            <a:endParaRPr lang="en-US" sz="1200"/>
          </a:p>
        </p:txBody>
      </p:sp>
      <p:sp>
        <p:nvSpPr>
          <p:cNvPr id="8" name="Shape 6">
            <a:extLst>
              <a:ext uri="{C183D7F6-B498-43B3-948B-1728B52AA6E4}">
                <adec:decorative xmlns:adec="http://schemas.microsoft.com/office/drawing/2017/decorative" val="1"/>
              </a:ext>
            </a:extLst>
          </p:cNvPr>
          <p:cNvSpPr/>
          <p:nvPr/>
        </p:nvSpPr>
        <p:spPr>
          <a:xfrm>
            <a:off x="731520" y="1417320"/>
            <a:ext cx="3246120" cy="1005840"/>
          </a:xfrm>
          <a:prstGeom prst="roundRect">
            <a:avLst>
              <a:gd name="adj" fmla="val 7273"/>
            </a:avLst>
          </a:prstGeom>
          <a:solidFill>
            <a:srgbClr val="FFFFFF"/>
          </a:solidFill>
          <a:ln w="12700">
            <a:solidFill>
              <a:srgbClr val="D9E2EC"/>
            </a:solidFill>
            <a:prstDash val="solid"/>
          </a:ln>
        </p:spPr>
        <p:txBody>
          <a:bodyPr/>
          <a:lstStyle/>
          <a:p>
            <a:endParaRPr lang="en-US"/>
          </a:p>
        </p:txBody>
      </p:sp>
      <p:sp>
        <p:nvSpPr>
          <p:cNvPr id="9" name="Shape 7">
            <a:extLst>
              <a:ext uri="{C183D7F6-B498-43B3-948B-1728B52AA6E4}">
                <adec:decorative xmlns:adec="http://schemas.microsoft.com/office/drawing/2017/decorative" val="1"/>
              </a:ext>
            </a:extLst>
          </p:cNvPr>
          <p:cNvSpPr/>
          <p:nvPr/>
        </p:nvSpPr>
        <p:spPr>
          <a:xfrm>
            <a:off x="731520" y="1417320"/>
            <a:ext cx="3246120" cy="91440"/>
          </a:xfrm>
          <a:prstGeom prst="rect">
            <a:avLst/>
          </a:prstGeom>
          <a:solidFill>
            <a:srgbClr val="2A9D8F"/>
          </a:solidFill>
          <a:ln w="12700">
            <a:solidFill>
              <a:srgbClr val="2A9D8F"/>
            </a:solidFill>
            <a:prstDash val="solid"/>
          </a:ln>
        </p:spPr>
        <p:txBody>
          <a:bodyPr/>
          <a:lstStyle/>
          <a:p>
            <a:endParaRPr lang="en-US"/>
          </a:p>
        </p:txBody>
      </p:sp>
      <p:sp>
        <p:nvSpPr>
          <p:cNvPr id="10" name="Text 8"/>
          <p:cNvSpPr/>
          <p:nvPr/>
        </p:nvSpPr>
        <p:spPr>
          <a:xfrm>
            <a:off x="896112" y="1600200"/>
            <a:ext cx="2916936" cy="274320"/>
          </a:xfrm>
          <a:prstGeom prst="rect">
            <a:avLst/>
          </a:prstGeom>
          <a:noFill/>
          <a:ln/>
        </p:spPr>
        <p:txBody>
          <a:bodyPr wrap="square" lIns="0" tIns="0" rIns="0" bIns="0" rtlCol="0" anchor="ctr">
            <a:normAutofit/>
          </a:bodyPr>
          <a:lstStyle/>
          <a:p>
            <a:pPr marL="0" indent="0">
              <a:buNone/>
            </a:pPr>
            <a:r>
              <a:rPr lang="en-US" sz="1500" b="1">
                <a:solidFill>
                  <a:srgbClr val="143A5A"/>
                </a:solidFill>
              </a:rPr>
              <a:t>How many?</a:t>
            </a:r>
            <a:endParaRPr lang="en-US" sz="1500"/>
          </a:p>
        </p:txBody>
      </p:sp>
      <p:sp>
        <p:nvSpPr>
          <p:cNvPr id="11" name="Text 9"/>
          <p:cNvSpPr/>
          <p:nvPr/>
        </p:nvSpPr>
        <p:spPr>
          <a:xfrm>
            <a:off x="896112" y="1984248"/>
            <a:ext cx="2916936" cy="320040"/>
          </a:xfrm>
          <a:prstGeom prst="rect">
            <a:avLst/>
          </a:prstGeom>
          <a:noFill/>
          <a:ln/>
        </p:spPr>
        <p:txBody>
          <a:bodyPr wrap="square" lIns="254" tIns="254" rIns="254" bIns="254" rtlCol="0" anchor="ctr">
            <a:normAutofit fontScale="92500" lnSpcReduction="10000"/>
          </a:bodyPr>
          <a:lstStyle/>
          <a:p>
            <a:pPr marL="0" indent="0">
              <a:buNone/>
            </a:pPr>
            <a:r>
              <a:rPr lang="en-US" sz="1180">
                <a:solidFill>
                  <a:srgbClr val="1F2937"/>
                </a:solidFill>
              </a:rPr>
              <a:t>Headcount, FTE, vacancies, caseloads, turnover</a:t>
            </a:r>
            <a:endParaRPr lang="en-US" sz="1180"/>
          </a:p>
        </p:txBody>
      </p:sp>
      <p:sp>
        <p:nvSpPr>
          <p:cNvPr id="12" name="Shape 10">
            <a:extLst>
              <a:ext uri="{C183D7F6-B498-43B3-948B-1728B52AA6E4}">
                <adec:decorative xmlns:adec="http://schemas.microsoft.com/office/drawing/2017/decorative" val="1"/>
              </a:ext>
            </a:extLst>
          </p:cNvPr>
          <p:cNvSpPr/>
          <p:nvPr/>
        </p:nvSpPr>
        <p:spPr>
          <a:xfrm>
            <a:off x="4480560" y="1417320"/>
            <a:ext cx="3246120" cy="1005840"/>
          </a:xfrm>
          <a:prstGeom prst="roundRect">
            <a:avLst>
              <a:gd name="adj" fmla="val 7273"/>
            </a:avLst>
          </a:prstGeom>
          <a:solidFill>
            <a:srgbClr val="FFFFFF"/>
          </a:solidFill>
          <a:ln w="12700">
            <a:solidFill>
              <a:srgbClr val="D9E2EC"/>
            </a:solidFill>
            <a:prstDash val="solid"/>
          </a:ln>
        </p:spPr>
        <p:txBody>
          <a:bodyPr/>
          <a:lstStyle/>
          <a:p>
            <a:endParaRPr lang="en-US"/>
          </a:p>
        </p:txBody>
      </p:sp>
      <p:sp>
        <p:nvSpPr>
          <p:cNvPr id="13" name="Shape 11">
            <a:extLst>
              <a:ext uri="{C183D7F6-B498-43B3-948B-1728B52AA6E4}">
                <adec:decorative xmlns:adec="http://schemas.microsoft.com/office/drawing/2017/decorative" val="1"/>
              </a:ext>
            </a:extLst>
          </p:cNvPr>
          <p:cNvSpPr/>
          <p:nvPr/>
        </p:nvSpPr>
        <p:spPr>
          <a:xfrm>
            <a:off x="4480560" y="1417320"/>
            <a:ext cx="3246120" cy="91440"/>
          </a:xfrm>
          <a:prstGeom prst="rect">
            <a:avLst/>
          </a:prstGeom>
          <a:solidFill>
            <a:schemeClr val="accent4">
              <a:lumMod val="75000"/>
            </a:schemeClr>
          </a:solidFill>
          <a:ln w="12700">
            <a:solidFill>
              <a:srgbClr val="4D908E"/>
            </a:solidFill>
            <a:prstDash val="solid"/>
          </a:ln>
        </p:spPr>
        <p:txBody>
          <a:bodyPr/>
          <a:lstStyle/>
          <a:p>
            <a:endParaRPr lang="en-US"/>
          </a:p>
        </p:txBody>
      </p:sp>
      <p:sp>
        <p:nvSpPr>
          <p:cNvPr id="14" name="Text 12"/>
          <p:cNvSpPr/>
          <p:nvPr/>
        </p:nvSpPr>
        <p:spPr>
          <a:xfrm>
            <a:off x="4645152" y="1600200"/>
            <a:ext cx="2916936" cy="274320"/>
          </a:xfrm>
          <a:prstGeom prst="rect">
            <a:avLst/>
          </a:prstGeom>
          <a:noFill/>
          <a:ln/>
        </p:spPr>
        <p:txBody>
          <a:bodyPr wrap="square" lIns="0" tIns="0" rIns="0" bIns="0" rtlCol="0" anchor="ctr">
            <a:normAutofit/>
          </a:bodyPr>
          <a:lstStyle/>
          <a:p>
            <a:pPr marL="0" indent="0">
              <a:buNone/>
            </a:pPr>
            <a:r>
              <a:rPr lang="en-US" sz="1500" b="1">
                <a:solidFill>
                  <a:srgbClr val="143A5A"/>
                </a:solidFill>
              </a:rPr>
              <a:t>Who?</a:t>
            </a:r>
            <a:endParaRPr lang="en-US" sz="1500"/>
          </a:p>
        </p:txBody>
      </p:sp>
      <p:sp>
        <p:nvSpPr>
          <p:cNvPr id="15" name="Text 13"/>
          <p:cNvSpPr/>
          <p:nvPr/>
        </p:nvSpPr>
        <p:spPr>
          <a:xfrm>
            <a:off x="4645152" y="1984248"/>
            <a:ext cx="2916936" cy="320040"/>
          </a:xfrm>
          <a:prstGeom prst="rect">
            <a:avLst/>
          </a:prstGeom>
          <a:noFill/>
          <a:ln/>
        </p:spPr>
        <p:txBody>
          <a:bodyPr wrap="square" lIns="254" tIns="254" rIns="254" bIns="254" rtlCol="0" anchor="ctr">
            <a:normAutofit fontScale="92500" lnSpcReduction="10000"/>
          </a:bodyPr>
          <a:lstStyle/>
          <a:p>
            <a:pPr marL="0" indent="0">
              <a:buNone/>
            </a:pPr>
            <a:r>
              <a:rPr lang="en-US" sz="1180">
                <a:solidFill>
                  <a:srgbClr val="1F2937"/>
                </a:solidFill>
              </a:rPr>
              <a:t>Role, credential, demographics, language, geography</a:t>
            </a:r>
            <a:endParaRPr lang="en-US" sz="1180"/>
          </a:p>
        </p:txBody>
      </p:sp>
      <p:sp>
        <p:nvSpPr>
          <p:cNvPr id="16" name="Shape 14">
            <a:extLst>
              <a:ext uri="{C183D7F6-B498-43B3-948B-1728B52AA6E4}">
                <adec:decorative xmlns:adec="http://schemas.microsoft.com/office/drawing/2017/decorative" val="1"/>
              </a:ext>
            </a:extLst>
          </p:cNvPr>
          <p:cNvSpPr/>
          <p:nvPr/>
        </p:nvSpPr>
        <p:spPr>
          <a:xfrm>
            <a:off x="8229600" y="1417320"/>
            <a:ext cx="3246120" cy="1005840"/>
          </a:xfrm>
          <a:prstGeom prst="roundRect">
            <a:avLst>
              <a:gd name="adj" fmla="val 7273"/>
            </a:avLst>
          </a:prstGeom>
          <a:solidFill>
            <a:srgbClr val="FFFFFF"/>
          </a:solidFill>
          <a:ln w="12700">
            <a:solidFill>
              <a:srgbClr val="D9E2EC"/>
            </a:solidFill>
            <a:prstDash val="solid"/>
          </a:ln>
        </p:spPr>
        <p:txBody>
          <a:bodyPr/>
          <a:lstStyle/>
          <a:p>
            <a:endParaRPr lang="en-US"/>
          </a:p>
        </p:txBody>
      </p:sp>
      <p:sp>
        <p:nvSpPr>
          <p:cNvPr id="17" name="Shape 15">
            <a:extLst>
              <a:ext uri="{C183D7F6-B498-43B3-948B-1728B52AA6E4}">
                <adec:decorative xmlns:adec="http://schemas.microsoft.com/office/drawing/2017/decorative" val="1"/>
              </a:ext>
            </a:extLst>
          </p:cNvPr>
          <p:cNvSpPr/>
          <p:nvPr/>
        </p:nvSpPr>
        <p:spPr>
          <a:xfrm>
            <a:off x="8229600" y="1417320"/>
            <a:ext cx="3246120" cy="91440"/>
          </a:xfrm>
          <a:prstGeom prst="rect">
            <a:avLst/>
          </a:prstGeom>
          <a:solidFill>
            <a:schemeClr val="accent3">
              <a:lumMod val="75000"/>
            </a:schemeClr>
          </a:solidFill>
          <a:ln w="12700">
            <a:solidFill>
              <a:srgbClr val="E9C46A"/>
            </a:solidFill>
            <a:prstDash val="solid"/>
          </a:ln>
        </p:spPr>
        <p:txBody>
          <a:bodyPr/>
          <a:lstStyle/>
          <a:p>
            <a:endParaRPr lang="en-US"/>
          </a:p>
        </p:txBody>
      </p:sp>
      <p:sp>
        <p:nvSpPr>
          <p:cNvPr id="18" name="Text 16"/>
          <p:cNvSpPr/>
          <p:nvPr/>
        </p:nvSpPr>
        <p:spPr>
          <a:xfrm>
            <a:off x="8394192" y="1600200"/>
            <a:ext cx="2916936" cy="274320"/>
          </a:xfrm>
          <a:prstGeom prst="rect">
            <a:avLst/>
          </a:prstGeom>
          <a:noFill/>
          <a:ln/>
        </p:spPr>
        <p:txBody>
          <a:bodyPr wrap="square" lIns="0" tIns="0" rIns="0" bIns="0" rtlCol="0" anchor="ctr">
            <a:normAutofit/>
          </a:bodyPr>
          <a:lstStyle/>
          <a:p>
            <a:pPr marL="0" indent="0">
              <a:buNone/>
            </a:pPr>
            <a:r>
              <a:rPr lang="en-US" sz="1500" b="1">
                <a:solidFill>
                  <a:srgbClr val="143A5A"/>
                </a:solidFill>
              </a:rPr>
              <a:t>Where?</a:t>
            </a:r>
            <a:endParaRPr lang="en-US" sz="1500"/>
          </a:p>
        </p:txBody>
      </p:sp>
      <p:sp>
        <p:nvSpPr>
          <p:cNvPr id="19" name="Text 17"/>
          <p:cNvSpPr/>
          <p:nvPr/>
        </p:nvSpPr>
        <p:spPr>
          <a:xfrm>
            <a:off x="8394192" y="1984248"/>
            <a:ext cx="2916936" cy="320040"/>
          </a:xfrm>
          <a:prstGeom prst="rect">
            <a:avLst/>
          </a:prstGeom>
          <a:noFill/>
          <a:ln/>
        </p:spPr>
        <p:txBody>
          <a:bodyPr wrap="square" lIns="254" tIns="254" rIns="254" bIns="254" rtlCol="0" anchor="ctr">
            <a:normAutofit fontScale="92500" lnSpcReduction="10000"/>
          </a:bodyPr>
          <a:lstStyle/>
          <a:p>
            <a:pPr marL="0" indent="0">
              <a:buNone/>
            </a:pPr>
            <a:r>
              <a:rPr lang="en-US" sz="1180">
                <a:solidFill>
                  <a:srgbClr val="1F2937"/>
                </a:solidFill>
              </a:rPr>
              <a:t>Regional shortages, service deserts, rural/remote access</a:t>
            </a:r>
            <a:endParaRPr lang="en-US" sz="1180"/>
          </a:p>
        </p:txBody>
      </p:sp>
      <p:sp>
        <p:nvSpPr>
          <p:cNvPr id="20" name="Shape 18">
            <a:extLst>
              <a:ext uri="{C183D7F6-B498-43B3-948B-1728B52AA6E4}">
                <adec:decorative xmlns:adec="http://schemas.microsoft.com/office/drawing/2017/decorative" val="1"/>
              </a:ext>
            </a:extLst>
          </p:cNvPr>
          <p:cNvSpPr/>
          <p:nvPr/>
        </p:nvSpPr>
        <p:spPr>
          <a:xfrm>
            <a:off x="731520" y="2971800"/>
            <a:ext cx="3246120" cy="1005840"/>
          </a:xfrm>
          <a:prstGeom prst="roundRect">
            <a:avLst>
              <a:gd name="adj" fmla="val 7273"/>
            </a:avLst>
          </a:prstGeom>
          <a:solidFill>
            <a:srgbClr val="FFFFFF"/>
          </a:solidFill>
          <a:ln w="12700">
            <a:solidFill>
              <a:srgbClr val="D9E2EC"/>
            </a:solidFill>
            <a:prstDash val="solid"/>
          </a:ln>
        </p:spPr>
        <p:txBody>
          <a:bodyPr/>
          <a:lstStyle/>
          <a:p>
            <a:endParaRPr lang="en-US"/>
          </a:p>
        </p:txBody>
      </p:sp>
      <p:sp>
        <p:nvSpPr>
          <p:cNvPr id="21" name="Shape 19">
            <a:extLst>
              <a:ext uri="{C183D7F6-B498-43B3-948B-1728B52AA6E4}">
                <adec:decorative xmlns:adec="http://schemas.microsoft.com/office/drawing/2017/decorative" val="1"/>
              </a:ext>
            </a:extLst>
          </p:cNvPr>
          <p:cNvSpPr/>
          <p:nvPr/>
        </p:nvSpPr>
        <p:spPr>
          <a:xfrm>
            <a:off x="731520" y="2971800"/>
            <a:ext cx="3246120" cy="91440"/>
          </a:xfrm>
          <a:prstGeom prst="rect">
            <a:avLst/>
          </a:prstGeom>
          <a:solidFill>
            <a:srgbClr val="E76F51"/>
          </a:solidFill>
          <a:ln w="12700">
            <a:solidFill>
              <a:srgbClr val="E76F51"/>
            </a:solidFill>
            <a:prstDash val="solid"/>
          </a:ln>
        </p:spPr>
        <p:txBody>
          <a:bodyPr/>
          <a:lstStyle/>
          <a:p>
            <a:endParaRPr lang="en-US"/>
          </a:p>
        </p:txBody>
      </p:sp>
      <p:sp>
        <p:nvSpPr>
          <p:cNvPr id="22" name="Text 20"/>
          <p:cNvSpPr/>
          <p:nvPr/>
        </p:nvSpPr>
        <p:spPr>
          <a:xfrm>
            <a:off x="896112" y="3154680"/>
            <a:ext cx="2916936" cy="274320"/>
          </a:xfrm>
          <a:prstGeom prst="rect">
            <a:avLst/>
          </a:prstGeom>
          <a:noFill/>
          <a:ln/>
        </p:spPr>
        <p:txBody>
          <a:bodyPr wrap="square" lIns="0" tIns="0" rIns="0" bIns="0" rtlCol="0" anchor="ctr">
            <a:normAutofit/>
          </a:bodyPr>
          <a:lstStyle/>
          <a:p>
            <a:pPr marL="0" indent="0">
              <a:buNone/>
            </a:pPr>
            <a:r>
              <a:rPr lang="en-US" sz="1500" b="1">
                <a:solidFill>
                  <a:srgbClr val="143A5A"/>
                </a:solidFill>
              </a:rPr>
              <a:t>Why?</a:t>
            </a:r>
            <a:endParaRPr lang="en-US" sz="1500"/>
          </a:p>
        </p:txBody>
      </p:sp>
      <p:sp>
        <p:nvSpPr>
          <p:cNvPr id="23" name="Text 21"/>
          <p:cNvSpPr/>
          <p:nvPr/>
        </p:nvSpPr>
        <p:spPr>
          <a:xfrm>
            <a:off x="896112" y="3538728"/>
            <a:ext cx="2916936" cy="320040"/>
          </a:xfrm>
          <a:prstGeom prst="rect">
            <a:avLst/>
          </a:prstGeom>
          <a:noFill/>
          <a:ln/>
        </p:spPr>
        <p:txBody>
          <a:bodyPr wrap="square" lIns="254" tIns="254" rIns="254" bIns="254" rtlCol="0" anchor="ctr">
            <a:normAutofit fontScale="92500" lnSpcReduction="10000"/>
          </a:bodyPr>
          <a:lstStyle/>
          <a:p>
            <a:pPr marL="0" indent="0">
              <a:buNone/>
            </a:pPr>
            <a:r>
              <a:rPr lang="en-US" sz="1180">
                <a:solidFill>
                  <a:srgbClr val="1F2937"/>
                </a:solidFill>
              </a:rPr>
              <a:t>Exit reasons, job satisfaction, compensation, workload</a:t>
            </a:r>
            <a:endParaRPr lang="en-US" sz="1180"/>
          </a:p>
        </p:txBody>
      </p:sp>
      <p:sp>
        <p:nvSpPr>
          <p:cNvPr id="24" name="Shape 22">
            <a:extLst>
              <a:ext uri="{C183D7F6-B498-43B3-948B-1728B52AA6E4}">
                <adec:decorative xmlns:adec="http://schemas.microsoft.com/office/drawing/2017/decorative" val="1"/>
              </a:ext>
            </a:extLst>
          </p:cNvPr>
          <p:cNvSpPr/>
          <p:nvPr/>
        </p:nvSpPr>
        <p:spPr>
          <a:xfrm>
            <a:off x="4480560" y="2971800"/>
            <a:ext cx="3246120" cy="1005840"/>
          </a:xfrm>
          <a:prstGeom prst="roundRect">
            <a:avLst>
              <a:gd name="adj" fmla="val 7273"/>
            </a:avLst>
          </a:prstGeom>
          <a:solidFill>
            <a:srgbClr val="FFFFFF"/>
          </a:solidFill>
          <a:ln w="12700">
            <a:solidFill>
              <a:srgbClr val="D9E2EC"/>
            </a:solidFill>
            <a:prstDash val="solid"/>
          </a:ln>
        </p:spPr>
        <p:txBody>
          <a:bodyPr/>
          <a:lstStyle/>
          <a:p>
            <a:endParaRPr lang="en-US"/>
          </a:p>
        </p:txBody>
      </p:sp>
      <p:sp>
        <p:nvSpPr>
          <p:cNvPr id="25" name="Shape 23">
            <a:extLst>
              <a:ext uri="{C183D7F6-B498-43B3-948B-1728B52AA6E4}">
                <adec:decorative xmlns:adec="http://schemas.microsoft.com/office/drawing/2017/decorative" val="1"/>
              </a:ext>
            </a:extLst>
          </p:cNvPr>
          <p:cNvSpPr/>
          <p:nvPr/>
        </p:nvSpPr>
        <p:spPr>
          <a:xfrm>
            <a:off x="4480560" y="2971800"/>
            <a:ext cx="3246120" cy="91440"/>
          </a:xfrm>
          <a:prstGeom prst="rect">
            <a:avLst/>
          </a:prstGeom>
          <a:solidFill>
            <a:srgbClr val="6D597A"/>
          </a:solidFill>
          <a:ln w="12700">
            <a:solidFill>
              <a:srgbClr val="6D597A"/>
            </a:solidFill>
            <a:prstDash val="solid"/>
          </a:ln>
        </p:spPr>
        <p:txBody>
          <a:bodyPr/>
          <a:lstStyle/>
          <a:p>
            <a:endParaRPr lang="en-US"/>
          </a:p>
        </p:txBody>
      </p:sp>
      <p:sp>
        <p:nvSpPr>
          <p:cNvPr id="26" name="Text 24"/>
          <p:cNvSpPr/>
          <p:nvPr/>
        </p:nvSpPr>
        <p:spPr>
          <a:xfrm>
            <a:off x="4645152" y="3154680"/>
            <a:ext cx="2916936" cy="274320"/>
          </a:xfrm>
          <a:prstGeom prst="rect">
            <a:avLst/>
          </a:prstGeom>
          <a:noFill/>
          <a:ln/>
        </p:spPr>
        <p:txBody>
          <a:bodyPr wrap="square" lIns="0" tIns="0" rIns="0" bIns="0" rtlCol="0" anchor="ctr">
            <a:normAutofit/>
          </a:bodyPr>
          <a:lstStyle/>
          <a:p>
            <a:pPr marL="0" indent="0">
              <a:buNone/>
            </a:pPr>
            <a:r>
              <a:rPr lang="en-US" sz="1500" b="1">
                <a:solidFill>
                  <a:srgbClr val="143A5A"/>
                </a:solidFill>
              </a:rPr>
              <a:t>What next?</a:t>
            </a:r>
            <a:endParaRPr lang="en-US" sz="1500"/>
          </a:p>
        </p:txBody>
      </p:sp>
      <p:sp>
        <p:nvSpPr>
          <p:cNvPr id="27" name="Text 25"/>
          <p:cNvSpPr/>
          <p:nvPr/>
        </p:nvSpPr>
        <p:spPr>
          <a:xfrm>
            <a:off x="4645152" y="3538728"/>
            <a:ext cx="2916936" cy="320040"/>
          </a:xfrm>
          <a:prstGeom prst="rect">
            <a:avLst/>
          </a:prstGeom>
          <a:noFill/>
          <a:ln/>
        </p:spPr>
        <p:txBody>
          <a:bodyPr wrap="square" lIns="254" tIns="254" rIns="254" bIns="254" rtlCol="0" anchor="ctr">
            <a:normAutofit fontScale="92500" lnSpcReduction="10000"/>
          </a:bodyPr>
          <a:lstStyle/>
          <a:p>
            <a:pPr marL="0" indent="0">
              <a:buNone/>
            </a:pPr>
            <a:r>
              <a:rPr lang="en-US" sz="1180">
                <a:solidFill>
                  <a:srgbClr val="1F2937"/>
                </a:solidFill>
              </a:rPr>
              <a:t>Retirement risk, preparation pathway, projected demand</a:t>
            </a:r>
            <a:endParaRPr lang="en-US" sz="1180"/>
          </a:p>
        </p:txBody>
      </p:sp>
      <p:sp>
        <p:nvSpPr>
          <p:cNvPr id="28" name="Text 26"/>
          <p:cNvSpPr/>
          <p:nvPr/>
        </p:nvSpPr>
        <p:spPr>
          <a:xfrm>
            <a:off x="1097280" y="5394960"/>
            <a:ext cx="9784080" cy="320040"/>
          </a:xfrm>
          <a:prstGeom prst="rect">
            <a:avLst/>
          </a:prstGeom>
          <a:noFill/>
          <a:ln/>
        </p:spPr>
        <p:txBody>
          <a:bodyPr wrap="square" lIns="0" tIns="0" rIns="0" bIns="0" rtlCol="0" anchor="ctr"/>
          <a:lstStyle/>
          <a:p>
            <a:pPr marL="0" indent="0" algn="ctr">
              <a:buNone/>
            </a:pPr>
            <a:r>
              <a:rPr lang="en-US" sz="1700" b="1">
                <a:solidFill>
                  <a:srgbClr val="143A5A"/>
                </a:solidFill>
              </a:rPr>
              <a:t>Start with a priority question, inventory what exists, and identify the smallest useful next step.</a:t>
            </a:r>
            <a:endParaRPr lang="en-US" sz="1700"/>
          </a:p>
        </p:txBody>
      </p:sp>
      <p:sp>
        <p:nvSpPr>
          <p:cNvPr id="2" name="Slide Number Placeholder 1">
            <a:extLst>
              <a:ext uri="{FF2B5EF4-FFF2-40B4-BE49-F238E27FC236}">
                <a16:creationId xmlns:a16="http://schemas.microsoft.com/office/drawing/2014/main" id="{2C8ABBD4-7E61-05EE-6AB0-4EA7BC168341}"/>
              </a:ext>
            </a:extLst>
          </p:cNvPr>
          <p:cNvSpPr>
            <a:spLocks noGrp="1"/>
          </p:cNvSpPr>
          <p:nvPr>
            <p:ph type="sldNum" sz="quarter" idx="4"/>
          </p:nvPr>
        </p:nvSpPr>
        <p:spPr/>
        <p:txBody>
          <a:bodyPr/>
          <a:lstStyle/>
          <a:p>
            <a:fld id="{8FF8BE51-C3B0-9B4F-9A06-4F809A9A7941}" type="slidenum">
              <a:rPr lang="en-US" smtClean="0"/>
              <a:pPr/>
              <a:t>44</a:t>
            </a:fld>
            <a:endParaRPr lang="en-US"/>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name="Slide 15">
    <p:spTree>
      <p:nvGrpSpPr>
        <p:cNvPr id="1" name=""/>
        <p:cNvGrpSpPr/>
        <p:nvPr/>
      </p:nvGrpSpPr>
      <p:grpSpPr>
        <a:xfrm>
          <a:off x="0" y="0"/>
          <a:ext cx="0" cy="0"/>
          <a:chOff x="0" y="0"/>
          <a:chExt cx="0" cy="0"/>
        </a:xfrm>
      </p:grpSpPr>
      <p:sp>
        <p:nvSpPr>
          <p:cNvPr id="6" name="Text 4"/>
          <p:cNvSpPr>
            <a:spLocks noGrp="1"/>
          </p:cNvSpPr>
          <p:nvPr>
            <p:ph type="title" idx="4294967295"/>
          </p:nvPr>
        </p:nvSpPr>
        <p:spPr>
          <a:xfrm>
            <a:off x="502920" y="658368"/>
            <a:ext cx="11064240" cy="347472"/>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normAutofit fontScale="9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srgbClr val="143A5A"/>
                </a:solidFill>
                <a:effectLst/>
                <a:uLnTx/>
                <a:uFillTx/>
                <a:latin typeface="+mn-lt"/>
                <a:ea typeface="+mn-ea"/>
                <a:cs typeface="+mn-cs"/>
              </a:rPr>
              <a:t>Core cross-sector indicator map</a:t>
            </a:r>
            <a:endParaRPr kumimoji="0" lang="en-US" sz="2800" b="0" i="0" u="none" strike="noStrike" kern="1200" cap="none" spc="0" normalizeH="0" baseline="0" noProof="0">
              <a:ln>
                <a:noFill/>
              </a:ln>
              <a:solidFill>
                <a:schemeClr val="tx1"/>
              </a:solidFill>
              <a:effectLst/>
              <a:uLnTx/>
              <a:uFillTx/>
              <a:latin typeface="+mn-lt"/>
              <a:ea typeface="+mn-ea"/>
              <a:cs typeface="+mn-cs"/>
            </a:endParaRPr>
          </a:p>
        </p:txBody>
      </p:sp>
      <p:sp>
        <p:nvSpPr>
          <p:cNvPr id="7" name="Text 5"/>
          <p:cNvSpPr/>
          <p:nvPr/>
        </p:nvSpPr>
        <p:spPr>
          <a:xfrm>
            <a:off x="530352" y="1078992"/>
            <a:ext cx="10789920" cy="201168"/>
          </a:xfrm>
          <a:prstGeom prst="rect">
            <a:avLst/>
          </a:prstGeom>
          <a:noFill/>
          <a:ln/>
        </p:spPr>
        <p:txBody>
          <a:bodyPr wrap="square" lIns="0" tIns="0" rIns="0" bIns="0" rtlCol="0" anchor="ctr">
            <a:normAutofit/>
          </a:bodyPr>
          <a:lstStyle/>
          <a:p>
            <a:pPr marL="0" indent="0">
              <a:buNone/>
            </a:pPr>
            <a:r>
              <a:rPr lang="en-US" sz="1200">
                <a:solidFill>
                  <a:srgbClr val="405060"/>
                </a:solidFill>
              </a:rPr>
              <a:t>These domains create a shared data language across EI, ECSE, and ECE.</a:t>
            </a:r>
            <a:endParaRPr lang="en-US" sz="1200"/>
          </a:p>
        </p:txBody>
      </p:sp>
      <p:sp>
        <p:nvSpPr>
          <p:cNvPr id="8" name="Shape 6">
            <a:extLst>
              <a:ext uri="{C183D7F6-B498-43B3-948B-1728B52AA6E4}">
                <adec:decorative xmlns:adec="http://schemas.microsoft.com/office/drawing/2017/decorative" val="1"/>
              </a:ext>
            </a:extLst>
          </p:cNvPr>
          <p:cNvSpPr/>
          <p:nvPr/>
        </p:nvSpPr>
        <p:spPr>
          <a:xfrm>
            <a:off x="502920" y="1508760"/>
            <a:ext cx="2560320" cy="1234440"/>
          </a:xfrm>
          <a:prstGeom prst="roundRect">
            <a:avLst>
              <a:gd name="adj" fmla="val 5926"/>
            </a:avLst>
          </a:prstGeom>
          <a:solidFill>
            <a:srgbClr val="FFFFFF"/>
          </a:solidFill>
          <a:ln w="12700">
            <a:solidFill>
              <a:srgbClr val="D9E2EC"/>
            </a:solidFill>
            <a:prstDash val="solid"/>
          </a:ln>
        </p:spPr>
        <p:txBody>
          <a:bodyPr/>
          <a:lstStyle/>
          <a:p>
            <a:endParaRPr lang="en-US"/>
          </a:p>
        </p:txBody>
      </p:sp>
      <p:sp>
        <p:nvSpPr>
          <p:cNvPr id="9" name="Shape 7">
            <a:extLst>
              <a:ext uri="{C183D7F6-B498-43B3-948B-1728B52AA6E4}">
                <adec:decorative xmlns:adec="http://schemas.microsoft.com/office/drawing/2017/decorative" val="1"/>
              </a:ext>
            </a:extLst>
          </p:cNvPr>
          <p:cNvSpPr/>
          <p:nvPr/>
        </p:nvSpPr>
        <p:spPr>
          <a:xfrm>
            <a:off x="502920" y="1508760"/>
            <a:ext cx="2560320" cy="91440"/>
          </a:xfrm>
          <a:prstGeom prst="rect">
            <a:avLst/>
          </a:prstGeom>
          <a:solidFill>
            <a:srgbClr val="2A9D8F"/>
          </a:solidFill>
          <a:ln w="12700">
            <a:solidFill>
              <a:srgbClr val="2A9D8F"/>
            </a:solidFill>
            <a:prstDash val="solid"/>
          </a:ln>
        </p:spPr>
        <p:txBody>
          <a:bodyPr/>
          <a:lstStyle/>
          <a:p>
            <a:endParaRPr lang="en-US"/>
          </a:p>
        </p:txBody>
      </p:sp>
      <p:sp>
        <p:nvSpPr>
          <p:cNvPr id="10" name="Text 8"/>
          <p:cNvSpPr/>
          <p:nvPr/>
        </p:nvSpPr>
        <p:spPr>
          <a:xfrm>
            <a:off x="667512" y="1691640"/>
            <a:ext cx="2231136" cy="274320"/>
          </a:xfrm>
          <a:prstGeom prst="rect">
            <a:avLst/>
          </a:prstGeom>
          <a:noFill/>
          <a:ln/>
        </p:spPr>
        <p:txBody>
          <a:bodyPr wrap="square" lIns="0" tIns="0" rIns="0" bIns="0" rtlCol="0" anchor="ctr">
            <a:normAutofit/>
          </a:bodyPr>
          <a:lstStyle/>
          <a:p>
            <a:pPr marL="0" indent="0">
              <a:buNone/>
            </a:pPr>
            <a:r>
              <a:rPr lang="en-US" sz="1500" b="1">
                <a:solidFill>
                  <a:srgbClr val="143A5A"/>
                </a:solidFill>
              </a:rPr>
              <a:t>Workforce size &amp; FTE</a:t>
            </a:r>
            <a:endParaRPr lang="en-US" sz="1500"/>
          </a:p>
        </p:txBody>
      </p:sp>
      <p:sp>
        <p:nvSpPr>
          <p:cNvPr id="11" name="Text 9"/>
          <p:cNvSpPr/>
          <p:nvPr/>
        </p:nvSpPr>
        <p:spPr>
          <a:xfrm>
            <a:off x="667512" y="2075688"/>
            <a:ext cx="2231136" cy="548640"/>
          </a:xfrm>
          <a:prstGeom prst="rect">
            <a:avLst/>
          </a:prstGeom>
          <a:noFill/>
          <a:ln/>
        </p:spPr>
        <p:txBody>
          <a:bodyPr wrap="square" lIns="254" tIns="254" rIns="254" bIns="254" rtlCol="0" anchor="ctr">
            <a:normAutofit/>
          </a:bodyPr>
          <a:lstStyle/>
          <a:p>
            <a:pPr marL="0" indent="0">
              <a:buNone/>
            </a:pPr>
            <a:r>
              <a:rPr lang="en-US" sz="1180">
                <a:solidFill>
                  <a:srgbClr val="1F2937"/>
                </a:solidFill>
              </a:rPr>
              <a:t>Headcount, FTE, employment status, role, setting</a:t>
            </a:r>
            <a:endParaRPr lang="en-US" sz="1180"/>
          </a:p>
        </p:txBody>
      </p:sp>
      <p:sp>
        <p:nvSpPr>
          <p:cNvPr id="12" name="Shape 10">
            <a:extLst>
              <a:ext uri="{C183D7F6-B498-43B3-948B-1728B52AA6E4}">
                <adec:decorative xmlns:adec="http://schemas.microsoft.com/office/drawing/2017/decorative" val="1"/>
              </a:ext>
            </a:extLst>
          </p:cNvPr>
          <p:cNvSpPr/>
          <p:nvPr/>
        </p:nvSpPr>
        <p:spPr>
          <a:xfrm>
            <a:off x="3383280" y="1508760"/>
            <a:ext cx="2560320" cy="1234440"/>
          </a:xfrm>
          <a:prstGeom prst="roundRect">
            <a:avLst>
              <a:gd name="adj" fmla="val 5926"/>
            </a:avLst>
          </a:prstGeom>
          <a:solidFill>
            <a:srgbClr val="FFFFFF"/>
          </a:solidFill>
          <a:ln w="12700">
            <a:solidFill>
              <a:srgbClr val="D9E2EC"/>
            </a:solidFill>
            <a:prstDash val="solid"/>
          </a:ln>
        </p:spPr>
        <p:txBody>
          <a:bodyPr/>
          <a:lstStyle/>
          <a:p>
            <a:endParaRPr lang="en-US"/>
          </a:p>
        </p:txBody>
      </p:sp>
      <p:sp>
        <p:nvSpPr>
          <p:cNvPr id="13" name="Shape 11">
            <a:extLst>
              <a:ext uri="{C183D7F6-B498-43B3-948B-1728B52AA6E4}">
                <adec:decorative xmlns:adec="http://schemas.microsoft.com/office/drawing/2017/decorative" val="1"/>
              </a:ext>
            </a:extLst>
          </p:cNvPr>
          <p:cNvSpPr/>
          <p:nvPr/>
        </p:nvSpPr>
        <p:spPr>
          <a:xfrm>
            <a:off x="3383280" y="1508760"/>
            <a:ext cx="2560320" cy="91440"/>
          </a:xfrm>
          <a:prstGeom prst="rect">
            <a:avLst/>
          </a:prstGeom>
          <a:solidFill>
            <a:schemeClr val="accent4">
              <a:lumMod val="75000"/>
            </a:schemeClr>
          </a:solidFill>
          <a:ln w="12700">
            <a:solidFill>
              <a:srgbClr val="4D908E"/>
            </a:solidFill>
            <a:prstDash val="solid"/>
          </a:ln>
        </p:spPr>
        <p:txBody>
          <a:bodyPr/>
          <a:lstStyle/>
          <a:p>
            <a:endParaRPr lang="en-US"/>
          </a:p>
        </p:txBody>
      </p:sp>
      <p:sp>
        <p:nvSpPr>
          <p:cNvPr id="14" name="Text 12"/>
          <p:cNvSpPr/>
          <p:nvPr/>
        </p:nvSpPr>
        <p:spPr>
          <a:xfrm>
            <a:off x="3547872" y="1691640"/>
            <a:ext cx="2231136" cy="274320"/>
          </a:xfrm>
          <a:prstGeom prst="rect">
            <a:avLst/>
          </a:prstGeom>
          <a:noFill/>
          <a:ln/>
        </p:spPr>
        <p:txBody>
          <a:bodyPr wrap="square" lIns="0" tIns="0" rIns="0" bIns="0" rtlCol="0" anchor="ctr">
            <a:normAutofit/>
          </a:bodyPr>
          <a:lstStyle/>
          <a:p>
            <a:pPr marL="0" indent="0">
              <a:buNone/>
            </a:pPr>
            <a:r>
              <a:rPr lang="en-US" sz="1500" b="1">
                <a:solidFill>
                  <a:srgbClr val="143A5A"/>
                </a:solidFill>
              </a:rPr>
              <a:t>Demographics</a:t>
            </a:r>
            <a:endParaRPr lang="en-US" sz="1500"/>
          </a:p>
        </p:txBody>
      </p:sp>
      <p:sp>
        <p:nvSpPr>
          <p:cNvPr id="15" name="Text 13"/>
          <p:cNvSpPr/>
          <p:nvPr/>
        </p:nvSpPr>
        <p:spPr>
          <a:xfrm>
            <a:off x="3547872" y="2075688"/>
            <a:ext cx="2231136" cy="548640"/>
          </a:xfrm>
          <a:prstGeom prst="rect">
            <a:avLst/>
          </a:prstGeom>
          <a:noFill/>
          <a:ln/>
        </p:spPr>
        <p:txBody>
          <a:bodyPr wrap="square" lIns="254" tIns="254" rIns="254" bIns="254" rtlCol="0" anchor="ctr">
            <a:normAutofit/>
          </a:bodyPr>
          <a:lstStyle/>
          <a:p>
            <a:pPr marL="0" indent="0">
              <a:buNone/>
            </a:pPr>
            <a:r>
              <a:rPr lang="en-US" sz="1180">
                <a:solidFill>
                  <a:srgbClr val="1F2937"/>
                </a:solidFill>
              </a:rPr>
              <a:t>Language, age bands, geography</a:t>
            </a:r>
            <a:endParaRPr lang="en-US" sz="1180"/>
          </a:p>
        </p:txBody>
      </p:sp>
      <p:sp>
        <p:nvSpPr>
          <p:cNvPr id="16" name="Shape 14">
            <a:extLst>
              <a:ext uri="{C183D7F6-B498-43B3-948B-1728B52AA6E4}">
                <adec:decorative xmlns:adec="http://schemas.microsoft.com/office/drawing/2017/decorative" val="1"/>
              </a:ext>
            </a:extLst>
          </p:cNvPr>
          <p:cNvSpPr/>
          <p:nvPr/>
        </p:nvSpPr>
        <p:spPr>
          <a:xfrm>
            <a:off x="6263640" y="1508760"/>
            <a:ext cx="2560320" cy="1234440"/>
          </a:xfrm>
          <a:prstGeom prst="roundRect">
            <a:avLst>
              <a:gd name="adj" fmla="val 5926"/>
            </a:avLst>
          </a:prstGeom>
          <a:solidFill>
            <a:srgbClr val="FFFFFF"/>
          </a:solidFill>
          <a:ln w="12700">
            <a:solidFill>
              <a:srgbClr val="D9E2EC"/>
            </a:solidFill>
            <a:prstDash val="solid"/>
          </a:ln>
        </p:spPr>
        <p:txBody>
          <a:bodyPr/>
          <a:lstStyle/>
          <a:p>
            <a:endParaRPr lang="en-US"/>
          </a:p>
        </p:txBody>
      </p:sp>
      <p:sp>
        <p:nvSpPr>
          <p:cNvPr id="17" name="Shape 15">
            <a:extLst>
              <a:ext uri="{C183D7F6-B498-43B3-948B-1728B52AA6E4}">
                <adec:decorative xmlns:adec="http://schemas.microsoft.com/office/drawing/2017/decorative" val="1"/>
              </a:ext>
            </a:extLst>
          </p:cNvPr>
          <p:cNvSpPr/>
          <p:nvPr/>
        </p:nvSpPr>
        <p:spPr>
          <a:xfrm>
            <a:off x="6263640" y="1508760"/>
            <a:ext cx="2560320" cy="91440"/>
          </a:xfrm>
          <a:prstGeom prst="rect">
            <a:avLst/>
          </a:prstGeom>
          <a:solidFill>
            <a:schemeClr val="accent3">
              <a:lumMod val="75000"/>
            </a:schemeClr>
          </a:solidFill>
          <a:ln w="12700">
            <a:solidFill>
              <a:srgbClr val="E9C46A"/>
            </a:solidFill>
            <a:prstDash val="solid"/>
          </a:ln>
        </p:spPr>
        <p:txBody>
          <a:bodyPr/>
          <a:lstStyle/>
          <a:p>
            <a:endParaRPr lang="en-US"/>
          </a:p>
        </p:txBody>
      </p:sp>
      <p:sp>
        <p:nvSpPr>
          <p:cNvPr id="18" name="Text 16"/>
          <p:cNvSpPr/>
          <p:nvPr/>
        </p:nvSpPr>
        <p:spPr>
          <a:xfrm>
            <a:off x="6428232" y="1691640"/>
            <a:ext cx="2231136" cy="274320"/>
          </a:xfrm>
          <a:prstGeom prst="rect">
            <a:avLst/>
          </a:prstGeom>
          <a:noFill/>
          <a:ln/>
        </p:spPr>
        <p:txBody>
          <a:bodyPr wrap="square" lIns="0" tIns="0" rIns="0" bIns="0" rtlCol="0" anchor="ctr">
            <a:normAutofit/>
          </a:bodyPr>
          <a:lstStyle/>
          <a:p>
            <a:pPr marL="0" indent="0">
              <a:buNone/>
            </a:pPr>
            <a:r>
              <a:rPr lang="en-US" sz="1500" b="1">
                <a:solidFill>
                  <a:srgbClr val="143A5A"/>
                </a:solidFill>
              </a:rPr>
              <a:t>Qualifications</a:t>
            </a:r>
            <a:endParaRPr lang="en-US" sz="1500"/>
          </a:p>
        </p:txBody>
      </p:sp>
      <p:sp>
        <p:nvSpPr>
          <p:cNvPr id="19" name="Text 17"/>
          <p:cNvSpPr/>
          <p:nvPr/>
        </p:nvSpPr>
        <p:spPr>
          <a:xfrm>
            <a:off x="6428232" y="2075688"/>
            <a:ext cx="2231136" cy="548640"/>
          </a:xfrm>
          <a:prstGeom prst="rect">
            <a:avLst/>
          </a:prstGeom>
          <a:noFill/>
          <a:ln/>
        </p:spPr>
        <p:txBody>
          <a:bodyPr wrap="square" lIns="254" tIns="254" rIns="254" bIns="254" rtlCol="0" anchor="ctr">
            <a:normAutofit/>
          </a:bodyPr>
          <a:lstStyle/>
          <a:p>
            <a:pPr marL="0" indent="0">
              <a:buNone/>
            </a:pPr>
            <a:r>
              <a:rPr lang="en-US" sz="1180">
                <a:solidFill>
                  <a:srgbClr val="1F2937"/>
                </a:solidFill>
              </a:rPr>
              <a:t>Degree, license, credential, provisional status</a:t>
            </a:r>
            <a:endParaRPr lang="en-US" sz="1180"/>
          </a:p>
        </p:txBody>
      </p:sp>
      <p:sp>
        <p:nvSpPr>
          <p:cNvPr id="20" name="Shape 18">
            <a:extLst>
              <a:ext uri="{C183D7F6-B498-43B3-948B-1728B52AA6E4}">
                <adec:decorative xmlns:adec="http://schemas.microsoft.com/office/drawing/2017/decorative" val="1"/>
              </a:ext>
            </a:extLst>
          </p:cNvPr>
          <p:cNvSpPr/>
          <p:nvPr/>
        </p:nvSpPr>
        <p:spPr>
          <a:xfrm>
            <a:off x="9144000" y="1508760"/>
            <a:ext cx="2560320" cy="1234440"/>
          </a:xfrm>
          <a:prstGeom prst="roundRect">
            <a:avLst>
              <a:gd name="adj" fmla="val 5926"/>
            </a:avLst>
          </a:prstGeom>
          <a:solidFill>
            <a:srgbClr val="FFFFFF"/>
          </a:solidFill>
          <a:ln w="12700">
            <a:solidFill>
              <a:srgbClr val="D9E2EC"/>
            </a:solidFill>
            <a:prstDash val="solid"/>
          </a:ln>
        </p:spPr>
        <p:txBody>
          <a:bodyPr/>
          <a:lstStyle/>
          <a:p>
            <a:endParaRPr lang="en-US"/>
          </a:p>
        </p:txBody>
      </p:sp>
      <p:sp>
        <p:nvSpPr>
          <p:cNvPr id="21" name="Shape 19">
            <a:extLst>
              <a:ext uri="{C183D7F6-B498-43B3-948B-1728B52AA6E4}">
                <adec:decorative xmlns:adec="http://schemas.microsoft.com/office/drawing/2017/decorative" val="1"/>
              </a:ext>
            </a:extLst>
          </p:cNvPr>
          <p:cNvSpPr/>
          <p:nvPr/>
        </p:nvSpPr>
        <p:spPr>
          <a:xfrm>
            <a:off x="9144000" y="1508760"/>
            <a:ext cx="2560320" cy="91440"/>
          </a:xfrm>
          <a:prstGeom prst="rect">
            <a:avLst/>
          </a:prstGeom>
          <a:solidFill>
            <a:srgbClr val="E76F51"/>
          </a:solidFill>
          <a:ln w="12700">
            <a:solidFill>
              <a:srgbClr val="E76F51"/>
            </a:solidFill>
            <a:prstDash val="solid"/>
          </a:ln>
        </p:spPr>
        <p:txBody>
          <a:bodyPr/>
          <a:lstStyle/>
          <a:p>
            <a:endParaRPr lang="en-US"/>
          </a:p>
        </p:txBody>
      </p:sp>
      <p:sp>
        <p:nvSpPr>
          <p:cNvPr id="22" name="Text 20"/>
          <p:cNvSpPr/>
          <p:nvPr/>
        </p:nvSpPr>
        <p:spPr>
          <a:xfrm>
            <a:off x="9308592" y="1691640"/>
            <a:ext cx="2231136" cy="274320"/>
          </a:xfrm>
          <a:prstGeom prst="rect">
            <a:avLst/>
          </a:prstGeom>
          <a:noFill/>
          <a:ln/>
        </p:spPr>
        <p:txBody>
          <a:bodyPr wrap="square" lIns="0" tIns="0" rIns="0" bIns="0" rtlCol="0" anchor="ctr">
            <a:normAutofit/>
          </a:bodyPr>
          <a:lstStyle/>
          <a:p>
            <a:pPr marL="0" indent="0">
              <a:buNone/>
            </a:pPr>
            <a:r>
              <a:rPr lang="en-US" sz="1500" b="1">
                <a:solidFill>
                  <a:srgbClr val="143A5A"/>
                </a:solidFill>
              </a:rPr>
              <a:t>Vacancies</a:t>
            </a:r>
            <a:endParaRPr lang="en-US" sz="1500"/>
          </a:p>
        </p:txBody>
      </p:sp>
      <p:sp>
        <p:nvSpPr>
          <p:cNvPr id="23" name="Text 21"/>
          <p:cNvSpPr/>
          <p:nvPr/>
        </p:nvSpPr>
        <p:spPr>
          <a:xfrm>
            <a:off x="9308592" y="2075688"/>
            <a:ext cx="2231136" cy="548640"/>
          </a:xfrm>
          <a:prstGeom prst="rect">
            <a:avLst/>
          </a:prstGeom>
          <a:noFill/>
          <a:ln/>
        </p:spPr>
        <p:txBody>
          <a:bodyPr wrap="square" lIns="254" tIns="254" rIns="254" bIns="254" rtlCol="0" anchor="ctr">
            <a:normAutofit/>
          </a:bodyPr>
          <a:lstStyle/>
          <a:p>
            <a:pPr marL="0" indent="0">
              <a:buNone/>
            </a:pPr>
            <a:r>
              <a:rPr lang="en-US" sz="1180">
                <a:solidFill>
                  <a:srgbClr val="1F2937"/>
                </a:solidFill>
              </a:rPr>
              <a:t>Authorized vs. filled positions, time-to-fill</a:t>
            </a:r>
            <a:endParaRPr lang="en-US" sz="1180"/>
          </a:p>
        </p:txBody>
      </p:sp>
      <p:sp>
        <p:nvSpPr>
          <p:cNvPr id="24" name="Shape 22">
            <a:extLst>
              <a:ext uri="{C183D7F6-B498-43B3-948B-1728B52AA6E4}">
                <adec:decorative xmlns:adec="http://schemas.microsoft.com/office/drawing/2017/decorative" val="1"/>
              </a:ext>
            </a:extLst>
          </p:cNvPr>
          <p:cNvSpPr/>
          <p:nvPr/>
        </p:nvSpPr>
        <p:spPr>
          <a:xfrm>
            <a:off x="502920" y="3200400"/>
            <a:ext cx="2560320" cy="1234440"/>
          </a:xfrm>
          <a:prstGeom prst="roundRect">
            <a:avLst>
              <a:gd name="adj" fmla="val 5926"/>
            </a:avLst>
          </a:prstGeom>
          <a:solidFill>
            <a:srgbClr val="FFFFFF"/>
          </a:solidFill>
          <a:ln w="12700">
            <a:solidFill>
              <a:srgbClr val="D9E2EC"/>
            </a:solidFill>
            <a:prstDash val="solid"/>
          </a:ln>
        </p:spPr>
        <p:txBody>
          <a:bodyPr/>
          <a:lstStyle/>
          <a:p>
            <a:endParaRPr lang="en-US"/>
          </a:p>
        </p:txBody>
      </p:sp>
      <p:sp>
        <p:nvSpPr>
          <p:cNvPr id="25" name="Shape 23">
            <a:extLst>
              <a:ext uri="{C183D7F6-B498-43B3-948B-1728B52AA6E4}">
                <adec:decorative xmlns:adec="http://schemas.microsoft.com/office/drawing/2017/decorative" val="1"/>
              </a:ext>
            </a:extLst>
          </p:cNvPr>
          <p:cNvSpPr/>
          <p:nvPr/>
        </p:nvSpPr>
        <p:spPr>
          <a:xfrm>
            <a:off x="502920" y="3200400"/>
            <a:ext cx="2560320" cy="91440"/>
          </a:xfrm>
          <a:prstGeom prst="rect">
            <a:avLst/>
          </a:prstGeom>
          <a:solidFill>
            <a:srgbClr val="6D597A"/>
          </a:solidFill>
          <a:ln w="12700">
            <a:solidFill>
              <a:srgbClr val="6D597A"/>
            </a:solidFill>
            <a:prstDash val="solid"/>
          </a:ln>
        </p:spPr>
        <p:txBody>
          <a:bodyPr/>
          <a:lstStyle/>
          <a:p>
            <a:endParaRPr lang="en-US"/>
          </a:p>
        </p:txBody>
      </p:sp>
      <p:sp>
        <p:nvSpPr>
          <p:cNvPr id="26" name="Text 24"/>
          <p:cNvSpPr/>
          <p:nvPr/>
        </p:nvSpPr>
        <p:spPr>
          <a:xfrm>
            <a:off x="667512" y="3383280"/>
            <a:ext cx="2231136" cy="274320"/>
          </a:xfrm>
          <a:prstGeom prst="rect">
            <a:avLst/>
          </a:prstGeom>
          <a:noFill/>
          <a:ln/>
        </p:spPr>
        <p:txBody>
          <a:bodyPr wrap="square" lIns="0" tIns="0" rIns="0" bIns="0" rtlCol="0" anchor="ctr">
            <a:normAutofit/>
          </a:bodyPr>
          <a:lstStyle/>
          <a:p>
            <a:pPr marL="0" indent="0">
              <a:buNone/>
            </a:pPr>
            <a:r>
              <a:rPr lang="en-US" sz="1500" b="1">
                <a:solidFill>
                  <a:srgbClr val="143A5A"/>
                </a:solidFill>
              </a:rPr>
              <a:t>Turnover &amp; retention</a:t>
            </a:r>
            <a:endParaRPr lang="en-US" sz="1500"/>
          </a:p>
        </p:txBody>
      </p:sp>
      <p:sp>
        <p:nvSpPr>
          <p:cNvPr id="27" name="Text 25"/>
          <p:cNvSpPr/>
          <p:nvPr/>
        </p:nvSpPr>
        <p:spPr>
          <a:xfrm>
            <a:off x="667512" y="3767328"/>
            <a:ext cx="2231136" cy="548640"/>
          </a:xfrm>
          <a:prstGeom prst="rect">
            <a:avLst/>
          </a:prstGeom>
          <a:noFill/>
          <a:ln/>
        </p:spPr>
        <p:txBody>
          <a:bodyPr wrap="square" lIns="254" tIns="254" rIns="254" bIns="254" rtlCol="0" anchor="ctr">
            <a:normAutofit/>
          </a:bodyPr>
          <a:lstStyle/>
          <a:p>
            <a:pPr marL="0" indent="0">
              <a:buNone/>
            </a:pPr>
            <a:r>
              <a:rPr lang="en-US" sz="1180">
                <a:solidFill>
                  <a:srgbClr val="1F2937"/>
                </a:solidFill>
              </a:rPr>
              <a:t>Annual exits, 1/3/5-year retention, exit reasons</a:t>
            </a:r>
            <a:endParaRPr lang="en-US" sz="1180"/>
          </a:p>
        </p:txBody>
      </p:sp>
      <p:sp>
        <p:nvSpPr>
          <p:cNvPr id="28" name="Shape 26">
            <a:extLst>
              <a:ext uri="{C183D7F6-B498-43B3-948B-1728B52AA6E4}">
                <adec:decorative xmlns:adec="http://schemas.microsoft.com/office/drawing/2017/decorative" val="1"/>
              </a:ext>
            </a:extLst>
          </p:cNvPr>
          <p:cNvSpPr/>
          <p:nvPr/>
        </p:nvSpPr>
        <p:spPr>
          <a:xfrm>
            <a:off x="3383280" y="3200400"/>
            <a:ext cx="2560320" cy="1234440"/>
          </a:xfrm>
          <a:prstGeom prst="roundRect">
            <a:avLst>
              <a:gd name="adj" fmla="val 5926"/>
            </a:avLst>
          </a:prstGeom>
          <a:solidFill>
            <a:srgbClr val="FFFFFF"/>
          </a:solidFill>
          <a:ln w="12700">
            <a:solidFill>
              <a:srgbClr val="D9E2EC"/>
            </a:solidFill>
            <a:prstDash val="solid"/>
          </a:ln>
        </p:spPr>
        <p:txBody>
          <a:bodyPr/>
          <a:lstStyle/>
          <a:p>
            <a:endParaRPr lang="en-US"/>
          </a:p>
        </p:txBody>
      </p:sp>
      <p:sp>
        <p:nvSpPr>
          <p:cNvPr id="29" name="Shape 27">
            <a:extLst>
              <a:ext uri="{C183D7F6-B498-43B3-948B-1728B52AA6E4}">
                <adec:decorative xmlns:adec="http://schemas.microsoft.com/office/drawing/2017/decorative" val="1"/>
              </a:ext>
            </a:extLst>
          </p:cNvPr>
          <p:cNvSpPr/>
          <p:nvPr/>
        </p:nvSpPr>
        <p:spPr>
          <a:xfrm>
            <a:off x="3383280" y="3200400"/>
            <a:ext cx="2560320" cy="91440"/>
          </a:xfrm>
          <a:prstGeom prst="rect">
            <a:avLst/>
          </a:prstGeom>
          <a:solidFill>
            <a:srgbClr val="143A5A"/>
          </a:solidFill>
          <a:ln w="12700">
            <a:solidFill>
              <a:srgbClr val="143A5A"/>
            </a:solidFill>
            <a:prstDash val="solid"/>
          </a:ln>
        </p:spPr>
        <p:txBody>
          <a:bodyPr/>
          <a:lstStyle/>
          <a:p>
            <a:endParaRPr lang="en-US"/>
          </a:p>
        </p:txBody>
      </p:sp>
      <p:sp>
        <p:nvSpPr>
          <p:cNvPr id="30" name="Text 28"/>
          <p:cNvSpPr/>
          <p:nvPr/>
        </p:nvSpPr>
        <p:spPr>
          <a:xfrm>
            <a:off x="3547872" y="3383280"/>
            <a:ext cx="2231136" cy="274320"/>
          </a:xfrm>
          <a:prstGeom prst="rect">
            <a:avLst/>
          </a:prstGeom>
          <a:noFill/>
          <a:ln/>
        </p:spPr>
        <p:txBody>
          <a:bodyPr wrap="square" lIns="0" tIns="0" rIns="0" bIns="0" rtlCol="0" anchor="ctr">
            <a:normAutofit fontScale="92500"/>
          </a:bodyPr>
          <a:lstStyle/>
          <a:p>
            <a:pPr marL="0" indent="0">
              <a:buNone/>
            </a:pPr>
            <a:r>
              <a:rPr lang="en-US" sz="1500" b="1">
                <a:solidFill>
                  <a:srgbClr val="143A5A"/>
                </a:solidFill>
              </a:rPr>
              <a:t>Compensation &amp; benefits</a:t>
            </a:r>
            <a:endParaRPr lang="en-US" sz="1500"/>
          </a:p>
        </p:txBody>
      </p:sp>
      <p:sp>
        <p:nvSpPr>
          <p:cNvPr id="31" name="Text 29"/>
          <p:cNvSpPr/>
          <p:nvPr/>
        </p:nvSpPr>
        <p:spPr>
          <a:xfrm>
            <a:off x="3547872" y="3767328"/>
            <a:ext cx="2231136" cy="548640"/>
          </a:xfrm>
          <a:prstGeom prst="rect">
            <a:avLst/>
          </a:prstGeom>
          <a:noFill/>
          <a:ln/>
        </p:spPr>
        <p:txBody>
          <a:bodyPr wrap="square" lIns="254" tIns="254" rIns="254" bIns="254" rtlCol="0" anchor="ctr">
            <a:normAutofit/>
          </a:bodyPr>
          <a:lstStyle/>
          <a:p>
            <a:pPr marL="0" indent="0">
              <a:buNone/>
            </a:pPr>
            <a:r>
              <a:rPr lang="en-US" sz="1180">
                <a:solidFill>
                  <a:srgbClr val="1F2937"/>
                </a:solidFill>
              </a:rPr>
              <a:t>Wages, benefits, paid time, comparability</a:t>
            </a:r>
            <a:endParaRPr lang="en-US" sz="1180"/>
          </a:p>
        </p:txBody>
      </p:sp>
      <p:sp>
        <p:nvSpPr>
          <p:cNvPr id="32" name="Shape 30">
            <a:extLst>
              <a:ext uri="{C183D7F6-B498-43B3-948B-1728B52AA6E4}">
                <adec:decorative xmlns:adec="http://schemas.microsoft.com/office/drawing/2017/decorative" val="1"/>
              </a:ext>
            </a:extLst>
          </p:cNvPr>
          <p:cNvSpPr/>
          <p:nvPr/>
        </p:nvSpPr>
        <p:spPr>
          <a:xfrm>
            <a:off x="6263640" y="3200400"/>
            <a:ext cx="2560320" cy="1234440"/>
          </a:xfrm>
          <a:prstGeom prst="roundRect">
            <a:avLst>
              <a:gd name="adj" fmla="val 5926"/>
            </a:avLst>
          </a:prstGeom>
          <a:solidFill>
            <a:srgbClr val="FFFFFF"/>
          </a:solidFill>
          <a:ln w="12700">
            <a:solidFill>
              <a:srgbClr val="D9E2EC"/>
            </a:solidFill>
            <a:prstDash val="solid"/>
          </a:ln>
        </p:spPr>
        <p:txBody>
          <a:bodyPr/>
          <a:lstStyle/>
          <a:p>
            <a:endParaRPr lang="en-US"/>
          </a:p>
        </p:txBody>
      </p:sp>
      <p:sp>
        <p:nvSpPr>
          <p:cNvPr id="33" name="Shape 31">
            <a:extLst>
              <a:ext uri="{C183D7F6-B498-43B3-948B-1728B52AA6E4}">
                <adec:decorative xmlns:adec="http://schemas.microsoft.com/office/drawing/2017/decorative" val="1"/>
              </a:ext>
            </a:extLst>
          </p:cNvPr>
          <p:cNvSpPr/>
          <p:nvPr/>
        </p:nvSpPr>
        <p:spPr>
          <a:xfrm>
            <a:off x="6263640" y="3200400"/>
            <a:ext cx="2560320" cy="91440"/>
          </a:xfrm>
          <a:prstGeom prst="rect">
            <a:avLst/>
          </a:prstGeom>
          <a:solidFill>
            <a:srgbClr val="6C757D"/>
          </a:solidFill>
          <a:ln w="12700">
            <a:solidFill>
              <a:srgbClr val="6C757D"/>
            </a:solidFill>
            <a:prstDash val="solid"/>
          </a:ln>
        </p:spPr>
        <p:txBody>
          <a:bodyPr/>
          <a:lstStyle/>
          <a:p>
            <a:endParaRPr lang="en-US"/>
          </a:p>
        </p:txBody>
      </p:sp>
      <p:sp>
        <p:nvSpPr>
          <p:cNvPr id="34" name="Text 32"/>
          <p:cNvSpPr/>
          <p:nvPr/>
        </p:nvSpPr>
        <p:spPr>
          <a:xfrm>
            <a:off x="6428232" y="3383280"/>
            <a:ext cx="2231136" cy="274320"/>
          </a:xfrm>
          <a:prstGeom prst="rect">
            <a:avLst/>
          </a:prstGeom>
          <a:noFill/>
          <a:ln/>
        </p:spPr>
        <p:txBody>
          <a:bodyPr wrap="square" lIns="0" tIns="0" rIns="0" bIns="0" rtlCol="0" anchor="ctr">
            <a:normAutofit/>
          </a:bodyPr>
          <a:lstStyle/>
          <a:p>
            <a:pPr marL="0" indent="0">
              <a:buNone/>
            </a:pPr>
            <a:r>
              <a:rPr lang="en-US" sz="1500" b="1">
                <a:solidFill>
                  <a:srgbClr val="143A5A"/>
                </a:solidFill>
              </a:rPr>
              <a:t>Workload</a:t>
            </a:r>
            <a:endParaRPr lang="en-US" sz="1500"/>
          </a:p>
        </p:txBody>
      </p:sp>
      <p:sp>
        <p:nvSpPr>
          <p:cNvPr id="35" name="Text 33"/>
          <p:cNvSpPr/>
          <p:nvPr/>
        </p:nvSpPr>
        <p:spPr>
          <a:xfrm>
            <a:off x="6428232" y="3767328"/>
            <a:ext cx="2231136" cy="548640"/>
          </a:xfrm>
          <a:prstGeom prst="rect">
            <a:avLst/>
          </a:prstGeom>
          <a:noFill/>
          <a:ln/>
        </p:spPr>
        <p:txBody>
          <a:bodyPr wrap="square" lIns="254" tIns="254" rIns="254" bIns="254" rtlCol="0" anchor="ctr">
            <a:normAutofit/>
          </a:bodyPr>
          <a:lstStyle/>
          <a:p>
            <a:pPr marL="0" indent="0">
              <a:buNone/>
            </a:pPr>
            <a:r>
              <a:rPr lang="en-US" sz="1180">
                <a:solidFill>
                  <a:srgbClr val="1F2937"/>
                </a:solidFill>
              </a:rPr>
              <a:t>Caseload, ratios, travel, documentation, complexity</a:t>
            </a:r>
            <a:endParaRPr lang="en-US" sz="1180"/>
          </a:p>
        </p:txBody>
      </p:sp>
      <p:sp>
        <p:nvSpPr>
          <p:cNvPr id="36" name="Shape 34">
            <a:extLst>
              <a:ext uri="{C183D7F6-B498-43B3-948B-1728B52AA6E4}">
                <adec:decorative xmlns:adec="http://schemas.microsoft.com/office/drawing/2017/decorative" val="1"/>
              </a:ext>
            </a:extLst>
          </p:cNvPr>
          <p:cNvSpPr/>
          <p:nvPr/>
        </p:nvSpPr>
        <p:spPr>
          <a:xfrm>
            <a:off x="9144000" y="3200400"/>
            <a:ext cx="2560320" cy="1234440"/>
          </a:xfrm>
          <a:prstGeom prst="roundRect">
            <a:avLst>
              <a:gd name="adj" fmla="val 5926"/>
            </a:avLst>
          </a:prstGeom>
          <a:solidFill>
            <a:srgbClr val="FFFFFF"/>
          </a:solidFill>
          <a:ln w="12700">
            <a:solidFill>
              <a:srgbClr val="D9E2EC"/>
            </a:solidFill>
            <a:prstDash val="solid"/>
          </a:ln>
        </p:spPr>
        <p:txBody>
          <a:bodyPr/>
          <a:lstStyle/>
          <a:p>
            <a:endParaRPr lang="en-US"/>
          </a:p>
        </p:txBody>
      </p:sp>
      <p:sp>
        <p:nvSpPr>
          <p:cNvPr id="37" name="Shape 35">
            <a:extLst>
              <a:ext uri="{C183D7F6-B498-43B3-948B-1728B52AA6E4}">
                <adec:decorative xmlns:adec="http://schemas.microsoft.com/office/drawing/2017/decorative" val="1"/>
              </a:ext>
            </a:extLst>
          </p:cNvPr>
          <p:cNvSpPr/>
          <p:nvPr/>
        </p:nvSpPr>
        <p:spPr>
          <a:xfrm>
            <a:off x="9144000" y="3200400"/>
            <a:ext cx="2560320" cy="91440"/>
          </a:xfrm>
          <a:prstGeom prst="rect">
            <a:avLst/>
          </a:prstGeom>
          <a:solidFill>
            <a:srgbClr val="2A9D8F"/>
          </a:solidFill>
          <a:ln w="12700">
            <a:solidFill>
              <a:srgbClr val="2A9D8F"/>
            </a:solidFill>
            <a:prstDash val="solid"/>
          </a:ln>
        </p:spPr>
        <p:txBody>
          <a:bodyPr/>
          <a:lstStyle/>
          <a:p>
            <a:endParaRPr lang="en-US"/>
          </a:p>
        </p:txBody>
      </p:sp>
      <p:sp>
        <p:nvSpPr>
          <p:cNvPr id="38" name="Text 36"/>
          <p:cNvSpPr/>
          <p:nvPr/>
        </p:nvSpPr>
        <p:spPr>
          <a:xfrm>
            <a:off x="9308592" y="3383280"/>
            <a:ext cx="2231136" cy="274320"/>
          </a:xfrm>
          <a:prstGeom prst="rect">
            <a:avLst/>
          </a:prstGeom>
          <a:noFill/>
          <a:ln/>
        </p:spPr>
        <p:txBody>
          <a:bodyPr wrap="square" lIns="0" tIns="0" rIns="0" bIns="0" rtlCol="0" anchor="ctr">
            <a:normAutofit/>
          </a:bodyPr>
          <a:lstStyle/>
          <a:p>
            <a:pPr marL="0" indent="0">
              <a:buNone/>
            </a:pPr>
            <a:r>
              <a:rPr lang="en-US" sz="1500" b="1">
                <a:solidFill>
                  <a:srgbClr val="143A5A"/>
                </a:solidFill>
              </a:rPr>
              <a:t>Career pathways</a:t>
            </a:r>
            <a:endParaRPr lang="en-US" sz="1500"/>
          </a:p>
        </p:txBody>
      </p:sp>
      <p:sp>
        <p:nvSpPr>
          <p:cNvPr id="39" name="Text 37"/>
          <p:cNvSpPr/>
          <p:nvPr/>
        </p:nvSpPr>
        <p:spPr>
          <a:xfrm>
            <a:off x="9308592" y="3767328"/>
            <a:ext cx="2231136" cy="548640"/>
          </a:xfrm>
          <a:prstGeom prst="rect">
            <a:avLst/>
          </a:prstGeom>
          <a:noFill/>
          <a:ln/>
        </p:spPr>
        <p:txBody>
          <a:bodyPr wrap="square" lIns="254" tIns="254" rIns="254" bIns="254" rtlCol="0" anchor="ctr">
            <a:normAutofit/>
          </a:bodyPr>
          <a:lstStyle/>
          <a:p>
            <a:pPr marL="0" indent="0">
              <a:buNone/>
            </a:pPr>
            <a:r>
              <a:rPr lang="en-US" sz="1180">
                <a:solidFill>
                  <a:srgbClr val="1F2937"/>
                </a:solidFill>
              </a:rPr>
              <a:t>Preparation enrollment/completion, apprenticeships</a:t>
            </a:r>
            <a:endParaRPr lang="en-US" sz="1180"/>
          </a:p>
        </p:txBody>
      </p:sp>
      <p:sp>
        <p:nvSpPr>
          <p:cNvPr id="40" name="Text 38"/>
          <p:cNvSpPr/>
          <p:nvPr/>
        </p:nvSpPr>
        <p:spPr>
          <a:xfrm>
            <a:off x="502920" y="6565392"/>
            <a:ext cx="10972800" cy="164592"/>
          </a:xfrm>
          <a:prstGeom prst="rect">
            <a:avLst/>
          </a:prstGeom>
          <a:noFill/>
          <a:ln/>
        </p:spPr>
        <p:txBody>
          <a:bodyPr wrap="square" lIns="0" tIns="0" rIns="0" bIns="0" rtlCol="0" anchor="ctr">
            <a:normAutofit/>
          </a:bodyPr>
          <a:lstStyle/>
          <a:p>
            <a:pPr marL="0" indent="0">
              <a:buNone/>
            </a:pPr>
            <a:r>
              <a:rPr lang="en-US" sz="750">
                <a:solidFill>
                  <a:srgbClr val="6C757D"/>
                </a:solidFill>
              </a:rPr>
              <a:t>Source: Workforce-Level Data Indicators deck.</a:t>
            </a:r>
            <a:endParaRPr lang="en-US" sz="750"/>
          </a:p>
        </p:txBody>
      </p:sp>
      <p:sp>
        <p:nvSpPr>
          <p:cNvPr id="2" name="Slide Number Placeholder 1">
            <a:extLst>
              <a:ext uri="{FF2B5EF4-FFF2-40B4-BE49-F238E27FC236}">
                <a16:creationId xmlns:a16="http://schemas.microsoft.com/office/drawing/2014/main" id="{76DC1F86-75D5-ED1A-BB4F-5B3F4BD1D6F3}"/>
              </a:ext>
            </a:extLst>
          </p:cNvPr>
          <p:cNvSpPr>
            <a:spLocks noGrp="1"/>
          </p:cNvSpPr>
          <p:nvPr>
            <p:ph type="sldNum" sz="quarter" idx="4"/>
          </p:nvPr>
        </p:nvSpPr>
        <p:spPr/>
        <p:txBody>
          <a:bodyPr/>
          <a:lstStyle/>
          <a:p>
            <a:fld id="{8FF8BE51-C3B0-9B4F-9A06-4F809A9A7941}" type="slidenum">
              <a:rPr lang="en-US" smtClean="0"/>
              <a:pPr/>
              <a:t>45</a:t>
            </a:fld>
            <a:endParaRPr lang="en-US"/>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A62F5C-B666-B78F-4F8C-CCED43C7DE3E}"/>
              </a:ext>
            </a:extLst>
          </p:cNvPr>
          <p:cNvSpPr>
            <a:spLocks noGrp="1"/>
          </p:cNvSpPr>
          <p:nvPr>
            <p:ph type="title"/>
          </p:nvPr>
        </p:nvSpPr>
        <p:spPr>
          <a:xfrm>
            <a:off x="731520" y="586920"/>
            <a:ext cx="3623953" cy="1726512"/>
          </a:xfrm>
        </p:spPr>
        <p:txBody>
          <a:bodyPr>
            <a:normAutofit fontScale="90000"/>
          </a:bodyPr>
          <a:lstStyle/>
          <a:p>
            <a:pPr algn="l"/>
            <a:r>
              <a:rPr lang="en-US"/>
              <a:t>Using the Participant</a:t>
            </a:r>
            <a:br>
              <a:rPr lang="en-US"/>
            </a:br>
            <a:r>
              <a:rPr lang="en-US"/>
              <a:t>Implementation Planning Tool</a:t>
            </a:r>
            <a:br>
              <a:rPr lang="en-US"/>
            </a:br>
            <a:endParaRPr lang="en-US"/>
          </a:p>
        </p:txBody>
      </p:sp>
      <p:sp>
        <p:nvSpPr>
          <p:cNvPr id="5" name="Text 3"/>
          <p:cNvSpPr/>
          <p:nvPr/>
        </p:nvSpPr>
        <p:spPr>
          <a:xfrm>
            <a:off x="731520" y="2313432"/>
            <a:ext cx="5852160" cy="320040"/>
          </a:xfrm>
          <a:prstGeom prst="rect">
            <a:avLst/>
          </a:prstGeom>
          <a:noFill/>
          <a:ln/>
        </p:spPr>
        <p:txBody>
          <a:bodyPr wrap="square" lIns="0" tIns="0" rIns="0" bIns="0" rtlCol="0" anchor="ctr"/>
          <a:lstStyle/>
          <a:p>
            <a:pPr marL="0" indent="0">
              <a:buNone/>
            </a:pPr>
            <a:r>
              <a:rPr lang="en-US" sz="1600">
                <a:solidFill>
                  <a:srgbClr val="4A5963"/>
                </a:solidFill>
                <a:latin typeface="Aptos" pitchFamily="34" charset="0"/>
                <a:ea typeface="Aptos" pitchFamily="34" charset="-122"/>
                <a:cs typeface="Aptos" pitchFamily="34" charset="-120"/>
              </a:rPr>
              <a:t>Strengthening Recruitment &amp; Retention in the EI/ECSE Workforce</a:t>
            </a:r>
            <a:endParaRPr lang="en-US" sz="1600"/>
          </a:p>
        </p:txBody>
      </p:sp>
      <p:pic>
        <p:nvPicPr>
          <p:cNvPr id="11" name="Picture 10" descr="Screenshot of participant planning tool">
            <a:extLst>
              <a:ext uri="{FF2B5EF4-FFF2-40B4-BE49-F238E27FC236}">
                <a16:creationId xmlns:a16="http://schemas.microsoft.com/office/drawing/2014/main" id="{DB593FCC-1DCA-F7AD-6B3C-26C805DA78AB}"/>
              </a:ext>
            </a:extLst>
          </p:cNvPr>
          <p:cNvPicPr>
            <a:picLocks noChangeAspect="1"/>
          </p:cNvPicPr>
          <p:nvPr/>
        </p:nvPicPr>
        <p:blipFill>
          <a:blip r:embed="rId3"/>
          <a:stretch>
            <a:fillRect/>
          </a:stretch>
        </p:blipFill>
        <p:spPr>
          <a:xfrm>
            <a:off x="6638544" y="106124"/>
            <a:ext cx="5157216" cy="6921289"/>
          </a:xfrm>
          <a:prstGeom prst="rect">
            <a:avLst/>
          </a:prstGeom>
        </p:spPr>
      </p:pic>
      <p:sp>
        <p:nvSpPr>
          <p:cNvPr id="3" name="Shape 1">
            <a:extLst>
              <a:ext uri="{C183D7F6-B498-43B3-948B-1728B52AA6E4}">
                <adec:decorative xmlns:adec="http://schemas.microsoft.com/office/drawing/2017/decorative" val="1"/>
              </a:ext>
            </a:extLst>
          </p:cNvPr>
          <p:cNvSpPr/>
          <p:nvPr/>
        </p:nvSpPr>
        <p:spPr>
          <a:xfrm>
            <a:off x="0" y="0"/>
            <a:ext cx="201168" cy="6858000"/>
          </a:xfrm>
          <a:prstGeom prst="rect">
            <a:avLst/>
          </a:prstGeom>
          <a:solidFill>
            <a:srgbClr val="16546A"/>
          </a:solidFill>
          <a:ln w="12700">
            <a:solidFill>
              <a:srgbClr val="16546A">
                <a:alpha val="0"/>
              </a:srgbClr>
            </a:solidFill>
            <a:prstDash val="solid"/>
          </a:ln>
        </p:spPr>
        <p:txBody>
          <a:bodyPr/>
          <a:lstStyle/>
          <a:p>
            <a:endParaRPr lang="en-US"/>
          </a:p>
        </p:txBody>
      </p:sp>
      <p:sp>
        <p:nvSpPr>
          <p:cNvPr id="4" name="Slide Number Placeholder 3">
            <a:extLst>
              <a:ext uri="{FF2B5EF4-FFF2-40B4-BE49-F238E27FC236}">
                <a16:creationId xmlns:a16="http://schemas.microsoft.com/office/drawing/2014/main" id="{3382C7FB-70BF-0A91-7C7F-D7C592498C38}"/>
              </a:ext>
            </a:extLst>
          </p:cNvPr>
          <p:cNvSpPr>
            <a:spLocks noGrp="1"/>
          </p:cNvSpPr>
          <p:nvPr>
            <p:ph type="sldNum" sz="quarter" idx="4"/>
          </p:nvPr>
        </p:nvSpPr>
        <p:spPr/>
        <p:txBody>
          <a:bodyPr/>
          <a:lstStyle/>
          <a:p>
            <a:fld id="{8FF8BE51-C3B0-9B4F-9A06-4F809A9A7941}" type="slidenum">
              <a:rPr lang="en-US" smtClean="0"/>
              <a:pPr/>
              <a:t>46</a:t>
            </a:fld>
            <a:endParaRPr lang="en-US"/>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hape 1">
            <a:extLst>
              <a:ext uri="{C183D7F6-B498-43B3-948B-1728B52AA6E4}">
                <adec:decorative xmlns:adec="http://schemas.microsoft.com/office/drawing/2017/decorative" val="1"/>
              </a:ext>
            </a:extLst>
          </p:cNvPr>
          <p:cNvSpPr/>
          <p:nvPr/>
        </p:nvSpPr>
        <p:spPr>
          <a:xfrm>
            <a:off x="0" y="0"/>
            <a:ext cx="164592" cy="6858000"/>
          </a:xfrm>
          <a:prstGeom prst="rect">
            <a:avLst/>
          </a:prstGeom>
          <a:solidFill>
            <a:srgbClr val="16546A"/>
          </a:solidFill>
          <a:ln w="12700">
            <a:solidFill>
              <a:srgbClr val="16546A">
                <a:alpha val="0"/>
              </a:srgbClr>
            </a:solidFill>
            <a:prstDash val="solid"/>
          </a:ln>
        </p:spPr>
        <p:txBody>
          <a:bodyPr/>
          <a:lstStyle/>
          <a:p>
            <a:endParaRPr lang="en-US"/>
          </a:p>
        </p:txBody>
      </p:sp>
      <p:sp>
        <p:nvSpPr>
          <p:cNvPr id="5" name="Text 3"/>
          <p:cNvSpPr>
            <a:spLocks noGrp="1"/>
          </p:cNvSpPr>
          <p:nvPr>
            <p:ph type="title" idx="4294967295"/>
          </p:nvPr>
        </p:nvSpPr>
        <p:spPr>
          <a:xfrm>
            <a:off x="530352" y="384048"/>
            <a:ext cx="7498080" cy="475488"/>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700" b="1" i="0" u="none" strike="noStrike" kern="1200" cap="none" spc="0" normalizeH="0" baseline="0" noProof="0">
                <a:ln>
                  <a:noFill/>
                </a:ln>
                <a:solidFill>
                  <a:srgbClr val="0C2F3B"/>
                </a:solidFill>
                <a:effectLst/>
                <a:uLnTx/>
                <a:uFillTx/>
                <a:latin typeface="Aptos Display" pitchFamily="34" charset="0"/>
                <a:ea typeface="Aptos Display" pitchFamily="34" charset="-122"/>
                <a:cs typeface="Aptos Display" pitchFamily="34" charset="-120"/>
              </a:rPr>
              <a:t>What the planning tool is for</a:t>
            </a:r>
            <a:endParaRPr kumimoji="0" lang="en-US" sz="2700" b="0" i="0" u="none" strike="noStrike" kern="1200" cap="none" spc="0" normalizeH="0" baseline="0" noProof="0">
              <a:ln>
                <a:noFill/>
              </a:ln>
              <a:solidFill>
                <a:schemeClr val="tx1"/>
              </a:solidFill>
              <a:effectLst/>
              <a:uLnTx/>
              <a:uFillTx/>
              <a:latin typeface="+mn-lt"/>
              <a:ea typeface="+mn-ea"/>
              <a:cs typeface="+mn-cs"/>
            </a:endParaRPr>
          </a:p>
        </p:txBody>
      </p:sp>
      <p:sp>
        <p:nvSpPr>
          <p:cNvPr id="6" name="Text 4"/>
          <p:cNvSpPr/>
          <p:nvPr/>
        </p:nvSpPr>
        <p:spPr>
          <a:xfrm>
            <a:off x="557784" y="868680"/>
            <a:ext cx="6949440" cy="320040"/>
          </a:xfrm>
          <a:prstGeom prst="rect">
            <a:avLst/>
          </a:prstGeom>
          <a:noFill/>
          <a:ln/>
        </p:spPr>
        <p:txBody>
          <a:bodyPr wrap="square" lIns="0" tIns="0" rIns="0" bIns="0" rtlCol="0" anchor="ctr"/>
          <a:lstStyle/>
          <a:p>
            <a:pPr marL="0" indent="0">
              <a:buNone/>
            </a:pPr>
            <a:r>
              <a:rPr lang="en-US">
                <a:solidFill>
                  <a:srgbClr val="4A5963"/>
                </a:solidFill>
                <a:latin typeface="Aptos" pitchFamily="34" charset="0"/>
                <a:ea typeface="Aptos" pitchFamily="34" charset="-122"/>
                <a:cs typeface="Aptos" pitchFamily="34" charset="-120"/>
              </a:rPr>
              <a:t>Keep focused on one feasible, data-informed strategy.</a:t>
            </a:r>
            <a:endParaRPr lang="en-US"/>
          </a:p>
        </p:txBody>
      </p:sp>
      <p:sp>
        <p:nvSpPr>
          <p:cNvPr id="7" name="Shape 5">
            <a:extLst>
              <a:ext uri="{C183D7F6-B498-43B3-948B-1728B52AA6E4}">
                <adec:decorative xmlns:adec="http://schemas.microsoft.com/office/drawing/2017/decorative" val="1"/>
              </a:ext>
            </a:extLst>
          </p:cNvPr>
          <p:cNvSpPr/>
          <p:nvPr/>
        </p:nvSpPr>
        <p:spPr>
          <a:xfrm>
            <a:off x="658368" y="1490472"/>
            <a:ext cx="3246120" cy="1325880"/>
          </a:xfrm>
          <a:prstGeom prst="roundRect">
            <a:avLst>
              <a:gd name="adj" fmla="val 10345"/>
            </a:avLst>
          </a:prstGeom>
          <a:solidFill>
            <a:srgbClr val="FFFFFF"/>
          </a:solidFill>
          <a:ln w="12700">
            <a:solidFill>
              <a:srgbClr val="D3E0E4"/>
            </a:solidFill>
            <a:prstDash val="solid"/>
          </a:ln>
          <a:effectLst>
            <a:outerShdw blurRad="12700" dist="50800" dir="2700000" algn="bl" rotWithShape="0">
              <a:srgbClr val="B8C3C8">
                <a:alpha val="14000"/>
              </a:srgbClr>
            </a:outerShdw>
          </a:effectLst>
        </p:spPr>
        <p:txBody>
          <a:bodyPr/>
          <a:lstStyle/>
          <a:p>
            <a:endParaRPr lang="en-US"/>
          </a:p>
        </p:txBody>
      </p:sp>
      <p:sp>
        <p:nvSpPr>
          <p:cNvPr id="8" name="Shape 6">
            <a:extLst>
              <a:ext uri="{C183D7F6-B498-43B3-948B-1728B52AA6E4}">
                <adec:decorative xmlns:adec="http://schemas.microsoft.com/office/drawing/2017/decorative" val="1"/>
              </a:ext>
            </a:extLst>
          </p:cNvPr>
          <p:cNvSpPr/>
          <p:nvPr/>
        </p:nvSpPr>
        <p:spPr>
          <a:xfrm>
            <a:off x="658368" y="1490472"/>
            <a:ext cx="73152" cy="1325880"/>
          </a:xfrm>
          <a:prstGeom prst="rect">
            <a:avLst/>
          </a:prstGeom>
          <a:solidFill>
            <a:srgbClr val="327AA5"/>
          </a:solidFill>
          <a:ln w="12700">
            <a:solidFill>
              <a:srgbClr val="327AA5">
                <a:alpha val="0"/>
              </a:srgbClr>
            </a:solidFill>
            <a:prstDash val="solid"/>
          </a:ln>
        </p:spPr>
        <p:txBody>
          <a:bodyPr/>
          <a:lstStyle/>
          <a:p>
            <a:endParaRPr lang="en-US"/>
          </a:p>
        </p:txBody>
      </p:sp>
      <p:sp>
        <p:nvSpPr>
          <p:cNvPr id="9" name="Text 7"/>
          <p:cNvSpPr/>
          <p:nvPr/>
        </p:nvSpPr>
        <p:spPr>
          <a:xfrm>
            <a:off x="868680" y="1645920"/>
            <a:ext cx="2926080" cy="256032"/>
          </a:xfrm>
          <a:prstGeom prst="rect">
            <a:avLst/>
          </a:prstGeom>
          <a:noFill/>
          <a:ln/>
        </p:spPr>
        <p:txBody>
          <a:bodyPr wrap="square" lIns="0" tIns="0" rIns="0" bIns="0" rtlCol="0" anchor="ctr"/>
          <a:lstStyle/>
          <a:p>
            <a:pPr marL="0" indent="0">
              <a:buNone/>
            </a:pPr>
            <a:r>
              <a:rPr lang="en-US" sz="1600" b="1">
                <a:solidFill>
                  <a:srgbClr val="0C2F3B"/>
                </a:solidFill>
                <a:latin typeface="Aptos" pitchFamily="34" charset="0"/>
                <a:ea typeface="Aptos" pitchFamily="34" charset="-122"/>
                <a:cs typeface="Aptos" pitchFamily="34" charset="-120"/>
              </a:rPr>
              <a:t>Capture learning</a:t>
            </a:r>
            <a:endParaRPr lang="en-US" sz="1600"/>
          </a:p>
        </p:txBody>
      </p:sp>
      <p:sp>
        <p:nvSpPr>
          <p:cNvPr id="10" name="Text 8"/>
          <p:cNvSpPr/>
          <p:nvPr/>
        </p:nvSpPr>
        <p:spPr>
          <a:xfrm>
            <a:off x="868680" y="1965960"/>
            <a:ext cx="2962656" cy="841248"/>
          </a:xfrm>
          <a:prstGeom prst="rect">
            <a:avLst/>
          </a:prstGeom>
          <a:noFill/>
          <a:ln/>
        </p:spPr>
        <p:txBody>
          <a:bodyPr wrap="square" lIns="254" tIns="254" rIns="254" bIns="254" rtlCol="0" anchor="t">
            <a:normAutofit fontScale="92500" lnSpcReduction="10000"/>
          </a:bodyPr>
          <a:lstStyle/>
          <a:p>
            <a:pPr marL="0" indent="0">
              <a:buNone/>
            </a:pPr>
            <a:r>
              <a:rPr lang="en-US" sz="1600">
                <a:solidFill>
                  <a:srgbClr val="4A5963"/>
                </a:solidFill>
                <a:latin typeface="Aptos" pitchFamily="34" charset="0"/>
                <a:ea typeface="Aptos" pitchFamily="34" charset="-122"/>
                <a:cs typeface="Aptos" pitchFamily="34" charset="-120"/>
              </a:rPr>
              <a:t>Participants use each session page to record useful ideas, examples, resources, and implications for their own state or organization.</a:t>
            </a:r>
            <a:endParaRPr lang="en-US" sz="1600"/>
          </a:p>
        </p:txBody>
      </p:sp>
      <p:sp>
        <p:nvSpPr>
          <p:cNvPr id="11" name="Shape 9">
            <a:extLst>
              <a:ext uri="{C183D7F6-B498-43B3-948B-1728B52AA6E4}">
                <adec:decorative xmlns:adec="http://schemas.microsoft.com/office/drawing/2017/decorative" val="1"/>
              </a:ext>
            </a:extLst>
          </p:cNvPr>
          <p:cNvSpPr/>
          <p:nvPr/>
        </p:nvSpPr>
        <p:spPr>
          <a:xfrm>
            <a:off x="658368" y="3063240"/>
            <a:ext cx="3246120" cy="1325880"/>
          </a:xfrm>
          <a:prstGeom prst="roundRect">
            <a:avLst>
              <a:gd name="adj" fmla="val 10345"/>
            </a:avLst>
          </a:prstGeom>
          <a:solidFill>
            <a:srgbClr val="FFFFFF"/>
          </a:solidFill>
          <a:ln w="12700">
            <a:solidFill>
              <a:srgbClr val="D3E0E4"/>
            </a:solidFill>
            <a:prstDash val="solid"/>
          </a:ln>
          <a:effectLst>
            <a:outerShdw blurRad="12700" dist="50800" dir="2700000" algn="bl" rotWithShape="0">
              <a:srgbClr val="B8C3C8">
                <a:alpha val="14000"/>
              </a:srgbClr>
            </a:outerShdw>
          </a:effectLst>
        </p:spPr>
        <p:txBody>
          <a:bodyPr/>
          <a:lstStyle/>
          <a:p>
            <a:endParaRPr lang="en-US"/>
          </a:p>
        </p:txBody>
      </p:sp>
      <p:sp>
        <p:nvSpPr>
          <p:cNvPr id="12" name="Shape 10">
            <a:extLst>
              <a:ext uri="{C183D7F6-B498-43B3-948B-1728B52AA6E4}">
                <adec:decorative xmlns:adec="http://schemas.microsoft.com/office/drawing/2017/decorative" val="1"/>
              </a:ext>
            </a:extLst>
          </p:cNvPr>
          <p:cNvSpPr/>
          <p:nvPr/>
        </p:nvSpPr>
        <p:spPr>
          <a:xfrm>
            <a:off x="658368" y="3063240"/>
            <a:ext cx="73152" cy="1325880"/>
          </a:xfrm>
          <a:prstGeom prst="rect">
            <a:avLst/>
          </a:prstGeom>
          <a:solidFill>
            <a:srgbClr val="D8A23A"/>
          </a:solidFill>
          <a:ln w="12700">
            <a:solidFill>
              <a:srgbClr val="D8A23A">
                <a:alpha val="0"/>
              </a:srgbClr>
            </a:solidFill>
            <a:prstDash val="solid"/>
          </a:ln>
        </p:spPr>
        <p:txBody>
          <a:bodyPr/>
          <a:lstStyle/>
          <a:p>
            <a:endParaRPr lang="en-US"/>
          </a:p>
        </p:txBody>
      </p:sp>
      <p:sp>
        <p:nvSpPr>
          <p:cNvPr id="13" name="Text 11"/>
          <p:cNvSpPr/>
          <p:nvPr/>
        </p:nvSpPr>
        <p:spPr>
          <a:xfrm>
            <a:off x="868680" y="3218688"/>
            <a:ext cx="2926080" cy="256032"/>
          </a:xfrm>
          <a:prstGeom prst="rect">
            <a:avLst/>
          </a:prstGeom>
          <a:noFill/>
          <a:ln/>
        </p:spPr>
        <p:txBody>
          <a:bodyPr wrap="square" lIns="0" tIns="0" rIns="0" bIns="0" rtlCol="0" anchor="ctr"/>
          <a:lstStyle/>
          <a:p>
            <a:pPr marL="0" indent="0">
              <a:buNone/>
            </a:pPr>
            <a:r>
              <a:rPr lang="en-US" sz="1600" b="1">
                <a:solidFill>
                  <a:srgbClr val="0C2F3B"/>
                </a:solidFill>
                <a:latin typeface="Aptos" pitchFamily="34" charset="0"/>
                <a:ea typeface="Aptos" pitchFamily="34" charset="-122"/>
                <a:cs typeface="Aptos" pitchFamily="34" charset="-120"/>
              </a:rPr>
              <a:t>Narrow the work</a:t>
            </a:r>
            <a:endParaRPr lang="en-US" sz="1600"/>
          </a:p>
        </p:txBody>
      </p:sp>
      <p:sp>
        <p:nvSpPr>
          <p:cNvPr id="14" name="Text 12"/>
          <p:cNvSpPr/>
          <p:nvPr/>
        </p:nvSpPr>
        <p:spPr>
          <a:xfrm>
            <a:off x="868680" y="3538728"/>
            <a:ext cx="2962656" cy="850392"/>
          </a:xfrm>
          <a:prstGeom prst="rect">
            <a:avLst/>
          </a:prstGeom>
          <a:noFill/>
          <a:ln/>
        </p:spPr>
        <p:txBody>
          <a:bodyPr wrap="square" lIns="254" tIns="254" rIns="254" bIns="254" rtlCol="0" anchor="t">
            <a:normAutofit lnSpcReduction="10000"/>
          </a:bodyPr>
          <a:lstStyle/>
          <a:p>
            <a:pPr marL="0" indent="0">
              <a:buNone/>
            </a:pPr>
            <a:r>
              <a:rPr lang="en-US" sz="1400">
                <a:solidFill>
                  <a:srgbClr val="4A5963"/>
                </a:solidFill>
                <a:latin typeface="Aptos" pitchFamily="34" charset="0"/>
                <a:ea typeface="Aptos" pitchFamily="34" charset="-122"/>
                <a:cs typeface="Aptos" pitchFamily="34" charset="-120"/>
              </a:rPr>
              <a:t>The tool intentionally prevents strategy overload by guiding participants toward one high-priority strategy that can be implemented with partners.</a:t>
            </a:r>
            <a:endParaRPr lang="en-US" sz="1400"/>
          </a:p>
        </p:txBody>
      </p:sp>
      <p:sp>
        <p:nvSpPr>
          <p:cNvPr id="15" name="Shape 13">
            <a:extLst>
              <a:ext uri="{C183D7F6-B498-43B3-948B-1728B52AA6E4}">
                <adec:decorative xmlns:adec="http://schemas.microsoft.com/office/drawing/2017/decorative" val="1"/>
              </a:ext>
            </a:extLst>
          </p:cNvPr>
          <p:cNvSpPr/>
          <p:nvPr/>
        </p:nvSpPr>
        <p:spPr>
          <a:xfrm>
            <a:off x="658368" y="4679442"/>
            <a:ext cx="3246120" cy="1325880"/>
          </a:xfrm>
          <a:prstGeom prst="roundRect">
            <a:avLst>
              <a:gd name="adj" fmla="val 10345"/>
            </a:avLst>
          </a:prstGeom>
          <a:solidFill>
            <a:srgbClr val="FFFFFF"/>
          </a:solidFill>
          <a:ln w="12700">
            <a:solidFill>
              <a:srgbClr val="D3E0E4"/>
            </a:solidFill>
            <a:prstDash val="solid"/>
          </a:ln>
          <a:effectLst>
            <a:outerShdw blurRad="12700" dist="50800" dir="2700000" algn="bl" rotWithShape="0">
              <a:srgbClr val="B8C3C8">
                <a:alpha val="14000"/>
              </a:srgbClr>
            </a:outerShdw>
          </a:effectLst>
        </p:spPr>
        <p:txBody>
          <a:bodyPr/>
          <a:lstStyle/>
          <a:p>
            <a:endParaRPr lang="en-US"/>
          </a:p>
        </p:txBody>
      </p:sp>
      <p:sp>
        <p:nvSpPr>
          <p:cNvPr id="16" name="Shape 14">
            <a:extLst>
              <a:ext uri="{C183D7F6-B498-43B3-948B-1728B52AA6E4}">
                <adec:decorative xmlns:adec="http://schemas.microsoft.com/office/drawing/2017/decorative" val="1"/>
              </a:ext>
            </a:extLst>
          </p:cNvPr>
          <p:cNvSpPr/>
          <p:nvPr/>
        </p:nvSpPr>
        <p:spPr>
          <a:xfrm>
            <a:off x="658368" y="4645152"/>
            <a:ext cx="73152" cy="1325880"/>
          </a:xfrm>
          <a:prstGeom prst="rect">
            <a:avLst/>
          </a:prstGeom>
          <a:solidFill>
            <a:srgbClr val="6B8F71"/>
          </a:solidFill>
          <a:ln w="12700">
            <a:solidFill>
              <a:srgbClr val="6B8F71">
                <a:alpha val="0"/>
              </a:srgbClr>
            </a:solidFill>
            <a:prstDash val="solid"/>
          </a:ln>
        </p:spPr>
        <p:txBody>
          <a:bodyPr/>
          <a:lstStyle/>
          <a:p>
            <a:endParaRPr lang="en-US"/>
          </a:p>
        </p:txBody>
      </p:sp>
      <p:sp>
        <p:nvSpPr>
          <p:cNvPr id="17" name="Text 15"/>
          <p:cNvSpPr/>
          <p:nvPr/>
        </p:nvSpPr>
        <p:spPr>
          <a:xfrm>
            <a:off x="905256" y="4661154"/>
            <a:ext cx="2926080" cy="256032"/>
          </a:xfrm>
          <a:prstGeom prst="rect">
            <a:avLst/>
          </a:prstGeom>
          <a:noFill/>
          <a:ln/>
        </p:spPr>
        <p:txBody>
          <a:bodyPr wrap="square" lIns="0" tIns="0" rIns="0" bIns="0" rtlCol="0" anchor="ctr"/>
          <a:lstStyle/>
          <a:p>
            <a:pPr marL="0" indent="0">
              <a:buNone/>
            </a:pPr>
            <a:r>
              <a:rPr lang="en-US" sz="1600" b="1">
                <a:solidFill>
                  <a:srgbClr val="0C2F3B"/>
                </a:solidFill>
                <a:latin typeface="Aptos" pitchFamily="34" charset="0"/>
                <a:ea typeface="Aptos" pitchFamily="34" charset="-122"/>
                <a:cs typeface="Aptos" pitchFamily="34" charset="-120"/>
              </a:rPr>
              <a:t>Leave with a roadmap</a:t>
            </a:r>
            <a:endParaRPr lang="en-US" sz="1600"/>
          </a:p>
        </p:txBody>
      </p:sp>
      <p:sp>
        <p:nvSpPr>
          <p:cNvPr id="18" name="Text 16"/>
          <p:cNvSpPr/>
          <p:nvPr/>
        </p:nvSpPr>
        <p:spPr>
          <a:xfrm>
            <a:off x="868680" y="4951476"/>
            <a:ext cx="3035808" cy="1019556"/>
          </a:xfrm>
          <a:prstGeom prst="rect">
            <a:avLst/>
          </a:prstGeom>
          <a:noFill/>
          <a:ln/>
        </p:spPr>
        <p:txBody>
          <a:bodyPr wrap="square" lIns="254" tIns="254" rIns="254" bIns="254" rtlCol="0" anchor="t">
            <a:normAutofit fontScale="85000" lnSpcReduction="10000"/>
          </a:bodyPr>
          <a:lstStyle/>
          <a:p>
            <a:pPr marL="0" indent="0">
              <a:buNone/>
            </a:pPr>
            <a:r>
              <a:rPr lang="en-US">
                <a:solidFill>
                  <a:srgbClr val="4A5963"/>
                </a:solidFill>
                <a:latin typeface="Aptos" pitchFamily="34" charset="0"/>
                <a:ea typeface="Aptos" pitchFamily="34" charset="-122"/>
                <a:cs typeface="Aptos" pitchFamily="34" charset="-120"/>
              </a:rPr>
              <a:t>Across the series, participants build a practical plan with outcomes, measures, roles, milestones, risks, and next steps.</a:t>
            </a:r>
            <a:endParaRPr lang="en-US"/>
          </a:p>
        </p:txBody>
      </p:sp>
      <p:sp>
        <p:nvSpPr>
          <p:cNvPr id="21" name="Text 18"/>
          <p:cNvSpPr/>
          <p:nvPr/>
        </p:nvSpPr>
        <p:spPr>
          <a:xfrm>
            <a:off x="4700016" y="1721056"/>
            <a:ext cx="2560320" cy="292608"/>
          </a:xfrm>
          <a:prstGeom prst="rect">
            <a:avLst/>
          </a:prstGeom>
          <a:noFill/>
          <a:ln/>
        </p:spPr>
        <p:txBody>
          <a:bodyPr wrap="square" lIns="0" tIns="0" rIns="0" bIns="0" rtlCol="0" anchor="ctr"/>
          <a:lstStyle/>
          <a:p>
            <a:pPr marL="0" indent="0">
              <a:buNone/>
            </a:pPr>
            <a:r>
              <a:rPr lang="en-US" sz="1600" b="1">
                <a:solidFill>
                  <a:srgbClr val="0C2F3B"/>
                </a:solidFill>
                <a:latin typeface="Aptos" pitchFamily="34" charset="0"/>
                <a:ea typeface="Aptos" pitchFamily="34" charset="-122"/>
                <a:cs typeface="Aptos" pitchFamily="34" charset="-120"/>
              </a:rPr>
              <a:t>Core message</a:t>
            </a:r>
            <a:endParaRPr lang="en-US" sz="1600"/>
          </a:p>
        </p:txBody>
      </p:sp>
      <p:sp>
        <p:nvSpPr>
          <p:cNvPr id="22" name="Text 19"/>
          <p:cNvSpPr/>
          <p:nvPr/>
        </p:nvSpPr>
        <p:spPr>
          <a:xfrm>
            <a:off x="4736592" y="2240280"/>
            <a:ext cx="2523744" cy="1051560"/>
          </a:xfrm>
          <a:prstGeom prst="rect">
            <a:avLst/>
          </a:prstGeom>
          <a:noFill/>
          <a:ln/>
        </p:spPr>
        <p:txBody>
          <a:bodyPr wrap="square" lIns="0" tIns="0" rIns="0" bIns="0" rtlCol="0" anchor="ctr">
            <a:normAutofit fontScale="77500" lnSpcReduction="20000"/>
          </a:bodyPr>
          <a:lstStyle/>
          <a:p>
            <a:pPr marL="0" indent="0">
              <a:buNone/>
            </a:pPr>
            <a:r>
              <a:rPr lang="en-US" sz="2200" b="1">
                <a:solidFill>
                  <a:srgbClr val="16546A"/>
                </a:solidFill>
                <a:latin typeface="Aptos Display" pitchFamily="34" charset="0"/>
                <a:ea typeface="Aptos Display" pitchFamily="34" charset="-122"/>
                <a:cs typeface="Aptos Display" pitchFamily="34" charset="-120"/>
              </a:rPr>
              <a:t>This is not a note-taking packet.</a:t>
            </a:r>
          </a:p>
          <a:p>
            <a:pPr marL="0" indent="0">
              <a:buNone/>
            </a:pPr>
            <a:endParaRPr lang="en-US" sz="2200"/>
          </a:p>
          <a:p>
            <a:pPr marL="0" indent="0">
              <a:buNone/>
            </a:pPr>
            <a:r>
              <a:rPr lang="en-US" sz="2200" b="1">
                <a:solidFill>
                  <a:srgbClr val="16546A"/>
                </a:solidFill>
                <a:latin typeface="Aptos Display" pitchFamily="34" charset="0"/>
                <a:ea typeface="Aptos Display" pitchFamily="34" charset="-122"/>
                <a:cs typeface="Aptos Display" pitchFamily="34" charset="-120"/>
              </a:rPr>
              <a:t>It is a decision-making and implementation tool.</a:t>
            </a:r>
            <a:endParaRPr lang="en-US" sz="2200"/>
          </a:p>
        </p:txBody>
      </p:sp>
      <p:sp>
        <p:nvSpPr>
          <p:cNvPr id="23" name="Shape 20">
            <a:extLst>
              <a:ext uri="{C183D7F6-B498-43B3-948B-1728B52AA6E4}">
                <adec:decorative xmlns:adec="http://schemas.microsoft.com/office/drawing/2017/decorative" val="1"/>
              </a:ext>
            </a:extLst>
          </p:cNvPr>
          <p:cNvSpPr/>
          <p:nvPr/>
        </p:nvSpPr>
        <p:spPr>
          <a:xfrm>
            <a:off x="4791456" y="3703320"/>
            <a:ext cx="2057400" cy="0"/>
          </a:xfrm>
          <a:prstGeom prst="line">
            <a:avLst/>
          </a:prstGeom>
          <a:noFill/>
          <a:ln w="31750">
            <a:solidFill>
              <a:srgbClr val="D8A23A"/>
            </a:solidFill>
            <a:prstDash val="solid"/>
          </a:ln>
        </p:spPr>
        <p:txBody>
          <a:bodyPr/>
          <a:lstStyle/>
          <a:p>
            <a:endParaRPr lang="en-US"/>
          </a:p>
        </p:txBody>
      </p:sp>
      <p:sp>
        <p:nvSpPr>
          <p:cNvPr id="24" name="Text 21"/>
          <p:cNvSpPr/>
          <p:nvPr/>
        </p:nvSpPr>
        <p:spPr>
          <a:xfrm>
            <a:off x="4736592" y="4069080"/>
            <a:ext cx="2560320" cy="640080"/>
          </a:xfrm>
          <a:prstGeom prst="rect">
            <a:avLst/>
          </a:prstGeom>
          <a:noFill/>
          <a:ln/>
        </p:spPr>
        <p:txBody>
          <a:bodyPr wrap="square" lIns="0" tIns="0" rIns="0" bIns="0" rtlCol="0" anchor="ctr">
            <a:normAutofit/>
          </a:bodyPr>
          <a:lstStyle/>
          <a:p>
            <a:pPr marL="0" indent="0">
              <a:buNone/>
            </a:pPr>
            <a:r>
              <a:rPr lang="en-US" sz="1600">
                <a:solidFill>
                  <a:srgbClr val="4A5963"/>
                </a:solidFill>
                <a:latin typeface="Aptos" pitchFamily="34" charset="0"/>
                <a:ea typeface="Aptos" pitchFamily="34" charset="-122"/>
                <a:cs typeface="Aptos" pitchFamily="34" charset="-120"/>
              </a:rPr>
              <a:t>Use it every session, then revisit it between sessions.</a:t>
            </a:r>
            <a:endParaRPr lang="en-US" sz="1600"/>
          </a:p>
        </p:txBody>
      </p:sp>
      <p:pic>
        <p:nvPicPr>
          <p:cNvPr id="4" name="Picture 3" descr="Screenshot of participant planning tool">
            <a:extLst>
              <a:ext uri="{FF2B5EF4-FFF2-40B4-BE49-F238E27FC236}">
                <a16:creationId xmlns:a16="http://schemas.microsoft.com/office/drawing/2014/main" id="{D7832D12-697E-E0C8-D6F7-A0C9A174B844}"/>
              </a:ext>
            </a:extLst>
          </p:cNvPr>
          <p:cNvPicPr>
            <a:picLocks noChangeAspect="1"/>
          </p:cNvPicPr>
          <p:nvPr/>
        </p:nvPicPr>
        <p:blipFill>
          <a:blip r:embed="rId3"/>
          <a:stretch>
            <a:fillRect/>
          </a:stretch>
        </p:blipFill>
        <p:spPr>
          <a:xfrm>
            <a:off x="7360069" y="319550"/>
            <a:ext cx="4706814" cy="6241270"/>
          </a:xfrm>
          <a:prstGeom prst="rect">
            <a:avLst/>
          </a:prstGeom>
        </p:spPr>
      </p:pic>
      <p:sp>
        <p:nvSpPr>
          <p:cNvPr id="2" name="Slide Number Placeholder 1">
            <a:extLst>
              <a:ext uri="{FF2B5EF4-FFF2-40B4-BE49-F238E27FC236}">
                <a16:creationId xmlns:a16="http://schemas.microsoft.com/office/drawing/2014/main" id="{B15C8073-A3DA-24BD-00F0-91F46B7F1B3B}"/>
              </a:ext>
            </a:extLst>
          </p:cNvPr>
          <p:cNvSpPr>
            <a:spLocks noGrp="1"/>
          </p:cNvSpPr>
          <p:nvPr>
            <p:ph type="sldNum" sz="quarter" idx="4"/>
          </p:nvPr>
        </p:nvSpPr>
        <p:spPr/>
        <p:txBody>
          <a:bodyPr/>
          <a:lstStyle/>
          <a:p>
            <a:fld id="{8FF8BE51-C3B0-9B4F-9A06-4F809A9A7941}" type="slidenum">
              <a:rPr lang="en-US" smtClean="0"/>
              <a:pPr/>
              <a:t>47</a:t>
            </a:fld>
            <a:endParaRPr lang="en-US"/>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hape 1">
            <a:extLst>
              <a:ext uri="{C183D7F6-B498-43B3-948B-1728B52AA6E4}">
                <adec:decorative xmlns:adec="http://schemas.microsoft.com/office/drawing/2017/decorative" val="1"/>
              </a:ext>
            </a:extLst>
          </p:cNvPr>
          <p:cNvSpPr/>
          <p:nvPr/>
        </p:nvSpPr>
        <p:spPr>
          <a:xfrm>
            <a:off x="0" y="0"/>
            <a:ext cx="164592" cy="6858000"/>
          </a:xfrm>
          <a:prstGeom prst="rect">
            <a:avLst/>
          </a:prstGeom>
          <a:solidFill>
            <a:srgbClr val="16546A"/>
          </a:solidFill>
          <a:ln w="12700">
            <a:solidFill>
              <a:srgbClr val="16546A">
                <a:alpha val="0"/>
              </a:srgbClr>
            </a:solidFill>
            <a:prstDash val="solid"/>
          </a:ln>
        </p:spPr>
        <p:txBody>
          <a:bodyPr/>
          <a:lstStyle/>
          <a:p>
            <a:endParaRPr lang="en-US"/>
          </a:p>
        </p:txBody>
      </p:sp>
      <p:sp>
        <p:nvSpPr>
          <p:cNvPr id="5" name="Text 3"/>
          <p:cNvSpPr>
            <a:spLocks noGrp="1"/>
          </p:cNvSpPr>
          <p:nvPr>
            <p:ph type="title" idx="4294967295"/>
          </p:nvPr>
        </p:nvSpPr>
        <p:spPr>
          <a:xfrm>
            <a:off x="530352" y="384048"/>
            <a:ext cx="7498080" cy="475488"/>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700" b="1" i="0" u="none" strike="noStrike" kern="1200" cap="none" spc="0" normalizeH="0" baseline="0" noProof="0">
                <a:ln>
                  <a:noFill/>
                </a:ln>
                <a:solidFill>
                  <a:srgbClr val="0C2F3B"/>
                </a:solidFill>
                <a:effectLst/>
                <a:uLnTx/>
                <a:uFillTx/>
                <a:latin typeface="Aptos Display" pitchFamily="34" charset="0"/>
                <a:ea typeface="Aptos Display" pitchFamily="34" charset="-122"/>
                <a:cs typeface="Aptos Display" pitchFamily="34" charset="-120"/>
              </a:rPr>
              <a:t>The learning-to-action cycle</a:t>
            </a:r>
            <a:endParaRPr kumimoji="0" lang="en-US" sz="2700" b="0" i="0" u="none" strike="noStrike" kern="1200" cap="none" spc="0" normalizeH="0" baseline="0" noProof="0">
              <a:ln>
                <a:noFill/>
              </a:ln>
              <a:solidFill>
                <a:schemeClr val="tx1"/>
              </a:solidFill>
              <a:effectLst/>
              <a:uLnTx/>
              <a:uFillTx/>
              <a:latin typeface="+mn-lt"/>
              <a:ea typeface="+mn-ea"/>
              <a:cs typeface="+mn-cs"/>
            </a:endParaRPr>
          </a:p>
        </p:txBody>
      </p:sp>
      <p:sp>
        <p:nvSpPr>
          <p:cNvPr id="6" name="Text 4"/>
          <p:cNvSpPr/>
          <p:nvPr/>
        </p:nvSpPr>
        <p:spPr>
          <a:xfrm>
            <a:off x="557784" y="868680"/>
            <a:ext cx="6949440" cy="320040"/>
          </a:xfrm>
          <a:prstGeom prst="rect">
            <a:avLst/>
          </a:prstGeom>
          <a:noFill/>
          <a:ln/>
        </p:spPr>
        <p:txBody>
          <a:bodyPr wrap="square" lIns="0" tIns="0" rIns="0" bIns="0" rtlCol="0" anchor="ctr"/>
          <a:lstStyle/>
          <a:p>
            <a:pPr marL="0" indent="0">
              <a:buNone/>
            </a:pPr>
            <a:r>
              <a:rPr lang="en-US">
                <a:solidFill>
                  <a:srgbClr val="4A5963"/>
                </a:solidFill>
                <a:latin typeface="Aptos" pitchFamily="34" charset="0"/>
                <a:ea typeface="Aptos" pitchFamily="34" charset="-122"/>
                <a:cs typeface="Aptos" pitchFamily="34" charset="-120"/>
              </a:rPr>
              <a:t>The same routine repeats before, during, after, and across the series.</a:t>
            </a:r>
            <a:endParaRPr lang="en-US"/>
          </a:p>
        </p:txBody>
      </p:sp>
      <p:sp>
        <p:nvSpPr>
          <p:cNvPr id="7" name="Shape 5">
            <a:extLst>
              <a:ext uri="{C183D7F6-B498-43B3-948B-1728B52AA6E4}">
                <adec:decorative xmlns:adec="http://schemas.microsoft.com/office/drawing/2017/decorative" val="1"/>
              </a:ext>
            </a:extLst>
          </p:cNvPr>
          <p:cNvSpPr/>
          <p:nvPr/>
        </p:nvSpPr>
        <p:spPr>
          <a:xfrm>
            <a:off x="685800" y="1874520"/>
            <a:ext cx="1234440" cy="1234440"/>
          </a:xfrm>
          <a:prstGeom prst="ellipse">
            <a:avLst/>
          </a:prstGeom>
          <a:solidFill>
            <a:srgbClr val="327AA5"/>
          </a:solidFill>
          <a:ln w="15240">
            <a:solidFill>
              <a:srgbClr val="FFFFFF"/>
            </a:solidFill>
            <a:prstDash val="solid"/>
          </a:ln>
        </p:spPr>
        <p:txBody>
          <a:bodyPr/>
          <a:lstStyle/>
          <a:p>
            <a:endParaRPr lang="en-US"/>
          </a:p>
        </p:txBody>
      </p:sp>
      <p:sp>
        <p:nvSpPr>
          <p:cNvPr id="8" name="Text 6"/>
          <p:cNvSpPr/>
          <p:nvPr/>
        </p:nvSpPr>
        <p:spPr>
          <a:xfrm>
            <a:off x="685800" y="2139696"/>
            <a:ext cx="1234440" cy="347472"/>
          </a:xfrm>
          <a:prstGeom prst="rect">
            <a:avLst/>
          </a:prstGeom>
          <a:noFill/>
          <a:ln/>
        </p:spPr>
        <p:txBody>
          <a:bodyPr wrap="square" lIns="0" tIns="0" rIns="0" bIns="0" rtlCol="0" anchor="ctr"/>
          <a:lstStyle/>
          <a:p>
            <a:pPr marL="0" indent="0" algn="ctr">
              <a:buNone/>
            </a:pPr>
            <a:r>
              <a:rPr lang="en-US" sz="2100" b="1">
                <a:solidFill>
                  <a:srgbClr val="FFFFFF"/>
                </a:solidFill>
                <a:latin typeface="Aptos Display" pitchFamily="34" charset="0"/>
                <a:ea typeface="Aptos Display" pitchFamily="34" charset="-122"/>
                <a:cs typeface="Aptos Display" pitchFamily="34" charset="-120"/>
              </a:rPr>
              <a:t>1</a:t>
            </a:r>
            <a:endParaRPr lang="en-US" sz="2100"/>
          </a:p>
        </p:txBody>
      </p:sp>
      <p:sp>
        <p:nvSpPr>
          <p:cNvPr id="9" name="Text 7"/>
          <p:cNvSpPr/>
          <p:nvPr/>
        </p:nvSpPr>
        <p:spPr>
          <a:xfrm>
            <a:off x="411480" y="3355848"/>
            <a:ext cx="1783080" cy="256032"/>
          </a:xfrm>
          <a:prstGeom prst="rect">
            <a:avLst/>
          </a:prstGeom>
          <a:noFill/>
          <a:ln/>
        </p:spPr>
        <p:txBody>
          <a:bodyPr wrap="square" lIns="0" tIns="0" rIns="0" bIns="0" rtlCol="0" anchor="ctr"/>
          <a:lstStyle/>
          <a:p>
            <a:pPr marL="0" indent="0" algn="ctr">
              <a:buNone/>
            </a:pPr>
            <a:r>
              <a:rPr lang="en-US" sz="1400" b="1">
                <a:solidFill>
                  <a:srgbClr val="0C2F3B"/>
                </a:solidFill>
                <a:latin typeface="Aptos" pitchFamily="34" charset="0"/>
                <a:ea typeface="Aptos" pitchFamily="34" charset="-122"/>
                <a:cs typeface="Aptos" pitchFamily="34" charset="-120"/>
              </a:rPr>
              <a:t>LEARN</a:t>
            </a:r>
            <a:endParaRPr lang="en-US" sz="1400"/>
          </a:p>
        </p:txBody>
      </p:sp>
      <p:sp>
        <p:nvSpPr>
          <p:cNvPr id="10" name="Text 8"/>
          <p:cNvSpPr/>
          <p:nvPr/>
        </p:nvSpPr>
        <p:spPr>
          <a:xfrm>
            <a:off x="274320" y="3730752"/>
            <a:ext cx="2011680" cy="411480"/>
          </a:xfrm>
          <a:prstGeom prst="rect">
            <a:avLst/>
          </a:prstGeom>
          <a:noFill/>
          <a:ln/>
        </p:spPr>
        <p:txBody>
          <a:bodyPr wrap="square" lIns="0" tIns="0" rIns="0" bIns="0" rtlCol="0" anchor="ctr">
            <a:normAutofit fontScale="92500" lnSpcReduction="10000"/>
          </a:bodyPr>
          <a:lstStyle/>
          <a:p>
            <a:pPr marL="0" indent="0" algn="ctr">
              <a:buNone/>
            </a:pPr>
            <a:r>
              <a:rPr lang="en-US" sz="1600">
                <a:solidFill>
                  <a:srgbClr val="4A5963"/>
                </a:solidFill>
                <a:latin typeface="Aptos" pitchFamily="34" charset="0"/>
                <a:ea typeface="Aptos" pitchFamily="34" charset="-122"/>
                <a:cs typeface="Aptos" pitchFamily="34" charset="-120"/>
              </a:rPr>
              <a:t>Session content </a:t>
            </a:r>
          </a:p>
          <a:p>
            <a:pPr marL="0" indent="0" algn="ctr">
              <a:buNone/>
            </a:pPr>
            <a:r>
              <a:rPr lang="en-US" sz="1600">
                <a:solidFill>
                  <a:srgbClr val="4A5963"/>
                </a:solidFill>
                <a:latin typeface="Aptos" pitchFamily="34" charset="0"/>
                <a:ea typeface="Aptos" pitchFamily="34" charset="-122"/>
                <a:cs typeface="Aptos" pitchFamily="34" charset="-120"/>
              </a:rPr>
              <a:t>and examples</a:t>
            </a:r>
            <a:endParaRPr lang="en-US" sz="1600"/>
          </a:p>
        </p:txBody>
      </p:sp>
      <p:sp>
        <p:nvSpPr>
          <p:cNvPr id="11" name="Shape 9">
            <a:extLst>
              <a:ext uri="{C183D7F6-B498-43B3-948B-1728B52AA6E4}">
                <adec:decorative xmlns:adec="http://schemas.microsoft.com/office/drawing/2017/decorative" val="1"/>
              </a:ext>
            </a:extLst>
          </p:cNvPr>
          <p:cNvSpPr/>
          <p:nvPr/>
        </p:nvSpPr>
        <p:spPr>
          <a:xfrm>
            <a:off x="2112264" y="2240280"/>
            <a:ext cx="438912" cy="502920"/>
          </a:xfrm>
          <a:prstGeom prst="chevron">
            <a:avLst/>
          </a:prstGeom>
          <a:solidFill>
            <a:srgbClr val="C9DADF"/>
          </a:solidFill>
          <a:ln w="12700">
            <a:solidFill>
              <a:srgbClr val="C9DADF">
                <a:alpha val="0"/>
              </a:srgbClr>
            </a:solidFill>
            <a:prstDash val="solid"/>
          </a:ln>
        </p:spPr>
        <p:txBody>
          <a:bodyPr/>
          <a:lstStyle/>
          <a:p>
            <a:endParaRPr lang="en-US"/>
          </a:p>
        </p:txBody>
      </p:sp>
      <p:sp>
        <p:nvSpPr>
          <p:cNvPr id="12" name="Shape 10">
            <a:extLst>
              <a:ext uri="{C183D7F6-B498-43B3-948B-1728B52AA6E4}">
                <adec:decorative xmlns:adec="http://schemas.microsoft.com/office/drawing/2017/decorative" val="1"/>
              </a:ext>
            </a:extLst>
          </p:cNvPr>
          <p:cNvSpPr/>
          <p:nvPr/>
        </p:nvSpPr>
        <p:spPr>
          <a:xfrm>
            <a:off x="2971800" y="1874520"/>
            <a:ext cx="1234440" cy="1234440"/>
          </a:xfrm>
          <a:prstGeom prst="ellipse">
            <a:avLst/>
          </a:prstGeom>
          <a:solidFill>
            <a:srgbClr val="16546A"/>
          </a:solidFill>
          <a:ln w="15240">
            <a:solidFill>
              <a:srgbClr val="FFFFFF"/>
            </a:solidFill>
            <a:prstDash val="solid"/>
          </a:ln>
        </p:spPr>
        <p:txBody>
          <a:bodyPr/>
          <a:lstStyle/>
          <a:p>
            <a:endParaRPr lang="en-US"/>
          </a:p>
        </p:txBody>
      </p:sp>
      <p:sp>
        <p:nvSpPr>
          <p:cNvPr id="13" name="Text 11"/>
          <p:cNvSpPr/>
          <p:nvPr/>
        </p:nvSpPr>
        <p:spPr>
          <a:xfrm>
            <a:off x="2971800" y="2139696"/>
            <a:ext cx="1234440" cy="347472"/>
          </a:xfrm>
          <a:prstGeom prst="rect">
            <a:avLst/>
          </a:prstGeom>
          <a:noFill/>
          <a:ln/>
        </p:spPr>
        <p:txBody>
          <a:bodyPr wrap="square" lIns="0" tIns="0" rIns="0" bIns="0" rtlCol="0" anchor="ctr"/>
          <a:lstStyle/>
          <a:p>
            <a:pPr marL="0" indent="0" algn="ctr">
              <a:buNone/>
            </a:pPr>
            <a:r>
              <a:rPr lang="en-US" sz="2100" b="1">
                <a:solidFill>
                  <a:srgbClr val="FFFFFF"/>
                </a:solidFill>
                <a:latin typeface="Aptos Display" pitchFamily="34" charset="0"/>
                <a:ea typeface="Aptos Display" pitchFamily="34" charset="-122"/>
                <a:cs typeface="Aptos Display" pitchFamily="34" charset="-120"/>
              </a:rPr>
              <a:t>2</a:t>
            </a:r>
            <a:endParaRPr lang="en-US" sz="2100"/>
          </a:p>
        </p:txBody>
      </p:sp>
      <p:sp>
        <p:nvSpPr>
          <p:cNvPr id="14" name="Text 12"/>
          <p:cNvSpPr/>
          <p:nvPr/>
        </p:nvSpPr>
        <p:spPr>
          <a:xfrm>
            <a:off x="2697480" y="3355848"/>
            <a:ext cx="1783080" cy="256032"/>
          </a:xfrm>
          <a:prstGeom prst="rect">
            <a:avLst/>
          </a:prstGeom>
          <a:noFill/>
          <a:ln/>
        </p:spPr>
        <p:txBody>
          <a:bodyPr wrap="square" lIns="0" tIns="0" rIns="0" bIns="0" rtlCol="0" anchor="ctr"/>
          <a:lstStyle/>
          <a:p>
            <a:pPr marL="0" indent="0" algn="ctr">
              <a:buNone/>
            </a:pPr>
            <a:r>
              <a:rPr lang="en-US" sz="1400" b="1">
                <a:solidFill>
                  <a:srgbClr val="0C2F3B"/>
                </a:solidFill>
                <a:latin typeface="Aptos" pitchFamily="34" charset="0"/>
                <a:ea typeface="Aptos" pitchFamily="34" charset="-122"/>
                <a:cs typeface="Aptos" pitchFamily="34" charset="-120"/>
              </a:rPr>
              <a:t>REFLECT</a:t>
            </a:r>
            <a:endParaRPr lang="en-US" sz="1400"/>
          </a:p>
        </p:txBody>
      </p:sp>
      <p:sp>
        <p:nvSpPr>
          <p:cNvPr id="15" name="Text 13"/>
          <p:cNvSpPr/>
          <p:nvPr/>
        </p:nvSpPr>
        <p:spPr>
          <a:xfrm>
            <a:off x="2560320" y="3730752"/>
            <a:ext cx="2011680" cy="411480"/>
          </a:xfrm>
          <a:prstGeom prst="rect">
            <a:avLst/>
          </a:prstGeom>
          <a:noFill/>
          <a:ln/>
        </p:spPr>
        <p:txBody>
          <a:bodyPr wrap="square" lIns="0" tIns="0" rIns="0" bIns="0" rtlCol="0" anchor="ctr">
            <a:normAutofit fontScale="85000" lnSpcReduction="10000"/>
          </a:bodyPr>
          <a:lstStyle/>
          <a:p>
            <a:pPr marL="0" indent="0" algn="ctr">
              <a:buNone/>
            </a:pPr>
            <a:r>
              <a:rPr lang="en-US">
                <a:solidFill>
                  <a:srgbClr val="4A5963"/>
                </a:solidFill>
                <a:latin typeface="Aptos" pitchFamily="34" charset="0"/>
                <a:ea typeface="Aptos" pitchFamily="34" charset="-122"/>
                <a:cs typeface="Aptos" pitchFamily="34" charset="-120"/>
              </a:rPr>
              <a:t>What fits our context?</a:t>
            </a:r>
            <a:endParaRPr lang="en-US"/>
          </a:p>
        </p:txBody>
      </p:sp>
      <p:sp>
        <p:nvSpPr>
          <p:cNvPr id="16" name="Shape 14">
            <a:extLst>
              <a:ext uri="{C183D7F6-B498-43B3-948B-1728B52AA6E4}">
                <adec:decorative xmlns:adec="http://schemas.microsoft.com/office/drawing/2017/decorative" val="1"/>
              </a:ext>
            </a:extLst>
          </p:cNvPr>
          <p:cNvSpPr/>
          <p:nvPr/>
        </p:nvSpPr>
        <p:spPr>
          <a:xfrm>
            <a:off x="4398264" y="2240280"/>
            <a:ext cx="438912" cy="502920"/>
          </a:xfrm>
          <a:prstGeom prst="chevron">
            <a:avLst/>
          </a:prstGeom>
          <a:solidFill>
            <a:srgbClr val="C9DADF"/>
          </a:solidFill>
          <a:ln w="12700">
            <a:solidFill>
              <a:srgbClr val="C9DADF">
                <a:alpha val="0"/>
              </a:srgbClr>
            </a:solidFill>
            <a:prstDash val="solid"/>
          </a:ln>
        </p:spPr>
        <p:txBody>
          <a:bodyPr/>
          <a:lstStyle/>
          <a:p>
            <a:endParaRPr lang="en-US"/>
          </a:p>
        </p:txBody>
      </p:sp>
      <p:sp>
        <p:nvSpPr>
          <p:cNvPr id="17" name="Shape 15">
            <a:extLst>
              <a:ext uri="{C183D7F6-B498-43B3-948B-1728B52AA6E4}">
                <adec:decorative xmlns:adec="http://schemas.microsoft.com/office/drawing/2017/decorative" val="1"/>
              </a:ext>
            </a:extLst>
          </p:cNvPr>
          <p:cNvSpPr/>
          <p:nvPr/>
        </p:nvSpPr>
        <p:spPr>
          <a:xfrm>
            <a:off x="5257800" y="1874520"/>
            <a:ext cx="1234440" cy="1234440"/>
          </a:xfrm>
          <a:prstGeom prst="ellipse">
            <a:avLst/>
          </a:prstGeom>
          <a:solidFill>
            <a:srgbClr val="D8A23A"/>
          </a:solidFill>
          <a:ln w="15240">
            <a:solidFill>
              <a:srgbClr val="FFFFFF"/>
            </a:solidFill>
            <a:prstDash val="solid"/>
          </a:ln>
        </p:spPr>
        <p:txBody>
          <a:bodyPr/>
          <a:lstStyle/>
          <a:p>
            <a:endParaRPr lang="en-US"/>
          </a:p>
        </p:txBody>
      </p:sp>
      <p:sp>
        <p:nvSpPr>
          <p:cNvPr id="18" name="Text 16"/>
          <p:cNvSpPr/>
          <p:nvPr/>
        </p:nvSpPr>
        <p:spPr>
          <a:xfrm>
            <a:off x="5257800" y="2139696"/>
            <a:ext cx="1234440" cy="347472"/>
          </a:xfrm>
          <a:prstGeom prst="rect">
            <a:avLst/>
          </a:prstGeom>
          <a:noFill/>
          <a:ln/>
        </p:spPr>
        <p:txBody>
          <a:bodyPr wrap="square" lIns="0" tIns="0" rIns="0" bIns="0" rtlCol="0" anchor="ctr"/>
          <a:lstStyle/>
          <a:p>
            <a:pPr marL="0" indent="0" algn="ctr">
              <a:buNone/>
            </a:pPr>
            <a:r>
              <a:rPr lang="en-US" sz="2100" b="1">
                <a:solidFill>
                  <a:srgbClr val="FFFFFF"/>
                </a:solidFill>
                <a:latin typeface="Aptos Display" pitchFamily="34" charset="0"/>
                <a:ea typeface="Aptos Display" pitchFamily="34" charset="-122"/>
                <a:cs typeface="Aptos Display" pitchFamily="34" charset="-120"/>
              </a:rPr>
              <a:t>3</a:t>
            </a:r>
            <a:endParaRPr lang="en-US" sz="2100"/>
          </a:p>
        </p:txBody>
      </p:sp>
      <p:sp>
        <p:nvSpPr>
          <p:cNvPr id="19" name="Text 17"/>
          <p:cNvSpPr/>
          <p:nvPr/>
        </p:nvSpPr>
        <p:spPr>
          <a:xfrm>
            <a:off x="4983480" y="3355848"/>
            <a:ext cx="1783080" cy="256032"/>
          </a:xfrm>
          <a:prstGeom prst="rect">
            <a:avLst/>
          </a:prstGeom>
          <a:noFill/>
          <a:ln/>
        </p:spPr>
        <p:txBody>
          <a:bodyPr wrap="square" lIns="0" tIns="0" rIns="0" bIns="0" rtlCol="0" anchor="ctr"/>
          <a:lstStyle/>
          <a:p>
            <a:pPr marL="0" indent="0" algn="ctr">
              <a:buNone/>
            </a:pPr>
            <a:r>
              <a:rPr lang="en-US" sz="1400" b="1">
                <a:solidFill>
                  <a:srgbClr val="0C2F3B"/>
                </a:solidFill>
                <a:latin typeface="Aptos" pitchFamily="34" charset="0"/>
                <a:ea typeface="Aptos" pitchFamily="34" charset="-122"/>
                <a:cs typeface="Aptos" pitchFamily="34" charset="-120"/>
              </a:rPr>
              <a:t>APPLY</a:t>
            </a:r>
            <a:endParaRPr lang="en-US" sz="1400"/>
          </a:p>
        </p:txBody>
      </p:sp>
      <p:sp>
        <p:nvSpPr>
          <p:cNvPr id="20" name="Text 18"/>
          <p:cNvSpPr/>
          <p:nvPr/>
        </p:nvSpPr>
        <p:spPr>
          <a:xfrm>
            <a:off x="4846320" y="3730752"/>
            <a:ext cx="2011680" cy="411480"/>
          </a:xfrm>
          <a:prstGeom prst="rect">
            <a:avLst/>
          </a:prstGeom>
          <a:noFill/>
          <a:ln/>
        </p:spPr>
        <p:txBody>
          <a:bodyPr wrap="square" lIns="0" tIns="0" rIns="0" bIns="0" rtlCol="0" anchor="ctr">
            <a:normAutofit fontScale="85000" lnSpcReduction="10000"/>
          </a:bodyPr>
          <a:lstStyle/>
          <a:p>
            <a:pPr marL="0" indent="0" algn="ctr">
              <a:buNone/>
            </a:pPr>
            <a:r>
              <a:rPr lang="en-US">
                <a:solidFill>
                  <a:srgbClr val="4A5963"/>
                </a:solidFill>
                <a:latin typeface="Aptos" pitchFamily="34" charset="0"/>
                <a:ea typeface="Aptos" pitchFamily="34" charset="-122"/>
                <a:cs typeface="Aptos" pitchFamily="34" charset="-120"/>
              </a:rPr>
              <a:t>Test ideas against data</a:t>
            </a:r>
            <a:endParaRPr lang="en-US"/>
          </a:p>
        </p:txBody>
      </p:sp>
      <p:sp>
        <p:nvSpPr>
          <p:cNvPr id="21" name="Shape 19">
            <a:extLst>
              <a:ext uri="{C183D7F6-B498-43B3-948B-1728B52AA6E4}">
                <adec:decorative xmlns:adec="http://schemas.microsoft.com/office/drawing/2017/decorative" val="1"/>
              </a:ext>
            </a:extLst>
          </p:cNvPr>
          <p:cNvSpPr/>
          <p:nvPr/>
        </p:nvSpPr>
        <p:spPr>
          <a:xfrm>
            <a:off x="6684264" y="2240280"/>
            <a:ext cx="438912" cy="502920"/>
          </a:xfrm>
          <a:prstGeom prst="chevron">
            <a:avLst/>
          </a:prstGeom>
          <a:solidFill>
            <a:srgbClr val="C9DADF"/>
          </a:solidFill>
          <a:ln w="12700">
            <a:solidFill>
              <a:srgbClr val="C9DADF">
                <a:alpha val="0"/>
              </a:srgbClr>
            </a:solidFill>
            <a:prstDash val="solid"/>
          </a:ln>
        </p:spPr>
        <p:txBody>
          <a:bodyPr/>
          <a:lstStyle/>
          <a:p>
            <a:endParaRPr lang="en-US"/>
          </a:p>
        </p:txBody>
      </p:sp>
      <p:sp>
        <p:nvSpPr>
          <p:cNvPr id="22" name="Shape 20">
            <a:extLst>
              <a:ext uri="{C183D7F6-B498-43B3-948B-1728B52AA6E4}">
                <adec:decorative xmlns:adec="http://schemas.microsoft.com/office/drawing/2017/decorative" val="1"/>
              </a:ext>
            </a:extLst>
          </p:cNvPr>
          <p:cNvSpPr/>
          <p:nvPr/>
        </p:nvSpPr>
        <p:spPr>
          <a:xfrm>
            <a:off x="7543800" y="1874520"/>
            <a:ext cx="1234440" cy="1234440"/>
          </a:xfrm>
          <a:prstGeom prst="ellipse">
            <a:avLst/>
          </a:prstGeom>
          <a:solidFill>
            <a:srgbClr val="C96E4B"/>
          </a:solidFill>
          <a:ln w="15240">
            <a:solidFill>
              <a:srgbClr val="FFFFFF"/>
            </a:solidFill>
            <a:prstDash val="solid"/>
          </a:ln>
        </p:spPr>
        <p:txBody>
          <a:bodyPr/>
          <a:lstStyle/>
          <a:p>
            <a:endParaRPr lang="en-US"/>
          </a:p>
        </p:txBody>
      </p:sp>
      <p:sp>
        <p:nvSpPr>
          <p:cNvPr id="23" name="Text 21"/>
          <p:cNvSpPr/>
          <p:nvPr/>
        </p:nvSpPr>
        <p:spPr>
          <a:xfrm>
            <a:off x="7543800" y="2139696"/>
            <a:ext cx="1234440" cy="347472"/>
          </a:xfrm>
          <a:prstGeom prst="rect">
            <a:avLst/>
          </a:prstGeom>
          <a:noFill/>
          <a:ln/>
        </p:spPr>
        <p:txBody>
          <a:bodyPr wrap="square" lIns="0" tIns="0" rIns="0" bIns="0" rtlCol="0" anchor="ctr"/>
          <a:lstStyle/>
          <a:p>
            <a:pPr marL="0" indent="0" algn="ctr">
              <a:buNone/>
            </a:pPr>
            <a:r>
              <a:rPr lang="en-US" sz="2100" b="1">
                <a:solidFill>
                  <a:srgbClr val="FFFFFF"/>
                </a:solidFill>
                <a:latin typeface="Aptos Display" pitchFamily="34" charset="0"/>
                <a:ea typeface="Aptos Display" pitchFamily="34" charset="-122"/>
                <a:cs typeface="Aptos Display" pitchFamily="34" charset="-120"/>
              </a:rPr>
              <a:t>4</a:t>
            </a:r>
            <a:endParaRPr lang="en-US" sz="2100"/>
          </a:p>
        </p:txBody>
      </p:sp>
      <p:sp>
        <p:nvSpPr>
          <p:cNvPr id="24" name="Text 22"/>
          <p:cNvSpPr/>
          <p:nvPr/>
        </p:nvSpPr>
        <p:spPr>
          <a:xfrm>
            <a:off x="7269480" y="3355848"/>
            <a:ext cx="1783080" cy="256032"/>
          </a:xfrm>
          <a:prstGeom prst="rect">
            <a:avLst/>
          </a:prstGeom>
          <a:noFill/>
          <a:ln/>
        </p:spPr>
        <p:txBody>
          <a:bodyPr wrap="square" lIns="0" tIns="0" rIns="0" bIns="0" rtlCol="0" anchor="ctr"/>
          <a:lstStyle/>
          <a:p>
            <a:pPr marL="0" indent="0" algn="ctr">
              <a:buNone/>
            </a:pPr>
            <a:r>
              <a:rPr lang="en-US" sz="1400" b="1">
                <a:solidFill>
                  <a:srgbClr val="0C2F3B"/>
                </a:solidFill>
                <a:latin typeface="Aptos" pitchFamily="34" charset="0"/>
                <a:ea typeface="Aptos" pitchFamily="34" charset="-122"/>
                <a:cs typeface="Aptos" pitchFamily="34" charset="-120"/>
              </a:rPr>
              <a:t>COMMIT</a:t>
            </a:r>
            <a:endParaRPr lang="en-US" sz="1400"/>
          </a:p>
        </p:txBody>
      </p:sp>
      <p:sp>
        <p:nvSpPr>
          <p:cNvPr id="25" name="Text 23"/>
          <p:cNvSpPr/>
          <p:nvPr/>
        </p:nvSpPr>
        <p:spPr>
          <a:xfrm>
            <a:off x="7132320" y="3730752"/>
            <a:ext cx="2011680" cy="411480"/>
          </a:xfrm>
          <a:prstGeom prst="rect">
            <a:avLst/>
          </a:prstGeom>
          <a:noFill/>
          <a:ln/>
        </p:spPr>
        <p:txBody>
          <a:bodyPr wrap="square" lIns="0" tIns="0" rIns="0" bIns="0" rtlCol="0" anchor="ctr">
            <a:normAutofit fontScale="92500" lnSpcReduction="10000"/>
          </a:bodyPr>
          <a:lstStyle/>
          <a:p>
            <a:pPr marL="0" indent="0" algn="ctr">
              <a:buNone/>
            </a:pPr>
            <a:r>
              <a:rPr lang="en-US" sz="1600">
                <a:solidFill>
                  <a:srgbClr val="4A5963"/>
                </a:solidFill>
                <a:latin typeface="Aptos" pitchFamily="34" charset="0"/>
                <a:ea typeface="Aptos" pitchFamily="34" charset="-122"/>
                <a:cs typeface="Aptos" pitchFamily="34" charset="-120"/>
              </a:rPr>
              <a:t>One action before </a:t>
            </a:r>
          </a:p>
          <a:p>
            <a:pPr marL="0" indent="0" algn="ctr">
              <a:buNone/>
            </a:pPr>
            <a:r>
              <a:rPr lang="en-US" sz="1600">
                <a:solidFill>
                  <a:srgbClr val="4A5963"/>
                </a:solidFill>
                <a:latin typeface="Aptos" pitchFamily="34" charset="0"/>
                <a:ea typeface="Aptos" pitchFamily="34" charset="-122"/>
                <a:cs typeface="Aptos" pitchFamily="34" charset="-120"/>
              </a:rPr>
              <a:t>next time</a:t>
            </a:r>
            <a:endParaRPr lang="en-US" sz="1600"/>
          </a:p>
        </p:txBody>
      </p:sp>
      <p:sp>
        <p:nvSpPr>
          <p:cNvPr id="26" name="Shape 24">
            <a:extLst>
              <a:ext uri="{C183D7F6-B498-43B3-948B-1728B52AA6E4}">
                <adec:decorative xmlns:adec="http://schemas.microsoft.com/office/drawing/2017/decorative" val="1"/>
              </a:ext>
            </a:extLst>
          </p:cNvPr>
          <p:cNvSpPr/>
          <p:nvPr/>
        </p:nvSpPr>
        <p:spPr>
          <a:xfrm>
            <a:off x="8970264" y="2240280"/>
            <a:ext cx="438912" cy="502920"/>
          </a:xfrm>
          <a:prstGeom prst="chevron">
            <a:avLst/>
          </a:prstGeom>
          <a:solidFill>
            <a:srgbClr val="C9DADF"/>
          </a:solidFill>
          <a:ln w="12700">
            <a:solidFill>
              <a:srgbClr val="C9DADF">
                <a:alpha val="0"/>
              </a:srgbClr>
            </a:solidFill>
            <a:prstDash val="solid"/>
          </a:ln>
        </p:spPr>
        <p:txBody>
          <a:bodyPr/>
          <a:lstStyle/>
          <a:p>
            <a:endParaRPr lang="en-US"/>
          </a:p>
        </p:txBody>
      </p:sp>
      <p:sp>
        <p:nvSpPr>
          <p:cNvPr id="27" name="Shape 25">
            <a:extLst>
              <a:ext uri="{C183D7F6-B498-43B3-948B-1728B52AA6E4}">
                <adec:decorative xmlns:adec="http://schemas.microsoft.com/office/drawing/2017/decorative" val="1"/>
              </a:ext>
            </a:extLst>
          </p:cNvPr>
          <p:cNvSpPr/>
          <p:nvPr/>
        </p:nvSpPr>
        <p:spPr>
          <a:xfrm>
            <a:off x="9829800" y="1874520"/>
            <a:ext cx="1234440" cy="1234440"/>
          </a:xfrm>
          <a:prstGeom prst="ellipse">
            <a:avLst/>
          </a:prstGeom>
          <a:solidFill>
            <a:srgbClr val="6B8F71"/>
          </a:solidFill>
          <a:ln w="15240">
            <a:solidFill>
              <a:srgbClr val="FFFFFF"/>
            </a:solidFill>
            <a:prstDash val="solid"/>
          </a:ln>
        </p:spPr>
        <p:txBody>
          <a:bodyPr/>
          <a:lstStyle/>
          <a:p>
            <a:endParaRPr lang="en-US"/>
          </a:p>
        </p:txBody>
      </p:sp>
      <p:sp>
        <p:nvSpPr>
          <p:cNvPr id="28" name="Text 26"/>
          <p:cNvSpPr/>
          <p:nvPr/>
        </p:nvSpPr>
        <p:spPr>
          <a:xfrm>
            <a:off x="9829800" y="2139696"/>
            <a:ext cx="1234440" cy="347472"/>
          </a:xfrm>
          <a:prstGeom prst="rect">
            <a:avLst/>
          </a:prstGeom>
          <a:noFill/>
          <a:ln/>
        </p:spPr>
        <p:txBody>
          <a:bodyPr wrap="square" lIns="0" tIns="0" rIns="0" bIns="0" rtlCol="0" anchor="ctr"/>
          <a:lstStyle/>
          <a:p>
            <a:pPr marL="0" indent="0" algn="ctr">
              <a:buNone/>
            </a:pPr>
            <a:r>
              <a:rPr lang="en-US" sz="2100" b="1">
                <a:solidFill>
                  <a:srgbClr val="FFFFFF"/>
                </a:solidFill>
                <a:latin typeface="Aptos Display" pitchFamily="34" charset="0"/>
                <a:ea typeface="Aptos Display" pitchFamily="34" charset="-122"/>
                <a:cs typeface="Aptos Display" pitchFamily="34" charset="-120"/>
              </a:rPr>
              <a:t>5</a:t>
            </a:r>
            <a:endParaRPr lang="en-US" sz="2100"/>
          </a:p>
        </p:txBody>
      </p:sp>
      <p:sp>
        <p:nvSpPr>
          <p:cNvPr id="29" name="Text 27"/>
          <p:cNvSpPr/>
          <p:nvPr/>
        </p:nvSpPr>
        <p:spPr>
          <a:xfrm>
            <a:off x="9555480" y="3355848"/>
            <a:ext cx="1783080" cy="256032"/>
          </a:xfrm>
          <a:prstGeom prst="rect">
            <a:avLst/>
          </a:prstGeom>
          <a:noFill/>
          <a:ln/>
        </p:spPr>
        <p:txBody>
          <a:bodyPr wrap="square" lIns="0" tIns="0" rIns="0" bIns="0" rtlCol="0" anchor="ctr"/>
          <a:lstStyle/>
          <a:p>
            <a:pPr marL="0" indent="0" algn="ctr">
              <a:buNone/>
            </a:pPr>
            <a:r>
              <a:rPr lang="en-US" sz="1400" b="1">
                <a:solidFill>
                  <a:srgbClr val="0C2F3B"/>
                </a:solidFill>
                <a:latin typeface="Aptos" pitchFamily="34" charset="0"/>
                <a:ea typeface="Aptos" pitchFamily="34" charset="-122"/>
                <a:cs typeface="Aptos" pitchFamily="34" charset="-120"/>
              </a:rPr>
              <a:t>REVIEW</a:t>
            </a:r>
            <a:endParaRPr lang="en-US" sz="1400"/>
          </a:p>
        </p:txBody>
      </p:sp>
      <p:sp>
        <p:nvSpPr>
          <p:cNvPr id="30" name="Text 28"/>
          <p:cNvSpPr/>
          <p:nvPr/>
        </p:nvSpPr>
        <p:spPr>
          <a:xfrm>
            <a:off x="9418320" y="3730752"/>
            <a:ext cx="2011680" cy="411480"/>
          </a:xfrm>
          <a:prstGeom prst="rect">
            <a:avLst/>
          </a:prstGeom>
          <a:noFill/>
          <a:ln/>
        </p:spPr>
        <p:txBody>
          <a:bodyPr wrap="square" lIns="0" tIns="0" rIns="0" bIns="0" rtlCol="0" anchor="ctr">
            <a:normAutofit/>
          </a:bodyPr>
          <a:lstStyle/>
          <a:p>
            <a:pPr marL="0" indent="0" algn="ctr">
              <a:buNone/>
            </a:pPr>
            <a:r>
              <a:rPr lang="en-US" sz="1600">
                <a:solidFill>
                  <a:srgbClr val="4A5963"/>
                </a:solidFill>
                <a:latin typeface="Aptos" pitchFamily="34" charset="0"/>
                <a:ea typeface="Aptos" pitchFamily="34" charset="-122"/>
                <a:cs typeface="Aptos" pitchFamily="34" charset="-120"/>
              </a:rPr>
              <a:t>What changed?</a:t>
            </a:r>
            <a:endParaRPr lang="en-US" sz="1600"/>
          </a:p>
        </p:txBody>
      </p:sp>
      <p:sp>
        <p:nvSpPr>
          <p:cNvPr id="2" name="Slide Number Placeholder 1">
            <a:extLst>
              <a:ext uri="{FF2B5EF4-FFF2-40B4-BE49-F238E27FC236}">
                <a16:creationId xmlns:a16="http://schemas.microsoft.com/office/drawing/2014/main" id="{1CEFA215-DB6E-076F-1299-EE9023ACCF90}"/>
              </a:ext>
            </a:extLst>
          </p:cNvPr>
          <p:cNvSpPr>
            <a:spLocks noGrp="1"/>
          </p:cNvSpPr>
          <p:nvPr>
            <p:ph type="sldNum" sz="quarter" idx="4"/>
          </p:nvPr>
        </p:nvSpPr>
        <p:spPr/>
        <p:txBody>
          <a:bodyPr/>
          <a:lstStyle/>
          <a:p>
            <a:fld id="{8FF8BE51-C3B0-9B4F-9A06-4F809A9A7941}" type="slidenum">
              <a:rPr lang="en-US" smtClean="0"/>
              <a:pPr/>
              <a:t>48</a:t>
            </a:fld>
            <a:endParaRPr lang="en-US"/>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hape 1">
            <a:extLst>
              <a:ext uri="{C183D7F6-B498-43B3-948B-1728B52AA6E4}">
                <adec:decorative xmlns:adec="http://schemas.microsoft.com/office/drawing/2017/decorative" val="1"/>
              </a:ext>
            </a:extLst>
          </p:cNvPr>
          <p:cNvSpPr/>
          <p:nvPr/>
        </p:nvSpPr>
        <p:spPr>
          <a:xfrm>
            <a:off x="0" y="0"/>
            <a:ext cx="164592" cy="6858000"/>
          </a:xfrm>
          <a:prstGeom prst="rect">
            <a:avLst/>
          </a:prstGeom>
          <a:solidFill>
            <a:srgbClr val="16546A"/>
          </a:solidFill>
          <a:ln w="12700">
            <a:solidFill>
              <a:srgbClr val="16546A">
                <a:alpha val="0"/>
              </a:srgbClr>
            </a:solidFill>
            <a:prstDash val="solid"/>
          </a:ln>
        </p:spPr>
        <p:txBody>
          <a:bodyPr/>
          <a:lstStyle/>
          <a:p>
            <a:endParaRPr lang="en-US"/>
          </a:p>
        </p:txBody>
      </p:sp>
      <p:sp>
        <p:nvSpPr>
          <p:cNvPr id="5" name="Text 3"/>
          <p:cNvSpPr>
            <a:spLocks noGrp="1"/>
          </p:cNvSpPr>
          <p:nvPr>
            <p:ph type="title" idx="4294967295"/>
          </p:nvPr>
        </p:nvSpPr>
        <p:spPr>
          <a:xfrm>
            <a:off x="530352" y="310896"/>
            <a:ext cx="11018520" cy="438912"/>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a:ln>
                  <a:noFill/>
                </a:ln>
                <a:solidFill>
                  <a:srgbClr val="0C2F3B"/>
                </a:solidFill>
                <a:effectLst/>
                <a:uLnTx/>
                <a:uFillTx/>
                <a:latin typeface="Aptos Display" pitchFamily="34" charset="0"/>
                <a:ea typeface="Aptos Display" pitchFamily="34" charset="-122"/>
                <a:cs typeface="Aptos Display" pitchFamily="34" charset="-120"/>
              </a:rPr>
              <a:t>Start with the workforce challenge activity</a:t>
            </a:r>
            <a:endParaRPr kumimoji="0" lang="en-US" sz="2700" b="0" i="0" u="none" strike="noStrike" kern="1200" cap="none" spc="0" normalizeH="0" baseline="0" noProof="0">
              <a:ln>
                <a:noFill/>
              </a:ln>
              <a:solidFill>
                <a:schemeClr val="tx1"/>
              </a:solidFill>
              <a:effectLst/>
              <a:uLnTx/>
              <a:uFillTx/>
              <a:latin typeface="+mn-lt"/>
              <a:ea typeface="+mn-ea"/>
              <a:cs typeface="+mn-cs"/>
            </a:endParaRPr>
          </a:p>
        </p:txBody>
      </p:sp>
      <p:sp>
        <p:nvSpPr>
          <p:cNvPr id="6" name="Text 4"/>
          <p:cNvSpPr/>
          <p:nvPr/>
        </p:nvSpPr>
        <p:spPr>
          <a:xfrm>
            <a:off x="557784" y="859536"/>
            <a:ext cx="10835640" cy="438912"/>
          </a:xfrm>
          <a:prstGeom prst="rect">
            <a:avLst/>
          </a:prstGeom>
          <a:noFill/>
          <a:ln/>
        </p:spPr>
        <p:txBody>
          <a:bodyPr wrap="square" lIns="0" tIns="0" rIns="0" bIns="0" rtlCol="0" anchor="ctr">
            <a:noAutofit/>
          </a:bodyPr>
          <a:lstStyle/>
          <a:p>
            <a:pPr marL="0" indent="0">
              <a:buNone/>
            </a:pPr>
            <a:r>
              <a:rPr lang="en-US" sz="1600" b="1">
                <a:solidFill>
                  <a:srgbClr val="4A5963"/>
                </a:solidFill>
                <a:latin typeface="Aptos" pitchFamily="34" charset="0"/>
                <a:ea typeface="Aptos" pitchFamily="34" charset="-122"/>
                <a:cs typeface="Aptos" pitchFamily="34" charset="-120"/>
              </a:rPr>
              <a:t>Take 3-5 minutes on your own and use the first pages to define the problem and assess readiness.</a:t>
            </a:r>
            <a:endParaRPr lang="en-US" sz="1200" b="1"/>
          </a:p>
        </p:txBody>
      </p:sp>
      <p:sp>
        <p:nvSpPr>
          <p:cNvPr id="9" name="Shape 6">
            <a:extLst>
              <a:ext uri="{C183D7F6-B498-43B3-948B-1728B52AA6E4}">
                <adec:decorative xmlns:adec="http://schemas.microsoft.com/office/drawing/2017/decorative" val="1"/>
              </a:ext>
            </a:extLst>
          </p:cNvPr>
          <p:cNvSpPr/>
          <p:nvPr/>
        </p:nvSpPr>
        <p:spPr>
          <a:xfrm>
            <a:off x="621792" y="1481328"/>
            <a:ext cx="6629400" cy="1225296"/>
          </a:xfrm>
          <a:prstGeom prst="roundRect">
            <a:avLst>
              <a:gd name="adj" fmla="val 11111"/>
            </a:avLst>
          </a:prstGeom>
          <a:solidFill>
            <a:srgbClr val="FFFFFF"/>
          </a:solidFill>
          <a:ln w="12700">
            <a:solidFill>
              <a:srgbClr val="D3E0E4"/>
            </a:solidFill>
            <a:prstDash val="solid"/>
          </a:ln>
          <a:effectLst>
            <a:outerShdw blurRad="12700" dist="50800" dir="2700000" algn="bl" rotWithShape="0">
              <a:srgbClr val="B8C3C8">
                <a:alpha val="14000"/>
              </a:srgbClr>
            </a:outerShdw>
          </a:effectLst>
        </p:spPr>
        <p:txBody>
          <a:bodyPr/>
          <a:lstStyle/>
          <a:p>
            <a:endParaRPr lang="en-US"/>
          </a:p>
        </p:txBody>
      </p:sp>
      <p:sp>
        <p:nvSpPr>
          <p:cNvPr id="10" name="Shape 7">
            <a:extLst>
              <a:ext uri="{C183D7F6-B498-43B3-948B-1728B52AA6E4}">
                <adec:decorative xmlns:adec="http://schemas.microsoft.com/office/drawing/2017/decorative" val="1"/>
              </a:ext>
            </a:extLst>
          </p:cNvPr>
          <p:cNvSpPr/>
          <p:nvPr/>
        </p:nvSpPr>
        <p:spPr>
          <a:xfrm>
            <a:off x="621792" y="1481328"/>
            <a:ext cx="73152" cy="1225296"/>
          </a:xfrm>
          <a:prstGeom prst="rect">
            <a:avLst/>
          </a:prstGeom>
          <a:solidFill>
            <a:srgbClr val="16546A"/>
          </a:solidFill>
          <a:ln w="12700">
            <a:solidFill>
              <a:srgbClr val="16546A">
                <a:alpha val="0"/>
              </a:srgbClr>
            </a:solidFill>
            <a:prstDash val="solid"/>
          </a:ln>
        </p:spPr>
        <p:txBody>
          <a:bodyPr/>
          <a:lstStyle/>
          <a:p>
            <a:endParaRPr lang="en-US"/>
          </a:p>
        </p:txBody>
      </p:sp>
      <p:sp>
        <p:nvSpPr>
          <p:cNvPr id="11" name="Text 8"/>
          <p:cNvSpPr/>
          <p:nvPr/>
        </p:nvSpPr>
        <p:spPr>
          <a:xfrm>
            <a:off x="877824" y="1627632"/>
            <a:ext cx="6080760" cy="310896"/>
          </a:xfrm>
          <a:prstGeom prst="rect">
            <a:avLst/>
          </a:prstGeom>
          <a:noFill/>
          <a:ln/>
        </p:spPr>
        <p:txBody>
          <a:bodyPr wrap="square" lIns="0" tIns="0" rIns="0" bIns="0" rtlCol="0" anchor="ctr">
            <a:noAutofit/>
          </a:bodyPr>
          <a:lstStyle/>
          <a:p>
            <a:pPr marL="0" indent="0">
              <a:buNone/>
            </a:pPr>
            <a:r>
              <a:rPr lang="en-US" sz="1800" b="1">
                <a:solidFill>
                  <a:srgbClr val="0C2F3B"/>
                </a:solidFill>
                <a:latin typeface="Aptos" pitchFamily="34" charset="0"/>
                <a:ea typeface="Aptos" pitchFamily="34" charset="-122"/>
                <a:cs typeface="Aptos" pitchFamily="34" charset="-120"/>
              </a:rPr>
              <a:t>1. Define the challenge</a:t>
            </a:r>
            <a:endParaRPr lang="en-US" sz="1400"/>
          </a:p>
        </p:txBody>
      </p:sp>
      <p:sp>
        <p:nvSpPr>
          <p:cNvPr id="12" name="Text 9"/>
          <p:cNvSpPr/>
          <p:nvPr/>
        </p:nvSpPr>
        <p:spPr>
          <a:xfrm>
            <a:off x="877824" y="1984248"/>
            <a:ext cx="6080760" cy="566928"/>
          </a:xfrm>
          <a:prstGeom prst="rect">
            <a:avLst/>
          </a:prstGeom>
          <a:noFill/>
          <a:ln/>
        </p:spPr>
        <p:txBody>
          <a:bodyPr wrap="square" lIns="254" tIns="254" rIns="254" bIns="254" rtlCol="0" anchor="t">
            <a:noAutofit/>
          </a:bodyPr>
          <a:lstStyle/>
          <a:p>
            <a:pPr marL="0" indent="0">
              <a:buNone/>
            </a:pPr>
            <a:r>
              <a:rPr lang="en-US" sz="1500">
                <a:solidFill>
                  <a:srgbClr val="4A5963"/>
                </a:solidFill>
                <a:latin typeface="Aptos" pitchFamily="34" charset="0"/>
                <a:ea typeface="Aptos" pitchFamily="34" charset="-122"/>
                <a:cs typeface="Aptos" pitchFamily="34" charset="-120"/>
              </a:rPr>
              <a:t>Who is affected? What is happening? Where is it visible? What evidence and root causes support the conclusion?</a:t>
            </a:r>
            <a:endParaRPr lang="en-US" sz="1050"/>
          </a:p>
        </p:txBody>
      </p:sp>
      <p:sp>
        <p:nvSpPr>
          <p:cNvPr id="13" name="Shape 10">
            <a:extLst>
              <a:ext uri="{C183D7F6-B498-43B3-948B-1728B52AA6E4}">
                <adec:decorative xmlns:adec="http://schemas.microsoft.com/office/drawing/2017/decorative" val="1"/>
              </a:ext>
            </a:extLst>
          </p:cNvPr>
          <p:cNvSpPr/>
          <p:nvPr/>
        </p:nvSpPr>
        <p:spPr>
          <a:xfrm>
            <a:off x="621792" y="2852928"/>
            <a:ext cx="6629400" cy="1225296"/>
          </a:xfrm>
          <a:prstGeom prst="roundRect">
            <a:avLst>
              <a:gd name="adj" fmla="val 11111"/>
            </a:avLst>
          </a:prstGeom>
          <a:solidFill>
            <a:srgbClr val="FFFFFF"/>
          </a:solidFill>
          <a:ln w="12700">
            <a:solidFill>
              <a:srgbClr val="D3E0E4"/>
            </a:solidFill>
            <a:prstDash val="solid"/>
          </a:ln>
          <a:effectLst>
            <a:outerShdw blurRad="12700" dist="50800" dir="2700000" algn="bl" rotWithShape="0">
              <a:srgbClr val="B8C3C8">
                <a:alpha val="14000"/>
              </a:srgbClr>
            </a:outerShdw>
          </a:effectLst>
        </p:spPr>
        <p:txBody>
          <a:bodyPr/>
          <a:lstStyle/>
          <a:p>
            <a:endParaRPr lang="en-US"/>
          </a:p>
        </p:txBody>
      </p:sp>
      <p:sp>
        <p:nvSpPr>
          <p:cNvPr id="14" name="Shape 11">
            <a:extLst>
              <a:ext uri="{C183D7F6-B498-43B3-948B-1728B52AA6E4}">
                <adec:decorative xmlns:adec="http://schemas.microsoft.com/office/drawing/2017/decorative" val="1"/>
              </a:ext>
            </a:extLst>
          </p:cNvPr>
          <p:cNvSpPr/>
          <p:nvPr/>
        </p:nvSpPr>
        <p:spPr>
          <a:xfrm>
            <a:off x="621792" y="2852928"/>
            <a:ext cx="73152" cy="1225296"/>
          </a:xfrm>
          <a:prstGeom prst="rect">
            <a:avLst/>
          </a:prstGeom>
          <a:solidFill>
            <a:srgbClr val="327AA5"/>
          </a:solidFill>
          <a:ln w="12700">
            <a:solidFill>
              <a:srgbClr val="327AA5">
                <a:alpha val="0"/>
              </a:srgbClr>
            </a:solidFill>
            <a:prstDash val="solid"/>
          </a:ln>
        </p:spPr>
        <p:txBody>
          <a:bodyPr/>
          <a:lstStyle/>
          <a:p>
            <a:endParaRPr lang="en-US"/>
          </a:p>
        </p:txBody>
      </p:sp>
      <p:sp>
        <p:nvSpPr>
          <p:cNvPr id="15" name="Text 12"/>
          <p:cNvSpPr/>
          <p:nvPr/>
        </p:nvSpPr>
        <p:spPr>
          <a:xfrm>
            <a:off x="877824" y="2999232"/>
            <a:ext cx="6080760" cy="310896"/>
          </a:xfrm>
          <a:prstGeom prst="rect">
            <a:avLst/>
          </a:prstGeom>
          <a:noFill/>
          <a:ln/>
        </p:spPr>
        <p:txBody>
          <a:bodyPr wrap="square" lIns="0" tIns="0" rIns="0" bIns="0" rtlCol="0" anchor="ctr">
            <a:noAutofit/>
          </a:bodyPr>
          <a:lstStyle/>
          <a:p>
            <a:pPr marL="0" indent="0">
              <a:buNone/>
            </a:pPr>
            <a:r>
              <a:rPr lang="en-US" sz="1800" b="1">
                <a:solidFill>
                  <a:srgbClr val="0C2F3B"/>
                </a:solidFill>
                <a:latin typeface="Aptos" pitchFamily="34" charset="0"/>
                <a:ea typeface="Aptos" pitchFamily="34" charset="-122"/>
                <a:cs typeface="Aptos" pitchFamily="34" charset="-120"/>
              </a:rPr>
              <a:t>2. Rate readiness</a:t>
            </a:r>
            <a:endParaRPr lang="en-US" sz="1400"/>
          </a:p>
        </p:txBody>
      </p:sp>
      <p:sp>
        <p:nvSpPr>
          <p:cNvPr id="16" name="Text 13"/>
          <p:cNvSpPr/>
          <p:nvPr/>
        </p:nvSpPr>
        <p:spPr>
          <a:xfrm>
            <a:off x="877824" y="3355848"/>
            <a:ext cx="6080760" cy="566928"/>
          </a:xfrm>
          <a:prstGeom prst="rect">
            <a:avLst/>
          </a:prstGeom>
          <a:noFill/>
          <a:ln/>
        </p:spPr>
        <p:txBody>
          <a:bodyPr wrap="square" lIns="254" tIns="254" rIns="254" bIns="254" rtlCol="0" anchor="t">
            <a:noAutofit/>
          </a:bodyPr>
          <a:lstStyle/>
          <a:p>
            <a:pPr marL="0" indent="0">
              <a:buNone/>
            </a:pPr>
            <a:r>
              <a:rPr lang="en-US" sz="1500">
                <a:solidFill>
                  <a:srgbClr val="4A5963"/>
                </a:solidFill>
                <a:latin typeface="Aptos" pitchFamily="34" charset="0"/>
                <a:ea typeface="Aptos" pitchFamily="34" charset="-122"/>
                <a:cs typeface="Aptos" pitchFamily="34" charset="-120"/>
              </a:rPr>
              <a:t>Use the 1–4 self-assessment to locate strengths and gaps across data, incentives, pathways, supervision, PD, and coordination.</a:t>
            </a:r>
            <a:endParaRPr lang="en-US" sz="1050"/>
          </a:p>
        </p:txBody>
      </p:sp>
      <p:sp>
        <p:nvSpPr>
          <p:cNvPr id="17" name="Shape 14">
            <a:extLst>
              <a:ext uri="{C183D7F6-B498-43B3-948B-1728B52AA6E4}">
                <adec:decorative xmlns:adec="http://schemas.microsoft.com/office/drawing/2017/decorative" val="1"/>
              </a:ext>
            </a:extLst>
          </p:cNvPr>
          <p:cNvSpPr/>
          <p:nvPr/>
        </p:nvSpPr>
        <p:spPr>
          <a:xfrm>
            <a:off x="621792" y="4224528"/>
            <a:ext cx="6629400" cy="1225296"/>
          </a:xfrm>
          <a:prstGeom prst="roundRect">
            <a:avLst>
              <a:gd name="adj" fmla="val 11111"/>
            </a:avLst>
          </a:prstGeom>
          <a:solidFill>
            <a:srgbClr val="FFFFFF"/>
          </a:solidFill>
          <a:ln w="12700">
            <a:solidFill>
              <a:srgbClr val="D3E0E4"/>
            </a:solidFill>
            <a:prstDash val="solid"/>
          </a:ln>
          <a:effectLst>
            <a:outerShdw blurRad="12700" dist="50800" dir="2700000" algn="bl" rotWithShape="0">
              <a:srgbClr val="B8C3C8">
                <a:alpha val="14000"/>
              </a:srgbClr>
            </a:outerShdw>
          </a:effectLst>
        </p:spPr>
        <p:txBody>
          <a:bodyPr/>
          <a:lstStyle/>
          <a:p>
            <a:endParaRPr lang="en-US"/>
          </a:p>
        </p:txBody>
      </p:sp>
      <p:sp>
        <p:nvSpPr>
          <p:cNvPr id="18" name="Shape 15">
            <a:extLst>
              <a:ext uri="{C183D7F6-B498-43B3-948B-1728B52AA6E4}">
                <adec:decorative xmlns:adec="http://schemas.microsoft.com/office/drawing/2017/decorative" val="1"/>
              </a:ext>
            </a:extLst>
          </p:cNvPr>
          <p:cNvSpPr/>
          <p:nvPr/>
        </p:nvSpPr>
        <p:spPr>
          <a:xfrm>
            <a:off x="621792" y="4224528"/>
            <a:ext cx="73152" cy="1225296"/>
          </a:xfrm>
          <a:prstGeom prst="rect">
            <a:avLst/>
          </a:prstGeom>
          <a:solidFill>
            <a:srgbClr val="D8A23A"/>
          </a:solidFill>
          <a:ln w="12700">
            <a:solidFill>
              <a:srgbClr val="D8A23A">
                <a:alpha val="0"/>
              </a:srgbClr>
            </a:solidFill>
            <a:prstDash val="solid"/>
          </a:ln>
        </p:spPr>
        <p:txBody>
          <a:bodyPr/>
          <a:lstStyle/>
          <a:p>
            <a:endParaRPr lang="en-US"/>
          </a:p>
        </p:txBody>
      </p:sp>
      <p:sp>
        <p:nvSpPr>
          <p:cNvPr id="19" name="Text 16"/>
          <p:cNvSpPr/>
          <p:nvPr/>
        </p:nvSpPr>
        <p:spPr>
          <a:xfrm>
            <a:off x="877824" y="4370832"/>
            <a:ext cx="6080760" cy="310896"/>
          </a:xfrm>
          <a:prstGeom prst="rect">
            <a:avLst/>
          </a:prstGeom>
          <a:noFill/>
          <a:ln/>
        </p:spPr>
        <p:txBody>
          <a:bodyPr wrap="square" lIns="0" tIns="0" rIns="0" bIns="0" rtlCol="0" anchor="ctr">
            <a:noAutofit/>
          </a:bodyPr>
          <a:lstStyle/>
          <a:p>
            <a:pPr marL="0" indent="0">
              <a:buNone/>
            </a:pPr>
            <a:r>
              <a:rPr lang="en-US" sz="1800" b="1">
                <a:solidFill>
                  <a:srgbClr val="0C2F3B"/>
                </a:solidFill>
                <a:latin typeface="Aptos" pitchFamily="34" charset="0"/>
                <a:ea typeface="Aptos" pitchFamily="34" charset="-122"/>
                <a:cs typeface="Aptos" pitchFamily="34" charset="-120"/>
              </a:rPr>
              <a:t>3. Name an initial priority</a:t>
            </a:r>
            <a:endParaRPr lang="en-US" sz="1400"/>
          </a:p>
        </p:txBody>
      </p:sp>
      <p:sp>
        <p:nvSpPr>
          <p:cNvPr id="20" name="Text 17"/>
          <p:cNvSpPr/>
          <p:nvPr/>
        </p:nvSpPr>
        <p:spPr>
          <a:xfrm>
            <a:off x="877824" y="4727448"/>
            <a:ext cx="6080760" cy="566928"/>
          </a:xfrm>
          <a:prstGeom prst="rect">
            <a:avLst/>
          </a:prstGeom>
          <a:noFill/>
          <a:ln/>
        </p:spPr>
        <p:txBody>
          <a:bodyPr wrap="square" lIns="254" tIns="254" rIns="254" bIns="254" rtlCol="0" anchor="t">
            <a:noAutofit/>
          </a:bodyPr>
          <a:lstStyle/>
          <a:p>
            <a:pPr marL="0" indent="0">
              <a:buNone/>
            </a:pPr>
            <a:r>
              <a:rPr lang="en-US" sz="1500">
                <a:solidFill>
                  <a:srgbClr val="4A5963"/>
                </a:solidFill>
                <a:latin typeface="Aptos" pitchFamily="34" charset="0"/>
                <a:ea typeface="Aptos" pitchFamily="34" charset="-122"/>
                <a:cs typeface="Aptos" pitchFamily="34" charset="-120"/>
              </a:rPr>
              <a:t>Select the area that is both important and actionable right now.</a:t>
            </a:r>
            <a:endParaRPr lang="en-US" sz="1050"/>
          </a:p>
        </p:txBody>
      </p:sp>
      <p:sp>
        <p:nvSpPr>
          <p:cNvPr id="21" name="Text 18"/>
          <p:cNvSpPr/>
          <p:nvPr/>
        </p:nvSpPr>
        <p:spPr>
          <a:xfrm>
            <a:off x="7818120" y="1572768"/>
            <a:ext cx="3520440" cy="274320"/>
          </a:xfrm>
          <a:prstGeom prst="rect">
            <a:avLst/>
          </a:prstGeom>
          <a:noFill/>
          <a:ln/>
        </p:spPr>
        <p:txBody>
          <a:bodyPr wrap="square" lIns="0" tIns="0" rIns="0" bIns="0" rtlCol="0" anchor="ctr">
            <a:noAutofit/>
          </a:bodyPr>
          <a:lstStyle/>
          <a:p>
            <a:pPr marL="0" indent="0">
              <a:buNone/>
            </a:pPr>
            <a:r>
              <a:rPr lang="en-US" sz="1500" b="1">
                <a:solidFill>
                  <a:srgbClr val="C96E4B"/>
                </a:solidFill>
                <a:latin typeface="Aptos" pitchFamily="34" charset="0"/>
                <a:ea typeface="Aptos" pitchFamily="34" charset="-122"/>
                <a:cs typeface="Aptos" pitchFamily="34" charset="-120"/>
              </a:rPr>
              <a:t>Tip for participants</a:t>
            </a:r>
            <a:endParaRPr lang="en-US" sz="1100"/>
          </a:p>
        </p:txBody>
      </p:sp>
      <p:sp>
        <p:nvSpPr>
          <p:cNvPr id="22" name="Text 19"/>
          <p:cNvSpPr/>
          <p:nvPr/>
        </p:nvSpPr>
        <p:spPr>
          <a:xfrm>
            <a:off x="7818120" y="2121408"/>
            <a:ext cx="3767328" cy="1417320"/>
          </a:xfrm>
          <a:prstGeom prst="rect">
            <a:avLst/>
          </a:prstGeom>
          <a:noFill/>
          <a:ln/>
        </p:spPr>
        <p:txBody>
          <a:bodyPr wrap="square" lIns="0" tIns="0" rIns="0" bIns="0" rtlCol="0" anchor="ctr">
            <a:noAutofit/>
          </a:bodyPr>
          <a:lstStyle/>
          <a:p>
            <a:pPr marL="0" indent="0">
              <a:buNone/>
            </a:pPr>
            <a:r>
              <a:rPr lang="en-US" sz="2200" b="1">
                <a:solidFill>
                  <a:srgbClr val="0C2F3B"/>
                </a:solidFill>
                <a:latin typeface="Aptos Display" pitchFamily="34" charset="0"/>
                <a:ea typeface="Aptos Display" pitchFamily="34" charset="-122"/>
                <a:cs typeface="Aptos Display" pitchFamily="34" charset="-120"/>
              </a:rPr>
              <a:t>Bring one data source and one partner perspective. The strongest plans combine evidence with lived experience.</a:t>
            </a:r>
            <a:endParaRPr lang="en-US" sz="1900"/>
          </a:p>
        </p:txBody>
      </p:sp>
      <p:sp>
        <p:nvSpPr>
          <p:cNvPr id="23" name="Text 20"/>
          <p:cNvSpPr/>
          <p:nvPr/>
        </p:nvSpPr>
        <p:spPr>
          <a:xfrm>
            <a:off x="7818120" y="3822191"/>
            <a:ext cx="3767328" cy="1481328"/>
          </a:xfrm>
          <a:prstGeom prst="rect">
            <a:avLst/>
          </a:prstGeom>
          <a:noFill/>
          <a:ln/>
        </p:spPr>
        <p:txBody>
          <a:bodyPr wrap="square" lIns="0" tIns="0" rIns="0" bIns="0" rtlCol="0" anchor="ctr">
            <a:noAutofit/>
          </a:bodyPr>
          <a:lstStyle/>
          <a:p>
            <a:pPr marL="0" indent="0">
              <a:buNone/>
            </a:pPr>
            <a:r>
              <a:rPr lang="en-US" sz="1500">
                <a:solidFill>
                  <a:srgbClr val="4A5963"/>
                </a:solidFill>
                <a:latin typeface="Aptos" pitchFamily="34" charset="0"/>
                <a:ea typeface="Aptos" pitchFamily="34" charset="-122"/>
                <a:cs typeface="Aptos" pitchFamily="34" charset="-120"/>
              </a:rPr>
              <a:t>Examples: vacancy data, turnover trends, applicant sources, compensation barriers, geographic shortages, preparation program input, practitioner feedback.</a:t>
            </a:r>
            <a:endParaRPr lang="en-US" sz="1130"/>
          </a:p>
        </p:txBody>
      </p:sp>
      <p:sp>
        <p:nvSpPr>
          <p:cNvPr id="2" name="Slide Number Placeholder 1">
            <a:extLst>
              <a:ext uri="{FF2B5EF4-FFF2-40B4-BE49-F238E27FC236}">
                <a16:creationId xmlns:a16="http://schemas.microsoft.com/office/drawing/2014/main" id="{333A0C24-D4EE-DEE3-43F9-15439F06986C}"/>
              </a:ext>
            </a:extLst>
          </p:cNvPr>
          <p:cNvSpPr>
            <a:spLocks noGrp="1"/>
          </p:cNvSpPr>
          <p:nvPr>
            <p:ph type="sldNum" sz="quarter" idx="4"/>
          </p:nvPr>
        </p:nvSpPr>
        <p:spPr/>
        <p:txBody>
          <a:bodyPr/>
          <a:lstStyle/>
          <a:p>
            <a:fld id="{8FF8BE51-C3B0-9B4F-9A06-4F809A9A7941}" type="slidenum">
              <a:rPr lang="en-US" smtClean="0"/>
              <a:pPr/>
              <a:t>49</a:t>
            </a:fld>
            <a:endParaRPr lang="en-US"/>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a:spLocks noGrp="1"/>
          </p:cNvSpPr>
          <p:nvPr>
            <p:ph type="title" idx="4294967295"/>
          </p:nvPr>
        </p:nvSpPr>
        <p:spPr>
          <a:xfrm>
            <a:off x="502920" y="320040"/>
            <a:ext cx="8046720" cy="502920"/>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srgbClr val="17314E"/>
                </a:solidFill>
                <a:effectLst/>
                <a:uLnTx/>
                <a:uFillTx/>
                <a:latin typeface="Aptos Display" pitchFamily="34" charset="0"/>
                <a:ea typeface="Aptos Display" pitchFamily="34" charset="-122"/>
                <a:cs typeface="Aptos Display" pitchFamily="34" charset="-120"/>
              </a:rPr>
              <a:t>Audience at a glance</a:t>
            </a:r>
            <a:endParaRPr kumimoji="0" lang="en-US" sz="2000" b="0" i="0" u="none" strike="noStrike" kern="1200" cap="none" spc="0" normalizeH="0" baseline="0" noProof="0">
              <a:ln>
                <a:noFill/>
              </a:ln>
              <a:solidFill>
                <a:schemeClr val="tx1"/>
              </a:solidFill>
              <a:effectLst/>
              <a:uLnTx/>
              <a:uFillTx/>
              <a:latin typeface="+mn-lt"/>
              <a:ea typeface="+mn-ea"/>
              <a:cs typeface="+mn-cs"/>
            </a:endParaRPr>
          </a:p>
        </p:txBody>
      </p:sp>
      <p:sp>
        <p:nvSpPr>
          <p:cNvPr id="3" name="Text 1"/>
          <p:cNvSpPr/>
          <p:nvPr/>
        </p:nvSpPr>
        <p:spPr>
          <a:xfrm>
            <a:off x="502920" y="850392"/>
            <a:ext cx="10972800" cy="274320"/>
          </a:xfrm>
          <a:prstGeom prst="rect">
            <a:avLst/>
          </a:prstGeom>
          <a:noFill/>
          <a:ln/>
        </p:spPr>
        <p:txBody>
          <a:bodyPr wrap="square" lIns="0" tIns="0" rIns="0" bIns="0" rtlCol="0" anchor="ctr">
            <a:noAutofit/>
          </a:bodyPr>
          <a:lstStyle/>
          <a:p>
            <a:pPr marL="0" indent="0">
              <a:buNone/>
            </a:pPr>
            <a:r>
              <a:rPr lang="en-US" sz="1600">
                <a:solidFill>
                  <a:srgbClr val="657389"/>
                </a:solidFill>
                <a:latin typeface="Aptos" pitchFamily="34" charset="0"/>
                <a:ea typeface="Aptos" pitchFamily="34" charset="-122"/>
                <a:cs typeface="Aptos" pitchFamily="34" charset="-120"/>
              </a:rPr>
              <a:t>A national, cross-system group with strong early intervention and birth-to-five representation.</a:t>
            </a:r>
            <a:endParaRPr lang="en-US" sz="900"/>
          </a:p>
        </p:txBody>
      </p:sp>
      <p:sp>
        <p:nvSpPr>
          <p:cNvPr id="4" name="Shape 2">
            <a:extLst>
              <a:ext uri="{C183D7F6-B498-43B3-948B-1728B52AA6E4}">
                <adec:decorative xmlns:adec="http://schemas.microsoft.com/office/drawing/2017/decorative" val="1"/>
              </a:ext>
            </a:extLst>
          </p:cNvPr>
          <p:cNvSpPr/>
          <p:nvPr/>
        </p:nvSpPr>
        <p:spPr>
          <a:xfrm>
            <a:off x="594360" y="1170432"/>
            <a:ext cx="2011680" cy="1353312"/>
          </a:xfrm>
          <a:prstGeom prst="roundRect">
            <a:avLst>
              <a:gd name="adj" fmla="val 6957"/>
            </a:avLst>
          </a:prstGeom>
          <a:solidFill>
            <a:srgbClr val="FFFFFF"/>
          </a:solidFill>
          <a:ln w="12700">
            <a:solidFill>
              <a:srgbClr val="CCE1E3"/>
            </a:solidFill>
            <a:prstDash val="solid"/>
          </a:ln>
        </p:spPr>
        <p:txBody>
          <a:bodyPr/>
          <a:lstStyle/>
          <a:p>
            <a:endParaRPr lang="en-US"/>
          </a:p>
        </p:txBody>
      </p:sp>
      <p:sp>
        <p:nvSpPr>
          <p:cNvPr id="5" name="Text 3"/>
          <p:cNvSpPr/>
          <p:nvPr/>
        </p:nvSpPr>
        <p:spPr>
          <a:xfrm>
            <a:off x="731520" y="1444752"/>
            <a:ext cx="1737360" cy="438912"/>
          </a:xfrm>
          <a:prstGeom prst="rect">
            <a:avLst/>
          </a:prstGeom>
          <a:noFill/>
          <a:ln/>
        </p:spPr>
        <p:txBody>
          <a:bodyPr wrap="square" lIns="0" tIns="0" rIns="0" bIns="0" rtlCol="0" anchor="ctr">
            <a:noAutofit/>
          </a:bodyPr>
          <a:lstStyle/>
          <a:p>
            <a:pPr marL="0" indent="0" algn="ctr">
              <a:buNone/>
            </a:pPr>
            <a:r>
              <a:rPr lang="en-US" sz="2800" b="1">
                <a:solidFill>
                  <a:srgbClr val="0B7775"/>
                </a:solidFill>
                <a:latin typeface="Aptos Display" pitchFamily="34" charset="0"/>
                <a:ea typeface="Aptos Display" pitchFamily="34" charset="-122"/>
                <a:cs typeface="Aptos Display" pitchFamily="34" charset="-120"/>
              </a:rPr>
              <a:t>270</a:t>
            </a:r>
            <a:endParaRPr lang="en-US" sz="2000"/>
          </a:p>
        </p:txBody>
      </p:sp>
      <p:sp>
        <p:nvSpPr>
          <p:cNvPr id="6" name="Text 4"/>
          <p:cNvSpPr/>
          <p:nvPr/>
        </p:nvSpPr>
        <p:spPr>
          <a:xfrm>
            <a:off x="713232" y="1965960"/>
            <a:ext cx="1773936" cy="393192"/>
          </a:xfrm>
          <a:prstGeom prst="rect">
            <a:avLst/>
          </a:prstGeom>
          <a:noFill/>
          <a:ln/>
        </p:spPr>
        <p:txBody>
          <a:bodyPr wrap="square" lIns="0" tIns="0" rIns="0" bIns="0" rtlCol="0" anchor="ctr">
            <a:noAutofit/>
          </a:bodyPr>
          <a:lstStyle/>
          <a:p>
            <a:pPr marL="0" indent="0" algn="ctr">
              <a:buNone/>
            </a:pPr>
            <a:r>
              <a:rPr lang="en-US" sz="1100" b="1">
                <a:solidFill>
                  <a:srgbClr val="24334A"/>
                </a:solidFill>
                <a:latin typeface="Aptos" pitchFamily="34" charset="0"/>
                <a:ea typeface="Aptos" pitchFamily="34" charset="-122"/>
                <a:cs typeface="Aptos" pitchFamily="34" charset="-120"/>
              </a:rPr>
              <a:t>registrants</a:t>
            </a:r>
            <a:endParaRPr lang="en-US" sz="750"/>
          </a:p>
        </p:txBody>
      </p:sp>
      <p:sp>
        <p:nvSpPr>
          <p:cNvPr id="7" name="Shape 5">
            <a:extLst>
              <a:ext uri="{C183D7F6-B498-43B3-948B-1728B52AA6E4}">
                <adec:decorative xmlns:adec="http://schemas.microsoft.com/office/drawing/2017/decorative" val="1"/>
              </a:ext>
            </a:extLst>
          </p:cNvPr>
          <p:cNvSpPr/>
          <p:nvPr/>
        </p:nvSpPr>
        <p:spPr>
          <a:xfrm>
            <a:off x="2834640" y="1170432"/>
            <a:ext cx="2011680" cy="1353312"/>
          </a:xfrm>
          <a:prstGeom prst="roundRect">
            <a:avLst>
              <a:gd name="adj" fmla="val 6957"/>
            </a:avLst>
          </a:prstGeom>
          <a:solidFill>
            <a:srgbClr val="FFFFFF"/>
          </a:solidFill>
          <a:ln w="12700">
            <a:solidFill>
              <a:srgbClr val="CCE1E3"/>
            </a:solidFill>
            <a:prstDash val="solid"/>
          </a:ln>
        </p:spPr>
        <p:txBody>
          <a:bodyPr/>
          <a:lstStyle/>
          <a:p>
            <a:endParaRPr lang="en-US"/>
          </a:p>
        </p:txBody>
      </p:sp>
      <p:sp>
        <p:nvSpPr>
          <p:cNvPr id="8" name="Text 6"/>
          <p:cNvSpPr/>
          <p:nvPr/>
        </p:nvSpPr>
        <p:spPr>
          <a:xfrm>
            <a:off x="2971800" y="1444752"/>
            <a:ext cx="1737360" cy="438912"/>
          </a:xfrm>
          <a:prstGeom prst="rect">
            <a:avLst/>
          </a:prstGeom>
          <a:noFill/>
          <a:ln/>
        </p:spPr>
        <p:txBody>
          <a:bodyPr wrap="square" lIns="0" tIns="0" rIns="0" bIns="0" rtlCol="0" anchor="ctr">
            <a:noAutofit/>
          </a:bodyPr>
          <a:lstStyle/>
          <a:p>
            <a:pPr marL="0" indent="0" algn="ctr">
              <a:buNone/>
            </a:pPr>
            <a:r>
              <a:rPr lang="en-US" sz="2800" b="1">
                <a:solidFill>
                  <a:srgbClr val="0B7775"/>
                </a:solidFill>
                <a:latin typeface="Aptos Display" pitchFamily="34" charset="0"/>
                <a:ea typeface="Aptos Display" pitchFamily="34" charset="-122"/>
                <a:cs typeface="Aptos Display" pitchFamily="34" charset="-120"/>
              </a:rPr>
              <a:t>47</a:t>
            </a:r>
            <a:endParaRPr lang="en-US" sz="2000"/>
          </a:p>
        </p:txBody>
      </p:sp>
      <p:sp>
        <p:nvSpPr>
          <p:cNvPr id="9" name="Text 7"/>
          <p:cNvSpPr/>
          <p:nvPr/>
        </p:nvSpPr>
        <p:spPr>
          <a:xfrm>
            <a:off x="2953512" y="1965960"/>
            <a:ext cx="1773936" cy="393192"/>
          </a:xfrm>
          <a:prstGeom prst="rect">
            <a:avLst/>
          </a:prstGeom>
          <a:noFill/>
          <a:ln/>
        </p:spPr>
        <p:txBody>
          <a:bodyPr wrap="square" lIns="0" tIns="0" rIns="0" bIns="0" rtlCol="0" anchor="ctr">
            <a:noAutofit/>
          </a:bodyPr>
          <a:lstStyle/>
          <a:p>
            <a:pPr marL="0" indent="0" algn="ctr">
              <a:buNone/>
            </a:pPr>
            <a:r>
              <a:rPr lang="en-US" sz="1100" b="1">
                <a:solidFill>
                  <a:srgbClr val="24334A"/>
                </a:solidFill>
                <a:latin typeface="Aptos" pitchFamily="34" charset="0"/>
                <a:ea typeface="Aptos" pitchFamily="34" charset="-122"/>
                <a:cs typeface="Aptos" pitchFamily="34" charset="-120"/>
              </a:rPr>
              <a:t>states</a:t>
            </a:r>
            <a:endParaRPr lang="en-US" sz="750"/>
          </a:p>
        </p:txBody>
      </p:sp>
      <p:sp>
        <p:nvSpPr>
          <p:cNvPr id="10" name="Shape 8">
            <a:extLst>
              <a:ext uri="{C183D7F6-B498-43B3-948B-1728B52AA6E4}">
                <adec:decorative xmlns:adec="http://schemas.microsoft.com/office/drawing/2017/decorative" val="1"/>
              </a:ext>
            </a:extLst>
          </p:cNvPr>
          <p:cNvSpPr/>
          <p:nvPr/>
        </p:nvSpPr>
        <p:spPr>
          <a:xfrm>
            <a:off x="5074920" y="1170432"/>
            <a:ext cx="2011680" cy="1353312"/>
          </a:xfrm>
          <a:prstGeom prst="roundRect">
            <a:avLst>
              <a:gd name="adj" fmla="val 6957"/>
            </a:avLst>
          </a:prstGeom>
          <a:solidFill>
            <a:srgbClr val="FFFFFF"/>
          </a:solidFill>
          <a:ln w="12700">
            <a:solidFill>
              <a:srgbClr val="CCE1E3"/>
            </a:solidFill>
            <a:prstDash val="solid"/>
          </a:ln>
        </p:spPr>
        <p:txBody>
          <a:bodyPr/>
          <a:lstStyle/>
          <a:p>
            <a:endParaRPr lang="en-US"/>
          </a:p>
        </p:txBody>
      </p:sp>
      <p:sp>
        <p:nvSpPr>
          <p:cNvPr id="11" name="Text 9"/>
          <p:cNvSpPr/>
          <p:nvPr/>
        </p:nvSpPr>
        <p:spPr>
          <a:xfrm>
            <a:off x="5212080" y="1444752"/>
            <a:ext cx="1737360" cy="438912"/>
          </a:xfrm>
          <a:prstGeom prst="rect">
            <a:avLst/>
          </a:prstGeom>
          <a:noFill/>
          <a:ln/>
        </p:spPr>
        <p:txBody>
          <a:bodyPr wrap="square" lIns="0" tIns="0" rIns="0" bIns="0" rtlCol="0" anchor="ctr">
            <a:noAutofit/>
          </a:bodyPr>
          <a:lstStyle/>
          <a:p>
            <a:pPr marL="0" indent="0" algn="ctr">
              <a:buNone/>
            </a:pPr>
            <a:r>
              <a:rPr lang="en-US" sz="2800" b="1">
                <a:solidFill>
                  <a:srgbClr val="0B7775"/>
                </a:solidFill>
                <a:latin typeface="Aptos Display" pitchFamily="34" charset="0"/>
                <a:ea typeface="Aptos Display" pitchFamily="34" charset="-122"/>
                <a:cs typeface="Aptos Display" pitchFamily="34" charset="-120"/>
              </a:rPr>
              <a:t>5</a:t>
            </a:r>
            <a:endParaRPr lang="en-US" sz="2000"/>
          </a:p>
        </p:txBody>
      </p:sp>
      <p:sp>
        <p:nvSpPr>
          <p:cNvPr id="12" name="Text 10"/>
          <p:cNvSpPr/>
          <p:nvPr/>
        </p:nvSpPr>
        <p:spPr>
          <a:xfrm>
            <a:off x="5193792" y="1965960"/>
            <a:ext cx="1773936" cy="393192"/>
          </a:xfrm>
          <a:prstGeom prst="rect">
            <a:avLst/>
          </a:prstGeom>
          <a:noFill/>
          <a:ln/>
        </p:spPr>
        <p:txBody>
          <a:bodyPr wrap="square" lIns="0" tIns="0" rIns="0" bIns="0" rtlCol="0" anchor="ctr">
            <a:noAutofit/>
          </a:bodyPr>
          <a:lstStyle/>
          <a:p>
            <a:pPr marL="0" indent="0" algn="ctr">
              <a:buNone/>
            </a:pPr>
            <a:r>
              <a:rPr lang="en-US" sz="1100" b="1">
                <a:solidFill>
                  <a:srgbClr val="24334A"/>
                </a:solidFill>
                <a:latin typeface="Aptos" pitchFamily="34" charset="0"/>
                <a:ea typeface="Aptos" pitchFamily="34" charset="-122"/>
                <a:cs typeface="Aptos" pitchFamily="34" charset="-120"/>
              </a:rPr>
              <a:t>DC / Pacific / U.S.-affiliated</a:t>
            </a:r>
            <a:endParaRPr lang="en-US" sz="750"/>
          </a:p>
          <a:p>
            <a:pPr marL="0" indent="0" algn="ctr">
              <a:buNone/>
            </a:pPr>
            <a:r>
              <a:rPr lang="en-US" sz="1100" b="1">
                <a:solidFill>
                  <a:srgbClr val="24334A"/>
                </a:solidFill>
                <a:latin typeface="Aptos" pitchFamily="34" charset="0"/>
                <a:ea typeface="Aptos" pitchFamily="34" charset="-122"/>
                <a:cs typeface="Aptos" pitchFamily="34" charset="-120"/>
              </a:rPr>
              <a:t>jurisdictions</a:t>
            </a:r>
            <a:endParaRPr lang="en-US" sz="750"/>
          </a:p>
        </p:txBody>
      </p:sp>
      <p:sp>
        <p:nvSpPr>
          <p:cNvPr id="16" name="Shape 14">
            <a:extLst>
              <a:ext uri="{C183D7F6-B498-43B3-948B-1728B52AA6E4}">
                <adec:decorative xmlns:adec="http://schemas.microsoft.com/office/drawing/2017/decorative" val="1"/>
              </a:ext>
            </a:extLst>
          </p:cNvPr>
          <p:cNvSpPr/>
          <p:nvPr/>
        </p:nvSpPr>
        <p:spPr>
          <a:xfrm>
            <a:off x="7680960" y="1207008"/>
            <a:ext cx="2011680" cy="1353312"/>
          </a:xfrm>
          <a:prstGeom prst="roundRect">
            <a:avLst>
              <a:gd name="adj" fmla="val 6957"/>
            </a:avLst>
          </a:prstGeom>
          <a:solidFill>
            <a:srgbClr val="FFFFFF"/>
          </a:solidFill>
          <a:ln w="12700">
            <a:solidFill>
              <a:srgbClr val="CCE1E3"/>
            </a:solidFill>
            <a:prstDash val="solid"/>
          </a:ln>
        </p:spPr>
        <p:txBody>
          <a:bodyPr/>
          <a:lstStyle/>
          <a:p>
            <a:endParaRPr lang="en-US"/>
          </a:p>
        </p:txBody>
      </p:sp>
      <p:sp>
        <p:nvSpPr>
          <p:cNvPr id="17" name="Text 15"/>
          <p:cNvSpPr/>
          <p:nvPr/>
        </p:nvSpPr>
        <p:spPr>
          <a:xfrm>
            <a:off x="7932420" y="1362457"/>
            <a:ext cx="1737360" cy="438912"/>
          </a:xfrm>
          <a:prstGeom prst="rect">
            <a:avLst/>
          </a:prstGeom>
          <a:noFill/>
          <a:ln/>
        </p:spPr>
        <p:txBody>
          <a:bodyPr wrap="square" lIns="0" tIns="0" rIns="0" bIns="0" rtlCol="0" anchor="ctr">
            <a:noAutofit/>
          </a:bodyPr>
          <a:lstStyle/>
          <a:p>
            <a:pPr marL="0" indent="0" algn="ctr">
              <a:buNone/>
            </a:pPr>
            <a:r>
              <a:rPr lang="en-US" sz="2800" b="1">
                <a:solidFill>
                  <a:srgbClr val="EF7060"/>
                </a:solidFill>
                <a:latin typeface="Aptos Display" pitchFamily="34" charset="0"/>
                <a:ea typeface="Aptos Display" pitchFamily="34" charset="-122"/>
                <a:cs typeface="Aptos Display" pitchFamily="34" charset="-120"/>
              </a:rPr>
              <a:t>95%</a:t>
            </a:r>
            <a:endParaRPr lang="en-US" sz="2000"/>
          </a:p>
        </p:txBody>
      </p:sp>
      <p:sp>
        <p:nvSpPr>
          <p:cNvPr id="18" name="Text 16"/>
          <p:cNvSpPr/>
          <p:nvPr/>
        </p:nvSpPr>
        <p:spPr>
          <a:xfrm>
            <a:off x="7930134" y="2002536"/>
            <a:ext cx="1773936" cy="393192"/>
          </a:xfrm>
          <a:prstGeom prst="rect">
            <a:avLst/>
          </a:prstGeom>
          <a:noFill/>
          <a:ln/>
        </p:spPr>
        <p:txBody>
          <a:bodyPr wrap="square" lIns="0" tIns="0" rIns="0" bIns="0" rtlCol="0" anchor="ctr">
            <a:noAutofit/>
          </a:bodyPr>
          <a:lstStyle/>
          <a:p>
            <a:pPr marL="0" indent="0" algn="ctr">
              <a:buNone/>
            </a:pPr>
            <a:r>
              <a:rPr lang="en-US" sz="1100" b="1">
                <a:solidFill>
                  <a:srgbClr val="24334A"/>
                </a:solidFill>
                <a:latin typeface="Aptos" pitchFamily="34" charset="0"/>
                <a:ea typeface="Aptos" pitchFamily="34" charset="-122"/>
                <a:cs typeface="Aptos" pitchFamily="34" charset="-120"/>
              </a:rPr>
              <a:t>expect to attend all</a:t>
            </a:r>
            <a:endParaRPr lang="en-US" sz="750"/>
          </a:p>
          <a:p>
            <a:pPr marL="0" indent="0" algn="ctr">
              <a:buNone/>
            </a:pPr>
            <a:r>
              <a:rPr lang="en-US" sz="1100" b="1">
                <a:solidFill>
                  <a:srgbClr val="24334A"/>
                </a:solidFill>
                <a:latin typeface="Aptos" pitchFamily="34" charset="0"/>
                <a:ea typeface="Aptos" pitchFamily="34" charset="-122"/>
                <a:cs typeface="Aptos" pitchFamily="34" charset="-120"/>
              </a:rPr>
              <a:t>sessions</a:t>
            </a:r>
            <a:endParaRPr lang="en-US" sz="750"/>
          </a:p>
        </p:txBody>
      </p:sp>
      <p:sp>
        <p:nvSpPr>
          <p:cNvPr id="19" name="Text 17"/>
          <p:cNvSpPr/>
          <p:nvPr/>
        </p:nvSpPr>
        <p:spPr>
          <a:xfrm>
            <a:off x="685800" y="2944368"/>
            <a:ext cx="4343400" cy="566928"/>
          </a:xfrm>
          <a:prstGeom prst="rect">
            <a:avLst/>
          </a:prstGeom>
          <a:noFill/>
          <a:ln/>
        </p:spPr>
        <p:txBody>
          <a:bodyPr wrap="square" lIns="0" tIns="0" rIns="0" bIns="0" rtlCol="0" anchor="ctr">
            <a:noAutofit/>
          </a:bodyPr>
          <a:lstStyle/>
          <a:p>
            <a:pPr marL="0" indent="0">
              <a:buNone/>
            </a:pPr>
            <a:r>
              <a:rPr lang="en-US" sz="2200" b="1">
                <a:solidFill>
                  <a:srgbClr val="17314E"/>
                </a:solidFill>
                <a:latin typeface="Aptos Display" pitchFamily="34" charset="0"/>
                <a:ea typeface="Aptos Display" pitchFamily="34" charset="-122"/>
                <a:cs typeface="Aptos Display" pitchFamily="34" charset="-120"/>
              </a:rPr>
              <a:t>Broad reach, strong birth-to-five focus</a:t>
            </a:r>
            <a:endParaRPr lang="en-US" sz="1700"/>
          </a:p>
        </p:txBody>
      </p:sp>
      <p:sp>
        <p:nvSpPr>
          <p:cNvPr id="20" name="Text 18"/>
          <p:cNvSpPr/>
          <p:nvPr/>
        </p:nvSpPr>
        <p:spPr>
          <a:xfrm>
            <a:off x="685800" y="3593592"/>
            <a:ext cx="4507992" cy="1005840"/>
          </a:xfrm>
          <a:prstGeom prst="rect">
            <a:avLst/>
          </a:prstGeom>
          <a:noFill/>
          <a:ln/>
        </p:spPr>
        <p:txBody>
          <a:bodyPr wrap="square" lIns="254" tIns="254" rIns="254" bIns="254" rtlCol="0" anchor="ctr">
            <a:noAutofit/>
          </a:bodyPr>
          <a:lstStyle/>
          <a:p>
            <a:pPr marL="0" indent="0">
              <a:buNone/>
            </a:pPr>
            <a:r>
              <a:rPr lang="en-US" sz="1600">
                <a:solidFill>
                  <a:srgbClr val="24334A"/>
                </a:solidFill>
                <a:latin typeface="Aptos" pitchFamily="34" charset="0"/>
                <a:ea typeface="Aptos" pitchFamily="34" charset="-122"/>
                <a:cs typeface="Aptos" pitchFamily="34" charset="-120"/>
              </a:rPr>
              <a:t>Registrants represent 47 states, DC, and four Pacific/U.S.-affiliated jurisdictions. 71% selected Birth–3 or Birth–5.</a:t>
            </a:r>
            <a:endParaRPr lang="en-US" sz="1000"/>
          </a:p>
        </p:txBody>
      </p:sp>
      <p:sp>
        <p:nvSpPr>
          <p:cNvPr id="21" name="Text 19"/>
          <p:cNvSpPr/>
          <p:nvPr/>
        </p:nvSpPr>
        <p:spPr>
          <a:xfrm>
            <a:off x="5989320" y="2788920"/>
            <a:ext cx="2514600" cy="310896"/>
          </a:xfrm>
          <a:prstGeom prst="rect">
            <a:avLst/>
          </a:prstGeom>
          <a:noFill/>
          <a:ln/>
        </p:spPr>
        <p:txBody>
          <a:bodyPr wrap="square" lIns="0" tIns="0" rIns="0" bIns="0" rtlCol="0" anchor="ctr">
            <a:noAutofit/>
          </a:bodyPr>
          <a:lstStyle/>
          <a:p>
            <a:pPr marL="0" indent="0">
              <a:buNone/>
            </a:pPr>
            <a:r>
              <a:rPr lang="en-US" sz="1300" b="1">
                <a:solidFill>
                  <a:srgbClr val="24334A"/>
                </a:solidFill>
              </a:rPr>
              <a:t>Primary age focus</a:t>
            </a:r>
            <a:endParaRPr lang="en-US" sz="800"/>
          </a:p>
        </p:txBody>
      </p:sp>
      <p:sp>
        <p:nvSpPr>
          <p:cNvPr id="22" name="Text 20"/>
          <p:cNvSpPr/>
          <p:nvPr/>
        </p:nvSpPr>
        <p:spPr>
          <a:xfrm>
            <a:off x="5989320" y="3246120"/>
            <a:ext cx="1600200" cy="256032"/>
          </a:xfrm>
          <a:prstGeom prst="rect">
            <a:avLst/>
          </a:prstGeom>
          <a:noFill/>
          <a:ln/>
        </p:spPr>
        <p:txBody>
          <a:bodyPr wrap="square" lIns="0" tIns="0" rIns="0" bIns="0" rtlCol="0" anchor="ctr">
            <a:noAutofit/>
          </a:bodyPr>
          <a:lstStyle/>
          <a:p>
            <a:pPr marL="0" indent="0">
              <a:buNone/>
            </a:pPr>
            <a:r>
              <a:rPr lang="en-US" sz="1000">
                <a:solidFill>
                  <a:srgbClr val="24334A"/>
                </a:solidFill>
              </a:rPr>
              <a:t>Birth–3</a:t>
            </a:r>
            <a:endParaRPr lang="en-US" sz="670"/>
          </a:p>
        </p:txBody>
      </p:sp>
      <p:sp>
        <p:nvSpPr>
          <p:cNvPr id="23" name="Shape 21">
            <a:extLst>
              <a:ext uri="{C183D7F6-B498-43B3-948B-1728B52AA6E4}">
                <adec:decorative xmlns:adec="http://schemas.microsoft.com/office/drawing/2017/decorative" val="1"/>
              </a:ext>
            </a:extLst>
          </p:cNvPr>
          <p:cNvSpPr/>
          <p:nvPr/>
        </p:nvSpPr>
        <p:spPr>
          <a:xfrm>
            <a:off x="7818120" y="3328415"/>
            <a:ext cx="1965960" cy="100584"/>
          </a:xfrm>
          <a:prstGeom prst="rect">
            <a:avLst/>
          </a:prstGeom>
          <a:solidFill>
            <a:srgbClr val="0B7775"/>
          </a:solidFill>
          <a:ln w="12700">
            <a:solidFill>
              <a:srgbClr val="0B7775">
                <a:alpha val="0"/>
              </a:srgbClr>
            </a:solidFill>
            <a:prstDash val="solid"/>
          </a:ln>
        </p:spPr>
        <p:txBody>
          <a:bodyPr/>
          <a:lstStyle/>
          <a:p>
            <a:endParaRPr lang="en-US"/>
          </a:p>
        </p:txBody>
      </p:sp>
      <p:sp>
        <p:nvSpPr>
          <p:cNvPr id="24" name="Text 22"/>
          <p:cNvSpPr/>
          <p:nvPr/>
        </p:nvSpPr>
        <p:spPr>
          <a:xfrm>
            <a:off x="9966960" y="3246120"/>
            <a:ext cx="1417320" cy="256032"/>
          </a:xfrm>
          <a:prstGeom prst="rect">
            <a:avLst/>
          </a:prstGeom>
          <a:noFill/>
          <a:ln/>
        </p:spPr>
        <p:txBody>
          <a:bodyPr wrap="square" lIns="0" tIns="0" rIns="0" bIns="0" rtlCol="0" anchor="ctr">
            <a:noAutofit/>
          </a:bodyPr>
          <a:lstStyle/>
          <a:p>
            <a:pPr marL="0" indent="0">
              <a:buNone/>
            </a:pPr>
            <a:r>
              <a:rPr lang="en-US" sz="900">
                <a:solidFill>
                  <a:srgbClr val="657389"/>
                </a:solidFill>
              </a:rPr>
              <a:t>131 (48.5%)</a:t>
            </a:r>
            <a:endParaRPr lang="en-US" sz="580"/>
          </a:p>
        </p:txBody>
      </p:sp>
      <p:sp>
        <p:nvSpPr>
          <p:cNvPr id="25" name="Text 23"/>
          <p:cNvSpPr/>
          <p:nvPr/>
        </p:nvSpPr>
        <p:spPr>
          <a:xfrm>
            <a:off x="5989320" y="3730752"/>
            <a:ext cx="1600200" cy="256032"/>
          </a:xfrm>
          <a:prstGeom prst="rect">
            <a:avLst/>
          </a:prstGeom>
          <a:noFill/>
          <a:ln/>
        </p:spPr>
        <p:txBody>
          <a:bodyPr wrap="square" lIns="0" tIns="0" rIns="0" bIns="0" rtlCol="0" anchor="ctr">
            <a:noAutofit/>
          </a:bodyPr>
          <a:lstStyle/>
          <a:p>
            <a:pPr marL="0" indent="0">
              <a:buNone/>
            </a:pPr>
            <a:r>
              <a:rPr lang="en-US" sz="1000">
                <a:solidFill>
                  <a:srgbClr val="24334A"/>
                </a:solidFill>
              </a:rPr>
              <a:t>Birth–5</a:t>
            </a:r>
            <a:endParaRPr lang="en-US" sz="670"/>
          </a:p>
        </p:txBody>
      </p:sp>
      <p:sp>
        <p:nvSpPr>
          <p:cNvPr id="26" name="Shape 24">
            <a:extLst>
              <a:ext uri="{C183D7F6-B498-43B3-948B-1728B52AA6E4}">
                <adec:decorative xmlns:adec="http://schemas.microsoft.com/office/drawing/2017/decorative" val="1"/>
              </a:ext>
            </a:extLst>
          </p:cNvPr>
          <p:cNvSpPr/>
          <p:nvPr/>
        </p:nvSpPr>
        <p:spPr>
          <a:xfrm>
            <a:off x="7818120" y="3813048"/>
            <a:ext cx="917143" cy="100584"/>
          </a:xfrm>
          <a:prstGeom prst="rect">
            <a:avLst/>
          </a:prstGeom>
          <a:solidFill>
            <a:srgbClr val="69C5BF"/>
          </a:solidFill>
          <a:ln w="12700">
            <a:solidFill>
              <a:srgbClr val="69C5BF">
                <a:alpha val="0"/>
              </a:srgbClr>
            </a:solidFill>
            <a:prstDash val="solid"/>
          </a:ln>
        </p:spPr>
        <p:txBody>
          <a:bodyPr/>
          <a:lstStyle/>
          <a:p>
            <a:endParaRPr lang="en-US"/>
          </a:p>
        </p:txBody>
      </p:sp>
      <p:sp>
        <p:nvSpPr>
          <p:cNvPr id="27" name="Text 25"/>
          <p:cNvSpPr/>
          <p:nvPr/>
        </p:nvSpPr>
        <p:spPr>
          <a:xfrm>
            <a:off x="9966960" y="3730752"/>
            <a:ext cx="1417320" cy="256032"/>
          </a:xfrm>
          <a:prstGeom prst="rect">
            <a:avLst/>
          </a:prstGeom>
          <a:noFill/>
          <a:ln/>
        </p:spPr>
        <p:txBody>
          <a:bodyPr wrap="square" lIns="0" tIns="0" rIns="0" bIns="0" rtlCol="0" anchor="ctr">
            <a:noAutofit/>
          </a:bodyPr>
          <a:lstStyle/>
          <a:p>
            <a:pPr marL="0" indent="0">
              <a:buNone/>
            </a:pPr>
            <a:r>
              <a:rPr lang="en-US" sz="900">
                <a:solidFill>
                  <a:srgbClr val="657389"/>
                </a:solidFill>
              </a:rPr>
              <a:t>63 (23%)</a:t>
            </a:r>
            <a:endParaRPr lang="en-US" sz="580"/>
          </a:p>
        </p:txBody>
      </p:sp>
      <p:sp>
        <p:nvSpPr>
          <p:cNvPr id="28" name="Text 26"/>
          <p:cNvSpPr/>
          <p:nvPr/>
        </p:nvSpPr>
        <p:spPr>
          <a:xfrm>
            <a:off x="5989320" y="4215384"/>
            <a:ext cx="1600200" cy="256032"/>
          </a:xfrm>
          <a:prstGeom prst="rect">
            <a:avLst/>
          </a:prstGeom>
          <a:noFill/>
          <a:ln/>
        </p:spPr>
        <p:txBody>
          <a:bodyPr wrap="square" lIns="0" tIns="0" rIns="0" bIns="0" rtlCol="0" anchor="ctr">
            <a:noAutofit/>
          </a:bodyPr>
          <a:lstStyle/>
          <a:p>
            <a:pPr marL="0" indent="0">
              <a:buNone/>
            </a:pPr>
            <a:r>
              <a:rPr lang="en-US" sz="1000">
                <a:solidFill>
                  <a:srgbClr val="24334A"/>
                </a:solidFill>
              </a:rPr>
              <a:t>Ages 3–5</a:t>
            </a:r>
            <a:endParaRPr lang="en-US" sz="670"/>
          </a:p>
        </p:txBody>
      </p:sp>
      <p:sp>
        <p:nvSpPr>
          <p:cNvPr id="29" name="Shape 27">
            <a:extLst>
              <a:ext uri="{C183D7F6-B498-43B3-948B-1728B52AA6E4}">
                <adec:decorative xmlns:adec="http://schemas.microsoft.com/office/drawing/2017/decorative" val="1"/>
              </a:ext>
            </a:extLst>
          </p:cNvPr>
          <p:cNvSpPr/>
          <p:nvPr/>
        </p:nvSpPr>
        <p:spPr>
          <a:xfrm>
            <a:off x="7818120" y="4297680"/>
            <a:ext cx="448970" cy="100584"/>
          </a:xfrm>
          <a:prstGeom prst="rect">
            <a:avLst/>
          </a:prstGeom>
          <a:solidFill>
            <a:srgbClr val="69C5BF"/>
          </a:solidFill>
          <a:ln w="12700">
            <a:solidFill>
              <a:srgbClr val="69C5BF">
                <a:alpha val="0"/>
              </a:srgbClr>
            </a:solidFill>
            <a:prstDash val="solid"/>
          </a:ln>
        </p:spPr>
        <p:txBody>
          <a:bodyPr/>
          <a:lstStyle/>
          <a:p>
            <a:endParaRPr lang="en-US"/>
          </a:p>
        </p:txBody>
      </p:sp>
      <p:sp>
        <p:nvSpPr>
          <p:cNvPr id="30" name="Text 28"/>
          <p:cNvSpPr/>
          <p:nvPr/>
        </p:nvSpPr>
        <p:spPr>
          <a:xfrm>
            <a:off x="9966960" y="4215384"/>
            <a:ext cx="1417320" cy="256032"/>
          </a:xfrm>
          <a:prstGeom prst="rect">
            <a:avLst/>
          </a:prstGeom>
          <a:noFill/>
          <a:ln/>
        </p:spPr>
        <p:txBody>
          <a:bodyPr wrap="square" lIns="0" tIns="0" rIns="0" bIns="0" rtlCol="0" anchor="ctr">
            <a:noAutofit/>
          </a:bodyPr>
          <a:lstStyle/>
          <a:p>
            <a:pPr marL="0" indent="0">
              <a:buNone/>
            </a:pPr>
            <a:r>
              <a:rPr lang="en-US" sz="900">
                <a:solidFill>
                  <a:srgbClr val="657389"/>
                </a:solidFill>
              </a:rPr>
              <a:t>32 (11.9%)</a:t>
            </a:r>
            <a:endParaRPr lang="en-US" sz="580"/>
          </a:p>
        </p:txBody>
      </p:sp>
      <p:sp>
        <p:nvSpPr>
          <p:cNvPr id="31" name="Text 29"/>
          <p:cNvSpPr/>
          <p:nvPr/>
        </p:nvSpPr>
        <p:spPr>
          <a:xfrm>
            <a:off x="5989320" y="4700016"/>
            <a:ext cx="1600200" cy="256032"/>
          </a:xfrm>
          <a:prstGeom prst="rect">
            <a:avLst/>
          </a:prstGeom>
          <a:noFill/>
          <a:ln/>
        </p:spPr>
        <p:txBody>
          <a:bodyPr wrap="square" lIns="0" tIns="0" rIns="0" bIns="0" rtlCol="0" anchor="ctr">
            <a:noAutofit/>
          </a:bodyPr>
          <a:lstStyle/>
          <a:p>
            <a:pPr marL="0" indent="0">
              <a:buNone/>
            </a:pPr>
            <a:r>
              <a:rPr lang="en-US" sz="1000">
                <a:solidFill>
                  <a:srgbClr val="24334A"/>
                </a:solidFill>
              </a:rPr>
              <a:t>Birth–8</a:t>
            </a:r>
            <a:endParaRPr lang="en-US" sz="670"/>
          </a:p>
        </p:txBody>
      </p:sp>
      <p:sp>
        <p:nvSpPr>
          <p:cNvPr id="32" name="Shape 30">
            <a:extLst>
              <a:ext uri="{C183D7F6-B498-43B3-948B-1728B52AA6E4}">
                <adec:decorative xmlns:adec="http://schemas.microsoft.com/office/drawing/2017/decorative" val="1"/>
              </a:ext>
            </a:extLst>
          </p:cNvPr>
          <p:cNvSpPr/>
          <p:nvPr/>
        </p:nvSpPr>
        <p:spPr>
          <a:xfrm>
            <a:off x="7818120" y="4782312"/>
            <a:ext cx="448970" cy="100584"/>
          </a:xfrm>
          <a:prstGeom prst="rect">
            <a:avLst/>
          </a:prstGeom>
          <a:solidFill>
            <a:srgbClr val="69C5BF"/>
          </a:solidFill>
          <a:ln w="12700">
            <a:solidFill>
              <a:srgbClr val="69C5BF">
                <a:alpha val="0"/>
              </a:srgbClr>
            </a:solidFill>
            <a:prstDash val="solid"/>
          </a:ln>
        </p:spPr>
        <p:txBody>
          <a:bodyPr/>
          <a:lstStyle/>
          <a:p>
            <a:endParaRPr lang="en-US"/>
          </a:p>
        </p:txBody>
      </p:sp>
      <p:sp>
        <p:nvSpPr>
          <p:cNvPr id="33" name="Text 31"/>
          <p:cNvSpPr/>
          <p:nvPr/>
        </p:nvSpPr>
        <p:spPr>
          <a:xfrm>
            <a:off x="9966960" y="4700016"/>
            <a:ext cx="1417320" cy="256032"/>
          </a:xfrm>
          <a:prstGeom prst="rect">
            <a:avLst/>
          </a:prstGeom>
          <a:noFill/>
          <a:ln/>
        </p:spPr>
        <p:txBody>
          <a:bodyPr wrap="square" lIns="0" tIns="0" rIns="0" bIns="0" rtlCol="0" anchor="ctr">
            <a:noAutofit/>
          </a:bodyPr>
          <a:lstStyle/>
          <a:p>
            <a:pPr marL="0" indent="0">
              <a:buNone/>
            </a:pPr>
            <a:r>
              <a:rPr lang="en-US" sz="900">
                <a:solidFill>
                  <a:srgbClr val="657389"/>
                </a:solidFill>
              </a:rPr>
              <a:t>26 (9.5%)</a:t>
            </a:r>
            <a:endParaRPr lang="en-US" sz="580"/>
          </a:p>
        </p:txBody>
      </p:sp>
      <p:sp>
        <p:nvSpPr>
          <p:cNvPr id="34" name="Text 32"/>
          <p:cNvSpPr/>
          <p:nvPr/>
        </p:nvSpPr>
        <p:spPr>
          <a:xfrm>
            <a:off x="5989320" y="5184648"/>
            <a:ext cx="1600200" cy="256032"/>
          </a:xfrm>
          <a:prstGeom prst="rect">
            <a:avLst/>
          </a:prstGeom>
          <a:noFill/>
          <a:ln/>
        </p:spPr>
        <p:txBody>
          <a:bodyPr wrap="square" lIns="0" tIns="0" rIns="0" bIns="0" rtlCol="0" anchor="ctr">
            <a:noAutofit/>
          </a:bodyPr>
          <a:lstStyle/>
          <a:p>
            <a:pPr marL="0" indent="0">
              <a:buNone/>
            </a:pPr>
            <a:r>
              <a:rPr lang="en-US" sz="1000">
                <a:solidFill>
                  <a:srgbClr val="24334A"/>
                </a:solidFill>
              </a:rPr>
              <a:t>Birth–21</a:t>
            </a:r>
            <a:endParaRPr lang="en-US" sz="670"/>
          </a:p>
        </p:txBody>
      </p:sp>
      <p:sp>
        <p:nvSpPr>
          <p:cNvPr id="35" name="Shape 33">
            <a:extLst>
              <a:ext uri="{C183D7F6-B498-43B3-948B-1728B52AA6E4}">
                <adec:decorative xmlns:adec="http://schemas.microsoft.com/office/drawing/2017/decorative" val="1"/>
              </a:ext>
            </a:extLst>
          </p:cNvPr>
          <p:cNvSpPr/>
          <p:nvPr/>
        </p:nvSpPr>
        <p:spPr>
          <a:xfrm>
            <a:off x="7818120" y="5266944"/>
            <a:ext cx="318211" cy="100584"/>
          </a:xfrm>
          <a:prstGeom prst="rect">
            <a:avLst/>
          </a:prstGeom>
          <a:solidFill>
            <a:srgbClr val="69C5BF"/>
          </a:solidFill>
          <a:ln w="12700">
            <a:solidFill>
              <a:srgbClr val="69C5BF">
                <a:alpha val="0"/>
              </a:srgbClr>
            </a:solidFill>
            <a:prstDash val="solid"/>
          </a:ln>
        </p:spPr>
        <p:txBody>
          <a:bodyPr/>
          <a:lstStyle/>
          <a:p>
            <a:endParaRPr lang="en-US"/>
          </a:p>
        </p:txBody>
      </p:sp>
      <p:sp>
        <p:nvSpPr>
          <p:cNvPr id="36" name="Text 34"/>
          <p:cNvSpPr/>
          <p:nvPr/>
        </p:nvSpPr>
        <p:spPr>
          <a:xfrm>
            <a:off x="9966960" y="5184648"/>
            <a:ext cx="1417320" cy="256032"/>
          </a:xfrm>
          <a:prstGeom prst="rect">
            <a:avLst/>
          </a:prstGeom>
          <a:noFill/>
          <a:ln/>
        </p:spPr>
        <p:txBody>
          <a:bodyPr wrap="square" lIns="0" tIns="0" rIns="0" bIns="0" rtlCol="0" anchor="ctr">
            <a:noAutofit/>
          </a:bodyPr>
          <a:lstStyle/>
          <a:p>
            <a:pPr marL="0" indent="0">
              <a:buNone/>
            </a:pPr>
            <a:r>
              <a:rPr lang="en-US" sz="900">
                <a:solidFill>
                  <a:srgbClr val="657389"/>
                </a:solidFill>
              </a:rPr>
              <a:t>19 (7%)</a:t>
            </a:r>
            <a:endParaRPr lang="en-US" sz="580"/>
          </a:p>
        </p:txBody>
      </p:sp>
      <p:sp>
        <p:nvSpPr>
          <p:cNvPr id="37" name="Text 35"/>
          <p:cNvSpPr/>
          <p:nvPr/>
        </p:nvSpPr>
        <p:spPr>
          <a:xfrm>
            <a:off x="5989320" y="5669280"/>
            <a:ext cx="4937760" cy="310896"/>
          </a:xfrm>
          <a:prstGeom prst="rect">
            <a:avLst/>
          </a:prstGeom>
          <a:noFill/>
          <a:ln/>
        </p:spPr>
        <p:txBody>
          <a:bodyPr wrap="square" lIns="0" tIns="0" rIns="0" bIns="0" rtlCol="0" anchor="ctr">
            <a:noAutofit/>
          </a:bodyPr>
          <a:lstStyle/>
          <a:p>
            <a:pPr marL="0" indent="0">
              <a:buNone/>
            </a:pPr>
            <a:r>
              <a:rPr lang="en-US" sz="1300" b="1">
                <a:solidFill>
                  <a:srgbClr val="0B7775"/>
                </a:solidFill>
              </a:rPr>
              <a:t>71% selected Birth–3 or Birth–5.</a:t>
            </a:r>
            <a:endParaRPr lang="en-US" sz="900"/>
          </a:p>
        </p:txBody>
      </p:sp>
      <p:sp>
        <p:nvSpPr>
          <p:cNvPr id="13" name="Slide Number Placeholder 12">
            <a:extLst>
              <a:ext uri="{FF2B5EF4-FFF2-40B4-BE49-F238E27FC236}">
                <a16:creationId xmlns:a16="http://schemas.microsoft.com/office/drawing/2014/main" id="{8619C183-C560-4658-F360-CA672E970876}"/>
              </a:ext>
            </a:extLst>
          </p:cNvPr>
          <p:cNvSpPr>
            <a:spLocks noGrp="1"/>
          </p:cNvSpPr>
          <p:nvPr>
            <p:ph type="sldNum" sz="quarter" idx="4"/>
          </p:nvPr>
        </p:nvSpPr>
        <p:spPr/>
        <p:txBody>
          <a:bodyPr/>
          <a:lstStyle/>
          <a:p>
            <a:fld id="{8FF8BE51-C3B0-9B4F-9A06-4F809A9A7941}" type="slidenum">
              <a:rPr lang="en-US" smtClean="0"/>
              <a:pPr/>
              <a:t>5</a:t>
            </a:fld>
            <a:endParaRPr lang="en-US"/>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hape 1">
            <a:extLst>
              <a:ext uri="{C183D7F6-B498-43B3-948B-1728B52AA6E4}">
                <adec:decorative xmlns:adec="http://schemas.microsoft.com/office/drawing/2017/decorative" val="1"/>
              </a:ext>
            </a:extLst>
          </p:cNvPr>
          <p:cNvSpPr/>
          <p:nvPr/>
        </p:nvSpPr>
        <p:spPr>
          <a:xfrm>
            <a:off x="0" y="0"/>
            <a:ext cx="164592" cy="6858000"/>
          </a:xfrm>
          <a:prstGeom prst="rect">
            <a:avLst/>
          </a:prstGeom>
          <a:solidFill>
            <a:srgbClr val="16546A"/>
          </a:solidFill>
          <a:ln w="12700">
            <a:solidFill>
              <a:srgbClr val="16546A">
                <a:alpha val="0"/>
              </a:srgbClr>
            </a:solidFill>
            <a:prstDash val="solid"/>
          </a:ln>
        </p:spPr>
        <p:txBody>
          <a:bodyPr/>
          <a:lstStyle/>
          <a:p>
            <a:endParaRPr lang="en-US"/>
          </a:p>
        </p:txBody>
      </p:sp>
      <p:sp>
        <p:nvSpPr>
          <p:cNvPr id="2" name="Title 1">
            <a:extLst>
              <a:ext uri="{FF2B5EF4-FFF2-40B4-BE49-F238E27FC236}">
                <a16:creationId xmlns:a16="http://schemas.microsoft.com/office/drawing/2014/main" id="{0E9E1CA7-109C-3A87-5AE9-F1F2DB559AAF}"/>
              </a:ext>
            </a:extLst>
          </p:cNvPr>
          <p:cNvSpPr>
            <a:spLocks noGrp="1"/>
          </p:cNvSpPr>
          <p:nvPr>
            <p:ph type="title"/>
          </p:nvPr>
        </p:nvSpPr>
        <p:spPr>
          <a:xfrm>
            <a:off x="391807" y="244602"/>
            <a:ext cx="11005457" cy="914400"/>
          </a:xfrm>
        </p:spPr>
        <p:txBody>
          <a:bodyPr>
            <a:normAutofit fontScale="90000"/>
          </a:bodyPr>
          <a:lstStyle/>
          <a:p>
            <a:pPr algn="l"/>
            <a:r>
              <a:rPr lang="en-US" b="1">
                <a:solidFill>
                  <a:srgbClr val="0C2F3B"/>
                </a:solidFill>
                <a:latin typeface="Aptos Display" pitchFamily="34" charset="0"/>
                <a:ea typeface="Aptos Display" pitchFamily="34" charset="-122"/>
                <a:cs typeface="Aptos Display" pitchFamily="34" charset="-120"/>
              </a:rPr>
              <a:t>Use each session page the same way</a:t>
            </a:r>
            <a:br>
              <a:rPr lang="en-US"/>
            </a:br>
            <a:endParaRPr lang="en-US"/>
          </a:p>
        </p:txBody>
      </p:sp>
      <p:sp>
        <p:nvSpPr>
          <p:cNvPr id="6" name="Text 4"/>
          <p:cNvSpPr/>
          <p:nvPr/>
        </p:nvSpPr>
        <p:spPr>
          <a:xfrm>
            <a:off x="557784" y="868680"/>
            <a:ext cx="6949440" cy="320040"/>
          </a:xfrm>
          <a:prstGeom prst="rect">
            <a:avLst/>
          </a:prstGeom>
          <a:noFill/>
          <a:ln/>
        </p:spPr>
        <p:txBody>
          <a:bodyPr wrap="square" lIns="0" tIns="0" rIns="0" bIns="0" rtlCol="0" anchor="ctr"/>
          <a:lstStyle/>
          <a:p>
            <a:pPr marL="0" indent="0">
              <a:buNone/>
            </a:pPr>
            <a:r>
              <a:rPr lang="en-US">
                <a:solidFill>
                  <a:srgbClr val="4A5963"/>
                </a:solidFill>
                <a:latin typeface="Aptos" pitchFamily="34" charset="0"/>
                <a:ea typeface="Aptos" pitchFamily="34" charset="-122"/>
                <a:cs typeface="Aptos" pitchFamily="34" charset="-120"/>
              </a:rPr>
              <a:t>Key takeaways → context prompts → strategy fit check → commitment.</a:t>
            </a:r>
            <a:endParaRPr lang="en-US"/>
          </a:p>
        </p:txBody>
      </p:sp>
      <p:sp>
        <p:nvSpPr>
          <p:cNvPr id="9" name="Shape 6">
            <a:extLst>
              <a:ext uri="{C183D7F6-B498-43B3-948B-1728B52AA6E4}">
                <adec:decorative xmlns:adec="http://schemas.microsoft.com/office/drawing/2017/decorative" val="1"/>
              </a:ext>
            </a:extLst>
          </p:cNvPr>
          <p:cNvSpPr/>
          <p:nvPr/>
        </p:nvSpPr>
        <p:spPr>
          <a:xfrm>
            <a:off x="777240" y="1216152"/>
            <a:ext cx="6172200" cy="768096"/>
          </a:xfrm>
          <a:prstGeom prst="roundRect">
            <a:avLst>
              <a:gd name="adj" fmla="val 17857"/>
            </a:avLst>
          </a:prstGeom>
          <a:solidFill>
            <a:srgbClr val="FFFFFF"/>
          </a:solidFill>
          <a:ln w="12700">
            <a:solidFill>
              <a:srgbClr val="D3E0E4"/>
            </a:solidFill>
            <a:prstDash val="solid"/>
          </a:ln>
        </p:spPr>
        <p:txBody>
          <a:bodyPr/>
          <a:lstStyle/>
          <a:p>
            <a:endParaRPr lang="en-US"/>
          </a:p>
        </p:txBody>
      </p:sp>
      <p:sp>
        <p:nvSpPr>
          <p:cNvPr id="10" name="Text 7"/>
          <p:cNvSpPr/>
          <p:nvPr/>
        </p:nvSpPr>
        <p:spPr>
          <a:xfrm>
            <a:off x="960120" y="1380744"/>
            <a:ext cx="384048" cy="256032"/>
          </a:xfrm>
          <a:prstGeom prst="rect">
            <a:avLst/>
          </a:prstGeom>
          <a:noFill/>
          <a:ln/>
        </p:spPr>
        <p:txBody>
          <a:bodyPr wrap="square" lIns="0" tIns="0" rIns="0" bIns="0" rtlCol="0" anchor="ctr"/>
          <a:lstStyle/>
          <a:p>
            <a:pPr marL="0" indent="0">
              <a:buNone/>
            </a:pPr>
            <a:r>
              <a:rPr lang="en-US" sz="1600" b="1">
                <a:solidFill>
                  <a:srgbClr val="327AA5"/>
                </a:solidFill>
                <a:latin typeface="Aptos Display" pitchFamily="34" charset="0"/>
                <a:ea typeface="Aptos Display" pitchFamily="34" charset="-122"/>
                <a:cs typeface="Aptos Display" pitchFamily="34" charset="-120"/>
              </a:rPr>
              <a:t>1</a:t>
            </a:r>
            <a:endParaRPr lang="en-US" sz="1600"/>
          </a:p>
        </p:txBody>
      </p:sp>
      <p:sp>
        <p:nvSpPr>
          <p:cNvPr id="11" name="Text 8"/>
          <p:cNvSpPr/>
          <p:nvPr/>
        </p:nvSpPr>
        <p:spPr>
          <a:xfrm>
            <a:off x="1463040" y="1344168"/>
            <a:ext cx="1965960" cy="201168"/>
          </a:xfrm>
          <a:prstGeom prst="rect">
            <a:avLst/>
          </a:prstGeom>
          <a:noFill/>
          <a:ln/>
        </p:spPr>
        <p:txBody>
          <a:bodyPr wrap="square" lIns="0" tIns="0" rIns="0" bIns="0" rtlCol="0" anchor="ctr"/>
          <a:lstStyle/>
          <a:p>
            <a:pPr marL="0" indent="0">
              <a:buNone/>
            </a:pPr>
            <a:r>
              <a:rPr lang="en-US" b="1">
                <a:solidFill>
                  <a:srgbClr val="0C2F3B"/>
                </a:solidFill>
                <a:latin typeface="Aptos" pitchFamily="34" charset="0"/>
                <a:ea typeface="Aptos" pitchFamily="34" charset="-122"/>
                <a:cs typeface="Aptos" pitchFamily="34" charset="-120"/>
              </a:rPr>
              <a:t>Key Takeaways</a:t>
            </a:r>
            <a:endParaRPr lang="en-US"/>
          </a:p>
        </p:txBody>
      </p:sp>
      <p:sp>
        <p:nvSpPr>
          <p:cNvPr id="12" name="Text 9"/>
          <p:cNvSpPr/>
          <p:nvPr/>
        </p:nvSpPr>
        <p:spPr>
          <a:xfrm>
            <a:off x="3520440" y="1362456"/>
            <a:ext cx="3063240" cy="411480"/>
          </a:xfrm>
          <a:prstGeom prst="rect">
            <a:avLst/>
          </a:prstGeom>
          <a:noFill/>
          <a:ln/>
        </p:spPr>
        <p:txBody>
          <a:bodyPr wrap="square" lIns="0" tIns="0" rIns="0" bIns="0" rtlCol="0" anchor="ctr">
            <a:normAutofit lnSpcReduction="10000"/>
          </a:bodyPr>
          <a:lstStyle/>
          <a:p>
            <a:pPr marL="0" indent="0">
              <a:buNone/>
            </a:pPr>
            <a:r>
              <a:rPr lang="en-US" sz="1400">
                <a:solidFill>
                  <a:srgbClr val="4A5963"/>
                </a:solidFill>
                <a:latin typeface="Aptos" pitchFamily="34" charset="0"/>
                <a:ea typeface="Aptos" pitchFamily="34" charset="-122"/>
                <a:cs typeface="Aptos" pitchFamily="34" charset="-120"/>
              </a:rPr>
              <a:t>Capture the three most useful ideas, examples, or resources.</a:t>
            </a:r>
            <a:endParaRPr lang="en-US" sz="1400"/>
          </a:p>
        </p:txBody>
      </p:sp>
      <p:sp>
        <p:nvSpPr>
          <p:cNvPr id="13" name="Shape 10">
            <a:extLst>
              <a:ext uri="{C183D7F6-B498-43B3-948B-1728B52AA6E4}">
                <adec:decorative xmlns:adec="http://schemas.microsoft.com/office/drawing/2017/decorative" val="1"/>
              </a:ext>
            </a:extLst>
          </p:cNvPr>
          <p:cNvSpPr/>
          <p:nvPr/>
        </p:nvSpPr>
        <p:spPr>
          <a:xfrm>
            <a:off x="777240" y="2359152"/>
            <a:ext cx="6172200" cy="768096"/>
          </a:xfrm>
          <a:prstGeom prst="roundRect">
            <a:avLst>
              <a:gd name="adj" fmla="val 17857"/>
            </a:avLst>
          </a:prstGeom>
          <a:solidFill>
            <a:srgbClr val="FFFFFF"/>
          </a:solidFill>
          <a:ln w="12700">
            <a:solidFill>
              <a:srgbClr val="D3E0E4"/>
            </a:solidFill>
            <a:prstDash val="solid"/>
          </a:ln>
        </p:spPr>
        <p:txBody>
          <a:bodyPr/>
          <a:lstStyle/>
          <a:p>
            <a:endParaRPr lang="en-US"/>
          </a:p>
        </p:txBody>
      </p:sp>
      <p:sp>
        <p:nvSpPr>
          <p:cNvPr id="14" name="Text 11"/>
          <p:cNvSpPr/>
          <p:nvPr/>
        </p:nvSpPr>
        <p:spPr>
          <a:xfrm>
            <a:off x="960120" y="2523744"/>
            <a:ext cx="384048" cy="256032"/>
          </a:xfrm>
          <a:prstGeom prst="rect">
            <a:avLst/>
          </a:prstGeom>
          <a:noFill/>
          <a:ln/>
        </p:spPr>
        <p:txBody>
          <a:bodyPr wrap="square" lIns="0" tIns="0" rIns="0" bIns="0" rtlCol="0" anchor="ctr"/>
          <a:lstStyle/>
          <a:p>
            <a:pPr marL="0" indent="0">
              <a:buNone/>
            </a:pPr>
            <a:r>
              <a:rPr lang="en-US" sz="1600" b="1">
                <a:solidFill>
                  <a:srgbClr val="16546A"/>
                </a:solidFill>
                <a:latin typeface="Aptos Display" pitchFamily="34" charset="0"/>
                <a:ea typeface="Aptos Display" pitchFamily="34" charset="-122"/>
                <a:cs typeface="Aptos Display" pitchFamily="34" charset="-120"/>
              </a:rPr>
              <a:t>2</a:t>
            </a:r>
            <a:endParaRPr lang="en-US" sz="1600"/>
          </a:p>
        </p:txBody>
      </p:sp>
      <p:sp>
        <p:nvSpPr>
          <p:cNvPr id="15" name="Text 12"/>
          <p:cNvSpPr/>
          <p:nvPr/>
        </p:nvSpPr>
        <p:spPr>
          <a:xfrm>
            <a:off x="1463040" y="2615184"/>
            <a:ext cx="1965960" cy="201168"/>
          </a:xfrm>
          <a:prstGeom prst="rect">
            <a:avLst/>
          </a:prstGeom>
          <a:noFill/>
          <a:ln/>
        </p:spPr>
        <p:txBody>
          <a:bodyPr wrap="square" lIns="0" tIns="0" rIns="0" bIns="0" rtlCol="0" anchor="ctr"/>
          <a:lstStyle/>
          <a:p>
            <a:pPr marL="0" indent="0">
              <a:buNone/>
            </a:pPr>
            <a:r>
              <a:rPr lang="en-US" b="1">
                <a:solidFill>
                  <a:srgbClr val="0C2F3B"/>
                </a:solidFill>
                <a:latin typeface="Aptos" pitchFamily="34" charset="0"/>
                <a:ea typeface="Aptos" pitchFamily="34" charset="-122"/>
                <a:cs typeface="Aptos" pitchFamily="34" charset="-120"/>
              </a:rPr>
              <a:t>Apply to My Context</a:t>
            </a:r>
            <a:endParaRPr lang="en-US"/>
          </a:p>
        </p:txBody>
      </p:sp>
      <p:sp>
        <p:nvSpPr>
          <p:cNvPr id="16" name="Text 13"/>
          <p:cNvSpPr/>
          <p:nvPr/>
        </p:nvSpPr>
        <p:spPr>
          <a:xfrm>
            <a:off x="3520440" y="2505456"/>
            <a:ext cx="3063240" cy="411480"/>
          </a:xfrm>
          <a:prstGeom prst="rect">
            <a:avLst/>
          </a:prstGeom>
          <a:noFill/>
          <a:ln/>
        </p:spPr>
        <p:txBody>
          <a:bodyPr wrap="square" lIns="0" tIns="0" rIns="0" bIns="0" rtlCol="0" anchor="ctr">
            <a:normAutofit lnSpcReduction="10000"/>
          </a:bodyPr>
          <a:lstStyle/>
          <a:p>
            <a:pPr marL="0" indent="0">
              <a:buNone/>
            </a:pPr>
            <a:r>
              <a:rPr lang="en-US" sz="1400">
                <a:solidFill>
                  <a:srgbClr val="4A5963"/>
                </a:solidFill>
                <a:latin typeface="Aptos" pitchFamily="34" charset="0"/>
                <a:ea typeface="Aptos" pitchFamily="34" charset="-122"/>
                <a:cs typeface="Aptos" pitchFamily="34" charset="-120"/>
              </a:rPr>
              <a:t>Translate session content into local implications.</a:t>
            </a:r>
            <a:endParaRPr lang="en-US" sz="1400"/>
          </a:p>
        </p:txBody>
      </p:sp>
      <p:sp>
        <p:nvSpPr>
          <p:cNvPr id="17" name="Shape 14">
            <a:extLst>
              <a:ext uri="{C183D7F6-B498-43B3-948B-1728B52AA6E4}">
                <adec:decorative xmlns:adec="http://schemas.microsoft.com/office/drawing/2017/decorative" val="1"/>
              </a:ext>
            </a:extLst>
          </p:cNvPr>
          <p:cNvSpPr/>
          <p:nvPr/>
        </p:nvSpPr>
        <p:spPr>
          <a:xfrm>
            <a:off x="777240" y="3502152"/>
            <a:ext cx="6172200" cy="768096"/>
          </a:xfrm>
          <a:prstGeom prst="roundRect">
            <a:avLst>
              <a:gd name="adj" fmla="val 17857"/>
            </a:avLst>
          </a:prstGeom>
          <a:solidFill>
            <a:srgbClr val="FFFFFF"/>
          </a:solidFill>
          <a:ln w="12700">
            <a:solidFill>
              <a:srgbClr val="D3E0E4"/>
            </a:solidFill>
            <a:prstDash val="solid"/>
          </a:ln>
        </p:spPr>
        <p:txBody>
          <a:bodyPr/>
          <a:lstStyle/>
          <a:p>
            <a:endParaRPr lang="en-US"/>
          </a:p>
        </p:txBody>
      </p:sp>
      <p:sp>
        <p:nvSpPr>
          <p:cNvPr id="18" name="Text 15"/>
          <p:cNvSpPr/>
          <p:nvPr/>
        </p:nvSpPr>
        <p:spPr>
          <a:xfrm>
            <a:off x="960120" y="3666744"/>
            <a:ext cx="384048" cy="256032"/>
          </a:xfrm>
          <a:prstGeom prst="rect">
            <a:avLst/>
          </a:prstGeom>
          <a:noFill/>
          <a:ln/>
        </p:spPr>
        <p:txBody>
          <a:bodyPr wrap="square" lIns="0" tIns="0" rIns="0" bIns="0" rtlCol="0" anchor="ctr"/>
          <a:lstStyle/>
          <a:p>
            <a:pPr marL="0" indent="0">
              <a:buNone/>
            </a:pPr>
            <a:r>
              <a:rPr lang="en-US" sz="1600" b="1">
                <a:solidFill>
                  <a:srgbClr val="D8A23A"/>
                </a:solidFill>
                <a:latin typeface="Aptos Display" pitchFamily="34" charset="0"/>
                <a:ea typeface="Aptos Display" pitchFamily="34" charset="-122"/>
                <a:cs typeface="Aptos Display" pitchFamily="34" charset="-120"/>
              </a:rPr>
              <a:t>3</a:t>
            </a:r>
            <a:endParaRPr lang="en-US" sz="1600"/>
          </a:p>
        </p:txBody>
      </p:sp>
      <p:sp>
        <p:nvSpPr>
          <p:cNvPr id="19" name="Text 16"/>
          <p:cNvSpPr/>
          <p:nvPr/>
        </p:nvSpPr>
        <p:spPr>
          <a:xfrm>
            <a:off x="1463040" y="3630168"/>
            <a:ext cx="1965960" cy="201168"/>
          </a:xfrm>
          <a:prstGeom prst="rect">
            <a:avLst/>
          </a:prstGeom>
          <a:noFill/>
          <a:ln/>
        </p:spPr>
        <p:txBody>
          <a:bodyPr wrap="square" lIns="0" tIns="0" rIns="0" bIns="0" rtlCol="0" anchor="ctr"/>
          <a:lstStyle/>
          <a:p>
            <a:pPr marL="0" indent="0">
              <a:buNone/>
            </a:pPr>
            <a:r>
              <a:rPr lang="en-US" b="1">
                <a:solidFill>
                  <a:srgbClr val="0C2F3B"/>
                </a:solidFill>
                <a:latin typeface="Aptos" pitchFamily="34" charset="0"/>
                <a:ea typeface="Aptos" pitchFamily="34" charset="-122"/>
                <a:cs typeface="Aptos" pitchFamily="34" charset="-120"/>
              </a:rPr>
              <a:t>Strategy Fit Check</a:t>
            </a:r>
            <a:endParaRPr lang="en-US"/>
          </a:p>
        </p:txBody>
      </p:sp>
      <p:sp>
        <p:nvSpPr>
          <p:cNvPr id="20" name="Text 17"/>
          <p:cNvSpPr/>
          <p:nvPr/>
        </p:nvSpPr>
        <p:spPr>
          <a:xfrm>
            <a:off x="3520440" y="3648456"/>
            <a:ext cx="3063240" cy="411480"/>
          </a:xfrm>
          <a:prstGeom prst="rect">
            <a:avLst/>
          </a:prstGeom>
          <a:noFill/>
          <a:ln/>
        </p:spPr>
        <p:txBody>
          <a:bodyPr wrap="square" lIns="0" tIns="0" rIns="0" bIns="0" rtlCol="0" anchor="ctr">
            <a:normAutofit lnSpcReduction="10000"/>
          </a:bodyPr>
          <a:lstStyle/>
          <a:p>
            <a:pPr marL="0" indent="0">
              <a:buNone/>
            </a:pPr>
            <a:r>
              <a:rPr lang="en-US" sz="1400">
                <a:solidFill>
                  <a:srgbClr val="4A5963"/>
                </a:solidFill>
                <a:latin typeface="Aptos" pitchFamily="34" charset="0"/>
                <a:ea typeface="Aptos" pitchFamily="34" charset="-122"/>
                <a:cs typeface="Aptos" pitchFamily="34" charset="-120"/>
              </a:rPr>
              <a:t>Compare strategies by benefit, feasibility, and concerns.</a:t>
            </a:r>
            <a:endParaRPr lang="en-US" sz="1400"/>
          </a:p>
        </p:txBody>
      </p:sp>
      <p:sp>
        <p:nvSpPr>
          <p:cNvPr id="21" name="Shape 18">
            <a:extLst>
              <a:ext uri="{C183D7F6-B498-43B3-948B-1728B52AA6E4}">
                <adec:decorative xmlns:adec="http://schemas.microsoft.com/office/drawing/2017/decorative" val="1"/>
              </a:ext>
            </a:extLst>
          </p:cNvPr>
          <p:cNvSpPr/>
          <p:nvPr/>
        </p:nvSpPr>
        <p:spPr>
          <a:xfrm>
            <a:off x="777240" y="4645152"/>
            <a:ext cx="6172200" cy="768096"/>
          </a:xfrm>
          <a:prstGeom prst="roundRect">
            <a:avLst>
              <a:gd name="adj" fmla="val 17857"/>
            </a:avLst>
          </a:prstGeom>
          <a:solidFill>
            <a:srgbClr val="FFFFFF"/>
          </a:solidFill>
          <a:ln w="12700">
            <a:solidFill>
              <a:srgbClr val="D3E0E4"/>
            </a:solidFill>
            <a:prstDash val="solid"/>
          </a:ln>
        </p:spPr>
        <p:txBody>
          <a:bodyPr/>
          <a:lstStyle/>
          <a:p>
            <a:endParaRPr lang="en-US"/>
          </a:p>
        </p:txBody>
      </p:sp>
      <p:sp>
        <p:nvSpPr>
          <p:cNvPr id="22" name="Text 19"/>
          <p:cNvSpPr/>
          <p:nvPr/>
        </p:nvSpPr>
        <p:spPr>
          <a:xfrm>
            <a:off x="960120" y="4809744"/>
            <a:ext cx="384048" cy="256032"/>
          </a:xfrm>
          <a:prstGeom prst="rect">
            <a:avLst/>
          </a:prstGeom>
          <a:noFill/>
          <a:ln/>
        </p:spPr>
        <p:txBody>
          <a:bodyPr wrap="square" lIns="0" tIns="0" rIns="0" bIns="0" rtlCol="0" anchor="ctr"/>
          <a:lstStyle/>
          <a:p>
            <a:pPr marL="0" indent="0">
              <a:buNone/>
            </a:pPr>
            <a:r>
              <a:rPr lang="en-US" sz="1600" b="1">
                <a:solidFill>
                  <a:srgbClr val="6B8F71"/>
                </a:solidFill>
                <a:latin typeface="Aptos Display" pitchFamily="34" charset="0"/>
                <a:ea typeface="Aptos Display" pitchFamily="34" charset="-122"/>
                <a:cs typeface="Aptos Display" pitchFamily="34" charset="-120"/>
              </a:rPr>
              <a:t>4</a:t>
            </a:r>
            <a:endParaRPr lang="en-US" sz="1600"/>
          </a:p>
        </p:txBody>
      </p:sp>
      <p:sp>
        <p:nvSpPr>
          <p:cNvPr id="23" name="Text 20"/>
          <p:cNvSpPr/>
          <p:nvPr/>
        </p:nvSpPr>
        <p:spPr>
          <a:xfrm>
            <a:off x="1463040" y="4773168"/>
            <a:ext cx="1965960" cy="201168"/>
          </a:xfrm>
          <a:prstGeom prst="rect">
            <a:avLst/>
          </a:prstGeom>
          <a:noFill/>
          <a:ln/>
        </p:spPr>
        <p:txBody>
          <a:bodyPr wrap="square" lIns="0" tIns="0" rIns="0" bIns="0" rtlCol="0" anchor="ctr"/>
          <a:lstStyle/>
          <a:p>
            <a:pPr marL="0" indent="0">
              <a:buNone/>
            </a:pPr>
            <a:r>
              <a:rPr lang="en-US" b="1">
                <a:solidFill>
                  <a:srgbClr val="0C2F3B"/>
                </a:solidFill>
                <a:latin typeface="Aptos" pitchFamily="34" charset="0"/>
                <a:ea typeface="Aptos" pitchFamily="34" charset="-122"/>
                <a:cs typeface="Aptos" pitchFamily="34" charset="-120"/>
              </a:rPr>
              <a:t>Between Sessions</a:t>
            </a:r>
            <a:endParaRPr lang="en-US"/>
          </a:p>
        </p:txBody>
      </p:sp>
      <p:sp>
        <p:nvSpPr>
          <p:cNvPr id="24" name="Text 21"/>
          <p:cNvSpPr/>
          <p:nvPr/>
        </p:nvSpPr>
        <p:spPr>
          <a:xfrm>
            <a:off x="3657600" y="4798314"/>
            <a:ext cx="3063240" cy="411480"/>
          </a:xfrm>
          <a:prstGeom prst="rect">
            <a:avLst/>
          </a:prstGeom>
          <a:noFill/>
          <a:ln/>
        </p:spPr>
        <p:txBody>
          <a:bodyPr wrap="square" lIns="0" tIns="0" rIns="0" bIns="0" rtlCol="0" anchor="ctr">
            <a:normAutofit lnSpcReduction="10000"/>
          </a:bodyPr>
          <a:lstStyle/>
          <a:p>
            <a:pPr marL="0" indent="0">
              <a:buNone/>
            </a:pPr>
            <a:r>
              <a:rPr lang="en-US" sz="1400">
                <a:solidFill>
                  <a:srgbClr val="4A5963"/>
                </a:solidFill>
                <a:latin typeface="Aptos" pitchFamily="34" charset="0"/>
                <a:ea typeface="Aptos" pitchFamily="34" charset="-122"/>
                <a:cs typeface="Aptos" pitchFamily="34" charset="-120"/>
              </a:rPr>
              <a:t>Commit to one action and identify who will help.</a:t>
            </a:r>
            <a:endParaRPr lang="en-US" sz="1400"/>
          </a:p>
        </p:txBody>
      </p:sp>
      <p:sp>
        <p:nvSpPr>
          <p:cNvPr id="25" name="Shape 22">
            <a:extLst>
              <a:ext uri="{C183D7F6-B498-43B3-948B-1728B52AA6E4}">
                <adec:decorative xmlns:adec="http://schemas.microsoft.com/office/drawing/2017/decorative" val="1"/>
              </a:ext>
            </a:extLst>
          </p:cNvPr>
          <p:cNvSpPr/>
          <p:nvPr/>
        </p:nvSpPr>
        <p:spPr>
          <a:xfrm>
            <a:off x="7388352" y="1234440"/>
            <a:ext cx="0" cy="4480560"/>
          </a:xfrm>
          <a:prstGeom prst="line">
            <a:avLst/>
          </a:prstGeom>
          <a:noFill/>
          <a:ln w="20320">
            <a:solidFill>
              <a:srgbClr val="16546A"/>
            </a:solidFill>
            <a:prstDash val="solid"/>
            <a:headEnd type="none"/>
            <a:tailEnd type="triangle"/>
          </a:ln>
        </p:spPr>
        <p:txBody>
          <a:bodyPr/>
          <a:lstStyle/>
          <a:p>
            <a:endParaRPr lang="en-US"/>
          </a:p>
        </p:txBody>
      </p:sp>
      <p:sp>
        <p:nvSpPr>
          <p:cNvPr id="26" name="Text 23"/>
          <p:cNvSpPr/>
          <p:nvPr/>
        </p:nvSpPr>
        <p:spPr>
          <a:xfrm>
            <a:off x="7767828" y="2999232"/>
            <a:ext cx="3840480" cy="256032"/>
          </a:xfrm>
          <a:prstGeom prst="rect">
            <a:avLst/>
          </a:prstGeom>
          <a:noFill/>
          <a:ln/>
        </p:spPr>
        <p:txBody>
          <a:bodyPr wrap="square" lIns="0" tIns="0" rIns="0" bIns="0" rtlCol="0" anchor="ctr"/>
          <a:lstStyle/>
          <a:p>
            <a:pPr marL="0" indent="0">
              <a:buNone/>
            </a:pPr>
            <a:r>
              <a:rPr lang="en-US" sz="2800" b="1">
                <a:solidFill>
                  <a:srgbClr val="16546A"/>
                </a:solidFill>
                <a:latin typeface="Aptos" pitchFamily="34" charset="0"/>
                <a:ea typeface="Aptos" pitchFamily="34" charset="-122"/>
                <a:cs typeface="Aptos" pitchFamily="34" charset="-120"/>
              </a:rPr>
              <a:t>Repeat for Sessions 2–5</a:t>
            </a:r>
            <a:endParaRPr lang="en-US" sz="2800"/>
          </a:p>
        </p:txBody>
      </p:sp>
      <p:sp>
        <p:nvSpPr>
          <p:cNvPr id="4" name="Slide Number Placeholder 3">
            <a:extLst>
              <a:ext uri="{FF2B5EF4-FFF2-40B4-BE49-F238E27FC236}">
                <a16:creationId xmlns:a16="http://schemas.microsoft.com/office/drawing/2014/main" id="{84F3298C-C007-B558-4574-628F6DC07822}"/>
              </a:ext>
            </a:extLst>
          </p:cNvPr>
          <p:cNvSpPr>
            <a:spLocks noGrp="1"/>
          </p:cNvSpPr>
          <p:nvPr>
            <p:ph type="sldNum" sz="quarter" idx="4"/>
          </p:nvPr>
        </p:nvSpPr>
        <p:spPr/>
        <p:txBody>
          <a:bodyPr/>
          <a:lstStyle/>
          <a:p>
            <a:fld id="{8FF8BE51-C3B0-9B4F-9A06-4F809A9A7941}" type="slidenum">
              <a:rPr lang="en-US" smtClean="0"/>
              <a:pPr/>
              <a:t>50</a:t>
            </a:fld>
            <a:endParaRPr lang="en-US"/>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hape 1">
            <a:extLst>
              <a:ext uri="{C183D7F6-B498-43B3-948B-1728B52AA6E4}">
                <adec:decorative xmlns:adec="http://schemas.microsoft.com/office/drawing/2017/decorative" val="1"/>
              </a:ext>
            </a:extLst>
          </p:cNvPr>
          <p:cNvSpPr/>
          <p:nvPr/>
        </p:nvSpPr>
        <p:spPr>
          <a:xfrm>
            <a:off x="0" y="0"/>
            <a:ext cx="164592" cy="6858000"/>
          </a:xfrm>
          <a:prstGeom prst="rect">
            <a:avLst/>
          </a:prstGeom>
          <a:solidFill>
            <a:srgbClr val="16546A"/>
          </a:solidFill>
          <a:ln w="12700">
            <a:solidFill>
              <a:srgbClr val="16546A">
                <a:alpha val="0"/>
              </a:srgbClr>
            </a:solidFill>
            <a:prstDash val="solid"/>
          </a:ln>
        </p:spPr>
        <p:txBody>
          <a:bodyPr/>
          <a:lstStyle/>
          <a:p>
            <a:endParaRPr lang="en-US"/>
          </a:p>
        </p:txBody>
      </p:sp>
      <p:sp>
        <p:nvSpPr>
          <p:cNvPr id="5" name="Text 3"/>
          <p:cNvSpPr>
            <a:spLocks noGrp="1"/>
          </p:cNvSpPr>
          <p:nvPr>
            <p:ph type="title" idx="4294967295"/>
          </p:nvPr>
        </p:nvSpPr>
        <p:spPr>
          <a:xfrm>
            <a:off x="530352" y="274320"/>
            <a:ext cx="11018520" cy="530352"/>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a:ln>
                  <a:noFill/>
                </a:ln>
                <a:solidFill>
                  <a:srgbClr val="0C2F3B"/>
                </a:solidFill>
                <a:effectLst/>
                <a:uLnTx/>
                <a:uFillTx/>
                <a:latin typeface="Aptos Display" pitchFamily="34" charset="0"/>
                <a:ea typeface="Aptos Display" pitchFamily="34" charset="-122"/>
                <a:cs typeface="Aptos Display" pitchFamily="34" charset="-120"/>
              </a:rPr>
              <a:t>Facilitate the “between sessions” bridge</a:t>
            </a:r>
            <a:endParaRPr kumimoji="0" lang="en-US" sz="2700" b="0" i="0" u="none" strike="noStrike" kern="1200" cap="none" spc="0" normalizeH="0" baseline="0" noProof="0">
              <a:ln>
                <a:noFill/>
              </a:ln>
              <a:solidFill>
                <a:schemeClr val="tx1"/>
              </a:solidFill>
              <a:effectLst/>
              <a:uLnTx/>
              <a:uFillTx/>
              <a:latin typeface="+mn-lt"/>
              <a:ea typeface="+mn-ea"/>
              <a:cs typeface="+mn-cs"/>
            </a:endParaRPr>
          </a:p>
        </p:txBody>
      </p:sp>
      <p:sp>
        <p:nvSpPr>
          <p:cNvPr id="6" name="Text 4"/>
          <p:cNvSpPr/>
          <p:nvPr/>
        </p:nvSpPr>
        <p:spPr>
          <a:xfrm>
            <a:off x="557784" y="896112"/>
            <a:ext cx="10835640" cy="320040"/>
          </a:xfrm>
          <a:prstGeom prst="rect">
            <a:avLst/>
          </a:prstGeom>
          <a:noFill/>
          <a:ln/>
        </p:spPr>
        <p:txBody>
          <a:bodyPr wrap="square" lIns="0" tIns="0" rIns="0" bIns="0" rtlCol="0" anchor="ctr">
            <a:noAutofit/>
          </a:bodyPr>
          <a:lstStyle/>
          <a:p>
            <a:pPr marL="0" indent="0">
              <a:buNone/>
            </a:pPr>
            <a:r>
              <a:rPr lang="en-US" sz="2000">
                <a:solidFill>
                  <a:srgbClr val="4A5963"/>
                </a:solidFill>
                <a:latin typeface="Aptos"/>
                <a:ea typeface="Aptos" pitchFamily="34" charset="-122"/>
                <a:cs typeface="Aptos" pitchFamily="34" charset="-120"/>
              </a:rPr>
              <a:t>The workbook turns each webinar into a small implementation test.</a:t>
            </a:r>
            <a:endParaRPr lang="en-US" sz="2000">
              <a:latin typeface="Aptos"/>
              <a:cs typeface="Arial"/>
            </a:endParaRPr>
          </a:p>
        </p:txBody>
      </p:sp>
      <p:sp>
        <p:nvSpPr>
          <p:cNvPr id="7" name="Shape 5">
            <a:extLst>
              <a:ext uri="{C183D7F6-B498-43B3-948B-1728B52AA6E4}">
                <adec:decorative xmlns:adec="http://schemas.microsoft.com/office/drawing/2017/decorative" val="1"/>
              </a:ext>
            </a:extLst>
          </p:cNvPr>
          <p:cNvSpPr/>
          <p:nvPr/>
        </p:nvSpPr>
        <p:spPr>
          <a:xfrm>
            <a:off x="502920" y="1517904"/>
            <a:ext cx="1920240" cy="3584448"/>
          </a:xfrm>
          <a:prstGeom prst="roundRect">
            <a:avLst>
              <a:gd name="adj" fmla="val 8019"/>
            </a:avLst>
          </a:prstGeom>
          <a:solidFill>
            <a:srgbClr val="FFFFFF"/>
          </a:solidFill>
          <a:ln w="12700">
            <a:solidFill>
              <a:srgbClr val="C9D9DE"/>
            </a:solidFill>
            <a:prstDash val="solid"/>
          </a:ln>
        </p:spPr>
        <p:txBody>
          <a:bodyPr/>
          <a:lstStyle/>
          <a:p>
            <a:endParaRPr lang="en-US"/>
          </a:p>
        </p:txBody>
      </p:sp>
      <p:sp>
        <p:nvSpPr>
          <p:cNvPr id="8" name="Shape 6">
            <a:extLst>
              <a:ext uri="{C183D7F6-B498-43B3-948B-1728B52AA6E4}">
                <adec:decorative xmlns:adec="http://schemas.microsoft.com/office/drawing/2017/decorative" val="1"/>
              </a:ext>
            </a:extLst>
          </p:cNvPr>
          <p:cNvSpPr/>
          <p:nvPr/>
        </p:nvSpPr>
        <p:spPr>
          <a:xfrm>
            <a:off x="502920" y="1517904"/>
            <a:ext cx="1920240" cy="512064"/>
          </a:xfrm>
          <a:prstGeom prst="rect">
            <a:avLst/>
          </a:prstGeom>
          <a:solidFill>
            <a:srgbClr val="327AA5"/>
          </a:solidFill>
          <a:ln w="12700">
            <a:solidFill>
              <a:srgbClr val="327AA5">
                <a:alpha val="0"/>
              </a:srgbClr>
            </a:solidFill>
            <a:prstDash val="solid"/>
          </a:ln>
        </p:spPr>
        <p:txBody>
          <a:bodyPr/>
          <a:lstStyle/>
          <a:p>
            <a:endParaRPr lang="en-US"/>
          </a:p>
        </p:txBody>
      </p:sp>
      <p:sp>
        <p:nvSpPr>
          <p:cNvPr id="9" name="Text 7"/>
          <p:cNvSpPr/>
          <p:nvPr/>
        </p:nvSpPr>
        <p:spPr>
          <a:xfrm>
            <a:off x="621792" y="1655063"/>
            <a:ext cx="1682496" cy="219456"/>
          </a:xfrm>
          <a:prstGeom prst="rect">
            <a:avLst/>
          </a:prstGeom>
          <a:noFill/>
          <a:ln/>
        </p:spPr>
        <p:txBody>
          <a:bodyPr wrap="square" lIns="0" tIns="0" rIns="0" bIns="0" rtlCol="0" anchor="ctr">
            <a:noAutofit/>
          </a:bodyPr>
          <a:lstStyle/>
          <a:p>
            <a:pPr marL="0" indent="0" algn="ctr">
              <a:buNone/>
            </a:pPr>
            <a:r>
              <a:rPr lang="en-US" sz="1500" b="1">
                <a:solidFill>
                  <a:srgbClr val="FFFFFF"/>
                </a:solidFill>
                <a:latin typeface="Aptos" pitchFamily="34" charset="0"/>
                <a:ea typeface="Aptos" pitchFamily="34" charset="-122"/>
                <a:cs typeface="Aptos" pitchFamily="34" charset="-120"/>
              </a:rPr>
              <a:t>Session 1</a:t>
            </a:r>
            <a:endParaRPr lang="en-US" sz="1080"/>
          </a:p>
        </p:txBody>
      </p:sp>
      <p:sp>
        <p:nvSpPr>
          <p:cNvPr id="10" name="Text 8"/>
          <p:cNvSpPr/>
          <p:nvPr/>
        </p:nvSpPr>
        <p:spPr>
          <a:xfrm>
            <a:off x="658368" y="2286000"/>
            <a:ext cx="1609344" cy="2331720"/>
          </a:xfrm>
          <a:prstGeom prst="rect">
            <a:avLst/>
          </a:prstGeom>
          <a:noFill/>
          <a:ln/>
        </p:spPr>
        <p:txBody>
          <a:bodyPr wrap="square" lIns="127" tIns="127" rIns="127" bIns="127" rtlCol="0" anchor="ctr">
            <a:noAutofit/>
          </a:bodyPr>
          <a:lstStyle/>
          <a:p>
            <a:pPr marL="285750" indent="-285750">
              <a:buFont typeface="Arial"/>
              <a:buChar char="•"/>
            </a:pPr>
            <a:r>
              <a:rPr lang="en-US" sz="1600">
                <a:solidFill>
                  <a:srgbClr val="0C2F3B"/>
                </a:solidFill>
                <a:latin typeface="Aptos"/>
                <a:ea typeface="Aptos" pitchFamily="34" charset="-122"/>
                <a:cs typeface="Aptos" pitchFamily="34" charset="-120"/>
              </a:rPr>
              <a:t>Review framework assessment</a:t>
            </a:r>
            <a:endParaRPr lang="en-US" sz="1600">
              <a:latin typeface="Aptos"/>
              <a:cs typeface="Arial"/>
            </a:endParaRPr>
          </a:p>
          <a:p>
            <a:pPr marL="285750" indent="-285750">
              <a:buFont typeface="Arial"/>
              <a:buChar char="•"/>
            </a:pPr>
            <a:r>
              <a:rPr lang="en-US" sz="1600">
                <a:solidFill>
                  <a:srgbClr val="0C2F3B"/>
                </a:solidFill>
                <a:latin typeface="Aptos"/>
                <a:ea typeface="Aptos" pitchFamily="34" charset="-122"/>
                <a:cs typeface="Aptos" pitchFamily="34" charset="-120"/>
              </a:rPr>
              <a:t>Gather one workforce data source</a:t>
            </a:r>
            <a:endParaRPr lang="en-US" sz="1600">
              <a:latin typeface="Aptos"/>
              <a:cs typeface="Arial"/>
            </a:endParaRPr>
          </a:p>
          <a:p>
            <a:pPr marL="285750" indent="-285750">
              <a:buFont typeface="Arial"/>
              <a:buChar char="•"/>
            </a:pPr>
            <a:r>
              <a:rPr lang="en-US" sz="1600">
                <a:solidFill>
                  <a:srgbClr val="0C2F3B"/>
                </a:solidFill>
                <a:latin typeface="Aptos"/>
                <a:ea typeface="Aptos" pitchFamily="34" charset="-122"/>
                <a:cs typeface="Aptos" pitchFamily="34" charset="-120"/>
              </a:rPr>
              <a:t>Invite one stakeholder</a:t>
            </a:r>
            <a:endParaRPr lang="en-US" sz="1600">
              <a:latin typeface="Aptos"/>
              <a:cs typeface="Arial"/>
            </a:endParaRPr>
          </a:p>
        </p:txBody>
      </p:sp>
      <p:sp>
        <p:nvSpPr>
          <p:cNvPr id="11" name="Shape 9">
            <a:extLst>
              <a:ext uri="{C183D7F6-B498-43B3-948B-1728B52AA6E4}">
                <adec:decorative xmlns:adec="http://schemas.microsoft.com/office/drawing/2017/decorative" val="1"/>
              </a:ext>
            </a:extLst>
          </p:cNvPr>
          <p:cNvSpPr/>
          <p:nvPr/>
        </p:nvSpPr>
        <p:spPr>
          <a:xfrm>
            <a:off x="2487168" y="2971800"/>
            <a:ext cx="219456" cy="438912"/>
          </a:xfrm>
          <a:prstGeom prst="chevron">
            <a:avLst/>
          </a:prstGeom>
          <a:solidFill>
            <a:srgbClr val="BFCED3"/>
          </a:solidFill>
          <a:ln w="12700">
            <a:solidFill>
              <a:srgbClr val="BFCED3">
                <a:alpha val="0"/>
              </a:srgbClr>
            </a:solidFill>
            <a:prstDash val="solid"/>
          </a:ln>
        </p:spPr>
        <p:txBody>
          <a:bodyPr/>
          <a:lstStyle/>
          <a:p>
            <a:endParaRPr lang="en-US"/>
          </a:p>
        </p:txBody>
      </p:sp>
      <p:sp>
        <p:nvSpPr>
          <p:cNvPr id="12" name="Shape 10">
            <a:extLst>
              <a:ext uri="{C183D7F6-B498-43B3-948B-1728B52AA6E4}">
                <adec:decorative xmlns:adec="http://schemas.microsoft.com/office/drawing/2017/decorative" val="1"/>
              </a:ext>
            </a:extLst>
          </p:cNvPr>
          <p:cNvSpPr/>
          <p:nvPr/>
        </p:nvSpPr>
        <p:spPr>
          <a:xfrm>
            <a:off x="2816352" y="1517904"/>
            <a:ext cx="1920240" cy="3584448"/>
          </a:xfrm>
          <a:prstGeom prst="roundRect">
            <a:avLst>
              <a:gd name="adj" fmla="val 8019"/>
            </a:avLst>
          </a:prstGeom>
          <a:solidFill>
            <a:srgbClr val="E8F3F6"/>
          </a:solidFill>
          <a:ln w="12700">
            <a:solidFill>
              <a:srgbClr val="C9D9DE"/>
            </a:solidFill>
            <a:prstDash val="solid"/>
          </a:ln>
        </p:spPr>
        <p:txBody>
          <a:bodyPr/>
          <a:lstStyle/>
          <a:p>
            <a:endParaRPr lang="en-US"/>
          </a:p>
        </p:txBody>
      </p:sp>
      <p:sp>
        <p:nvSpPr>
          <p:cNvPr id="13" name="Shape 11">
            <a:extLst>
              <a:ext uri="{C183D7F6-B498-43B3-948B-1728B52AA6E4}">
                <adec:decorative xmlns:adec="http://schemas.microsoft.com/office/drawing/2017/decorative" val="1"/>
              </a:ext>
            </a:extLst>
          </p:cNvPr>
          <p:cNvSpPr/>
          <p:nvPr/>
        </p:nvSpPr>
        <p:spPr>
          <a:xfrm>
            <a:off x="2816352" y="1517904"/>
            <a:ext cx="1920240" cy="512064"/>
          </a:xfrm>
          <a:prstGeom prst="rect">
            <a:avLst/>
          </a:prstGeom>
          <a:solidFill>
            <a:srgbClr val="16546A"/>
          </a:solidFill>
          <a:ln w="12700">
            <a:solidFill>
              <a:srgbClr val="16546A">
                <a:alpha val="0"/>
              </a:srgbClr>
            </a:solidFill>
            <a:prstDash val="solid"/>
          </a:ln>
        </p:spPr>
        <p:txBody>
          <a:bodyPr/>
          <a:lstStyle/>
          <a:p>
            <a:endParaRPr lang="en-US"/>
          </a:p>
        </p:txBody>
      </p:sp>
      <p:sp>
        <p:nvSpPr>
          <p:cNvPr id="14" name="Text 12"/>
          <p:cNvSpPr/>
          <p:nvPr/>
        </p:nvSpPr>
        <p:spPr>
          <a:xfrm>
            <a:off x="2935224" y="1655063"/>
            <a:ext cx="1682496" cy="219456"/>
          </a:xfrm>
          <a:prstGeom prst="rect">
            <a:avLst/>
          </a:prstGeom>
          <a:noFill/>
          <a:ln/>
        </p:spPr>
        <p:txBody>
          <a:bodyPr wrap="square" lIns="0" tIns="0" rIns="0" bIns="0" rtlCol="0" anchor="ctr">
            <a:noAutofit/>
          </a:bodyPr>
          <a:lstStyle/>
          <a:p>
            <a:pPr marL="0" indent="0" algn="ctr">
              <a:buNone/>
            </a:pPr>
            <a:r>
              <a:rPr lang="en-US" sz="1500" b="1">
                <a:solidFill>
                  <a:srgbClr val="FFFFFF"/>
                </a:solidFill>
                <a:latin typeface="Aptos" pitchFamily="34" charset="0"/>
                <a:ea typeface="Aptos" pitchFamily="34" charset="-122"/>
                <a:cs typeface="Aptos" pitchFamily="34" charset="-120"/>
              </a:rPr>
              <a:t>Session 2</a:t>
            </a:r>
            <a:endParaRPr lang="en-US" sz="1080"/>
          </a:p>
        </p:txBody>
      </p:sp>
      <p:sp>
        <p:nvSpPr>
          <p:cNvPr id="15" name="Text 13"/>
          <p:cNvSpPr/>
          <p:nvPr/>
        </p:nvSpPr>
        <p:spPr>
          <a:xfrm>
            <a:off x="2971800" y="2286000"/>
            <a:ext cx="1609344" cy="2331720"/>
          </a:xfrm>
          <a:prstGeom prst="rect">
            <a:avLst/>
          </a:prstGeom>
          <a:noFill/>
          <a:ln/>
        </p:spPr>
        <p:txBody>
          <a:bodyPr wrap="square" lIns="127" tIns="127" rIns="127" bIns="127" rtlCol="0" anchor="ctr">
            <a:noAutofit/>
          </a:bodyPr>
          <a:lstStyle/>
          <a:p>
            <a:pPr marL="285750" indent="-285750">
              <a:buFont typeface="Arial"/>
              <a:buChar char="•"/>
            </a:pPr>
            <a:r>
              <a:rPr lang="en-US" sz="1600">
                <a:solidFill>
                  <a:srgbClr val="0C2F3B"/>
                </a:solidFill>
                <a:latin typeface="Aptos"/>
                <a:ea typeface="Aptos" pitchFamily="34" charset="-122"/>
                <a:cs typeface="Aptos" pitchFamily="34" charset="-120"/>
              </a:rPr>
              <a:t>Review recruitment data</a:t>
            </a:r>
            <a:endParaRPr lang="en-US" sz="1600">
              <a:latin typeface="Aptos"/>
              <a:cs typeface="Arial"/>
            </a:endParaRPr>
          </a:p>
          <a:p>
            <a:pPr marL="285750" indent="-285750">
              <a:buFont typeface="Arial"/>
              <a:buChar char="•"/>
            </a:pPr>
            <a:r>
              <a:rPr lang="en-US" sz="1600">
                <a:solidFill>
                  <a:srgbClr val="0C2F3B"/>
                </a:solidFill>
                <a:latin typeface="Aptos"/>
                <a:ea typeface="Aptos" pitchFamily="34" charset="-122"/>
                <a:cs typeface="Aptos" pitchFamily="34" charset="-120"/>
              </a:rPr>
              <a:t>Identify a feasible lever</a:t>
            </a:r>
            <a:endParaRPr lang="en-US" sz="1600">
              <a:latin typeface="Aptos"/>
              <a:cs typeface="Arial"/>
            </a:endParaRPr>
          </a:p>
          <a:p>
            <a:pPr marL="285750" indent="-285750">
              <a:buFont typeface="Arial"/>
              <a:buChar char="•"/>
            </a:pPr>
            <a:r>
              <a:rPr lang="en-US" sz="1600">
                <a:solidFill>
                  <a:srgbClr val="0C2F3B"/>
                </a:solidFill>
                <a:latin typeface="Aptos"/>
                <a:ea typeface="Aptos" pitchFamily="34" charset="-122"/>
                <a:cs typeface="Aptos" pitchFamily="34" charset="-120"/>
              </a:rPr>
              <a:t>Draft a value proposition</a:t>
            </a:r>
            <a:endParaRPr lang="en-US" sz="1600">
              <a:latin typeface="Aptos"/>
              <a:cs typeface="Arial"/>
            </a:endParaRPr>
          </a:p>
        </p:txBody>
      </p:sp>
      <p:sp>
        <p:nvSpPr>
          <p:cNvPr id="16" name="Shape 14">
            <a:extLst>
              <a:ext uri="{C183D7F6-B498-43B3-948B-1728B52AA6E4}">
                <adec:decorative xmlns:adec="http://schemas.microsoft.com/office/drawing/2017/decorative" val="1"/>
              </a:ext>
            </a:extLst>
          </p:cNvPr>
          <p:cNvSpPr/>
          <p:nvPr/>
        </p:nvSpPr>
        <p:spPr>
          <a:xfrm>
            <a:off x="4800600" y="2971800"/>
            <a:ext cx="219456" cy="438912"/>
          </a:xfrm>
          <a:prstGeom prst="chevron">
            <a:avLst/>
          </a:prstGeom>
          <a:solidFill>
            <a:srgbClr val="BFCED3"/>
          </a:solidFill>
          <a:ln w="12700">
            <a:solidFill>
              <a:srgbClr val="BFCED3">
                <a:alpha val="0"/>
              </a:srgbClr>
            </a:solidFill>
            <a:prstDash val="solid"/>
          </a:ln>
        </p:spPr>
        <p:txBody>
          <a:bodyPr/>
          <a:lstStyle/>
          <a:p>
            <a:endParaRPr lang="en-US"/>
          </a:p>
        </p:txBody>
      </p:sp>
      <p:sp>
        <p:nvSpPr>
          <p:cNvPr id="17" name="Shape 15">
            <a:extLst>
              <a:ext uri="{C183D7F6-B498-43B3-948B-1728B52AA6E4}">
                <adec:decorative xmlns:adec="http://schemas.microsoft.com/office/drawing/2017/decorative" val="1"/>
              </a:ext>
            </a:extLst>
          </p:cNvPr>
          <p:cNvSpPr/>
          <p:nvPr/>
        </p:nvSpPr>
        <p:spPr>
          <a:xfrm>
            <a:off x="5129784" y="1517904"/>
            <a:ext cx="1920240" cy="3584448"/>
          </a:xfrm>
          <a:prstGeom prst="roundRect">
            <a:avLst>
              <a:gd name="adj" fmla="val 8019"/>
            </a:avLst>
          </a:prstGeom>
          <a:solidFill>
            <a:srgbClr val="FFFFFF"/>
          </a:solidFill>
          <a:ln w="12700">
            <a:solidFill>
              <a:srgbClr val="C9D9DE"/>
            </a:solidFill>
            <a:prstDash val="solid"/>
          </a:ln>
        </p:spPr>
        <p:txBody>
          <a:bodyPr/>
          <a:lstStyle/>
          <a:p>
            <a:endParaRPr lang="en-US"/>
          </a:p>
        </p:txBody>
      </p:sp>
      <p:sp>
        <p:nvSpPr>
          <p:cNvPr id="18" name="Shape 16">
            <a:extLst>
              <a:ext uri="{C183D7F6-B498-43B3-948B-1728B52AA6E4}">
                <adec:decorative xmlns:adec="http://schemas.microsoft.com/office/drawing/2017/decorative" val="1"/>
              </a:ext>
            </a:extLst>
          </p:cNvPr>
          <p:cNvSpPr/>
          <p:nvPr/>
        </p:nvSpPr>
        <p:spPr>
          <a:xfrm>
            <a:off x="5129784" y="1517904"/>
            <a:ext cx="1920240" cy="512064"/>
          </a:xfrm>
          <a:prstGeom prst="rect">
            <a:avLst/>
          </a:prstGeom>
          <a:solidFill>
            <a:srgbClr val="D8A23A"/>
          </a:solidFill>
          <a:ln w="12700">
            <a:solidFill>
              <a:srgbClr val="D8A23A">
                <a:alpha val="0"/>
              </a:srgbClr>
            </a:solidFill>
            <a:prstDash val="solid"/>
          </a:ln>
        </p:spPr>
        <p:txBody>
          <a:bodyPr/>
          <a:lstStyle/>
          <a:p>
            <a:endParaRPr lang="en-US"/>
          </a:p>
        </p:txBody>
      </p:sp>
      <p:sp>
        <p:nvSpPr>
          <p:cNvPr id="19" name="Text 17"/>
          <p:cNvSpPr/>
          <p:nvPr/>
        </p:nvSpPr>
        <p:spPr>
          <a:xfrm>
            <a:off x="5248656" y="1655063"/>
            <a:ext cx="1682496" cy="219456"/>
          </a:xfrm>
          <a:prstGeom prst="rect">
            <a:avLst/>
          </a:prstGeom>
          <a:noFill/>
          <a:ln/>
        </p:spPr>
        <p:txBody>
          <a:bodyPr wrap="square" lIns="0" tIns="0" rIns="0" bIns="0" rtlCol="0" anchor="ctr">
            <a:noAutofit/>
          </a:bodyPr>
          <a:lstStyle/>
          <a:p>
            <a:pPr marL="0" indent="0" algn="ctr">
              <a:buNone/>
            </a:pPr>
            <a:r>
              <a:rPr lang="en-US" sz="1500" b="1">
                <a:solidFill>
                  <a:srgbClr val="FFFFFF"/>
                </a:solidFill>
                <a:latin typeface="Aptos" pitchFamily="34" charset="0"/>
                <a:ea typeface="Aptos" pitchFamily="34" charset="-122"/>
                <a:cs typeface="Aptos" pitchFamily="34" charset="-120"/>
              </a:rPr>
              <a:t>Session 3</a:t>
            </a:r>
            <a:endParaRPr lang="en-US" sz="1080"/>
          </a:p>
        </p:txBody>
      </p:sp>
      <p:sp>
        <p:nvSpPr>
          <p:cNvPr id="20" name="Text 18"/>
          <p:cNvSpPr/>
          <p:nvPr/>
        </p:nvSpPr>
        <p:spPr>
          <a:xfrm>
            <a:off x="5285232" y="2286000"/>
            <a:ext cx="1609344" cy="2331720"/>
          </a:xfrm>
          <a:prstGeom prst="rect">
            <a:avLst/>
          </a:prstGeom>
          <a:noFill/>
          <a:ln/>
        </p:spPr>
        <p:txBody>
          <a:bodyPr wrap="square" lIns="127" tIns="127" rIns="127" bIns="127" rtlCol="0" anchor="ctr">
            <a:noAutofit/>
          </a:bodyPr>
          <a:lstStyle/>
          <a:p>
            <a:pPr marL="285750" indent="-285750">
              <a:buFont typeface="Arial"/>
              <a:buChar char="•"/>
            </a:pPr>
            <a:r>
              <a:rPr lang="en-US" sz="1600">
                <a:solidFill>
                  <a:srgbClr val="0C2F3B"/>
                </a:solidFill>
                <a:latin typeface="Aptos"/>
                <a:ea typeface="Aptos" pitchFamily="34" charset="-122"/>
                <a:cs typeface="Aptos" pitchFamily="34" charset="-120"/>
              </a:rPr>
              <a:t>Sketch current pathway</a:t>
            </a:r>
            <a:endParaRPr lang="en-US" sz="1600">
              <a:latin typeface="Aptos"/>
              <a:cs typeface="Arial"/>
            </a:endParaRPr>
          </a:p>
          <a:p>
            <a:pPr marL="285750" indent="-285750">
              <a:buFont typeface="Arial"/>
              <a:buChar char="•"/>
            </a:pPr>
            <a:r>
              <a:rPr lang="en-US" sz="1600">
                <a:solidFill>
                  <a:srgbClr val="0C2F3B"/>
                </a:solidFill>
                <a:latin typeface="Aptos"/>
                <a:ea typeface="Aptos" pitchFamily="34" charset="-122"/>
                <a:cs typeface="Aptos" pitchFamily="34" charset="-120"/>
              </a:rPr>
              <a:t>Validate with practitioner or partner</a:t>
            </a:r>
            <a:endParaRPr lang="en-US" sz="1600">
              <a:latin typeface="Aptos"/>
              <a:cs typeface="Arial"/>
            </a:endParaRPr>
          </a:p>
          <a:p>
            <a:pPr marL="285750" indent="-285750">
              <a:buFont typeface="Arial"/>
              <a:buChar char="•"/>
            </a:pPr>
            <a:r>
              <a:rPr lang="en-US" sz="1600">
                <a:solidFill>
                  <a:srgbClr val="0C2F3B"/>
                </a:solidFill>
                <a:latin typeface="Aptos"/>
                <a:ea typeface="Aptos" pitchFamily="34" charset="-122"/>
                <a:cs typeface="Aptos" pitchFamily="34" charset="-120"/>
              </a:rPr>
              <a:t>Identify one pathway gap</a:t>
            </a:r>
            <a:endParaRPr lang="en-US" sz="1600">
              <a:latin typeface="Aptos"/>
              <a:cs typeface="Arial"/>
            </a:endParaRPr>
          </a:p>
        </p:txBody>
      </p:sp>
      <p:sp>
        <p:nvSpPr>
          <p:cNvPr id="21" name="Shape 19">
            <a:extLst>
              <a:ext uri="{C183D7F6-B498-43B3-948B-1728B52AA6E4}">
                <adec:decorative xmlns:adec="http://schemas.microsoft.com/office/drawing/2017/decorative" val="1"/>
              </a:ext>
            </a:extLst>
          </p:cNvPr>
          <p:cNvSpPr/>
          <p:nvPr/>
        </p:nvSpPr>
        <p:spPr>
          <a:xfrm>
            <a:off x="7114032" y="2971800"/>
            <a:ext cx="219456" cy="438912"/>
          </a:xfrm>
          <a:prstGeom prst="chevron">
            <a:avLst/>
          </a:prstGeom>
          <a:solidFill>
            <a:srgbClr val="BFCED3"/>
          </a:solidFill>
          <a:ln w="12700">
            <a:solidFill>
              <a:srgbClr val="BFCED3">
                <a:alpha val="0"/>
              </a:srgbClr>
            </a:solidFill>
            <a:prstDash val="solid"/>
          </a:ln>
        </p:spPr>
        <p:txBody>
          <a:bodyPr/>
          <a:lstStyle/>
          <a:p>
            <a:endParaRPr lang="en-US"/>
          </a:p>
        </p:txBody>
      </p:sp>
      <p:sp>
        <p:nvSpPr>
          <p:cNvPr id="22" name="Shape 20">
            <a:extLst>
              <a:ext uri="{C183D7F6-B498-43B3-948B-1728B52AA6E4}">
                <adec:decorative xmlns:adec="http://schemas.microsoft.com/office/drawing/2017/decorative" val="1"/>
              </a:ext>
            </a:extLst>
          </p:cNvPr>
          <p:cNvSpPr/>
          <p:nvPr/>
        </p:nvSpPr>
        <p:spPr>
          <a:xfrm>
            <a:off x="7443216" y="1517904"/>
            <a:ext cx="1920240" cy="3584448"/>
          </a:xfrm>
          <a:prstGeom prst="roundRect">
            <a:avLst>
              <a:gd name="adj" fmla="val 8019"/>
            </a:avLst>
          </a:prstGeom>
          <a:solidFill>
            <a:srgbClr val="E8F3F6"/>
          </a:solidFill>
          <a:ln w="12700">
            <a:solidFill>
              <a:srgbClr val="C9D9DE"/>
            </a:solidFill>
            <a:prstDash val="solid"/>
          </a:ln>
        </p:spPr>
        <p:txBody>
          <a:bodyPr/>
          <a:lstStyle/>
          <a:p>
            <a:endParaRPr lang="en-US"/>
          </a:p>
        </p:txBody>
      </p:sp>
      <p:sp>
        <p:nvSpPr>
          <p:cNvPr id="23" name="Shape 21">
            <a:extLst>
              <a:ext uri="{C183D7F6-B498-43B3-948B-1728B52AA6E4}">
                <adec:decorative xmlns:adec="http://schemas.microsoft.com/office/drawing/2017/decorative" val="1"/>
              </a:ext>
            </a:extLst>
          </p:cNvPr>
          <p:cNvSpPr/>
          <p:nvPr/>
        </p:nvSpPr>
        <p:spPr>
          <a:xfrm>
            <a:off x="7443216" y="1517904"/>
            <a:ext cx="1920240" cy="512064"/>
          </a:xfrm>
          <a:prstGeom prst="rect">
            <a:avLst/>
          </a:prstGeom>
          <a:solidFill>
            <a:srgbClr val="C96E4B"/>
          </a:solidFill>
          <a:ln w="12700">
            <a:solidFill>
              <a:srgbClr val="C96E4B">
                <a:alpha val="0"/>
              </a:srgbClr>
            </a:solidFill>
            <a:prstDash val="solid"/>
          </a:ln>
        </p:spPr>
        <p:txBody>
          <a:bodyPr/>
          <a:lstStyle/>
          <a:p>
            <a:endParaRPr lang="en-US"/>
          </a:p>
        </p:txBody>
      </p:sp>
      <p:sp>
        <p:nvSpPr>
          <p:cNvPr id="24" name="Text 22"/>
          <p:cNvSpPr/>
          <p:nvPr/>
        </p:nvSpPr>
        <p:spPr>
          <a:xfrm>
            <a:off x="7562088" y="1655063"/>
            <a:ext cx="1682496" cy="219456"/>
          </a:xfrm>
          <a:prstGeom prst="rect">
            <a:avLst/>
          </a:prstGeom>
          <a:noFill/>
          <a:ln/>
        </p:spPr>
        <p:txBody>
          <a:bodyPr wrap="square" lIns="0" tIns="0" rIns="0" bIns="0" rtlCol="0" anchor="ctr">
            <a:noAutofit/>
          </a:bodyPr>
          <a:lstStyle/>
          <a:p>
            <a:pPr marL="0" indent="0" algn="ctr">
              <a:buNone/>
            </a:pPr>
            <a:r>
              <a:rPr lang="en-US" sz="1500" b="1">
                <a:solidFill>
                  <a:srgbClr val="FFFFFF"/>
                </a:solidFill>
                <a:latin typeface="Aptos" pitchFamily="34" charset="0"/>
                <a:ea typeface="Aptos" pitchFamily="34" charset="-122"/>
                <a:cs typeface="Aptos" pitchFamily="34" charset="-120"/>
              </a:rPr>
              <a:t>Session 4</a:t>
            </a:r>
            <a:endParaRPr lang="en-US" sz="1080"/>
          </a:p>
        </p:txBody>
      </p:sp>
      <p:sp>
        <p:nvSpPr>
          <p:cNvPr id="25" name="Text 23"/>
          <p:cNvSpPr/>
          <p:nvPr/>
        </p:nvSpPr>
        <p:spPr>
          <a:xfrm>
            <a:off x="7598664" y="2286000"/>
            <a:ext cx="1609344" cy="2331720"/>
          </a:xfrm>
          <a:prstGeom prst="rect">
            <a:avLst/>
          </a:prstGeom>
          <a:noFill/>
          <a:ln/>
        </p:spPr>
        <p:txBody>
          <a:bodyPr wrap="square" lIns="127" tIns="127" rIns="127" bIns="127" rtlCol="0" anchor="ctr">
            <a:noAutofit/>
          </a:bodyPr>
          <a:lstStyle/>
          <a:p>
            <a:pPr marL="285750" indent="-285750">
              <a:buFont typeface="Arial"/>
              <a:buChar char="•"/>
            </a:pPr>
            <a:r>
              <a:rPr lang="en-US" sz="1600">
                <a:solidFill>
                  <a:srgbClr val="0C2F3B"/>
                </a:solidFill>
                <a:latin typeface="Aptos"/>
                <a:ea typeface="Aptos" pitchFamily="34" charset="-122"/>
                <a:cs typeface="Aptos" pitchFamily="34" charset="-120"/>
              </a:rPr>
              <a:t>Review retention data</a:t>
            </a:r>
            <a:endParaRPr lang="en-US" sz="1600">
              <a:latin typeface="Aptos"/>
              <a:cs typeface="Arial"/>
            </a:endParaRPr>
          </a:p>
          <a:p>
            <a:pPr marL="285750" indent="-285750">
              <a:buFont typeface="Arial"/>
              <a:buChar char="•"/>
            </a:pPr>
            <a:r>
              <a:rPr lang="en-US" sz="1600">
                <a:solidFill>
                  <a:srgbClr val="0C2F3B"/>
                </a:solidFill>
                <a:latin typeface="Aptos"/>
                <a:ea typeface="Aptos" pitchFamily="34" charset="-122"/>
                <a:cs typeface="Aptos" pitchFamily="34" charset="-120"/>
              </a:rPr>
              <a:t>Ask two practitioners what helps them stay</a:t>
            </a:r>
            <a:endParaRPr lang="en-US" sz="1600">
              <a:latin typeface="Aptos"/>
              <a:cs typeface="Arial"/>
            </a:endParaRPr>
          </a:p>
          <a:p>
            <a:pPr marL="285750" indent="-285750">
              <a:buFont typeface="Arial"/>
              <a:buChar char="•"/>
            </a:pPr>
            <a:r>
              <a:rPr lang="en-US" sz="1600">
                <a:solidFill>
                  <a:srgbClr val="0C2F3B"/>
                </a:solidFill>
                <a:latin typeface="Aptos"/>
                <a:ea typeface="Aptos" pitchFamily="34" charset="-122"/>
                <a:cs typeface="Aptos" pitchFamily="34" charset="-120"/>
              </a:rPr>
              <a:t>Select one workplace practice</a:t>
            </a:r>
            <a:endParaRPr lang="en-US" sz="1600">
              <a:latin typeface="Aptos"/>
              <a:cs typeface="Arial"/>
            </a:endParaRPr>
          </a:p>
        </p:txBody>
      </p:sp>
      <p:sp>
        <p:nvSpPr>
          <p:cNvPr id="26" name="Shape 24">
            <a:extLst>
              <a:ext uri="{C183D7F6-B498-43B3-948B-1728B52AA6E4}">
                <adec:decorative xmlns:adec="http://schemas.microsoft.com/office/drawing/2017/decorative" val="1"/>
              </a:ext>
            </a:extLst>
          </p:cNvPr>
          <p:cNvSpPr/>
          <p:nvPr/>
        </p:nvSpPr>
        <p:spPr>
          <a:xfrm>
            <a:off x="9427464" y="2971800"/>
            <a:ext cx="219456" cy="438912"/>
          </a:xfrm>
          <a:prstGeom prst="chevron">
            <a:avLst/>
          </a:prstGeom>
          <a:solidFill>
            <a:srgbClr val="BFCED3"/>
          </a:solidFill>
          <a:ln w="12700">
            <a:solidFill>
              <a:srgbClr val="BFCED3">
                <a:alpha val="0"/>
              </a:srgbClr>
            </a:solidFill>
            <a:prstDash val="solid"/>
          </a:ln>
        </p:spPr>
        <p:txBody>
          <a:bodyPr/>
          <a:lstStyle/>
          <a:p>
            <a:endParaRPr lang="en-US"/>
          </a:p>
        </p:txBody>
      </p:sp>
      <p:sp>
        <p:nvSpPr>
          <p:cNvPr id="27" name="Shape 25">
            <a:extLst>
              <a:ext uri="{C183D7F6-B498-43B3-948B-1728B52AA6E4}">
                <adec:decorative xmlns:adec="http://schemas.microsoft.com/office/drawing/2017/decorative" val="1"/>
              </a:ext>
            </a:extLst>
          </p:cNvPr>
          <p:cNvSpPr/>
          <p:nvPr/>
        </p:nvSpPr>
        <p:spPr>
          <a:xfrm>
            <a:off x="9756648" y="1517904"/>
            <a:ext cx="1920240" cy="3584448"/>
          </a:xfrm>
          <a:prstGeom prst="roundRect">
            <a:avLst>
              <a:gd name="adj" fmla="val 8019"/>
            </a:avLst>
          </a:prstGeom>
          <a:solidFill>
            <a:srgbClr val="FFFFFF"/>
          </a:solidFill>
          <a:ln w="12700">
            <a:solidFill>
              <a:srgbClr val="C9D9DE"/>
            </a:solidFill>
            <a:prstDash val="solid"/>
          </a:ln>
        </p:spPr>
        <p:txBody>
          <a:bodyPr/>
          <a:lstStyle/>
          <a:p>
            <a:endParaRPr lang="en-US"/>
          </a:p>
        </p:txBody>
      </p:sp>
      <p:sp>
        <p:nvSpPr>
          <p:cNvPr id="28" name="Shape 26">
            <a:extLst>
              <a:ext uri="{C183D7F6-B498-43B3-948B-1728B52AA6E4}">
                <adec:decorative xmlns:adec="http://schemas.microsoft.com/office/drawing/2017/decorative" val="1"/>
              </a:ext>
            </a:extLst>
          </p:cNvPr>
          <p:cNvSpPr/>
          <p:nvPr/>
        </p:nvSpPr>
        <p:spPr>
          <a:xfrm>
            <a:off x="9756648" y="1517904"/>
            <a:ext cx="1920240" cy="512064"/>
          </a:xfrm>
          <a:prstGeom prst="rect">
            <a:avLst/>
          </a:prstGeom>
          <a:solidFill>
            <a:srgbClr val="6B8F71"/>
          </a:solidFill>
          <a:ln w="12700">
            <a:solidFill>
              <a:srgbClr val="6B8F71">
                <a:alpha val="0"/>
              </a:srgbClr>
            </a:solidFill>
            <a:prstDash val="solid"/>
          </a:ln>
        </p:spPr>
        <p:txBody>
          <a:bodyPr/>
          <a:lstStyle/>
          <a:p>
            <a:endParaRPr lang="en-US"/>
          </a:p>
        </p:txBody>
      </p:sp>
      <p:sp>
        <p:nvSpPr>
          <p:cNvPr id="29" name="Text 27"/>
          <p:cNvSpPr/>
          <p:nvPr/>
        </p:nvSpPr>
        <p:spPr>
          <a:xfrm>
            <a:off x="9875520" y="1655063"/>
            <a:ext cx="1682496" cy="219456"/>
          </a:xfrm>
          <a:prstGeom prst="rect">
            <a:avLst/>
          </a:prstGeom>
          <a:noFill/>
          <a:ln/>
        </p:spPr>
        <p:txBody>
          <a:bodyPr wrap="square" lIns="0" tIns="0" rIns="0" bIns="0" rtlCol="0" anchor="ctr">
            <a:noAutofit/>
          </a:bodyPr>
          <a:lstStyle/>
          <a:p>
            <a:pPr marL="0" indent="0" algn="ctr">
              <a:buNone/>
            </a:pPr>
            <a:r>
              <a:rPr lang="en-US" sz="1500" b="1">
                <a:solidFill>
                  <a:srgbClr val="FFFFFF"/>
                </a:solidFill>
                <a:latin typeface="Aptos" pitchFamily="34" charset="0"/>
                <a:ea typeface="Aptos" pitchFamily="34" charset="-122"/>
                <a:cs typeface="Aptos" pitchFamily="34" charset="-120"/>
              </a:rPr>
              <a:t>Session 5</a:t>
            </a:r>
            <a:endParaRPr lang="en-US" sz="1080"/>
          </a:p>
        </p:txBody>
      </p:sp>
      <p:sp>
        <p:nvSpPr>
          <p:cNvPr id="30" name="Text 28"/>
          <p:cNvSpPr/>
          <p:nvPr/>
        </p:nvSpPr>
        <p:spPr>
          <a:xfrm>
            <a:off x="9912096" y="2286000"/>
            <a:ext cx="1609344" cy="2331720"/>
          </a:xfrm>
          <a:prstGeom prst="rect">
            <a:avLst/>
          </a:prstGeom>
          <a:noFill/>
          <a:ln/>
        </p:spPr>
        <p:txBody>
          <a:bodyPr wrap="square" lIns="127" tIns="127" rIns="127" bIns="127" rtlCol="0" anchor="ctr">
            <a:noAutofit/>
          </a:bodyPr>
          <a:lstStyle/>
          <a:p>
            <a:pPr marL="285750" indent="-285750">
              <a:buFont typeface="Arial"/>
              <a:buChar char="•"/>
            </a:pPr>
            <a:r>
              <a:rPr lang="en-US" sz="1600">
                <a:solidFill>
                  <a:srgbClr val="0C2F3B"/>
                </a:solidFill>
                <a:latin typeface="Aptos"/>
                <a:ea typeface="Aptos" pitchFamily="34" charset="-122"/>
                <a:cs typeface="Aptos" pitchFamily="34" charset="-120"/>
              </a:rPr>
              <a:t>Finalize roadmap</a:t>
            </a:r>
            <a:endParaRPr lang="en-US" sz="1600">
              <a:latin typeface="Aptos"/>
              <a:cs typeface="Arial"/>
            </a:endParaRPr>
          </a:p>
          <a:p>
            <a:pPr marL="285750" indent="-285750">
              <a:buFont typeface="Arial"/>
              <a:buChar char="•"/>
            </a:pPr>
            <a:r>
              <a:rPr lang="en-US" sz="1600">
                <a:solidFill>
                  <a:srgbClr val="0C2F3B"/>
                </a:solidFill>
                <a:latin typeface="Aptos"/>
                <a:ea typeface="Aptos" pitchFamily="34" charset="-122"/>
                <a:cs typeface="Aptos" pitchFamily="34" charset="-120"/>
              </a:rPr>
              <a:t>Confirm sponsor and lead</a:t>
            </a:r>
            <a:endParaRPr lang="en-US" sz="1600">
              <a:latin typeface="Aptos"/>
              <a:cs typeface="Arial"/>
            </a:endParaRPr>
          </a:p>
          <a:p>
            <a:pPr marL="285750" indent="-285750">
              <a:buFont typeface="Arial"/>
              <a:buChar char="•"/>
            </a:pPr>
            <a:r>
              <a:rPr lang="en-US" sz="1600">
                <a:solidFill>
                  <a:srgbClr val="0C2F3B"/>
                </a:solidFill>
                <a:latin typeface="Aptos"/>
                <a:ea typeface="Aptos" pitchFamily="34" charset="-122"/>
                <a:cs typeface="Aptos" pitchFamily="34" charset="-120"/>
              </a:rPr>
              <a:t>Schedule post-series meeting</a:t>
            </a:r>
            <a:endParaRPr lang="en-US" sz="1600">
              <a:latin typeface="Aptos"/>
              <a:cs typeface="Arial"/>
            </a:endParaRPr>
          </a:p>
        </p:txBody>
      </p:sp>
      <p:sp>
        <p:nvSpPr>
          <p:cNvPr id="31" name="Shape 29">
            <a:extLst>
              <a:ext uri="{C183D7F6-B498-43B3-948B-1728B52AA6E4}">
                <adec:decorative xmlns:adec="http://schemas.microsoft.com/office/drawing/2017/decorative" val="1"/>
              </a:ext>
            </a:extLst>
          </p:cNvPr>
          <p:cNvSpPr/>
          <p:nvPr/>
        </p:nvSpPr>
        <p:spPr>
          <a:xfrm>
            <a:off x="1371600" y="5376672"/>
            <a:ext cx="9464040" cy="694944"/>
          </a:xfrm>
          <a:prstGeom prst="roundRect">
            <a:avLst>
              <a:gd name="adj" fmla="val 25000"/>
            </a:avLst>
          </a:prstGeom>
          <a:solidFill>
            <a:srgbClr val="F6F1E8"/>
          </a:solidFill>
          <a:ln w="12700">
            <a:solidFill>
              <a:srgbClr val="E0D4C0"/>
            </a:solidFill>
            <a:prstDash val="solid"/>
          </a:ln>
        </p:spPr>
        <p:txBody>
          <a:bodyPr/>
          <a:lstStyle/>
          <a:p>
            <a:endParaRPr lang="en-US"/>
          </a:p>
        </p:txBody>
      </p:sp>
      <p:sp>
        <p:nvSpPr>
          <p:cNvPr id="32" name="Text 30"/>
          <p:cNvSpPr/>
          <p:nvPr/>
        </p:nvSpPr>
        <p:spPr>
          <a:xfrm>
            <a:off x="1627632" y="5545392"/>
            <a:ext cx="8951976" cy="411480"/>
          </a:xfrm>
          <a:prstGeom prst="rect">
            <a:avLst/>
          </a:prstGeom>
          <a:noFill/>
          <a:ln/>
        </p:spPr>
        <p:txBody>
          <a:bodyPr wrap="square" lIns="0" tIns="0" rIns="0" bIns="0" rtlCol="0" anchor="ctr">
            <a:noAutofit/>
          </a:bodyPr>
          <a:lstStyle/>
          <a:p>
            <a:pPr marL="0" indent="0" algn="ctr">
              <a:buNone/>
            </a:pPr>
            <a:r>
              <a:rPr lang="en-US" sz="1500" b="1">
                <a:solidFill>
                  <a:srgbClr val="0C2F3B"/>
                </a:solidFill>
                <a:latin typeface="Aptos" pitchFamily="34" charset="0"/>
                <a:ea typeface="Aptos" pitchFamily="34" charset="-122"/>
                <a:cs typeface="Aptos" pitchFamily="34" charset="-120"/>
              </a:rPr>
              <a:t>Use the start-of-next-session review table to ask: What did you complete? What did you learn? What changed in your plan? What support do you need?</a:t>
            </a:r>
            <a:endParaRPr lang="en-US" sz="1240"/>
          </a:p>
        </p:txBody>
      </p:sp>
      <p:sp>
        <p:nvSpPr>
          <p:cNvPr id="2" name="Slide Number Placeholder 1">
            <a:extLst>
              <a:ext uri="{FF2B5EF4-FFF2-40B4-BE49-F238E27FC236}">
                <a16:creationId xmlns:a16="http://schemas.microsoft.com/office/drawing/2014/main" id="{C9E76763-3AC4-1467-DDF6-AD2322575D8C}"/>
              </a:ext>
            </a:extLst>
          </p:cNvPr>
          <p:cNvSpPr>
            <a:spLocks noGrp="1"/>
          </p:cNvSpPr>
          <p:nvPr>
            <p:ph type="sldNum" sz="quarter" idx="4"/>
          </p:nvPr>
        </p:nvSpPr>
        <p:spPr/>
        <p:txBody>
          <a:bodyPr/>
          <a:lstStyle/>
          <a:p>
            <a:fld id="{8FF8BE51-C3B0-9B4F-9A06-4F809A9A7941}" type="slidenum">
              <a:rPr lang="en-US" smtClean="0"/>
              <a:pPr/>
              <a:t>51</a:t>
            </a:fld>
            <a:endParaRPr lang="en-US"/>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D180E3-992E-66FE-18DB-6C06BFFC1934}"/>
              </a:ext>
            </a:extLst>
          </p:cNvPr>
          <p:cNvSpPr>
            <a:spLocks noGrp="1"/>
          </p:cNvSpPr>
          <p:nvPr>
            <p:ph type="ctrTitle"/>
          </p:nvPr>
        </p:nvSpPr>
        <p:spPr>
          <a:xfrm>
            <a:off x="5565919" y="802298"/>
            <a:ext cx="6032524" cy="2541431"/>
          </a:xfrm>
        </p:spPr>
        <p:txBody>
          <a:bodyPr anchor="b">
            <a:normAutofit fontScale="90000"/>
          </a:bodyPr>
          <a:lstStyle/>
          <a:p>
            <a:r>
              <a:rPr lang="en-US" sz="5600"/>
              <a:t>What other resources are available to help us?</a:t>
            </a:r>
          </a:p>
        </p:txBody>
      </p:sp>
      <p:sp>
        <p:nvSpPr>
          <p:cNvPr id="4" name="Slide Number Placeholder 3" hidden="1">
            <a:extLst>
              <a:ext uri="{FF2B5EF4-FFF2-40B4-BE49-F238E27FC236}">
                <a16:creationId xmlns:a16="http://schemas.microsoft.com/office/drawing/2014/main" id="{F4164CE1-9D13-8F0B-D739-17E9EB6DE0C9}"/>
              </a:ext>
            </a:extLst>
          </p:cNvPr>
          <p:cNvSpPr>
            <a:spLocks noGrp="1"/>
          </p:cNvSpPr>
          <p:nvPr>
            <p:ph type="sldNum" sz="quarter" idx="4294967295"/>
          </p:nvPr>
        </p:nvSpPr>
        <p:spPr>
          <a:xfrm>
            <a:off x="10360510" y="6319554"/>
            <a:ext cx="1232776" cy="503578"/>
          </a:xfrm>
          <a:prstGeom prst="rect">
            <a:avLst/>
          </a:prstGeom>
        </p:spPr>
        <p:txBody>
          <a:bodyPr anchor="ctr" anchorCtr="0"/>
          <a:lstStyle>
            <a:defPPr>
              <a:defRPr lang="en-US"/>
            </a:defPPr>
            <a:lvl1pPr marL="0" algn="r" defTabSz="914400" rtl="0" eaLnBrk="1" latinLnBrk="0" hangingPunct="1">
              <a:defRPr sz="200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600"/>
              </a:spcAft>
              <a:buClrTx/>
              <a:buSzTx/>
              <a:buFontTx/>
              <a:buNone/>
              <a:tabLst/>
              <a:defRPr/>
            </a:pPr>
            <a:fld id="{8FF8BE51-C3B0-9B4F-9A06-4F809A9A7941}" type="slidenum">
              <a:rPr lang="en-US" smtClean="0"/>
              <a:pPr marL="0" marR="0" lvl="0" indent="0" algn="r" defTabSz="914400" rtl="0" eaLnBrk="1" fontAlgn="auto" latinLnBrk="0" hangingPunct="1">
                <a:lnSpc>
                  <a:spcPct val="100000"/>
                </a:lnSpc>
                <a:spcBef>
                  <a:spcPts val="0"/>
                </a:spcBef>
                <a:spcAft>
                  <a:spcPts val="600"/>
                </a:spcAft>
                <a:buClrTx/>
                <a:buSzTx/>
                <a:buFontTx/>
                <a:buNone/>
                <a:tabLst/>
                <a:defRPr/>
              </a:pPr>
              <a:t>52</a:t>
            </a:fld>
            <a:endParaRPr kumimoji="0" lang="en-US" sz="2000" b="1" i="0" u="none" strike="noStrike" kern="1200" cap="none" spc="0" normalizeH="0" baseline="0" noProof="0">
              <a:ln>
                <a:noFill/>
              </a:ln>
              <a:solidFill>
                <a:srgbClr val="FFFFFF"/>
              </a:solidFill>
              <a:effectLst/>
              <a:uLnTx/>
              <a:uFillTx/>
              <a:latin typeface="Arial" panose="020B0604020202020204"/>
              <a:ea typeface="+mn-ea"/>
              <a:cs typeface="+mn-cs"/>
            </a:endParaRPr>
          </a:p>
        </p:txBody>
      </p:sp>
    </p:spTree>
    <p:custDataLst>
      <p:tags r:id="rId1"/>
    </p:custDataLst>
    <p:extLst>
      <p:ext uri="{BB962C8B-B14F-4D97-AF65-F5344CB8AC3E}">
        <p14:creationId xmlns:p14="http://schemas.microsoft.com/office/powerpoint/2010/main" val="172404881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F934B9-A035-9995-1B51-1EA1D4C6023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CC1B668-3073-FBEE-52A1-ADA9CBB1334B}"/>
              </a:ext>
            </a:extLst>
          </p:cNvPr>
          <p:cNvSpPr>
            <a:spLocks noGrp="1"/>
          </p:cNvSpPr>
          <p:nvPr>
            <p:ph type="title"/>
          </p:nvPr>
        </p:nvSpPr>
        <p:spPr>
          <a:xfrm>
            <a:off x="742983" y="457593"/>
            <a:ext cx="7359762" cy="1701210"/>
          </a:xfrm>
        </p:spPr>
        <p:txBody>
          <a:bodyPr>
            <a:noAutofit/>
          </a:bodyPr>
          <a:lstStyle/>
          <a:p>
            <a:r>
              <a:rPr lang="en-US" sz="3000" b="0" dirty="0"/>
              <a:t>Introducing the National Strategy for the</a:t>
            </a:r>
            <a:br>
              <a:rPr lang="en-US" sz="4000" b="0" dirty="0"/>
            </a:br>
            <a:r>
              <a:rPr lang="en-US" sz="4000" dirty="0"/>
              <a:t>Home Visiting Workforce</a:t>
            </a:r>
          </a:p>
        </p:txBody>
      </p:sp>
      <p:cxnSp>
        <p:nvCxnSpPr>
          <p:cNvPr id="27" name="Straight Connector 26">
            <a:extLst>
              <a:ext uri="{FF2B5EF4-FFF2-40B4-BE49-F238E27FC236}">
                <a16:creationId xmlns:a16="http://schemas.microsoft.com/office/drawing/2014/main" id="{AD513AAA-94FC-5B2F-BF59-D02FCDBC3CC4}"/>
              </a:ext>
              <a:ext uri="{C183D7F6-B498-43B3-948B-1728B52AA6E4}">
                <adec:decorative xmlns:adec="http://schemas.microsoft.com/office/drawing/2017/decorative" val="1"/>
              </a:ext>
            </a:extLst>
          </p:cNvPr>
          <p:cNvCxnSpPr>
            <a:cxnSpLocks/>
          </p:cNvCxnSpPr>
          <p:nvPr/>
        </p:nvCxnSpPr>
        <p:spPr>
          <a:xfrm>
            <a:off x="837741" y="2266052"/>
            <a:ext cx="6002446"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 name="Subtitle 2">
            <a:extLst>
              <a:ext uri="{FF2B5EF4-FFF2-40B4-BE49-F238E27FC236}">
                <a16:creationId xmlns:a16="http://schemas.microsoft.com/office/drawing/2014/main" id="{59B5AC20-E4D7-B110-1863-0539EC29E61F}"/>
              </a:ext>
            </a:extLst>
          </p:cNvPr>
          <p:cNvSpPr>
            <a:spLocks noGrp="1"/>
          </p:cNvSpPr>
          <p:nvPr>
            <p:ph type="body" idx="1"/>
          </p:nvPr>
        </p:nvSpPr>
        <p:spPr>
          <a:xfrm>
            <a:off x="742984" y="2617237"/>
            <a:ext cx="6370335" cy="1500188"/>
          </a:xfrm>
        </p:spPr>
        <p:txBody>
          <a:bodyPr>
            <a:noAutofit/>
          </a:bodyPr>
          <a:lstStyle/>
          <a:p>
            <a:pPr>
              <a:lnSpc>
                <a:spcPct val="100000"/>
              </a:lnSpc>
              <a:spcBef>
                <a:spcPts val="400"/>
              </a:spcBef>
            </a:pPr>
            <a:r>
              <a:rPr lang="en-US" b="1"/>
              <a:t>Healthy Families, Thriving Communities, Strong Nation: </a:t>
            </a:r>
          </a:p>
          <a:p>
            <a:pPr>
              <a:lnSpc>
                <a:spcPct val="100000"/>
              </a:lnSpc>
              <a:spcBef>
                <a:spcPts val="700"/>
              </a:spcBef>
            </a:pPr>
            <a:r>
              <a:rPr lang="en-US" sz="2200"/>
              <a:t>A National Movement to Recognize and </a:t>
            </a:r>
            <a:br>
              <a:rPr lang="en-US" sz="2200"/>
            </a:br>
            <a:r>
              <a:rPr lang="en-US" sz="2200"/>
              <a:t>Sustain the Home Visiting Profession</a:t>
            </a:r>
          </a:p>
          <a:p>
            <a:pPr>
              <a:spcBef>
                <a:spcPts val="400"/>
              </a:spcBef>
            </a:pPr>
            <a:endParaRPr lang="en-US" sz="2200"/>
          </a:p>
        </p:txBody>
      </p:sp>
      <p:pic>
        <p:nvPicPr>
          <p:cNvPr id="6" name="Picture 5" descr="A woman holding an infant smiling at another woman">
            <a:extLst>
              <a:ext uri="{FF2B5EF4-FFF2-40B4-BE49-F238E27FC236}">
                <a16:creationId xmlns:a16="http://schemas.microsoft.com/office/drawing/2014/main" id="{61E0F4A7-7AA9-38BB-8706-42E1592EAEBC}"/>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7443863" y="1033266"/>
            <a:ext cx="4783117" cy="4804853"/>
          </a:xfrm>
          <a:prstGeom prst="rect">
            <a:avLst/>
          </a:prstGeom>
        </p:spPr>
      </p:pic>
      <p:pic>
        <p:nvPicPr>
          <p:cNvPr id="12" name="Graphic 11" descr="it takes a workforce to support families">
            <a:extLst>
              <a:ext uri="{FF2B5EF4-FFF2-40B4-BE49-F238E27FC236}">
                <a16:creationId xmlns:a16="http://schemas.microsoft.com/office/drawing/2014/main" id="{D05EE984-3BF2-68BD-8FCB-5D39E8088733}"/>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51741" y="4693089"/>
            <a:ext cx="1195228" cy="877534"/>
          </a:xfrm>
          <a:prstGeom prst="rect">
            <a:avLst/>
          </a:prstGeom>
        </p:spPr>
      </p:pic>
      <p:pic>
        <p:nvPicPr>
          <p:cNvPr id="4" name="Picture 3" descr="A close-up of the logo for the Institute of Home Visiting Workforce Development&#10;&#10;">
            <a:extLst>
              <a:ext uri="{FF2B5EF4-FFF2-40B4-BE49-F238E27FC236}">
                <a16:creationId xmlns:a16="http://schemas.microsoft.com/office/drawing/2014/main" id="{9DF53647-7299-A256-540E-B73EB5F39C05}"/>
              </a:ext>
            </a:extLst>
          </p:cNvPr>
          <p:cNvPicPr>
            <a:picLocks noChangeAspect="1"/>
          </p:cNvPicPr>
          <p:nvPr/>
        </p:nvPicPr>
        <p:blipFill>
          <a:blip r:embed="rId5"/>
          <a:stretch>
            <a:fillRect/>
          </a:stretch>
        </p:blipFill>
        <p:spPr>
          <a:xfrm>
            <a:off x="567871" y="5970361"/>
            <a:ext cx="2057400" cy="781050"/>
          </a:xfrm>
          <a:prstGeom prst="rect">
            <a:avLst/>
          </a:prstGeom>
        </p:spPr>
      </p:pic>
      <p:sp>
        <p:nvSpPr>
          <p:cNvPr id="5" name="Slide Number Placeholder 4">
            <a:extLst>
              <a:ext uri="{FF2B5EF4-FFF2-40B4-BE49-F238E27FC236}">
                <a16:creationId xmlns:a16="http://schemas.microsoft.com/office/drawing/2014/main" id="{4FD88A25-38E3-8C6F-5576-D5E8FAADC539}"/>
              </a:ext>
            </a:extLst>
          </p:cNvPr>
          <p:cNvSpPr>
            <a:spLocks noGrp="1"/>
          </p:cNvSpPr>
          <p:nvPr>
            <p:ph type="sldNum" sz="quarter" idx="4"/>
          </p:nvPr>
        </p:nvSpPr>
        <p:spPr/>
        <p:txBody>
          <a:bodyPr/>
          <a:lstStyle/>
          <a:p>
            <a:fld id="{AAEB2964-82D0-4712-8443-E5C852A32913}" type="slidenum">
              <a:rPr lang="en-US" smtClean="0"/>
              <a:pPr/>
              <a:t>53</a:t>
            </a:fld>
            <a:endParaRPr lang="en-US"/>
          </a:p>
        </p:txBody>
      </p:sp>
    </p:spTree>
    <p:extLst>
      <p:ext uri="{BB962C8B-B14F-4D97-AF65-F5344CB8AC3E}">
        <p14:creationId xmlns:p14="http://schemas.microsoft.com/office/powerpoint/2010/main" val="92292288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1620AE-CC3E-9C0A-8FF3-DE40875664E4}"/>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246163C6-F71D-89C2-1FBA-1572BD7EF0E3}"/>
              </a:ext>
            </a:extLst>
          </p:cNvPr>
          <p:cNvSpPr txBox="1">
            <a:spLocks noGrp="1"/>
          </p:cNvSpPr>
          <p:nvPr>
            <p:ph type="title" idx="4294967295"/>
          </p:nvPr>
        </p:nvSpPr>
        <p:spPr>
          <a:xfrm>
            <a:off x="766389" y="475612"/>
            <a:ext cx="5611020" cy="932252"/>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l" defTabSz="914400" rtl="0" eaLnBrk="1" latinLnBrk="0" hangingPunct="1">
              <a:lnSpc>
                <a:spcPct val="90000"/>
              </a:lnSpc>
              <a:spcBef>
                <a:spcPct val="0"/>
              </a:spcBef>
              <a:buNone/>
              <a:defRPr sz="2800" b="1" i="0" kern="1200">
                <a:solidFill>
                  <a:srgbClr val="1E3262"/>
                </a:solidFill>
                <a:latin typeface="Arial" panose="020B0604020202020204" pitchFamily="34" charset="0"/>
                <a:ea typeface="Arial" panose="020B0604020202020204" pitchFamily="34" charset="0"/>
                <a:cs typeface="Arial" panose="020B0604020202020204" pitchFamily="34"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800" b="1" i="0" u="none" strike="noStrike" kern="1200" cap="none" spc="0" normalizeH="0" baseline="0" noProof="0">
                <a:ln>
                  <a:noFill/>
                </a:ln>
                <a:solidFill>
                  <a:srgbClr val="1E3262"/>
                </a:solidFill>
                <a:effectLst/>
                <a:uLnTx/>
                <a:uFillTx/>
                <a:latin typeface="Arial" panose="020B0604020202020204" pitchFamily="34" charset="0"/>
                <a:ea typeface="Arial" panose="020B0604020202020204" pitchFamily="34" charset="0"/>
                <a:cs typeface="Arial" panose="020B0604020202020204" pitchFamily="34" charset="0"/>
              </a:rPr>
              <a:t>National Strategy for the </a:t>
            </a:r>
            <a:br>
              <a:rPr kumimoji="0" lang="en-US" sz="2800" b="1" i="0" u="none" strike="noStrike" kern="1200" cap="none" spc="0" normalizeH="0" baseline="0" noProof="0">
                <a:ln>
                  <a:noFill/>
                </a:ln>
                <a:solidFill>
                  <a:srgbClr val="1E3262"/>
                </a:solidFill>
                <a:effectLst/>
                <a:uLnTx/>
                <a:uFillTx/>
                <a:latin typeface="Arial" panose="020B0604020202020204" pitchFamily="34" charset="0"/>
                <a:ea typeface="Arial" panose="020B0604020202020204" pitchFamily="34" charset="0"/>
                <a:cs typeface="Arial" panose="020B0604020202020204" pitchFamily="34" charset="0"/>
              </a:rPr>
            </a:br>
            <a:r>
              <a:rPr kumimoji="0" lang="en-US" sz="2800" b="1" i="0" u="none" strike="noStrike" kern="1200" cap="none" spc="0" normalizeH="0" baseline="0" noProof="0">
                <a:ln>
                  <a:noFill/>
                </a:ln>
                <a:solidFill>
                  <a:srgbClr val="1E3262"/>
                </a:solidFill>
                <a:effectLst/>
                <a:uLnTx/>
                <a:uFillTx/>
                <a:latin typeface="Arial" panose="020B0604020202020204" pitchFamily="34" charset="0"/>
                <a:ea typeface="Arial" panose="020B0604020202020204" pitchFamily="34" charset="0"/>
                <a:cs typeface="Arial" panose="020B0604020202020204" pitchFamily="34" charset="0"/>
              </a:rPr>
              <a:t>Home Visiting Workforce</a:t>
            </a:r>
          </a:p>
        </p:txBody>
      </p:sp>
      <p:cxnSp>
        <p:nvCxnSpPr>
          <p:cNvPr id="5" name="Straight Connector 4">
            <a:extLst>
              <a:ext uri="{FF2B5EF4-FFF2-40B4-BE49-F238E27FC236}">
                <a16:creationId xmlns:a16="http://schemas.microsoft.com/office/drawing/2014/main" id="{FAA453AA-6E5F-79D5-04EE-B6F4223927D7}"/>
              </a:ext>
              <a:ext uri="{C183D7F6-B498-43B3-948B-1728B52AA6E4}">
                <adec:decorative xmlns:adec="http://schemas.microsoft.com/office/drawing/2017/decorative" val="1"/>
              </a:ext>
            </a:extLst>
          </p:cNvPr>
          <p:cNvCxnSpPr>
            <a:cxnSpLocks/>
          </p:cNvCxnSpPr>
          <p:nvPr/>
        </p:nvCxnSpPr>
        <p:spPr>
          <a:xfrm flipV="1">
            <a:off x="888993" y="1367917"/>
            <a:ext cx="4151358" cy="3683"/>
          </a:xfrm>
          <a:prstGeom prst="line">
            <a:avLst/>
          </a:prstGeom>
        </p:spPr>
        <p:style>
          <a:lnRef idx="1">
            <a:schemeClr val="accent1"/>
          </a:lnRef>
          <a:fillRef idx="0">
            <a:schemeClr val="accent1"/>
          </a:fillRef>
          <a:effectRef idx="0">
            <a:schemeClr val="accent1"/>
          </a:effectRef>
          <a:fontRef idx="minor">
            <a:schemeClr val="tx1"/>
          </a:fontRef>
        </p:style>
      </p:cxnSp>
      <p:sp>
        <p:nvSpPr>
          <p:cNvPr id="52" name="TextBox 51">
            <a:extLst>
              <a:ext uri="{FF2B5EF4-FFF2-40B4-BE49-F238E27FC236}">
                <a16:creationId xmlns:a16="http://schemas.microsoft.com/office/drawing/2014/main" id="{1942FB1B-58A3-C1AA-5602-D5B88893F67B}"/>
              </a:ext>
            </a:extLst>
          </p:cNvPr>
          <p:cNvSpPr txBox="1"/>
          <p:nvPr/>
        </p:nvSpPr>
        <p:spPr>
          <a:xfrm>
            <a:off x="799605" y="1459624"/>
            <a:ext cx="5296395" cy="338554"/>
          </a:xfrm>
          <a:prstGeom prst="rect">
            <a:avLst/>
          </a:prstGeom>
          <a:noFill/>
        </p:spPr>
        <p:txBody>
          <a:bodyPr wrap="square"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prstClr val="black">
                    <a:lumMod val="75000"/>
                    <a:lumOff val="25000"/>
                  </a:prstClr>
                </a:solidFill>
                <a:effectLst/>
                <a:uLnTx/>
                <a:uFillTx/>
                <a:latin typeface="Arial" panose="020B0604020202020204" pitchFamily="34" charset="0"/>
                <a:ea typeface="+mn-ea"/>
                <a:cs typeface="Arial" panose="020B0604020202020204" pitchFamily="34" charset="0"/>
              </a:rPr>
              <a:t>THREE PILLARS, ONE SHARED GOAL</a:t>
            </a:r>
          </a:p>
        </p:txBody>
      </p:sp>
      <p:pic>
        <p:nvPicPr>
          <p:cNvPr id="2" name="Picture 1" descr="HVWFD logo">
            <a:extLst>
              <a:ext uri="{FF2B5EF4-FFF2-40B4-BE49-F238E27FC236}">
                <a16:creationId xmlns:a16="http://schemas.microsoft.com/office/drawing/2014/main" id="{6CB578B5-921E-2C62-4A14-884E86C0C48D}"/>
              </a:ext>
            </a:extLst>
          </p:cNvPr>
          <p:cNvPicPr>
            <a:picLocks noChangeAspect="1"/>
          </p:cNvPicPr>
          <p:nvPr/>
        </p:nvPicPr>
        <p:blipFill>
          <a:blip r:embed="rId3"/>
          <a:stretch>
            <a:fillRect/>
          </a:stretch>
        </p:blipFill>
        <p:spPr>
          <a:xfrm>
            <a:off x="8521700" y="592818"/>
            <a:ext cx="2057400" cy="781050"/>
          </a:xfrm>
          <a:prstGeom prst="rect">
            <a:avLst/>
          </a:prstGeom>
        </p:spPr>
      </p:pic>
      <p:grpSp>
        <p:nvGrpSpPr>
          <p:cNvPr id="16" name="Group 15">
            <a:extLst>
              <a:ext uri="{FF2B5EF4-FFF2-40B4-BE49-F238E27FC236}">
                <a16:creationId xmlns:a16="http://schemas.microsoft.com/office/drawing/2014/main" id="{C81D8DE9-D47A-A84C-6C79-5567928FB80E}"/>
              </a:ext>
              <a:ext uri="{C183D7F6-B498-43B3-948B-1728B52AA6E4}">
                <adec:decorative xmlns:adec="http://schemas.microsoft.com/office/drawing/2017/decorative" val="1"/>
              </a:ext>
            </a:extLst>
          </p:cNvPr>
          <p:cNvGrpSpPr/>
          <p:nvPr/>
        </p:nvGrpSpPr>
        <p:grpSpPr>
          <a:xfrm>
            <a:off x="8088497" y="1942386"/>
            <a:ext cx="3359791" cy="3894402"/>
            <a:chOff x="8100054" y="1443895"/>
            <a:chExt cx="3353331" cy="4206250"/>
          </a:xfrm>
        </p:grpSpPr>
        <p:grpSp>
          <p:nvGrpSpPr>
            <p:cNvPr id="17" name="Group 16">
              <a:extLst>
                <a:ext uri="{FF2B5EF4-FFF2-40B4-BE49-F238E27FC236}">
                  <a16:creationId xmlns:a16="http://schemas.microsoft.com/office/drawing/2014/main" id="{070EAB02-F4CF-0AE0-EE4D-4F32B7DDABFF}"/>
                </a:ext>
              </a:extLst>
            </p:cNvPr>
            <p:cNvGrpSpPr/>
            <p:nvPr/>
          </p:nvGrpSpPr>
          <p:grpSpPr>
            <a:xfrm>
              <a:off x="8100054" y="1600225"/>
              <a:ext cx="3353331" cy="4049920"/>
              <a:chOff x="914394" y="1600225"/>
              <a:chExt cx="3353331" cy="4049920"/>
            </a:xfrm>
          </p:grpSpPr>
          <p:cxnSp>
            <p:nvCxnSpPr>
              <p:cNvPr id="30" name="Straight Arrow Connector 29">
                <a:extLst>
                  <a:ext uri="{FF2B5EF4-FFF2-40B4-BE49-F238E27FC236}">
                    <a16:creationId xmlns:a16="http://schemas.microsoft.com/office/drawing/2014/main" id="{B9C90B6B-8B6D-2208-00F6-2E4A6FCB7790}"/>
                  </a:ext>
                </a:extLst>
              </p:cNvPr>
              <p:cNvCxnSpPr>
                <a:cxnSpLocks/>
              </p:cNvCxnSpPr>
              <p:nvPr/>
            </p:nvCxnSpPr>
            <p:spPr>
              <a:xfrm>
                <a:off x="2546430" y="3809058"/>
                <a:ext cx="0" cy="348231"/>
              </a:xfrm>
              <a:prstGeom prst="straightConnector1">
                <a:avLst/>
              </a:prstGeom>
              <a:ln w="25400">
                <a:solidFill>
                  <a:schemeClr val="accent1"/>
                </a:solidFill>
                <a:tailEnd type="triangle"/>
              </a:ln>
            </p:spPr>
            <p:style>
              <a:lnRef idx="1">
                <a:schemeClr val="accent1"/>
              </a:lnRef>
              <a:fillRef idx="0">
                <a:schemeClr val="accent1"/>
              </a:fillRef>
              <a:effectRef idx="0">
                <a:schemeClr val="accent1"/>
              </a:effectRef>
              <a:fontRef idx="minor">
                <a:schemeClr val="tx1"/>
              </a:fontRef>
            </p:style>
          </p:cxnSp>
          <p:sp>
            <p:nvSpPr>
              <p:cNvPr id="45" name="Round Same Side Corner Rectangle 44">
                <a:extLst>
                  <a:ext uri="{FF2B5EF4-FFF2-40B4-BE49-F238E27FC236}">
                    <a16:creationId xmlns:a16="http://schemas.microsoft.com/office/drawing/2014/main" id="{25ED6608-9FD5-8F82-7036-37E0FE00CFC5}"/>
                  </a:ext>
                </a:extLst>
              </p:cNvPr>
              <p:cNvSpPr/>
              <p:nvPr/>
            </p:nvSpPr>
            <p:spPr>
              <a:xfrm rot="10800000">
                <a:off x="914397" y="1739370"/>
                <a:ext cx="3210443" cy="2124994"/>
              </a:xfrm>
              <a:prstGeom prst="round2SameRect">
                <a:avLst>
                  <a:gd name="adj1" fmla="val 8376"/>
                  <a:gd name="adj2" fmla="val 13265"/>
                </a:avLst>
              </a:prstGeom>
              <a:solidFill>
                <a:schemeClr val="bg1"/>
              </a:solidFill>
              <a:ln w="19050">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a:ea typeface="+mn-ea"/>
                  <a:cs typeface="+mn-cs"/>
                </a:endParaRPr>
              </a:p>
            </p:txBody>
          </p:sp>
          <p:sp>
            <p:nvSpPr>
              <p:cNvPr id="46" name="Round Same Side Corner Rectangle 45">
                <a:extLst>
                  <a:ext uri="{FF2B5EF4-FFF2-40B4-BE49-F238E27FC236}">
                    <a16:creationId xmlns:a16="http://schemas.microsoft.com/office/drawing/2014/main" id="{DD92D3A8-F751-D407-148B-1E2710212151}"/>
                  </a:ext>
                </a:extLst>
              </p:cNvPr>
              <p:cNvSpPr/>
              <p:nvPr/>
            </p:nvSpPr>
            <p:spPr>
              <a:xfrm>
                <a:off x="914394" y="1600225"/>
                <a:ext cx="3210446" cy="948976"/>
              </a:xfrm>
              <a:prstGeom prst="round2SameRect">
                <a:avLst>
                  <a:gd name="adj1" fmla="val 9277"/>
                  <a:gd name="adj2" fmla="val 0"/>
                </a:avLst>
              </a:prstGeom>
              <a:solidFill>
                <a:schemeClr val="accent4"/>
              </a:solidFill>
              <a:ln w="19050">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a:ea typeface="+mn-ea"/>
                  <a:cs typeface="+mn-cs"/>
                </a:endParaRPr>
              </a:p>
            </p:txBody>
          </p:sp>
          <p:sp>
            <p:nvSpPr>
              <p:cNvPr id="47" name="Rounded Rectangle 46">
                <a:extLst>
                  <a:ext uri="{FF2B5EF4-FFF2-40B4-BE49-F238E27FC236}">
                    <a16:creationId xmlns:a16="http://schemas.microsoft.com/office/drawing/2014/main" id="{37242AF0-E62B-5B03-B51D-FF4CDADFCE78}"/>
                  </a:ext>
                </a:extLst>
              </p:cNvPr>
              <p:cNvSpPr/>
              <p:nvPr/>
            </p:nvSpPr>
            <p:spPr>
              <a:xfrm>
                <a:off x="1152216" y="2052862"/>
                <a:ext cx="833989" cy="320039"/>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a:ea typeface="+mn-ea"/>
                  <a:cs typeface="+mn-cs"/>
                </a:endParaRPr>
              </a:p>
            </p:txBody>
          </p:sp>
          <p:sp>
            <p:nvSpPr>
              <p:cNvPr id="48" name="TextBox 47">
                <a:extLst>
                  <a:ext uri="{FF2B5EF4-FFF2-40B4-BE49-F238E27FC236}">
                    <a16:creationId xmlns:a16="http://schemas.microsoft.com/office/drawing/2014/main" id="{EFA72506-02E1-ABFF-9055-1A9B3261360F}"/>
                  </a:ext>
                </a:extLst>
              </p:cNvPr>
              <p:cNvSpPr txBox="1"/>
              <p:nvPr/>
            </p:nvSpPr>
            <p:spPr>
              <a:xfrm>
                <a:off x="1129323" y="2056395"/>
                <a:ext cx="863528" cy="302159"/>
              </a:xfrm>
              <a:prstGeom prst="rect">
                <a:avLst/>
              </a:prstGeom>
              <a:noFill/>
            </p:spPr>
            <p:txBody>
              <a:bodyPr wrap="square">
                <a:spAutoFit/>
              </a:bodyPr>
              <a:lstStyle/>
              <a:p>
                <a:pPr marL="0" marR="0" lvl="0" indent="0" algn="ctr" defTabSz="914400" rtl="0" eaLnBrk="1" fontAlgn="auto" latinLnBrk="0" hangingPunct="1">
                  <a:lnSpc>
                    <a:spcPct val="110000"/>
                  </a:lnSpc>
                  <a:spcBef>
                    <a:spcPts val="0"/>
                  </a:spcBef>
                  <a:spcAft>
                    <a:spcPts val="0"/>
                  </a:spcAft>
                  <a:buClrTx/>
                  <a:buSzTx/>
                  <a:buFontTx/>
                  <a:buNone/>
                  <a:tabLst/>
                  <a:defRPr/>
                </a:pPr>
                <a:r>
                  <a:rPr kumimoji="0" lang="en-US" sz="1200" b="1" i="0" u="none" strike="noStrike" kern="1200" cap="none" spc="0" normalizeH="0" baseline="0" noProof="0">
                    <a:ln>
                      <a:noFill/>
                    </a:ln>
                    <a:solidFill>
                      <a:srgbClr val="1C3564"/>
                    </a:solidFill>
                    <a:effectLst/>
                    <a:uLnTx/>
                    <a:uFillTx/>
                    <a:latin typeface="Arial" panose="020B0604020202020204" pitchFamily="34" charset="0"/>
                    <a:ea typeface="+mn-ea"/>
                    <a:cs typeface="Arial" panose="020B0604020202020204" pitchFamily="34" charset="0"/>
                  </a:rPr>
                  <a:t>Pillar 3</a:t>
                </a:r>
              </a:p>
            </p:txBody>
          </p:sp>
          <p:sp>
            <p:nvSpPr>
              <p:cNvPr id="49" name="TextBox 48">
                <a:extLst>
                  <a:ext uri="{FF2B5EF4-FFF2-40B4-BE49-F238E27FC236}">
                    <a16:creationId xmlns:a16="http://schemas.microsoft.com/office/drawing/2014/main" id="{095CB41E-BA9F-9BC9-34E1-02B3E1DB5839}"/>
                  </a:ext>
                </a:extLst>
              </p:cNvPr>
              <p:cNvSpPr txBox="1"/>
              <p:nvPr/>
            </p:nvSpPr>
            <p:spPr>
              <a:xfrm>
                <a:off x="2046343" y="1972209"/>
                <a:ext cx="2165725" cy="496750"/>
              </a:xfrm>
              <a:prstGeom prst="rect">
                <a:avLst/>
              </a:prstGeom>
              <a:noFill/>
            </p:spPr>
            <p:txBody>
              <a:bodyPr wrap="square">
                <a:spAutoFit/>
              </a:bodyP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1400" b="1" i="0" u="none" strike="noStrike" kern="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Support Workforce </a:t>
                </a:r>
                <a:br>
                  <a:rPr kumimoji="0" lang="en-US" sz="1400" b="1" i="0" u="none" strike="noStrike" kern="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br>
                <a:r>
                  <a:rPr kumimoji="0" lang="en-US" sz="1400" b="1" i="0" u="none" strike="noStrike" kern="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Well-Being</a:t>
                </a:r>
                <a:endParaRPr kumimoji="0" lang="en-US" sz="14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50" name="TextBox 49">
                <a:extLst>
                  <a:ext uri="{FF2B5EF4-FFF2-40B4-BE49-F238E27FC236}">
                    <a16:creationId xmlns:a16="http://schemas.microsoft.com/office/drawing/2014/main" id="{E9820F9C-496F-9D53-1DD2-939C7C9F6DF4}"/>
                  </a:ext>
                </a:extLst>
              </p:cNvPr>
              <p:cNvSpPr txBox="1"/>
              <p:nvPr/>
            </p:nvSpPr>
            <p:spPr>
              <a:xfrm>
                <a:off x="1043375" y="2648549"/>
                <a:ext cx="2980693" cy="897972"/>
              </a:xfrm>
              <a:prstGeom prst="rect">
                <a:avLst/>
              </a:prstGeom>
              <a:noFill/>
            </p:spPr>
            <p:txBody>
              <a:bodyPr wrap="square" rtlCol="0">
                <a:spAutoFit/>
              </a:bodyPr>
              <a:lstStyle/>
              <a:p>
                <a:pPr marL="0" marR="0" lvl="0" indent="0" algn="l" defTabSz="914400" rtl="0" eaLnBrk="1" fontAlgn="auto" latinLnBrk="0" hangingPunct="1">
                  <a:lnSpc>
                    <a:spcPct val="90000"/>
                  </a:lnSpc>
                  <a:spcBef>
                    <a:spcPts val="0"/>
                  </a:spcBef>
                  <a:spcAft>
                    <a:spcPts val="800"/>
                  </a:spcAft>
                  <a:buClrTx/>
                  <a:buSzTx/>
                  <a:buFontTx/>
                  <a:buNone/>
                  <a:tabLst/>
                  <a:defRPr/>
                </a:pPr>
                <a:r>
                  <a:rPr kumimoji="0" lang="en-US" sz="1400" b="1" i="0" u="none" strike="noStrike" kern="0" cap="none" spc="0" normalizeH="0" baseline="0" noProof="0">
                    <a:ln>
                      <a:noFill/>
                    </a:ln>
                    <a:solidFill>
                      <a:srgbClr val="4472C4"/>
                    </a:solidFill>
                    <a:effectLst/>
                    <a:uLnTx/>
                    <a:uFillTx/>
                    <a:latin typeface="Arial" panose="020B0604020202020204" pitchFamily="34" charset="0"/>
                    <a:ea typeface="+mn-ea"/>
                    <a:cs typeface="Arial" panose="020B0604020202020204" pitchFamily="34" charset="0"/>
                  </a:rPr>
                  <a:t>Purpose: </a:t>
                </a:r>
                <a:r>
                  <a:rPr kumimoji="0" lang="en-US" sz="1400" b="0" i="0" u="none" strike="noStrike" kern="0" cap="none" spc="0" normalizeH="0" baseline="0" noProof="0">
                    <a:ln>
                      <a:noFill/>
                    </a:ln>
                    <a:solidFill>
                      <a:prstClr val="black">
                        <a:lumMod val="75000"/>
                        <a:lumOff val="25000"/>
                      </a:prstClr>
                    </a:solidFill>
                    <a:effectLst/>
                    <a:uLnTx/>
                    <a:uFillTx/>
                    <a:latin typeface="Arial" panose="020B0604020202020204" pitchFamily="34" charset="0"/>
                    <a:ea typeface="+mn-ea"/>
                    <a:cs typeface="Arial" panose="020B0604020202020204" pitchFamily="34" charset="0"/>
                  </a:rPr>
                  <a:t>Sustain the people at the heart of home visiting by creating safe, balanced, and supportive working conditions.</a:t>
                </a:r>
              </a:p>
            </p:txBody>
          </p:sp>
          <p:sp>
            <p:nvSpPr>
              <p:cNvPr id="51" name="Round Same Side Corner Rectangle 50">
                <a:extLst>
                  <a:ext uri="{FF2B5EF4-FFF2-40B4-BE49-F238E27FC236}">
                    <a16:creationId xmlns:a16="http://schemas.microsoft.com/office/drawing/2014/main" id="{54E69E2A-E698-241F-5391-367516868A40}"/>
                  </a:ext>
                </a:extLst>
              </p:cNvPr>
              <p:cNvSpPr/>
              <p:nvPr/>
            </p:nvSpPr>
            <p:spPr>
              <a:xfrm rot="10800000">
                <a:off x="914395" y="4617398"/>
                <a:ext cx="3210444" cy="1032747"/>
              </a:xfrm>
              <a:prstGeom prst="round2SameRect">
                <a:avLst/>
              </a:prstGeom>
              <a:solidFill>
                <a:schemeClr val="bg1"/>
              </a:solidFill>
              <a:ln w="19050">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a:ea typeface="+mn-ea"/>
                  <a:cs typeface="+mn-cs"/>
                </a:endParaRPr>
              </a:p>
            </p:txBody>
          </p:sp>
          <p:sp>
            <p:nvSpPr>
              <p:cNvPr id="53" name="Round Same Side Corner Rectangle 52">
                <a:extLst>
                  <a:ext uri="{FF2B5EF4-FFF2-40B4-BE49-F238E27FC236}">
                    <a16:creationId xmlns:a16="http://schemas.microsoft.com/office/drawing/2014/main" id="{E6A90E36-033A-AFB5-8906-CDE4D91132D1}"/>
                  </a:ext>
                </a:extLst>
              </p:cNvPr>
              <p:cNvSpPr/>
              <p:nvPr/>
            </p:nvSpPr>
            <p:spPr>
              <a:xfrm>
                <a:off x="914398" y="4157289"/>
                <a:ext cx="3210446" cy="456854"/>
              </a:xfrm>
              <a:prstGeom prst="round2SameRect">
                <a:avLst/>
              </a:prstGeom>
              <a:solidFill>
                <a:schemeClr val="accent4"/>
              </a:solidFill>
              <a:ln w="19050">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991B1E"/>
                  </a:solidFill>
                  <a:effectLst/>
                  <a:uLnTx/>
                  <a:uFillTx/>
                  <a:latin typeface="Aptos"/>
                  <a:ea typeface="+mn-ea"/>
                  <a:cs typeface="+mn-cs"/>
                </a:endParaRPr>
              </a:p>
            </p:txBody>
          </p:sp>
          <p:sp>
            <p:nvSpPr>
              <p:cNvPr id="59" name="TextBox 58">
                <a:extLst>
                  <a:ext uri="{FF2B5EF4-FFF2-40B4-BE49-F238E27FC236}">
                    <a16:creationId xmlns:a16="http://schemas.microsoft.com/office/drawing/2014/main" id="{D8018B55-36A5-B776-2903-8E03F1F4CB32}"/>
                  </a:ext>
                </a:extLst>
              </p:cNvPr>
              <p:cNvSpPr txBox="1"/>
              <p:nvPr/>
            </p:nvSpPr>
            <p:spPr>
              <a:xfrm>
                <a:off x="1041281" y="4247488"/>
                <a:ext cx="2165725" cy="339070"/>
              </a:xfrm>
              <a:prstGeom prst="rect">
                <a:avLst/>
              </a:prstGeom>
              <a:noFill/>
            </p:spPr>
            <p:txBody>
              <a:bodyPr wrap="square">
                <a:spAutoFit/>
              </a:bodyP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1600" b="1" i="0" u="none" strike="noStrike" kern="1200" cap="none" spc="0" normalizeH="0" baseline="0" noProof="0">
                    <a:ln>
                      <a:noFill/>
                    </a:ln>
                    <a:solidFill>
                      <a:prstClr val="black">
                        <a:lumMod val="75000"/>
                        <a:lumOff val="25000"/>
                      </a:prstClr>
                    </a:solidFill>
                    <a:effectLst/>
                    <a:uLnTx/>
                    <a:uFillTx/>
                    <a:latin typeface="Arial" panose="020B0604020202020204" pitchFamily="34" charset="0"/>
                    <a:ea typeface="+mn-ea"/>
                    <a:cs typeface="Arial" panose="020B0604020202020204" pitchFamily="34" charset="0"/>
                  </a:rPr>
                  <a:t>Outcomes</a:t>
                </a:r>
              </a:p>
            </p:txBody>
          </p:sp>
          <p:sp>
            <p:nvSpPr>
              <p:cNvPr id="66" name="TextBox 65">
                <a:extLst>
                  <a:ext uri="{FF2B5EF4-FFF2-40B4-BE49-F238E27FC236}">
                    <a16:creationId xmlns:a16="http://schemas.microsoft.com/office/drawing/2014/main" id="{AFC3816E-A0F6-B0EF-382A-E9C7982AA375}"/>
                  </a:ext>
                </a:extLst>
              </p:cNvPr>
              <p:cNvSpPr txBox="1"/>
              <p:nvPr/>
            </p:nvSpPr>
            <p:spPr>
              <a:xfrm>
                <a:off x="1039924" y="4769178"/>
                <a:ext cx="3227801" cy="728005"/>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1400" b="0" i="0" u="none" strike="noStrike" kern="1200" cap="none" spc="0" normalizeH="0" baseline="0" noProof="0">
                    <a:ln>
                      <a:noFill/>
                    </a:ln>
                    <a:solidFill>
                      <a:prstClr val="black">
                        <a:lumMod val="75000"/>
                        <a:lumOff val="25000"/>
                      </a:prstClr>
                    </a:solidFill>
                    <a:effectLst/>
                    <a:uLnTx/>
                    <a:uFillTx/>
                    <a:latin typeface="Arial" panose="020B0604020202020204" pitchFamily="34" charset="0"/>
                    <a:ea typeface="+mn-ea"/>
                    <a:cs typeface="Arial" panose="020B0604020202020204" pitchFamily="34" charset="0"/>
                  </a:rPr>
                  <a:t>Increased morale, improved </a:t>
                </a:r>
                <a:br>
                  <a:rPr kumimoji="0" lang="en-US" sz="1400" b="0" i="0" u="none" strike="noStrike" kern="1200" cap="none" spc="0" normalizeH="0" baseline="0" noProof="0">
                    <a:ln>
                      <a:noFill/>
                    </a:ln>
                    <a:solidFill>
                      <a:prstClr val="black">
                        <a:lumMod val="75000"/>
                        <a:lumOff val="25000"/>
                      </a:prstClr>
                    </a:solidFill>
                    <a:effectLst/>
                    <a:uLnTx/>
                    <a:uFillTx/>
                    <a:latin typeface="Arial" panose="020B0604020202020204" pitchFamily="34" charset="0"/>
                    <a:ea typeface="+mn-ea"/>
                    <a:cs typeface="Arial" panose="020B0604020202020204" pitchFamily="34" charset="0"/>
                  </a:rPr>
                </a:br>
                <a:r>
                  <a:rPr kumimoji="0" lang="en-US" sz="1400" b="0" i="0" u="none" strike="noStrike" kern="1200" cap="none" spc="0" normalizeH="0" baseline="0" noProof="0">
                    <a:ln>
                      <a:noFill/>
                    </a:ln>
                    <a:solidFill>
                      <a:prstClr val="black">
                        <a:lumMod val="75000"/>
                        <a:lumOff val="25000"/>
                      </a:prstClr>
                    </a:solidFill>
                    <a:effectLst/>
                    <a:uLnTx/>
                    <a:uFillTx/>
                    <a:latin typeface="Arial" panose="020B0604020202020204" pitchFamily="34" charset="0"/>
                    <a:ea typeface="+mn-ea"/>
                    <a:cs typeface="Arial" panose="020B0604020202020204" pitchFamily="34" charset="0"/>
                  </a:rPr>
                  <a:t>retention, and reduced burnout </a:t>
                </a:r>
                <a:br>
                  <a:rPr kumimoji="0" lang="en-US" sz="1400" b="0" i="0" u="none" strike="noStrike" kern="1200" cap="none" spc="0" normalizeH="0" baseline="0" noProof="0">
                    <a:ln>
                      <a:noFill/>
                    </a:ln>
                    <a:solidFill>
                      <a:prstClr val="black">
                        <a:lumMod val="75000"/>
                        <a:lumOff val="25000"/>
                      </a:prstClr>
                    </a:solidFill>
                    <a:effectLst/>
                    <a:uLnTx/>
                    <a:uFillTx/>
                    <a:latin typeface="Arial" panose="020B0604020202020204" pitchFamily="34" charset="0"/>
                    <a:ea typeface="+mn-ea"/>
                    <a:cs typeface="Arial" panose="020B0604020202020204" pitchFamily="34" charset="0"/>
                  </a:rPr>
                </a:br>
                <a:r>
                  <a:rPr kumimoji="0" lang="en-US" sz="1400" b="0" i="0" u="none" strike="noStrike" kern="1200" cap="none" spc="-30" normalizeH="0" baseline="0" noProof="0">
                    <a:ln>
                      <a:noFill/>
                    </a:ln>
                    <a:solidFill>
                      <a:prstClr val="black">
                        <a:lumMod val="75000"/>
                        <a:lumOff val="25000"/>
                      </a:prstClr>
                    </a:solidFill>
                    <a:effectLst/>
                    <a:uLnTx/>
                    <a:uFillTx/>
                    <a:latin typeface="Arial" panose="020B0604020202020204" pitchFamily="34" charset="0"/>
                    <a:ea typeface="+mn-ea"/>
                    <a:cs typeface="Arial" panose="020B0604020202020204" pitchFamily="34" charset="0"/>
                  </a:rPr>
                  <a:t>through practices that help staff thrive.</a:t>
                </a:r>
              </a:p>
            </p:txBody>
          </p:sp>
        </p:grpSp>
        <p:pic>
          <p:nvPicPr>
            <p:cNvPr id="29" name="Graphic 28">
              <a:extLst>
                <a:ext uri="{FF2B5EF4-FFF2-40B4-BE49-F238E27FC236}">
                  <a16:creationId xmlns:a16="http://schemas.microsoft.com/office/drawing/2014/main" id="{00CD36DD-B58E-89F6-3B1D-3E863CD032EF}"/>
                </a:ext>
              </a:extLst>
            </p:cNvPr>
            <p:cNvPicPr>
              <a:picLocks noChangeAspect="1"/>
            </p:cNvPicPr>
            <p:nvPr/>
          </p:nvPicPr>
          <p:blipFill>
            <a:blip>
              <a:extLst>
                <a:ext uri="{96DAC541-7B7A-43D3-8B79-37D633B846F1}">
                  <asvg:svgBlip xmlns:asvg="http://schemas.microsoft.com/office/drawing/2016/SVG/main" r:embed="rId4"/>
                </a:ext>
              </a:extLst>
            </a:blip>
            <a:srcRect/>
            <a:stretch/>
          </p:blipFill>
          <p:spPr>
            <a:xfrm>
              <a:off x="9468736" y="1443895"/>
              <a:ext cx="327279" cy="327279"/>
            </a:xfrm>
            <a:prstGeom prst="rect">
              <a:avLst/>
            </a:prstGeom>
          </p:spPr>
        </p:pic>
      </p:grpSp>
      <p:sp>
        <p:nvSpPr>
          <p:cNvPr id="67" name="Oval 66">
            <a:extLst>
              <a:ext uri="{FF2B5EF4-FFF2-40B4-BE49-F238E27FC236}">
                <a16:creationId xmlns:a16="http://schemas.microsoft.com/office/drawing/2014/main" id="{65A6010A-E2EB-A36F-29CB-DF493A0EB578}"/>
              </a:ext>
              <a:ext uri="{C183D7F6-B498-43B3-948B-1728B52AA6E4}">
                <adec:decorative xmlns:adec="http://schemas.microsoft.com/office/drawing/2017/decorative" val="1"/>
              </a:ext>
            </a:extLst>
          </p:cNvPr>
          <p:cNvSpPr>
            <a:spLocks noChangeAspect="1"/>
          </p:cNvSpPr>
          <p:nvPr/>
        </p:nvSpPr>
        <p:spPr>
          <a:xfrm>
            <a:off x="9483989" y="1883664"/>
            <a:ext cx="402336" cy="402336"/>
          </a:xfrm>
          <a:prstGeom prst="ellipse">
            <a:avLst/>
          </a:prstGeom>
          <a:solidFill>
            <a:schemeClr val="bg1"/>
          </a:solidFill>
          <a:ln w="15875">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a:ea typeface="+mn-ea"/>
              <a:cs typeface="+mn-cs"/>
            </a:endParaRPr>
          </a:p>
        </p:txBody>
      </p:sp>
      <p:grpSp>
        <p:nvGrpSpPr>
          <p:cNvPr id="68" name="Group 67">
            <a:extLst>
              <a:ext uri="{FF2B5EF4-FFF2-40B4-BE49-F238E27FC236}">
                <a16:creationId xmlns:a16="http://schemas.microsoft.com/office/drawing/2014/main" id="{9762EFEA-207F-2FD6-1484-0EEA413263C8}"/>
              </a:ext>
              <a:ext uri="{C183D7F6-B498-43B3-948B-1728B52AA6E4}">
                <adec:decorative xmlns:adec="http://schemas.microsoft.com/office/drawing/2017/decorative" val="1"/>
              </a:ext>
            </a:extLst>
          </p:cNvPr>
          <p:cNvGrpSpPr/>
          <p:nvPr/>
        </p:nvGrpSpPr>
        <p:grpSpPr>
          <a:xfrm>
            <a:off x="4473532" y="1871282"/>
            <a:ext cx="3436028" cy="3952991"/>
            <a:chOff x="4488745" y="1860875"/>
            <a:chExt cx="3436028" cy="3952991"/>
          </a:xfrm>
        </p:grpSpPr>
        <p:grpSp>
          <p:nvGrpSpPr>
            <p:cNvPr id="69" name="Group 68">
              <a:extLst>
                <a:ext uri="{FF2B5EF4-FFF2-40B4-BE49-F238E27FC236}">
                  <a16:creationId xmlns:a16="http://schemas.microsoft.com/office/drawing/2014/main" id="{00BB2FA0-D628-452B-EA42-439981DA1B91}"/>
                </a:ext>
              </a:extLst>
            </p:cNvPr>
            <p:cNvGrpSpPr/>
            <p:nvPr/>
          </p:nvGrpSpPr>
          <p:grpSpPr>
            <a:xfrm>
              <a:off x="4488745" y="2076719"/>
              <a:ext cx="3436028" cy="3737147"/>
              <a:chOff x="4488745" y="2076719"/>
              <a:chExt cx="3436028" cy="3737147"/>
            </a:xfrm>
          </p:grpSpPr>
          <p:cxnSp>
            <p:nvCxnSpPr>
              <p:cNvPr id="71" name="Straight Arrow Connector 70">
                <a:extLst>
                  <a:ext uri="{FF2B5EF4-FFF2-40B4-BE49-F238E27FC236}">
                    <a16:creationId xmlns:a16="http://schemas.microsoft.com/office/drawing/2014/main" id="{E9C3A302-022A-1E0D-4539-F2E4EBC30222}"/>
                  </a:ext>
                </a:extLst>
              </p:cNvPr>
              <p:cNvCxnSpPr>
                <a:cxnSpLocks/>
              </p:cNvCxnSpPr>
              <p:nvPr/>
            </p:nvCxnSpPr>
            <p:spPr>
              <a:xfrm>
                <a:off x="6123925" y="4121791"/>
                <a:ext cx="0" cy="322414"/>
              </a:xfrm>
              <a:prstGeom prst="straightConnector1">
                <a:avLst/>
              </a:prstGeom>
              <a:ln w="25400">
                <a:solidFill>
                  <a:schemeClr val="accent1"/>
                </a:solidFill>
                <a:tailEnd type="triangle"/>
              </a:ln>
            </p:spPr>
            <p:style>
              <a:lnRef idx="1">
                <a:schemeClr val="accent1"/>
              </a:lnRef>
              <a:fillRef idx="0">
                <a:schemeClr val="accent1"/>
              </a:fillRef>
              <a:effectRef idx="0">
                <a:schemeClr val="accent1"/>
              </a:effectRef>
              <a:fontRef idx="minor">
                <a:schemeClr val="tx1"/>
              </a:fontRef>
            </p:style>
          </p:cxnSp>
          <p:sp>
            <p:nvSpPr>
              <p:cNvPr id="72" name="Round Same Side Corner Rectangle 71">
                <a:extLst>
                  <a:ext uri="{FF2B5EF4-FFF2-40B4-BE49-F238E27FC236}">
                    <a16:creationId xmlns:a16="http://schemas.microsoft.com/office/drawing/2014/main" id="{8EE45885-5AD8-E44B-5B56-200962D4E96A}"/>
                  </a:ext>
                </a:extLst>
              </p:cNvPr>
              <p:cNvSpPr/>
              <p:nvPr/>
            </p:nvSpPr>
            <p:spPr>
              <a:xfrm rot="10800000">
                <a:off x="4488747" y="2205548"/>
                <a:ext cx="3216628" cy="1967448"/>
              </a:xfrm>
              <a:prstGeom prst="round2SameRect">
                <a:avLst>
                  <a:gd name="adj1" fmla="val 8376"/>
                  <a:gd name="adj2" fmla="val 13265"/>
                </a:avLst>
              </a:prstGeom>
              <a:solidFill>
                <a:schemeClr val="bg1"/>
              </a:solidFill>
              <a:ln w="19050">
                <a:solidFill>
                  <a:srgbClr val="157F7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a:ea typeface="+mn-ea"/>
                  <a:cs typeface="+mn-cs"/>
                </a:endParaRPr>
              </a:p>
            </p:txBody>
          </p:sp>
          <p:sp>
            <p:nvSpPr>
              <p:cNvPr id="73" name="Round Same Side Corner Rectangle 72">
                <a:extLst>
                  <a:ext uri="{FF2B5EF4-FFF2-40B4-BE49-F238E27FC236}">
                    <a16:creationId xmlns:a16="http://schemas.microsoft.com/office/drawing/2014/main" id="{CFB61A8D-B4D8-26E1-5E37-ACD3D28E349B}"/>
                  </a:ext>
                </a:extLst>
              </p:cNvPr>
              <p:cNvSpPr/>
              <p:nvPr/>
            </p:nvSpPr>
            <p:spPr>
              <a:xfrm>
                <a:off x="4488746" y="2076719"/>
                <a:ext cx="3216631" cy="878620"/>
              </a:xfrm>
              <a:prstGeom prst="round2SameRect">
                <a:avLst>
                  <a:gd name="adj1" fmla="val 9277"/>
                  <a:gd name="adj2" fmla="val 0"/>
                </a:avLst>
              </a:prstGeom>
              <a:solidFill>
                <a:srgbClr val="157F7D"/>
              </a:solidFill>
              <a:ln w="19050">
                <a:solidFill>
                  <a:srgbClr val="157F7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a:ea typeface="+mn-ea"/>
                  <a:cs typeface="+mn-cs"/>
                </a:endParaRPr>
              </a:p>
            </p:txBody>
          </p:sp>
          <p:sp>
            <p:nvSpPr>
              <p:cNvPr id="74" name="Rounded Rectangle 73">
                <a:extLst>
                  <a:ext uri="{FF2B5EF4-FFF2-40B4-BE49-F238E27FC236}">
                    <a16:creationId xmlns:a16="http://schemas.microsoft.com/office/drawing/2014/main" id="{3C5F345F-39CF-2BDC-07D2-104C2245E4E8}"/>
                  </a:ext>
                </a:extLst>
              </p:cNvPr>
              <p:cNvSpPr/>
              <p:nvPr/>
            </p:nvSpPr>
            <p:spPr>
              <a:xfrm>
                <a:off x="4727025" y="2495798"/>
                <a:ext cx="835595" cy="296313"/>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a:ea typeface="+mn-ea"/>
                  <a:cs typeface="+mn-cs"/>
                </a:endParaRPr>
              </a:p>
            </p:txBody>
          </p:sp>
          <p:sp>
            <p:nvSpPr>
              <p:cNvPr id="75" name="TextBox 74">
                <a:extLst>
                  <a:ext uri="{FF2B5EF4-FFF2-40B4-BE49-F238E27FC236}">
                    <a16:creationId xmlns:a16="http://schemas.microsoft.com/office/drawing/2014/main" id="{11A4D897-A6A0-8BDC-FBF1-3FBC459B448D}"/>
                  </a:ext>
                </a:extLst>
              </p:cNvPr>
              <p:cNvSpPr txBox="1"/>
              <p:nvPr/>
            </p:nvSpPr>
            <p:spPr>
              <a:xfrm>
                <a:off x="4704088" y="2499069"/>
                <a:ext cx="865192" cy="279757"/>
              </a:xfrm>
              <a:prstGeom prst="rect">
                <a:avLst/>
              </a:prstGeom>
              <a:noFill/>
            </p:spPr>
            <p:txBody>
              <a:bodyPr wrap="square">
                <a:spAutoFit/>
              </a:bodyPr>
              <a:lstStyle/>
              <a:p>
                <a:pPr marL="0" marR="0" lvl="0" indent="0" algn="ctr" defTabSz="914400" rtl="0" eaLnBrk="1" fontAlgn="auto" latinLnBrk="0" hangingPunct="1">
                  <a:lnSpc>
                    <a:spcPct val="110000"/>
                  </a:lnSpc>
                  <a:spcBef>
                    <a:spcPts val="0"/>
                  </a:spcBef>
                  <a:spcAft>
                    <a:spcPts val="0"/>
                  </a:spcAft>
                  <a:buClrTx/>
                  <a:buSzTx/>
                  <a:buFontTx/>
                  <a:buNone/>
                  <a:tabLst/>
                  <a:defRPr/>
                </a:pPr>
                <a:r>
                  <a:rPr kumimoji="0" lang="en-US" sz="1200" b="1" i="0" u="none" strike="noStrike" kern="1200" cap="none" spc="0" normalizeH="0" baseline="0" noProof="0">
                    <a:ln>
                      <a:noFill/>
                    </a:ln>
                    <a:solidFill>
                      <a:srgbClr val="1C3564"/>
                    </a:solidFill>
                    <a:effectLst/>
                    <a:uLnTx/>
                    <a:uFillTx/>
                    <a:latin typeface="Arial" panose="020B0604020202020204" pitchFamily="34" charset="0"/>
                    <a:ea typeface="+mn-ea"/>
                    <a:cs typeface="Arial" panose="020B0604020202020204" pitchFamily="34" charset="0"/>
                  </a:rPr>
                  <a:t>Pillar 2</a:t>
                </a:r>
              </a:p>
            </p:txBody>
          </p:sp>
          <p:sp>
            <p:nvSpPr>
              <p:cNvPr id="76" name="TextBox 75">
                <a:extLst>
                  <a:ext uri="{FF2B5EF4-FFF2-40B4-BE49-F238E27FC236}">
                    <a16:creationId xmlns:a16="http://schemas.microsoft.com/office/drawing/2014/main" id="{426A87D3-40F7-44FB-78FF-A35FB360B05D}"/>
                  </a:ext>
                </a:extLst>
              </p:cNvPr>
              <p:cNvSpPr txBox="1"/>
              <p:nvPr/>
            </p:nvSpPr>
            <p:spPr>
              <a:xfrm>
                <a:off x="5622874" y="2421124"/>
                <a:ext cx="2169897" cy="459922"/>
              </a:xfrm>
              <a:prstGeom prst="rect">
                <a:avLst/>
              </a:prstGeom>
              <a:noFill/>
            </p:spPr>
            <p:txBody>
              <a:bodyPr wrap="square">
                <a:spAutoFit/>
              </a:bodyP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1400" b="1"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Strengthen the </a:t>
                </a:r>
                <a:br>
                  <a:rPr kumimoji="0" lang="en-US" sz="1400" b="1"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br>
                <a:r>
                  <a:rPr kumimoji="0" lang="en-US" sz="1400" b="1"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Workforce</a:t>
                </a:r>
                <a:endParaRPr kumimoji="0" lang="en-US" sz="140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77" name="TextBox 76">
                <a:extLst>
                  <a:ext uri="{FF2B5EF4-FFF2-40B4-BE49-F238E27FC236}">
                    <a16:creationId xmlns:a16="http://schemas.microsoft.com/office/drawing/2014/main" id="{46C5A4B7-0A1D-3B2A-FC83-0EBC565304EB}"/>
                  </a:ext>
                </a:extLst>
              </p:cNvPr>
              <p:cNvSpPr txBox="1"/>
              <p:nvPr/>
            </p:nvSpPr>
            <p:spPr>
              <a:xfrm>
                <a:off x="4628422" y="3047320"/>
                <a:ext cx="3296351" cy="1386020"/>
              </a:xfrm>
              <a:prstGeom prst="rect">
                <a:avLst/>
              </a:prstGeom>
              <a:noFill/>
            </p:spPr>
            <p:txBody>
              <a:bodyPr wrap="square" rtlCol="0">
                <a:spAutoFit/>
              </a:bodyPr>
              <a:lstStyle/>
              <a:p>
                <a:pPr marL="0" marR="0" lvl="0" indent="0" algn="l" defTabSz="914400" rtl="0" eaLnBrk="1" fontAlgn="auto" latinLnBrk="0" hangingPunct="1">
                  <a:lnSpc>
                    <a:spcPct val="90000"/>
                  </a:lnSpc>
                  <a:spcBef>
                    <a:spcPts val="0"/>
                  </a:spcBef>
                  <a:spcAft>
                    <a:spcPts val="800"/>
                  </a:spcAft>
                  <a:buClrTx/>
                  <a:buSzTx/>
                  <a:buFontTx/>
                  <a:buNone/>
                  <a:tabLst/>
                  <a:defRPr/>
                </a:pPr>
                <a:r>
                  <a:rPr kumimoji="0" lang="en-US" sz="1400" b="1" i="0" u="none" strike="noStrike" kern="0" cap="none" spc="0" normalizeH="0" baseline="0" noProof="0">
                    <a:ln>
                      <a:noFill/>
                    </a:ln>
                    <a:solidFill>
                      <a:srgbClr val="4472C4"/>
                    </a:solidFill>
                    <a:effectLst/>
                    <a:uLnTx/>
                    <a:uFillTx/>
                    <a:latin typeface="Arial" panose="020B0604020202020204" pitchFamily="34" charset="0"/>
                    <a:ea typeface="+mn-ea"/>
                    <a:cs typeface="Arial" panose="020B0604020202020204" pitchFamily="34" charset="0"/>
                  </a:rPr>
                  <a:t>Purpose: </a:t>
                </a:r>
                <a:r>
                  <a:rPr kumimoji="0" lang="en-US" sz="1400" b="0" i="0" u="none" strike="noStrike" kern="0" cap="none" spc="0" normalizeH="0" baseline="0" noProof="0">
                    <a:ln>
                      <a:noFill/>
                    </a:ln>
                    <a:solidFill>
                      <a:prstClr val="black">
                        <a:lumMod val="75000"/>
                        <a:lumOff val="25000"/>
                      </a:prstClr>
                    </a:solidFill>
                    <a:effectLst/>
                    <a:uLnTx/>
                    <a:uFillTx/>
                    <a:latin typeface="Arial" panose="020B0604020202020204" pitchFamily="34" charset="0"/>
                    <a:ea typeface="+mn-ea"/>
                    <a:cs typeface="Arial" panose="020B0604020202020204" pitchFamily="34" charset="0"/>
                  </a:rPr>
                  <a:t>Invest in the people who make home visiting possible by supporting fair pay, core </a:t>
                </a:r>
                <a:br>
                  <a:rPr kumimoji="0" lang="en-US" sz="1400" b="0" i="0" u="none" strike="noStrike" kern="0" cap="none" spc="0" normalizeH="0" baseline="0" noProof="0">
                    <a:ln>
                      <a:noFill/>
                    </a:ln>
                    <a:solidFill>
                      <a:prstClr val="black">
                        <a:lumMod val="75000"/>
                        <a:lumOff val="25000"/>
                      </a:prstClr>
                    </a:solidFill>
                    <a:effectLst/>
                    <a:uLnTx/>
                    <a:uFillTx/>
                    <a:latin typeface="Arial" panose="020B0604020202020204" pitchFamily="34" charset="0"/>
                    <a:ea typeface="+mn-ea"/>
                    <a:cs typeface="Arial" panose="020B0604020202020204" pitchFamily="34" charset="0"/>
                  </a:rPr>
                </a:br>
                <a:r>
                  <a:rPr kumimoji="0" lang="en-US" sz="1400" b="0" i="0" u="none" strike="noStrike" kern="0" cap="none" spc="0" normalizeH="0" baseline="0" noProof="0">
                    <a:ln>
                      <a:noFill/>
                    </a:ln>
                    <a:solidFill>
                      <a:prstClr val="black">
                        <a:lumMod val="75000"/>
                        <a:lumOff val="25000"/>
                      </a:prstClr>
                    </a:solidFill>
                    <a:effectLst/>
                    <a:uLnTx/>
                    <a:uFillTx/>
                    <a:latin typeface="Arial" panose="020B0604020202020204" pitchFamily="34" charset="0"/>
                    <a:ea typeface="+mn-ea"/>
                    <a:cs typeface="Arial" panose="020B0604020202020204" pitchFamily="34" charset="0"/>
                  </a:rPr>
                  <a:t>competencies, and professional growth.</a:t>
                </a:r>
              </a:p>
              <a:p>
                <a:pPr marL="0" marR="0" lvl="0" indent="0" algn="l" defTabSz="914400" rtl="0" eaLnBrk="1" fontAlgn="auto" latinLnBrk="0" hangingPunct="1">
                  <a:lnSpc>
                    <a:spcPct val="90000"/>
                  </a:lnSpc>
                  <a:spcBef>
                    <a:spcPts val="0"/>
                  </a:spcBef>
                  <a:spcAft>
                    <a:spcPts val="800"/>
                  </a:spcAft>
                  <a:buClrTx/>
                  <a:buSzTx/>
                  <a:buFontTx/>
                  <a:buNone/>
                  <a:tabLst/>
                  <a:defRPr/>
                </a:pPr>
                <a:endParaRPr kumimoji="0" lang="en-US" sz="1600" b="0" i="0" u="none" strike="noStrike" kern="100" cap="none" spc="0" normalizeH="0" baseline="0" noProof="0">
                  <a:ln>
                    <a:noFill/>
                  </a:ln>
                  <a:solidFill>
                    <a:prstClr val="black"/>
                  </a:solidFill>
                  <a:effectLst/>
                  <a:uLnTx/>
                  <a:uFillTx/>
                  <a:latin typeface="Arial" panose="020B0604020202020204" pitchFamily="34" charset="0"/>
                  <a:ea typeface="Aptos" panose="020B0004020202020204" pitchFamily="34" charset="0"/>
                  <a:cs typeface="Arial" panose="020B0604020202020204" pitchFamily="34" charset="0"/>
                </a:endParaRPr>
              </a:p>
            </p:txBody>
          </p:sp>
          <p:sp>
            <p:nvSpPr>
              <p:cNvPr id="78" name="Round Same Side Corner Rectangle 77">
                <a:extLst>
                  <a:ext uri="{FF2B5EF4-FFF2-40B4-BE49-F238E27FC236}">
                    <a16:creationId xmlns:a16="http://schemas.microsoft.com/office/drawing/2014/main" id="{6A88FD75-B95E-F501-D72F-EEC6285715D4}"/>
                  </a:ext>
                </a:extLst>
              </p:cNvPr>
              <p:cNvSpPr/>
              <p:nvPr/>
            </p:nvSpPr>
            <p:spPr>
              <a:xfrm rot="10800000">
                <a:off x="4488745" y="4870201"/>
                <a:ext cx="3216629" cy="943665"/>
              </a:xfrm>
              <a:prstGeom prst="round2SameRect">
                <a:avLst/>
              </a:prstGeom>
              <a:solidFill>
                <a:schemeClr val="bg1"/>
              </a:solidFill>
              <a:ln w="19050">
                <a:solidFill>
                  <a:srgbClr val="157F7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a:ea typeface="+mn-ea"/>
                  <a:cs typeface="+mn-cs"/>
                </a:endParaRPr>
              </a:p>
            </p:txBody>
          </p:sp>
          <p:sp>
            <p:nvSpPr>
              <p:cNvPr id="79" name="Round Same Side Corner Rectangle 78">
                <a:extLst>
                  <a:ext uri="{FF2B5EF4-FFF2-40B4-BE49-F238E27FC236}">
                    <a16:creationId xmlns:a16="http://schemas.microsoft.com/office/drawing/2014/main" id="{3D8C13BF-3896-C71E-EFEA-CF081A475B45}"/>
                  </a:ext>
                </a:extLst>
              </p:cNvPr>
              <p:cNvSpPr/>
              <p:nvPr/>
            </p:nvSpPr>
            <p:spPr>
              <a:xfrm>
                <a:off x="4488748" y="4444205"/>
                <a:ext cx="3216631" cy="426502"/>
              </a:xfrm>
              <a:prstGeom prst="round2SameRect">
                <a:avLst/>
              </a:prstGeom>
              <a:solidFill>
                <a:srgbClr val="157F7D"/>
              </a:solidFill>
              <a:ln w="19050">
                <a:solidFill>
                  <a:srgbClr val="157F7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991B1E"/>
                  </a:solidFill>
                  <a:effectLst/>
                  <a:uLnTx/>
                  <a:uFillTx/>
                  <a:latin typeface="Aptos"/>
                  <a:ea typeface="+mn-ea"/>
                  <a:cs typeface="+mn-cs"/>
                </a:endParaRPr>
              </a:p>
            </p:txBody>
          </p:sp>
          <p:sp>
            <p:nvSpPr>
              <p:cNvPr id="80" name="TextBox 79">
                <a:extLst>
                  <a:ext uri="{FF2B5EF4-FFF2-40B4-BE49-F238E27FC236}">
                    <a16:creationId xmlns:a16="http://schemas.microsoft.com/office/drawing/2014/main" id="{282989AF-AAC8-81E9-2CFF-5DD2FBF8561B}"/>
                  </a:ext>
                </a:extLst>
              </p:cNvPr>
              <p:cNvSpPr txBox="1"/>
              <p:nvPr/>
            </p:nvSpPr>
            <p:spPr>
              <a:xfrm>
                <a:off x="4624905" y="4527715"/>
                <a:ext cx="2169897" cy="300718"/>
              </a:xfrm>
              <a:prstGeom prst="rect">
                <a:avLst/>
              </a:prstGeom>
              <a:noFill/>
            </p:spPr>
            <p:txBody>
              <a:bodyPr wrap="square">
                <a:spAutoFit/>
              </a:bodyP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160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Outcomes</a:t>
                </a:r>
              </a:p>
            </p:txBody>
          </p:sp>
          <p:sp>
            <p:nvSpPr>
              <p:cNvPr id="81" name="TextBox 80">
                <a:extLst>
                  <a:ext uri="{FF2B5EF4-FFF2-40B4-BE49-F238E27FC236}">
                    <a16:creationId xmlns:a16="http://schemas.microsoft.com/office/drawing/2014/main" id="{26A5043B-D659-E87E-7222-7AC4DD0F5BC2}"/>
                  </a:ext>
                </a:extLst>
              </p:cNvPr>
              <p:cNvSpPr txBox="1"/>
              <p:nvPr/>
            </p:nvSpPr>
            <p:spPr>
              <a:xfrm>
                <a:off x="4631497" y="5005531"/>
                <a:ext cx="2861641" cy="645660"/>
              </a:xfrm>
              <a:prstGeom prst="rect">
                <a:avLst/>
              </a:prstGeom>
              <a:noFill/>
            </p:spPr>
            <p:txBody>
              <a:bodyPr wrap="square" rtlCol="0">
                <a:spAutoFit/>
              </a:bodyP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1400" b="0" i="0" u="none" strike="noStrike" kern="1200" cap="none" spc="0" normalizeH="0" baseline="0" noProof="0">
                    <a:ln>
                      <a:noFill/>
                    </a:ln>
                    <a:solidFill>
                      <a:prstClr val="black">
                        <a:lumMod val="75000"/>
                        <a:lumOff val="25000"/>
                      </a:prstClr>
                    </a:solidFill>
                    <a:effectLst/>
                    <a:uLnTx/>
                    <a:uFillTx/>
                    <a:latin typeface="Arial" panose="020B0604020202020204" pitchFamily="34" charset="0"/>
                    <a:ea typeface="+mn-ea"/>
                    <a:cs typeface="Arial" panose="020B0604020202020204" pitchFamily="34" charset="0"/>
                  </a:rPr>
                  <a:t>A stable, skilled, and respected workforce with opportunities for advancement and recognition.</a:t>
                </a:r>
              </a:p>
            </p:txBody>
          </p:sp>
        </p:grpSp>
        <p:sp>
          <p:nvSpPr>
            <p:cNvPr id="70" name="Oval 69">
              <a:extLst>
                <a:ext uri="{FF2B5EF4-FFF2-40B4-BE49-F238E27FC236}">
                  <a16:creationId xmlns:a16="http://schemas.microsoft.com/office/drawing/2014/main" id="{5166073D-C170-E87B-4C3D-E999E60CB7B1}"/>
                </a:ext>
              </a:extLst>
            </p:cNvPr>
            <p:cNvSpPr>
              <a:spLocks noChangeAspect="1"/>
            </p:cNvSpPr>
            <p:nvPr/>
          </p:nvSpPr>
          <p:spPr>
            <a:xfrm>
              <a:off x="5882683" y="1860875"/>
              <a:ext cx="402336" cy="402336"/>
            </a:xfrm>
            <a:prstGeom prst="ellipse">
              <a:avLst/>
            </a:prstGeom>
            <a:solidFill>
              <a:schemeClr val="bg1"/>
            </a:solidFill>
            <a:ln w="15875">
              <a:solidFill>
                <a:srgbClr val="157F7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a:ea typeface="+mn-ea"/>
                <a:cs typeface="+mn-cs"/>
              </a:endParaRPr>
            </a:p>
          </p:txBody>
        </p:sp>
      </p:grpSp>
      <p:grpSp>
        <p:nvGrpSpPr>
          <p:cNvPr id="82" name="Group 81">
            <a:extLst>
              <a:ext uri="{FF2B5EF4-FFF2-40B4-BE49-F238E27FC236}">
                <a16:creationId xmlns:a16="http://schemas.microsoft.com/office/drawing/2014/main" id="{3373DB0B-E59B-9660-231F-1E8C182EFDF1}"/>
              </a:ext>
              <a:ext uri="{C183D7F6-B498-43B3-948B-1728B52AA6E4}">
                <adec:decorative xmlns:adec="http://schemas.microsoft.com/office/drawing/2017/decorative" val="1"/>
              </a:ext>
            </a:extLst>
          </p:cNvPr>
          <p:cNvGrpSpPr/>
          <p:nvPr/>
        </p:nvGrpSpPr>
        <p:grpSpPr>
          <a:xfrm>
            <a:off x="888994" y="1894113"/>
            <a:ext cx="3304026" cy="3923904"/>
            <a:chOff x="888994" y="1883706"/>
            <a:chExt cx="3304026" cy="3923904"/>
          </a:xfrm>
        </p:grpSpPr>
        <p:grpSp>
          <p:nvGrpSpPr>
            <p:cNvPr id="83" name="Group 82">
              <a:extLst>
                <a:ext uri="{FF2B5EF4-FFF2-40B4-BE49-F238E27FC236}">
                  <a16:creationId xmlns:a16="http://schemas.microsoft.com/office/drawing/2014/main" id="{DFDCD003-360F-69EB-775B-8BEC7B20F7B6}"/>
                </a:ext>
              </a:extLst>
            </p:cNvPr>
            <p:cNvGrpSpPr/>
            <p:nvPr/>
          </p:nvGrpSpPr>
          <p:grpSpPr>
            <a:xfrm>
              <a:off x="888994" y="2076719"/>
              <a:ext cx="3304026" cy="3730891"/>
              <a:chOff x="888994" y="2076719"/>
              <a:chExt cx="3304026" cy="3730891"/>
            </a:xfrm>
          </p:grpSpPr>
          <p:cxnSp>
            <p:nvCxnSpPr>
              <p:cNvPr id="86" name="Straight Arrow Connector 85">
                <a:extLst>
                  <a:ext uri="{FF2B5EF4-FFF2-40B4-BE49-F238E27FC236}">
                    <a16:creationId xmlns:a16="http://schemas.microsoft.com/office/drawing/2014/main" id="{E56AA28F-26CF-6B31-B0DD-3BA70B23983C}"/>
                  </a:ext>
                </a:extLst>
              </p:cNvPr>
              <p:cNvCxnSpPr>
                <a:cxnSpLocks/>
              </p:cNvCxnSpPr>
              <p:nvPr/>
            </p:nvCxnSpPr>
            <p:spPr>
              <a:xfrm>
                <a:off x="2494350" y="4121794"/>
                <a:ext cx="0" cy="322414"/>
              </a:xfrm>
              <a:prstGeom prst="straightConnector1">
                <a:avLst/>
              </a:prstGeom>
              <a:ln w="25400">
                <a:solidFill>
                  <a:schemeClr val="accent1"/>
                </a:solidFill>
                <a:tailEnd type="triangle"/>
              </a:ln>
            </p:spPr>
            <p:style>
              <a:lnRef idx="1">
                <a:schemeClr val="accent1"/>
              </a:lnRef>
              <a:fillRef idx="0">
                <a:schemeClr val="accent1"/>
              </a:fillRef>
              <a:effectRef idx="0">
                <a:schemeClr val="accent1"/>
              </a:effectRef>
              <a:fontRef idx="minor">
                <a:schemeClr val="tx1"/>
              </a:fontRef>
            </p:style>
          </p:cxnSp>
          <p:grpSp>
            <p:nvGrpSpPr>
              <p:cNvPr id="87" name="Group 86">
                <a:extLst>
                  <a:ext uri="{FF2B5EF4-FFF2-40B4-BE49-F238E27FC236}">
                    <a16:creationId xmlns:a16="http://schemas.microsoft.com/office/drawing/2014/main" id="{98CD8C31-1561-5500-E265-2740B26296AF}"/>
                  </a:ext>
                </a:extLst>
              </p:cNvPr>
              <p:cNvGrpSpPr/>
              <p:nvPr/>
            </p:nvGrpSpPr>
            <p:grpSpPr>
              <a:xfrm>
                <a:off x="888994" y="2076719"/>
                <a:ext cx="3304026" cy="3730891"/>
                <a:chOff x="914395" y="1600225"/>
                <a:chExt cx="3297673" cy="4029646"/>
              </a:xfrm>
            </p:grpSpPr>
            <p:sp>
              <p:nvSpPr>
                <p:cNvPr id="88" name="Round Same Side Corner Rectangle 87">
                  <a:extLst>
                    <a:ext uri="{FF2B5EF4-FFF2-40B4-BE49-F238E27FC236}">
                      <a16:creationId xmlns:a16="http://schemas.microsoft.com/office/drawing/2014/main" id="{4D50A37C-58F3-BCAD-4E05-825DF5AE0E5B}"/>
                    </a:ext>
                  </a:extLst>
                </p:cNvPr>
                <p:cNvSpPr/>
                <p:nvPr/>
              </p:nvSpPr>
              <p:spPr>
                <a:xfrm rot="10800000">
                  <a:off x="914397" y="1739370"/>
                  <a:ext cx="3210443" cy="2131325"/>
                </a:xfrm>
                <a:prstGeom prst="round2SameRect">
                  <a:avLst>
                    <a:gd name="adj1" fmla="val 8376"/>
                    <a:gd name="adj2" fmla="val 13265"/>
                  </a:avLst>
                </a:prstGeom>
                <a:solidFill>
                  <a:schemeClr val="bg1"/>
                </a:solidFill>
                <a:ln w="19050">
                  <a:solidFill>
                    <a:srgbClr val="01669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a:ea typeface="+mn-ea"/>
                    <a:cs typeface="+mn-cs"/>
                  </a:endParaRPr>
                </a:p>
              </p:txBody>
            </p:sp>
            <p:sp>
              <p:nvSpPr>
                <p:cNvPr id="89" name="Round Same Side Corner Rectangle 88">
                  <a:extLst>
                    <a:ext uri="{FF2B5EF4-FFF2-40B4-BE49-F238E27FC236}">
                      <a16:creationId xmlns:a16="http://schemas.microsoft.com/office/drawing/2014/main" id="{FC31A111-948D-A25E-B677-8D557662BB98}"/>
                    </a:ext>
                  </a:extLst>
                </p:cNvPr>
                <p:cNvSpPr/>
                <p:nvPr/>
              </p:nvSpPr>
              <p:spPr>
                <a:xfrm>
                  <a:off x="914396" y="1600225"/>
                  <a:ext cx="3210446" cy="948976"/>
                </a:xfrm>
                <a:prstGeom prst="round2SameRect">
                  <a:avLst>
                    <a:gd name="adj1" fmla="val 9893"/>
                    <a:gd name="adj2" fmla="val 0"/>
                  </a:avLst>
                </a:prstGeom>
                <a:solidFill>
                  <a:schemeClr val="accent2"/>
                </a:solidFill>
                <a:ln w="1905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a:ea typeface="+mn-ea"/>
                    <a:cs typeface="+mn-cs"/>
                  </a:endParaRPr>
                </a:p>
              </p:txBody>
            </p:sp>
            <p:sp>
              <p:nvSpPr>
                <p:cNvPr id="90" name="Rounded Rectangle 89">
                  <a:extLst>
                    <a:ext uri="{FF2B5EF4-FFF2-40B4-BE49-F238E27FC236}">
                      <a16:creationId xmlns:a16="http://schemas.microsoft.com/office/drawing/2014/main" id="{40188A40-D033-A4A4-AD8E-13FCD5507E7B}"/>
                    </a:ext>
                  </a:extLst>
                </p:cNvPr>
                <p:cNvSpPr/>
                <p:nvPr/>
              </p:nvSpPr>
              <p:spPr>
                <a:xfrm>
                  <a:off x="1146751" y="2052862"/>
                  <a:ext cx="833989" cy="320039"/>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a:ea typeface="+mn-ea"/>
                    <a:cs typeface="+mn-cs"/>
                  </a:endParaRPr>
                </a:p>
              </p:txBody>
            </p:sp>
            <p:sp>
              <p:nvSpPr>
                <p:cNvPr id="91" name="TextBox 90">
                  <a:extLst>
                    <a:ext uri="{FF2B5EF4-FFF2-40B4-BE49-F238E27FC236}">
                      <a16:creationId xmlns:a16="http://schemas.microsoft.com/office/drawing/2014/main" id="{94144175-9393-1BF0-CF96-A466A8BDCFC4}"/>
                    </a:ext>
                  </a:extLst>
                </p:cNvPr>
                <p:cNvSpPr txBox="1"/>
                <p:nvPr/>
              </p:nvSpPr>
              <p:spPr>
                <a:xfrm>
                  <a:off x="1133930" y="2056395"/>
                  <a:ext cx="833989" cy="301327"/>
                </a:xfrm>
                <a:prstGeom prst="rect">
                  <a:avLst/>
                </a:prstGeom>
                <a:noFill/>
              </p:spPr>
              <p:txBody>
                <a:bodyPr wrap="square">
                  <a:spAutoFit/>
                </a:bodyPr>
                <a:lstStyle/>
                <a:p>
                  <a:pPr marL="0" marR="0" lvl="0" indent="0" algn="ctr" defTabSz="914400" rtl="0" eaLnBrk="1" fontAlgn="auto" latinLnBrk="0" hangingPunct="1">
                    <a:lnSpc>
                      <a:spcPct val="110000"/>
                    </a:lnSpc>
                    <a:spcBef>
                      <a:spcPts val="0"/>
                    </a:spcBef>
                    <a:spcAft>
                      <a:spcPts val="0"/>
                    </a:spcAft>
                    <a:buClrTx/>
                    <a:buSzTx/>
                    <a:buFontTx/>
                    <a:buNone/>
                    <a:tabLst/>
                    <a:defRPr/>
                  </a:pPr>
                  <a:r>
                    <a:rPr kumimoji="0" lang="en-US" sz="1200" b="1" i="0" u="none" strike="noStrike" kern="1200" cap="none" spc="0" normalizeH="0" baseline="0" noProof="0">
                      <a:ln>
                        <a:noFill/>
                      </a:ln>
                      <a:solidFill>
                        <a:srgbClr val="1C3564"/>
                      </a:solidFill>
                      <a:effectLst/>
                      <a:uLnTx/>
                      <a:uFillTx/>
                      <a:latin typeface="Arial" panose="020B0604020202020204" pitchFamily="34" charset="0"/>
                      <a:ea typeface="+mn-ea"/>
                      <a:cs typeface="Arial" panose="020B0604020202020204" pitchFamily="34" charset="0"/>
                    </a:rPr>
                    <a:t>Pillar 1</a:t>
                  </a:r>
                </a:p>
              </p:txBody>
            </p:sp>
            <p:sp>
              <p:nvSpPr>
                <p:cNvPr id="92" name="TextBox 91">
                  <a:extLst>
                    <a:ext uri="{FF2B5EF4-FFF2-40B4-BE49-F238E27FC236}">
                      <a16:creationId xmlns:a16="http://schemas.microsoft.com/office/drawing/2014/main" id="{C6970C9A-4176-1A91-76FE-7CCECC99B6D2}"/>
                    </a:ext>
                  </a:extLst>
                </p:cNvPr>
                <p:cNvSpPr txBox="1"/>
                <p:nvPr/>
              </p:nvSpPr>
              <p:spPr>
                <a:xfrm>
                  <a:off x="2046343" y="1972209"/>
                  <a:ext cx="2165725" cy="518578"/>
                </a:xfrm>
                <a:prstGeom prst="rect">
                  <a:avLst/>
                </a:prstGeom>
                <a:noFill/>
              </p:spPr>
              <p:txBody>
                <a:bodyPr wrap="square">
                  <a:spAutoFit/>
                </a:bodyP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140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Create Pathways </a:t>
                  </a:r>
                  <a:br>
                    <a:rPr kumimoji="0" lang="en-US" sz="140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br>
                  <a:r>
                    <a:rPr kumimoji="0" lang="en-US" sz="140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to Careers</a:t>
                  </a:r>
                </a:p>
              </p:txBody>
            </p:sp>
            <p:sp>
              <p:nvSpPr>
                <p:cNvPr id="93" name="TextBox 92">
                  <a:extLst>
                    <a:ext uri="{FF2B5EF4-FFF2-40B4-BE49-F238E27FC236}">
                      <a16:creationId xmlns:a16="http://schemas.microsoft.com/office/drawing/2014/main" id="{4958A264-517A-E8AE-1852-A35E9F4C650A}"/>
                    </a:ext>
                  </a:extLst>
                </p:cNvPr>
                <p:cNvSpPr txBox="1"/>
                <p:nvPr/>
              </p:nvSpPr>
              <p:spPr>
                <a:xfrm>
                  <a:off x="1053803" y="2648549"/>
                  <a:ext cx="3021963" cy="1146856"/>
                </a:xfrm>
                <a:prstGeom prst="rect">
                  <a:avLst/>
                </a:prstGeom>
                <a:noFill/>
              </p:spPr>
              <p:txBody>
                <a:bodyPr wrap="square" rtlCol="0">
                  <a:spAutoFit/>
                </a:bodyP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1400" b="1" i="0" u="none" strike="noStrike" kern="0" cap="none" spc="0" normalizeH="0" baseline="0" noProof="0">
                      <a:ln>
                        <a:noFill/>
                      </a:ln>
                      <a:solidFill>
                        <a:srgbClr val="4472C4"/>
                      </a:solidFill>
                      <a:effectLst/>
                      <a:uLnTx/>
                      <a:uFillTx/>
                      <a:latin typeface="Arial" panose="020B0604020202020204" pitchFamily="34" charset="0"/>
                      <a:ea typeface="+mn-ea"/>
                      <a:cs typeface="Arial" panose="020B0604020202020204" pitchFamily="34" charset="0"/>
                    </a:rPr>
                    <a:t>Purpose: </a:t>
                  </a:r>
                  <a:r>
                    <a:rPr kumimoji="0" lang="en-US" sz="1400" b="0" i="0" u="none" strike="noStrike" kern="0" cap="none" spc="0" normalizeH="0" baseline="0" noProof="0">
                      <a:ln>
                        <a:noFill/>
                      </a:ln>
                      <a:solidFill>
                        <a:prstClr val="black">
                          <a:lumMod val="75000"/>
                          <a:lumOff val="25000"/>
                        </a:prstClr>
                      </a:solidFill>
                      <a:effectLst/>
                      <a:uLnTx/>
                      <a:uFillTx/>
                      <a:latin typeface="Arial" panose="020B0604020202020204" pitchFamily="34" charset="0"/>
                      <a:ea typeface="+mn-ea"/>
                      <a:cs typeface="Arial" panose="020B0604020202020204" pitchFamily="34" charset="0"/>
                    </a:rPr>
                    <a:t>Open doors into home visiting through education, training, and participant experience, ensuring it is seen as a respected, rewarding profession. </a:t>
                  </a:r>
                  <a:endParaRPr kumimoji="0" lang="en-US" sz="1400" b="0" i="0" u="none" strike="noStrike" kern="100" cap="none" spc="0" normalizeH="0" baseline="0" noProof="0">
                    <a:ln>
                      <a:noFill/>
                    </a:ln>
                    <a:solidFill>
                      <a:prstClr val="black">
                        <a:lumMod val="75000"/>
                        <a:lumOff val="25000"/>
                      </a:prstClr>
                    </a:solidFill>
                    <a:effectLst/>
                    <a:uLnTx/>
                    <a:uFillTx/>
                    <a:latin typeface="Arial" panose="020B0604020202020204" pitchFamily="34" charset="0"/>
                    <a:ea typeface="Aptos" panose="020B0004020202020204" pitchFamily="34" charset="0"/>
                    <a:cs typeface="Arial" panose="020B0604020202020204" pitchFamily="34" charset="0"/>
                  </a:endParaRPr>
                </a:p>
              </p:txBody>
            </p:sp>
            <p:sp>
              <p:nvSpPr>
                <p:cNvPr id="94" name="Round Same Side Corner Rectangle 93">
                  <a:extLst>
                    <a:ext uri="{FF2B5EF4-FFF2-40B4-BE49-F238E27FC236}">
                      <a16:creationId xmlns:a16="http://schemas.microsoft.com/office/drawing/2014/main" id="{E9F8F602-A9C2-52BB-6C9F-2EDFD5336AF9}"/>
                    </a:ext>
                  </a:extLst>
                </p:cNvPr>
                <p:cNvSpPr/>
                <p:nvPr/>
              </p:nvSpPr>
              <p:spPr>
                <a:xfrm rot="10800000">
                  <a:off x="914395" y="4617398"/>
                  <a:ext cx="3210444" cy="1012473"/>
                </a:xfrm>
                <a:prstGeom prst="round2SameRect">
                  <a:avLst/>
                </a:prstGeom>
                <a:solidFill>
                  <a:schemeClr val="bg1"/>
                </a:solidFill>
                <a:ln w="1905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a:ea typeface="+mn-ea"/>
                    <a:cs typeface="+mn-cs"/>
                  </a:endParaRPr>
                </a:p>
              </p:txBody>
            </p:sp>
            <p:sp>
              <p:nvSpPr>
                <p:cNvPr id="95" name="Round Same Side Corner Rectangle 94">
                  <a:extLst>
                    <a:ext uri="{FF2B5EF4-FFF2-40B4-BE49-F238E27FC236}">
                      <a16:creationId xmlns:a16="http://schemas.microsoft.com/office/drawing/2014/main" id="{617DCF19-F77D-AEAA-223B-764DF23C490E}"/>
                    </a:ext>
                  </a:extLst>
                </p:cNvPr>
                <p:cNvSpPr/>
                <p:nvPr/>
              </p:nvSpPr>
              <p:spPr>
                <a:xfrm>
                  <a:off x="914397" y="4157290"/>
                  <a:ext cx="3210446" cy="456854"/>
                </a:xfrm>
                <a:prstGeom prst="round2SameRect">
                  <a:avLst/>
                </a:prstGeom>
                <a:solidFill>
                  <a:schemeClr val="accent2"/>
                </a:solidFill>
                <a:ln w="1905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991B1E"/>
                    </a:solidFill>
                    <a:effectLst/>
                    <a:uLnTx/>
                    <a:uFillTx/>
                    <a:latin typeface="Aptos"/>
                    <a:ea typeface="+mn-ea"/>
                    <a:cs typeface="+mn-cs"/>
                  </a:endParaRPr>
                </a:p>
              </p:txBody>
            </p:sp>
            <p:sp>
              <p:nvSpPr>
                <p:cNvPr id="96" name="TextBox 95">
                  <a:extLst>
                    <a:ext uri="{FF2B5EF4-FFF2-40B4-BE49-F238E27FC236}">
                      <a16:creationId xmlns:a16="http://schemas.microsoft.com/office/drawing/2014/main" id="{CE7F3F8D-0E87-246C-1500-E5EC760EB802}"/>
                    </a:ext>
                  </a:extLst>
                </p:cNvPr>
                <p:cNvSpPr txBox="1"/>
                <p:nvPr/>
              </p:nvSpPr>
              <p:spPr>
                <a:xfrm>
                  <a:off x="1052209" y="4247488"/>
                  <a:ext cx="2165725" cy="324798"/>
                </a:xfrm>
                <a:prstGeom prst="rect">
                  <a:avLst/>
                </a:prstGeom>
                <a:noFill/>
              </p:spPr>
              <p:txBody>
                <a:bodyPr wrap="square">
                  <a:spAutoFit/>
                </a:bodyP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160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Outcomes</a:t>
                  </a:r>
                </a:p>
              </p:txBody>
            </p:sp>
            <p:sp>
              <p:nvSpPr>
                <p:cNvPr id="97" name="TextBox 96">
                  <a:extLst>
                    <a:ext uri="{FF2B5EF4-FFF2-40B4-BE49-F238E27FC236}">
                      <a16:creationId xmlns:a16="http://schemas.microsoft.com/office/drawing/2014/main" id="{D5B30B13-DD17-DA5A-642D-8DF847314F47}"/>
                    </a:ext>
                  </a:extLst>
                </p:cNvPr>
                <p:cNvSpPr txBox="1"/>
                <p:nvPr/>
              </p:nvSpPr>
              <p:spPr>
                <a:xfrm>
                  <a:off x="1047858" y="4769178"/>
                  <a:ext cx="2856138" cy="697362"/>
                </a:xfrm>
                <a:prstGeom prst="rect">
                  <a:avLst/>
                </a:prstGeom>
                <a:noFill/>
              </p:spPr>
              <p:txBody>
                <a:bodyPr wrap="square" rtlCol="0">
                  <a:spAutoFit/>
                </a:bodyPr>
                <a:lstStyle/>
                <a:p>
                  <a:pPr marL="0" marR="0" lvl="0" indent="0" algn="l" defTabSz="914400" rtl="0" eaLnBrk="1" fontAlgn="auto" latinLnBrk="0" hangingPunct="1">
                    <a:lnSpc>
                      <a:spcPct val="90000"/>
                    </a:lnSpc>
                    <a:spcBef>
                      <a:spcPts val="0"/>
                    </a:spcBef>
                    <a:spcAft>
                      <a:spcPts val="800"/>
                    </a:spcAft>
                    <a:buClrTx/>
                    <a:buSzTx/>
                    <a:buFontTx/>
                    <a:buNone/>
                    <a:tabLst/>
                    <a:defRPr/>
                  </a:pPr>
                  <a:r>
                    <a:rPr kumimoji="0" lang="en-US" sz="1400" b="0" i="0" u="none" strike="noStrike" kern="0" cap="none" spc="0" normalizeH="0" baseline="0" noProof="0">
                      <a:ln>
                        <a:noFill/>
                      </a:ln>
                      <a:solidFill>
                        <a:prstClr val="black">
                          <a:lumMod val="75000"/>
                          <a:lumOff val="25000"/>
                        </a:prstClr>
                      </a:solidFill>
                      <a:effectLst/>
                      <a:uLnTx/>
                      <a:uFillTx/>
                      <a:latin typeface="Arial" panose="020B0604020202020204" pitchFamily="34" charset="0"/>
                      <a:ea typeface="+mn-ea"/>
                      <a:cs typeface="Arial" panose="020B0604020202020204" pitchFamily="34" charset="0"/>
                    </a:rPr>
                    <a:t>Greater public awareness, stronger recruitment, and clear routes into the field.</a:t>
                  </a:r>
                </a:p>
              </p:txBody>
            </p:sp>
          </p:grpSp>
        </p:grpSp>
        <p:sp>
          <p:nvSpPr>
            <p:cNvPr id="84" name="Oval 83">
              <a:extLst>
                <a:ext uri="{FF2B5EF4-FFF2-40B4-BE49-F238E27FC236}">
                  <a16:creationId xmlns:a16="http://schemas.microsoft.com/office/drawing/2014/main" id="{62B73C66-8412-C30A-8863-4CFC87702D5A}"/>
                </a:ext>
              </a:extLst>
            </p:cNvPr>
            <p:cNvSpPr>
              <a:spLocks noChangeAspect="1"/>
            </p:cNvSpPr>
            <p:nvPr/>
          </p:nvSpPr>
          <p:spPr>
            <a:xfrm>
              <a:off x="2279900" y="1883706"/>
              <a:ext cx="402577" cy="402577"/>
            </a:xfrm>
            <a:prstGeom prst="ellipse">
              <a:avLst/>
            </a:prstGeom>
            <a:solidFill>
              <a:schemeClr val="bg1"/>
            </a:solidFill>
            <a:ln w="15875">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a:ea typeface="+mn-ea"/>
                <a:cs typeface="+mn-cs"/>
              </a:endParaRPr>
            </a:p>
          </p:txBody>
        </p:sp>
        <p:pic>
          <p:nvPicPr>
            <p:cNvPr id="85" name="Graphic 84">
              <a:extLst>
                <a:ext uri="{FF2B5EF4-FFF2-40B4-BE49-F238E27FC236}">
                  <a16:creationId xmlns:a16="http://schemas.microsoft.com/office/drawing/2014/main" id="{DC63022F-4B09-163A-6D9F-8097C207BC42}"/>
                </a:ext>
              </a:extLst>
            </p:cNvPr>
            <p:cNvPicPr>
              <a:picLocks noChangeAspect="1"/>
            </p:cNvPicPr>
            <p:nvPr/>
          </p:nvPicPr>
          <p:blipFill>
            <a:blip>
              <a:extLst>
                <a:ext uri="{96DAC541-7B7A-43D3-8B79-37D633B846F1}">
                  <asvg:svgBlip xmlns:asvg="http://schemas.microsoft.com/office/drawing/2016/SVG/main" r:embed="rId5"/>
                </a:ext>
              </a:extLst>
            </a:blip>
            <a:srcRect/>
            <a:stretch/>
          </p:blipFill>
          <p:spPr>
            <a:xfrm>
              <a:off x="2350834" y="1958695"/>
              <a:ext cx="237744" cy="237744"/>
            </a:xfrm>
            <a:prstGeom prst="rect">
              <a:avLst/>
            </a:prstGeom>
          </p:spPr>
        </p:pic>
      </p:grpSp>
      <p:grpSp>
        <p:nvGrpSpPr>
          <p:cNvPr id="98" name="Group 97">
            <a:extLst>
              <a:ext uri="{FF2B5EF4-FFF2-40B4-BE49-F238E27FC236}">
                <a16:creationId xmlns:a16="http://schemas.microsoft.com/office/drawing/2014/main" id="{53D81362-EA65-490B-2134-4F15418BD4CE}"/>
              </a:ext>
              <a:ext uri="{C183D7F6-B498-43B3-948B-1728B52AA6E4}">
                <adec:decorative xmlns:adec="http://schemas.microsoft.com/office/drawing/2017/decorative" val="1"/>
              </a:ext>
            </a:extLst>
          </p:cNvPr>
          <p:cNvGrpSpPr/>
          <p:nvPr/>
        </p:nvGrpSpPr>
        <p:grpSpPr>
          <a:xfrm>
            <a:off x="9553960" y="1955021"/>
            <a:ext cx="259965" cy="231220"/>
            <a:chOff x="975724" y="1825878"/>
            <a:chExt cx="327279" cy="291091"/>
          </a:xfrm>
        </p:grpSpPr>
        <p:pic>
          <p:nvPicPr>
            <p:cNvPr id="99" name="Graphic 98">
              <a:extLst>
                <a:ext uri="{FF2B5EF4-FFF2-40B4-BE49-F238E27FC236}">
                  <a16:creationId xmlns:a16="http://schemas.microsoft.com/office/drawing/2014/main" id="{93E2920E-E605-B4C5-4D58-4D0EF1183DEF}"/>
                </a:ext>
              </a:extLst>
            </p:cNvPr>
            <p:cNvPicPr>
              <a:picLocks noChangeAspect="1"/>
            </p:cNvPicPr>
            <p:nvPr/>
          </p:nvPicPr>
          <p:blipFill>
            <a:blip>
              <a:extLst>
                <a:ext uri="{96DAC541-7B7A-43D3-8B79-37D633B846F1}">
                  <asvg:svgBlip xmlns:asvg="http://schemas.microsoft.com/office/drawing/2016/SVG/main" r:embed="rId6"/>
                </a:ext>
              </a:extLst>
            </a:blip>
            <a:stretch/>
          </p:blipFill>
          <p:spPr>
            <a:xfrm>
              <a:off x="975724" y="1825878"/>
              <a:ext cx="327279" cy="291091"/>
            </a:xfrm>
            <a:prstGeom prst="rect">
              <a:avLst/>
            </a:prstGeom>
          </p:spPr>
        </p:pic>
        <p:pic>
          <p:nvPicPr>
            <p:cNvPr id="100" name="Graphic 99">
              <a:extLst>
                <a:ext uri="{FF2B5EF4-FFF2-40B4-BE49-F238E27FC236}">
                  <a16:creationId xmlns:a16="http://schemas.microsoft.com/office/drawing/2014/main" id="{8B06CF82-5E57-3A42-4D46-49EC07E6CB37}"/>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981069" y="1830399"/>
              <a:ext cx="319064" cy="282708"/>
            </a:xfrm>
            <a:prstGeom prst="rect">
              <a:avLst/>
            </a:prstGeom>
          </p:spPr>
        </p:pic>
      </p:grpSp>
      <p:grpSp>
        <p:nvGrpSpPr>
          <p:cNvPr id="101" name="Group 100">
            <a:extLst>
              <a:ext uri="{FF2B5EF4-FFF2-40B4-BE49-F238E27FC236}">
                <a16:creationId xmlns:a16="http://schemas.microsoft.com/office/drawing/2014/main" id="{7CF478ED-FF33-7B60-B1CC-54908E284C4A}"/>
              </a:ext>
              <a:ext uri="{C183D7F6-B498-43B3-948B-1728B52AA6E4}">
                <adec:decorative xmlns:adec="http://schemas.microsoft.com/office/drawing/2017/decorative" val="1"/>
              </a:ext>
            </a:extLst>
          </p:cNvPr>
          <p:cNvGrpSpPr>
            <a:grpSpLocks noChangeAspect="1"/>
          </p:cNvGrpSpPr>
          <p:nvPr/>
        </p:nvGrpSpPr>
        <p:grpSpPr>
          <a:xfrm>
            <a:off x="5946190" y="1938555"/>
            <a:ext cx="256032" cy="260592"/>
            <a:chOff x="8902115" y="1405975"/>
            <a:chExt cx="315412" cy="321029"/>
          </a:xfrm>
        </p:grpSpPr>
        <p:pic>
          <p:nvPicPr>
            <p:cNvPr id="102" name="Graphic 101">
              <a:extLst>
                <a:ext uri="{FF2B5EF4-FFF2-40B4-BE49-F238E27FC236}">
                  <a16:creationId xmlns:a16="http://schemas.microsoft.com/office/drawing/2014/main" id="{75562E7A-5564-55B8-E1D8-F795D8CAFBCD}"/>
                </a:ext>
              </a:extLst>
            </p:cNvPr>
            <p:cNvPicPr>
              <a:picLocks noChangeAspect="1"/>
            </p:cNvPicPr>
            <p:nvPr/>
          </p:nvPicPr>
          <p:blipFill>
            <a:blip>
              <a:extLst>
                <a:ext uri="{96DAC541-7B7A-43D3-8B79-37D633B846F1}">
                  <asvg:svgBlip xmlns:asvg="http://schemas.microsoft.com/office/drawing/2016/SVG/main" r:embed="rId8"/>
                </a:ext>
              </a:extLst>
            </a:blip>
            <a:stretch/>
          </p:blipFill>
          <p:spPr>
            <a:xfrm>
              <a:off x="8902115" y="1405975"/>
              <a:ext cx="315412" cy="321029"/>
            </a:xfrm>
            <a:prstGeom prst="rect">
              <a:avLst/>
            </a:prstGeom>
          </p:spPr>
        </p:pic>
        <p:pic>
          <p:nvPicPr>
            <p:cNvPr id="103" name="Graphic 102">
              <a:extLst>
                <a:ext uri="{FF2B5EF4-FFF2-40B4-BE49-F238E27FC236}">
                  <a16:creationId xmlns:a16="http://schemas.microsoft.com/office/drawing/2014/main" id="{763CA009-E109-71EE-46B6-98EAE76CC18C}"/>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8967641" y="1407033"/>
              <a:ext cx="168057" cy="177291"/>
            </a:xfrm>
            <a:prstGeom prst="rect">
              <a:avLst/>
            </a:prstGeom>
          </p:spPr>
        </p:pic>
      </p:grpSp>
      <p:sp>
        <p:nvSpPr>
          <p:cNvPr id="4" name="Slide Number Placeholder 3">
            <a:extLst>
              <a:ext uri="{FF2B5EF4-FFF2-40B4-BE49-F238E27FC236}">
                <a16:creationId xmlns:a16="http://schemas.microsoft.com/office/drawing/2014/main" id="{32847609-1368-57D7-BA93-4D5987EF8ECB}"/>
              </a:ext>
            </a:extLst>
          </p:cNvPr>
          <p:cNvSpPr>
            <a:spLocks noGrp="1"/>
          </p:cNvSpPr>
          <p:nvPr>
            <p:ph type="sldNum" sz="quarter" idx="4"/>
          </p:nvPr>
        </p:nvSpPr>
        <p:spPr/>
        <p:txBody>
          <a:bodyPr/>
          <a:lstStyle/>
          <a:p>
            <a:fld id="{AAEB2964-82D0-4712-8443-E5C852A32913}" type="slidenum">
              <a:rPr lang="en-US" smtClean="0"/>
              <a:pPr/>
              <a:t>54</a:t>
            </a:fld>
            <a:endParaRPr lang="en-US"/>
          </a:p>
        </p:txBody>
      </p:sp>
    </p:spTree>
    <p:extLst>
      <p:ext uri="{BB962C8B-B14F-4D97-AF65-F5344CB8AC3E}">
        <p14:creationId xmlns:p14="http://schemas.microsoft.com/office/powerpoint/2010/main" val="396703134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3276E3-542C-7EF8-0F1C-7A047F10C63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A322CEA-88D8-490B-A680-936D0FD4F801}"/>
              </a:ext>
            </a:extLst>
          </p:cNvPr>
          <p:cNvSpPr>
            <a:spLocks noGrp="1"/>
          </p:cNvSpPr>
          <p:nvPr>
            <p:ph type="title"/>
          </p:nvPr>
        </p:nvSpPr>
        <p:spPr>
          <a:xfrm>
            <a:off x="1775278" y="6057017"/>
            <a:ext cx="12083142" cy="697367"/>
          </a:xfrm>
        </p:spPr>
        <p:txBody>
          <a:bodyPr>
            <a:normAutofit fontScale="90000"/>
          </a:bodyPr>
          <a:lstStyle/>
          <a:p>
            <a:r>
              <a:rPr lang="en-US" sz="4000">
                <a:solidFill>
                  <a:schemeClr val="tx2"/>
                </a:solidFill>
              </a:rPr>
              <a:t>Home Visiting Workforce Data Dashboard</a:t>
            </a:r>
            <a:r>
              <a:rPr lang="en-US" sz="4000"/>
              <a:t> </a:t>
            </a:r>
          </a:p>
        </p:txBody>
      </p:sp>
      <p:pic>
        <p:nvPicPr>
          <p:cNvPr id="3" name="Picture 2" descr="Screenshot of home visiting workforce dashboard">
            <a:extLst>
              <a:ext uri="{FF2B5EF4-FFF2-40B4-BE49-F238E27FC236}">
                <a16:creationId xmlns:a16="http://schemas.microsoft.com/office/drawing/2014/main" id="{9295B6A6-BA0D-5DB3-FAE8-EE435AD1A0BD}"/>
              </a:ext>
            </a:extLst>
          </p:cNvPr>
          <p:cNvPicPr>
            <a:picLocks noChangeAspect="1"/>
          </p:cNvPicPr>
          <p:nvPr/>
        </p:nvPicPr>
        <p:blipFill>
          <a:blip r:embed="rId3"/>
          <a:stretch>
            <a:fillRect/>
          </a:stretch>
        </p:blipFill>
        <p:spPr>
          <a:xfrm>
            <a:off x="2961715" y="210457"/>
            <a:ext cx="6261315" cy="5130800"/>
          </a:xfrm>
          <a:prstGeom prst="rect">
            <a:avLst/>
          </a:prstGeom>
        </p:spPr>
      </p:pic>
      <p:sp>
        <p:nvSpPr>
          <p:cNvPr id="4" name="Slide Number Placeholder 3">
            <a:extLst>
              <a:ext uri="{FF2B5EF4-FFF2-40B4-BE49-F238E27FC236}">
                <a16:creationId xmlns:a16="http://schemas.microsoft.com/office/drawing/2014/main" id="{1DB80D9F-EC8D-1DF0-C7BF-742CEB84DE9A}"/>
              </a:ext>
            </a:extLst>
          </p:cNvPr>
          <p:cNvSpPr>
            <a:spLocks noGrp="1"/>
          </p:cNvSpPr>
          <p:nvPr>
            <p:ph type="sldNum" sz="quarter" idx="4"/>
          </p:nvPr>
        </p:nvSpPr>
        <p:spPr/>
        <p:txBody>
          <a:bodyPr/>
          <a:lstStyle/>
          <a:p>
            <a:fld id="{AAEB2964-82D0-4712-8443-E5C852A32913}" type="slidenum">
              <a:rPr lang="en-US" smtClean="0"/>
              <a:pPr/>
              <a:t>55</a:t>
            </a:fld>
            <a:endParaRPr lang="en-US"/>
          </a:p>
        </p:txBody>
      </p:sp>
    </p:spTree>
    <p:extLst>
      <p:ext uri="{BB962C8B-B14F-4D97-AF65-F5344CB8AC3E}">
        <p14:creationId xmlns:p14="http://schemas.microsoft.com/office/powerpoint/2010/main" val="385543008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E1F82B-2613-94CE-9862-2BB3A2214BD1}"/>
            </a:ext>
          </a:extLst>
        </p:cNvPr>
        <p:cNvGrpSpPr/>
        <p:nvPr/>
      </p:nvGrpSpPr>
      <p:grpSpPr>
        <a:xfrm>
          <a:off x="0" y="0"/>
          <a:ext cx="0" cy="0"/>
          <a:chOff x="0" y="0"/>
          <a:chExt cx="0" cy="0"/>
        </a:xfrm>
      </p:grpSpPr>
      <p:sp>
        <p:nvSpPr>
          <p:cNvPr id="47" name="Rounded Rectangle 46">
            <a:extLst>
              <a:ext uri="{FF2B5EF4-FFF2-40B4-BE49-F238E27FC236}">
                <a16:creationId xmlns:a16="http://schemas.microsoft.com/office/drawing/2014/main" id="{FEC6237A-DEBB-84B2-8B06-E02583702AF2}"/>
              </a:ext>
              <a:ext uri="{C183D7F6-B498-43B3-948B-1728B52AA6E4}">
                <adec:decorative xmlns:adec="http://schemas.microsoft.com/office/drawing/2017/decorative" val="1"/>
              </a:ext>
            </a:extLst>
          </p:cNvPr>
          <p:cNvSpPr/>
          <p:nvPr/>
        </p:nvSpPr>
        <p:spPr>
          <a:xfrm>
            <a:off x="3901349" y="1355479"/>
            <a:ext cx="4123080" cy="4245221"/>
          </a:xfrm>
          <a:prstGeom prst="roundRect">
            <a:avLst>
              <a:gd name="adj" fmla="val 4496"/>
            </a:avLst>
          </a:prstGeom>
          <a:solidFill>
            <a:srgbClr val="CBE5F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a:ea typeface="+mn-ea"/>
              <a:cs typeface="+mn-cs"/>
            </a:endParaRPr>
          </a:p>
        </p:txBody>
      </p:sp>
      <p:cxnSp>
        <p:nvCxnSpPr>
          <p:cNvPr id="6" name="Straight Connector 5">
            <a:extLst>
              <a:ext uri="{FF2B5EF4-FFF2-40B4-BE49-F238E27FC236}">
                <a16:creationId xmlns:a16="http://schemas.microsoft.com/office/drawing/2014/main" id="{0074B791-3CA9-FF6D-B1E6-22D3C19F8E24}"/>
              </a:ext>
              <a:ext uri="{C183D7F6-B498-43B3-948B-1728B52AA6E4}">
                <adec:decorative xmlns:adec="http://schemas.microsoft.com/office/drawing/2017/decorative" val="1"/>
              </a:ext>
            </a:extLst>
          </p:cNvPr>
          <p:cNvCxnSpPr>
            <a:cxnSpLocks/>
          </p:cNvCxnSpPr>
          <p:nvPr/>
        </p:nvCxnSpPr>
        <p:spPr>
          <a:xfrm>
            <a:off x="858889" y="991095"/>
            <a:ext cx="8075839" cy="0"/>
          </a:xfrm>
          <a:prstGeom prst="line">
            <a:avLst/>
          </a:prstGeom>
        </p:spPr>
        <p:style>
          <a:lnRef idx="1">
            <a:schemeClr val="accent1"/>
          </a:lnRef>
          <a:fillRef idx="0">
            <a:schemeClr val="accent1"/>
          </a:fillRef>
          <a:effectRef idx="0">
            <a:schemeClr val="accent1"/>
          </a:effectRef>
          <a:fontRef idx="minor">
            <a:schemeClr val="tx1"/>
          </a:fontRef>
        </p:style>
      </p:cxnSp>
      <p:sp>
        <p:nvSpPr>
          <p:cNvPr id="8" name="Title 19">
            <a:extLst>
              <a:ext uri="{FF2B5EF4-FFF2-40B4-BE49-F238E27FC236}">
                <a16:creationId xmlns:a16="http://schemas.microsoft.com/office/drawing/2014/main" id="{EB710D00-9899-1AB7-EC6E-BDEA0E2F5C34}"/>
              </a:ext>
            </a:extLst>
          </p:cNvPr>
          <p:cNvSpPr txBox="1">
            <a:spLocks noGrp="1"/>
          </p:cNvSpPr>
          <p:nvPr>
            <p:ph type="title" idx="4294967295"/>
          </p:nvPr>
        </p:nvSpPr>
        <p:spPr>
          <a:xfrm>
            <a:off x="768514" y="410325"/>
            <a:ext cx="9663959" cy="627192"/>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l" defTabSz="914400" rtl="0" eaLnBrk="1" latinLnBrk="0" hangingPunct="1">
              <a:lnSpc>
                <a:spcPct val="90000"/>
              </a:lnSpc>
              <a:spcBef>
                <a:spcPct val="0"/>
              </a:spcBef>
              <a:buNone/>
              <a:defRPr sz="2800" b="1" i="0" kern="1200">
                <a:solidFill>
                  <a:srgbClr val="1E3262"/>
                </a:solidFill>
                <a:latin typeface="Arial" panose="020B0604020202020204" pitchFamily="34" charset="0"/>
                <a:ea typeface="Arial" panose="020B0604020202020204" pitchFamily="34" charset="0"/>
                <a:cs typeface="Arial" panose="020B0604020202020204" pitchFamily="34"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800" b="1" i="0" u="none" strike="noStrike" kern="1200" cap="none" spc="0" normalizeH="0" baseline="0" noProof="0">
                <a:ln>
                  <a:noFill/>
                </a:ln>
                <a:solidFill>
                  <a:srgbClr val="1E3262"/>
                </a:solidFill>
                <a:effectLst/>
                <a:uLnTx/>
                <a:uFillTx/>
                <a:latin typeface="Arial"/>
                <a:ea typeface="Arial" panose="020B0604020202020204" pitchFamily="34" charset="0"/>
                <a:cs typeface="Arial"/>
              </a:rPr>
              <a:t>Tools to Support the Workforce</a:t>
            </a:r>
          </a:p>
        </p:txBody>
      </p:sp>
      <p:sp>
        <p:nvSpPr>
          <p:cNvPr id="20" name="TextBox 19">
            <a:extLst>
              <a:ext uri="{FF2B5EF4-FFF2-40B4-BE49-F238E27FC236}">
                <a16:creationId xmlns:a16="http://schemas.microsoft.com/office/drawing/2014/main" id="{758E005B-56E3-D163-AC3A-A92DC4F01A20}"/>
              </a:ext>
            </a:extLst>
          </p:cNvPr>
          <p:cNvSpPr txBox="1"/>
          <p:nvPr/>
        </p:nvSpPr>
        <p:spPr>
          <a:xfrm>
            <a:off x="776096" y="1362736"/>
            <a:ext cx="2612563" cy="4466999"/>
          </a:xfrm>
          <a:prstGeom prst="rect">
            <a:avLst/>
          </a:prstGeom>
          <a:noFill/>
        </p:spPr>
        <p:txBody>
          <a:bodyPr wrap="square" lIns="91440" tIns="45720" rIns="91440" bIns="45720" anchor="t">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prstClr val="black">
                    <a:lumMod val="75000"/>
                    <a:lumOff val="25000"/>
                  </a:prstClr>
                </a:solidFill>
                <a:effectLst/>
                <a:uLnTx/>
                <a:uFillTx/>
                <a:latin typeface="Arial"/>
                <a:ea typeface="+mn-ea"/>
                <a:cs typeface="Arial"/>
              </a:rPr>
              <a:t>Workforce </a:t>
            </a:r>
            <a:br>
              <a:rPr kumimoji="0" lang="en-US" sz="14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br>
            <a:r>
              <a:rPr kumimoji="0" lang="en-US" sz="1400" b="1" i="0" u="none" strike="noStrike" kern="1200" cap="none" spc="0" normalizeH="0" baseline="0" noProof="0">
                <a:ln>
                  <a:noFill/>
                </a:ln>
                <a:solidFill>
                  <a:prstClr val="black">
                    <a:lumMod val="75000"/>
                    <a:lumOff val="25000"/>
                  </a:prstClr>
                </a:solidFill>
                <a:effectLst/>
                <a:uLnTx/>
                <a:uFillTx/>
                <a:latin typeface="Arial"/>
                <a:ea typeface="+mn-ea"/>
                <a:cs typeface="Arial"/>
              </a:rPr>
              <a:t>Data Dashboard</a:t>
            </a:r>
          </a:p>
          <a:p>
            <a:pPr marL="0" marR="0" lvl="0" indent="0" algn="l" defTabSz="914400" rtl="0" eaLnBrk="1" fontAlgn="auto" latinLnBrk="0" hangingPunct="1">
              <a:lnSpc>
                <a:spcPct val="100000"/>
              </a:lnSpc>
              <a:spcBef>
                <a:spcPts val="0"/>
              </a:spcBef>
              <a:spcAft>
                <a:spcPts val="1800"/>
              </a:spcAft>
              <a:buClrTx/>
              <a:buSzTx/>
              <a:buFontTx/>
              <a:buNone/>
              <a:tabLst/>
              <a:defRPr/>
            </a:pPr>
            <a:r>
              <a:rPr kumimoji="0" lang="en-US" sz="1400" b="0" i="0" u="none" strike="noStrike" kern="1200" cap="none" spc="0" normalizeH="0" baseline="0" noProof="0">
                <a:ln>
                  <a:noFill/>
                </a:ln>
                <a:solidFill>
                  <a:prstClr val="black">
                    <a:lumMod val="75000"/>
                    <a:lumOff val="25000"/>
                  </a:prstClr>
                </a:solidFill>
                <a:effectLst/>
                <a:uLnTx/>
                <a:uFillTx/>
                <a:latin typeface="Arial"/>
                <a:ea typeface="+mn-ea"/>
                <a:cs typeface="Arial"/>
              </a:rPr>
              <a:t>State, county, and national data for planning and decision-making.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prstClr val="black">
                    <a:lumMod val="75000"/>
                    <a:lumOff val="25000"/>
                  </a:prstClr>
                </a:solidFill>
                <a:effectLst/>
                <a:uLnTx/>
                <a:uFillTx/>
                <a:latin typeface="Arial"/>
                <a:ea typeface="+mn-ea"/>
                <a:cs typeface="Arial"/>
              </a:rPr>
              <a:t>Professional Development </a:t>
            </a:r>
            <a:br>
              <a:rPr kumimoji="0" lang="en-US" sz="14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br>
            <a:r>
              <a:rPr kumimoji="0" lang="en-US" sz="1400" b="1" i="0" u="none" strike="noStrike" kern="1200" cap="none" spc="0" normalizeH="0" baseline="0" noProof="0">
                <a:ln>
                  <a:noFill/>
                </a:ln>
                <a:solidFill>
                  <a:prstClr val="black">
                    <a:lumMod val="75000"/>
                    <a:lumOff val="25000"/>
                  </a:prstClr>
                </a:solidFill>
                <a:effectLst/>
                <a:uLnTx/>
                <a:uFillTx/>
                <a:latin typeface="Arial"/>
                <a:ea typeface="+mn-ea"/>
                <a:cs typeface="Arial"/>
              </a:rPr>
              <a:t>Planning Tools</a:t>
            </a:r>
          </a:p>
          <a:p>
            <a:pPr marL="0" marR="0" lvl="0" indent="0" algn="l" defTabSz="914400" rtl="0" eaLnBrk="1" fontAlgn="auto" latinLnBrk="0" hangingPunct="1">
              <a:lnSpc>
                <a:spcPct val="100000"/>
              </a:lnSpc>
              <a:spcBef>
                <a:spcPts val="0"/>
              </a:spcBef>
              <a:spcAft>
                <a:spcPts val="1800"/>
              </a:spcAft>
              <a:buClrTx/>
              <a:buSzTx/>
              <a:buFontTx/>
              <a:buNone/>
              <a:tabLst/>
              <a:defRPr/>
            </a:pPr>
            <a:r>
              <a:rPr kumimoji="0" lang="en-US" sz="1400" b="0" i="0" u="none" strike="noStrike" kern="1200" cap="none" spc="0" normalizeH="0" baseline="0" noProof="0">
                <a:ln>
                  <a:noFill/>
                </a:ln>
                <a:solidFill>
                  <a:prstClr val="black">
                    <a:lumMod val="75000"/>
                    <a:lumOff val="25000"/>
                  </a:prstClr>
                </a:solidFill>
                <a:effectLst/>
                <a:uLnTx/>
                <a:uFillTx/>
                <a:latin typeface="Arial"/>
                <a:ea typeface="+mn-ea"/>
                <a:cs typeface="Arial"/>
              </a:rPr>
              <a:t>Support staff growth and advancement.</a:t>
            </a:r>
            <a:endParaRPr kumimoji="0" lang="en-US" sz="1400" b="0" i="0" u="none" strike="noStrike" kern="1200" cap="none" spc="0" normalizeH="0" baseline="0" noProof="0">
              <a:ln>
                <a:noFill/>
              </a:ln>
              <a:solidFill>
                <a:prstClr val="black">
                  <a:lumMod val="75000"/>
                  <a:lumOff val="25000"/>
                </a:prstClr>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prstClr val="black">
                    <a:lumMod val="75000"/>
                    <a:lumOff val="25000"/>
                  </a:prstClr>
                </a:solidFill>
                <a:effectLst/>
                <a:uLnTx/>
                <a:uFillTx/>
                <a:latin typeface="Arial" panose="020B0604020202020204" pitchFamily="34" charset="0"/>
                <a:ea typeface="+mn-ea"/>
                <a:cs typeface="Arial" panose="020B0604020202020204" pitchFamily="34" charset="0"/>
              </a:rPr>
              <a:t>Workforce Well-Being Resources</a:t>
            </a:r>
          </a:p>
          <a:p>
            <a:pPr marL="0" marR="0" lvl="0" indent="0" algn="l" defTabSz="914400" rtl="0" eaLnBrk="1" fontAlgn="auto" latinLnBrk="0" hangingPunct="1">
              <a:lnSpc>
                <a:spcPct val="100000"/>
              </a:lnSpc>
              <a:spcBef>
                <a:spcPts val="0"/>
              </a:spcBef>
              <a:spcAft>
                <a:spcPts val="1800"/>
              </a:spcAft>
              <a:buClrTx/>
              <a:buSzTx/>
              <a:buFontTx/>
              <a:buNone/>
              <a:tabLst/>
              <a:defRPr/>
            </a:pPr>
            <a:r>
              <a:rPr kumimoji="0" lang="en-US" sz="1400" b="0" i="0" u="none" strike="noStrike" kern="1200" cap="none" spc="0" normalizeH="0" baseline="0" noProof="0">
                <a:ln>
                  <a:noFill/>
                </a:ln>
                <a:solidFill>
                  <a:prstClr val="black">
                    <a:lumMod val="75000"/>
                    <a:lumOff val="25000"/>
                  </a:prstClr>
                </a:solidFill>
                <a:effectLst/>
                <a:uLnTx/>
                <a:uFillTx/>
                <a:latin typeface="Arial"/>
                <a:ea typeface="+mn-ea"/>
                <a:cs typeface="Arial"/>
              </a:rPr>
              <a:t>Tools to support retention.</a:t>
            </a:r>
            <a:endParaRPr kumimoji="0" lang="en-US" sz="1400" b="0" i="0" u="none" strike="noStrike" kern="1200" cap="none" spc="0" normalizeH="0" baseline="0" noProof="0">
              <a:ln>
                <a:noFill/>
              </a:ln>
              <a:solidFill>
                <a:prstClr val="black">
                  <a:lumMod val="75000"/>
                  <a:lumOff val="25000"/>
                </a:prstClr>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prstClr val="black">
                    <a:lumMod val="75000"/>
                    <a:lumOff val="25000"/>
                  </a:prstClr>
                </a:solidFill>
                <a:effectLst/>
                <a:uLnTx/>
                <a:uFillTx/>
                <a:latin typeface="Arial"/>
                <a:ea typeface="+mn-ea"/>
                <a:cs typeface="Arial"/>
              </a:rPr>
              <a:t>Learning Communities </a:t>
            </a:r>
            <a:br>
              <a:rPr kumimoji="0" lang="en-US" sz="14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br>
            <a:r>
              <a:rPr kumimoji="0" lang="en-US" sz="1400" b="1" i="0" u="none" strike="noStrike" kern="1200" cap="none" spc="0" normalizeH="0" baseline="0" noProof="0">
                <a:ln>
                  <a:noFill/>
                </a:ln>
                <a:solidFill>
                  <a:prstClr val="black">
                    <a:lumMod val="75000"/>
                    <a:lumOff val="25000"/>
                  </a:prstClr>
                </a:solidFill>
                <a:effectLst/>
                <a:uLnTx/>
                <a:uFillTx/>
                <a:latin typeface="Arial"/>
                <a:ea typeface="+mn-ea"/>
                <a:cs typeface="Arial"/>
              </a:rPr>
              <a:t>and Peer Networks</a:t>
            </a:r>
          </a:p>
          <a:p>
            <a:pPr marL="0" marR="0" lvl="0" indent="0" algn="l" defTabSz="914400" rtl="0" eaLnBrk="1" fontAlgn="auto" latinLnBrk="0" hangingPunct="1">
              <a:lnSpc>
                <a:spcPct val="100000"/>
              </a:lnSpc>
              <a:spcBef>
                <a:spcPts val="0"/>
              </a:spcBef>
              <a:spcAft>
                <a:spcPts val="1200"/>
              </a:spcAft>
              <a:buClrTx/>
              <a:buSzTx/>
              <a:buFontTx/>
              <a:buNone/>
              <a:tabLst/>
              <a:defRPr/>
            </a:pPr>
            <a:r>
              <a:rPr kumimoji="0" lang="en-US" sz="1400" b="0" i="0" u="none" strike="noStrike" kern="1200" cap="none" spc="0" normalizeH="0" baseline="0" noProof="0">
                <a:ln>
                  <a:noFill/>
                </a:ln>
                <a:solidFill>
                  <a:prstClr val="black">
                    <a:lumMod val="75000"/>
                    <a:lumOff val="25000"/>
                  </a:prstClr>
                </a:solidFill>
                <a:effectLst/>
                <a:uLnTx/>
                <a:uFillTx/>
                <a:latin typeface="Arial"/>
                <a:ea typeface="+mn-ea"/>
                <a:cs typeface="Arial"/>
              </a:rPr>
              <a:t>Shared learning and system alignment.</a:t>
            </a:r>
            <a:endParaRPr kumimoji="0" lang="en-US" sz="1600" b="0" i="0" u="none" strike="noStrike" kern="1200" cap="none" spc="0" normalizeH="0" baseline="0" noProof="0">
              <a:ln>
                <a:noFill/>
              </a:ln>
              <a:solidFill>
                <a:prstClr val="black">
                  <a:lumMod val="75000"/>
                  <a:lumOff val="25000"/>
                </a:prstClr>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1200"/>
              </a:spcAft>
              <a:buClrTx/>
              <a:buSzTx/>
              <a:buFontTx/>
              <a:buNone/>
              <a:tabLst/>
              <a:defRPr/>
            </a:pPr>
            <a:endParaRPr kumimoji="0" lang="en-US" sz="1600" b="0" i="0" u="none" strike="noStrike" kern="1200" cap="none" spc="0" normalizeH="0" baseline="0" noProof="0">
              <a:ln>
                <a:noFill/>
              </a:ln>
              <a:solidFill>
                <a:prstClr val="black">
                  <a:lumMod val="75000"/>
                  <a:lumOff val="25000"/>
                </a:prstClr>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black">
                  <a:lumMod val="75000"/>
                  <a:lumOff val="25000"/>
                </a:prstClr>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black">
                  <a:lumMod val="75000"/>
                  <a:lumOff val="25000"/>
                </a:prstClr>
              </a:solidFill>
              <a:effectLst/>
              <a:uLnTx/>
              <a:uFillTx/>
              <a:latin typeface="Arial" panose="020B0604020202020204" pitchFamily="34" charset="0"/>
              <a:ea typeface="+mn-ea"/>
              <a:cs typeface="Arial" panose="020B0604020202020204" pitchFamily="34" charset="0"/>
            </a:endParaRPr>
          </a:p>
        </p:txBody>
      </p:sp>
      <p:sp>
        <p:nvSpPr>
          <p:cNvPr id="33" name="Text 10">
            <a:extLst>
              <a:ext uri="{FF2B5EF4-FFF2-40B4-BE49-F238E27FC236}">
                <a16:creationId xmlns:a16="http://schemas.microsoft.com/office/drawing/2014/main" id="{5CBC950C-C05E-6FD3-27B0-6AB72DB6D3B4}"/>
              </a:ext>
              <a:ext uri="{C183D7F6-B498-43B3-948B-1728B52AA6E4}">
                <adec:decorative xmlns:adec="http://schemas.microsoft.com/office/drawing/2017/decorative" val="1"/>
              </a:ext>
            </a:extLst>
          </p:cNvPr>
          <p:cNvSpPr/>
          <p:nvPr/>
        </p:nvSpPr>
        <p:spPr>
          <a:xfrm>
            <a:off x="858889" y="5134679"/>
            <a:ext cx="6992189" cy="724063"/>
          </a:xfrm>
          <a:prstGeom prst="rect">
            <a:avLst/>
          </a:prstGeom>
          <a:noFill/>
          <a:ln>
            <a:noFill/>
          </a:ln>
        </p:spPr>
        <p:txBody>
          <a:bodyPr wrap="square" lIns="0" tIns="0" rIns="0" bIns="0"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4472C4"/>
              </a:solidFill>
              <a:effectLst/>
              <a:uLnTx/>
              <a:uFillTx/>
              <a:latin typeface="Arial" panose="020B0604020202020204" pitchFamily="34" charset="0"/>
              <a:ea typeface="+mn-ea"/>
              <a:cs typeface="Arial" panose="020B0604020202020204" pitchFamily="34" charset="0"/>
            </a:endParaRPr>
          </a:p>
        </p:txBody>
      </p:sp>
      <p:pic>
        <p:nvPicPr>
          <p:cNvPr id="62" name="Picture 61" descr="Screenshot of workforce data dashboard">
            <a:extLst>
              <a:ext uri="{FF2B5EF4-FFF2-40B4-BE49-F238E27FC236}">
                <a16:creationId xmlns:a16="http://schemas.microsoft.com/office/drawing/2014/main" id="{620969DF-41DA-654B-6F70-A7F9022BD938}"/>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4233095" y="1554224"/>
            <a:ext cx="3459588" cy="2432523"/>
          </a:xfrm>
          <a:prstGeom prst="roundRect">
            <a:avLst>
              <a:gd name="adj" fmla="val 3067"/>
            </a:avLst>
          </a:prstGeom>
          <a:solidFill>
            <a:srgbClr val="F9F9F9"/>
          </a:solidFill>
          <a:ln w="12700">
            <a:solidFill>
              <a:schemeClr val="bg2">
                <a:lumMod val="50000"/>
                <a:alpha val="80119"/>
              </a:schemeClr>
            </a:solidFill>
            <a:prstDash val="solid"/>
          </a:ln>
        </p:spPr>
      </p:pic>
      <p:sp>
        <p:nvSpPr>
          <p:cNvPr id="57" name="TextBox 56">
            <a:extLst>
              <a:ext uri="{FF2B5EF4-FFF2-40B4-BE49-F238E27FC236}">
                <a16:creationId xmlns:a16="http://schemas.microsoft.com/office/drawing/2014/main" id="{02969B13-CE3C-93A4-02B6-0B6B16ED520C}"/>
              </a:ext>
            </a:extLst>
          </p:cNvPr>
          <p:cNvSpPr txBox="1"/>
          <p:nvPr/>
        </p:nvSpPr>
        <p:spPr>
          <a:xfrm>
            <a:off x="4094761" y="4304709"/>
            <a:ext cx="1897616" cy="96949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1400" b="1" i="0" u="none" strike="noStrike" kern="1200" cap="none" spc="0" normalizeH="0" baseline="0" noProof="0">
                <a:ln>
                  <a:noFill/>
                </a:ln>
                <a:solidFill>
                  <a:prstClr val="black">
                    <a:lumMod val="75000"/>
                    <a:lumOff val="25000"/>
                  </a:prstClr>
                </a:solidFill>
                <a:effectLst/>
                <a:uLnTx/>
                <a:uFillTx/>
                <a:latin typeface="Arial" panose="020B0604020202020204" pitchFamily="34" charset="0"/>
                <a:ea typeface="+mn-ea"/>
                <a:cs typeface="Arial" panose="020B0604020202020204" pitchFamily="34" charset="0"/>
              </a:rPr>
              <a:t>Workforce Data Dashboard</a:t>
            </a: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1200" b="0" i="0" u="none" strike="noStrike" kern="1200" cap="none" spc="0" normalizeH="0" baseline="0" noProof="0">
                <a:ln>
                  <a:noFill/>
                </a:ln>
                <a:solidFill>
                  <a:prstClr val="black">
                    <a:lumMod val="75000"/>
                    <a:lumOff val="25000"/>
                  </a:prstClr>
                </a:solidFill>
                <a:effectLst/>
                <a:uLnTx/>
                <a:uFillTx/>
                <a:latin typeface="Arial" panose="020B0604020202020204" pitchFamily="34" charset="0"/>
                <a:ea typeface="+mn-ea"/>
                <a:cs typeface="Arial" panose="020B0604020202020204" pitchFamily="34" charset="0"/>
              </a:rPr>
              <a:t>Explore real-time workforce data</a:t>
            </a:r>
          </a:p>
        </p:txBody>
      </p:sp>
      <p:grpSp>
        <p:nvGrpSpPr>
          <p:cNvPr id="10" name="Group 9" descr="QR code for data dashboard">
            <a:extLst>
              <a:ext uri="{FF2B5EF4-FFF2-40B4-BE49-F238E27FC236}">
                <a16:creationId xmlns:a16="http://schemas.microsoft.com/office/drawing/2014/main" id="{C9ADF788-27BE-2A75-E2F9-1A43797BD757}"/>
              </a:ext>
            </a:extLst>
          </p:cNvPr>
          <p:cNvGrpSpPr/>
          <p:nvPr/>
        </p:nvGrpSpPr>
        <p:grpSpPr>
          <a:xfrm>
            <a:off x="6589574" y="4178672"/>
            <a:ext cx="1212290" cy="1212290"/>
            <a:chOff x="5905293" y="3860517"/>
            <a:chExt cx="1562100" cy="1562100"/>
          </a:xfrm>
        </p:grpSpPr>
        <p:sp>
          <p:nvSpPr>
            <p:cNvPr id="63" name="Rectangle 62">
              <a:extLst>
                <a:ext uri="{FF2B5EF4-FFF2-40B4-BE49-F238E27FC236}">
                  <a16:creationId xmlns:a16="http://schemas.microsoft.com/office/drawing/2014/main" id="{84564134-1EA4-B1E1-974A-1F152D7ACA38}"/>
                </a:ext>
              </a:extLst>
            </p:cNvPr>
            <p:cNvSpPr/>
            <p:nvPr/>
          </p:nvSpPr>
          <p:spPr>
            <a:xfrm>
              <a:off x="5905293" y="3860517"/>
              <a:ext cx="1562100" cy="15621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a:ea typeface="+mn-ea"/>
                <a:cs typeface="+mn-cs"/>
              </a:endParaRPr>
            </a:p>
          </p:txBody>
        </p:sp>
        <p:pic>
          <p:nvPicPr>
            <p:cNvPr id="65" name="Picture 64">
              <a:extLst>
                <a:ext uri="{FF2B5EF4-FFF2-40B4-BE49-F238E27FC236}">
                  <a16:creationId xmlns:a16="http://schemas.microsoft.com/office/drawing/2014/main" id="{5D084178-B6D9-4D4A-AAD1-A7116909F807}"/>
                </a:ext>
              </a:extLst>
            </p:cNvPr>
            <p:cNvPicPr>
              <a:picLocks noChangeAspect="1"/>
            </p:cNvPicPr>
            <p:nvPr/>
          </p:nvPicPr>
          <p:blipFill>
            <a:blip r:embed="rId4" cstate="print">
              <a:duotone>
                <a:schemeClr val="accent1">
                  <a:shade val="45000"/>
                  <a:satMod val="135000"/>
                </a:schemeClr>
                <a:prstClr val="white"/>
              </a:duotone>
              <a:extLst>
                <a:ext uri="{28A0092B-C50C-407E-A947-70E740481C1C}">
                  <a14:useLocalDpi xmlns:a14="http://schemas.microsoft.com/office/drawing/2010/main"/>
                </a:ext>
              </a:extLst>
            </a:blip>
            <a:stretch>
              <a:fillRect/>
            </a:stretch>
          </p:blipFill>
          <p:spPr>
            <a:xfrm>
              <a:off x="6055016" y="4036300"/>
              <a:ext cx="1249558" cy="1249558"/>
            </a:xfrm>
            <a:prstGeom prst="rect">
              <a:avLst/>
            </a:prstGeom>
          </p:spPr>
        </p:pic>
      </p:grpSp>
      <p:sp>
        <p:nvSpPr>
          <p:cNvPr id="2" name="Rounded Rectangle 1">
            <a:extLst>
              <a:ext uri="{FF2B5EF4-FFF2-40B4-BE49-F238E27FC236}">
                <a16:creationId xmlns:a16="http://schemas.microsoft.com/office/drawing/2014/main" id="{F2E8F0B5-6E96-6279-7622-3299EA0BFAEE}"/>
              </a:ext>
              <a:ext uri="{C183D7F6-B498-43B3-948B-1728B52AA6E4}">
                <adec:decorative xmlns:adec="http://schemas.microsoft.com/office/drawing/2017/decorative" val="1"/>
              </a:ext>
            </a:extLst>
          </p:cNvPr>
          <p:cNvSpPr/>
          <p:nvPr/>
        </p:nvSpPr>
        <p:spPr>
          <a:xfrm>
            <a:off x="8290652" y="1371599"/>
            <a:ext cx="3027564" cy="4229101"/>
          </a:xfrm>
          <a:prstGeom prst="roundRect">
            <a:avLst>
              <a:gd name="adj" fmla="val 4496"/>
            </a:avLst>
          </a:prstGeom>
          <a:solidFill>
            <a:srgbClr val="C9E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a:ea typeface="+mn-ea"/>
              <a:cs typeface="+mn-cs"/>
            </a:endParaRPr>
          </a:p>
        </p:txBody>
      </p:sp>
      <p:sp>
        <p:nvSpPr>
          <p:cNvPr id="3" name="TextBox 2">
            <a:extLst>
              <a:ext uri="{FF2B5EF4-FFF2-40B4-BE49-F238E27FC236}">
                <a16:creationId xmlns:a16="http://schemas.microsoft.com/office/drawing/2014/main" id="{E32CED66-1065-EA01-EAAB-75B8DB5C25EE}"/>
              </a:ext>
            </a:extLst>
          </p:cNvPr>
          <p:cNvSpPr txBox="1"/>
          <p:nvPr/>
        </p:nvSpPr>
        <p:spPr>
          <a:xfrm>
            <a:off x="8536332" y="1748701"/>
            <a:ext cx="2617077" cy="2492990"/>
          </a:xfrm>
          <a:prstGeom prst="rect">
            <a:avLst/>
          </a:prstGeom>
          <a:noFill/>
        </p:spPr>
        <p:txBody>
          <a:bodyPr wrap="square">
            <a:noAutofit/>
          </a:bodyPr>
          <a:lstStyle/>
          <a:p>
            <a:pPr marL="0" marR="0" lvl="0" indent="0" algn="l" defTabSz="914400" rtl="0" eaLnBrk="1" fontAlgn="auto" latinLnBrk="0" hangingPunct="1">
              <a:lnSpc>
                <a:spcPct val="100000"/>
              </a:lnSpc>
              <a:spcBef>
                <a:spcPts val="0"/>
              </a:spcBef>
              <a:spcAft>
                <a:spcPts val="1200"/>
              </a:spcAft>
              <a:buClrTx/>
              <a:buSzTx/>
              <a:buFontTx/>
              <a:buNone/>
              <a:tabLst/>
              <a:defRPr/>
            </a:pPr>
            <a:r>
              <a:rPr kumimoji="0" lang="en-US" sz="1400" b="1" i="0" u="none" strike="noStrike" kern="1200" cap="none" spc="0" normalizeH="0" baseline="0" noProof="0">
                <a:ln>
                  <a:noFill/>
                </a:ln>
                <a:solidFill>
                  <a:prstClr val="black">
                    <a:lumMod val="75000"/>
                    <a:lumOff val="25000"/>
                  </a:prstClr>
                </a:solidFill>
                <a:effectLst/>
                <a:uLnTx/>
                <a:uFillTx/>
                <a:latin typeface="Arial" panose="020B0604020202020204" pitchFamily="34" charset="0"/>
                <a:ea typeface="+mn-ea"/>
                <a:cs typeface="Arial" panose="020B0604020202020204" pitchFamily="34" charset="0"/>
              </a:rPr>
              <a:t>STAY CONNECTED</a:t>
            </a: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1400" b="1" i="0" u="none" strike="noStrike" kern="1200" cap="none" spc="0" normalizeH="0" baseline="0" noProof="0">
                <a:ln>
                  <a:noFill/>
                </a:ln>
                <a:solidFill>
                  <a:prstClr val="black">
                    <a:lumMod val="75000"/>
                    <a:lumOff val="25000"/>
                  </a:prstClr>
                </a:solidFill>
                <a:effectLst/>
                <a:uLnTx/>
                <a:uFillTx/>
                <a:latin typeface="Arial" panose="020B0604020202020204" pitchFamily="34" charset="0"/>
                <a:ea typeface="+mn-ea"/>
                <a:cs typeface="Arial" panose="020B0604020202020204" pitchFamily="34" charset="0"/>
              </a:rPr>
              <a:t>Join the Workforce </a:t>
            </a:r>
            <a:br>
              <a:rPr kumimoji="0" lang="en-US" sz="1400" b="1" i="0" u="none" strike="noStrike" kern="1200" cap="none" spc="0" normalizeH="0" baseline="0" noProof="0">
                <a:ln>
                  <a:noFill/>
                </a:ln>
                <a:solidFill>
                  <a:prstClr val="black">
                    <a:lumMod val="75000"/>
                    <a:lumOff val="25000"/>
                  </a:prstClr>
                </a:solidFill>
                <a:effectLst/>
                <a:uLnTx/>
                <a:uFillTx/>
                <a:latin typeface="Arial" panose="020B0604020202020204" pitchFamily="34" charset="0"/>
                <a:ea typeface="+mn-ea"/>
                <a:cs typeface="Arial" panose="020B0604020202020204" pitchFamily="34" charset="0"/>
              </a:rPr>
            </a:br>
            <a:r>
              <a:rPr kumimoji="0" lang="en-US" sz="1400" b="1" i="0" u="none" strike="noStrike" kern="1200" cap="none" spc="0" normalizeH="0" baseline="0" noProof="0">
                <a:ln>
                  <a:noFill/>
                </a:ln>
                <a:solidFill>
                  <a:prstClr val="black">
                    <a:lumMod val="75000"/>
                    <a:lumOff val="25000"/>
                  </a:prstClr>
                </a:solidFill>
                <a:effectLst/>
                <a:uLnTx/>
                <a:uFillTx/>
                <a:latin typeface="Arial" panose="020B0604020202020204" pitchFamily="34" charset="0"/>
                <a:ea typeface="+mn-ea"/>
                <a:cs typeface="Arial" panose="020B0604020202020204" pitchFamily="34" charset="0"/>
              </a:rPr>
              <a:t>Institute listserv to:</a:t>
            </a:r>
            <a:endParaRPr kumimoji="0" lang="en-US" sz="1400" b="0" i="0" u="none" strike="noStrike" kern="1200" cap="none" spc="0" normalizeH="0" baseline="0" noProof="0">
              <a:ln>
                <a:noFill/>
              </a:ln>
              <a:solidFill>
                <a:prstClr val="black">
                  <a:lumMod val="75000"/>
                  <a:lumOff val="25000"/>
                </a:prstClr>
              </a:solidFill>
              <a:effectLst/>
              <a:uLnTx/>
              <a:uFillTx/>
              <a:latin typeface="Arial" panose="020B0604020202020204" pitchFamily="34" charset="0"/>
              <a:ea typeface="+mn-ea"/>
              <a:cs typeface="Arial" panose="020B0604020202020204" pitchFamily="34" charset="0"/>
            </a:endParaRPr>
          </a:p>
          <a:p>
            <a:pPr marL="230188" marR="0" lvl="0" indent="-230188" algn="l" defTabSz="914400" rtl="0" eaLnBrk="1" fontAlgn="auto" latinLnBrk="0" hangingPunct="1">
              <a:lnSpc>
                <a:spcPct val="100000"/>
              </a:lnSpc>
              <a:spcBef>
                <a:spcPts val="0"/>
              </a:spcBef>
              <a:spcAft>
                <a:spcPts val="300"/>
              </a:spcAft>
              <a:buClrTx/>
              <a:buSzTx/>
              <a:buFont typeface="Arial" panose="020B0604020202020204" pitchFamily="34" charset="0"/>
              <a:buChar char="•"/>
              <a:tabLst/>
              <a:defRPr/>
            </a:pPr>
            <a:r>
              <a:rPr kumimoji="0" lang="en-US" sz="1200" b="0" i="0" u="none" strike="noStrike" kern="1200" cap="none" spc="0" normalizeH="0" baseline="0" noProof="0">
                <a:ln>
                  <a:noFill/>
                </a:ln>
                <a:solidFill>
                  <a:prstClr val="black">
                    <a:lumMod val="75000"/>
                    <a:lumOff val="25000"/>
                  </a:prstClr>
                </a:solidFill>
                <a:effectLst/>
                <a:uLnTx/>
                <a:uFillTx/>
                <a:latin typeface="Arial" panose="020B0604020202020204" pitchFamily="34" charset="0"/>
                <a:ea typeface="+mn-ea"/>
                <a:cs typeface="Arial" panose="020B0604020202020204" pitchFamily="34" charset="0"/>
              </a:rPr>
              <a:t>Receive tools, resources, </a:t>
            </a:r>
            <a:br>
              <a:rPr kumimoji="0" lang="en-US" sz="1200" b="0" i="0" u="none" strike="noStrike" kern="1200" cap="none" spc="0" normalizeH="0" baseline="0" noProof="0">
                <a:ln>
                  <a:noFill/>
                </a:ln>
                <a:solidFill>
                  <a:prstClr val="black">
                    <a:lumMod val="75000"/>
                    <a:lumOff val="25000"/>
                  </a:prstClr>
                </a:solidFill>
                <a:effectLst/>
                <a:uLnTx/>
                <a:uFillTx/>
                <a:latin typeface="Arial" panose="020B0604020202020204" pitchFamily="34" charset="0"/>
                <a:ea typeface="+mn-ea"/>
                <a:cs typeface="Arial" panose="020B0604020202020204" pitchFamily="34" charset="0"/>
              </a:rPr>
            </a:br>
            <a:r>
              <a:rPr kumimoji="0" lang="en-US" sz="1200" b="0" i="0" u="none" strike="noStrike" kern="1200" cap="none" spc="0" normalizeH="0" baseline="0" noProof="0">
                <a:ln>
                  <a:noFill/>
                </a:ln>
                <a:solidFill>
                  <a:prstClr val="black">
                    <a:lumMod val="75000"/>
                    <a:lumOff val="25000"/>
                  </a:prstClr>
                </a:solidFill>
                <a:effectLst/>
                <a:uLnTx/>
                <a:uFillTx/>
                <a:latin typeface="Arial" panose="020B0604020202020204" pitchFamily="34" charset="0"/>
                <a:ea typeface="+mn-ea"/>
                <a:cs typeface="Arial" panose="020B0604020202020204" pitchFamily="34" charset="0"/>
              </a:rPr>
              <a:t>and updates</a:t>
            </a:r>
          </a:p>
          <a:p>
            <a:pPr marL="230188" marR="0" lvl="0" indent="-230188" algn="l" defTabSz="914400" rtl="0" eaLnBrk="1" fontAlgn="auto" latinLnBrk="0" hangingPunct="1">
              <a:lnSpc>
                <a:spcPct val="100000"/>
              </a:lnSpc>
              <a:spcBef>
                <a:spcPts val="0"/>
              </a:spcBef>
              <a:spcAft>
                <a:spcPts val="300"/>
              </a:spcAft>
              <a:buClrTx/>
              <a:buSzTx/>
              <a:buFont typeface="Arial" panose="020B0604020202020204" pitchFamily="34" charset="0"/>
              <a:buChar char="•"/>
              <a:tabLst/>
              <a:defRPr/>
            </a:pPr>
            <a:r>
              <a:rPr kumimoji="0" lang="en-US" sz="1200" b="0" i="0" u="none" strike="noStrike" kern="1200" cap="none" spc="0" normalizeH="0" baseline="0" noProof="0">
                <a:ln>
                  <a:noFill/>
                </a:ln>
                <a:solidFill>
                  <a:prstClr val="black">
                    <a:lumMod val="75000"/>
                    <a:lumOff val="25000"/>
                  </a:prstClr>
                </a:solidFill>
                <a:effectLst/>
                <a:uLnTx/>
                <a:uFillTx/>
                <a:latin typeface="Arial" panose="020B0604020202020204" pitchFamily="34" charset="0"/>
                <a:ea typeface="+mn-ea"/>
                <a:cs typeface="Arial" panose="020B0604020202020204" pitchFamily="34" charset="0"/>
              </a:rPr>
              <a:t>Learn about upcoming </a:t>
            </a:r>
            <a:br>
              <a:rPr kumimoji="0" lang="en-US" sz="1200" b="0" i="0" u="none" strike="noStrike" kern="1200" cap="none" spc="0" normalizeH="0" baseline="0" noProof="0">
                <a:ln>
                  <a:noFill/>
                </a:ln>
                <a:solidFill>
                  <a:prstClr val="black">
                    <a:lumMod val="75000"/>
                    <a:lumOff val="25000"/>
                  </a:prstClr>
                </a:solidFill>
                <a:effectLst/>
                <a:uLnTx/>
                <a:uFillTx/>
                <a:latin typeface="Arial" panose="020B0604020202020204" pitchFamily="34" charset="0"/>
                <a:ea typeface="+mn-ea"/>
                <a:cs typeface="Arial" panose="020B0604020202020204" pitchFamily="34" charset="0"/>
              </a:rPr>
            </a:br>
            <a:r>
              <a:rPr kumimoji="0" lang="en-US" sz="1200" b="0" i="0" u="none" strike="noStrike" kern="1200" cap="none" spc="0" normalizeH="0" baseline="0" noProof="0">
                <a:ln>
                  <a:noFill/>
                </a:ln>
                <a:solidFill>
                  <a:prstClr val="black">
                    <a:lumMod val="75000"/>
                    <a:lumOff val="25000"/>
                  </a:prstClr>
                </a:solidFill>
                <a:effectLst/>
                <a:uLnTx/>
                <a:uFillTx/>
                <a:latin typeface="Arial" panose="020B0604020202020204" pitchFamily="34" charset="0"/>
                <a:ea typeface="+mn-ea"/>
                <a:cs typeface="Arial" panose="020B0604020202020204" pitchFamily="34" charset="0"/>
              </a:rPr>
              <a:t>events and opportunities</a:t>
            </a:r>
          </a:p>
          <a:p>
            <a:pPr marL="230188" marR="0" lvl="0" indent="-230188" algn="l" defTabSz="914400" rtl="0" eaLnBrk="1" fontAlgn="auto" latinLnBrk="0" hangingPunct="1">
              <a:lnSpc>
                <a:spcPct val="100000"/>
              </a:lnSpc>
              <a:spcBef>
                <a:spcPts val="0"/>
              </a:spcBef>
              <a:spcAft>
                <a:spcPts val="300"/>
              </a:spcAft>
              <a:buClrTx/>
              <a:buSzTx/>
              <a:buFont typeface="Arial" panose="020B0604020202020204" pitchFamily="34" charset="0"/>
              <a:buChar char="•"/>
              <a:tabLst/>
              <a:defRPr/>
            </a:pPr>
            <a:r>
              <a:rPr kumimoji="0" lang="en-US" sz="1200" b="0" i="0" u="none" strike="noStrike" kern="1200" cap="none" spc="0" normalizeH="0" baseline="0" noProof="0">
                <a:ln>
                  <a:noFill/>
                </a:ln>
                <a:solidFill>
                  <a:prstClr val="black">
                    <a:lumMod val="75000"/>
                    <a:lumOff val="25000"/>
                  </a:prstClr>
                </a:solidFill>
                <a:effectLst/>
                <a:uLnTx/>
                <a:uFillTx/>
                <a:latin typeface="Arial" panose="020B0604020202020204" pitchFamily="34" charset="0"/>
                <a:ea typeface="+mn-ea"/>
                <a:cs typeface="Arial" panose="020B0604020202020204" pitchFamily="34" charset="0"/>
              </a:rPr>
              <a:t>Stay engaged in advancing </a:t>
            </a:r>
            <a:br>
              <a:rPr kumimoji="0" lang="en-US" sz="1200" b="0" i="0" u="none" strike="noStrike" kern="1200" cap="none" spc="0" normalizeH="0" baseline="0" noProof="0">
                <a:ln>
                  <a:noFill/>
                </a:ln>
                <a:solidFill>
                  <a:prstClr val="black">
                    <a:lumMod val="75000"/>
                    <a:lumOff val="25000"/>
                  </a:prstClr>
                </a:solidFill>
                <a:effectLst/>
                <a:uLnTx/>
                <a:uFillTx/>
                <a:latin typeface="Arial" panose="020B0604020202020204" pitchFamily="34" charset="0"/>
                <a:ea typeface="+mn-ea"/>
                <a:cs typeface="Arial" panose="020B0604020202020204" pitchFamily="34" charset="0"/>
              </a:rPr>
            </a:br>
            <a:r>
              <a:rPr kumimoji="0" lang="en-US" sz="1200" b="0" i="0" u="none" strike="noStrike" kern="1200" cap="none" spc="0" normalizeH="0" baseline="0" noProof="0">
                <a:ln>
                  <a:noFill/>
                </a:ln>
                <a:solidFill>
                  <a:prstClr val="black">
                    <a:lumMod val="75000"/>
                    <a:lumOff val="25000"/>
                  </a:prstClr>
                </a:solidFill>
                <a:effectLst/>
                <a:uLnTx/>
                <a:uFillTx/>
                <a:latin typeface="Arial" panose="020B0604020202020204" pitchFamily="34" charset="0"/>
                <a:ea typeface="+mn-ea"/>
                <a:cs typeface="Arial" panose="020B0604020202020204" pitchFamily="34" charset="0"/>
              </a:rPr>
              <a:t>the National Strategy</a:t>
            </a:r>
          </a:p>
        </p:txBody>
      </p:sp>
      <p:grpSp>
        <p:nvGrpSpPr>
          <p:cNvPr id="11" name="Group 10" descr="QR code for Workforce Institute listserv">
            <a:extLst>
              <a:ext uri="{FF2B5EF4-FFF2-40B4-BE49-F238E27FC236}">
                <a16:creationId xmlns:a16="http://schemas.microsoft.com/office/drawing/2014/main" id="{A3A04614-F559-F15F-2071-291069D865EA}"/>
              </a:ext>
            </a:extLst>
          </p:cNvPr>
          <p:cNvGrpSpPr/>
          <p:nvPr/>
        </p:nvGrpSpPr>
        <p:grpSpPr>
          <a:xfrm>
            <a:off x="9881508" y="4178672"/>
            <a:ext cx="1167492" cy="1212290"/>
            <a:chOff x="9505538" y="3953093"/>
            <a:chExt cx="1562100" cy="1562100"/>
          </a:xfrm>
        </p:grpSpPr>
        <p:sp>
          <p:nvSpPr>
            <p:cNvPr id="4" name="Rectangle 3">
              <a:extLst>
                <a:ext uri="{FF2B5EF4-FFF2-40B4-BE49-F238E27FC236}">
                  <a16:creationId xmlns:a16="http://schemas.microsoft.com/office/drawing/2014/main" id="{2127F002-A48B-3E25-1B32-AEE955B94D2D}"/>
                </a:ext>
              </a:extLst>
            </p:cNvPr>
            <p:cNvSpPr/>
            <p:nvPr/>
          </p:nvSpPr>
          <p:spPr>
            <a:xfrm>
              <a:off x="9505538" y="3953093"/>
              <a:ext cx="1562100" cy="15621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a:ea typeface="+mn-ea"/>
                <a:cs typeface="+mn-cs"/>
              </a:endParaRPr>
            </a:p>
          </p:txBody>
        </p:sp>
        <p:pic>
          <p:nvPicPr>
            <p:cNvPr id="5" name="Picture 4">
              <a:extLst>
                <a:ext uri="{FF2B5EF4-FFF2-40B4-BE49-F238E27FC236}">
                  <a16:creationId xmlns:a16="http://schemas.microsoft.com/office/drawing/2014/main" id="{57C732A9-635E-EED4-631A-98C4A34EA9F0}"/>
                </a:ext>
              </a:extLst>
            </p:cNvPr>
            <p:cNvPicPr>
              <a:picLocks noChangeAspect="1"/>
            </p:cNvPicPr>
            <p:nvPr/>
          </p:nvPicPr>
          <p:blipFill>
            <a:blip r:embed="rId5" cstate="print">
              <a:duotone>
                <a:schemeClr val="accent1">
                  <a:shade val="45000"/>
                  <a:satMod val="135000"/>
                </a:schemeClr>
                <a:prstClr val="white"/>
              </a:duotone>
              <a:extLst>
                <a:ext uri="{28A0092B-C50C-407E-A947-70E740481C1C}">
                  <a14:useLocalDpi xmlns:a14="http://schemas.microsoft.com/office/drawing/2010/main"/>
                </a:ext>
              </a:extLst>
            </a:blip>
            <a:stretch>
              <a:fillRect/>
            </a:stretch>
          </p:blipFill>
          <p:spPr>
            <a:xfrm>
              <a:off x="9659198" y="4115498"/>
              <a:ext cx="1254780" cy="1254780"/>
            </a:xfrm>
            <a:prstGeom prst="rect">
              <a:avLst/>
            </a:prstGeom>
            <a:solidFill>
              <a:schemeClr val="accent1"/>
            </a:solidFill>
          </p:spPr>
        </p:pic>
      </p:grpSp>
      <p:sp>
        <p:nvSpPr>
          <p:cNvPr id="7" name="Slide Number Placeholder 6">
            <a:extLst>
              <a:ext uri="{FF2B5EF4-FFF2-40B4-BE49-F238E27FC236}">
                <a16:creationId xmlns:a16="http://schemas.microsoft.com/office/drawing/2014/main" id="{9D00CA58-AC40-4C0D-22F1-07EEE833D011}"/>
              </a:ext>
            </a:extLst>
          </p:cNvPr>
          <p:cNvSpPr>
            <a:spLocks noGrp="1"/>
          </p:cNvSpPr>
          <p:nvPr>
            <p:ph type="sldNum" sz="quarter" idx="4"/>
          </p:nvPr>
        </p:nvSpPr>
        <p:spPr/>
        <p:txBody>
          <a:bodyPr/>
          <a:lstStyle/>
          <a:p>
            <a:fld id="{AAEB2964-82D0-4712-8443-E5C852A32913}" type="slidenum">
              <a:rPr lang="en-US" smtClean="0"/>
              <a:pPr/>
              <a:t>56</a:t>
            </a:fld>
            <a:endParaRPr lang="en-US"/>
          </a:p>
        </p:txBody>
      </p:sp>
    </p:spTree>
    <p:extLst>
      <p:ext uri="{BB962C8B-B14F-4D97-AF65-F5344CB8AC3E}">
        <p14:creationId xmlns:p14="http://schemas.microsoft.com/office/powerpoint/2010/main" val="427632079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Shape 158"/>
        <p:cNvGrpSpPr/>
        <p:nvPr/>
      </p:nvGrpSpPr>
      <p:grpSpPr>
        <a:xfrm>
          <a:off x="0" y="0"/>
          <a:ext cx="0" cy="0"/>
          <a:chOff x="0" y="0"/>
          <a:chExt cx="0" cy="0"/>
        </a:xfrm>
      </p:grpSpPr>
      <p:sp>
        <p:nvSpPr>
          <p:cNvPr id="159" name="Google Shape;159;p5"/>
          <p:cNvSpPr txBox="1">
            <a:spLocks noGrp="1"/>
          </p:cNvSpPr>
          <p:nvPr>
            <p:ph type="title"/>
          </p:nvPr>
        </p:nvSpPr>
        <p:spPr>
          <a:xfrm>
            <a:off x="587829" y="226979"/>
            <a:ext cx="11005456" cy="899693"/>
          </a:xfrm>
        </p:spPr>
        <p:txBody>
          <a:bodyPr spcFirstLastPara="1" lIns="91425" tIns="45700" rIns="91425" bIns="45700" anchor="t" anchorCtr="0">
            <a:normAutofit/>
          </a:bodyPr>
          <a:lstStyle/>
          <a:p>
            <a:pPr>
              <a:buSzPct val="100000"/>
            </a:pPr>
            <a:r>
              <a:rPr lang="en-US" sz="2700" b="1" i="1">
                <a:effectLst/>
              </a:rPr>
              <a:t>Early Childhood Personnel Solutions Learning Community</a:t>
            </a:r>
            <a:r>
              <a:rPr lang="en-US" sz="2700" b="1">
                <a:effectLst/>
              </a:rPr>
              <a:t> </a:t>
            </a:r>
            <a:r>
              <a:rPr lang="en-US" sz="2700" b="1"/>
              <a:t>Purpose</a:t>
            </a:r>
          </a:p>
        </p:txBody>
      </p:sp>
      <p:pic>
        <p:nvPicPr>
          <p:cNvPr id="2" name="Picture 1" descr="To highlight strategies aimed at attracting, preparing, and retaining a diverse IE and ECSE workforce by exploring innovative and effective strategies, share examples of state and local innovation, and inform the learning community. ">
            <a:extLst>
              <a:ext uri="{FF2B5EF4-FFF2-40B4-BE49-F238E27FC236}">
                <a16:creationId xmlns:a16="http://schemas.microsoft.com/office/drawing/2014/main" id="{32F35356-9D44-FA47-12B8-475ECB527C41}"/>
              </a:ext>
            </a:extLst>
          </p:cNvPr>
          <p:cNvPicPr>
            <a:picLocks noChangeAspect="1"/>
          </p:cNvPicPr>
          <p:nvPr/>
        </p:nvPicPr>
        <p:blipFill>
          <a:blip r:embed="rId4"/>
          <a:stretch>
            <a:fillRect/>
          </a:stretch>
        </p:blipFill>
        <p:spPr>
          <a:xfrm>
            <a:off x="6215745" y="1519245"/>
            <a:ext cx="5388429" cy="4009853"/>
          </a:xfrm>
          <a:prstGeom prst="rect">
            <a:avLst/>
          </a:prstGeom>
          <a:noFill/>
        </p:spPr>
      </p:pic>
      <p:pic>
        <p:nvPicPr>
          <p:cNvPr id="3" name="Picture 2">
            <a:extLst>
              <a:ext uri="{FF2B5EF4-FFF2-40B4-BE49-F238E27FC236}">
                <a16:creationId xmlns:a16="http://schemas.microsoft.com/office/drawing/2014/main" id="{EDC97605-0B16-CE8E-BA16-B8928B553A2F}"/>
              </a:ext>
              <a:ext uri="{C183D7F6-B498-43B3-948B-1728B52AA6E4}">
                <adec:decorative xmlns:adec="http://schemas.microsoft.com/office/drawing/2017/decorative" val="1"/>
              </a:ext>
            </a:extLst>
          </p:cNvPr>
          <p:cNvPicPr>
            <a:picLocks noChangeAspect="1"/>
          </p:cNvPicPr>
          <p:nvPr/>
        </p:nvPicPr>
        <p:blipFill>
          <a:blip r:embed="rId5">
            <a:extLst>
              <a:ext uri="{837473B0-CC2E-450A-ABE3-18F120FF3D39}">
                <a1611:picAttrSrcUrl xmlns:a1611="http://schemas.microsoft.com/office/drawing/2016/11/main" r:id="rId6"/>
              </a:ext>
            </a:extLst>
          </a:blip>
          <a:stretch>
            <a:fillRect/>
          </a:stretch>
        </p:blipFill>
        <p:spPr>
          <a:xfrm>
            <a:off x="587829" y="1519245"/>
            <a:ext cx="5388428" cy="4176031"/>
          </a:xfrm>
          <a:prstGeom prst="rect">
            <a:avLst/>
          </a:prstGeom>
          <a:noFill/>
        </p:spPr>
      </p:pic>
      <p:sp>
        <p:nvSpPr>
          <p:cNvPr id="4" name="Slide Number Placeholder 3">
            <a:extLst>
              <a:ext uri="{FF2B5EF4-FFF2-40B4-BE49-F238E27FC236}">
                <a16:creationId xmlns:a16="http://schemas.microsoft.com/office/drawing/2014/main" id="{FF01F491-EF8E-9460-ADC2-23B17EE7EB8F}"/>
              </a:ext>
            </a:extLst>
          </p:cNvPr>
          <p:cNvSpPr>
            <a:spLocks noGrp="1"/>
          </p:cNvSpPr>
          <p:nvPr>
            <p:ph type="sldNum" sz="quarter" idx="4"/>
          </p:nvPr>
        </p:nvSpPr>
        <p:spPr/>
        <p:txBody>
          <a:bodyPr/>
          <a:lstStyle/>
          <a:p>
            <a:fld id="{8FF8BE51-C3B0-9B4F-9A06-4F809A9A7941}" type="slidenum">
              <a:rPr lang="en-US" smtClean="0"/>
              <a:pPr/>
              <a:t>57</a:t>
            </a:fld>
            <a:endParaRPr lang="en-US"/>
          </a:p>
        </p:txBody>
      </p:sp>
    </p:spTree>
    <p:custDataLst>
      <p:tags r:id="rId1"/>
    </p:custData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CCEAE8-2916-5E8F-EA4A-3063D017B973}"/>
            </a:ext>
          </a:extLst>
        </p:cNvPr>
        <p:cNvGrpSpPr/>
        <p:nvPr/>
      </p:nvGrpSpPr>
      <p:grpSpPr>
        <a:xfrm>
          <a:off x="0" y="0"/>
          <a:ext cx="0" cy="0"/>
          <a:chOff x="0" y="0"/>
          <a:chExt cx="0" cy="0"/>
        </a:xfrm>
      </p:grpSpPr>
      <p:sp>
        <p:nvSpPr>
          <p:cNvPr id="2" name="Text 0">
            <a:hlinkClick r:id="rId3"/>
            <a:extLst>
              <a:ext uri="{FF2B5EF4-FFF2-40B4-BE49-F238E27FC236}">
                <a16:creationId xmlns:a16="http://schemas.microsoft.com/office/drawing/2014/main" id="{67B062AD-FFFC-916A-D6C1-402B77E272A3}"/>
              </a:ext>
            </a:extLst>
          </p:cNvPr>
          <p:cNvSpPr>
            <a:spLocks noGrp="1"/>
          </p:cNvSpPr>
          <p:nvPr>
            <p:ph type="title" idx="4294967295"/>
          </p:nvPr>
        </p:nvSpPr>
        <p:spPr>
          <a:xfrm>
            <a:off x="502920" y="274320"/>
            <a:ext cx="11064240" cy="384048"/>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500" b="1" i="0" u="none" strike="noStrike" kern="1200" cap="none" spc="0" normalizeH="0" baseline="0" noProof="0">
                <a:ln>
                  <a:noFill/>
                </a:ln>
                <a:solidFill>
                  <a:srgbClr val="17364A"/>
                </a:solidFill>
                <a:effectLst/>
                <a:uLnTx/>
                <a:uFillTx/>
                <a:latin typeface="Aptos"/>
                <a:ea typeface="+mn-ea"/>
                <a:cs typeface="+mn-cs"/>
              </a:rPr>
              <a:t>Five subcomponents of a quality workforce system</a:t>
            </a:r>
            <a:endParaRPr kumimoji="0" lang="en-US" sz="2500" b="0" i="0" u="none" strike="noStrike" kern="1200" cap="none" spc="0" normalizeH="0" baseline="0" noProof="0">
              <a:ln>
                <a:noFill/>
              </a:ln>
              <a:solidFill>
                <a:prstClr val="black"/>
              </a:solidFill>
              <a:effectLst/>
              <a:uLnTx/>
              <a:uFillTx/>
              <a:latin typeface="Aptos"/>
              <a:ea typeface="+mn-ea"/>
              <a:cs typeface="+mn-cs"/>
            </a:endParaRPr>
          </a:p>
        </p:txBody>
      </p:sp>
      <p:sp>
        <p:nvSpPr>
          <p:cNvPr id="3" name="Text 1">
            <a:extLst>
              <a:ext uri="{FF2B5EF4-FFF2-40B4-BE49-F238E27FC236}">
                <a16:creationId xmlns:a16="http://schemas.microsoft.com/office/drawing/2014/main" id="{55ED648B-0D28-EEEA-C559-3882E054F80A}"/>
              </a:ext>
            </a:extLst>
          </p:cNvPr>
          <p:cNvSpPr/>
          <p:nvPr/>
        </p:nvSpPr>
        <p:spPr>
          <a:xfrm>
            <a:off x="521208" y="768096"/>
            <a:ext cx="10789920" cy="274320"/>
          </a:xfrm>
          <a:prstGeom prst="rect">
            <a:avLst/>
          </a:prstGeom>
          <a:noFill/>
          <a:ln/>
        </p:spPr>
        <p:txBody>
          <a:bodyPr wrap="square" lIns="0" tIns="0" rIns="0" bIns="0" rtlCol="0" anchor="ctr">
            <a:normAutofit fontScale="925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b="0" i="0" u="none" strike="noStrike" kern="1200" cap="none" spc="0" normalizeH="0" baseline="0" noProof="0">
                <a:ln>
                  <a:noFill/>
                </a:ln>
                <a:solidFill>
                  <a:srgbClr val="4D5C66"/>
                </a:solidFill>
                <a:effectLst/>
                <a:uLnTx/>
                <a:uFillTx/>
                <a:latin typeface="Aptos"/>
                <a:ea typeface="+mn-ea"/>
                <a:cs typeface="+mn-cs"/>
              </a:rPr>
              <a:t>Together, the subcomponents connect leadership, standards, preparation, ongoing learning, and workforce stability.</a:t>
            </a:r>
            <a:endParaRPr kumimoji="0" lang="en-US" b="0" i="0" u="none" strike="noStrike" kern="1200" cap="none" spc="0" normalizeH="0" baseline="0" noProof="0">
              <a:ln>
                <a:noFill/>
              </a:ln>
              <a:solidFill>
                <a:prstClr val="black"/>
              </a:solidFill>
              <a:effectLst/>
              <a:uLnTx/>
              <a:uFillTx/>
              <a:latin typeface="Aptos"/>
              <a:ea typeface="+mn-ea"/>
              <a:cs typeface="+mn-cs"/>
            </a:endParaRPr>
          </a:p>
        </p:txBody>
      </p:sp>
      <p:sp>
        <p:nvSpPr>
          <p:cNvPr id="4" name="Shape 2">
            <a:extLst>
              <a:ext uri="{FF2B5EF4-FFF2-40B4-BE49-F238E27FC236}">
                <a16:creationId xmlns:a16="http://schemas.microsoft.com/office/drawing/2014/main" id="{4CA49FE0-9CA8-E30E-6D75-A194EFF38F4F}"/>
              </a:ext>
              <a:ext uri="{C183D7F6-B498-43B3-948B-1728B52AA6E4}">
                <adec:decorative xmlns:adec="http://schemas.microsoft.com/office/drawing/2017/decorative" val="1"/>
              </a:ext>
            </a:extLst>
          </p:cNvPr>
          <p:cNvSpPr/>
          <p:nvPr/>
        </p:nvSpPr>
        <p:spPr>
          <a:xfrm>
            <a:off x="502920" y="1097280"/>
            <a:ext cx="11155680" cy="0"/>
          </a:xfrm>
          <a:prstGeom prst="line">
            <a:avLst/>
          </a:prstGeom>
          <a:noFill/>
          <a:ln w="12700">
            <a:solidFill>
              <a:srgbClr val="CBD8DD"/>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a:ea typeface="+mn-ea"/>
              <a:cs typeface="+mn-cs"/>
            </a:endParaRPr>
          </a:p>
        </p:txBody>
      </p:sp>
      <p:sp>
        <p:nvSpPr>
          <p:cNvPr id="5" name="Shape 3">
            <a:extLst>
              <a:ext uri="{FF2B5EF4-FFF2-40B4-BE49-F238E27FC236}">
                <a16:creationId xmlns:a16="http://schemas.microsoft.com/office/drawing/2014/main" id="{B1C9F3FB-D404-B01B-B22C-510DA0F3F9F7}"/>
              </a:ext>
              <a:ext uri="{C183D7F6-B498-43B3-948B-1728B52AA6E4}">
                <adec:decorative xmlns:adec="http://schemas.microsoft.com/office/drawing/2017/decorative" val="1"/>
              </a:ext>
            </a:extLst>
          </p:cNvPr>
          <p:cNvSpPr/>
          <p:nvPr/>
        </p:nvSpPr>
        <p:spPr>
          <a:xfrm>
            <a:off x="777240" y="1371600"/>
            <a:ext cx="502920" cy="502920"/>
          </a:xfrm>
          <a:prstGeom prst="ellipse">
            <a:avLst/>
          </a:prstGeom>
          <a:solidFill>
            <a:srgbClr val="167D7F"/>
          </a:solidFill>
          <a:ln w="12700">
            <a:solidFill>
              <a:srgbClr val="167D7F"/>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a:ea typeface="+mn-ea"/>
              <a:cs typeface="+mn-cs"/>
            </a:endParaRPr>
          </a:p>
        </p:txBody>
      </p:sp>
      <p:sp>
        <p:nvSpPr>
          <p:cNvPr id="6" name="Text 4">
            <a:extLst>
              <a:ext uri="{FF2B5EF4-FFF2-40B4-BE49-F238E27FC236}">
                <a16:creationId xmlns:a16="http://schemas.microsoft.com/office/drawing/2014/main" id="{F575C5E1-CB7F-FEBA-66CC-B7D7459E3CE5}"/>
              </a:ext>
            </a:extLst>
          </p:cNvPr>
          <p:cNvSpPr/>
          <p:nvPr/>
        </p:nvSpPr>
        <p:spPr>
          <a:xfrm>
            <a:off x="777240" y="1517904"/>
            <a:ext cx="502920" cy="137160"/>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srgbClr val="FFFFFF"/>
                </a:solidFill>
                <a:effectLst/>
                <a:uLnTx/>
                <a:uFillTx/>
                <a:latin typeface="Aptos"/>
                <a:ea typeface="+mn-ea"/>
                <a:cs typeface="+mn-cs"/>
              </a:rPr>
              <a:t>1</a:t>
            </a:r>
            <a:endParaRPr kumimoji="0" lang="en-US" sz="1200" b="0" i="0" u="none" strike="noStrike" kern="1200" cap="none" spc="0" normalizeH="0" baseline="0" noProof="0">
              <a:ln>
                <a:noFill/>
              </a:ln>
              <a:solidFill>
                <a:prstClr val="black"/>
              </a:solidFill>
              <a:effectLst/>
              <a:uLnTx/>
              <a:uFillTx/>
              <a:latin typeface="Aptos"/>
              <a:ea typeface="+mn-ea"/>
              <a:cs typeface="+mn-cs"/>
            </a:endParaRPr>
          </a:p>
        </p:txBody>
      </p:sp>
      <p:sp>
        <p:nvSpPr>
          <p:cNvPr id="7" name="Text 5">
            <a:extLst>
              <a:ext uri="{FF2B5EF4-FFF2-40B4-BE49-F238E27FC236}">
                <a16:creationId xmlns:a16="http://schemas.microsoft.com/office/drawing/2014/main" id="{4E1E2B2C-CD33-38A9-F6AA-11510B02578D}"/>
              </a:ext>
            </a:extLst>
          </p:cNvPr>
          <p:cNvSpPr/>
          <p:nvPr/>
        </p:nvSpPr>
        <p:spPr>
          <a:xfrm>
            <a:off x="1508760" y="1325880"/>
            <a:ext cx="5715000" cy="292608"/>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17364A"/>
                </a:solidFill>
                <a:effectLst/>
                <a:uLnTx/>
                <a:uFillTx/>
                <a:latin typeface="Aptos"/>
                <a:ea typeface="+mn-ea"/>
                <a:cs typeface="+mn-cs"/>
              </a:rPr>
              <a:t>Leadership, Coordination, and Sustainability</a:t>
            </a:r>
            <a:endParaRPr kumimoji="0" lang="en-US" sz="1800" b="0" i="0" u="none" strike="noStrike" kern="1200" cap="none" spc="0" normalizeH="0" baseline="0" noProof="0">
              <a:ln>
                <a:noFill/>
              </a:ln>
              <a:solidFill>
                <a:prstClr val="black"/>
              </a:solidFill>
              <a:effectLst/>
              <a:uLnTx/>
              <a:uFillTx/>
              <a:latin typeface="Aptos"/>
              <a:ea typeface="+mn-ea"/>
              <a:cs typeface="+mn-cs"/>
            </a:endParaRPr>
          </a:p>
        </p:txBody>
      </p:sp>
      <p:sp>
        <p:nvSpPr>
          <p:cNvPr id="9" name="Shape 7">
            <a:extLst>
              <a:ext uri="{FF2B5EF4-FFF2-40B4-BE49-F238E27FC236}">
                <a16:creationId xmlns:a16="http://schemas.microsoft.com/office/drawing/2014/main" id="{100DFDF5-2A9B-FCBB-C0FB-560C7DDFBB42}"/>
              </a:ext>
              <a:ext uri="{C183D7F6-B498-43B3-948B-1728B52AA6E4}">
                <adec:decorative xmlns:adec="http://schemas.microsoft.com/office/drawing/2017/decorative" val="1"/>
              </a:ext>
            </a:extLst>
          </p:cNvPr>
          <p:cNvSpPr/>
          <p:nvPr/>
        </p:nvSpPr>
        <p:spPr>
          <a:xfrm>
            <a:off x="1508760" y="1947672"/>
            <a:ext cx="9052560" cy="0"/>
          </a:xfrm>
          <a:prstGeom prst="line">
            <a:avLst/>
          </a:prstGeom>
          <a:noFill/>
          <a:ln w="8890">
            <a:solidFill>
              <a:srgbClr val="CBD8DD"/>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a:ea typeface="+mn-ea"/>
              <a:cs typeface="+mn-cs"/>
            </a:endParaRPr>
          </a:p>
        </p:txBody>
      </p:sp>
      <p:sp>
        <p:nvSpPr>
          <p:cNvPr id="10" name="Shape 8">
            <a:extLst>
              <a:ext uri="{FF2B5EF4-FFF2-40B4-BE49-F238E27FC236}">
                <a16:creationId xmlns:a16="http://schemas.microsoft.com/office/drawing/2014/main" id="{F26B5F84-6B10-AC49-15B2-EEFD496E4138}"/>
              </a:ext>
              <a:ext uri="{C183D7F6-B498-43B3-948B-1728B52AA6E4}">
                <adec:decorative xmlns:adec="http://schemas.microsoft.com/office/drawing/2017/decorative" val="1"/>
              </a:ext>
            </a:extLst>
          </p:cNvPr>
          <p:cNvSpPr/>
          <p:nvPr/>
        </p:nvSpPr>
        <p:spPr>
          <a:xfrm>
            <a:off x="777240" y="2313432"/>
            <a:ext cx="502920" cy="502920"/>
          </a:xfrm>
          <a:prstGeom prst="ellipse">
            <a:avLst/>
          </a:prstGeom>
          <a:solidFill>
            <a:schemeClr val="accent4">
              <a:lumMod val="75000"/>
            </a:schemeClr>
          </a:solidFill>
          <a:ln w="12700">
            <a:solidFill>
              <a:srgbClr val="6F9D45"/>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a:ea typeface="+mn-ea"/>
              <a:cs typeface="+mn-cs"/>
            </a:endParaRPr>
          </a:p>
        </p:txBody>
      </p:sp>
      <p:sp>
        <p:nvSpPr>
          <p:cNvPr id="11" name="Text 9">
            <a:extLst>
              <a:ext uri="{FF2B5EF4-FFF2-40B4-BE49-F238E27FC236}">
                <a16:creationId xmlns:a16="http://schemas.microsoft.com/office/drawing/2014/main" id="{3B338352-CB5A-0F16-EB9C-D50D13972FFF}"/>
              </a:ext>
            </a:extLst>
          </p:cNvPr>
          <p:cNvSpPr/>
          <p:nvPr/>
        </p:nvSpPr>
        <p:spPr>
          <a:xfrm>
            <a:off x="777240" y="2459736"/>
            <a:ext cx="502920" cy="137160"/>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srgbClr val="FFFFFF"/>
                </a:solidFill>
                <a:effectLst/>
                <a:uLnTx/>
                <a:uFillTx/>
                <a:latin typeface="Aptos"/>
                <a:ea typeface="+mn-ea"/>
                <a:cs typeface="+mn-cs"/>
              </a:rPr>
              <a:t>2</a:t>
            </a:r>
            <a:endParaRPr kumimoji="0" lang="en-US" sz="1200" b="0" i="0" u="none" strike="noStrike" kern="1200" cap="none" spc="0" normalizeH="0" baseline="0" noProof="0">
              <a:ln>
                <a:noFill/>
              </a:ln>
              <a:solidFill>
                <a:prstClr val="black"/>
              </a:solidFill>
              <a:effectLst/>
              <a:uLnTx/>
              <a:uFillTx/>
              <a:latin typeface="Aptos"/>
              <a:ea typeface="+mn-ea"/>
              <a:cs typeface="+mn-cs"/>
            </a:endParaRPr>
          </a:p>
        </p:txBody>
      </p:sp>
      <p:sp>
        <p:nvSpPr>
          <p:cNvPr id="12" name="Text 10">
            <a:extLst>
              <a:ext uri="{FF2B5EF4-FFF2-40B4-BE49-F238E27FC236}">
                <a16:creationId xmlns:a16="http://schemas.microsoft.com/office/drawing/2014/main" id="{C057B7B6-E991-C70C-562F-FAC51F45869E}"/>
              </a:ext>
            </a:extLst>
          </p:cNvPr>
          <p:cNvSpPr/>
          <p:nvPr/>
        </p:nvSpPr>
        <p:spPr>
          <a:xfrm>
            <a:off x="1508760" y="2267712"/>
            <a:ext cx="5715000" cy="292608"/>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17364A"/>
                </a:solidFill>
                <a:effectLst/>
                <a:uLnTx/>
                <a:uFillTx/>
                <a:latin typeface="Aptos"/>
                <a:ea typeface="+mn-ea"/>
                <a:cs typeface="+mn-cs"/>
              </a:rPr>
              <a:t>State Personnel Standards</a:t>
            </a:r>
            <a:endParaRPr kumimoji="0" lang="en-US" sz="1800" b="0" i="0" u="none" strike="noStrike" kern="1200" cap="none" spc="0" normalizeH="0" baseline="0" noProof="0">
              <a:ln>
                <a:noFill/>
              </a:ln>
              <a:solidFill>
                <a:prstClr val="black"/>
              </a:solidFill>
              <a:effectLst/>
              <a:uLnTx/>
              <a:uFillTx/>
              <a:latin typeface="Aptos"/>
              <a:ea typeface="+mn-ea"/>
              <a:cs typeface="+mn-cs"/>
            </a:endParaRPr>
          </a:p>
        </p:txBody>
      </p:sp>
      <p:sp>
        <p:nvSpPr>
          <p:cNvPr id="14" name="Shape 12">
            <a:extLst>
              <a:ext uri="{FF2B5EF4-FFF2-40B4-BE49-F238E27FC236}">
                <a16:creationId xmlns:a16="http://schemas.microsoft.com/office/drawing/2014/main" id="{9A94324C-8315-C687-302B-6BEA878D97A9}"/>
              </a:ext>
              <a:ext uri="{C183D7F6-B498-43B3-948B-1728B52AA6E4}">
                <adec:decorative xmlns:adec="http://schemas.microsoft.com/office/drawing/2017/decorative" val="1"/>
              </a:ext>
            </a:extLst>
          </p:cNvPr>
          <p:cNvSpPr/>
          <p:nvPr/>
        </p:nvSpPr>
        <p:spPr>
          <a:xfrm>
            <a:off x="1508760" y="2889504"/>
            <a:ext cx="9052560" cy="0"/>
          </a:xfrm>
          <a:prstGeom prst="line">
            <a:avLst/>
          </a:prstGeom>
          <a:noFill/>
          <a:ln w="8890">
            <a:solidFill>
              <a:srgbClr val="CBD8DD"/>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a:ea typeface="+mn-ea"/>
              <a:cs typeface="+mn-cs"/>
            </a:endParaRPr>
          </a:p>
        </p:txBody>
      </p:sp>
      <p:sp>
        <p:nvSpPr>
          <p:cNvPr id="15" name="Shape 13">
            <a:extLst>
              <a:ext uri="{FF2B5EF4-FFF2-40B4-BE49-F238E27FC236}">
                <a16:creationId xmlns:a16="http://schemas.microsoft.com/office/drawing/2014/main" id="{F0FEF8CC-CE18-068A-5F1F-16D2911ADE49}"/>
              </a:ext>
              <a:ext uri="{C183D7F6-B498-43B3-948B-1728B52AA6E4}">
                <adec:decorative xmlns:adec="http://schemas.microsoft.com/office/drawing/2017/decorative" val="1"/>
              </a:ext>
            </a:extLst>
          </p:cNvPr>
          <p:cNvSpPr/>
          <p:nvPr/>
        </p:nvSpPr>
        <p:spPr>
          <a:xfrm>
            <a:off x="777240" y="3255264"/>
            <a:ext cx="502920" cy="502920"/>
          </a:xfrm>
          <a:prstGeom prst="ellipse">
            <a:avLst/>
          </a:prstGeom>
          <a:solidFill>
            <a:schemeClr val="accent3">
              <a:lumMod val="75000"/>
            </a:schemeClr>
          </a:solidFill>
          <a:ln w="12700">
            <a:solidFill>
              <a:srgbClr val="E8B447"/>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a:ea typeface="+mn-ea"/>
              <a:cs typeface="+mn-cs"/>
            </a:endParaRPr>
          </a:p>
        </p:txBody>
      </p:sp>
      <p:sp>
        <p:nvSpPr>
          <p:cNvPr id="16" name="Text 14">
            <a:extLst>
              <a:ext uri="{FF2B5EF4-FFF2-40B4-BE49-F238E27FC236}">
                <a16:creationId xmlns:a16="http://schemas.microsoft.com/office/drawing/2014/main" id="{416A7D63-0157-3936-50B0-7EBC9EB8B020}"/>
              </a:ext>
            </a:extLst>
          </p:cNvPr>
          <p:cNvSpPr/>
          <p:nvPr/>
        </p:nvSpPr>
        <p:spPr>
          <a:xfrm>
            <a:off x="777240" y="3401568"/>
            <a:ext cx="502920" cy="137160"/>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srgbClr val="FFFFFF"/>
                </a:solidFill>
                <a:effectLst/>
                <a:uLnTx/>
                <a:uFillTx/>
                <a:latin typeface="Aptos"/>
                <a:ea typeface="+mn-ea"/>
                <a:cs typeface="+mn-cs"/>
              </a:rPr>
              <a:t>3</a:t>
            </a:r>
            <a:endParaRPr kumimoji="0" lang="en-US" sz="1200" b="0" i="0" u="none" strike="noStrike" kern="1200" cap="none" spc="0" normalizeH="0" baseline="0" noProof="0">
              <a:ln>
                <a:noFill/>
              </a:ln>
              <a:solidFill>
                <a:prstClr val="black"/>
              </a:solidFill>
              <a:effectLst/>
              <a:uLnTx/>
              <a:uFillTx/>
              <a:latin typeface="Aptos"/>
              <a:ea typeface="+mn-ea"/>
              <a:cs typeface="+mn-cs"/>
            </a:endParaRPr>
          </a:p>
        </p:txBody>
      </p:sp>
      <p:sp>
        <p:nvSpPr>
          <p:cNvPr id="17" name="Text 15">
            <a:extLst>
              <a:ext uri="{FF2B5EF4-FFF2-40B4-BE49-F238E27FC236}">
                <a16:creationId xmlns:a16="http://schemas.microsoft.com/office/drawing/2014/main" id="{78E90770-8F35-C05E-1DED-CB9BCDE099FB}"/>
              </a:ext>
            </a:extLst>
          </p:cNvPr>
          <p:cNvSpPr/>
          <p:nvPr/>
        </p:nvSpPr>
        <p:spPr>
          <a:xfrm>
            <a:off x="1508760" y="3209544"/>
            <a:ext cx="5715000" cy="292608"/>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17364A"/>
                </a:solidFill>
                <a:effectLst/>
                <a:uLnTx/>
                <a:uFillTx/>
                <a:latin typeface="Aptos"/>
                <a:ea typeface="+mn-ea"/>
                <a:cs typeface="+mn-cs"/>
              </a:rPr>
              <a:t>Preservice Personnel Development</a:t>
            </a:r>
            <a:endParaRPr kumimoji="0" lang="en-US" sz="1800" b="0" i="0" u="none" strike="noStrike" kern="1200" cap="none" spc="0" normalizeH="0" baseline="0" noProof="0">
              <a:ln>
                <a:noFill/>
              </a:ln>
              <a:solidFill>
                <a:prstClr val="black"/>
              </a:solidFill>
              <a:effectLst/>
              <a:uLnTx/>
              <a:uFillTx/>
              <a:latin typeface="Aptos"/>
              <a:ea typeface="+mn-ea"/>
              <a:cs typeface="+mn-cs"/>
            </a:endParaRPr>
          </a:p>
        </p:txBody>
      </p:sp>
      <p:sp>
        <p:nvSpPr>
          <p:cNvPr id="19" name="Shape 17">
            <a:extLst>
              <a:ext uri="{FF2B5EF4-FFF2-40B4-BE49-F238E27FC236}">
                <a16:creationId xmlns:a16="http://schemas.microsoft.com/office/drawing/2014/main" id="{2763CD58-60EE-1256-8623-5EE25CF72FCB}"/>
              </a:ext>
              <a:ext uri="{C183D7F6-B498-43B3-948B-1728B52AA6E4}">
                <adec:decorative xmlns:adec="http://schemas.microsoft.com/office/drawing/2017/decorative" val="1"/>
              </a:ext>
            </a:extLst>
          </p:cNvPr>
          <p:cNvSpPr/>
          <p:nvPr/>
        </p:nvSpPr>
        <p:spPr>
          <a:xfrm>
            <a:off x="1508760" y="3831336"/>
            <a:ext cx="9052560" cy="0"/>
          </a:xfrm>
          <a:prstGeom prst="line">
            <a:avLst/>
          </a:prstGeom>
          <a:noFill/>
          <a:ln w="8890">
            <a:solidFill>
              <a:srgbClr val="CBD8DD"/>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a:ea typeface="+mn-ea"/>
              <a:cs typeface="+mn-cs"/>
            </a:endParaRPr>
          </a:p>
        </p:txBody>
      </p:sp>
      <p:sp>
        <p:nvSpPr>
          <p:cNvPr id="20" name="Shape 18">
            <a:extLst>
              <a:ext uri="{FF2B5EF4-FFF2-40B4-BE49-F238E27FC236}">
                <a16:creationId xmlns:a16="http://schemas.microsoft.com/office/drawing/2014/main" id="{2823CA9E-045C-1412-815D-72F95DE2846C}"/>
              </a:ext>
              <a:ext uri="{C183D7F6-B498-43B3-948B-1728B52AA6E4}">
                <adec:decorative xmlns:adec="http://schemas.microsoft.com/office/drawing/2017/decorative" val="1"/>
              </a:ext>
            </a:extLst>
          </p:cNvPr>
          <p:cNvSpPr/>
          <p:nvPr/>
        </p:nvSpPr>
        <p:spPr>
          <a:xfrm>
            <a:off x="777240" y="4197096"/>
            <a:ext cx="502920" cy="502920"/>
          </a:xfrm>
          <a:prstGeom prst="ellipse">
            <a:avLst/>
          </a:prstGeom>
          <a:solidFill>
            <a:srgbClr val="DF793A"/>
          </a:solidFill>
          <a:ln w="12700">
            <a:solidFill>
              <a:srgbClr val="DF793A"/>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a:ea typeface="+mn-ea"/>
              <a:cs typeface="+mn-cs"/>
            </a:endParaRPr>
          </a:p>
        </p:txBody>
      </p:sp>
      <p:sp>
        <p:nvSpPr>
          <p:cNvPr id="21" name="Text 19">
            <a:extLst>
              <a:ext uri="{FF2B5EF4-FFF2-40B4-BE49-F238E27FC236}">
                <a16:creationId xmlns:a16="http://schemas.microsoft.com/office/drawing/2014/main" id="{939FE459-9F30-72DA-F0C0-ECC206CBD2F5}"/>
              </a:ext>
            </a:extLst>
          </p:cNvPr>
          <p:cNvSpPr/>
          <p:nvPr/>
        </p:nvSpPr>
        <p:spPr>
          <a:xfrm>
            <a:off x="777240" y="4343400"/>
            <a:ext cx="502920" cy="137160"/>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srgbClr val="FFFFFF"/>
                </a:solidFill>
                <a:effectLst/>
                <a:uLnTx/>
                <a:uFillTx/>
                <a:latin typeface="Aptos"/>
                <a:ea typeface="+mn-ea"/>
                <a:cs typeface="+mn-cs"/>
              </a:rPr>
              <a:t>4</a:t>
            </a:r>
            <a:endParaRPr kumimoji="0" lang="en-US" sz="1200" b="0" i="0" u="none" strike="noStrike" kern="1200" cap="none" spc="0" normalizeH="0" baseline="0" noProof="0">
              <a:ln>
                <a:noFill/>
              </a:ln>
              <a:solidFill>
                <a:prstClr val="black"/>
              </a:solidFill>
              <a:effectLst/>
              <a:uLnTx/>
              <a:uFillTx/>
              <a:latin typeface="Aptos"/>
              <a:ea typeface="+mn-ea"/>
              <a:cs typeface="+mn-cs"/>
            </a:endParaRPr>
          </a:p>
        </p:txBody>
      </p:sp>
      <p:sp>
        <p:nvSpPr>
          <p:cNvPr id="22" name="Text 20">
            <a:extLst>
              <a:ext uri="{FF2B5EF4-FFF2-40B4-BE49-F238E27FC236}">
                <a16:creationId xmlns:a16="http://schemas.microsoft.com/office/drawing/2014/main" id="{071A8A4A-FD1D-D244-D230-2C338DD27ED6}"/>
              </a:ext>
            </a:extLst>
          </p:cNvPr>
          <p:cNvSpPr/>
          <p:nvPr/>
        </p:nvSpPr>
        <p:spPr>
          <a:xfrm>
            <a:off x="1508760" y="4151376"/>
            <a:ext cx="5715000" cy="292608"/>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17364A"/>
                </a:solidFill>
                <a:effectLst/>
                <a:uLnTx/>
                <a:uFillTx/>
                <a:latin typeface="Aptos"/>
                <a:ea typeface="+mn-ea"/>
                <a:cs typeface="+mn-cs"/>
              </a:rPr>
              <a:t>In-service Personnel Development</a:t>
            </a:r>
            <a:endParaRPr kumimoji="0" lang="en-US" sz="1800" b="0" i="0" u="none" strike="noStrike" kern="1200" cap="none" spc="0" normalizeH="0" baseline="0" noProof="0">
              <a:ln>
                <a:noFill/>
              </a:ln>
              <a:solidFill>
                <a:prstClr val="black"/>
              </a:solidFill>
              <a:effectLst/>
              <a:uLnTx/>
              <a:uFillTx/>
              <a:latin typeface="Aptos"/>
              <a:ea typeface="+mn-ea"/>
              <a:cs typeface="+mn-cs"/>
            </a:endParaRPr>
          </a:p>
        </p:txBody>
      </p:sp>
      <p:sp>
        <p:nvSpPr>
          <p:cNvPr id="24" name="Shape 22">
            <a:extLst>
              <a:ext uri="{FF2B5EF4-FFF2-40B4-BE49-F238E27FC236}">
                <a16:creationId xmlns:a16="http://schemas.microsoft.com/office/drawing/2014/main" id="{2890E43F-79F6-77DD-6F15-E323ED73A378}"/>
              </a:ext>
              <a:ext uri="{C183D7F6-B498-43B3-948B-1728B52AA6E4}">
                <adec:decorative xmlns:adec="http://schemas.microsoft.com/office/drawing/2017/decorative" val="1"/>
              </a:ext>
            </a:extLst>
          </p:cNvPr>
          <p:cNvSpPr/>
          <p:nvPr/>
        </p:nvSpPr>
        <p:spPr>
          <a:xfrm>
            <a:off x="1508760" y="4773168"/>
            <a:ext cx="9052560" cy="0"/>
          </a:xfrm>
          <a:prstGeom prst="line">
            <a:avLst/>
          </a:prstGeom>
          <a:noFill/>
          <a:ln w="8890">
            <a:solidFill>
              <a:srgbClr val="CBD8DD"/>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a:ea typeface="+mn-ea"/>
              <a:cs typeface="+mn-cs"/>
            </a:endParaRPr>
          </a:p>
        </p:txBody>
      </p:sp>
      <p:sp>
        <p:nvSpPr>
          <p:cNvPr id="25" name="Shape 23">
            <a:extLst>
              <a:ext uri="{FF2B5EF4-FFF2-40B4-BE49-F238E27FC236}">
                <a16:creationId xmlns:a16="http://schemas.microsoft.com/office/drawing/2014/main" id="{CB3CC687-7FBE-8E5E-E9F4-591ACB0F1F4B}"/>
              </a:ext>
              <a:ext uri="{C183D7F6-B498-43B3-948B-1728B52AA6E4}">
                <adec:decorative xmlns:adec="http://schemas.microsoft.com/office/drawing/2017/decorative" val="1"/>
              </a:ext>
            </a:extLst>
          </p:cNvPr>
          <p:cNvSpPr/>
          <p:nvPr/>
        </p:nvSpPr>
        <p:spPr>
          <a:xfrm>
            <a:off x="777240" y="5138928"/>
            <a:ext cx="502920" cy="502920"/>
          </a:xfrm>
          <a:prstGeom prst="ellipse">
            <a:avLst/>
          </a:prstGeom>
          <a:solidFill>
            <a:schemeClr val="accent6">
              <a:lumMod val="75000"/>
            </a:schemeClr>
          </a:solidFill>
          <a:ln w="12700">
            <a:solidFill>
              <a:srgbClr val="167D7F"/>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a:ea typeface="+mn-ea"/>
              <a:cs typeface="+mn-cs"/>
            </a:endParaRPr>
          </a:p>
        </p:txBody>
      </p:sp>
      <p:sp>
        <p:nvSpPr>
          <p:cNvPr id="26" name="Text 24">
            <a:extLst>
              <a:ext uri="{FF2B5EF4-FFF2-40B4-BE49-F238E27FC236}">
                <a16:creationId xmlns:a16="http://schemas.microsoft.com/office/drawing/2014/main" id="{3BBCCC2B-0D68-FE9D-CE9B-6696FCB8FD38}"/>
              </a:ext>
            </a:extLst>
          </p:cNvPr>
          <p:cNvSpPr/>
          <p:nvPr/>
        </p:nvSpPr>
        <p:spPr>
          <a:xfrm>
            <a:off x="777240" y="5285232"/>
            <a:ext cx="502920" cy="137160"/>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srgbClr val="FFFFFF"/>
                </a:solidFill>
                <a:effectLst/>
                <a:uLnTx/>
                <a:uFillTx/>
                <a:latin typeface="Aptos"/>
                <a:ea typeface="+mn-ea"/>
                <a:cs typeface="+mn-cs"/>
              </a:rPr>
              <a:t>5</a:t>
            </a:r>
            <a:endParaRPr kumimoji="0" lang="en-US" sz="1200" b="0" i="0" u="none" strike="noStrike" kern="1200" cap="none" spc="0" normalizeH="0" baseline="0" noProof="0">
              <a:ln>
                <a:noFill/>
              </a:ln>
              <a:solidFill>
                <a:prstClr val="black"/>
              </a:solidFill>
              <a:effectLst/>
              <a:uLnTx/>
              <a:uFillTx/>
              <a:latin typeface="Aptos"/>
              <a:ea typeface="+mn-ea"/>
              <a:cs typeface="+mn-cs"/>
            </a:endParaRPr>
          </a:p>
        </p:txBody>
      </p:sp>
      <p:sp>
        <p:nvSpPr>
          <p:cNvPr id="27" name="Text 25">
            <a:extLst>
              <a:ext uri="{FF2B5EF4-FFF2-40B4-BE49-F238E27FC236}">
                <a16:creationId xmlns:a16="http://schemas.microsoft.com/office/drawing/2014/main" id="{54DD31C4-053B-0383-B37E-DA3393EDB63E}"/>
              </a:ext>
            </a:extLst>
          </p:cNvPr>
          <p:cNvSpPr/>
          <p:nvPr/>
        </p:nvSpPr>
        <p:spPr>
          <a:xfrm>
            <a:off x="1508760" y="5093208"/>
            <a:ext cx="5715000" cy="292608"/>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17364A"/>
                </a:solidFill>
                <a:effectLst/>
                <a:uLnTx/>
                <a:uFillTx/>
                <a:latin typeface="Aptos"/>
                <a:ea typeface="+mn-ea"/>
                <a:cs typeface="+mn-cs"/>
              </a:rPr>
              <a:t>Recruitment and Retention</a:t>
            </a:r>
            <a:endParaRPr kumimoji="0" lang="en-US" sz="1800" b="0" i="0" u="none" strike="noStrike" kern="1200" cap="none" spc="0" normalizeH="0" baseline="0" noProof="0">
              <a:ln>
                <a:noFill/>
              </a:ln>
              <a:solidFill>
                <a:prstClr val="black"/>
              </a:solidFill>
              <a:effectLst/>
              <a:uLnTx/>
              <a:uFillTx/>
              <a:latin typeface="Aptos"/>
              <a:ea typeface="+mn-ea"/>
              <a:cs typeface="+mn-cs"/>
            </a:endParaRPr>
          </a:p>
        </p:txBody>
      </p:sp>
      <p:sp>
        <p:nvSpPr>
          <p:cNvPr id="29" name="Shape 27">
            <a:extLst>
              <a:ext uri="{FF2B5EF4-FFF2-40B4-BE49-F238E27FC236}">
                <a16:creationId xmlns:a16="http://schemas.microsoft.com/office/drawing/2014/main" id="{C5B054AA-C760-BB92-68F5-430F529EDEDD}"/>
              </a:ext>
              <a:ext uri="{C183D7F6-B498-43B3-948B-1728B52AA6E4}">
                <adec:decorative xmlns:adec="http://schemas.microsoft.com/office/drawing/2017/decorative" val="1"/>
              </a:ext>
            </a:extLst>
          </p:cNvPr>
          <p:cNvSpPr/>
          <p:nvPr/>
        </p:nvSpPr>
        <p:spPr>
          <a:xfrm>
            <a:off x="1508760" y="5715000"/>
            <a:ext cx="9052560" cy="0"/>
          </a:xfrm>
          <a:prstGeom prst="line">
            <a:avLst/>
          </a:prstGeom>
          <a:noFill/>
          <a:ln w="8890">
            <a:solidFill>
              <a:srgbClr val="CBD8DD"/>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a:ea typeface="+mn-ea"/>
              <a:cs typeface="+mn-cs"/>
            </a:endParaRPr>
          </a:p>
        </p:txBody>
      </p:sp>
      <p:sp>
        <p:nvSpPr>
          <p:cNvPr id="33" name="Text 34">
            <a:extLst>
              <a:ext uri="{FF2B5EF4-FFF2-40B4-BE49-F238E27FC236}">
                <a16:creationId xmlns:a16="http://schemas.microsoft.com/office/drawing/2014/main" id="{DB6C47EC-0C1E-2D1D-3CF8-B92175D111EC}"/>
              </a:ext>
            </a:extLst>
          </p:cNvPr>
          <p:cNvSpPr/>
          <p:nvPr/>
        </p:nvSpPr>
        <p:spPr>
          <a:xfrm>
            <a:off x="6496554" y="6025983"/>
            <a:ext cx="5162046" cy="283462"/>
          </a:xfrm>
          <a:prstGeom prst="rect">
            <a:avLst/>
          </a:prstGeom>
          <a:noFill/>
          <a:ln/>
        </p:spPr>
        <p:txBody>
          <a:bodyPr wrap="square" lIns="0" tIns="0" rIns="0" bIns="0" rtlCol="0" anchor="ctr"/>
          <a:lstStyle/>
          <a:p>
            <a:pPr marL="0" indent="0">
              <a:buNone/>
            </a:pPr>
            <a:r>
              <a:rPr lang="en-US" sz="1300" b="1">
                <a:solidFill>
                  <a:srgbClr val="143A5A"/>
                </a:solidFill>
                <a:hlinkClick r:id="rId3"/>
              </a:rPr>
              <a:t>https://ectacenter.org/sysframe/component-personnel.asp</a:t>
            </a:r>
            <a:endParaRPr lang="en-US" sz="1300"/>
          </a:p>
        </p:txBody>
      </p:sp>
      <p:sp>
        <p:nvSpPr>
          <p:cNvPr id="30" name="Text 28">
            <a:extLst>
              <a:ext uri="{FF2B5EF4-FFF2-40B4-BE49-F238E27FC236}">
                <a16:creationId xmlns:a16="http://schemas.microsoft.com/office/drawing/2014/main" id="{D242A93E-BB02-9D75-FEB7-557F394D1BEE}"/>
              </a:ext>
            </a:extLst>
          </p:cNvPr>
          <p:cNvSpPr/>
          <p:nvPr/>
        </p:nvSpPr>
        <p:spPr>
          <a:xfrm>
            <a:off x="502920" y="6547190"/>
            <a:ext cx="9966960" cy="155448"/>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700" b="0" i="0" u="none" strike="noStrike" kern="1200" cap="none" spc="0" normalizeH="0" baseline="0" noProof="0">
                <a:ln>
                  <a:noFill/>
                </a:ln>
                <a:solidFill>
                  <a:srgbClr val="738087"/>
                </a:solidFill>
                <a:effectLst/>
                <a:uLnTx/>
                <a:uFillTx/>
                <a:latin typeface="Aptos"/>
                <a:ea typeface="+mn-ea"/>
                <a:cs typeface="+mn-cs"/>
              </a:rPr>
              <a:t>ECTA Center System Framework, Second Edition — Personnel/Workforce Component</a:t>
            </a:r>
            <a:endParaRPr kumimoji="0" lang="en-US" sz="700" b="0" i="0" u="none" strike="noStrike" kern="1200" cap="none" spc="0" normalizeH="0" baseline="0" noProof="0">
              <a:ln>
                <a:noFill/>
              </a:ln>
              <a:solidFill>
                <a:prstClr val="black"/>
              </a:solidFill>
              <a:effectLst/>
              <a:uLnTx/>
              <a:uFillTx/>
              <a:latin typeface="Aptos"/>
              <a:ea typeface="+mn-ea"/>
              <a:cs typeface="+mn-cs"/>
            </a:endParaRPr>
          </a:p>
        </p:txBody>
      </p:sp>
      <p:sp>
        <p:nvSpPr>
          <p:cNvPr id="8" name="Slide Number Placeholder 7">
            <a:extLst>
              <a:ext uri="{FF2B5EF4-FFF2-40B4-BE49-F238E27FC236}">
                <a16:creationId xmlns:a16="http://schemas.microsoft.com/office/drawing/2014/main" id="{5DE74CA6-71F7-3044-2EDA-843D5A8E226D}"/>
              </a:ext>
            </a:extLst>
          </p:cNvPr>
          <p:cNvSpPr>
            <a:spLocks noGrp="1"/>
          </p:cNvSpPr>
          <p:nvPr>
            <p:ph type="sldNum" sz="quarter" idx="4"/>
          </p:nvPr>
        </p:nvSpPr>
        <p:spPr/>
        <p:txBody>
          <a:bodyPr/>
          <a:lstStyle/>
          <a:p>
            <a:fld id="{8FF8BE51-C3B0-9B4F-9A06-4F809A9A7941}" type="slidenum">
              <a:rPr lang="en-US" smtClean="0"/>
              <a:pPr/>
              <a:t>58</a:t>
            </a:fld>
            <a:endParaRPr lang="en-US"/>
          </a:p>
        </p:txBody>
      </p:sp>
    </p:spTree>
    <p:extLst>
      <p:ext uri="{BB962C8B-B14F-4D97-AF65-F5344CB8AC3E}">
        <p14:creationId xmlns:p14="http://schemas.microsoft.com/office/powerpoint/2010/main" val="36463049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1D1057-9621-4AC5-F996-673ACF1238D7}"/>
            </a:ext>
          </a:extLst>
        </p:cNvPr>
        <p:cNvGrpSpPr/>
        <p:nvPr/>
      </p:nvGrpSpPr>
      <p:grpSpPr>
        <a:xfrm>
          <a:off x="0" y="0"/>
          <a:ext cx="0" cy="0"/>
          <a:chOff x="0" y="0"/>
          <a:chExt cx="0" cy="0"/>
        </a:xfrm>
      </p:grpSpPr>
      <p:sp>
        <p:nvSpPr>
          <p:cNvPr id="2" name="Text 0">
            <a:extLst>
              <a:ext uri="{FF2B5EF4-FFF2-40B4-BE49-F238E27FC236}">
                <a16:creationId xmlns:a16="http://schemas.microsoft.com/office/drawing/2014/main" id="{7A0759A3-6806-3E4C-44AB-7B38C3BFB9C6}"/>
              </a:ext>
            </a:extLst>
          </p:cNvPr>
          <p:cNvSpPr>
            <a:spLocks noGrp="1"/>
          </p:cNvSpPr>
          <p:nvPr>
            <p:ph type="title" idx="4294967295"/>
          </p:nvPr>
        </p:nvSpPr>
        <p:spPr>
          <a:xfrm>
            <a:off x="502920" y="274320"/>
            <a:ext cx="11064240" cy="384048"/>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500" b="1" i="0" u="none" strike="noStrike" kern="1200" cap="none" spc="0" normalizeH="0" baseline="0" noProof="0">
                <a:ln>
                  <a:noFill/>
                </a:ln>
                <a:solidFill>
                  <a:srgbClr val="17364A"/>
                </a:solidFill>
                <a:effectLst/>
                <a:uLnTx/>
                <a:uFillTx/>
                <a:latin typeface="Aptos"/>
                <a:ea typeface="+mn-ea"/>
                <a:cs typeface="+mn-cs"/>
              </a:rPr>
              <a:t>How the five subcomponents work together</a:t>
            </a:r>
            <a:endParaRPr kumimoji="0" lang="en-US" sz="2500" b="0" i="0" u="none" strike="noStrike" kern="1200" cap="none" spc="0" normalizeH="0" baseline="0" noProof="0">
              <a:ln>
                <a:noFill/>
              </a:ln>
              <a:solidFill>
                <a:prstClr val="black"/>
              </a:solidFill>
              <a:effectLst/>
              <a:uLnTx/>
              <a:uFillTx/>
              <a:latin typeface="Aptos"/>
              <a:ea typeface="+mn-ea"/>
              <a:cs typeface="+mn-cs"/>
            </a:endParaRPr>
          </a:p>
        </p:txBody>
      </p:sp>
      <p:sp>
        <p:nvSpPr>
          <p:cNvPr id="3" name="Text 1">
            <a:extLst>
              <a:ext uri="{FF2B5EF4-FFF2-40B4-BE49-F238E27FC236}">
                <a16:creationId xmlns:a16="http://schemas.microsoft.com/office/drawing/2014/main" id="{C27073F4-8978-8573-E1AF-15CB91ADD464}"/>
              </a:ext>
            </a:extLst>
          </p:cNvPr>
          <p:cNvSpPr/>
          <p:nvPr/>
        </p:nvSpPr>
        <p:spPr>
          <a:xfrm>
            <a:off x="521208" y="768096"/>
            <a:ext cx="10789920" cy="274320"/>
          </a:xfrm>
          <a:prstGeom prst="rect">
            <a:avLst/>
          </a:prstGeom>
          <a:noFill/>
          <a:ln/>
        </p:spPr>
        <p:txBody>
          <a:bodyPr wrap="square" lIns="0" tIns="0" rIns="0" bIns="0" rtlCol="0" anchor="ct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b="0" i="0" u="none" strike="noStrike" kern="1200" cap="none" spc="0" normalizeH="0" baseline="0" noProof="0">
                <a:ln>
                  <a:noFill/>
                </a:ln>
                <a:solidFill>
                  <a:srgbClr val="4D5C66"/>
                </a:solidFill>
                <a:effectLst/>
                <a:uLnTx/>
                <a:uFillTx/>
                <a:latin typeface="Aptos"/>
                <a:ea typeface="+mn-ea"/>
                <a:cs typeface="+mn-cs"/>
              </a:rPr>
              <a:t>Quality depends on alignment across the full personnel development continuum.</a:t>
            </a:r>
            <a:endParaRPr kumimoji="0" lang="en-US" b="0" i="0" u="none" strike="noStrike" kern="1200" cap="none" spc="0" normalizeH="0" baseline="0" noProof="0">
              <a:ln>
                <a:noFill/>
              </a:ln>
              <a:solidFill>
                <a:prstClr val="black"/>
              </a:solidFill>
              <a:effectLst/>
              <a:uLnTx/>
              <a:uFillTx/>
              <a:latin typeface="Aptos"/>
              <a:ea typeface="+mn-ea"/>
              <a:cs typeface="+mn-cs"/>
            </a:endParaRPr>
          </a:p>
        </p:txBody>
      </p:sp>
      <p:sp>
        <p:nvSpPr>
          <p:cNvPr id="4" name="Shape 2">
            <a:extLst>
              <a:ext uri="{FF2B5EF4-FFF2-40B4-BE49-F238E27FC236}">
                <a16:creationId xmlns:a16="http://schemas.microsoft.com/office/drawing/2014/main" id="{C080A2E7-FDD5-D33B-0B9B-4E1DECF75C09}"/>
              </a:ext>
              <a:ext uri="{C183D7F6-B498-43B3-948B-1728B52AA6E4}">
                <adec:decorative xmlns:adec="http://schemas.microsoft.com/office/drawing/2017/decorative" val="1"/>
              </a:ext>
            </a:extLst>
          </p:cNvPr>
          <p:cNvSpPr/>
          <p:nvPr/>
        </p:nvSpPr>
        <p:spPr>
          <a:xfrm>
            <a:off x="502920" y="1097280"/>
            <a:ext cx="11155680" cy="0"/>
          </a:xfrm>
          <a:prstGeom prst="line">
            <a:avLst/>
          </a:prstGeom>
          <a:noFill/>
          <a:ln w="12700">
            <a:solidFill>
              <a:srgbClr val="CBD8DD"/>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a:ea typeface="+mn-ea"/>
              <a:cs typeface="+mn-cs"/>
            </a:endParaRPr>
          </a:p>
        </p:txBody>
      </p:sp>
      <p:sp>
        <p:nvSpPr>
          <p:cNvPr id="5" name="Shape 3">
            <a:extLst>
              <a:ext uri="{FF2B5EF4-FFF2-40B4-BE49-F238E27FC236}">
                <a16:creationId xmlns:a16="http://schemas.microsoft.com/office/drawing/2014/main" id="{75BC772B-00FE-9CC6-3AF8-2F0AB5F37102}"/>
              </a:ext>
              <a:ext uri="{C183D7F6-B498-43B3-948B-1728B52AA6E4}">
                <adec:decorative xmlns:adec="http://schemas.microsoft.com/office/drawing/2017/decorative" val="1"/>
              </a:ext>
            </a:extLst>
          </p:cNvPr>
          <p:cNvSpPr/>
          <p:nvPr/>
        </p:nvSpPr>
        <p:spPr>
          <a:xfrm>
            <a:off x="121920" y="1276711"/>
            <a:ext cx="2621280" cy="1969409"/>
          </a:xfrm>
          <a:prstGeom prst="chevron">
            <a:avLst/>
          </a:prstGeom>
          <a:solidFill>
            <a:srgbClr val="167D7F"/>
          </a:solidFill>
          <a:ln w="12700">
            <a:solidFill>
              <a:srgbClr val="FFFFFF"/>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a:ea typeface="+mn-ea"/>
              <a:cs typeface="+mn-cs"/>
            </a:endParaRPr>
          </a:p>
        </p:txBody>
      </p:sp>
      <p:sp>
        <p:nvSpPr>
          <p:cNvPr id="6" name="Text 4">
            <a:extLst>
              <a:ext uri="{FF2B5EF4-FFF2-40B4-BE49-F238E27FC236}">
                <a16:creationId xmlns:a16="http://schemas.microsoft.com/office/drawing/2014/main" id="{BA48989B-5C54-331F-8578-AD7A4084D37B}"/>
              </a:ext>
            </a:extLst>
          </p:cNvPr>
          <p:cNvSpPr/>
          <p:nvPr/>
        </p:nvSpPr>
        <p:spPr>
          <a:xfrm>
            <a:off x="685800" y="2176272"/>
            <a:ext cx="1691640" cy="228600"/>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500" b="1" i="0" u="none" strike="noStrike" kern="1200" cap="none" spc="0" normalizeH="0" baseline="0" noProof="0">
                <a:ln>
                  <a:noFill/>
                </a:ln>
                <a:solidFill>
                  <a:srgbClr val="FFFFFF"/>
                </a:solidFill>
                <a:effectLst/>
                <a:uLnTx/>
                <a:uFillTx/>
                <a:latin typeface="Aptos"/>
                <a:ea typeface="+mn-ea"/>
                <a:cs typeface="+mn-cs"/>
              </a:rPr>
              <a:t>LEAD</a:t>
            </a:r>
            <a:endParaRPr kumimoji="0" lang="en-US" sz="1500" b="0" i="0" u="none" strike="noStrike" kern="1200" cap="none" spc="0" normalizeH="0" baseline="0" noProof="0">
              <a:ln>
                <a:noFill/>
              </a:ln>
              <a:solidFill>
                <a:prstClr val="black"/>
              </a:solidFill>
              <a:effectLst/>
              <a:uLnTx/>
              <a:uFillTx/>
              <a:latin typeface="Aptos"/>
              <a:ea typeface="+mn-ea"/>
              <a:cs typeface="+mn-cs"/>
            </a:endParaRPr>
          </a:p>
        </p:txBody>
      </p:sp>
      <p:sp>
        <p:nvSpPr>
          <p:cNvPr id="7" name="Text 5">
            <a:extLst>
              <a:ext uri="{FF2B5EF4-FFF2-40B4-BE49-F238E27FC236}">
                <a16:creationId xmlns:a16="http://schemas.microsoft.com/office/drawing/2014/main" id="{7F77F7F2-F903-1085-277C-DC424A6F2116}"/>
              </a:ext>
            </a:extLst>
          </p:cNvPr>
          <p:cNvSpPr/>
          <p:nvPr/>
        </p:nvSpPr>
        <p:spPr>
          <a:xfrm>
            <a:off x="704088" y="2542032"/>
            <a:ext cx="1600200" cy="411480"/>
          </a:xfrm>
          <a:prstGeom prst="rect">
            <a:avLst/>
          </a:prstGeom>
          <a:noFill/>
          <a:ln/>
        </p:spPr>
        <p:txBody>
          <a:bodyPr wrap="square" lIns="0" tIns="0" rIns="0" bIns="0" rtlCol="0" anchor="ctr">
            <a:norm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50" b="0" i="0" u="none" strike="noStrike" kern="1200" cap="none" spc="0" normalizeH="0" baseline="0" noProof="0">
                <a:ln>
                  <a:noFill/>
                </a:ln>
                <a:solidFill>
                  <a:srgbClr val="FFFFFF"/>
                </a:solidFill>
                <a:effectLst/>
                <a:uLnTx/>
                <a:uFillTx/>
                <a:latin typeface="Aptos"/>
                <a:ea typeface="+mn-ea"/>
                <a:cs typeface="+mn-cs"/>
              </a:rPr>
              <a:t>Shared vision and plan</a:t>
            </a:r>
            <a:endParaRPr kumimoji="0" lang="en-US" sz="1150" b="0" i="0" u="none" strike="noStrike" kern="1200" cap="none" spc="0" normalizeH="0" baseline="0" noProof="0">
              <a:ln>
                <a:noFill/>
              </a:ln>
              <a:solidFill>
                <a:prstClr val="black"/>
              </a:solidFill>
              <a:effectLst/>
              <a:uLnTx/>
              <a:uFillTx/>
              <a:latin typeface="Aptos"/>
              <a:ea typeface="+mn-ea"/>
              <a:cs typeface="+mn-cs"/>
            </a:endParaRPr>
          </a:p>
        </p:txBody>
      </p:sp>
      <p:sp>
        <p:nvSpPr>
          <p:cNvPr id="8" name="Shape 6">
            <a:extLst>
              <a:ext uri="{FF2B5EF4-FFF2-40B4-BE49-F238E27FC236}">
                <a16:creationId xmlns:a16="http://schemas.microsoft.com/office/drawing/2014/main" id="{03A2A796-A30E-9C20-073A-70633BFD95C4}"/>
              </a:ext>
              <a:ext uri="{C183D7F6-B498-43B3-948B-1728B52AA6E4}">
                <adec:decorative xmlns:adec="http://schemas.microsoft.com/office/drawing/2017/decorative" val="1"/>
              </a:ext>
            </a:extLst>
          </p:cNvPr>
          <p:cNvSpPr/>
          <p:nvPr/>
        </p:nvSpPr>
        <p:spPr>
          <a:xfrm>
            <a:off x="2377440" y="1276711"/>
            <a:ext cx="2697480" cy="1969409"/>
          </a:xfrm>
          <a:prstGeom prst="chevron">
            <a:avLst/>
          </a:prstGeom>
          <a:solidFill>
            <a:schemeClr val="accent4">
              <a:lumMod val="75000"/>
            </a:schemeClr>
          </a:solidFill>
          <a:ln w="12700">
            <a:solidFill>
              <a:srgbClr val="FFFFFF"/>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a:ea typeface="+mn-ea"/>
              <a:cs typeface="+mn-cs"/>
            </a:endParaRPr>
          </a:p>
        </p:txBody>
      </p:sp>
      <p:sp>
        <p:nvSpPr>
          <p:cNvPr id="9" name="Text 7">
            <a:extLst>
              <a:ext uri="{FF2B5EF4-FFF2-40B4-BE49-F238E27FC236}">
                <a16:creationId xmlns:a16="http://schemas.microsoft.com/office/drawing/2014/main" id="{EED80B5A-CB28-366E-3F12-215F109D648F}"/>
              </a:ext>
            </a:extLst>
          </p:cNvPr>
          <p:cNvSpPr/>
          <p:nvPr/>
        </p:nvSpPr>
        <p:spPr>
          <a:xfrm>
            <a:off x="3223260" y="2079137"/>
            <a:ext cx="1691640" cy="228600"/>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500" b="1" i="0" u="none" strike="noStrike" kern="1200" cap="none" spc="0" normalizeH="0" baseline="0" noProof="0">
                <a:ln>
                  <a:noFill/>
                </a:ln>
                <a:solidFill>
                  <a:srgbClr val="FFFFFF"/>
                </a:solidFill>
                <a:effectLst/>
                <a:uLnTx/>
                <a:uFillTx/>
                <a:latin typeface="Aptos"/>
                <a:ea typeface="+mn-ea"/>
                <a:cs typeface="+mn-cs"/>
              </a:rPr>
              <a:t>STANDARDIZE</a:t>
            </a:r>
            <a:endParaRPr kumimoji="0" lang="en-US" sz="1500" b="0" i="0" u="none" strike="noStrike" kern="1200" cap="none" spc="0" normalizeH="0" baseline="0" noProof="0">
              <a:ln>
                <a:noFill/>
              </a:ln>
              <a:solidFill>
                <a:prstClr val="black"/>
              </a:solidFill>
              <a:effectLst/>
              <a:uLnTx/>
              <a:uFillTx/>
              <a:latin typeface="Aptos"/>
              <a:ea typeface="+mn-ea"/>
              <a:cs typeface="+mn-cs"/>
            </a:endParaRPr>
          </a:p>
        </p:txBody>
      </p:sp>
      <p:sp>
        <p:nvSpPr>
          <p:cNvPr id="10" name="Text 8">
            <a:extLst>
              <a:ext uri="{FF2B5EF4-FFF2-40B4-BE49-F238E27FC236}">
                <a16:creationId xmlns:a16="http://schemas.microsoft.com/office/drawing/2014/main" id="{6553E4B3-7428-3855-198E-1A313229BF83}"/>
              </a:ext>
            </a:extLst>
          </p:cNvPr>
          <p:cNvSpPr/>
          <p:nvPr/>
        </p:nvSpPr>
        <p:spPr>
          <a:xfrm>
            <a:off x="3035808" y="2542032"/>
            <a:ext cx="1600200" cy="411480"/>
          </a:xfrm>
          <a:prstGeom prst="rect">
            <a:avLst/>
          </a:prstGeom>
          <a:noFill/>
          <a:ln/>
        </p:spPr>
        <p:txBody>
          <a:bodyPr wrap="square" lIns="0" tIns="0" rIns="0" bIns="0" rtlCol="0" anchor="ctr">
            <a:norm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50" b="0" i="0" u="none" strike="noStrike" kern="1200" cap="none" spc="0" normalizeH="0" baseline="0" noProof="0">
                <a:ln>
                  <a:noFill/>
                </a:ln>
                <a:solidFill>
                  <a:srgbClr val="FFFFFF"/>
                </a:solidFill>
                <a:effectLst/>
                <a:uLnTx/>
                <a:uFillTx/>
                <a:latin typeface="Aptos"/>
                <a:ea typeface="+mn-ea"/>
                <a:cs typeface="+mn-cs"/>
              </a:rPr>
              <a:t>Clear competency expectations</a:t>
            </a:r>
            <a:endParaRPr kumimoji="0" lang="en-US" sz="1150" b="0" i="0" u="none" strike="noStrike" kern="1200" cap="none" spc="0" normalizeH="0" baseline="0" noProof="0">
              <a:ln>
                <a:noFill/>
              </a:ln>
              <a:solidFill>
                <a:prstClr val="black"/>
              </a:solidFill>
              <a:effectLst/>
              <a:uLnTx/>
              <a:uFillTx/>
              <a:latin typeface="Aptos"/>
              <a:ea typeface="+mn-ea"/>
              <a:cs typeface="+mn-cs"/>
            </a:endParaRPr>
          </a:p>
        </p:txBody>
      </p:sp>
      <p:sp>
        <p:nvSpPr>
          <p:cNvPr id="11" name="Shape 9">
            <a:extLst>
              <a:ext uri="{FF2B5EF4-FFF2-40B4-BE49-F238E27FC236}">
                <a16:creationId xmlns:a16="http://schemas.microsoft.com/office/drawing/2014/main" id="{178CCC37-0060-26C7-70F5-797DE2BFC7C6}"/>
              </a:ext>
              <a:ext uri="{C183D7F6-B498-43B3-948B-1728B52AA6E4}">
                <adec:decorative xmlns:adec="http://schemas.microsoft.com/office/drawing/2017/decorative" val="1"/>
              </a:ext>
            </a:extLst>
          </p:cNvPr>
          <p:cNvSpPr/>
          <p:nvPr/>
        </p:nvSpPr>
        <p:spPr>
          <a:xfrm>
            <a:off x="4636008" y="1305867"/>
            <a:ext cx="2773680" cy="1969409"/>
          </a:xfrm>
          <a:prstGeom prst="chevron">
            <a:avLst/>
          </a:prstGeom>
          <a:solidFill>
            <a:schemeClr val="accent3">
              <a:lumMod val="75000"/>
            </a:schemeClr>
          </a:solidFill>
          <a:ln w="12700">
            <a:solidFill>
              <a:srgbClr val="FFFFFF"/>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a:ea typeface="+mn-ea"/>
              <a:cs typeface="+mn-cs"/>
            </a:endParaRPr>
          </a:p>
        </p:txBody>
      </p:sp>
      <p:sp>
        <p:nvSpPr>
          <p:cNvPr id="12" name="Text 10">
            <a:extLst>
              <a:ext uri="{FF2B5EF4-FFF2-40B4-BE49-F238E27FC236}">
                <a16:creationId xmlns:a16="http://schemas.microsoft.com/office/drawing/2014/main" id="{AF548B59-70BA-35C7-45B5-E284EA5DE5A2}"/>
              </a:ext>
            </a:extLst>
          </p:cNvPr>
          <p:cNvSpPr/>
          <p:nvPr/>
        </p:nvSpPr>
        <p:spPr>
          <a:xfrm>
            <a:off x="5349240" y="2176272"/>
            <a:ext cx="1691640" cy="228600"/>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500" b="1" i="0" u="none" strike="noStrike" kern="1200" cap="none" spc="0" normalizeH="0" baseline="0" noProof="0">
                <a:ln>
                  <a:noFill/>
                </a:ln>
                <a:solidFill>
                  <a:srgbClr val="FFFFFF"/>
                </a:solidFill>
                <a:effectLst/>
                <a:uLnTx/>
                <a:uFillTx/>
                <a:latin typeface="Aptos"/>
                <a:ea typeface="+mn-ea"/>
                <a:cs typeface="+mn-cs"/>
              </a:rPr>
              <a:t>PREPARE</a:t>
            </a:r>
            <a:endParaRPr kumimoji="0" lang="en-US" sz="1500" b="0" i="0" u="none" strike="noStrike" kern="1200" cap="none" spc="0" normalizeH="0" baseline="0" noProof="0">
              <a:ln>
                <a:noFill/>
              </a:ln>
              <a:solidFill>
                <a:prstClr val="black"/>
              </a:solidFill>
              <a:effectLst/>
              <a:uLnTx/>
              <a:uFillTx/>
              <a:latin typeface="Aptos"/>
              <a:ea typeface="+mn-ea"/>
              <a:cs typeface="+mn-cs"/>
            </a:endParaRPr>
          </a:p>
        </p:txBody>
      </p:sp>
      <p:sp>
        <p:nvSpPr>
          <p:cNvPr id="13" name="Text 11">
            <a:extLst>
              <a:ext uri="{FF2B5EF4-FFF2-40B4-BE49-F238E27FC236}">
                <a16:creationId xmlns:a16="http://schemas.microsoft.com/office/drawing/2014/main" id="{17309582-90B6-3F61-35A9-2AEDF05D451B}"/>
              </a:ext>
            </a:extLst>
          </p:cNvPr>
          <p:cNvSpPr/>
          <p:nvPr/>
        </p:nvSpPr>
        <p:spPr>
          <a:xfrm>
            <a:off x="5367528" y="2542032"/>
            <a:ext cx="1600200" cy="411480"/>
          </a:xfrm>
          <a:prstGeom prst="rect">
            <a:avLst/>
          </a:prstGeom>
          <a:noFill/>
          <a:ln/>
        </p:spPr>
        <p:txBody>
          <a:bodyPr wrap="square" lIns="0" tIns="0" rIns="0" bIns="0" rtlCol="0" anchor="ctr">
            <a:norm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50" b="0" i="0" u="none" strike="noStrike" kern="1200" cap="none" spc="0" normalizeH="0" baseline="0" noProof="0">
                <a:ln>
                  <a:noFill/>
                </a:ln>
                <a:solidFill>
                  <a:srgbClr val="FFFFFF"/>
                </a:solidFill>
                <a:effectLst/>
                <a:uLnTx/>
                <a:uFillTx/>
                <a:latin typeface="Aptos"/>
                <a:ea typeface="+mn-ea"/>
                <a:cs typeface="+mn-cs"/>
              </a:rPr>
              <a:t>Aligned preservice programs</a:t>
            </a:r>
            <a:endParaRPr kumimoji="0" lang="en-US" sz="1150" b="0" i="0" u="none" strike="noStrike" kern="1200" cap="none" spc="0" normalizeH="0" baseline="0" noProof="0">
              <a:ln>
                <a:noFill/>
              </a:ln>
              <a:solidFill>
                <a:prstClr val="black"/>
              </a:solidFill>
              <a:effectLst/>
              <a:uLnTx/>
              <a:uFillTx/>
              <a:latin typeface="Aptos"/>
              <a:ea typeface="+mn-ea"/>
              <a:cs typeface="+mn-cs"/>
            </a:endParaRPr>
          </a:p>
        </p:txBody>
      </p:sp>
      <p:sp>
        <p:nvSpPr>
          <p:cNvPr id="14" name="Shape 12">
            <a:extLst>
              <a:ext uri="{FF2B5EF4-FFF2-40B4-BE49-F238E27FC236}">
                <a16:creationId xmlns:a16="http://schemas.microsoft.com/office/drawing/2014/main" id="{571974D2-0ADF-9F6A-2CCF-79BB2ED9EF91}"/>
              </a:ext>
              <a:ext uri="{C183D7F6-B498-43B3-948B-1728B52AA6E4}">
                <adec:decorative xmlns:adec="http://schemas.microsoft.com/office/drawing/2017/decorative" val="1"/>
              </a:ext>
            </a:extLst>
          </p:cNvPr>
          <p:cNvSpPr/>
          <p:nvPr/>
        </p:nvSpPr>
        <p:spPr>
          <a:xfrm>
            <a:off x="6894576" y="1305867"/>
            <a:ext cx="2843784" cy="1940253"/>
          </a:xfrm>
          <a:prstGeom prst="chevron">
            <a:avLst/>
          </a:prstGeom>
          <a:solidFill>
            <a:srgbClr val="DF793A"/>
          </a:solidFill>
          <a:ln w="12700">
            <a:solidFill>
              <a:srgbClr val="FFFFFF"/>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a:ea typeface="+mn-ea"/>
              <a:cs typeface="+mn-cs"/>
            </a:endParaRPr>
          </a:p>
        </p:txBody>
      </p:sp>
      <p:sp>
        <p:nvSpPr>
          <p:cNvPr id="15" name="Text 13">
            <a:extLst>
              <a:ext uri="{FF2B5EF4-FFF2-40B4-BE49-F238E27FC236}">
                <a16:creationId xmlns:a16="http://schemas.microsoft.com/office/drawing/2014/main" id="{8C51F61D-ABA5-5656-6297-F5866A75C2B2}"/>
              </a:ext>
            </a:extLst>
          </p:cNvPr>
          <p:cNvSpPr/>
          <p:nvPr/>
        </p:nvSpPr>
        <p:spPr>
          <a:xfrm>
            <a:off x="7680960" y="2176272"/>
            <a:ext cx="1691640" cy="228600"/>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500" b="1" i="0" u="none" strike="noStrike" kern="1200" cap="none" spc="0" normalizeH="0" baseline="0" noProof="0">
                <a:ln>
                  <a:noFill/>
                </a:ln>
                <a:solidFill>
                  <a:srgbClr val="FFFFFF"/>
                </a:solidFill>
                <a:effectLst/>
                <a:uLnTx/>
                <a:uFillTx/>
                <a:latin typeface="Aptos"/>
                <a:ea typeface="+mn-ea"/>
                <a:cs typeface="+mn-cs"/>
              </a:rPr>
              <a:t>DEVELOP</a:t>
            </a:r>
            <a:endParaRPr kumimoji="0" lang="en-US" sz="1500" b="0" i="0" u="none" strike="noStrike" kern="1200" cap="none" spc="0" normalizeH="0" baseline="0" noProof="0">
              <a:ln>
                <a:noFill/>
              </a:ln>
              <a:solidFill>
                <a:prstClr val="black"/>
              </a:solidFill>
              <a:effectLst/>
              <a:uLnTx/>
              <a:uFillTx/>
              <a:latin typeface="Aptos"/>
              <a:ea typeface="+mn-ea"/>
              <a:cs typeface="+mn-cs"/>
            </a:endParaRPr>
          </a:p>
        </p:txBody>
      </p:sp>
      <p:sp>
        <p:nvSpPr>
          <p:cNvPr id="16" name="Text 14">
            <a:extLst>
              <a:ext uri="{FF2B5EF4-FFF2-40B4-BE49-F238E27FC236}">
                <a16:creationId xmlns:a16="http://schemas.microsoft.com/office/drawing/2014/main" id="{6EDB392D-D5D9-CD20-6A1B-930F22450E26}"/>
              </a:ext>
            </a:extLst>
          </p:cNvPr>
          <p:cNvSpPr/>
          <p:nvPr/>
        </p:nvSpPr>
        <p:spPr>
          <a:xfrm>
            <a:off x="7699248" y="2542032"/>
            <a:ext cx="1600200" cy="411480"/>
          </a:xfrm>
          <a:prstGeom prst="rect">
            <a:avLst/>
          </a:prstGeom>
          <a:noFill/>
          <a:ln/>
        </p:spPr>
        <p:txBody>
          <a:bodyPr wrap="square" lIns="0" tIns="0" rIns="0" bIns="0" rtlCol="0" anchor="ctr">
            <a:norm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50" b="0" i="0" u="none" strike="noStrike" kern="1200" cap="none" spc="0" normalizeH="0" baseline="0" noProof="0">
                <a:ln>
                  <a:noFill/>
                </a:ln>
                <a:solidFill>
                  <a:srgbClr val="FFFFFF"/>
                </a:solidFill>
                <a:effectLst/>
                <a:uLnTx/>
                <a:uFillTx/>
                <a:latin typeface="Aptos"/>
                <a:ea typeface="+mn-ea"/>
                <a:cs typeface="+mn-cs"/>
              </a:rPr>
              <a:t>Statewide in-service PD and TA</a:t>
            </a:r>
            <a:endParaRPr kumimoji="0" lang="en-US" sz="1150" b="0" i="0" u="none" strike="noStrike" kern="1200" cap="none" spc="0" normalizeH="0" baseline="0" noProof="0">
              <a:ln>
                <a:noFill/>
              </a:ln>
              <a:solidFill>
                <a:prstClr val="black"/>
              </a:solidFill>
              <a:effectLst/>
              <a:uLnTx/>
              <a:uFillTx/>
              <a:latin typeface="Aptos"/>
              <a:ea typeface="+mn-ea"/>
              <a:cs typeface="+mn-cs"/>
            </a:endParaRPr>
          </a:p>
        </p:txBody>
      </p:sp>
      <p:sp>
        <p:nvSpPr>
          <p:cNvPr id="17" name="Shape 15">
            <a:extLst>
              <a:ext uri="{FF2B5EF4-FFF2-40B4-BE49-F238E27FC236}">
                <a16:creationId xmlns:a16="http://schemas.microsoft.com/office/drawing/2014/main" id="{895D3889-906B-C135-0D51-80A98A9CC7C8}"/>
              </a:ext>
              <a:ext uri="{C183D7F6-B498-43B3-948B-1728B52AA6E4}">
                <adec:decorative xmlns:adec="http://schemas.microsoft.com/office/drawing/2017/decorative" val="1"/>
              </a:ext>
            </a:extLst>
          </p:cNvPr>
          <p:cNvSpPr/>
          <p:nvPr/>
        </p:nvSpPr>
        <p:spPr>
          <a:xfrm>
            <a:off x="9372600" y="1305867"/>
            <a:ext cx="2697480" cy="1940253"/>
          </a:xfrm>
          <a:prstGeom prst="chevron">
            <a:avLst/>
          </a:prstGeom>
          <a:solidFill>
            <a:srgbClr val="17364A"/>
          </a:solidFill>
          <a:ln w="12700">
            <a:solidFill>
              <a:srgbClr val="FFFFFF"/>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a:ea typeface="+mn-ea"/>
              <a:cs typeface="+mn-cs"/>
            </a:endParaRPr>
          </a:p>
        </p:txBody>
      </p:sp>
      <p:sp>
        <p:nvSpPr>
          <p:cNvPr id="18" name="Text 16">
            <a:extLst>
              <a:ext uri="{FF2B5EF4-FFF2-40B4-BE49-F238E27FC236}">
                <a16:creationId xmlns:a16="http://schemas.microsoft.com/office/drawing/2014/main" id="{3E3EA5C0-90DA-B2A4-B3CE-1F4DBAB4ACE9}"/>
              </a:ext>
            </a:extLst>
          </p:cNvPr>
          <p:cNvSpPr/>
          <p:nvPr/>
        </p:nvSpPr>
        <p:spPr>
          <a:xfrm>
            <a:off x="10012680" y="2176272"/>
            <a:ext cx="1691640" cy="228600"/>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500" b="1" i="0" u="none" strike="noStrike" kern="1200" cap="none" spc="0" normalizeH="0" baseline="0" noProof="0">
                <a:ln>
                  <a:noFill/>
                </a:ln>
                <a:solidFill>
                  <a:srgbClr val="FFFFFF"/>
                </a:solidFill>
                <a:effectLst/>
                <a:uLnTx/>
                <a:uFillTx/>
                <a:latin typeface="Aptos"/>
                <a:ea typeface="+mn-ea"/>
                <a:cs typeface="+mn-cs"/>
              </a:rPr>
              <a:t>SUSTAIN</a:t>
            </a:r>
            <a:endParaRPr kumimoji="0" lang="en-US" sz="1500" b="0" i="0" u="none" strike="noStrike" kern="1200" cap="none" spc="0" normalizeH="0" baseline="0" noProof="0">
              <a:ln>
                <a:noFill/>
              </a:ln>
              <a:solidFill>
                <a:prstClr val="black"/>
              </a:solidFill>
              <a:effectLst/>
              <a:uLnTx/>
              <a:uFillTx/>
              <a:latin typeface="Aptos"/>
              <a:ea typeface="+mn-ea"/>
              <a:cs typeface="+mn-cs"/>
            </a:endParaRPr>
          </a:p>
        </p:txBody>
      </p:sp>
      <p:sp>
        <p:nvSpPr>
          <p:cNvPr id="19" name="Text 17">
            <a:extLst>
              <a:ext uri="{FF2B5EF4-FFF2-40B4-BE49-F238E27FC236}">
                <a16:creationId xmlns:a16="http://schemas.microsoft.com/office/drawing/2014/main" id="{DD3D2630-807B-700F-4B23-FD4E0DAD8C62}"/>
              </a:ext>
            </a:extLst>
          </p:cNvPr>
          <p:cNvSpPr/>
          <p:nvPr/>
        </p:nvSpPr>
        <p:spPr>
          <a:xfrm>
            <a:off x="10030968" y="2542032"/>
            <a:ext cx="1600200" cy="411480"/>
          </a:xfrm>
          <a:prstGeom prst="rect">
            <a:avLst/>
          </a:prstGeom>
          <a:noFill/>
          <a:ln/>
        </p:spPr>
        <p:txBody>
          <a:bodyPr wrap="square" lIns="0" tIns="0" rIns="0" bIns="0" rtlCol="0" anchor="ctr">
            <a:norm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50" b="0" i="0" u="none" strike="noStrike" kern="1200" cap="none" spc="0" normalizeH="0" baseline="0" noProof="0">
                <a:ln>
                  <a:noFill/>
                </a:ln>
                <a:solidFill>
                  <a:srgbClr val="FFFFFF"/>
                </a:solidFill>
                <a:effectLst/>
                <a:uLnTx/>
                <a:uFillTx/>
                <a:latin typeface="Aptos"/>
                <a:ea typeface="+mn-ea"/>
                <a:cs typeface="+mn-cs"/>
              </a:rPr>
              <a:t>Recruit and retain the workforce</a:t>
            </a:r>
            <a:endParaRPr kumimoji="0" lang="en-US" sz="1150" b="0" i="0" u="none" strike="noStrike" kern="1200" cap="none" spc="0" normalizeH="0" baseline="0" noProof="0">
              <a:ln>
                <a:noFill/>
              </a:ln>
              <a:solidFill>
                <a:prstClr val="black"/>
              </a:solidFill>
              <a:effectLst/>
              <a:uLnTx/>
              <a:uFillTx/>
              <a:latin typeface="Aptos"/>
              <a:ea typeface="+mn-ea"/>
              <a:cs typeface="+mn-cs"/>
            </a:endParaRPr>
          </a:p>
        </p:txBody>
      </p:sp>
      <p:sp>
        <p:nvSpPr>
          <p:cNvPr id="20" name="Shape 18">
            <a:extLst>
              <a:ext uri="{FF2B5EF4-FFF2-40B4-BE49-F238E27FC236}">
                <a16:creationId xmlns:a16="http://schemas.microsoft.com/office/drawing/2014/main" id="{AE05B15B-714B-63BE-D580-C732FF9C4F2F}"/>
              </a:ext>
              <a:ext uri="{C183D7F6-B498-43B3-948B-1728B52AA6E4}">
                <adec:decorative xmlns:adec="http://schemas.microsoft.com/office/drawing/2017/decorative" val="1"/>
              </a:ext>
            </a:extLst>
          </p:cNvPr>
          <p:cNvSpPr/>
          <p:nvPr/>
        </p:nvSpPr>
        <p:spPr>
          <a:xfrm>
            <a:off x="960120" y="4069080"/>
            <a:ext cx="10241280" cy="1051560"/>
          </a:xfrm>
          <a:prstGeom prst="roundRect">
            <a:avLst>
              <a:gd name="adj" fmla="val 4348"/>
            </a:avLst>
          </a:prstGeom>
          <a:solidFill>
            <a:srgbClr val="E7F2ED"/>
          </a:solidFill>
          <a:ln w="12700">
            <a:solidFill>
              <a:srgbClr val="E7F2ED"/>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a:ea typeface="+mn-ea"/>
              <a:cs typeface="+mn-cs"/>
            </a:endParaRPr>
          </a:p>
        </p:txBody>
      </p:sp>
      <p:sp>
        <p:nvSpPr>
          <p:cNvPr id="21" name="Text 19">
            <a:extLst>
              <a:ext uri="{FF2B5EF4-FFF2-40B4-BE49-F238E27FC236}">
                <a16:creationId xmlns:a16="http://schemas.microsoft.com/office/drawing/2014/main" id="{517810A9-EE94-2F51-207E-F359B1B9DDC3}"/>
              </a:ext>
            </a:extLst>
          </p:cNvPr>
          <p:cNvSpPr/>
          <p:nvPr/>
        </p:nvSpPr>
        <p:spPr>
          <a:xfrm>
            <a:off x="1280160" y="4370832"/>
            <a:ext cx="9601200" cy="411480"/>
          </a:xfrm>
          <a:prstGeom prst="rect">
            <a:avLst/>
          </a:prstGeom>
          <a:noFill/>
          <a:ln/>
        </p:spPr>
        <p:txBody>
          <a:bodyPr wrap="square" lIns="0" tIns="0" rIns="0" bIns="0" rtlCol="0" anchor="ctr">
            <a:normAutofit fontScale="92500" lnSpcReduction="20000"/>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700" b="1" i="0" u="none" strike="noStrike" kern="1200" cap="none" spc="0" normalizeH="0" baseline="0" noProof="0">
                <a:ln>
                  <a:noFill/>
                </a:ln>
                <a:solidFill>
                  <a:srgbClr val="17364A"/>
                </a:solidFill>
                <a:effectLst/>
                <a:uLnTx/>
                <a:uFillTx/>
                <a:latin typeface="Aptos"/>
                <a:ea typeface="+mn-ea"/>
                <a:cs typeface="+mn-cs"/>
              </a:rPr>
              <a:t>The system is strongest when standards drive preparation and professional learning, workforce data inform recruitment and retention, and leadership coordinates the entire cycle.</a:t>
            </a:r>
            <a:endParaRPr kumimoji="0" lang="en-US" sz="1700" b="0" i="0" u="none" strike="noStrike" kern="1200" cap="none" spc="0" normalizeH="0" baseline="0" noProof="0">
              <a:ln>
                <a:noFill/>
              </a:ln>
              <a:solidFill>
                <a:prstClr val="black"/>
              </a:solidFill>
              <a:effectLst/>
              <a:uLnTx/>
              <a:uFillTx/>
              <a:latin typeface="Aptos"/>
              <a:ea typeface="+mn-ea"/>
              <a:cs typeface="+mn-cs"/>
            </a:endParaRPr>
          </a:p>
        </p:txBody>
      </p:sp>
      <p:sp>
        <p:nvSpPr>
          <p:cNvPr id="22" name="Text 20">
            <a:extLst>
              <a:ext uri="{FF2B5EF4-FFF2-40B4-BE49-F238E27FC236}">
                <a16:creationId xmlns:a16="http://schemas.microsoft.com/office/drawing/2014/main" id="{8DE3B6E1-D5A9-8B1B-6F3C-70D6B4FBE66C}"/>
              </a:ext>
            </a:extLst>
          </p:cNvPr>
          <p:cNvSpPr/>
          <p:nvPr/>
        </p:nvSpPr>
        <p:spPr>
          <a:xfrm>
            <a:off x="502920" y="6570568"/>
            <a:ext cx="9966960" cy="155448"/>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700" b="0" i="0" u="none" strike="noStrike" kern="1200" cap="none" spc="0" normalizeH="0" baseline="0" noProof="0">
                <a:ln>
                  <a:noFill/>
                </a:ln>
                <a:solidFill>
                  <a:srgbClr val="738087"/>
                </a:solidFill>
                <a:effectLst/>
                <a:uLnTx/>
                <a:uFillTx/>
                <a:latin typeface="Aptos"/>
                <a:ea typeface="+mn-ea"/>
                <a:cs typeface="+mn-cs"/>
              </a:rPr>
              <a:t>ECTA Center System Framework, Second Edition — Personnel/Workforce Component</a:t>
            </a:r>
            <a:endParaRPr kumimoji="0" lang="en-US" sz="700" b="0" i="0" u="none" strike="noStrike" kern="1200" cap="none" spc="0" normalizeH="0" baseline="0" noProof="0">
              <a:ln>
                <a:noFill/>
              </a:ln>
              <a:solidFill>
                <a:prstClr val="black"/>
              </a:solidFill>
              <a:effectLst/>
              <a:uLnTx/>
              <a:uFillTx/>
              <a:latin typeface="Aptos"/>
              <a:ea typeface="+mn-ea"/>
              <a:cs typeface="+mn-cs"/>
            </a:endParaRPr>
          </a:p>
        </p:txBody>
      </p:sp>
      <p:sp>
        <p:nvSpPr>
          <p:cNvPr id="23" name="Slide Number Placeholder 22">
            <a:extLst>
              <a:ext uri="{FF2B5EF4-FFF2-40B4-BE49-F238E27FC236}">
                <a16:creationId xmlns:a16="http://schemas.microsoft.com/office/drawing/2014/main" id="{666E2DF4-39B9-C9AC-29FF-3BBBDD63AA42}"/>
              </a:ext>
            </a:extLst>
          </p:cNvPr>
          <p:cNvSpPr>
            <a:spLocks noGrp="1"/>
          </p:cNvSpPr>
          <p:nvPr>
            <p:ph type="sldNum" sz="quarter" idx="4"/>
          </p:nvPr>
        </p:nvSpPr>
        <p:spPr/>
        <p:txBody>
          <a:bodyPr/>
          <a:lstStyle/>
          <a:p>
            <a:fld id="{8FF8BE51-C3B0-9B4F-9A06-4F809A9A7941}" type="slidenum">
              <a:rPr lang="en-US" smtClean="0"/>
              <a:pPr/>
              <a:t>59</a:t>
            </a:fld>
            <a:endParaRPr lang="en-US"/>
          </a:p>
        </p:txBody>
      </p:sp>
    </p:spTree>
    <p:extLst>
      <p:ext uri="{BB962C8B-B14F-4D97-AF65-F5344CB8AC3E}">
        <p14:creationId xmlns:p14="http://schemas.microsoft.com/office/powerpoint/2010/main" val="223501608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a:spLocks noGrp="1"/>
          </p:cNvSpPr>
          <p:nvPr>
            <p:ph type="title" idx="4294967295"/>
          </p:nvPr>
        </p:nvSpPr>
        <p:spPr>
          <a:xfrm>
            <a:off x="502920" y="347472"/>
            <a:ext cx="8046720" cy="502920"/>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srgbClr val="17314E"/>
                </a:solidFill>
                <a:effectLst/>
                <a:uLnTx/>
                <a:uFillTx/>
                <a:latin typeface="Aptos Display" pitchFamily="34" charset="0"/>
                <a:ea typeface="Aptos Display" pitchFamily="34" charset="-122"/>
                <a:cs typeface="Aptos Display" pitchFamily="34" charset="-120"/>
              </a:rPr>
              <a:t>Registrant roles</a:t>
            </a:r>
            <a:endParaRPr kumimoji="0" lang="en-US" sz="2000" b="0" i="0" u="none" strike="noStrike" kern="1200" cap="none" spc="0" normalizeH="0" baseline="0" noProof="0">
              <a:ln>
                <a:noFill/>
              </a:ln>
              <a:solidFill>
                <a:schemeClr val="tx1"/>
              </a:solidFill>
              <a:effectLst/>
              <a:uLnTx/>
              <a:uFillTx/>
              <a:latin typeface="+mn-lt"/>
              <a:ea typeface="+mn-ea"/>
              <a:cs typeface="+mn-cs"/>
            </a:endParaRPr>
          </a:p>
        </p:txBody>
      </p:sp>
      <p:sp>
        <p:nvSpPr>
          <p:cNvPr id="3" name="Text 1"/>
          <p:cNvSpPr/>
          <p:nvPr/>
        </p:nvSpPr>
        <p:spPr>
          <a:xfrm>
            <a:off x="502920" y="795527"/>
            <a:ext cx="10515600" cy="310896"/>
          </a:xfrm>
          <a:prstGeom prst="rect">
            <a:avLst/>
          </a:prstGeom>
          <a:noFill/>
          <a:ln/>
        </p:spPr>
        <p:txBody>
          <a:bodyPr wrap="square" lIns="0" tIns="0" rIns="0" bIns="0" rtlCol="0" anchor="ctr">
            <a:noAutofit/>
          </a:bodyPr>
          <a:lstStyle/>
          <a:p>
            <a:pPr marL="0" indent="0">
              <a:buNone/>
            </a:pPr>
            <a:r>
              <a:rPr lang="en-US">
                <a:solidFill>
                  <a:srgbClr val="657389"/>
                </a:solidFill>
                <a:latin typeface="Aptos" pitchFamily="34" charset="0"/>
                <a:ea typeface="Aptos" pitchFamily="34" charset="-122"/>
                <a:cs typeface="Aptos" pitchFamily="34" charset="-120"/>
              </a:rPr>
              <a:t>The audience includes State Part C/619 staff, TA providers, and a substantial “Other” category.</a:t>
            </a:r>
            <a:endParaRPr lang="en-US" sz="1050"/>
          </a:p>
        </p:txBody>
      </p:sp>
      <p:sp>
        <p:nvSpPr>
          <p:cNvPr id="4" name="Text 2"/>
          <p:cNvSpPr/>
          <p:nvPr/>
        </p:nvSpPr>
        <p:spPr>
          <a:xfrm>
            <a:off x="914400" y="1179576"/>
            <a:ext cx="1783080" cy="256032"/>
          </a:xfrm>
          <a:prstGeom prst="rect">
            <a:avLst/>
          </a:prstGeom>
          <a:noFill/>
          <a:ln/>
        </p:spPr>
        <p:txBody>
          <a:bodyPr wrap="square" lIns="0" tIns="0" rIns="0" bIns="0" rtlCol="0" anchor="ctr">
            <a:noAutofit/>
          </a:bodyPr>
          <a:lstStyle/>
          <a:p>
            <a:pPr marL="0" indent="0">
              <a:buNone/>
            </a:pPr>
            <a:r>
              <a:rPr lang="en-US" sz="1150">
                <a:solidFill>
                  <a:srgbClr val="24334A"/>
                </a:solidFill>
              </a:rPr>
              <a:t>Other</a:t>
            </a:r>
            <a:endParaRPr lang="en-US" sz="670"/>
          </a:p>
        </p:txBody>
      </p:sp>
      <p:sp>
        <p:nvSpPr>
          <p:cNvPr id="5" name="Shape 3">
            <a:extLst>
              <a:ext uri="{C183D7F6-B498-43B3-948B-1728B52AA6E4}">
                <adec:decorative xmlns:adec="http://schemas.microsoft.com/office/drawing/2017/decorative" val="1"/>
              </a:ext>
            </a:extLst>
          </p:cNvPr>
          <p:cNvSpPr/>
          <p:nvPr/>
        </p:nvSpPr>
        <p:spPr>
          <a:xfrm>
            <a:off x="2788920" y="1280160"/>
            <a:ext cx="2743200" cy="73152"/>
          </a:xfrm>
          <a:prstGeom prst="rect">
            <a:avLst/>
          </a:prstGeom>
          <a:solidFill>
            <a:srgbClr val="EF7060"/>
          </a:solidFill>
          <a:ln w="12700">
            <a:solidFill>
              <a:srgbClr val="EF7060">
                <a:alpha val="0"/>
              </a:srgbClr>
            </a:solidFill>
            <a:prstDash val="solid"/>
          </a:ln>
        </p:spPr>
        <p:txBody>
          <a:bodyPr/>
          <a:lstStyle/>
          <a:p>
            <a:endParaRPr lang="en-US"/>
          </a:p>
        </p:txBody>
      </p:sp>
      <p:sp>
        <p:nvSpPr>
          <p:cNvPr id="6" name="Text 4"/>
          <p:cNvSpPr/>
          <p:nvPr/>
        </p:nvSpPr>
        <p:spPr>
          <a:xfrm>
            <a:off x="5596128" y="1179576"/>
            <a:ext cx="1325880" cy="256032"/>
          </a:xfrm>
          <a:prstGeom prst="rect">
            <a:avLst/>
          </a:prstGeom>
          <a:noFill/>
          <a:ln/>
        </p:spPr>
        <p:txBody>
          <a:bodyPr wrap="square" lIns="0" tIns="0" rIns="0" bIns="0" rtlCol="0" anchor="ctr">
            <a:noAutofit/>
          </a:bodyPr>
          <a:lstStyle/>
          <a:p>
            <a:pPr marL="0" indent="0">
              <a:buNone/>
            </a:pPr>
            <a:r>
              <a:rPr lang="en-US" sz="1000">
                <a:solidFill>
                  <a:srgbClr val="657389"/>
                </a:solidFill>
              </a:rPr>
              <a:t>118 (43.7%)</a:t>
            </a:r>
            <a:endParaRPr lang="en-US" sz="580"/>
          </a:p>
        </p:txBody>
      </p:sp>
      <p:sp>
        <p:nvSpPr>
          <p:cNvPr id="7" name="Text 5"/>
          <p:cNvSpPr/>
          <p:nvPr/>
        </p:nvSpPr>
        <p:spPr>
          <a:xfrm>
            <a:off x="914400" y="1618488"/>
            <a:ext cx="1783080" cy="256032"/>
          </a:xfrm>
          <a:prstGeom prst="rect">
            <a:avLst/>
          </a:prstGeom>
          <a:noFill/>
          <a:ln/>
        </p:spPr>
        <p:txBody>
          <a:bodyPr wrap="square" lIns="0" tIns="0" rIns="0" bIns="0" rtlCol="0" anchor="ctr">
            <a:noAutofit/>
          </a:bodyPr>
          <a:lstStyle/>
          <a:p>
            <a:pPr marL="0" indent="0">
              <a:buNone/>
            </a:pPr>
            <a:r>
              <a:rPr lang="en-US" sz="1150">
                <a:solidFill>
                  <a:srgbClr val="24334A"/>
                </a:solidFill>
              </a:rPr>
              <a:t>Other Part C staff</a:t>
            </a:r>
            <a:endParaRPr lang="en-US" sz="670"/>
          </a:p>
        </p:txBody>
      </p:sp>
      <p:sp>
        <p:nvSpPr>
          <p:cNvPr id="8" name="Shape 6">
            <a:extLst>
              <a:ext uri="{C183D7F6-B498-43B3-948B-1728B52AA6E4}">
                <adec:decorative xmlns:adec="http://schemas.microsoft.com/office/drawing/2017/decorative" val="1"/>
              </a:ext>
            </a:extLst>
          </p:cNvPr>
          <p:cNvSpPr/>
          <p:nvPr/>
        </p:nvSpPr>
        <p:spPr>
          <a:xfrm>
            <a:off x="2788920" y="1719072"/>
            <a:ext cx="1167897" cy="73152"/>
          </a:xfrm>
          <a:prstGeom prst="rect">
            <a:avLst/>
          </a:prstGeom>
          <a:solidFill>
            <a:srgbClr val="0B7775"/>
          </a:solidFill>
          <a:ln w="12700">
            <a:solidFill>
              <a:srgbClr val="0B7775">
                <a:alpha val="0"/>
              </a:srgbClr>
            </a:solidFill>
            <a:prstDash val="solid"/>
          </a:ln>
        </p:spPr>
        <p:txBody>
          <a:bodyPr/>
          <a:lstStyle/>
          <a:p>
            <a:endParaRPr lang="en-US"/>
          </a:p>
        </p:txBody>
      </p:sp>
      <p:sp>
        <p:nvSpPr>
          <p:cNvPr id="9" name="Text 7"/>
          <p:cNvSpPr/>
          <p:nvPr/>
        </p:nvSpPr>
        <p:spPr>
          <a:xfrm>
            <a:off x="5596128" y="1618488"/>
            <a:ext cx="1325880" cy="256032"/>
          </a:xfrm>
          <a:prstGeom prst="rect">
            <a:avLst/>
          </a:prstGeom>
          <a:noFill/>
          <a:ln/>
        </p:spPr>
        <p:txBody>
          <a:bodyPr wrap="square" lIns="0" tIns="0" rIns="0" bIns="0" rtlCol="0" anchor="ctr">
            <a:noAutofit/>
          </a:bodyPr>
          <a:lstStyle/>
          <a:p>
            <a:pPr marL="0" indent="0">
              <a:buNone/>
            </a:pPr>
            <a:r>
              <a:rPr lang="en-US" sz="1000">
                <a:solidFill>
                  <a:srgbClr val="657389"/>
                </a:solidFill>
              </a:rPr>
              <a:t>52 (19.3%)</a:t>
            </a:r>
            <a:endParaRPr lang="en-US" sz="580"/>
          </a:p>
        </p:txBody>
      </p:sp>
      <p:sp>
        <p:nvSpPr>
          <p:cNvPr id="10" name="Text 8"/>
          <p:cNvSpPr/>
          <p:nvPr/>
        </p:nvSpPr>
        <p:spPr>
          <a:xfrm>
            <a:off x="914400" y="2066543"/>
            <a:ext cx="1783080" cy="256032"/>
          </a:xfrm>
          <a:prstGeom prst="rect">
            <a:avLst/>
          </a:prstGeom>
          <a:noFill/>
          <a:ln/>
        </p:spPr>
        <p:txBody>
          <a:bodyPr wrap="square" lIns="0" tIns="0" rIns="0" bIns="0" rtlCol="0" anchor="ctr">
            <a:noAutofit/>
          </a:bodyPr>
          <a:lstStyle/>
          <a:p>
            <a:pPr marL="0" indent="0">
              <a:buNone/>
            </a:pPr>
            <a:r>
              <a:rPr lang="en-US" sz="1150">
                <a:solidFill>
                  <a:srgbClr val="24334A"/>
                </a:solidFill>
              </a:rPr>
              <a:t>National/regional TA</a:t>
            </a:r>
            <a:endParaRPr lang="en-US" sz="670"/>
          </a:p>
        </p:txBody>
      </p:sp>
      <p:sp>
        <p:nvSpPr>
          <p:cNvPr id="11" name="Shape 9">
            <a:extLst>
              <a:ext uri="{C183D7F6-B498-43B3-948B-1728B52AA6E4}">
                <adec:decorative xmlns:adec="http://schemas.microsoft.com/office/drawing/2017/decorative" val="1"/>
              </a:ext>
            </a:extLst>
          </p:cNvPr>
          <p:cNvSpPr/>
          <p:nvPr/>
        </p:nvSpPr>
        <p:spPr>
          <a:xfrm>
            <a:off x="2788920" y="2157984"/>
            <a:ext cx="597529" cy="73152"/>
          </a:xfrm>
          <a:prstGeom prst="rect">
            <a:avLst/>
          </a:prstGeom>
          <a:solidFill>
            <a:srgbClr val="0B7775"/>
          </a:solidFill>
          <a:ln w="12700">
            <a:solidFill>
              <a:srgbClr val="0B7775">
                <a:alpha val="0"/>
              </a:srgbClr>
            </a:solidFill>
            <a:prstDash val="solid"/>
          </a:ln>
        </p:spPr>
        <p:txBody>
          <a:bodyPr/>
          <a:lstStyle/>
          <a:p>
            <a:endParaRPr lang="en-US"/>
          </a:p>
        </p:txBody>
      </p:sp>
      <p:sp>
        <p:nvSpPr>
          <p:cNvPr id="12" name="Text 10"/>
          <p:cNvSpPr/>
          <p:nvPr/>
        </p:nvSpPr>
        <p:spPr>
          <a:xfrm>
            <a:off x="5596128" y="2066543"/>
            <a:ext cx="1325880" cy="256032"/>
          </a:xfrm>
          <a:prstGeom prst="rect">
            <a:avLst/>
          </a:prstGeom>
          <a:noFill/>
          <a:ln/>
        </p:spPr>
        <p:txBody>
          <a:bodyPr wrap="square" lIns="0" tIns="0" rIns="0" bIns="0" rtlCol="0" anchor="ctr">
            <a:noAutofit/>
          </a:bodyPr>
          <a:lstStyle/>
          <a:p>
            <a:pPr marL="0" indent="0">
              <a:buNone/>
            </a:pPr>
            <a:r>
              <a:rPr lang="en-US" sz="1000">
                <a:solidFill>
                  <a:srgbClr val="657389"/>
                </a:solidFill>
              </a:rPr>
              <a:t>30 (11.1%)</a:t>
            </a:r>
            <a:endParaRPr lang="en-US" sz="580"/>
          </a:p>
        </p:txBody>
      </p:sp>
      <p:sp>
        <p:nvSpPr>
          <p:cNvPr id="13" name="Text 11"/>
          <p:cNvSpPr/>
          <p:nvPr/>
        </p:nvSpPr>
        <p:spPr>
          <a:xfrm>
            <a:off x="914400" y="2505456"/>
            <a:ext cx="1783080" cy="256032"/>
          </a:xfrm>
          <a:prstGeom prst="rect">
            <a:avLst/>
          </a:prstGeom>
          <a:noFill/>
          <a:ln/>
        </p:spPr>
        <p:txBody>
          <a:bodyPr wrap="square" lIns="0" tIns="0" rIns="0" bIns="0" rtlCol="0" anchor="ctr">
            <a:noAutofit/>
          </a:bodyPr>
          <a:lstStyle/>
          <a:p>
            <a:pPr marL="0" indent="0">
              <a:buNone/>
            </a:pPr>
            <a:r>
              <a:rPr lang="en-US" sz="1150">
                <a:solidFill>
                  <a:srgbClr val="24334A"/>
                </a:solidFill>
              </a:rPr>
              <a:t>Local TA</a:t>
            </a:r>
            <a:endParaRPr lang="en-US" sz="670"/>
          </a:p>
        </p:txBody>
      </p:sp>
      <p:sp>
        <p:nvSpPr>
          <p:cNvPr id="14" name="Shape 12">
            <a:extLst>
              <a:ext uri="{C183D7F6-B498-43B3-948B-1728B52AA6E4}">
                <adec:decorative xmlns:adec="http://schemas.microsoft.com/office/drawing/2017/decorative" val="1"/>
              </a:ext>
            </a:extLst>
          </p:cNvPr>
          <p:cNvSpPr/>
          <p:nvPr/>
        </p:nvSpPr>
        <p:spPr>
          <a:xfrm>
            <a:off x="2788920" y="2596896"/>
            <a:ext cx="597529" cy="73152"/>
          </a:xfrm>
          <a:prstGeom prst="rect">
            <a:avLst/>
          </a:prstGeom>
          <a:solidFill>
            <a:srgbClr val="0B7775"/>
          </a:solidFill>
          <a:ln w="12700">
            <a:solidFill>
              <a:srgbClr val="0B7775">
                <a:alpha val="0"/>
              </a:srgbClr>
            </a:solidFill>
            <a:prstDash val="solid"/>
          </a:ln>
        </p:spPr>
        <p:txBody>
          <a:bodyPr/>
          <a:lstStyle/>
          <a:p>
            <a:endParaRPr lang="en-US"/>
          </a:p>
        </p:txBody>
      </p:sp>
      <p:sp>
        <p:nvSpPr>
          <p:cNvPr id="15" name="Text 13"/>
          <p:cNvSpPr/>
          <p:nvPr/>
        </p:nvSpPr>
        <p:spPr>
          <a:xfrm>
            <a:off x="5596128" y="2505456"/>
            <a:ext cx="1325880" cy="256032"/>
          </a:xfrm>
          <a:prstGeom prst="rect">
            <a:avLst/>
          </a:prstGeom>
          <a:noFill/>
          <a:ln/>
        </p:spPr>
        <p:txBody>
          <a:bodyPr wrap="square" lIns="0" tIns="0" rIns="0" bIns="0" rtlCol="0" anchor="ctr">
            <a:noAutofit/>
          </a:bodyPr>
          <a:lstStyle/>
          <a:p>
            <a:pPr marL="0" indent="0">
              <a:buNone/>
            </a:pPr>
            <a:r>
              <a:rPr lang="en-US" sz="1000">
                <a:solidFill>
                  <a:srgbClr val="657389"/>
                </a:solidFill>
              </a:rPr>
              <a:t>29 (10.7%)</a:t>
            </a:r>
            <a:endParaRPr lang="en-US" sz="580"/>
          </a:p>
        </p:txBody>
      </p:sp>
      <p:sp>
        <p:nvSpPr>
          <p:cNvPr id="16" name="Text 14"/>
          <p:cNvSpPr/>
          <p:nvPr/>
        </p:nvSpPr>
        <p:spPr>
          <a:xfrm>
            <a:off x="914400" y="2944368"/>
            <a:ext cx="1783080" cy="256032"/>
          </a:xfrm>
          <a:prstGeom prst="rect">
            <a:avLst/>
          </a:prstGeom>
          <a:noFill/>
          <a:ln/>
        </p:spPr>
        <p:txBody>
          <a:bodyPr wrap="square" lIns="0" tIns="0" rIns="0" bIns="0" rtlCol="0" anchor="ctr">
            <a:noAutofit/>
          </a:bodyPr>
          <a:lstStyle/>
          <a:p>
            <a:pPr marL="0" indent="0">
              <a:buNone/>
            </a:pPr>
            <a:r>
              <a:rPr lang="en-US" sz="1150">
                <a:solidFill>
                  <a:srgbClr val="24334A"/>
                </a:solidFill>
              </a:rPr>
              <a:t>Part C coordinator</a:t>
            </a:r>
            <a:endParaRPr lang="en-US" sz="670"/>
          </a:p>
        </p:txBody>
      </p:sp>
      <p:sp>
        <p:nvSpPr>
          <p:cNvPr id="17" name="Shape 15">
            <a:extLst>
              <a:ext uri="{C183D7F6-B498-43B3-948B-1728B52AA6E4}">
                <adec:decorative xmlns:adec="http://schemas.microsoft.com/office/drawing/2017/decorative" val="1"/>
              </a:ext>
            </a:extLst>
          </p:cNvPr>
          <p:cNvSpPr/>
          <p:nvPr/>
        </p:nvSpPr>
        <p:spPr>
          <a:xfrm>
            <a:off x="2788920" y="3035808"/>
            <a:ext cx="380246" cy="73152"/>
          </a:xfrm>
          <a:prstGeom prst="rect">
            <a:avLst/>
          </a:prstGeom>
          <a:solidFill>
            <a:srgbClr val="0B7775"/>
          </a:solidFill>
          <a:ln w="12700">
            <a:solidFill>
              <a:srgbClr val="0B7775">
                <a:alpha val="0"/>
              </a:srgbClr>
            </a:solidFill>
            <a:prstDash val="solid"/>
          </a:ln>
        </p:spPr>
        <p:txBody>
          <a:bodyPr/>
          <a:lstStyle/>
          <a:p>
            <a:endParaRPr lang="en-US"/>
          </a:p>
        </p:txBody>
      </p:sp>
      <p:sp>
        <p:nvSpPr>
          <p:cNvPr id="18" name="Text 16"/>
          <p:cNvSpPr/>
          <p:nvPr/>
        </p:nvSpPr>
        <p:spPr>
          <a:xfrm>
            <a:off x="5596128" y="2944368"/>
            <a:ext cx="1325880" cy="256032"/>
          </a:xfrm>
          <a:prstGeom prst="rect">
            <a:avLst/>
          </a:prstGeom>
          <a:noFill/>
          <a:ln/>
        </p:spPr>
        <p:txBody>
          <a:bodyPr wrap="square" lIns="0" tIns="0" rIns="0" bIns="0" rtlCol="0" anchor="ctr">
            <a:noAutofit/>
          </a:bodyPr>
          <a:lstStyle/>
          <a:p>
            <a:pPr marL="0" indent="0">
              <a:buNone/>
            </a:pPr>
            <a:r>
              <a:rPr lang="en-US" sz="1000">
                <a:solidFill>
                  <a:srgbClr val="657389"/>
                </a:solidFill>
              </a:rPr>
              <a:t>18 (6.7%)</a:t>
            </a:r>
            <a:endParaRPr lang="en-US" sz="580"/>
          </a:p>
        </p:txBody>
      </p:sp>
      <p:sp>
        <p:nvSpPr>
          <p:cNvPr id="19" name="Text 17"/>
          <p:cNvSpPr/>
          <p:nvPr/>
        </p:nvSpPr>
        <p:spPr>
          <a:xfrm>
            <a:off x="914400" y="3383279"/>
            <a:ext cx="1783080" cy="256032"/>
          </a:xfrm>
          <a:prstGeom prst="rect">
            <a:avLst/>
          </a:prstGeom>
          <a:noFill/>
          <a:ln/>
        </p:spPr>
        <p:txBody>
          <a:bodyPr wrap="square" lIns="0" tIns="0" rIns="0" bIns="0" rtlCol="0" anchor="ctr">
            <a:noAutofit/>
          </a:bodyPr>
          <a:lstStyle/>
          <a:p>
            <a:pPr marL="0" indent="0">
              <a:buNone/>
            </a:pPr>
            <a:r>
              <a:rPr lang="en-US" sz="1150">
                <a:solidFill>
                  <a:srgbClr val="24334A"/>
                </a:solidFill>
              </a:rPr>
              <a:t>Part B 619 coordinator</a:t>
            </a:r>
            <a:endParaRPr lang="en-US" sz="670"/>
          </a:p>
        </p:txBody>
      </p:sp>
      <p:sp>
        <p:nvSpPr>
          <p:cNvPr id="20" name="Shape 18">
            <a:extLst>
              <a:ext uri="{C183D7F6-B498-43B3-948B-1728B52AA6E4}">
                <adec:decorative xmlns:adec="http://schemas.microsoft.com/office/drawing/2017/decorative" val="1"/>
              </a:ext>
            </a:extLst>
          </p:cNvPr>
          <p:cNvSpPr/>
          <p:nvPr/>
        </p:nvSpPr>
        <p:spPr>
          <a:xfrm>
            <a:off x="2788920" y="3474720"/>
            <a:ext cx="217283" cy="73152"/>
          </a:xfrm>
          <a:prstGeom prst="rect">
            <a:avLst/>
          </a:prstGeom>
          <a:solidFill>
            <a:srgbClr val="0B7775"/>
          </a:solidFill>
          <a:ln w="12700">
            <a:solidFill>
              <a:srgbClr val="0B7775">
                <a:alpha val="0"/>
              </a:srgbClr>
            </a:solidFill>
            <a:prstDash val="solid"/>
          </a:ln>
        </p:spPr>
        <p:txBody>
          <a:bodyPr/>
          <a:lstStyle/>
          <a:p>
            <a:endParaRPr lang="en-US"/>
          </a:p>
        </p:txBody>
      </p:sp>
      <p:sp>
        <p:nvSpPr>
          <p:cNvPr id="21" name="Text 19"/>
          <p:cNvSpPr/>
          <p:nvPr/>
        </p:nvSpPr>
        <p:spPr>
          <a:xfrm>
            <a:off x="5596128" y="3383279"/>
            <a:ext cx="1325880" cy="256032"/>
          </a:xfrm>
          <a:prstGeom prst="rect">
            <a:avLst/>
          </a:prstGeom>
          <a:noFill/>
          <a:ln/>
        </p:spPr>
        <p:txBody>
          <a:bodyPr wrap="square" lIns="0" tIns="0" rIns="0" bIns="0" rtlCol="0" anchor="ctr">
            <a:noAutofit/>
          </a:bodyPr>
          <a:lstStyle/>
          <a:p>
            <a:pPr marL="0" indent="0">
              <a:buNone/>
            </a:pPr>
            <a:r>
              <a:rPr lang="en-US" sz="1000">
                <a:solidFill>
                  <a:srgbClr val="657389"/>
                </a:solidFill>
              </a:rPr>
              <a:t>12 (4.4%)</a:t>
            </a:r>
            <a:endParaRPr lang="en-US" sz="580"/>
          </a:p>
        </p:txBody>
      </p:sp>
      <p:sp>
        <p:nvSpPr>
          <p:cNvPr id="22" name="Text 20"/>
          <p:cNvSpPr/>
          <p:nvPr/>
        </p:nvSpPr>
        <p:spPr>
          <a:xfrm>
            <a:off x="914400" y="3813048"/>
            <a:ext cx="1783080" cy="256032"/>
          </a:xfrm>
          <a:prstGeom prst="rect">
            <a:avLst/>
          </a:prstGeom>
          <a:noFill/>
          <a:ln/>
        </p:spPr>
        <p:txBody>
          <a:bodyPr wrap="square" lIns="0" tIns="0" rIns="0" bIns="0" rtlCol="0" anchor="ctr">
            <a:noAutofit/>
          </a:bodyPr>
          <a:lstStyle/>
          <a:p>
            <a:pPr marL="0" indent="0">
              <a:buNone/>
            </a:pPr>
            <a:r>
              <a:rPr lang="en-US" sz="1150">
                <a:solidFill>
                  <a:srgbClr val="24334A"/>
                </a:solidFill>
              </a:rPr>
              <a:t>Other Part B 619 staff</a:t>
            </a:r>
            <a:endParaRPr lang="en-US" sz="670"/>
          </a:p>
        </p:txBody>
      </p:sp>
      <p:sp>
        <p:nvSpPr>
          <p:cNvPr id="23" name="Shape 21">
            <a:extLst>
              <a:ext uri="{C183D7F6-B498-43B3-948B-1728B52AA6E4}">
                <adec:decorative xmlns:adec="http://schemas.microsoft.com/office/drawing/2017/decorative" val="1"/>
              </a:ext>
            </a:extLst>
          </p:cNvPr>
          <p:cNvSpPr/>
          <p:nvPr/>
        </p:nvSpPr>
        <p:spPr>
          <a:xfrm>
            <a:off x="2788920" y="3913632"/>
            <a:ext cx="162962" cy="73152"/>
          </a:xfrm>
          <a:prstGeom prst="rect">
            <a:avLst/>
          </a:prstGeom>
          <a:solidFill>
            <a:srgbClr val="0B7775"/>
          </a:solidFill>
          <a:ln w="12700">
            <a:solidFill>
              <a:srgbClr val="0B7775">
                <a:alpha val="0"/>
              </a:srgbClr>
            </a:solidFill>
            <a:prstDash val="solid"/>
          </a:ln>
        </p:spPr>
        <p:txBody>
          <a:bodyPr/>
          <a:lstStyle/>
          <a:p>
            <a:endParaRPr lang="en-US"/>
          </a:p>
        </p:txBody>
      </p:sp>
      <p:sp>
        <p:nvSpPr>
          <p:cNvPr id="24" name="Text 22"/>
          <p:cNvSpPr/>
          <p:nvPr/>
        </p:nvSpPr>
        <p:spPr>
          <a:xfrm>
            <a:off x="5596128" y="3813048"/>
            <a:ext cx="1325880" cy="256032"/>
          </a:xfrm>
          <a:prstGeom prst="rect">
            <a:avLst/>
          </a:prstGeom>
          <a:noFill/>
          <a:ln/>
        </p:spPr>
        <p:txBody>
          <a:bodyPr wrap="square" lIns="0" tIns="0" rIns="0" bIns="0" rtlCol="0" anchor="ctr">
            <a:noAutofit/>
          </a:bodyPr>
          <a:lstStyle/>
          <a:p>
            <a:pPr marL="0" indent="0">
              <a:buNone/>
            </a:pPr>
            <a:r>
              <a:rPr lang="en-US" sz="1000">
                <a:solidFill>
                  <a:srgbClr val="657389"/>
                </a:solidFill>
              </a:rPr>
              <a:t>7 (2.3%)</a:t>
            </a:r>
            <a:endParaRPr lang="en-US" sz="580"/>
          </a:p>
        </p:txBody>
      </p:sp>
      <p:sp>
        <p:nvSpPr>
          <p:cNvPr id="25" name="Text 23"/>
          <p:cNvSpPr/>
          <p:nvPr/>
        </p:nvSpPr>
        <p:spPr>
          <a:xfrm>
            <a:off x="914400" y="4261104"/>
            <a:ext cx="1783080" cy="256032"/>
          </a:xfrm>
          <a:prstGeom prst="rect">
            <a:avLst/>
          </a:prstGeom>
          <a:noFill/>
          <a:ln/>
        </p:spPr>
        <p:txBody>
          <a:bodyPr wrap="square" lIns="0" tIns="0" rIns="0" bIns="0" rtlCol="0" anchor="ctr">
            <a:noAutofit/>
          </a:bodyPr>
          <a:lstStyle/>
          <a:p>
            <a:pPr marL="0" indent="0">
              <a:buNone/>
            </a:pPr>
            <a:r>
              <a:rPr lang="en-US" sz="1150">
                <a:solidFill>
                  <a:srgbClr val="24334A"/>
                </a:solidFill>
              </a:rPr>
              <a:t>Presenter/Planner</a:t>
            </a:r>
            <a:endParaRPr lang="en-US" sz="670"/>
          </a:p>
        </p:txBody>
      </p:sp>
      <p:sp>
        <p:nvSpPr>
          <p:cNvPr id="26" name="Shape 24">
            <a:extLst>
              <a:ext uri="{C183D7F6-B498-43B3-948B-1728B52AA6E4}">
                <adec:decorative xmlns:adec="http://schemas.microsoft.com/office/drawing/2017/decorative" val="1"/>
              </a:ext>
            </a:extLst>
          </p:cNvPr>
          <p:cNvSpPr/>
          <p:nvPr/>
        </p:nvSpPr>
        <p:spPr>
          <a:xfrm>
            <a:off x="2788920" y="4352544"/>
            <a:ext cx="81481" cy="73152"/>
          </a:xfrm>
          <a:prstGeom prst="rect">
            <a:avLst/>
          </a:prstGeom>
          <a:solidFill>
            <a:srgbClr val="0B7775"/>
          </a:solidFill>
          <a:ln w="12700">
            <a:solidFill>
              <a:srgbClr val="0B7775">
                <a:alpha val="0"/>
              </a:srgbClr>
            </a:solidFill>
            <a:prstDash val="solid"/>
          </a:ln>
        </p:spPr>
        <p:txBody>
          <a:bodyPr/>
          <a:lstStyle/>
          <a:p>
            <a:endParaRPr lang="en-US"/>
          </a:p>
        </p:txBody>
      </p:sp>
      <p:sp>
        <p:nvSpPr>
          <p:cNvPr id="27" name="Text 25"/>
          <p:cNvSpPr/>
          <p:nvPr/>
        </p:nvSpPr>
        <p:spPr>
          <a:xfrm>
            <a:off x="5596128" y="4261104"/>
            <a:ext cx="1325880" cy="256032"/>
          </a:xfrm>
          <a:prstGeom prst="rect">
            <a:avLst/>
          </a:prstGeom>
          <a:noFill/>
          <a:ln/>
        </p:spPr>
        <p:txBody>
          <a:bodyPr wrap="square" lIns="0" tIns="0" rIns="0" bIns="0" rtlCol="0" anchor="ctr">
            <a:noAutofit/>
          </a:bodyPr>
          <a:lstStyle/>
          <a:p>
            <a:pPr marL="0" indent="0">
              <a:buNone/>
            </a:pPr>
            <a:r>
              <a:rPr lang="en-US" sz="1000">
                <a:solidFill>
                  <a:srgbClr val="657389"/>
                </a:solidFill>
              </a:rPr>
              <a:t>4 (1.4%)</a:t>
            </a:r>
            <a:endParaRPr lang="en-US" sz="580"/>
          </a:p>
        </p:txBody>
      </p:sp>
      <p:sp>
        <p:nvSpPr>
          <p:cNvPr id="28" name="Text 26"/>
          <p:cNvSpPr/>
          <p:nvPr/>
        </p:nvSpPr>
        <p:spPr>
          <a:xfrm>
            <a:off x="7315200" y="1179576"/>
            <a:ext cx="3794760" cy="457200"/>
          </a:xfrm>
          <a:prstGeom prst="rect">
            <a:avLst/>
          </a:prstGeom>
          <a:noFill/>
          <a:ln/>
        </p:spPr>
        <p:txBody>
          <a:bodyPr wrap="square" lIns="0" tIns="0" rIns="0" bIns="0" rtlCol="0" anchor="ctr">
            <a:noAutofit/>
          </a:bodyPr>
          <a:lstStyle/>
          <a:p>
            <a:pPr marL="0" indent="0">
              <a:buNone/>
            </a:pPr>
            <a:r>
              <a:rPr lang="en-US" sz="2300" b="1">
                <a:solidFill>
                  <a:srgbClr val="17314E"/>
                </a:solidFill>
                <a:latin typeface="Aptos Display" pitchFamily="34" charset="0"/>
                <a:ea typeface="Aptos Display" pitchFamily="34" charset="-122"/>
                <a:cs typeface="Aptos Display" pitchFamily="34" charset="-120"/>
              </a:rPr>
              <a:t>Role-based takeaways</a:t>
            </a:r>
            <a:endParaRPr lang="en-US" sz="1700"/>
          </a:p>
        </p:txBody>
      </p:sp>
      <p:sp>
        <p:nvSpPr>
          <p:cNvPr id="29" name="Shape 27">
            <a:extLst>
              <a:ext uri="{C183D7F6-B498-43B3-948B-1728B52AA6E4}">
                <adec:decorative xmlns:adec="http://schemas.microsoft.com/office/drawing/2017/decorative" val="1"/>
              </a:ext>
            </a:extLst>
          </p:cNvPr>
          <p:cNvSpPr/>
          <p:nvPr/>
        </p:nvSpPr>
        <p:spPr>
          <a:xfrm>
            <a:off x="7406640" y="1828800"/>
            <a:ext cx="347472" cy="347472"/>
          </a:xfrm>
          <a:prstGeom prst="ellipse">
            <a:avLst/>
          </a:prstGeom>
          <a:solidFill>
            <a:srgbClr val="0B7775"/>
          </a:solidFill>
          <a:ln w="12700">
            <a:solidFill>
              <a:srgbClr val="0B7775">
                <a:alpha val="0"/>
              </a:srgbClr>
            </a:solidFill>
            <a:prstDash val="solid"/>
          </a:ln>
        </p:spPr>
        <p:txBody>
          <a:bodyPr/>
          <a:lstStyle/>
          <a:p>
            <a:endParaRPr lang="en-US"/>
          </a:p>
        </p:txBody>
      </p:sp>
      <p:sp>
        <p:nvSpPr>
          <p:cNvPr id="30" name="Text 28"/>
          <p:cNvSpPr/>
          <p:nvPr/>
        </p:nvSpPr>
        <p:spPr>
          <a:xfrm>
            <a:off x="7406640" y="1874519"/>
            <a:ext cx="347472" cy="256032"/>
          </a:xfrm>
          <a:prstGeom prst="rect">
            <a:avLst/>
          </a:prstGeom>
          <a:noFill/>
          <a:ln/>
        </p:spPr>
        <p:txBody>
          <a:bodyPr wrap="square" lIns="0" tIns="0" rIns="0" bIns="0" rtlCol="0" anchor="ctr">
            <a:noAutofit/>
          </a:bodyPr>
          <a:lstStyle/>
          <a:p>
            <a:pPr marL="0" indent="0" algn="ctr">
              <a:buNone/>
            </a:pPr>
            <a:r>
              <a:rPr lang="en-US" sz="950" b="1">
                <a:solidFill>
                  <a:srgbClr val="FFFFFF"/>
                </a:solidFill>
              </a:rPr>
              <a:t>26%</a:t>
            </a:r>
            <a:endParaRPr lang="en-US" sz="650"/>
          </a:p>
        </p:txBody>
      </p:sp>
      <p:sp>
        <p:nvSpPr>
          <p:cNvPr id="31" name="Text 29"/>
          <p:cNvSpPr/>
          <p:nvPr/>
        </p:nvSpPr>
        <p:spPr>
          <a:xfrm>
            <a:off x="7882127" y="1819656"/>
            <a:ext cx="3383280" cy="365760"/>
          </a:xfrm>
          <a:prstGeom prst="rect">
            <a:avLst/>
          </a:prstGeom>
          <a:noFill/>
          <a:ln/>
        </p:spPr>
        <p:txBody>
          <a:bodyPr wrap="square" lIns="254" tIns="254" rIns="254" bIns="254" rtlCol="0" anchor="ctr">
            <a:noAutofit/>
          </a:bodyPr>
          <a:lstStyle/>
          <a:p>
            <a:pPr marL="0" indent="0">
              <a:buNone/>
            </a:pPr>
            <a:r>
              <a:rPr lang="en-US" sz="1400">
                <a:solidFill>
                  <a:srgbClr val="24334A"/>
                </a:solidFill>
                <a:latin typeface="Aptos" pitchFamily="34" charset="0"/>
                <a:ea typeface="Aptos" pitchFamily="34" charset="-122"/>
                <a:cs typeface="Aptos" pitchFamily="34" charset="-120"/>
              </a:rPr>
              <a:t>Part C coordinators or staff</a:t>
            </a:r>
            <a:endParaRPr lang="en-US" sz="800"/>
          </a:p>
        </p:txBody>
      </p:sp>
      <p:sp>
        <p:nvSpPr>
          <p:cNvPr id="32" name="Shape 30">
            <a:extLst>
              <a:ext uri="{C183D7F6-B498-43B3-948B-1728B52AA6E4}">
                <adec:decorative xmlns:adec="http://schemas.microsoft.com/office/drawing/2017/decorative" val="1"/>
              </a:ext>
            </a:extLst>
          </p:cNvPr>
          <p:cNvSpPr/>
          <p:nvPr/>
        </p:nvSpPr>
        <p:spPr>
          <a:xfrm>
            <a:off x="7406640" y="2487168"/>
            <a:ext cx="347472" cy="347472"/>
          </a:xfrm>
          <a:prstGeom prst="ellipse">
            <a:avLst/>
          </a:prstGeom>
          <a:solidFill>
            <a:srgbClr val="0B7775"/>
          </a:solidFill>
          <a:ln w="12700">
            <a:solidFill>
              <a:srgbClr val="0B7775">
                <a:alpha val="0"/>
              </a:srgbClr>
            </a:solidFill>
            <a:prstDash val="solid"/>
          </a:ln>
        </p:spPr>
        <p:txBody>
          <a:bodyPr/>
          <a:lstStyle/>
          <a:p>
            <a:endParaRPr lang="en-US"/>
          </a:p>
        </p:txBody>
      </p:sp>
      <p:sp>
        <p:nvSpPr>
          <p:cNvPr id="33" name="Text 31"/>
          <p:cNvSpPr/>
          <p:nvPr/>
        </p:nvSpPr>
        <p:spPr>
          <a:xfrm>
            <a:off x="7406640" y="2532888"/>
            <a:ext cx="347472" cy="256032"/>
          </a:xfrm>
          <a:prstGeom prst="rect">
            <a:avLst/>
          </a:prstGeom>
          <a:noFill/>
          <a:ln/>
        </p:spPr>
        <p:txBody>
          <a:bodyPr wrap="square" lIns="0" tIns="0" rIns="0" bIns="0" rtlCol="0" anchor="ctr">
            <a:noAutofit/>
          </a:bodyPr>
          <a:lstStyle/>
          <a:p>
            <a:pPr marL="0" indent="0" algn="ctr">
              <a:buNone/>
            </a:pPr>
            <a:r>
              <a:rPr lang="en-US" sz="950" b="1">
                <a:solidFill>
                  <a:srgbClr val="FFFFFF"/>
                </a:solidFill>
              </a:rPr>
              <a:t>7%</a:t>
            </a:r>
            <a:endParaRPr lang="en-US" sz="650"/>
          </a:p>
        </p:txBody>
      </p:sp>
      <p:sp>
        <p:nvSpPr>
          <p:cNvPr id="34" name="Text 32"/>
          <p:cNvSpPr/>
          <p:nvPr/>
        </p:nvSpPr>
        <p:spPr>
          <a:xfrm>
            <a:off x="7882127" y="2478024"/>
            <a:ext cx="3383280" cy="365760"/>
          </a:xfrm>
          <a:prstGeom prst="rect">
            <a:avLst/>
          </a:prstGeom>
          <a:noFill/>
          <a:ln/>
        </p:spPr>
        <p:txBody>
          <a:bodyPr wrap="square" lIns="254" tIns="254" rIns="254" bIns="254" rtlCol="0" anchor="ctr">
            <a:noAutofit/>
          </a:bodyPr>
          <a:lstStyle/>
          <a:p>
            <a:pPr marL="0" indent="0">
              <a:buNone/>
            </a:pPr>
            <a:r>
              <a:rPr lang="en-US" sz="1400">
                <a:solidFill>
                  <a:srgbClr val="24334A"/>
                </a:solidFill>
                <a:latin typeface="Aptos" pitchFamily="34" charset="0"/>
                <a:ea typeface="Aptos" pitchFamily="34" charset="-122"/>
                <a:cs typeface="Aptos" pitchFamily="34" charset="-120"/>
              </a:rPr>
              <a:t>Part B 619 coordinators or staff</a:t>
            </a:r>
            <a:endParaRPr lang="en-US" sz="800"/>
          </a:p>
        </p:txBody>
      </p:sp>
      <p:sp>
        <p:nvSpPr>
          <p:cNvPr id="35" name="Shape 33">
            <a:extLst>
              <a:ext uri="{C183D7F6-B498-43B3-948B-1728B52AA6E4}">
                <adec:decorative xmlns:adec="http://schemas.microsoft.com/office/drawing/2017/decorative" val="1"/>
              </a:ext>
            </a:extLst>
          </p:cNvPr>
          <p:cNvSpPr/>
          <p:nvPr/>
        </p:nvSpPr>
        <p:spPr>
          <a:xfrm>
            <a:off x="7406640" y="3145536"/>
            <a:ext cx="347472" cy="347472"/>
          </a:xfrm>
          <a:prstGeom prst="ellipse">
            <a:avLst/>
          </a:prstGeom>
          <a:solidFill>
            <a:srgbClr val="0B7775"/>
          </a:solidFill>
          <a:ln w="12700">
            <a:solidFill>
              <a:srgbClr val="0B7775">
                <a:alpha val="0"/>
              </a:srgbClr>
            </a:solidFill>
            <a:prstDash val="solid"/>
          </a:ln>
        </p:spPr>
        <p:txBody>
          <a:bodyPr/>
          <a:lstStyle/>
          <a:p>
            <a:endParaRPr lang="en-US"/>
          </a:p>
        </p:txBody>
      </p:sp>
      <p:sp>
        <p:nvSpPr>
          <p:cNvPr id="36" name="Text 34"/>
          <p:cNvSpPr/>
          <p:nvPr/>
        </p:nvSpPr>
        <p:spPr>
          <a:xfrm>
            <a:off x="7406640" y="3191256"/>
            <a:ext cx="347472" cy="256032"/>
          </a:xfrm>
          <a:prstGeom prst="rect">
            <a:avLst/>
          </a:prstGeom>
          <a:noFill/>
          <a:ln/>
        </p:spPr>
        <p:txBody>
          <a:bodyPr wrap="square" lIns="0" tIns="0" rIns="0" bIns="0" rtlCol="0" anchor="ctr">
            <a:noAutofit/>
          </a:bodyPr>
          <a:lstStyle/>
          <a:p>
            <a:pPr marL="0" indent="0" algn="ctr">
              <a:buNone/>
            </a:pPr>
            <a:r>
              <a:rPr lang="en-US" sz="950" b="1">
                <a:solidFill>
                  <a:srgbClr val="FFFFFF"/>
                </a:solidFill>
              </a:rPr>
              <a:t>22%</a:t>
            </a:r>
            <a:endParaRPr lang="en-US" sz="650"/>
          </a:p>
        </p:txBody>
      </p:sp>
      <p:sp>
        <p:nvSpPr>
          <p:cNvPr id="37" name="Text 35"/>
          <p:cNvSpPr/>
          <p:nvPr/>
        </p:nvSpPr>
        <p:spPr>
          <a:xfrm>
            <a:off x="7882127" y="3136391"/>
            <a:ext cx="3383280" cy="365760"/>
          </a:xfrm>
          <a:prstGeom prst="rect">
            <a:avLst/>
          </a:prstGeom>
          <a:noFill/>
          <a:ln/>
        </p:spPr>
        <p:txBody>
          <a:bodyPr wrap="square" lIns="254" tIns="254" rIns="254" bIns="254" rtlCol="0" anchor="ctr">
            <a:noAutofit/>
          </a:bodyPr>
          <a:lstStyle/>
          <a:p>
            <a:pPr marL="0" indent="0">
              <a:buNone/>
            </a:pPr>
            <a:r>
              <a:rPr lang="en-US" sz="1400">
                <a:solidFill>
                  <a:srgbClr val="24334A"/>
                </a:solidFill>
                <a:latin typeface="Aptos" pitchFamily="34" charset="0"/>
                <a:ea typeface="Aptos" pitchFamily="34" charset="-122"/>
                <a:cs typeface="Aptos" pitchFamily="34" charset="-120"/>
              </a:rPr>
              <a:t>national, regional, or local TA personnel</a:t>
            </a:r>
            <a:endParaRPr lang="en-US" sz="800"/>
          </a:p>
        </p:txBody>
      </p:sp>
      <p:sp>
        <p:nvSpPr>
          <p:cNvPr id="38" name="Shape 36">
            <a:extLst>
              <a:ext uri="{C183D7F6-B498-43B3-948B-1728B52AA6E4}">
                <adec:decorative xmlns:adec="http://schemas.microsoft.com/office/drawing/2017/decorative" val="1"/>
              </a:ext>
            </a:extLst>
          </p:cNvPr>
          <p:cNvSpPr/>
          <p:nvPr/>
        </p:nvSpPr>
        <p:spPr>
          <a:xfrm>
            <a:off x="7406640" y="4007358"/>
            <a:ext cx="347472" cy="347472"/>
          </a:xfrm>
          <a:prstGeom prst="ellipse">
            <a:avLst/>
          </a:prstGeom>
          <a:solidFill>
            <a:srgbClr val="EF7060"/>
          </a:solidFill>
          <a:ln w="12700">
            <a:solidFill>
              <a:srgbClr val="EF7060">
                <a:alpha val="0"/>
              </a:srgbClr>
            </a:solidFill>
            <a:prstDash val="solid"/>
          </a:ln>
        </p:spPr>
        <p:txBody>
          <a:bodyPr/>
          <a:lstStyle/>
          <a:p>
            <a:endParaRPr lang="en-US"/>
          </a:p>
        </p:txBody>
      </p:sp>
      <p:sp>
        <p:nvSpPr>
          <p:cNvPr id="39" name="Text 37"/>
          <p:cNvSpPr/>
          <p:nvPr/>
        </p:nvSpPr>
        <p:spPr>
          <a:xfrm>
            <a:off x="7443216" y="4069080"/>
            <a:ext cx="347472" cy="256032"/>
          </a:xfrm>
          <a:prstGeom prst="rect">
            <a:avLst/>
          </a:prstGeom>
          <a:noFill/>
          <a:ln/>
        </p:spPr>
        <p:txBody>
          <a:bodyPr wrap="square" lIns="0" tIns="0" rIns="0" bIns="0" rtlCol="0" anchor="ctr">
            <a:noAutofit/>
          </a:bodyPr>
          <a:lstStyle/>
          <a:p>
            <a:pPr marL="0" indent="0" algn="ctr">
              <a:buNone/>
            </a:pPr>
            <a:r>
              <a:rPr lang="en-US" sz="950" b="1">
                <a:solidFill>
                  <a:srgbClr val="FFFFFF"/>
                </a:solidFill>
              </a:rPr>
              <a:t>44%</a:t>
            </a:r>
            <a:endParaRPr lang="en-US" sz="650"/>
          </a:p>
        </p:txBody>
      </p:sp>
      <p:sp>
        <p:nvSpPr>
          <p:cNvPr id="40" name="Text 38"/>
          <p:cNvSpPr/>
          <p:nvPr/>
        </p:nvSpPr>
        <p:spPr>
          <a:xfrm>
            <a:off x="7874614" y="4046219"/>
            <a:ext cx="3383280" cy="365760"/>
          </a:xfrm>
          <a:prstGeom prst="rect">
            <a:avLst/>
          </a:prstGeom>
          <a:noFill/>
          <a:ln/>
        </p:spPr>
        <p:txBody>
          <a:bodyPr wrap="square" lIns="254" tIns="254" rIns="254" bIns="254" rtlCol="0" anchor="ctr">
            <a:noAutofit/>
          </a:bodyPr>
          <a:lstStyle/>
          <a:p>
            <a:pPr marL="0" indent="0">
              <a:buNone/>
            </a:pPr>
            <a:r>
              <a:rPr lang="en-US" sz="1400">
                <a:solidFill>
                  <a:srgbClr val="24334A"/>
                </a:solidFill>
                <a:latin typeface="Aptos" pitchFamily="34" charset="0"/>
                <a:ea typeface="Aptos" pitchFamily="34" charset="-122"/>
                <a:cs typeface="Aptos" pitchFamily="34" charset="-120"/>
              </a:rPr>
              <a:t>selected “Other,” signaling diverse workforce perspectives including local ECE directors, practitioners, policy specialists, and students</a:t>
            </a:r>
            <a:endParaRPr lang="en-US" sz="800"/>
          </a:p>
        </p:txBody>
      </p:sp>
      <p:sp>
        <p:nvSpPr>
          <p:cNvPr id="41" name="Slide Number Placeholder 40">
            <a:extLst>
              <a:ext uri="{FF2B5EF4-FFF2-40B4-BE49-F238E27FC236}">
                <a16:creationId xmlns:a16="http://schemas.microsoft.com/office/drawing/2014/main" id="{011C29EE-4B45-EEF2-5D2B-C3AAA31D9556}"/>
              </a:ext>
            </a:extLst>
          </p:cNvPr>
          <p:cNvSpPr>
            <a:spLocks noGrp="1"/>
          </p:cNvSpPr>
          <p:nvPr>
            <p:ph type="sldNum" sz="quarter" idx="4"/>
          </p:nvPr>
        </p:nvSpPr>
        <p:spPr/>
        <p:txBody>
          <a:bodyPr/>
          <a:lstStyle/>
          <a:p>
            <a:fld id="{8FF8BE51-C3B0-9B4F-9A06-4F809A9A7941}" type="slidenum">
              <a:rPr lang="en-US" smtClean="0"/>
              <a:pPr/>
              <a:t>6</a:t>
            </a:fld>
            <a:endParaRPr lang="en-US"/>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name="Slide 34">
    <p:spTree>
      <p:nvGrpSpPr>
        <p:cNvPr id="1" name=""/>
        <p:cNvGrpSpPr/>
        <p:nvPr/>
      </p:nvGrpSpPr>
      <p:grpSpPr>
        <a:xfrm>
          <a:off x="0" y="0"/>
          <a:ext cx="0" cy="0"/>
          <a:chOff x="0" y="0"/>
          <a:chExt cx="0" cy="0"/>
        </a:xfrm>
      </p:grpSpPr>
      <p:sp>
        <p:nvSpPr>
          <p:cNvPr id="6" name="Text 4"/>
          <p:cNvSpPr>
            <a:spLocks noGrp="1"/>
          </p:cNvSpPr>
          <p:nvPr>
            <p:ph type="title" idx="4294967295"/>
          </p:nvPr>
        </p:nvSpPr>
        <p:spPr>
          <a:xfrm>
            <a:off x="530352" y="502920"/>
            <a:ext cx="11018520" cy="475488"/>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srgbClr val="143A5A"/>
                </a:solidFill>
                <a:effectLst/>
                <a:uLnTx/>
                <a:uFillTx/>
                <a:latin typeface="+mn-lt"/>
                <a:ea typeface="+mn-ea"/>
                <a:cs typeface="+mn-cs"/>
              </a:rPr>
              <a:t>Four takeaways from Session 1</a:t>
            </a:r>
            <a:endParaRPr kumimoji="0" lang="en-US" sz="2800" b="0" i="0" u="none" strike="noStrike" kern="1200" cap="none" spc="0" normalizeH="0" baseline="0" noProof="0">
              <a:ln>
                <a:noFill/>
              </a:ln>
              <a:solidFill>
                <a:schemeClr val="tx1"/>
              </a:solidFill>
              <a:effectLst/>
              <a:uLnTx/>
              <a:uFillTx/>
              <a:latin typeface="+mn-lt"/>
              <a:ea typeface="+mn-ea"/>
              <a:cs typeface="+mn-cs"/>
            </a:endParaRPr>
          </a:p>
        </p:txBody>
      </p:sp>
      <p:sp>
        <p:nvSpPr>
          <p:cNvPr id="7" name="Text 5"/>
          <p:cNvSpPr/>
          <p:nvPr/>
        </p:nvSpPr>
        <p:spPr>
          <a:xfrm>
            <a:off x="548640" y="1033271"/>
            <a:ext cx="10835640" cy="292608"/>
          </a:xfrm>
          <a:prstGeom prst="rect">
            <a:avLst/>
          </a:prstGeom>
          <a:noFill/>
          <a:ln/>
        </p:spPr>
        <p:txBody>
          <a:bodyPr wrap="square" lIns="0" tIns="0" rIns="0" bIns="0" rtlCol="0" anchor="ctr">
            <a:noAutofit/>
          </a:bodyPr>
          <a:lstStyle/>
          <a:p>
            <a:pPr marL="0" indent="0">
              <a:buNone/>
            </a:pPr>
            <a:r>
              <a:rPr lang="en-US" sz="1600">
                <a:solidFill>
                  <a:srgbClr val="405060"/>
                </a:solidFill>
              </a:rPr>
              <a:t>A shared foundation for the work ahead.</a:t>
            </a:r>
            <a:endParaRPr lang="en-US" sz="1200"/>
          </a:p>
        </p:txBody>
      </p:sp>
      <p:sp>
        <p:nvSpPr>
          <p:cNvPr id="8" name="Shape 6">
            <a:extLst>
              <a:ext uri="{C183D7F6-B498-43B3-948B-1728B52AA6E4}">
                <adec:decorative xmlns:adec="http://schemas.microsoft.com/office/drawing/2017/decorative" val="1"/>
              </a:ext>
            </a:extLst>
          </p:cNvPr>
          <p:cNvSpPr/>
          <p:nvPr/>
        </p:nvSpPr>
        <p:spPr>
          <a:xfrm>
            <a:off x="594360" y="1572768"/>
            <a:ext cx="2423160" cy="2651760"/>
          </a:xfrm>
          <a:prstGeom prst="roundRect">
            <a:avLst>
              <a:gd name="adj" fmla="val 3404"/>
            </a:avLst>
          </a:prstGeom>
          <a:solidFill>
            <a:srgbClr val="FFFFFF"/>
          </a:solidFill>
          <a:ln w="12700">
            <a:solidFill>
              <a:srgbClr val="D9E2EC"/>
            </a:solidFill>
            <a:prstDash val="solid"/>
          </a:ln>
        </p:spPr>
        <p:txBody>
          <a:bodyPr/>
          <a:lstStyle/>
          <a:p>
            <a:endParaRPr lang="en-US"/>
          </a:p>
        </p:txBody>
      </p:sp>
      <p:sp>
        <p:nvSpPr>
          <p:cNvPr id="9" name="Shape 7">
            <a:extLst>
              <a:ext uri="{C183D7F6-B498-43B3-948B-1728B52AA6E4}">
                <adec:decorative xmlns:adec="http://schemas.microsoft.com/office/drawing/2017/decorative" val="1"/>
              </a:ext>
            </a:extLst>
          </p:cNvPr>
          <p:cNvSpPr/>
          <p:nvPr/>
        </p:nvSpPr>
        <p:spPr>
          <a:xfrm>
            <a:off x="594360" y="1572768"/>
            <a:ext cx="2423160" cy="100584"/>
          </a:xfrm>
          <a:prstGeom prst="rect">
            <a:avLst/>
          </a:prstGeom>
          <a:solidFill>
            <a:srgbClr val="2A9D8F"/>
          </a:solidFill>
          <a:ln w="12700">
            <a:solidFill>
              <a:srgbClr val="2A9D8F"/>
            </a:solidFill>
            <a:prstDash val="solid"/>
          </a:ln>
        </p:spPr>
        <p:txBody>
          <a:bodyPr/>
          <a:lstStyle/>
          <a:p>
            <a:endParaRPr lang="en-US"/>
          </a:p>
        </p:txBody>
      </p:sp>
      <p:sp>
        <p:nvSpPr>
          <p:cNvPr id="10" name="Text 8"/>
          <p:cNvSpPr/>
          <p:nvPr/>
        </p:nvSpPr>
        <p:spPr>
          <a:xfrm>
            <a:off x="768096" y="1783080"/>
            <a:ext cx="2075688" cy="640080"/>
          </a:xfrm>
          <a:prstGeom prst="rect">
            <a:avLst/>
          </a:prstGeom>
          <a:noFill/>
          <a:ln/>
        </p:spPr>
        <p:txBody>
          <a:bodyPr wrap="square" lIns="0" tIns="0" rIns="0" bIns="0" rtlCol="0" anchor="t">
            <a:noAutofit/>
          </a:bodyPr>
          <a:lstStyle/>
          <a:p>
            <a:pPr marL="0" indent="0">
              <a:buNone/>
            </a:pPr>
            <a:r>
              <a:rPr lang="en-US" sz="1800" b="1">
                <a:solidFill>
                  <a:srgbClr val="143A5A"/>
                </a:solidFill>
              </a:rPr>
              <a:t>Workforce challenges are systemic</a:t>
            </a:r>
            <a:endParaRPr lang="en-US" sz="1400"/>
          </a:p>
        </p:txBody>
      </p:sp>
      <p:sp>
        <p:nvSpPr>
          <p:cNvPr id="11" name="Text 9"/>
          <p:cNvSpPr/>
          <p:nvPr/>
        </p:nvSpPr>
        <p:spPr>
          <a:xfrm>
            <a:off x="768096" y="2715768"/>
            <a:ext cx="2075688" cy="1188720"/>
          </a:xfrm>
          <a:prstGeom prst="rect">
            <a:avLst/>
          </a:prstGeom>
          <a:noFill/>
          <a:ln/>
        </p:spPr>
        <p:txBody>
          <a:bodyPr wrap="square" lIns="254" tIns="254" rIns="254" bIns="254" rtlCol="0" anchor="t">
            <a:noAutofit/>
          </a:bodyPr>
          <a:lstStyle/>
          <a:p>
            <a:pPr marL="0" indent="0">
              <a:buNone/>
            </a:pPr>
            <a:r>
              <a:rPr lang="en-US" sz="1500">
                <a:solidFill>
                  <a:srgbClr val="1F2937"/>
                </a:solidFill>
              </a:rPr>
              <a:t>They reflect policy, financing, pathways, conditions, supports, and public value.</a:t>
            </a:r>
            <a:endParaRPr lang="en-US" sz="1180"/>
          </a:p>
        </p:txBody>
      </p:sp>
      <p:sp>
        <p:nvSpPr>
          <p:cNvPr id="12" name="Shape 10">
            <a:extLst>
              <a:ext uri="{C183D7F6-B498-43B3-948B-1728B52AA6E4}">
                <adec:decorative xmlns:adec="http://schemas.microsoft.com/office/drawing/2017/decorative" val="1"/>
              </a:ext>
            </a:extLst>
          </p:cNvPr>
          <p:cNvSpPr/>
          <p:nvPr/>
        </p:nvSpPr>
        <p:spPr>
          <a:xfrm>
            <a:off x="3456432" y="1572768"/>
            <a:ext cx="2423160" cy="2651760"/>
          </a:xfrm>
          <a:prstGeom prst="roundRect">
            <a:avLst>
              <a:gd name="adj" fmla="val 3404"/>
            </a:avLst>
          </a:prstGeom>
          <a:solidFill>
            <a:srgbClr val="FFFFFF"/>
          </a:solidFill>
          <a:ln w="12700">
            <a:solidFill>
              <a:srgbClr val="D9E2EC"/>
            </a:solidFill>
            <a:prstDash val="solid"/>
          </a:ln>
        </p:spPr>
        <p:txBody>
          <a:bodyPr/>
          <a:lstStyle/>
          <a:p>
            <a:endParaRPr lang="en-US"/>
          </a:p>
        </p:txBody>
      </p:sp>
      <p:sp>
        <p:nvSpPr>
          <p:cNvPr id="13" name="Shape 11">
            <a:extLst>
              <a:ext uri="{C183D7F6-B498-43B3-948B-1728B52AA6E4}">
                <adec:decorative xmlns:adec="http://schemas.microsoft.com/office/drawing/2017/decorative" val="1"/>
              </a:ext>
            </a:extLst>
          </p:cNvPr>
          <p:cNvSpPr/>
          <p:nvPr/>
        </p:nvSpPr>
        <p:spPr>
          <a:xfrm>
            <a:off x="3456432" y="1572768"/>
            <a:ext cx="2423160" cy="100584"/>
          </a:xfrm>
          <a:prstGeom prst="rect">
            <a:avLst/>
          </a:prstGeom>
          <a:solidFill>
            <a:schemeClr val="accent4">
              <a:lumMod val="75000"/>
            </a:schemeClr>
          </a:solidFill>
          <a:ln w="12700">
            <a:solidFill>
              <a:srgbClr val="4D908E"/>
            </a:solidFill>
            <a:prstDash val="solid"/>
          </a:ln>
        </p:spPr>
        <p:txBody>
          <a:bodyPr/>
          <a:lstStyle/>
          <a:p>
            <a:endParaRPr lang="en-US"/>
          </a:p>
        </p:txBody>
      </p:sp>
      <p:sp>
        <p:nvSpPr>
          <p:cNvPr id="14" name="Text 12"/>
          <p:cNvSpPr/>
          <p:nvPr/>
        </p:nvSpPr>
        <p:spPr>
          <a:xfrm>
            <a:off x="3630168" y="1783080"/>
            <a:ext cx="2075688" cy="640080"/>
          </a:xfrm>
          <a:prstGeom prst="rect">
            <a:avLst/>
          </a:prstGeom>
          <a:noFill/>
          <a:ln/>
        </p:spPr>
        <p:txBody>
          <a:bodyPr wrap="square" lIns="0" tIns="0" rIns="0" bIns="0" rtlCol="0" anchor="t">
            <a:noAutofit/>
          </a:bodyPr>
          <a:lstStyle/>
          <a:p>
            <a:pPr marL="0" indent="0">
              <a:buNone/>
            </a:pPr>
            <a:r>
              <a:rPr lang="en-US" sz="1800" b="1">
                <a:solidFill>
                  <a:srgbClr val="143A5A"/>
                </a:solidFill>
              </a:rPr>
              <a:t>Inclusion expands the lens</a:t>
            </a:r>
            <a:endParaRPr lang="en-US" sz="1400"/>
          </a:p>
        </p:txBody>
      </p:sp>
      <p:sp>
        <p:nvSpPr>
          <p:cNvPr id="15" name="Text 13"/>
          <p:cNvSpPr/>
          <p:nvPr/>
        </p:nvSpPr>
        <p:spPr>
          <a:xfrm>
            <a:off x="3630168" y="2715768"/>
            <a:ext cx="2075688" cy="1188720"/>
          </a:xfrm>
          <a:prstGeom prst="rect">
            <a:avLst/>
          </a:prstGeom>
          <a:noFill/>
          <a:ln/>
        </p:spPr>
        <p:txBody>
          <a:bodyPr wrap="square" lIns="254" tIns="254" rIns="254" bIns="254" rtlCol="0" anchor="t">
            <a:noAutofit/>
          </a:bodyPr>
          <a:lstStyle/>
          <a:p>
            <a:pPr marL="0" indent="0">
              <a:buNone/>
            </a:pPr>
            <a:r>
              <a:rPr lang="en-US" sz="1500">
                <a:solidFill>
                  <a:srgbClr val="1F2937"/>
                </a:solidFill>
              </a:rPr>
              <a:t>EI/ECSE capacity is intertwined with ECE, child care, Head Start, home visiting, and related services.</a:t>
            </a:r>
            <a:endParaRPr lang="en-US" sz="1180"/>
          </a:p>
        </p:txBody>
      </p:sp>
      <p:sp>
        <p:nvSpPr>
          <p:cNvPr id="16" name="Shape 14">
            <a:extLst>
              <a:ext uri="{C183D7F6-B498-43B3-948B-1728B52AA6E4}">
                <adec:decorative xmlns:adec="http://schemas.microsoft.com/office/drawing/2017/decorative" val="1"/>
              </a:ext>
            </a:extLst>
          </p:cNvPr>
          <p:cNvSpPr/>
          <p:nvPr/>
        </p:nvSpPr>
        <p:spPr>
          <a:xfrm>
            <a:off x="6318504" y="1572768"/>
            <a:ext cx="2423160" cy="2651760"/>
          </a:xfrm>
          <a:prstGeom prst="roundRect">
            <a:avLst>
              <a:gd name="adj" fmla="val 3404"/>
            </a:avLst>
          </a:prstGeom>
          <a:solidFill>
            <a:srgbClr val="FFFFFF"/>
          </a:solidFill>
          <a:ln w="12700">
            <a:solidFill>
              <a:srgbClr val="D9E2EC"/>
            </a:solidFill>
            <a:prstDash val="solid"/>
          </a:ln>
        </p:spPr>
        <p:txBody>
          <a:bodyPr/>
          <a:lstStyle/>
          <a:p>
            <a:endParaRPr lang="en-US"/>
          </a:p>
        </p:txBody>
      </p:sp>
      <p:sp>
        <p:nvSpPr>
          <p:cNvPr id="17" name="Shape 15">
            <a:extLst>
              <a:ext uri="{C183D7F6-B498-43B3-948B-1728B52AA6E4}">
                <adec:decorative xmlns:adec="http://schemas.microsoft.com/office/drawing/2017/decorative" val="1"/>
              </a:ext>
            </a:extLst>
          </p:cNvPr>
          <p:cNvSpPr/>
          <p:nvPr/>
        </p:nvSpPr>
        <p:spPr>
          <a:xfrm>
            <a:off x="6318504" y="1572768"/>
            <a:ext cx="2423160" cy="100584"/>
          </a:xfrm>
          <a:prstGeom prst="rect">
            <a:avLst/>
          </a:prstGeom>
          <a:solidFill>
            <a:schemeClr val="accent3">
              <a:lumMod val="75000"/>
            </a:schemeClr>
          </a:solidFill>
          <a:ln w="12700">
            <a:solidFill>
              <a:srgbClr val="E9C46A"/>
            </a:solidFill>
            <a:prstDash val="solid"/>
          </a:ln>
        </p:spPr>
        <p:txBody>
          <a:bodyPr/>
          <a:lstStyle/>
          <a:p>
            <a:endParaRPr lang="en-US"/>
          </a:p>
        </p:txBody>
      </p:sp>
      <p:sp>
        <p:nvSpPr>
          <p:cNvPr id="18" name="Text 16"/>
          <p:cNvSpPr/>
          <p:nvPr/>
        </p:nvSpPr>
        <p:spPr>
          <a:xfrm>
            <a:off x="6492240" y="1783080"/>
            <a:ext cx="2075688" cy="640080"/>
          </a:xfrm>
          <a:prstGeom prst="rect">
            <a:avLst/>
          </a:prstGeom>
          <a:noFill/>
          <a:ln/>
        </p:spPr>
        <p:txBody>
          <a:bodyPr wrap="square" lIns="0" tIns="0" rIns="0" bIns="0" rtlCol="0" anchor="t">
            <a:noAutofit/>
          </a:bodyPr>
          <a:lstStyle/>
          <a:p>
            <a:pPr marL="0" indent="0">
              <a:buNone/>
            </a:pPr>
            <a:r>
              <a:rPr lang="en-US" sz="1800" b="1">
                <a:solidFill>
                  <a:srgbClr val="143A5A"/>
                </a:solidFill>
              </a:rPr>
              <a:t>Data sharpens strategy</a:t>
            </a:r>
            <a:endParaRPr lang="en-US" sz="1500"/>
          </a:p>
        </p:txBody>
      </p:sp>
      <p:sp>
        <p:nvSpPr>
          <p:cNvPr id="19" name="Text 17"/>
          <p:cNvSpPr/>
          <p:nvPr/>
        </p:nvSpPr>
        <p:spPr>
          <a:xfrm>
            <a:off x="6492240" y="2715768"/>
            <a:ext cx="2075688" cy="1188720"/>
          </a:xfrm>
          <a:prstGeom prst="rect">
            <a:avLst/>
          </a:prstGeom>
          <a:noFill/>
          <a:ln/>
        </p:spPr>
        <p:txBody>
          <a:bodyPr wrap="square" lIns="254" tIns="254" rIns="254" bIns="254" rtlCol="0" anchor="t">
            <a:noAutofit/>
          </a:bodyPr>
          <a:lstStyle/>
          <a:p>
            <a:pPr marL="0" indent="0">
              <a:buNone/>
            </a:pPr>
            <a:r>
              <a:rPr lang="en-US" sz="1500">
                <a:solidFill>
                  <a:srgbClr val="1F2937"/>
                </a:solidFill>
              </a:rPr>
              <a:t>Start with a decision question and combine numbers with personnel and family experience.</a:t>
            </a:r>
            <a:endParaRPr lang="en-US" sz="1180"/>
          </a:p>
        </p:txBody>
      </p:sp>
      <p:sp>
        <p:nvSpPr>
          <p:cNvPr id="20" name="Shape 18">
            <a:extLst>
              <a:ext uri="{C183D7F6-B498-43B3-948B-1728B52AA6E4}">
                <adec:decorative xmlns:adec="http://schemas.microsoft.com/office/drawing/2017/decorative" val="1"/>
              </a:ext>
            </a:extLst>
          </p:cNvPr>
          <p:cNvSpPr/>
          <p:nvPr/>
        </p:nvSpPr>
        <p:spPr>
          <a:xfrm>
            <a:off x="9180576" y="1572768"/>
            <a:ext cx="2423160" cy="2651760"/>
          </a:xfrm>
          <a:prstGeom prst="roundRect">
            <a:avLst>
              <a:gd name="adj" fmla="val 3404"/>
            </a:avLst>
          </a:prstGeom>
          <a:solidFill>
            <a:srgbClr val="FFFFFF"/>
          </a:solidFill>
          <a:ln w="12700">
            <a:solidFill>
              <a:srgbClr val="D9E2EC"/>
            </a:solidFill>
            <a:prstDash val="solid"/>
          </a:ln>
        </p:spPr>
        <p:txBody>
          <a:bodyPr/>
          <a:lstStyle/>
          <a:p>
            <a:endParaRPr lang="en-US"/>
          </a:p>
        </p:txBody>
      </p:sp>
      <p:sp>
        <p:nvSpPr>
          <p:cNvPr id="21" name="Shape 19">
            <a:extLst>
              <a:ext uri="{C183D7F6-B498-43B3-948B-1728B52AA6E4}">
                <adec:decorative xmlns:adec="http://schemas.microsoft.com/office/drawing/2017/decorative" val="1"/>
              </a:ext>
            </a:extLst>
          </p:cNvPr>
          <p:cNvSpPr/>
          <p:nvPr/>
        </p:nvSpPr>
        <p:spPr>
          <a:xfrm>
            <a:off x="9180576" y="1572768"/>
            <a:ext cx="2423160" cy="100584"/>
          </a:xfrm>
          <a:prstGeom prst="rect">
            <a:avLst/>
          </a:prstGeom>
          <a:solidFill>
            <a:srgbClr val="E76F51"/>
          </a:solidFill>
          <a:ln w="12700">
            <a:solidFill>
              <a:srgbClr val="E76F51"/>
            </a:solidFill>
            <a:prstDash val="solid"/>
          </a:ln>
        </p:spPr>
        <p:txBody>
          <a:bodyPr/>
          <a:lstStyle/>
          <a:p>
            <a:endParaRPr lang="en-US"/>
          </a:p>
        </p:txBody>
      </p:sp>
      <p:sp>
        <p:nvSpPr>
          <p:cNvPr id="22" name="Text 20"/>
          <p:cNvSpPr/>
          <p:nvPr/>
        </p:nvSpPr>
        <p:spPr>
          <a:xfrm>
            <a:off x="9354311" y="1783080"/>
            <a:ext cx="2075688" cy="640080"/>
          </a:xfrm>
          <a:prstGeom prst="rect">
            <a:avLst/>
          </a:prstGeom>
          <a:noFill/>
          <a:ln/>
        </p:spPr>
        <p:txBody>
          <a:bodyPr wrap="square" lIns="0" tIns="0" rIns="0" bIns="0" rtlCol="0" anchor="t">
            <a:noAutofit/>
          </a:bodyPr>
          <a:lstStyle/>
          <a:p>
            <a:pPr marL="0" indent="0">
              <a:buNone/>
            </a:pPr>
            <a:r>
              <a:rPr lang="en-US" sz="1800" b="1">
                <a:solidFill>
                  <a:srgbClr val="143A5A"/>
                </a:solidFill>
              </a:rPr>
              <a:t>No one-size-fits-all solution</a:t>
            </a:r>
            <a:endParaRPr lang="en-US" sz="1500"/>
          </a:p>
        </p:txBody>
      </p:sp>
      <p:sp>
        <p:nvSpPr>
          <p:cNvPr id="23" name="Text 21"/>
          <p:cNvSpPr/>
          <p:nvPr/>
        </p:nvSpPr>
        <p:spPr>
          <a:xfrm>
            <a:off x="9354311" y="2715768"/>
            <a:ext cx="2075688" cy="1188720"/>
          </a:xfrm>
          <a:prstGeom prst="rect">
            <a:avLst/>
          </a:prstGeom>
          <a:noFill/>
          <a:ln/>
        </p:spPr>
        <p:txBody>
          <a:bodyPr wrap="square" lIns="254" tIns="254" rIns="254" bIns="254" rtlCol="0" anchor="t">
            <a:noAutofit/>
          </a:bodyPr>
          <a:lstStyle/>
          <a:p>
            <a:pPr marL="0" indent="0">
              <a:buNone/>
            </a:pPr>
            <a:r>
              <a:rPr lang="en-US" sz="1500">
                <a:solidFill>
                  <a:srgbClr val="1F2937"/>
                </a:solidFill>
              </a:rPr>
              <a:t>Build a coordinated portfolio that fits root causes, context, and feasibility.</a:t>
            </a:r>
            <a:endParaRPr lang="en-US" sz="1180"/>
          </a:p>
        </p:txBody>
      </p:sp>
      <p:sp>
        <p:nvSpPr>
          <p:cNvPr id="24" name="Text 22"/>
          <p:cNvSpPr/>
          <p:nvPr/>
        </p:nvSpPr>
        <p:spPr>
          <a:xfrm>
            <a:off x="868680" y="4864608"/>
            <a:ext cx="10424160" cy="438912"/>
          </a:xfrm>
          <a:prstGeom prst="rect">
            <a:avLst/>
          </a:prstGeom>
          <a:noFill/>
          <a:ln/>
        </p:spPr>
        <p:txBody>
          <a:bodyPr wrap="square" lIns="0" tIns="0" rIns="0" bIns="0" rtlCol="0" anchor="ctr">
            <a:noAutofit/>
          </a:bodyPr>
          <a:lstStyle/>
          <a:p>
            <a:pPr marL="0" indent="0" algn="ctr">
              <a:buNone/>
            </a:pPr>
            <a:r>
              <a:rPr lang="en-US" sz="2000" b="1">
                <a:solidFill>
                  <a:srgbClr val="143A5A"/>
                </a:solidFill>
              </a:rPr>
              <a:t>Share in the Chat : Which takeaway is most important for your work?</a:t>
            </a:r>
            <a:endParaRPr lang="en-US" sz="1800"/>
          </a:p>
        </p:txBody>
      </p:sp>
      <p:sp>
        <p:nvSpPr>
          <p:cNvPr id="2" name="Slide Number Placeholder 1">
            <a:extLst>
              <a:ext uri="{FF2B5EF4-FFF2-40B4-BE49-F238E27FC236}">
                <a16:creationId xmlns:a16="http://schemas.microsoft.com/office/drawing/2014/main" id="{E751FB6B-8753-73F0-36F0-762E6E50762A}"/>
              </a:ext>
            </a:extLst>
          </p:cNvPr>
          <p:cNvSpPr>
            <a:spLocks noGrp="1"/>
          </p:cNvSpPr>
          <p:nvPr>
            <p:ph type="sldNum" sz="quarter" idx="4"/>
          </p:nvPr>
        </p:nvSpPr>
        <p:spPr/>
        <p:txBody>
          <a:bodyPr/>
          <a:lstStyle/>
          <a:p>
            <a:fld id="{8FF8BE51-C3B0-9B4F-9A06-4F809A9A7941}" type="slidenum">
              <a:rPr lang="en-US" smtClean="0"/>
              <a:pPr/>
              <a:t>60</a:t>
            </a:fld>
            <a:endParaRPr lang="en-US"/>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name="Slide 35">
    <p:spTree>
      <p:nvGrpSpPr>
        <p:cNvPr id="1" name=""/>
        <p:cNvGrpSpPr/>
        <p:nvPr/>
      </p:nvGrpSpPr>
      <p:grpSpPr>
        <a:xfrm>
          <a:off x="0" y="0"/>
          <a:ext cx="0" cy="0"/>
          <a:chOff x="0" y="0"/>
          <a:chExt cx="0" cy="0"/>
        </a:xfrm>
      </p:grpSpPr>
      <p:sp>
        <p:nvSpPr>
          <p:cNvPr id="6" name="Text 4"/>
          <p:cNvSpPr>
            <a:spLocks noGrp="1"/>
          </p:cNvSpPr>
          <p:nvPr>
            <p:ph type="title" idx="4294967295"/>
          </p:nvPr>
        </p:nvSpPr>
        <p:spPr>
          <a:xfrm>
            <a:off x="530352" y="502920"/>
            <a:ext cx="11018520" cy="475488"/>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srgbClr val="143A5A"/>
                </a:solidFill>
                <a:effectLst/>
                <a:uLnTx/>
                <a:uFillTx/>
                <a:latin typeface="+mn-lt"/>
                <a:ea typeface="+mn-ea"/>
                <a:cs typeface="+mn-cs"/>
              </a:rPr>
              <a:t>Before Session 2</a:t>
            </a:r>
            <a:endParaRPr kumimoji="0" lang="en-US" sz="2800" b="0" i="0" u="none" strike="noStrike" kern="1200" cap="none" spc="0" normalizeH="0" baseline="0" noProof="0">
              <a:ln>
                <a:noFill/>
              </a:ln>
              <a:solidFill>
                <a:schemeClr val="tx1"/>
              </a:solidFill>
              <a:effectLst/>
              <a:uLnTx/>
              <a:uFillTx/>
              <a:latin typeface="+mn-lt"/>
              <a:ea typeface="+mn-ea"/>
              <a:cs typeface="+mn-cs"/>
            </a:endParaRPr>
          </a:p>
        </p:txBody>
      </p:sp>
      <p:sp>
        <p:nvSpPr>
          <p:cNvPr id="7" name="Text 5"/>
          <p:cNvSpPr/>
          <p:nvPr/>
        </p:nvSpPr>
        <p:spPr>
          <a:xfrm>
            <a:off x="548640" y="1033271"/>
            <a:ext cx="10835640" cy="292608"/>
          </a:xfrm>
          <a:prstGeom prst="rect">
            <a:avLst/>
          </a:prstGeom>
          <a:noFill/>
          <a:ln/>
        </p:spPr>
        <p:txBody>
          <a:bodyPr wrap="square" lIns="0" tIns="0" rIns="0" bIns="0" rtlCol="0" anchor="ctr">
            <a:noAutofit/>
          </a:bodyPr>
          <a:lstStyle/>
          <a:p>
            <a:pPr marL="0" indent="0">
              <a:buNone/>
            </a:pPr>
            <a:r>
              <a:rPr lang="en-US" sz="1600">
                <a:solidFill>
                  <a:srgbClr val="405060"/>
                </a:solidFill>
              </a:rPr>
              <a:t>Turn today’s reflection into a focused question.</a:t>
            </a:r>
            <a:endParaRPr lang="en-US" sz="1200"/>
          </a:p>
        </p:txBody>
      </p:sp>
      <p:sp>
        <p:nvSpPr>
          <p:cNvPr id="8" name="Shape 6">
            <a:extLst>
              <a:ext uri="{C183D7F6-B498-43B3-948B-1728B52AA6E4}">
                <adec:decorative xmlns:adec="http://schemas.microsoft.com/office/drawing/2017/decorative" val="1"/>
              </a:ext>
            </a:extLst>
          </p:cNvPr>
          <p:cNvSpPr/>
          <p:nvPr/>
        </p:nvSpPr>
        <p:spPr>
          <a:xfrm>
            <a:off x="594360" y="1536192"/>
            <a:ext cx="3429000" cy="3017520"/>
          </a:xfrm>
          <a:prstGeom prst="roundRect">
            <a:avLst>
              <a:gd name="adj" fmla="val 3556"/>
            </a:avLst>
          </a:prstGeom>
          <a:solidFill>
            <a:srgbClr val="FFFFFF"/>
          </a:solidFill>
          <a:ln w="12700">
            <a:solidFill>
              <a:srgbClr val="D9E2EC"/>
            </a:solidFill>
            <a:prstDash val="solid"/>
          </a:ln>
        </p:spPr>
        <p:txBody>
          <a:bodyPr/>
          <a:lstStyle/>
          <a:p>
            <a:endParaRPr lang="en-US"/>
          </a:p>
        </p:txBody>
      </p:sp>
      <p:sp>
        <p:nvSpPr>
          <p:cNvPr id="9" name="Shape 7">
            <a:extLst>
              <a:ext uri="{C183D7F6-B498-43B3-948B-1728B52AA6E4}">
                <adec:decorative xmlns:adec="http://schemas.microsoft.com/office/drawing/2017/decorative" val="1"/>
              </a:ext>
            </a:extLst>
          </p:cNvPr>
          <p:cNvSpPr/>
          <p:nvPr/>
        </p:nvSpPr>
        <p:spPr>
          <a:xfrm>
            <a:off x="594360" y="1536192"/>
            <a:ext cx="3429000" cy="100584"/>
          </a:xfrm>
          <a:prstGeom prst="rect">
            <a:avLst/>
          </a:prstGeom>
          <a:solidFill>
            <a:srgbClr val="2A9D8F"/>
          </a:solidFill>
          <a:ln w="12700">
            <a:solidFill>
              <a:srgbClr val="2A9D8F"/>
            </a:solidFill>
            <a:prstDash val="solid"/>
          </a:ln>
        </p:spPr>
        <p:txBody>
          <a:bodyPr/>
          <a:lstStyle/>
          <a:p>
            <a:endParaRPr lang="en-US"/>
          </a:p>
        </p:txBody>
      </p:sp>
      <p:sp>
        <p:nvSpPr>
          <p:cNvPr id="10" name="Text 8"/>
          <p:cNvSpPr/>
          <p:nvPr/>
        </p:nvSpPr>
        <p:spPr>
          <a:xfrm>
            <a:off x="795528" y="1764792"/>
            <a:ext cx="3026664" cy="475488"/>
          </a:xfrm>
          <a:prstGeom prst="rect">
            <a:avLst/>
          </a:prstGeom>
          <a:noFill/>
          <a:ln/>
        </p:spPr>
        <p:txBody>
          <a:bodyPr wrap="square" lIns="0" tIns="0" rIns="0" bIns="0" rtlCol="0" anchor="t">
            <a:noAutofit/>
          </a:bodyPr>
          <a:lstStyle/>
          <a:p>
            <a:pPr marL="0" indent="0">
              <a:buNone/>
            </a:pPr>
            <a:r>
              <a:rPr lang="en-US" sz="1800" b="1">
                <a:solidFill>
                  <a:srgbClr val="143A5A"/>
                </a:solidFill>
              </a:rPr>
              <a:t>Complete a quick scan</a:t>
            </a:r>
            <a:endParaRPr lang="en-US" sz="1500"/>
          </a:p>
        </p:txBody>
      </p:sp>
      <p:sp>
        <p:nvSpPr>
          <p:cNvPr id="11" name="Text 9"/>
          <p:cNvSpPr/>
          <p:nvPr/>
        </p:nvSpPr>
        <p:spPr>
          <a:xfrm>
            <a:off x="795528" y="2478024"/>
            <a:ext cx="3026664" cy="1719072"/>
          </a:xfrm>
          <a:prstGeom prst="rect">
            <a:avLst/>
          </a:prstGeom>
          <a:noFill/>
          <a:ln/>
        </p:spPr>
        <p:txBody>
          <a:bodyPr wrap="square" lIns="254" tIns="254" rIns="254" bIns="254" rtlCol="0" anchor="t">
            <a:noAutofit/>
          </a:bodyPr>
          <a:lstStyle/>
          <a:p>
            <a:r>
              <a:rPr lang="en-US" sz="1600">
                <a:solidFill>
                  <a:srgbClr val="1F2937"/>
                </a:solidFill>
              </a:rPr>
              <a:t>Review the shared resources and select one recruitment/retention strategy or resource that aligns with your priority.</a:t>
            </a:r>
            <a:endParaRPr lang="en-US" sz="1180"/>
          </a:p>
        </p:txBody>
      </p:sp>
      <p:sp>
        <p:nvSpPr>
          <p:cNvPr id="12" name="Shape 10">
            <a:extLst>
              <a:ext uri="{C183D7F6-B498-43B3-948B-1728B52AA6E4}">
                <adec:decorative xmlns:adec="http://schemas.microsoft.com/office/drawing/2017/decorative" val="1"/>
              </a:ext>
            </a:extLst>
          </p:cNvPr>
          <p:cNvSpPr/>
          <p:nvPr/>
        </p:nvSpPr>
        <p:spPr>
          <a:xfrm>
            <a:off x="4379976" y="1536192"/>
            <a:ext cx="3429000" cy="3017520"/>
          </a:xfrm>
          <a:prstGeom prst="roundRect">
            <a:avLst>
              <a:gd name="adj" fmla="val 3556"/>
            </a:avLst>
          </a:prstGeom>
          <a:solidFill>
            <a:srgbClr val="FFFFFF"/>
          </a:solidFill>
          <a:ln w="12700">
            <a:solidFill>
              <a:srgbClr val="D9E2EC"/>
            </a:solidFill>
            <a:prstDash val="solid"/>
          </a:ln>
        </p:spPr>
        <p:txBody>
          <a:bodyPr/>
          <a:lstStyle/>
          <a:p>
            <a:endParaRPr lang="en-US"/>
          </a:p>
        </p:txBody>
      </p:sp>
      <p:sp>
        <p:nvSpPr>
          <p:cNvPr id="13" name="Shape 11">
            <a:extLst>
              <a:ext uri="{C183D7F6-B498-43B3-948B-1728B52AA6E4}">
                <adec:decorative xmlns:adec="http://schemas.microsoft.com/office/drawing/2017/decorative" val="1"/>
              </a:ext>
            </a:extLst>
          </p:cNvPr>
          <p:cNvSpPr/>
          <p:nvPr/>
        </p:nvSpPr>
        <p:spPr>
          <a:xfrm>
            <a:off x="4379976" y="1536192"/>
            <a:ext cx="3429000" cy="100584"/>
          </a:xfrm>
          <a:prstGeom prst="rect">
            <a:avLst/>
          </a:prstGeom>
          <a:solidFill>
            <a:schemeClr val="accent3">
              <a:lumMod val="75000"/>
            </a:schemeClr>
          </a:solidFill>
          <a:ln w="12700">
            <a:solidFill>
              <a:srgbClr val="E9C46A"/>
            </a:solidFill>
            <a:prstDash val="solid"/>
          </a:ln>
        </p:spPr>
        <p:txBody>
          <a:bodyPr/>
          <a:lstStyle/>
          <a:p>
            <a:endParaRPr lang="en-US"/>
          </a:p>
        </p:txBody>
      </p:sp>
      <p:sp>
        <p:nvSpPr>
          <p:cNvPr id="14" name="Text 12"/>
          <p:cNvSpPr/>
          <p:nvPr/>
        </p:nvSpPr>
        <p:spPr>
          <a:xfrm>
            <a:off x="4581144" y="1764792"/>
            <a:ext cx="3026664" cy="475488"/>
          </a:xfrm>
          <a:prstGeom prst="rect">
            <a:avLst/>
          </a:prstGeom>
          <a:noFill/>
          <a:ln/>
        </p:spPr>
        <p:txBody>
          <a:bodyPr wrap="square" lIns="0" tIns="0" rIns="0" bIns="0" rtlCol="0" anchor="t">
            <a:noAutofit/>
          </a:bodyPr>
          <a:lstStyle/>
          <a:p>
            <a:pPr marL="0" indent="0">
              <a:buNone/>
            </a:pPr>
            <a:r>
              <a:rPr lang="en-US" sz="1800" b="1">
                <a:solidFill>
                  <a:srgbClr val="143A5A"/>
                </a:solidFill>
              </a:rPr>
              <a:t>Bring one data point</a:t>
            </a:r>
            <a:endParaRPr lang="en-US" sz="1500"/>
          </a:p>
        </p:txBody>
      </p:sp>
      <p:sp>
        <p:nvSpPr>
          <p:cNvPr id="15" name="Text 13"/>
          <p:cNvSpPr/>
          <p:nvPr/>
        </p:nvSpPr>
        <p:spPr>
          <a:xfrm>
            <a:off x="4581144" y="2478024"/>
            <a:ext cx="3026664" cy="1719072"/>
          </a:xfrm>
          <a:prstGeom prst="rect">
            <a:avLst/>
          </a:prstGeom>
          <a:noFill/>
          <a:ln/>
        </p:spPr>
        <p:txBody>
          <a:bodyPr wrap="square" lIns="254" tIns="254" rIns="254" bIns="254" rtlCol="0" anchor="t">
            <a:noAutofit/>
          </a:bodyPr>
          <a:lstStyle/>
          <a:p>
            <a:pPr marL="0" indent="0">
              <a:buNone/>
            </a:pPr>
            <a:r>
              <a:rPr lang="en-US" sz="1600">
                <a:solidFill>
                  <a:srgbClr val="1F2937"/>
                </a:solidFill>
              </a:rPr>
              <a:t>Find one piece of evidence—quantitative or qualitative—that helps describe the challenge.</a:t>
            </a:r>
            <a:endParaRPr lang="en-US" sz="1180"/>
          </a:p>
        </p:txBody>
      </p:sp>
      <p:sp>
        <p:nvSpPr>
          <p:cNvPr id="16" name="Shape 14">
            <a:extLst>
              <a:ext uri="{C183D7F6-B498-43B3-948B-1728B52AA6E4}">
                <adec:decorative xmlns:adec="http://schemas.microsoft.com/office/drawing/2017/decorative" val="1"/>
              </a:ext>
            </a:extLst>
          </p:cNvPr>
          <p:cNvSpPr/>
          <p:nvPr/>
        </p:nvSpPr>
        <p:spPr>
          <a:xfrm>
            <a:off x="8165592" y="1536192"/>
            <a:ext cx="3429000" cy="3017520"/>
          </a:xfrm>
          <a:prstGeom prst="roundRect">
            <a:avLst>
              <a:gd name="adj" fmla="val 3556"/>
            </a:avLst>
          </a:prstGeom>
          <a:solidFill>
            <a:srgbClr val="FFFFFF"/>
          </a:solidFill>
          <a:ln w="12700">
            <a:solidFill>
              <a:srgbClr val="D9E2EC"/>
            </a:solidFill>
            <a:prstDash val="solid"/>
          </a:ln>
        </p:spPr>
        <p:txBody>
          <a:bodyPr/>
          <a:lstStyle/>
          <a:p>
            <a:endParaRPr lang="en-US"/>
          </a:p>
        </p:txBody>
      </p:sp>
      <p:sp>
        <p:nvSpPr>
          <p:cNvPr id="17" name="Shape 15">
            <a:extLst>
              <a:ext uri="{C183D7F6-B498-43B3-948B-1728B52AA6E4}">
                <adec:decorative xmlns:adec="http://schemas.microsoft.com/office/drawing/2017/decorative" val="1"/>
              </a:ext>
            </a:extLst>
          </p:cNvPr>
          <p:cNvSpPr/>
          <p:nvPr/>
        </p:nvSpPr>
        <p:spPr>
          <a:xfrm>
            <a:off x="8165592" y="1536192"/>
            <a:ext cx="3429000" cy="100584"/>
          </a:xfrm>
          <a:prstGeom prst="rect">
            <a:avLst/>
          </a:prstGeom>
          <a:solidFill>
            <a:schemeClr val="accent4">
              <a:lumMod val="75000"/>
            </a:schemeClr>
          </a:solidFill>
          <a:ln w="12700">
            <a:solidFill>
              <a:srgbClr val="4D908E"/>
            </a:solidFill>
            <a:prstDash val="solid"/>
          </a:ln>
        </p:spPr>
        <p:txBody>
          <a:bodyPr/>
          <a:lstStyle/>
          <a:p>
            <a:endParaRPr lang="en-US"/>
          </a:p>
        </p:txBody>
      </p:sp>
      <p:sp>
        <p:nvSpPr>
          <p:cNvPr id="18" name="Text 16"/>
          <p:cNvSpPr/>
          <p:nvPr/>
        </p:nvSpPr>
        <p:spPr>
          <a:xfrm>
            <a:off x="8366760" y="1764792"/>
            <a:ext cx="3026664" cy="475488"/>
          </a:xfrm>
          <a:prstGeom prst="rect">
            <a:avLst/>
          </a:prstGeom>
          <a:noFill/>
          <a:ln/>
        </p:spPr>
        <p:txBody>
          <a:bodyPr wrap="square" lIns="0" tIns="0" rIns="0" bIns="0" rtlCol="0" anchor="t">
            <a:noAutofit/>
          </a:bodyPr>
          <a:lstStyle/>
          <a:p>
            <a:pPr marL="0" indent="0">
              <a:buNone/>
            </a:pPr>
            <a:r>
              <a:rPr lang="en-US" sz="1800" b="1">
                <a:solidFill>
                  <a:srgbClr val="143A5A"/>
                </a:solidFill>
              </a:rPr>
              <a:t>Invite a partner</a:t>
            </a:r>
            <a:endParaRPr lang="en-US" sz="1500"/>
          </a:p>
        </p:txBody>
      </p:sp>
      <p:sp>
        <p:nvSpPr>
          <p:cNvPr id="19" name="Text 17"/>
          <p:cNvSpPr/>
          <p:nvPr/>
        </p:nvSpPr>
        <p:spPr>
          <a:xfrm>
            <a:off x="8366760" y="2478024"/>
            <a:ext cx="3026664" cy="1719072"/>
          </a:xfrm>
          <a:prstGeom prst="rect">
            <a:avLst/>
          </a:prstGeom>
          <a:noFill/>
          <a:ln/>
        </p:spPr>
        <p:txBody>
          <a:bodyPr wrap="square" lIns="254" tIns="254" rIns="254" bIns="254" rtlCol="0" anchor="t">
            <a:noAutofit/>
          </a:bodyPr>
          <a:lstStyle/>
          <a:p>
            <a:pPr marL="0" indent="0">
              <a:buNone/>
            </a:pPr>
            <a:r>
              <a:rPr lang="en-US" sz="1600">
                <a:solidFill>
                  <a:srgbClr val="1F2937"/>
                </a:solidFill>
              </a:rPr>
              <a:t>Identify someone from another agency, sector, or role whose perspective is needed.</a:t>
            </a:r>
            <a:endParaRPr lang="en-US" sz="1180"/>
          </a:p>
        </p:txBody>
      </p:sp>
      <p:sp>
        <p:nvSpPr>
          <p:cNvPr id="20" name="Text 18"/>
          <p:cNvSpPr/>
          <p:nvPr/>
        </p:nvSpPr>
        <p:spPr>
          <a:xfrm>
            <a:off x="713232" y="4992624"/>
            <a:ext cx="10771632" cy="475488"/>
          </a:xfrm>
          <a:prstGeom prst="rect">
            <a:avLst/>
          </a:prstGeom>
          <a:noFill/>
          <a:ln/>
        </p:spPr>
        <p:txBody>
          <a:bodyPr wrap="square" lIns="0" tIns="0" rIns="0" bIns="0" rtlCol="0" anchor="ctr">
            <a:noAutofit/>
          </a:bodyPr>
          <a:lstStyle/>
          <a:p>
            <a:pPr marL="0" indent="0" algn="ctr">
              <a:buNone/>
            </a:pPr>
            <a:r>
              <a:rPr lang="en-US" sz="1800" b="1">
                <a:solidFill>
                  <a:srgbClr val="143A5A"/>
                </a:solidFill>
              </a:rPr>
              <a:t>Session 2 • August 25, 2026 • Compensation, incentives, and using data to target solutions</a:t>
            </a:r>
            <a:endParaRPr lang="en-US" sz="1600"/>
          </a:p>
        </p:txBody>
      </p:sp>
      <p:sp>
        <p:nvSpPr>
          <p:cNvPr id="2" name="Slide Number Placeholder 1">
            <a:extLst>
              <a:ext uri="{FF2B5EF4-FFF2-40B4-BE49-F238E27FC236}">
                <a16:creationId xmlns:a16="http://schemas.microsoft.com/office/drawing/2014/main" id="{0CE28352-6528-FAF1-1C22-C67EFAD31605}"/>
              </a:ext>
            </a:extLst>
          </p:cNvPr>
          <p:cNvSpPr>
            <a:spLocks noGrp="1"/>
          </p:cNvSpPr>
          <p:nvPr>
            <p:ph type="sldNum" sz="quarter" idx="4"/>
          </p:nvPr>
        </p:nvSpPr>
        <p:spPr/>
        <p:txBody>
          <a:bodyPr/>
          <a:lstStyle/>
          <a:p>
            <a:fld id="{8FF8BE51-C3B0-9B4F-9A06-4F809A9A7941}" type="slidenum">
              <a:rPr lang="en-US" smtClean="0"/>
              <a:pPr/>
              <a:t>61</a:t>
            </a:fld>
            <a:endParaRPr lang="en-US"/>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name="Slide 36">
    <p:spTree>
      <p:nvGrpSpPr>
        <p:cNvPr id="1" name=""/>
        <p:cNvGrpSpPr/>
        <p:nvPr/>
      </p:nvGrpSpPr>
      <p:grpSpPr>
        <a:xfrm>
          <a:off x="0" y="0"/>
          <a:ext cx="0" cy="0"/>
          <a:chOff x="0" y="0"/>
          <a:chExt cx="0" cy="0"/>
        </a:xfrm>
      </p:grpSpPr>
      <p:sp>
        <p:nvSpPr>
          <p:cNvPr id="6" name="Text 4"/>
          <p:cNvSpPr/>
          <p:nvPr/>
        </p:nvSpPr>
        <p:spPr>
          <a:xfrm>
            <a:off x="530352" y="502920"/>
            <a:ext cx="11018520" cy="475488"/>
          </a:xfrm>
          <a:prstGeom prst="rect">
            <a:avLst/>
          </a:prstGeom>
          <a:noFill/>
          <a:ln/>
        </p:spPr>
        <p:txBody>
          <a:bodyPr wrap="square" lIns="0" tIns="0" rIns="0" bIns="0" rtlCol="0" anchor="ctr">
            <a:noAutofit/>
          </a:bodyPr>
          <a:lstStyle/>
          <a:p>
            <a:pPr marL="0" indent="0">
              <a:buNone/>
            </a:pPr>
            <a:r>
              <a:rPr lang="en-US" sz="3200" b="1">
                <a:solidFill>
                  <a:srgbClr val="143A5A"/>
                </a:solidFill>
              </a:rPr>
              <a:t>Key resources</a:t>
            </a:r>
            <a:endParaRPr lang="en-US" sz="2800"/>
          </a:p>
        </p:txBody>
      </p:sp>
      <p:sp>
        <p:nvSpPr>
          <p:cNvPr id="7" name="Text 5"/>
          <p:cNvSpPr/>
          <p:nvPr/>
        </p:nvSpPr>
        <p:spPr>
          <a:xfrm>
            <a:off x="548640" y="1033271"/>
            <a:ext cx="10835640" cy="292608"/>
          </a:xfrm>
          <a:prstGeom prst="rect">
            <a:avLst/>
          </a:prstGeom>
          <a:noFill/>
          <a:ln/>
        </p:spPr>
        <p:txBody>
          <a:bodyPr wrap="square" lIns="0" tIns="0" rIns="0" bIns="0" rtlCol="0" anchor="ctr">
            <a:noAutofit/>
          </a:bodyPr>
          <a:lstStyle/>
          <a:p>
            <a:pPr marL="0" indent="0">
              <a:buNone/>
            </a:pPr>
            <a:r>
              <a:rPr lang="en-US" sz="1600">
                <a:solidFill>
                  <a:srgbClr val="405060"/>
                </a:solidFill>
              </a:rPr>
              <a:t>Use these links throughout the series.</a:t>
            </a:r>
            <a:endParaRPr lang="en-US" sz="1200"/>
          </a:p>
        </p:txBody>
      </p:sp>
      <p:sp>
        <p:nvSpPr>
          <p:cNvPr id="8" name="Shape 6">
            <a:extLst>
              <a:ext uri="{C183D7F6-B498-43B3-948B-1728B52AA6E4}">
                <adec:decorative xmlns:adec="http://schemas.microsoft.com/office/drawing/2017/decorative" val="1"/>
              </a:ext>
            </a:extLst>
          </p:cNvPr>
          <p:cNvSpPr/>
          <p:nvPr/>
        </p:nvSpPr>
        <p:spPr>
          <a:xfrm>
            <a:off x="594360" y="1481328"/>
            <a:ext cx="6583680" cy="914400"/>
          </a:xfrm>
          <a:prstGeom prst="roundRect">
            <a:avLst>
              <a:gd name="adj" fmla="val 8421"/>
            </a:avLst>
          </a:prstGeom>
          <a:solidFill>
            <a:srgbClr val="FFFFFF"/>
          </a:solidFill>
          <a:ln w="12700">
            <a:solidFill>
              <a:srgbClr val="D9E2EC"/>
            </a:solidFill>
            <a:prstDash val="solid"/>
          </a:ln>
        </p:spPr>
        <p:txBody>
          <a:bodyPr/>
          <a:lstStyle/>
          <a:p>
            <a:endParaRPr lang="en-US"/>
          </a:p>
        </p:txBody>
      </p:sp>
      <p:sp>
        <p:nvSpPr>
          <p:cNvPr id="9" name="Shape 7">
            <a:extLst>
              <a:ext uri="{C183D7F6-B498-43B3-948B-1728B52AA6E4}">
                <adec:decorative xmlns:adec="http://schemas.microsoft.com/office/drawing/2017/decorative" val="1"/>
              </a:ext>
            </a:extLst>
          </p:cNvPr>
          <p:cNvSpPr/>
          <p:nvPr/>
        </p:nvSpPr>
        <p:spPr>
          <a:xfrm>
            <a:off x="594360" y="1481328"/>
            <a:ext cx="6583680" cy="100584"/>
          </a:xfrm>
          <a:prstGeom prst="rect">
            <a:avLst/>
          </a:prstGeom>
          <a:solidFill>
            <a:srgbClr val="2A9D8F"/>
          </a:solidFill>
          <a:ln w="12700">
            <a:solidFill>
              <a:srgbClr val="2A9D8F"/>
            </a:solidFill>
            <a:prstDash val="solid"/>
          </a:ln>
        </p:spPr>
        <p:txBody>
          <a:bodyPr/>
          <a:lstStyle/>
          <a:p>
            <a:endParaRPr lang="en-US"/>
          </a:p>
        </p:txBody>
      </p:sp>
      <p:sp>
        <p:nvSpPr>
          <p:cNvPr id="10" name="Text 8"/>
          <p:cNvSpPr/>
          <p:nvPr/>
        </p:nvSpPr>
        <p:spPr>
          <a:xfrm>
            <a:off x="822960" y="1664208"/>
            <a:ext cx="6126480" cy="310896"/>
          </a:xfrm>
          <a:prstGeom prst="rect">
            <a:avLst/>
          </a:prstGeom>
          <a:noFill/>
          <a:ln/>
        </p:spPr>
        <p:txBody>
          <a:bodyPr wrap="square" lIns="0" tIns="0" rIns="0" bIns="0" rtlCol="0" anchor="ctr">
            <a:noAutofit/>
          </a:bodyPr>
          <a:lstStyle/>
          <a:p>
            <a:pPr marL="0" indent="0">
              <a:buNone/>
            </a:pPr>
            <a:r>
              <a:rPr lang="en-US" sz="1800" b="1">
                <a:solidFill>
                  <a:srgbClr val="143A5A"/>
                </a:solidFill>
              </a:rPr>
              <a:t>ECTA Recruitment &amp; Retention Synthesis</a:t>
            </a:r>
            <a:endParaRPr lang="en-US" sz="1500"/>
          </a:p>
        </p:txBody>
      </p:sp>
      <p:sp>
        <p:nvSpPr>
          <p:cNvPr id="11" name="Text 9"/>
          <p:cNvSpPr/>
          <p:nvPr/>
        </p:nvSpPr>
        <p:spPr>
          <a:xfrm>
            <a:off x="822960" y="2029968"/>
            <a:ext cx="6126480" cy="219456"/>
          </a:xfrm>
          <a:prstGeom prst="rect">
            <a:avLst/>
          </a:prstGeom>
          <a:noFill/>
          <a:ln/>
        </p:spPr>
        <p:txBody>
          <a:bodyPr wrap="square" lIns="254" tIns="254" rIns="254" bIns="254" rtlCol="0" anchor="ctr">
            <a:noAutofit/>
          </a:bodyPr>
          <a:lstStyle/>
          <a:p>
            <a:pPr marL="0" indent="0">
              <a:buNone/>
            </a:pPr>
            <a:r>
              <a:rPr lang="en-US" sz="1400">
                <a:solidFill>
                  <a:srgbClr val="1F2937"/>
                </a:solidFill>
              </a:rPr>
              <a:t>https://ectacenter.org/topics/personnel/recruitment.asp</a:t>
            </a:r>
            <a:endParaRPr lang="en-US" sz="1180"/>
          </a:p>
        </p:txBody>
      </p:sp>
      <p:sp>
        <p:nvSpPr>
          <p:cNvPr id="12" name="Shape 10">
            <a:extLst>
              <a:ext uri="{C183D7F6-B498-43B3-948B-1728B52AA6E4}">
                <adec:decorative xmlns:adec="http://schemas.microsoft.com/office/drawing/2017/decorative" val="1"/>
              </a:ext>
            </a:extLst>
          </p:cNvPr>
          <p:cNvSpPr/>
          <p:nvPr/>
        </p:nvSpPr>
        <p:spPr>
          <a:xfrm>
            <a:off x="594360" y="2578608"/>
            <a:ext cx="6583680" cy="914400"/>
          </a:xfrm>
          <a:prstGeom prst="roundRect">
            <a:avLst>
              <a:gd name="adj" fmla="val 8421"/>
            </a:avLst>
          </a:prstGeom>
          <a:solidFill>
            <a:srgbClr val="FFFFFF"/>
          </a:solidFill>
          <a:ln w="12700">
            <a:solidFill>
              <a:srgbClr val="D9E2EC"/>
            </a:solidFill>
            <a:prstDash val="solid"/>
          </a:ln>
        </p:spPr>
        <p:txBody>
          <a:bodyPr/>
          <a:lstStyle/>
          <a:p>
            <a:endParaRPr lang="en-US"/>
          </a:p>
        </p:txBody>
      </p:sp>
      <p:sp>
        <p:nvSpPr>
          <p:cNvPr id="13" name="Shape 11">
            <a:extLst>
              <a:ext uri="{C183D7F6-B498-43B3-948B-1728B52AA6E4}">
                <adec:decorative xmlns:adec="http://schemas.microsoft.com/office/drawing/2017/decorative" val="1"/>
              </a:ext>
            </a:extLst>
          </p:cNvPr>
          <p:cNvSpPr/>
          <p:nvPr/>
        </p:nvSpPr>
        <p:spPr>
          <a:xfrm>
            <a:off x="594360" y="2578608"/>
            <a:ext cx="6583680" cy="100584"/>
          </a:xfrm>
          <a:prstGeom prst="rect">
            <a:avLst/>
          </a:prstGeom>
          <a:solidFill>
            <a:schemeClr val="accent4">
              <a:lumMod val="75000"/>
            </a:schemeClr>
          </a:solidFill>
          <a:ln w="12700">
            <a:solidFill>
              <a:srgbClr val="4D908E"/>
            </a:solidFill>
            <a:prstDash val="solid"/>
          </a:ln>
        </p:spPr>
        <p:txBody>
          <a:bodyPr/>
          <a:lstStyle/>
          <a:p>
            <a:endParaRPr lang="en-US"/>
          </a:p>
        </p:txBody>
      </p:sp>
      <p:sp>
        <p:nvSpPr>
          <p:cNvPr id="14" name="Text 12"/>
          <p:cNvSpPr/>
          <p:nvPr/>
        </p:nvSpPr>
        <p:spPr>
          <a:xfrm>
            <a:off x="822960" y="2761488"/>
            <a:ext cx="6126480" cy="310896"/>
          </a:xfrm>
          <a:prstGeom prst="rect">
            <a:avLst/>
          </a:prstGeom>
          <a:noFill/>
          <a:ln/>
        </p:spPr>
        <p:txBody>
          <a:bodyPr wrap="square" lIns="0" tIns="0" rIns="0" bIns="0" rtlCol="0" anchor="ctr">
            <a:noAutofit/>
          </a:bodyPr>
          <a:lstStyle/>
          <a:p>
            <a:pPr marL="0" indent="0">
              <a:buNone/>
            </a:pPr>
            <a:r>
              <a:rPr lang="en-US" sz="1800" b="1">
                <a:solidFill>
                  <a:srgbClr val="143A5A"/>
                </a:solidFill>
              </a:rPr>
              <a:t>ECTA System Framework: Personnel/Workforce</a:t>
            </a:r>
            <a:endParaRPr lang="en-US" sz="1500"/>
          </a:p>
        </p:txBody>
      </p:sp>
      <p:sp>
        <p:nvSpPr>
          <p:cNvPr id="15" name="Text 13"/>
          <p:cNvSpPr/>
          <p:nvPr/>
        </p:nvSpPr>
        <p:spPr>
          <a:xfrm>
            <a:off x="822960" y="3127248"/>
            <a:ext cx="6126480" cy="219456"/>
          </a:xfrm>
          <a:prstGeom prst="rect">
            <a:avLst/>
          </a:prstGeom>
          <a:noFill/>
          <a:ln/>
        </p:spPr>
        <p:txBody>
          <a:bodyPr wrap="square" lIns="254" tIns="254" rIns="254" bIns="254" rtlCol="0" anchor="ctr">
            <a:noAutofit/>
          </a:bodyPr>
          <a:lstStyle/>
          <a:p>
            <a:pPr marL="0" indent="0">
              <a:buNone/>
            </a:pPr>
            <a:r>
              <a:rPr lang="en-US" sz="1400">
                <a:solidFill>
                  <a:srgbClr val="1F2937"/>
                </a:solidFill>
              </a:rPr>
              <a:t>https://ectacenter.org/sysframe/component-personnel.asp</a:t>
            </a:r>
            <a:endParaRPr lang="en-US" sz="1180"/>
          </a:p>
        </p:txBody>
      </p:sp>
      <p:sp>
        <p:nvSpPr>
          <p:cNvPr id="16" name="Shape 14">
            <a:extLst>
              <a:ext uri="{C183D7F6-B498-43B3-948B-1728B52AA6E4}">
                <adec:decorative xmlns:adec="http://schemas.microsoft.com/office/drawing/2017/decorative" val="1"/>
              </a:ext>
            </a:extLst>
          </p:cNvPr>
          <p:cNvSpPr/>
          <p:nvPr/>
        </p:nvSpPr>
        <p:spPr>
          <a:xfrm>
            <a:off x="594360" y="3675887"/>
            <a:ext cx="6583680" cy="914400"/>
          </a:xfrm>
          <a:prstGeom prst="roundRect">
            <a:avLst>
              <a:gd name="adj" fmla="val 8421"/>
            </a:avLst>
          </a:prstGeom>
          <a:solidFill>
            <a:srgbClr val="FFFFFF"/>
          </a:solidFill>
          <a:ln w="12700">
            <a:solidFill>
              <a:srgbClr val="D9E2EC"/>
            </a:solidFill>
            <a:prstDash val="solid"/>
          </a:ln>
        </p:spPr>
        <p:txBody>
          <a:bodyPr/>
          <a:lstStyle/>
          <a:p>
            <a:endParaRPr lang="en-US"/>
          </a:p>
        </p:txBody>
      </p:sp>
      <p:sp>
        <p:nvSpPr>
          <p:cNvPr id="17" name="Shape 15">
            <a:extLst>
              <a:ext uri="{C183D7F6-B498-43B3-948B-1728B52AA6E4}">
                <adec:decorative xmlns:adec="http://schemas.microsoft.com/office/drawing/2017/decorative" val="1"/>
              </a:ext>
            </a:extLst>
          </p:cNvPr>
          <p:cNvSpPr/>
          <p:nvPr/>
        </p:nvSpPr>
        <p:spPr>
          <a:xfrm>
            <a:off x="594360" y="3675887"/>
            <a:ext cx="6583680" cy="100584"/>
          </a:xfrm>
          <a:prstGeom prst="rect">
            <a:avLst/>
          </a:prstGeom>
          <a:solidFill>
            <a:schemeClr val="accent3">
              <a:lumMod val="75000"/>
            </a:schemeClr>
          </a:solidFill>
          <a:ln w="12700">
            <a:solidFill>
              <a:srgbClr val="E9C46A"/>
            </a:solidFill>
            <a:prstDash val="solid"/>
          </a:ln>
        </p:spPr>
        <p:txBody>
          <a:bodyPr/>
          <a:lstStyle/>
          <a:p>
            <a:endParaRPr lang="en-US"/>
          </a:p>
        </p:txBody>
      </p:sp>
      <p:sp>
        <p:nvSpPr>
          <p:cNvPr id="18" name="Text 16"/>
          <p:cNvSpPr/>
          <p:nvPr/>
        </p:nvSpPr>
        <p:spPr>
          <a:xfrm>
            <a:off x="822960" y="3858768"/>
            <a:ext cx="6126480" cy="310896"/>
          </a:xfrm>
          <a:prstGeom prst="rect">
            <a:avLst/>
          </a:prstGeom>
          <a:noFill/>
          <a:ln/>
        </p:spPr>
        <p:txBody>
          <a:bodyPr wrap="square" lIns="0" tIns="0" rIns="0" bIns="0" rtlCol="0" anchor="ctr">
            <a:noAutofit/>
          </a:bodyPr>
          <a:lstStyle/>
          <a:p>
            <a:pPr marL="0" indent="0">
              <a:buNone/>
            </a:pPr>
            <a:r>
              <a:rPr lang="en-US" sz="1800" b="1">
                <a:solidFill>
                  <a:srgbClr val="143A5A"/>
                </a:solidFill>
              </a:rPr>
              <a:t>System Framework Self-Assessment</a:t>
            </a:r>
            <a:endParaRPr lang="en-US" sz="1500"/>
          </a:p>
        </p:txBody>
      </p:sp>
      <p:sp>
        <p:nvSpPr>
          <p:cNvPr id="19" name="Text 17"/>
          <p:cNvSpPr/>
          <p:nvPr/>
        </p:nvSpPr>
        <p:spPr>
          <a:xfrm>
            <a:off x="822960" y="4224527"/>
            <a:ext cx="6126480" cy="219456"/>
          </a:xfrm>
          <a:prstGeom prst="rect">
            <a:avLst/>
          </a:prstGeom>
          <a:noFill/>
          <a:ln/>
        </p:spPr>
        <p:txBody>
          <a:bodyPr wrap="square" lIns="254" tIns="254" rIns="254" bIns="254" rtlCol="0" anchor="ctr">
            <a:noAutofit/>
          </a:bodyPr>
          <a:lstStyle/>
          <a:p>
            <a:pPr marL="0" indent="0">
              <a:buNone/>
            </a:pPr>
            <a:r>
              <a:rPr lang="en-US" sz="1400">
                <a:solidFill>
                  <a:srgbClr val="1F2937"/>
                </a:solidFill>
              </a:rPr>
              <a:t>https://ectacenter.org/sysframe/selfassessment.asp</a:t>
            </a:r>
            <a:endParaRPr lang="en-US" sz="1180"/>
          </a:p>
        </p:txBody>
      </p:sp>
      <p:sp>
        <p:nvSpPr>
          <p:cNvPr id="20" name="Shape 18">
            <a:extLst>
              <a:ext uri="{C183D7F6-B498-43B3-948B-1728B52AA6E4}">
                <adec:decorative xmlns:adec="http://schemas.microsoft.com/office/drawing/2017/decorative" val="1"/>
              </a:ext>
            </a:extLst>
          </p:cNvPr>
          <p:cNvSpPr/>
          <p:nvPr/>
        </p:nvSpPr>
        <p:spPr>
          <a:xfrm>
            <a:off x="594360" y="4773168"/>
            <a:ext cx="6583680" cy="914400"/>
          </a:xfrm>
          <a:prstGeom prst="roundRect">
            <a:avLst>
              <a:gd name="adj" fmla="val 8421"/>
            </a:avLst>
          </a:prstGeom>
          <a:solidFill>
            <a:srgbClr val="FFFFFF"/>
          </a:solidFill>
          <a:ln w="12700">
            <a:solidFill>
              <a:srgbClr val="D9E2EC"/>
            </a:solidFill>
            <a:prstDash val="solid"/>
          </a:ln>
        </p:spPr>
        <p:txBody>
          <a:bodyPr/>
          <a:lstStyle/>
          <a:p>
            <a:endParaRPr lang="en-US"/>
          </a:p>
        </p:txBody>
      </p:sp>
      <p:sp>
        <p:nvSpPr>
          <p:cNvPr id="21" name="Shape 19">
            <a:extLst>
              <a:ext uri="{C183D7F6-B498-43B3-948B-1728B52AA6E4}">
                <adec:decorative xmlns:adec="http://schemas.microsoft.com/office/drawing/2017/decorative" val="1"/>
              </a:ext>
            </a:extLst>
          </p:cNvPr>
          <p:cNvSpPr/>
          <p:nvPr/>
        </p:nvSpPr>
        <p:spPr>
          <a:xfrm>
            <a:off x="594360" y="4773168"/>
            <a:ext cx="6583680" cy="100584"/>
          </a:xfrm>
          <a:prstGeom prst="rect">
            <a:avLst/>
          </a:prstGeom>
          <a:solidFill>
            <a:srgbClr val="E76F51"/>
          </a:solidFill>
          <a:ln w="12700">
            <a:solidFill>
              <a:srgbClr val="E76F51"/>
            </a:solidFill>
            <a:prstDash val="solid"/>
          </a:ln>
        </p:spPr>
        <p:txBody>
          <a:bodyPr/>
          <a:lstStyle/>
          <a:p>
            <a:endParaRPr lang="en-US"/>
          </a:p>
        </p:txBody>
      </p:sp>
      <p:sp>
        <p:nvSpPr>
          <p:cNvPr id="22" name="Text 20"/>
          <p:cNvSpPr/>
          <p:nvPr/>
        </p:nvSpPr>
        <p:spPr>
          <a:xfrm>
            <a:off x="822960" y="4956048"/>
            <a:ext cx="6126480" cy="310896"/>
          </a:xfrm>
          <a:prstGeom prst="rect">
            <a:avLst/>
          </a:prstGeom>
          <a:noFill/>
          <a:ln/>
        </p:spPr>
        <p:txBody>
          <a:bodyPr wrap="square" lIns="0" tIns="0" rIns="0" bIns="0" rtlCol="0" anchor="ctr">
            <a:noAutofit/>
          </a:bodyPr>
          <a:lstStyle/>
          <a:p>
            <a:pPr marL="0" indent="0">
              <a:buNone/>
            </a:pPr>
            <a:r>
              <a:rPr lang="en-US" sz="1800" b="1">
                <a:solidFill>
                  <a:srgbClr val="143A5A"/>
                </a:solidFill>
              </a:rPr>
              <a:t>System Framework Quick Start Guide</a:t>
            </a:r>
            <a:endParaRPr lang="en-US" sz="1500"/>
          </a:p>
        </p:txBody>
      </p:sp>
      <p:sp>
        <p:nvSpPr>
          <p:cNvPr id="23" name="Text 21"/>
          <p:cNvSpPr/>
          <p:nvPr/>
        </p:nvSpPr>
        <p:spPr>
          <a:xfrm>
            <a:off x="822960" y="5321807"/>
            <a:ext cx="6126480" cy="219456"/>
          </a:xfrm>
          <a:prstGeom prst="rect">
            <a:avLst/>
          </a:prstGeom>
          <a:noFill/>
          <a:ln/>
        </p:spPr>
        <p:txBody>
          <a:bodyPr wrap="square" lIns="254" tIns="254" rIns="254" bIns="254" rtlCol="0" anchor="ctr">
            <a:noAutofit/>
          </a:bodyPr>
          <a:lstStyle/>
          <a:p>
            <a:pPr marL="0" indent="0">
              <a:buNone/>
            </a:pPr>
            <a:r>
              <a:rPr lang="en-US" sz="1400">
                <a:solidFill>
                  <a:srgbClr val="1F2937"/>
                </a:solidFill>
              </a:rPr>
              <a:t>https://ectacenter.org/sysframe/quickstart.asp</a:t>
            </a:r>
            <a:endParaRPr lang="en-US" sz="1180"/>
          </a:p>
        </p:txBody>
      </p:sp>
      <p:sp>
        <p:nvSpPr>
          <p:cNvPr id="24" name="Text 22"/>
          <p:cNvSpPr>
            <a:spLocks noGrp="1"/>
          </p:cNvSpPr>
          <p:nvPr>
            <p:ph type="title" idx="4294967295"/>
          </p:nvPr>
        </p:nvSpPr>
        <p:spPr>
          <a:xfrm>
            <a:off x="7754112" y="2450592"/>
            <a:ext cx="3749039" cy="749808"/>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srgbClr val="143A5A"/>
                </a:solidFill>
                <a:effectLst/>
                <a:uLnTx/>
                <a:uFillTx/>
                <a:latin typeface="+mn-lt"/>
                <a:ea typeface="+mn-ea"/>
                <a:cs typeface="+mn-cs"/>
              </a:rPr>
              <a:t>Thank you</a:t>
            </a:r>
            <a:endParaRPr kumimoji="0" lang="en-US" sz="3600" b="0" i="0" u="none" strike="noStrike" kern="1200" cap="none" spc="0" normalizeH="0" baseline="0" noProof="0" dirty="0">
              <a:ln>
                <a:noFill/>
              </a:ln>
              <a:solidFill>
                <a:schemeClr val="tx1"/>
              </a:solidFill>
              <a:effectLst/>
              <a:uLnTx/>
              <a:uFillTx/>
              <a:latin typeface="+mn-lt"/>
              <a:ea typeface="+mn-ea"/>
              <a:cs typeface="+mn-cs"/>
            </a:endParaRPr>
          </a:p>
        </p:txBody>
      </p:sp>
      <p:sp>
        <p:nvSpPr>
          <p:cNvPr id="25" name="Text 23"/>
          <p:cNvSpPr/>
          <p:nvPr/>
        </p:nvSpPr>
        <p:spPr>
          <a:xfrm>
            <a:off x="7754112" y="3401568"/>
            <a:ext cx="3749039" cy="384048"/>
          </a:xfrm>
          <a:prstGeom prst="rect">
            <a:avLst/>
          </a:prstGeom>
          <a:noFill/>
          <a:ln/>
        </p:spPr>
        <p:txBody>
          <a:bodyPr wrap="square" lIns="0" tIns="0" rIns="0" bIns="0" rtlCol="0" anchor="ctr">
            <a:noAutofit/>
          </a:bodyPr>
          <a:lstStyle/>
          <a:p>
            <a:pPr marL="0" indent="0" algn="ctr">
              <a:buNone/>
            </a:pPr>
            <a:r>
              <a:rPr lang="en-US" sz="2000">
                <a:solidFill>
                  <a:srgbClr val="405060"/>
                </a:solidFill>
              </a:rPr>
              <a:t>Questions &amp; reflections</a:t>
            </a:r>
            <a:endParaRPr lang="en-US" sz="1600"/>
          </a:p>
        </p:txBody>
      </p:sp>
      <p:sp>
        <p:nvSpPr>
          <p:cNvPr id="2" name="Slide Number Placeholder 1">
            <a:extLst>
              <a:ext uri="{FF2B5EF4-FFF2-40B4-BE49-F238E27FC236}">
                <a16:creationId xmlns:a16="http://schemas.microsoft.com/office/drawing/2014/main" id="{C681E31B-F020-3BB5-2C86-CBD4895BA93E}"/>
              </a:ext>
            </a:extLst>
          </p:cNvPr>
          <p:cNvSpPr>
            <a:spLocks noGrp="1"/>
          </p:cNvSpPr>
          <p:nvPr>
            <p:ph type="sldNum" sz="quarter" idx="4"/>
          </p:nvPr>
        </p:nvSpPr>
        <p:spPr/>
        <p:txBody>
          <a:bodyPr/>
          <a:lstStyle/>
          <a:p>
            <a:fld id="{8FF8BE51-C3B0-9B4F-9A06-4F809A9A7941}" type="slidenum">
              <a:rPr lang="en-US" smtClean="0"/>
              <a:pPr/>
              <a:t>62</a:t>
            </a:fld>
            <a:endParaRPr lang="en-US"/>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54506C-4FFC-3F19-2D65-BE3E1986ABE0}"/>
              </a:ext>
            </a:extLst>
          </p:cNvPr>
          <p:cNvSpPr>
            <a:spLocks noGrp="1"/>
          </p:cNvSpPr>
          <p:nvPr>
            <p:ph type="title" idx="4294967295"/>
          </p:nvPr>
        </p:nvSpPr>
        <p:spPr>
          <a:xfrm>
            <a:off x="838200" y="-1325563"/>
            <a:ext cx="10515600" cy="1325563"/>
          </a:xfrm>
          <a:prstGeom prst="rect">
            <a:avLst/>
          </a:prstGeom>
        </p:spPr>
        <p:txBody>
          <a:bodyPr anchor="b"/>
          <a:lstStyle/>
          <a:p>
            <a:r>
              <a:rPr lang="en-US"/>
              <a:t>ECTA Acknowledgments slide</a:t>
            </a:r>
          </a:p>
        </p:txBody>
      </p:sp>
    </p:spTree>
    <p:extLst>
      <p:ext uri="{BB962C8B-B14F-4D97-AF65-F5344CB8AC3E}">
        <p14:creationId xmlns:p14="http://schemas.microsoft.com/office/powerpoint/2010/main" val="26987272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6" name="Text 4"/>
          <p:cNvSpPr>
            <a:spLocks noGrp="1"/>
          </p:cNvSpPr>
          <p:nvPr>
            <p:ph type="title" idx="4294967295"/>
          </p:nvPr>
        </p:nvSpPr>
        <p:spPr>
          <a:xfrm>
            <a:off x="502920" y="658368"/>
            <a:ext cx="11064240" cy="347472"/>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normAutofit fontScale="9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srgbClr val="143A5A"/>
                </a:solidFill>
                <a:effectLst/>
                <a:uLnTx/>
                <a:uFillTx/>
                <a:latin typeface="+mn-lt"/>
                <a:ea typeface="+mn-ea"/>
                <a:cs typeface="+mn-cs"/>
              </a:rPr>
              <a:t>What registrants hope to gain</a:t>
            </a:r>
            <a:endParaRPr kumimoji="0" lang="en-US" sz="2800" b="0" i="0" u="none" strike="noStrike" kern="1200" cap="none" spc="0" normalizeH="0" baseline="0" noProof="0">
              <a:ln>
                <a:noFill/>
              </a:ln>
              <a:solidFill>
                <a:schemeClr val="tx1"/>
              </a:solidFill>
              <a:effectLst/>
              <a:uLnTx/>
              <a:uFillTx/>
              <a:latin typeface="+mn-lt"/>
              <a:ea typeface="+mn-ea"/>
              <a:cs typeface="+mn-cs"/>
            </a:endParaRPr>
          </a:p>
        </p:txBody>
      </p:sp>
      <p:sp>
        <p:nvSpPr>
          <p:cNvPr id="7" name="Text 5"/>
          <p:cNvSpPr/>
          <p:nvPr/>
        </p:nvSpPr>
        <p:spPr>
          <a:xfrm>
            <a:off x="530352" y="1078992"/>
            <a:ext cx="10789920" cy="201168"/>
          </a:xfrm>
          <a:prstGeom prst="rect">
            <a:avLst/>
          </a:prstGeom>
          <a:noFill/>
          <a:ln/>
        </p:spPr>
        <p:txBody>
          <a:bodyPr wrap="square" lIns="0" tIns="0" rIns="0" bIns="0" rtlCol="0" anchor="ctr">
            <a:normAutofit fontScale="92500" lnSpcReduction="20000"/>
          </a:bodyPr>
          <a:lstStyle/>
          <a:p>
            <a:pPr marL="0" indent="0">
              <a:buNone/>
            </a:pPr>
            <a:r>
              <a:rPr lang="en-US" sz="1600">
                <a:solidFill>
                  <a:srgbClr val="405060"/>
                </a:solidFill>
              </a:rPr>
              <a:t>Open-ended responses point to practical, immediately usable support.</a:t>
            </a:r>
            <a:endParaRPr lang="en-US" sz="1600"/>
          </a:p>
        </p:txBody>
      </p:sp>
      <p:graphicFrame>
        <p:nvGraphicFramePr>
          <p:cNvPr id="8" name="Chart 0" descr="Table showing open-ended responses by percentage"/>
          <p:cNvGraphicFramePr/>
          <p:nvPr>
            <p:extLst>
              <p:ext uri="{D42A27DB-BD31-4B8C-83A1-F6EECF244321}">
                <p14:modId xmlns:p14="http://schemas.microsoft.com/office/powerpoint/2010/main" val="1487726841"/>
              </p:ext>
            </p:extLst>
          </p:nvPr>
        </p:nvGraphicFramePr>
        <p:xfrm>
          <a:off x="822960" y="1417320"/>
          <a:ext cx="6766560" cy="4297680"/>
        </p:xfrm>
        <a:graphic>
          <a:graphicData uri="http://schemas.openxmlformats.org/drawingml/2006/chart">
            <c:chart xmlns:c="http://schemas.openxmlformats.org/drawingml/2006/chart" xmlns:r="http://schemas.openxmlformats.org/officeDocument/2006/relationships" r:id="rId3"/>
          </a:graphicData>
        </a:graphic>
      </p:graphicFrame>
      <p:sp>
        <p:nvSpPr>
          <p:cNvPr id="9" name="Shape 6">
            <a:extLst>
              <a:ext uri="{C183D7F6-B498-43B3-948B-1728B52AA6E4}">
                <adec:decorative xmlns:adec="http://schemas.microsoft.com/office/drawing/2017/decorative" val="1"/>
              </a:ext>
            </a:extLst>
          </p:cNvPr>
          <p:cNvSpPr/>
          <p:nvPr/>
        </p:nvSpPr>
        <p:spPr>
          <a:xfrm>
            <a:off x="7909560" y="1600200"/>
            <a:ext cx="3200400" cy="2194560"/>
          </a:xfrm>
          <a:prstGeom prst="roundRect">
            <a:avLst>
              <a:gd name="adj" fmla="val 3333"/>
            </a:avLst>
          </a:prstGeom>
          <a:solidFill>
            <a:srgbClr val="FFFFFF"/>
          </a:solidFill>
          <a:ln w="12700">
            <a:solidFill>
              <a:srgbClr val="D9E2EC"/>
            </a:solidFill>
            <a:prstDash val="solid"/>
          </a:ln>
        </p:spPr>
        <p:txBody>
          <a:bodyPr/>
          <a:lstStyle/>
          <a:p>
            <a:endParaRPr lang="en-US"/>
          </a:p>
        </p:txBody>
      </p:sp>
      <p:sp>
        <p:nvSpPr>
          <p:cNvPr id="10" name="Shape 7">
            <a:extLst>
              <a:ext uri="{C183D7F6-B498-43B3-948B-1728B52AA6E4}">
                <adec:decorative xmlns:adec="http://schemas.microsoft.com/office/drawing/2017/decorative" val="1"/>
              </a:ext>
            </a:extLst>
          </p:cNvPr>
          <p:cNvSpPr/>
          <p:nvPr/>
        </p:nvSpPr>
        <p:spPr>
          <a:xfrm>
            <a:off x="7909560" y="1600200"/>
            <a:ext cx="3200400" cy="91440"/>
          </a:xfrm>
          <a:prstGeom prst="rect">
            <a:avLst/>
          </a:prstGeom>
          <a:solidFill>
            <a:srgbClr val="2A9D8F"/>
          </a:solidFill>
          <a:ln w="12700">
            <a:solidFill>
              <a:srgbClr val="2A9D8F"/>
            </a:solidFill>
            <a:prstDash val="solid"/>
          </a:ln>
        </p:spPr>
        <p:txBody>
          <a:bodyPr/>
          <a:lstStyle/>
          <a:p>
            <a:endParaRPr lang="en-US"/>
          </a:p>
        </p:txBody>
      </p:sp>
      <p:sp>
        <p:nvSpPr>
          <p:cNvPr id="11" name="Text 8"/>
          <p:cNvSpPr/>
          <p:nvPr/>
        </p:nvSpPr>
        <p:spPr>
          <a:xfrm>
            <a:off x="8074152" y="1783080"/>
            <a:ext cx="2871216" cy="274320"/>
          </a:xfrm>
          <a:prstGeom prst="rect">
            <a:avLst/>
          </a:prstGeom>
          <a:noFill/>
          <a:ln/>
        </p:spPr>
        <p:txBody>
          <a:bodyPr wrap="square" lIns="0" tIns="0" rIns="0" bIns="0" rtlCol="0" anchor="ctr">
            <a:normAutofit/>
          </a:bodyPr>
          <a:lstStyle/>
          <a:p>
            <a:pPr marL="0" indent="0">
              <a:buNone/>
            </a:pPr>
            <a:r>
              <a:rPr lang="en-US" b="1">
                <a:solidFill>
                  <a:srgbClr val="143A5A"/>
                </a:solidFill>
              </a:rPr>
              <a:t>Most requested content</a:t>
            </a:r>
            <a:endParaRPr lang="en-US"/>
          </a:p>
        </p:txBody>
      </p:sp>
      <p:sp>
        <p:nvSpPr>
          <p:cNvPr id="12" name="Text 9"/>
          <p:cNvSpPr/>
          <p:nvPr/>
        </p:nvSpPr>
        <p:spPr>
          <a:xfrm>
            <a:off x="8074152" y="2167128"/>
            <a:ext cx="3035808" cy="1627632"/>
          </a:xfrm>
          <a:prstGeom prst="rect">
            <a:avLst/>
          </a:prstGeom>
          <a:noFill/>
          <a:ln/>
        </p:spPr>
        <p:txBody>
          <a:bodyPr wrap="square" lIns="254" tIns="254" rIns="254" bIns="254" rtlCol="0" anchor="ctr">
            <a:normAutofit fontScale="85000" lnSpcReduction="10000"/>
          </a:bodyPr>
          <a:lstStyle/>
          <a:p>
            <a:pPr marL="342900" indent="-342900">
              <a:buFont typeface="Arial" panose="020B0604020202020204" pitchFamily="34" charset="0"/>
              <a:buChar char="•"/>
            </a:pPr>
            <a:r>
              <a:rPr lang="en-US" sz="1700">
                <a:solidFill>
                  <a:srgbClr val="1F2937"/>
                </a:solidFill>
              </a:rPr>
              <a:t>Concrete recruitment and retention strategies</a:t>
            </a:r>
            <a:endParaRPr lang="en-US" sz="1700"/>
          </a:p>
          <a:p>
            <a:pPr marL="342900" indent="-342900">
              <a:buFont typeface="Arial" panose="020B0604020202020204" pitchFamily="34" charset="0"/>
              <a:buChar char="•"/>
            </a:pPr>
            <a:r>
              <a:rPr lang="en-US" sz="1700">
                <a:solidFill>
                  <a:srgbClr val="1F2937"/>
                </a:solidFill>
              </a:rPr>
              <a:t>Tools that can be implemented locally</a:t>
            </a:r>
            <a:endParaRPr lang="en-US" sz="1700"/>
          </a:p>
          <a:p>
            <a:pPr marL="342900" indent="-342900">
              <a:buFont typeface="Arial" panose="020B0604020202020204" pitchFamily="34" charset="0"/>
              <a:buChar char="•"/>
            </a:pPr>
            <a:r>
              <a:rPr lang="en-US" sz="1700">
                <a:solidFill>
                  <a:srgbClr val="1F2937"/>
                </a:solidFill>
              </a:rPr>
              <a:t>Workforce systems, career pathways and Grow Your Own approaches</a:t>
            </a:r>
            <a:endParaRPr lang="en-US" sz="1700"/>
          </a:p>
          <a:p>
            <a:pPr marL="342900" indent="-342900">
              <a:buFont typeface="Arial" panose="020B0604020202020204" pitchFamily="34" charset="0"/>
              <a:buChar char="•"/>
            </a:pPr>
            <a:r>
              <a:rPr lang="en-US" sz="1700">
                <a:solidFill>
                  <a:srgbClr val="1F2937"/>
                </a:solidFill>
              </a:rPr>
              <a:t>Examples from states and peers</a:t>
            </a:r>
          </a:p>
          <a:p>
            <a:endParaRPr lang="en-US" sz="800"/>
          </a:p>
          <a:p>
            <a:pPr marL="0" indent="0">
              <a:buNone/>
            </a:pPr>
            <a:endParaRPr lang="en-US" sz="1180"/>
          </a:p>
        </p:txBody>
      </p:sp>
      <p:sp>
        <p:nvSpPr>
          <p:cNvPr id="13" name="Shape 10">
            <a:extLst>
              <a:ext uri="{C183D7F6-B498-43B3-948B-1728B52AA6E4}">
                <adec:decorative xmlns:adec="http://schemas.microsoft.com/office/drawing/2017/decorative" val="1"/>
              </a:ext>
            </a:extLst>
          </p:cNvPr>
          <p:cNvSpPr/>
          <p:nvPr/>
        </p:nvSpPr>
        <p:spPr>
          <a:xfrm>
            <a:off x="7909560" y="4069080"/>
            <a:ext cx="3291840" cy="1627632"/>
          </a:xfrm>
          <a:prstGeom prst="roundRect">
            <a:avLst>
              <a:gd name="adj" fmla="val 6400"/>
            </a:avLst>
          </a:prstGeom>
          <a:solidFill>
            <a:srgbClr val="FFFFFF"/>
          </a:solidFill>
          <a:ln w="12700">
            <a:solidFill>
              <a:srgbClr val="D9E2EC"/>
            </a:solidFill>
            <a:prstDash val="solid"/>
          </a:ln>
        </p:spPr>
        <p:txBody>
          <a:bodyPr/>
          <a:lstStyle/>
          <a:p>
            <a:endParaRPr lang="en-US"/>
          </a:p>
        </p:txBody>
      </p:sp>
      <p:sp>
        <p:nvSpPr>
          <p:cNvPr id="14" name="Shape 11">
            <a:extLst>
              <a:ext uri="{C183D7F6-B498-43B3-948B-1728B52AA6E4}">
                <adec:decorative xmlns:adec="http://schemas.microsoft.com/office/drawing/2017/decorative" val="1"/>
              </a:ext>
            </a:extLst>
          </p:cNvPr>
          <p:cNvSpPr/>
          <p:nvPr/>
        </p:nvSpPr>
        <p:spPr>
          <a:xfrm>
            <a:off x="7909560" y="4069080"/>
            <a:ext cx="3200400" cy="91440"/>
          </a:xfrm>
          <a:prstGeom prst="rect">
            <a:avLst/>
          </a:prstGeom>
          <a:solidFill>
            <a:srgbClr val="E76F51"/>
          </a:solidFill>
          <a:ln w="12700">
            <a:solidFill>
              <a:srgbClr val="E76F51"/>
            </a:solidFill>
            <a:prstDash val="solid"/>
          </a:ln>
        </p:spPr>
        <p:txBody>
          <a:bodyPr/>
          <a:lstStyle/>
          <a:p>
            <a:endParaRPr lang="en-US"/>
          </a:p>
        </p:txBody>
      </p:sp>
      <p:sp>
        <p:nvSpPr>
          <p:cNvPr id="15" name="Text 12"/>
          <p:cNvSpPr/>
          <p:nvPr/>
        </p:nvSpPr>
        <p:spPr>
          <a:xfrm>
            <a:off x="8074152" y="4251960"/>
            <a:ext cx="2871216" cy="274320"/>
          </a:xfrm>
          <a:prstGeom prst="rect">
            <a:avLst/>
          </a:prstGeom>
          <a:noFill/>
          <a:ln/>
        </p:spPr>
        <p:txBody>
          <a:bodyPr wrap="square" lIns="0" tIns="0" rIns="0" bIns="0" rtlCol="0" anchor="ctr">
            <a:normAutofit fontScale="85000" lnSpcReduction="10000"/>
          </a:bodyPr>
          <a:lstStyle/>
          <a:p>
            <a:pPr marL="0" indent="0">
              <a:buNone/>
            </a:pPr>
            <a:r>
              <a:rPr lang="en-US" b="1">
                <a:solidFill>
                  <a:srgbClr val="143A5A"/>
                </a:solidFill>
              </a:rPr>
              <a:t>Every session should answer: </a:t>
            </a:r>
            <a:endParaRPr lang="en-US"/>
          </a:p>
        </p:txBody>
      </p:sp>
      <p:sp>
        <p:nvSpPr>
          <p:cNvPr id="16" name="Text 13"/>
          <p:cNvSpPr/>
          <p:nvPr/>
        </p:nvSpPr>
        <p:spPr>
          <a:xfrm>
            <a:off x="8074152" y="4636008"/>
            <a:ext cx="2871216" cy="1060704"/>
          </a:xfrm>
          <a:prstGeom prst="rect">
            <a:avLst/>
          </a:prstGeom>
          <a:noFill/>
          <a:ln/>
        </p:spPr>
        <p:txBody>
          <a:bodyPr wrap="square" lIns="254" tIns="254" rIns="254" bIns="254" rtlCol="0" anchor="ctr">
            <a:normAutofit/>
          </a:bodyPr>
          <a:lstStyle/>
          <a:p>
            <a:pPr marL="0" indent="0">
              <a:buNone/>
            </a:pPr>
            <a:r>
              <a:rPr lang="en-US" sz="1600" b="1" i="1">
                <a:solidFill>
                  <a:srgbClr val="1F2937"/>
                </a:solidFill>
              </a:rPr>
              <a:t>What works, how has it been implemented elsewhere, and what can we do next?</a:t>
            </a:r>
            <a:endParaRPr lang="en-US" sz="1600" b="1" i="1"/>
          </a:p>
        </p:txBody>
      </p:sp>
      <p:sp>
        <p:nvSpPr>
          <p:cNvPr id="17" name="Text 14"/>
          <p:cNvSpPr/>
          <p:nvPr/>
        </p:nvSpPr>
        <p:spPr>
          <a:xfrm>
            <a:off x="502920" y="6548724"/>
            <a:ext cx="10972800" cy="164592"/>
          </a:xfrm>
          <a:prstGeom prst="rect">
            <a:avLst/>
          </a:prstGeom>
          <a:noFill/>
          <a:ln/>
        </p:spPr>
        <p:txBody>
          <a:bodyPr wrap="square" lIns="0" tIns="0" rIns="0" bIns="0" rtlCol="0" anchor="ctr">
            <a:normAutofit/>
          </a:bodyPr>
          <a:lstStyle/>
          <a:p>
            <a:pPr marL="0" indent="0">
              <a:buNone/>
            </a:pPr>
            <a:r>
              <a:rPr lang="en-US" sz="750">
                <a:solidFill>
                  <a:srgbClr val="6C757D"/>
                </a:solidFill>
              </a:rPr>
              <a:t>Source: Registrant Snapshot deck; 126 open-ended responses.</a:t>
            </a:r>
            <a:endParaRPr lang="en-US" sz="750"/>
          </a:p>
        </p:txBody>
      </p:sp>
      <p:sp>
        <p:nvSpPr>
          <p:cNvPr id="2" name="Slide Number Placeholder 1">
            <a:extLst>
              <a:ext uri="{FF2B5EF4-FFF2-40B4-BE49-F238E27FC236}">
                <a16:creationId xmlns:a16="http://schemas.microsoft.com/office/drawing/2014/main" id="{F72422F5-3DCE-3653-2735-9148AE895021}"/>
              </a:ext>
            </a:extLst>
          </p:cNvPr>
          <p:cNvSpPr>
            <a:spLocks noGrp="1"/>
          </p:cNvSpPr>
          <p:nvPr>
            <p:ph type="sldNum" sz="quarter" idx="4"/>
          </p:nvPr>
        </p:nvSpPr>
        <p:spPr/>
        <p:txBody>
          <a:bodyPr/>
          <a:lstStyle/>
          <a:p>
            <a:fld id="{8FF8BE51-C3B0-9B4F-9A06-4F809A9A7941}" type="slidenum">
              <a:rPr lang="en-US" smtClean="0"/>
              <a:pPr/>
              <a:t>7</a:t>
            </a:fld>
            <a:endParaRPr lang="en-US"/>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6" name="Text 4"/>
          <p:cNvSpPr>
            <a:spLocks noGrp="1"/>
          </p:cNvSpPr>
          <p:nvPr>
            <p:ph type="title" idx="4294967295"/>
          </p:nvPr>
        </p:nvSpPr>
        <p:spPr>
          <a:xfrm>
            <a:off x="502920" y="512064"/>
            <a:ext cx="11064240" cy="512064"/>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srgbClr val="143A5A"/>
                </a:solidFill>
                <a:effectLst/>
                <a:uLnTx/>
                <a:uFillTx/>
                <a:latin typeface="+mn-lt"/>
                <a:ea typeface="+mn-ea"/>
                <a:cs typeface="+mn-cs"/>
              </a:rPr>
              <a:t>Needs assessment: linked system pressures</a:t>
            </a:r>
            <a:endParaRPr kumimoji="0" lang="en-US" sz="2800" b="0" i="0" u="none" strike="noStrike" kern="1200" cap="none" spc="0" normalizeH="0" baseline="0" noProof="0">
              <a:ln>
                <a:noFill/>
              </a:ln>
              <a:solidFill>
                <a:schemeClr val="tx1"/>
              </a:solidFill>
              <a:effectLst/>
              <a:uLnTx/>
              <a:uFillTx/>
              <a:latin typeface="+mn-lt"/>
              <a:ea typeface="+mn-ea"/>
              <a:cs typeface="+mn-cs"/>
            </a:endParaRPr>
          </a:p>
        </p:txBody>
      </p:sp>
      <p:sp>
        <p:nvSpPr>
          <p:cNvPr id="7" name="Text 5"/>
          <p:cNvSpPr/>
          <p:nvPr/>
        </p:nvSpPr>
        <p:spPr>
          <a:xfrm>
            <a:off x="530352" y="1060704"/>
            <a:ext cx="10789920" cy="329184"/>
          </a:xfrm>
          <a:prstGeom prst="rect">
            <a:avLst/>
          </a:prstGeom>
          <a:noFill/>
          <a:ln/>
        </p:spPr>
        <p:txBody>
          <a:bodyPr wrap="square" lIns="0" tIns="0" rIns="0" bIns="0" rtlCol="0" anchor="ctr">
            <a:noAutofit/>
          </a:bodyPr>
          <a:lstStyle/>
          <a:p>
            <a:pPr marL="0" indent="0">
              <a:buNone/>
            </a:pPr>
            <a:r>
              <a:rPr lang="en-US" sz="1600">
                <a:solidFill>
                  <a:srgbClr val="405060"/>
                </a:solidFill>
              </a:rPr>
              <a:t>Respondents describe recruitment, compensation, pathways, workload, and diversity as connected—not separate—challenges.</a:t>
            </a:r>
            <a:endParaRPr lang="en-US" sz="1200"/>
          </a:p>
        </p:txBody>
      </p:sp>
      <p:graphicFrame>
        <p:nvGraphicFramePr>
          <p:cNvPr id="8" name="Chart 0" descr="Table showing the hardest-to-fill roles by percentage"/>
          <p:cNvGraphicFramePr/>
          <p:nvPr>
            <p:extLst>
              <p:ext uri="{D42A27DB-BD31-4B8C-83A1-F6EECF244321}">
                <p14:modId xmlns:p14="http://schemas.microsoft.com/office/powerpoint/2010/main" val="1033990877"/>
              </p:ext>
            </p:extLst>
          </p:nvPr>
        </p:nvGraphicFramePr>
        <p:xfrm>
          <a:off x="502920" y="1517904"/>
          <a:ext cx="6583680" cy="4041648"/>
        </p:xfrm>
        <a:graphic>
          <a:graphicData uri="http://schemas.openxmlformats.org/drawingml/2006/chart">
            <c:chart xmlns:c="http://schemas.openxmlformats.org/drawingml/2006/chart" xmlns:r="http://schemas.openxmlformats.org/officeDocument/2006/relationships" r:id="rId3"/>
          </a:graphicData>
        </a:graphic>
      </p:graphicFrame>
      <p:sp>
        <p:nvSpPr>
          <p:cNvPr id="9" name="Shape 6">
            <a:extLst>
              <a:ext uri="{C183D7F6-B498-43B3-948B-1728B52AA6E4}">
                <adec:decorative xmlns:adec="http://schemas.microsoft.com/office/drawing/2017/decorative" val="1"/>
              </a:ext>
            </a:extLst>
          </p:cNvPr>
          <p:cNvSpPr/>
          <p:nvPr/>
        </p:nvSpPr>
        <p:spPr>
          <a:xfrm>
            <a:off x="7333488" y="1508760"/>
            <a:ext cx="4224528" cy="2011680"/>
          </a:xfrm>
          <a:prstGeom prst="roundRect">
            <a:avLst>
              <a:gd name="adj" fmla="val 4706"/>
            </a:avLst>
          </a:prstGeom>
          <a:solidFill>
            <a:srgbClr val="FFFFFF"/>
          </a:solidFill>
          <a:ln w="12700">
            <a:solidFill>
              <a:srgbClr val="D9E2EC"/>
            </a:solidFill>
            <a:prstDash val="solid"/>
          </a:ln>
        </p:spPr>
        <p:txBody>
          <a:bodyPr/>
          <a:lstStyle/>
          <a:p>
            <a:endParaRPr lang="en-US"/>
          </a:p>
        </p:txBody>
      </p:sp>
      <p:sp>
        <p:nvSpPr>
          <p:cNvPr id="10" name="Shape 7">
            <a:extLst>
              <a:ext uri="{C183D7F6-B498-43B3-948B-1728B52AA6E4}">
                <adec:decorative xmlns:adec="http://schemas.microsoft.com/office/drawing/2017/decorative" val="1"/>
              </a:ext>
            </a:extLst>
          </p:cNvPr>
          <p:cNvSpPr/>
          <p:nvPr/>
        </p:nvSpPr>
        <p:spPr>
          <a:xfrm>
            <a:off x="7333488" y="1508760"/>
            <a:ext cx="4224528" cy="118872"/>
          </a:xfrm>
          <a:prstGeom prst="rect">
            <a:avLst/>
          </a:prstGeom>
          <a:solidFill>
            <a:schemeClr val="accent3">
              <a:lumMod val="75000"/>
            </a:schemeClr>
          </a:solidFill>
          <a:ln w="12700">
            <a:solidFill>
              <a:srgbClr val="E9C46A"/>
            </a:solidFill>
            <a:prstDash val="solid"/>
          </a:ln>
        </p:spPr>
        <p:txBody>
          <a:bodyPr/>
          <a:lstStyle/>
          <a:p>
            <a:endParaRPr lang="en-US"/>
          </a:p>
        </p:txBody>
      </p:sp>
      <p:sp>
        <p:nvSpPr>
          <p:cNvPr id="11" name="Text 8"/>
          <p:cNvSpPr/>
          <p:nvPr/>
        </p:nvSpPr>
        <p:spPr>
          <a:xfrm>
            <a:off x="7571231" y="1764792"/>
            <a:ext cx="3749039" cy="365760"/>
          </a:xfrm>
          <a:prstGeom prst="rect">
            <a:avLst/>
          </a:prstGeom>
          <a:noFill/>
          <a:ln/>
        </p:spPr>
        <p:txBody>
          <a:bodyPr wrap="square" lIns="0" tIns="0" rIns="0" bIns="0" rtlCol="0" anchor="ctr">
            <a:noAutofit/>
          </a:bodyPr>
          <a:lstStyle/>
          <a:p>
            <a:pPr marL="0" indent="0">
              <a:buNone/>
            </a:pPr>
            <a:r>
              <a:rPr lang="en-US" sz="2000" b="1">
                <a:solidFill>
                  <a:srgbClr val="143A5A"/>
                </a:solidFill>
              </a:rPr>
              <a:t>Hardest-to-fill roles</a:t>
            </a:r>
            <a:endParaRPr lang="en-US" sz="1500"/>
          </a:p>
        </p:txBody>
      </p:sp>
      <p:sp>
        <p:nvSpPr>
          <p:cNvPr id="12" name="Text 9"/>
          <p:cNvSpPr/>
          <p:nvPr/>
        </p:nvSpPr>
        <p:spPr>
          <a:xfrm>
            <a:off x="7571231" y="2258568"/>
            <a:ext cx="3749039" cy="1024128"/>
          </a:xfrm>
          <a:prstGeom prst="rect">
            <a:avLst/>
          </a:prstGeom>
          <a:noFill/>
          <a:ln/>
        </p:spPr>
        <p:txBody>
          <a:bodyPr wrap="square" lIns="254" tIns="254" rIns="254" bIns="254" rtlCol="0" anchor="t">
            <a:noAutofit/>
          </a:bodyPr>
          <a:lstStyle/>
          <a:p>
            <a:pPr marL="0" indent="0">
              <a:buNone/>
            </a:pPr>
            <a:r>
              <a:rPr lang="en-US" sz="1500">
                <a:solidFill>
                  <a:srgbClr val="1F2937"/>
                </a:solidFill>
              </a:rPr>
              <a:t>OT, PT, SLP, classroom teachers, developmental specialists, preschool educators, service coordinators, social workers, behavior analysts, and bilingual home visitors.</a:t>
            </a:r>
            <a:endParaRPr lang="en-US" sz="1180"/>
          </a:p>
        </p:txBody>
      </p:sp>
      <p:sp>
        <p:nvSpPr>
          <p:cNvPr id="13" name="Shape 10">
            <a:extLst>
              <a:ext uri="{C183D7F6-B498-43B3-948B-1728B52AA6E4}">
                <adec:decorative xmlns:adec="http://schemas.microsoft.com/office/drawing/2017/decorative" val="1"/>
              </a:ext>
            </a:extLst>
          </p:cNvPr>
          <p:cNvSpPr/>
          <p:nvPr/>
        </p:nvSpPr>
        <p:spPr>
          <a:xfrm>
            <a:off x="7333488" y="3730752"/>
            <a:ext cx="4224528" cy="1993392"/>
          </a:xfrm>
          <a:prstGeom prst="roundRect">
            <a:avLst>
              <a:gd name="adj" fmla="val 4571"/>
            </a:avLst>
          </a:prstGeom>
          <a:solidFill>
            <a:srgbClr val="FFFFFF"/>
          </a:solidFill>
          <a:ln w="12700">
            <a:solidFill>
              <a:srgbClr val="D9E2EC"/>
            </a:solidFill>
            <a:prstDash val="solid"/>
          </a:ln>
        </p:spPr>
        <p:txBody>
          <a:bodyPr/>
          <a:lstStyle/>
          <a:p>
            <a:endParaRPr lang="en-US"/>
          </a:p>
        </p:txBody>
      </p:sp>
      <p:sp>
        <p:nvSpPr>
          <p:cNvPr id="14" name="Shape 11">
            <a:extLst>
              <a:ext uri="{C183D7F6-B498-43B3-948B-1728B52AA6E4}">
                <adec:decorative xmlns:adec="http://schemas.microsoft.com/office/drawing/2017/decorative" val="1"/>
              </a:ext>
            </a:extLst>
          </p:cNvPr>
          <p:cNvSpPr/>
          <p:nvPr/>
        </p:nvSpPr>
        <p:spPr>
          <a:xfrm>
            <a:off x="7333488" y="3730752"/>
            <a:ext cx="4224528" cy="118872"/>
          </a:xfrm>
          <a:prstGeom prst="rect">
            <a:avLst/>
          </a:prstGeom>
          <a:solidFill>
            <a:srgbClr val="2A9D8F"/>
          </a:solidFill>
          <a:ln w="12700">
            <a:solidFill>
              <a:srgbClr val="2A9D8F"/>
            </a:solidFill>
            <a:prstDash val="solid"/>
          </a:ln>
        </p:spPr>
        <p:txBody>
          <a:bodyPr/>
          <a:lstStyle/>
          <a:p>
            <a:endParaRPr lang="en-US"/>
          </a:p>
        </p:txBody>
      </p:sp>
      <p:sp>
        <p:nvSpPr>
          <p:cNvPr id="15" name="Text 12"/>
          <p:cNvSpPr/>
          <p:nvPr/>
        </p:nvSpPr>
        <p:spPr>
          <a:xfrm>
            <a:off x="7571231" y="3986784"/>
            <a:ext cx="3749039" cy="365760"/>
          </a:xfrm>
          <a:prstGeom prst="rect">
            <a:avLst/>
          </a:prstGeom>
          <a:noFill/>
          <a:ln/>
        </p:spPr>
        <p:txBody>
          <a:bodyPr wrap="square" lIns="0" tIns="0" rIns="0" bIns="0" rtlCol="0" anchor="ctr">
            <a:noAutofit/>
          </a:bodyPr>
          <a:lstStyle/>
          <a:p>
            <a:pPr marL="0" indent="0">
              <a:buNone/>
            </a:pPr>
            <a:r>
              <a:rPr lang="en-US" sz="2000" b="1">
                <a:solidFill>
                  <a:srgbClr val="143A5A"/>
                </a:solidFill>
              </a:rPr>
              <a:t>Interpretation</a:t>
            </a:r>
            <a:endParaRPr lang="en-US" sz="1500"/>
          </a:p>
        </p:txBody>
      </p:sp>
      <p:sp>
        <p:nvSpPr>
          <p:cNvPr id="16" name="Text 13"/>
          <p:cNvSpPr/>
          <p:nvPr/>
        </p:nvSpPr>
        <p:spPr>
          <a:xfrm>
            <a:off x="7571231" y="4480560"/>
            <a:ext cx="3749039" cy="1024128"/>
          </a:xfrm>
          <a:prstGeom prst="rect">
            <a:avLst/>
          </a:prstGeom>
          <a:noFill/>
          <a:ln/>
        </p:spPr>
        <p:txBody>
          <a:bodyPr wrap="square" lIns="254" tIns="254" rIns="254" bIns="254" rtlCol="0" anchor="t">
            <a:noAutofit/>
          </a:bodyPr>
          <a:lstStyle/>
          <a:p>
            <a:pPr marL="0" indent="0">
              <a:buNone/>
            </a:pPr>
            <a:r>
              <a:rPr lang="en-US" sz="1500">
                <a:solidFill>
                  <a:srgbClr val="1F2937"/>
                </a:solidFill>
              </a:rPr>
              <a:t>The series should help participants move from isolated activities toward coordinated workforce systems that attract, prepare, retain, and sustain personnel.</a:t>
            </a:r>
            <a:endParaRPr lang="en-US" sz="1180"/>
          </a:p>
        </p:txBody>
      </p:sp>
      <p:sp>
        <p:nvSpPr>
          <p:cNvPr id="17" name="Text 14"/>
          <p:cNvSpPr/>
          <p:nvPr/>
        </p:nvSpPr>
        <p:spPr>
          <a:xfrm>
            <a:off x="530352" y="6565392"/>
            <a:ext cx="10972800" cy="164592"/>
          </a:xfrm>
          <a:prstGeom prst="rect">
            <a:avLst/>
          </a:prstGeom>
          <a:noFill/>
          <a:ln/>
        </p:spPr>
        <p:txBody>
          <a:bodyPr wrap="square" lIns="0" tIns="0" rIns="0" bIns="0" rtlCol="0" anchor="ctr">
            <a:normAutofit/>
          </a:bodyPr>
          <a:lstStyle/>
          <a:p>
            <a:pPr marL="0" indent="0">
              <a:buNone/>
            </a:pPr>
            <a:r>
              <a:rPr lang="en-US" sz="750">
                <a:solidFill>
                  <a:srgbClr val="6C757D"/>
                </a:solidFill>
              </a:rPr>
              <a:t>Source: Needs Assessment Executive Summary deck; 15 respondents.</a:t>
            </a:r>
            <a:endParaRPr lang="en-US" sz="750"/>
          </a:p>
        </p:txBody>
      </p:sp>
      <p:sp>
        <p:nvSpPr>
          <p:cNvPr id="2" name="Slide Number Placeholder 1">
            <a:extLst>
              <a:ext uri="{FF2B5EF4-FFF2-40B4-BE49-F238E27FC236}">
                <a16:creationId xmlns:a16="http://schemas.microsoft.com/office/drawing/2014/main" id="{C3E0A249-1CC8-77B5-5831-3AF9CA77A8AF}"/>
              </a:ext>
            </a:extLst>
          </p:cNvPr>
          <p:cNvSpPr>
            <a:spLocks noGrp="1"/>
          </p:cNvSpPr>
          <p:nvPr>
            <p:ph type="sldNum" sz="quarter" idx="4"/>
          </p:nvPr>
        </p:nvSpPr>
        <p:spPr/>
        <p:txBody>
          <a:bodyPr/>
          <a:lstStyle/>
          <a:p>
            <a:fld id="{8FF8BE51-C3B0-9B4F-9A06-4F809A9A7941}" type="slidenum">
              <a:rPr lang="en-US" smtClean="0"/>
              <a:pPr/>
              <a:t>8</a:t>
            </a:fld>
            <a:endParaRPr lang="en-US"/>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B4CDFD-2F20-3D25-0439-0DBD76AEC0EE}"/>
              </a:ext>
            </a:extLst>
          </p:cNvPr>
          <p:cNvSpPr>
            <a:spLocks noGrp="1"/>
          </p:cNvSpPr>
          <p:nvPr>
            <p:ph type="title"/>
          </p:nvPr>
        </p:nvSpPr>
        <p:spPr>
          <a:xfrm>
            <a:off x="422583" y="274320"/>
            <a:ext cx="11005457" cy="914400"/>
          </a:xfrm>
        </p:spPr>
        <p:txBody>
          <a:bodyPr>
            <a:normAutofit fontScale="90000"/>
          </a:bodyPr>
          <a:lstStyle/>
          <a:p>
            <a:pPr algn="l"/>
            <a:r>
              <a:rPr lang="en-US" b="1">
                <a:solidFill>
                  <a:schemeClr val="tx1"/>
                </a:solidFill>
              </a:rPr>
              <a:t>Workforce data capacity is a major weakness</a:t>
            </a:r>
            <a:br>
              <a:rPr lang="en-US" b="1">
                <a:solidFill>
                  <a:schemeClr val="tx1"/>
                </a:solidFill>
              </a:rPr>
            </a:br>
            <a:endParaRPr lang="en-US" b="1">
              <a:solidFill>
                <a:schemeClr val="tx1"/>
              </a:solidFill>
            </a:endParaRPr>
          </a:p>
        </p:txBody>
      </p:sp>
      <p:sp>
        <p:nvSpPr>
          <p:cNvPr id="7" name="Text 5"/>
          <p:cNvSpPr/>
          <p:nvPr/>
        </p:nvSpPr>
        <p:spPr>
          <a:xfrm>
            <a:off x="530352" y="1060704"/>
            <a:ext cx="10789920" cy="329184"/>
          </a:xfrm>
          <a:prstGeom prst="rect">
            <a:avLst/>
          </a:prstGeom>
          <a:noFill/>
          <a:ln/>
        </p:spPr>
        <p:txBody>
          <a:bodyPr wrap="square" lIns="0" tIns="0" rIns="0" bIns="0" rtlCol="0" anchor="ctr">
            <a:noAutofit/>
          </a:bodyPr>
          <a:lstStyle/>
          <a:p>
            <a:pPr marL="0" indent="0">
              <a:buNone/>
            </a:pPr>
            <a:r>
              <a:rPr lang="en-US" sz="1600">
                <a:solidFill>
                  <a:srgbClr val="405060"/>
                </a:solidFill>
              </a:rPr>
              <a:t>A manageable dashboard can help participants target strategy, funding, and partnership decisions.</a:t>
            </a:r>
            <a:endParaRPr lang="en-US" sz="1200"/>
          </a:p>
        </p:txBody>
      </p:sp>
      <p:sp>
        <p:nvSpPr>
          <p:cNvPr id="8" name="Text 6"/>
          <p:cNvSpPr/>
          <p:nvPr/>
        </p:nvSpPr>
        <p:spPr>
          <a:xfrm>
            <a:off x="685800" y="1572768"/>
            <a:ext cx="3063240" cy="658368"/>
          </a:xfrm>
          <a:prstGeom prst="rect">
            <a:avLst/>
          </a:prstGeom>
          <a:noFill/>
          <a:ln/>
        </p:spPr>
        <p:txBody>
          <a:bodyPr wrap="square" lIns="0" tIns="0" rIns="0" bIns="0" rtlCol="0" anchor="ctr">
            <a:noAutofit/>
          </a:bodyPr>
          <a:lstStyle/>
          <a:p>
            <a:pPr marL="0" indent="0" algn="ctr">
              <a:buNone/>
            </a:pPr>
            <a:r>
              <a:rPr lang="en-US" sz="4400" b="1">
                <a:solidFill>
                  <a:srgbClr val="E76F51"/>
                </a:solidFill>
              </a:rPr>
              <a:t>47%</a:t>
            </a:r>
            <a:endParaRPr lang="en-US" sz="3400"/>
          </a:p>
        </p:txBody>
      </p:sp>
      <p:sp>
        <p:nvSpPr>
          <p:cNvPr id="9" name="Text 7"/>
          <p:cNvSpPr/>
          <p:nvPr/>
        </p:nvSpPr>
        <p:spPr>
          <a:xfrm>
            <a:off x="685800" y="2359152"/>
            <a:ext cx="3063240" cy="960120"/>
          </a:xfrm>
          <a:prstGeom prst="rect">
            <a:avLst/>
          </a:prstGeom>
          <a:noFill/>
          <a:ln/>
        </p:spPr>
        <p:txBody>
          <a:bodyPr wrap="square" lIns="0" tIns="0" rIns="0" bIns="0" rtlCol="0" anchor="t">
            <a:noAutofit/>
          </a:bodyPr>
          <a:lstStyle/>
          <a:p>
            <a:pPr marL="0" indent="0" algn="ctr">
              <a:buNone/>
            </a:pPr>
            <a:r>
              <a:rPr lang="en-US" sz="1900">
                <a:solidFill>
                  <a:srgbClr val="1F2937"/>
                </a:solidFill>
              </a:rPr>
              <a:t>Do not systematically</a:t>
            </a:r>
            <a:endParaRPr lang="en-US" sz="1600"/>
          </a:p>
          <a:p>
            <a:pPr marL="0" indent="0" algn="ctr">
              <a:buNone/>
            </a:pPr>
            <a:r>
              <a:rPr lang="en-US" sz="1900">
                <a:solidFill>
                  <a:srgbClr val="1F2937"/>
                </a:solidFill>
              </a:rPr>
              <a:t>collect workforce data</a:t>
            </a:r>
            <a:endParaRPr lang="en-US" sz="1600"/>
          </a:p>
        </p:txBody>
      </p:sp>
      <p:sp>
        <p:nvSpPr>
          <p:cNvPr id="10" name="Text 8"/>
          <p:cNvSpPr/>
          <p:nvPr/>
        </p:nvSpPr>
        <p:spPr>
          <a:xfrm>
            <a:off x="4087368" y="1572768"/>
            <a:ext cx="3063240" cy="658368"/>
          </a:xfrm>
          <a:prstGeom prst="rect">
            <a:avLst/>
          </a:prstGeom>
          <a:noFill/>
          <a:ln/>
        </p:spPr>
        <p:txBody>
          <a:bodyPr wrap="square" lIns="0" tIns="0" rIns="0" bIns="0" rtlCol="0" anchor="ctr">
            <a:noAutofit/>
          </a:bodyPr>
          <a:lstStyle/>
          <a:p>
            <a:pPr marL="0" indent="0" algn="ctr">
              <a:buNone/>
            </a:pPr>
            <a:r>
              <a:rPr lang="en-US" sz="4400" b="1">
                <a:solidFill>
                  <a:schemeClr val="accent3">
                    <a:lumMod val="75000"/>
                  </a:schemeClr>
                </a:solidFill>
              </a:rPr>
              <a:t>60%</a:t>
            </a:r>
            <a:endParaRPr lang="en-US" sz="3400">
              <a:solidFill>
                <a:schemeClr val="accent3">
                  <a:lumMod val="75000"/>
                </a:schemeClr>
              </a:solidFill>
            </a:endParaRPr>
          </a:p>
        </p:txBody>
      </p:sp>
      <p:sp>
        <p:nvSpPr>
          <p:cNvPr id="11" name="Text 9"/>
          <p:cNvSpPr/>
          <p:nvPr/>
        </p:nvSpPr>
        <p:spPr>
          <a:xfrm>
            <a:off x="4087368" y="2359152"/>
            <a:ext cx="3063240" cy="960120"/>
          </a:xfrm>
          <a:prstGeom prst="rect">
            <a:avLst/>
          </a:prstGeom>
          <a:noFill/>
          <a:ln/>
        </p:spPr>
        <p:txBody>
          <a:bodyPr wrap="square" lIns="0" tIns="0" rIns="0" bIns="0" rtlCol="0" anchor="t">
            <a:noAutofit/>
          </a:bodyPr>
          <a:lstStyle/>
          <a:p>
            <a:pPr marL="0" indent="0" algn="ctr">
              <a:buNone/>
            </a:pPr>
            <a:r>
              <a:rPr lang="en-US" sz="1900">
                <a:solidFill>
                  <a:srgbClr val="1F2937"/>
                </a:solidFill>
              </a:rPr>
              <a:t>Report limited use of</a:t>
            </a:r>
            <a:endParaRPr lang="en-US" sz="1600"/>
          </a:p>
          <a:p>
            <a:pPr marL="0" indent="0" algn="ctr">
              <a:buNone/>
            </a:pPr>
            <a:r>
              <a:rPr lang="en-US" sz="1900">
                <a:solidFill>
                  <a:srgbClr val="1F2937"/>
                </a:solidFill>
              </a:rPr>
              <a:t>available workforce data</a:t>
            </a:r>
            <a:endParaRPr lang="en-US" sz="1600"/>
          </a:p>
        </p:txBody>
      </p:sp>
      <p:sp>
        <p:nvSpPr>
          <p:cNvPr id="12" name="Text 10"/>
          <p:cNvSpPr/>
          <p:nvPr/>
        </p:nvSpPr>
        <p:spPr>
          <a:xfrm>
            <a:off x="7488936" y="1572768"/>
            <a:ext cx="3063240" cy="658368"/>
          </a:xfrm>
          <a:prstGeom prst="rect">
            <a:avLst/>
          </a:prstGeom>
          <a:noFill/>
          <a:ln/>
        </p:spPr>
        <p:txBody>
          <a:bodyPr wrap="square" lIns="0" tIns="0" rIns="0" bIns="0" rtlCol="0" anchor="ctr">
            <a:noAutofit/>
          </a:bodyPr>
          <a:lstStyle/>
          <a:p>
            <a:pPr marL="0" indent="0" algn="ctr">
              <a:buNone/>
            </a:pPr>
            <a:r>
              <a:rPr lang="en-US" sz="4400" b="1">
                <a:solidFill>
                  <a:srgbClr val="2A9D8F"/>
                </a:solidFill>
              </a:rPr>
              <a:t>40%</a:t>
            </a:r>
            <a:endParaRPr lang="en-US" sz="3400"/>
          </a:p>
        </p:txBody>
      </p:sp>
      <p:sp>
        <p:nvSpPr>
          <p:cNvPr id="13" name="Text 11"/>
          <p:cNvSpPr/>
          <p:nvPr/>
        </p:nvSpPr>
        <p:spPr>
          <a:xfrm>
            <a:off x="7488936" y="2359152"/>
            <a:ext cx="3063240" cy="960120"/>
          </a:xfrm>
          <a:prstGeom prst="rect">
            <a:avLst/>
          </a:prstGeom>
          <a:noFill/>
          <a:ln/>
        </p:spPr>
        <p:txBody>
          <a:bodyPr wrap="square" lIns="0" tIns="0" rIns="0" bIns="0" rtlCol="0" anchor="t">
            <a:noAutofit/>
          </a:bodyPr>
          <a:lstStyle/>
          <a:p>
            <a:pPr marL="0" indent="0" algn="ctr">
              <a:buNone/>
            </a:pPr>
            <a:r>
              <a:rPr lang="en-US" sz="1900">
                <a:solidFill>
                  <a:srgbClr val="1F2937"/>
                </a:solidFill>
              </a:rPr>
              <a:t>Collect workforce</a:t>
            </a:r>
            <a:endParaRPr lang="en-US" sz="1600"/>
          </a:p>
          <a:p>
            <a:pPr marL="0" indent="0" algn="ctr">
              <a:buNone/>
            </a:pPr>
            <a:r>
              <a:rPr lang="en-US" sz="1900">
                <a:solidFill>
                  <a:srgbClr val="1F2937"/>
                </a:solidFill>
              </a:rPr>
              <a:t>demographics</a:t>
            </a:r>
            <a:endParaRPr lang="en-US" sz="1600"/>
          </a:p>
        </p:txBody>
      </p:sp>
      <p:sp>
        <p:nvSpPr>
          <p:cNvPr id="14" name="Shape 12">
            <a:extLst>
              <a:ext uri="{C183D7F6-B498-43B3-948B-1728B52AA6E4}">
                <adec:decorative xmlns:adec="http://schemas.microsoft.com/office/drawing/2017/decorative" val="1"/>
              </a:ext>
            </a:extLst>
          </p:cNvPr>
          <p:cNvSpPr/>
          <p:nvPr/>
        </p:nvSpPr>
        <p:spPr>
          <a:xfrm>
            <a:off x="731520" y="3977639"/>
            <a:ext cx="10744200" cy="1645920"/>
          </a:xfrm>
          <a:prstGeom prst="roundRect">
            <a:avLst>
              <a:gd name="adj" fmla="val 5926"/>
            </a:avLst>
          </a:prstGeom>
          <a:solidFill>
            <a:srgbClr val="FFFFFF"/>
          </a:solidFill>
          <a:ln w="12700">
            <a:solidFill>
              <a:srgbClr val="D9E2EC"/>
            </a:solidFill>
            <a:prstDash val="solid"/>
          </a:ln>
        </p:spPr>
        <p:txBody>
          <a:bodyPr/>
          <a:lstStyle/>
          <a:p>
            <a:endParaRPr lang="en-US"/>
          </a:p>
        </p:txBody>
      </p:sp>
      <p:sp>
        <p:nvSpPr>
          <p:cNvPr id="15" name="Shape 13">
            <a:extLst>
              <a:ext uri="{C183D7F6-B498-43B3-948B-1728B52AA6E4}">
                <adec:decorative xmlns:adec="http://schemas.microsoft.com/office/drawing/2017/decorative" val="1"/>
              </a:ext>
            </a:extLst>
          </p:cNvPr>
          <p:cNvSpPr/>
          <p:nvPr/>
        </p:nvSpPr>
        <p:spPr>
          <a:xfrm>
            <a:off x="731520" y="3977639"/>
            <a:ext cx="10744200" cy="118872"/>
          </a:xfrm>
          <a:prstGeom prst="rect">
            <a:avLst/>
          </a:prstGeom>
          <a:solidFill>
            <a:srgbClr val="4D908E"/>
          </a:solidFill>
          <a:ln w="12700">
            <a:solidFill>
              <a:srgbClr val="4D908E"/>
            </a:solidFill>
            <a:prstDash val="solid"/>
          </a:ln>
        </p:spPr>
        <p:txBody>
          <a:bodyPr/>
          <a:lstStyle/>
          <a:p>
            <a:endParaRPr lang="en-US"/>
          </a:p>
        </p:txBody>
      </p:sp>
      <p:sp>
        <p:nvSpPr>
          <p:cNvPr id="16" name="Text 14"/>
          <p:cNvSpPr/>
          <p:nvPr/>
        </p:nvSpPr>
        <p:spPr>
          <a:xfrm>
            <a:off x="987552" y="4261104"/>
            <a:ext cx="10195560" cy="365760"/>
          </a:xfrm>
          <a:prstGeom prst="rect">
            <a:avLst/>
          </a:prstGeom>
          <a:noFill/>
          <a:ln/>
        </p:spPr>
        <p:txBody>
          <a:bodyPr wrap="square" lIns="0" tIns="0" rIns="0" bIns="0" rtlCol="0" anchor="ctr">
            <a:noAutofit/>
          </a:bodyPr>
          <a:lstStyle/>
          <a:p>
            <a:pPr marL="0" indent="0">
              <a:buNone/>
            </a:pPr>
            <a:r>
              <a:rPr lang="en-US" sz="2100" b="1">
                <a:solidFill>
                  <a:srgbClr val="143A5A"/>
                </a:solidFill>
              </a:rPr>
              <a:t>What participants need</a:t>
            </a:r>
            <a:endParaRPr lang="en-US" sz="1600"/>
          </a:p>
        </p:txBody>
      </p:sp>
      <p:sp>
        <p:nvSpPr>
          <p:cNvPr id="17" name="Text 15"/>
          <p:cNvSpPr/>
          <p:nvPr/>
        </p:nvSpPr>
        <p:spPr>
          <a:xfrm>
            <a:off x="987552" y="4736592"/>
            <a:ext cx="10195560" cy="713232"/>
          </a:xfrm>
          <a:prstGeom prst="rect">
            <a:avLst/>
          </a:prstGeom>
          <a:noFill/>
          <a:ln/>
        </p:spPr>
        <p:txBody>
          <a:bodyPr wrap="square" lIns="254" tIns="254" rIns="254" bIns="254" rtlCol="0" anchor="t">
            <a:noAutofit/>
          </a:bodyPr>
          <a:lstStyle/>
          <a:p>
            <a:r>
              <a:rPr lang="en-US" sz="1800">
                <a:solidFill>
                  <a:srgbClr val="1F2937"/>
                </a:solidFill>
              </a:rPr>
              <a:t>A manageable set of workforce measures</a:t>
            </a:r>
            <a:endParaRPr lang="en-US" sz="1600"/>
          </a:p>
          <a:p>
            <a:r>
              <a:rPr lang="en-US" sz="1800">
                <a:solidFill>
                  <a:srgbClr val="1F2937"/>
                </a:solidFill>
              </a:rPr>
              <a:t>Connected data across agencies and programs</a:t>
            </a:r>
            <a:endParaRPr lang="en-US" sz="1600"/>
          </a:p>
          <a:p>
            <a:r>
              <a:rPr lang="en-US" sz="1800">
                <a:solidFill>
                  <a:srgbClr val="1F2937"/>
                </a:solidFill>
              </a:rPr>
              <a:t>Dashboards that support policy, funding, recruitment, and retention decisions</a:t>
            </a:r>
            <a:endParaRPr lang="en-US" sz="1600"/>
          </a:p>
        </p:txBody>
      </p:sp>
      <p:sp>
        <p:nvSpPr>
          <p:cNvPr id="18" name="Text 16"/>
          <p:cNvSpPr/>
          <p:nvPr/>
        </p:nvSpPr>
        <p:spPr>
          <a:xfrm>
            <a:off x="457200" y="6565392"/>
            <a:ext cx="10972800" cy="164592"/>
          </a:xfrm>
          <a:prstGeom prst="rect">
            <a:avLst/>
          </a:prstGeom>
          <a:noFill/>
          <a:ln/>
        </p:spPr>
        <p:txBody>
          <a:bodyPr wrap="square" lIns="0" tIns="0" rIns="0" bIns="0" rtlCol="0" anchor="ctr">
            <a:normAutofit/>
          </a:bodyPr>
          <a:lstStyle/>
          <a:p>
            <a:pPr marL="0" indent="0">
              <a:buNone/>
            </a:pPr>
            <a:r>
              <a:rPr lang="en-US" sz="750">
                <a:solidFill>
                  <a:srgbClr val="6C757D"/>
                </a:solidFill>
              </a:rPr>
              <a:t>Source: Needs Assessment Executive Summary deck.</a:t>
            </a:r>
            <a:endParaRPr lang="en-US" sz="750"/>
          </a:p>
        </p:txBody>
      </p:sp>
      <p:sp>
        <p:nvSpPr>
          <p:cNvPr id="3" name="Slide Number Placeholder 2">
            <a:extLst>
              <a:ext uri="{FF2B5EF4-FFF2-40B4-BE49-F238E27FC236}">
                <a16:creationId xmlns:a16="http://schemas.microsoft.com/office/drawing/2014/main" id="{F9CE95E7-F47A-AFC9-A9E0-D9B2DD86D42C}"/>
              </a:ext>
            </a:extLst>
          </p:cNvPr>
          <p:cNvSpPr>
            <a:spLocks noGrp="1"/>
          </p:cNvSpPr>
          <p:nvPr>
            <p:ph type="sldNum" sz="quarter" idx="4"/>
          </p:nvPr>
        </p:nvSpPr>
        <p:spPr/>
        <p:txBody>
          <a:bodyPr/>
          <a:lstStyle/>
          <a:p>
            <a:fld id="{8FF8BE51-C3B0-9B4F-9A06-4F809A9A7941}" type="slidenum">
              <a:rPr lang="en-US" smtClean="0"/>
              <a:pPr/>
              <a:t>9</a:t>
            </a:fld>
            <a:endParaRPr lang="en-US"/>
          </a:p>
        </p:txBody>
      </p:sp>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ptos Display"/>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4_Gallery">
  <a:themeElements>
    <a:clrScheme name="ECTA-DaSy">
      <a:dk1>
        <a:srgbClr val="000000"/>
      </a:dk1>
      <a:lt1>
        <a:srgbClr val="FFFFFF"/>
      </a:lt1>
      <a:dk2>
        <a:srgbClr val="222222"/>
      </a:dk2>
      <a:lt2>
        <a:srgbClr val="CCCCCC"/>
      </a:lt2>
      <a:accent1>
        <a:srgbClr val="ED3232"/>
      </a:accent1>
      <a:accent2>
        <a:srgbClr val="FF6600"/>
      </a:accent2>
      <a:accent3>
        <a:srgbClr val="FFBE00"/>
      </a:accent3>
      <a:accent4>
        <a:srgbClr val="38B549"/>
      </a:accent4>
      <a:accent5>
        <a:srgbClr val="2777B9"/>
      </a:accent5>
      <a:accent6>
        <a:srgbClr val="982C78"/>
      </a:accent6>
      <a:hlink>
        <a:srgbClr val="007BFF"/>
      </a:hlink>
      <a:folHlink>
        <a:srgbClr val="007BFF"/>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lery">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ecta2-template" id="{E5C0DB02-524A-EA4E-8D6F-50CA54B66DB3}" vid="{F3436B59-AE16-654A-BAEA-9AD8E5CF8C60}"/>
    </a:ext>
  </a:extLst>
</a:theme>
</file>

<file path=ppt/theme/theme3.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ptos Display"/>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2_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onceptual framework" id="{2EB3D6CF-8678-4B2C-8160-1091A07A243C}" vid="{A51B28CF-7AEB-454A-87CC-F5EE92733CD5}"/>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C2C9FC4C8E81C74EA077FD4A6A616E7F" ma:contentTypeVersion="19" ma:contentTypeDescription="Create a new document." ma:contentTypeScope="" ma:versionID="806dbec6a4fd7e57f6ac559f87788b2d">
  <xsd:schema xmlns:xsd="http://www.w3.org/2001/XMLSchema" xmlns:xs="http://www.w3.org/2001/XMLSchema" xmlns:p="http://schemas.microsoft.com/office/2006/metadata/properties" xmlns:ns2="8d8b1221-cb47-43e5-997b-7d0bdebf637a" xmlns:ns3="09c8a845-e7a6-41fb-9590-158bae58e4d1" xmlns:ns4="c436c572-21bc-4fc1-bb65-153c842e904d" targetNamespace="http://schemas.microsoft.com/office/2006/metadata/properties" ma:root="true" ma:fieldsID="0ee4bdc3d794ceb74daece53ab3e5516" ns2:_="" ns3:_="" ns4:_="">
    <xsd:import namespace="8d8b1221-cb47-43e5-997b-7d0bdebf637a"/>
    <xsd:import namespace="09c8a845-e7a6-41fb-9590-158bae58e4d1"/>
    <xsd:import namespace="c436c572-21bc-4fc1-bb65-153c842e904d"/>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DateTaken" minOccurs="0"/>
                <xsd:element ref="ns3:MediaServiceAutoTags" minOccurs="0"/>
                <xsd:element ref="ns3:MediaServiceOCR" minOccurs="0"/>
                <xsd:element ref="ns3:MediaServiceEventHashCode" minOccurs="0"/>
                <xsd:element ref="ns3:MediaServiceGenerationTime" minOccurs="0"/>
                <xsd:element ref="ns3:MediaServiceAutoKeyPoints" minOccurs="0"/>
                <xsd:element ref="ns3:MediaServiceKeyPoints" minOccurs="0"/>
                <xsd:element ref="ns3:MediaLengthInSeconds" minOccurs="0"/>
                <xsd:element ref="ns3:MediaServiceLocation" minOccurs="0"/>
                <xsd:element ref="ns3:lcf76f155ced4ddcb4097134ff3c332f" minOccurs="0"/>
                <xsd:element ref="ns4:TaxCatchAll" minOccurs="0"/>
                <xsd:element ref="ns3:MediaServiceObjectDetectorVersions" minOccurs="0"/>
                <xsd:element ref="ns3:MediaServiceSearchProperties"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d8b1221-cb47-43e5-997b-7d0bdebf637a"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09c8a845-e7a6-41fb-9590-158bae58e4d1"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MediaServiceAutoTags" ma:internalName="MediaServiceAutoTags" ma:readOnly="true">
      <xsd:simpleType>
        <xsd:restriction base="dms:Text"/>
      </xsd:simpleType>
    </xsd:element>
    <xsd:element name="MediaServiceOCR" ma:index="14" nillable="true" ma:displayName="MediaServiceOCR" ma:internalName="MediaServiceOCR" ma:readOnly="true">
      <xsd:simpleType>
        <xsd:restriction base="dms:Note">
          <xsd:maxLength value="255"/>
        </xsd:restriction>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MediaLengthInSeconds" ma:index="19" nillable="true" ma:displayName="Length (seconds)" ma:internalName="MediaLengthInSeconds" ma:readOnly="true">
      <xsd:simpleType>
        <xsd:restriction base="dms:Unknown"/>
      </xsd:simpleType>
    </xsd:element>
    <xsd:element name="MediaServiceLocation" ma:index="20" nillable="true" ma:displayName="Location"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33fdc6da-32ca-4a2b-983e-32d6a4a8ae6b"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c436c572-21bc-4fc1-bb65-153c842e904d"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780e1644-1452-4b3d-990c-3b27352efd04}" ma:internalName="TaxCatchAll" ma:showField="CatchAllData" ma:web="c436c572-21bc-4fc1-bb65-153c842e904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09c8a845-e7a6-41fb-9590-158bae58e4d1">
      <Terms xmlns="http://schemas.microsoft.com/office/infopath/2007/PartnerControls"/>
    </lcf76f155ced4ddcb4097134ff3c332f>
    <TaxCatchAll xmlns="c436c572-21bc-4fc1-bb65-153c842e904d" xsi:nil="true"/>
  </documentManagement>
</p:properties>
</file>

<file path=customXml/itemProps1.xml><?xml version="1.0" encoding="utf-8"?>
<ds:datastoreItem xmlns:ds="http://schemas.openxmlformats.org/officeDocument/2006/customXml" ds:itemID="{584F7263-6600-4435-9B42-283C06FC1D8C}">
  <ds:schemaRefs>
    <ds:schemaRef ds:uri="http://schemas.microsoft.com/sharepoint/v3/contenttype/forms"/>
  </ds:schemaRefs>
</ds:datastoreItem>
</file>

<file path=customXml/itemProps2.xml><?xml version="1.0" encoding="utf-8"?>
<ds:datastoreItem xmlns:ds="http://schemas.openxmlformats.org/officeDocument/2006/customXml" ds:itemID="{D0DA3731-886D-44A8-94D5-85417C3A72B5}">
  <ds:schemaRefs>
    <ds:schemaRef ds:uri="09c8a845-e7a6-41fb-9590-158bae58e4d1"/>
    <ds:schemaRef ds:uri="8d8b1221-cb47-43e5-997b-7d0bdebf637a"/>
    <ds:schemaRef ds:uri="c436c572-21bc-4fc1-bb65-153c842e904d"/>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0BAD954D-4B0D-42B1-82DF-21A866EC6503}">
  <ds:schemaRefs>
    <ds:schemaRef ds:uri="http://purl.org/dc/terms/"/>
    <ds:schemaRef ds:uri="http://purl.org/dc/elements/1.1/"/>
    <ds:schemaRef ds:uri="http://schemas.microsoft.com/office/infopath/2007/PartnerControls"/>
    <ds:schemaRef ds:uri="http://schemas.microsoft.com/office/2006/metadata/properties"/>
    <ds:schemaRef ds:uri="http://schemas.microsoft.com/office/2006/documentManagement/types"/>
    <ds:schemaRef ds:uri="http://www.w3.org/XML/1998/namespace"/>
    <ds:schemaRef ds:uri="8d8b1221-cb47-43e5-997b-7d0bdebf637a"/>
    <ds:schemaRef ds:uri="c436c572-21bc-4fc1-bb65-153c842e904d"/>
    <ds:schemaRef ds:uri="http://schemas.openxmlformats.org/package/2006/metadata/core-properties"/>
    <ds:schemaRef ds:uri="09c8a845-e7a6-41fb-9590-158bae58e4d1"/>
    <ds:schemaRef ds:uri="http://purl.org/dc/dcmitype/"/>
  </ds:schemaRefs>
</ds:datastoreItem>
</file>

<file path=docProps/app.xml><?xml version="1.0" encoding="utf-8"?>
<Properties xmlns="http://schemas.openxmlformats.org/officeDocument/2006/extended-properties" xmlns:vt="http://schemas.openxmlformats.org/officeDocument/2006/docPropsVTypes">
  <TotalTime>14</TotalTime>
  <Words>6417</Words>
  <Application>Microsoft Office PowerPoint</Application>
  <PresentationFormat>Widescreen</PresentationFormat>
  <Paragraphs>806</Paragraphs>
  <Slides>63</Slides>
  <Notes>60</Notes>
  <HiddenSlides>0</HiddenSlides>
  <MMClips>0</MMClips>
  <ScaleCrop>false</ScaleCrop>
  <HeadingPairs>
    <vt:vector size="6" baseType="variant">
      <vt:variant>
        <vt:lpstr>Fonts Used</vt:lpstr>
      </vt:variant>
      <vt:variant>
        <vt:i4>7</vt:i4>
      </vt:variant>
      <vt:variant>
        <vt:lpstr>Theme</vt:lpstr>
      </vt:variant>
      <vt:variant>
        <vt:i4>4</vt:i4>
      </vt:variant>
      <vt:variant>
        <vt:lpstr>Slide Titles</vt:lpstr>
      </vt:variant>
      <vt:variant>
        <vt:i4>63</vt:i4>
      </vt:variant>
    </vt:vector>
  </HeadingPairs>
  <TitlesOfParts>
    <vt:vector size="74" baseType="lpstr">
      <vt:lpstr>Aptos</vt:lpstr>
      <vt:lpstr>Aptos Display</vt:lpstr>
      <vt:lpstr>Arial</vt:lpstr>
      <vt:lpstr>Calibri</vt:lpstr>
      <vt:lpstr>Calibri Light</vt:lpstr>
      <vt:lpstr>Corbel</vt:lpstr>
      <vt:lpstr>Courier New</vt:lpstr>
      <vt:lpstr>Office Theme</vt:lpstr>
      <vt:lpstr>4_Gallery</vt:lpstr>
      <vt:lpstr>1_Office Theme</vt:lpstr>
      <vt:lpstr>2_Office Theme</vt:lpstr>
      <vt:lpstr>Strengthening Recruitment &amp; Retention in the EI/ECSE Workforce</vt:lpstr>
      <vt:lpstr>Session 1 Agenda</vt:lpstr>
      <vt:lpstr>Today’s learning objectives</vt:lpstr>
      <vt:lpstr>The 5-session learning journey</vt:lpstr>
      <vt:lpstr>Audience at a glance</vt:lpstr>
      <vt:lpstr>Registrant roles</vt:lpstr>
      <vt:lpstr>What registrants hope to gain</vt:lpstr>
      <vt:lpstr>Needs assessment: linked system pressures</vt:lpstr>
      <vt:lpstr>Workforce data capacity is a major weakness </vt:lpstr>
      <vt:lpstr>Who is the workforce? </vt:lpstr>
      <vt:lpstr>Where are we now?  What does the research show?</vt:lpstr>
      <vt:lpstr>The Current Context</vt:lpstr>
      <vt:lpstr>Help Wanted: Early Intervention &amp; Early Childhood Special Education Workforce Needs</vt:lpstr>
      <vt:lpstr>QUALIFIED PERSONNEL IDENTIFIED IN IDEA</vt:lpstr>
      <vt:lpstr>Respondents were primarily White, Non-Hispanic</vt:lpstr>
      <vt:lpstr>Almost All Respondents were Female</vt:lpstr>
      <vt:lpstr>Only 15% of Respondents Spoke a Language other than English</vt:lpstr>
      <vt:lpstr>Most of the Workforce had a Qualification</vt:lpstr>
      <vt:lpstr>97% had at least a BA degree</vt:lpstr>
      <vt:lpstr>Low Compensation</vt:lpstr>
      <vt:lpstr>Years in the Field Ranged from 0 to 55</vt:lpstr>
      <vt:lpstr>Working in this Field is Rewarding</vt:lpstr>
      <vt:lpstr>High Risk of Turnover</vt:lpstr>
      <vt:lpstr>Severe or Potentially Dangerous Levels of Stress</vt:lpstr>
      <vt:lpstr>Acknowledgments</vt:lpstr>
      <vt:lpstr>Most Stressful Factors for Part C Coordinators</vt:lpstr>
      <vt:lpstr>Key Factors Contributing to Shortages in the EI Workforce</vt:lpstr>
      <vt:lpstr>Question in 2023 619 Coordinator Survey: Does your state utilize innovations in personnel recruitment and retention? </vt:lpstr>
      <vt:lpstr>Recruitment &amp; Retention Issues</vt:lpstr>
      <vt:lpstr>Interactive poll</vt:lpstr>
      <vt:lpstr>Workforce challenges are interconnected</vt:lpstr>
      <vt:lpstr>   Guiding Principles in Addressing Personnel Shortages </vt:lpstr>
      <vt:lpstr>ECTA Recruitment &amp; Retention Synthesis</vt:lpstr>
      <vt:lpstr>Session Resources Strategies</vt:lpstr>
      <vt:lpstr>State and Local Recruitment and Retention Strategies</vt:lpstr>
      <vt:lpstr>Compensation, Loan Forgiveness, and Other Financial Incentives</vt:lpstr>
      <vt:lpstr>Grow Your Own Strategies</vt:lpstr>
      <vt:lpstr>Public Awareness About Career Opportunities</vt:lpstr>
      <vt:lpstr>Ongoing Professional Learning and Practice-Based Opportunities</vt:lpstr>
      <vt:lpstr>Leadership and Advancement Opportunities</vt:lpstr>
      <vt:lpstr>Recruitment and Retention Website</vt:lpstr>
      <vt:lpstr>Strategies Search Demonstration</vt:lpstr>
      <vt:lpstr>Why does workforce data matter?</vt:lpstr>
      <vt:lpstr>Why workforce data matters</vt:lpstr>
      <vt:lpstr>Core cross-sector indicator map</vt:lpstr>
      <vt:lpstr>Using the Participant Implementation Planning Tool </vt:lpstr>
      <vt:lpstr>What the planning tool is for</vt:lpstr>
      <vt:lpstr>The learning-to-action cycle</vt:lpstr>
      <vt:lpstr>Start with the workforce challenge activity</vt:lpstr>
      <vt:lpstr>Use each session page the same way </vt:lpstr>
      <vt:lpstr>Facilitate the “between sessions” bridge</vt:lpstr>
      <vt:lpstr>What other resources are available to help us?</vt:lpstr>
      <vt:lpstr>Introducing the National Strategy for the Home Visiting Workforce</vt:lpstr>
      <vt:lpstr>National Strategy for the  Home Visiting Workforce</vt:lpstr>
      <vt:lpstr>Home Visiting Workforce Data Dashboard </vt:lpstr>
      <vt:lpstr>Tools to Support the Workforce</vt:lpstr>
      <vt:lpstr>Early Childhood Personnel Solutions Learning Community Purpose</vt:lpstr>
      <vt:lpstr>Five subcomponents of a quality workforce system</vt:lpstr>
      <vt:lpstr>How the five subcomponents work together</vt:lpstr>
      <vt:lpstr>Four takeaways from Session 1</vt:lpstr>
      <vt:lpstr>Before Session 2</vt:lpstr>
      <vt:lpstr>Thank you</vt:lpstr>
      <vt:lpstr>ECTA Acknowledgments slide</vt:lpstr>
    </vt:vector>
  </TitlesOfParts>
  <Company>OpenAI</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Session 1 Comprehensive Presentation</dc:title>
  <dc:subject>Comprehensive Session 1 deck</dc:subject>
  <dc:creator>OpenAI</dc:creator>
  <cp:lastModifiedBy>Wagner, Christine D</cp:lastModifiedBy>
  <cp:revision>2</cp:revision>
  <dcterms:created xsi:type="dcterms:W3CDTF">2026-07-28T08:10:29Z</dcterms:created>
  <dcterms:modified xsi:type="dcterms:W3CDTF">2026-08-12T19:41:36Z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ediaServiceImageTags">
    <vt:lpwstr/>
  </property>
  <property fmtid="{D5CDD505-2E9C-101B-9397-08002B2CF9AE}" pid="3" name="ContentTypeId">
    <vt:lpwstr>0x010100C2C9FC4C8E81C74EA077FD4A6A616E7F</vt:lpwstr>
  </property>
</Properties>
</file>