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notesMasterIdLst>
    <p:notesMasterId r:id="rId36"/>
  </p:notesMasterIdLst>
  <p:handoutMasterIdLst>
    <p:handoutMasterId r:id="rId37"/>
  </p:handoutMasterIdLst>
  <p:sldIdLst>
    <p:sldId id="267" r:id="rId5"/>
    <p:sldId id="321" r:id="rId6"/>
    <p:sldId id="320" r:id="rId7"/>
    <p:sldId id="287" r:id="rId8"/>
    <p:sldId id="310" r:id="rId9"/>
    <p:sldId id="263" r:id="rId10"/>
    <p:sldId id="288" r:id="rId11"/>
    <p:sldId id="289" r:id="rId12"/>
    <p:sldId id="283" r:id="rId13"/>
    <p:sldId id="295" r:id="rId14"/>
    <p:sldId id="284" r:id="rId15"/>
    <p:sldId id="296" r:id="rId16"/>
    <p:sldId id="308" r:id="rId17"/>
    <p:sldId id="285" r:id="rId18"/>
    <p:sldId id="309" r:id="rId19"/>
    <p:sldId id="304" r:id="rId20"/>
    <p:sldId id="305" r:id="rId21"/>
    <p:sldId id="282" r:id="rId22"/>
    <p:sldId id="311" r:id="rId23"/>
    <p:sldId id="306" r:id="rId24"/>
    <p:sldId id="312" r:id="rId25"/>
    <p:sldId id="313" r:id="rId26"/>
    <p:sldId id="314" r:id="rId27"/>
    <p:sldId id="315" r:id="rId28"/>
    <p:sldId id="317" r:id="rId29"/>
    <p:sldId id="318" r:id="rId30"/>
    <p:sldId id="330" r:id="rId31"/>
    <p:sldId id="331" r:id="rId32"/>
    <p:sldId id="332" r:id="rId33"/>
    <p:sldId id="328" r:id="rId34"/>
    <p:sldId id="257" r:id="rId3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1389EF82-AEF9-49AC-5AD1-30725914DD64}" name="Anne Lucas" initials="LA" userId="Anne Lucas" providerId="None"/>
  <p188:author id="{5EAFEE96-400C-6139-4191-B2124429EB8A}" name="Lucas, Anne" initials="LA" userId="S::allucas@ad.unc.edu::0caac941-d622-4ec3-8146-8ab1324ccdef" providerId="AD"/>
  <p188:author id="{A3034DB3-7FCD-114E-84BA-4B181AB19979}" name="Sally Shepherd" initials="SS" userId="S::SShepherd@sriinternational.com::276e0854-6c87-4819-89ef-b02acdcd32ae" providerId="AD"/>
  <p188:author id="{1FA0F5C6-27E4-3F62-C915-D8F6C23BA2CA}" name="Wagner, Christine D" initials="CW" userId="S::cdwagner@ad.unc.edu::c369a853-deb2-4f08-bab5-9994c2352df2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6C42"/>
    <a:srgbClr val="F46F46"/>
    <a:srgbClr val="BCD1F1"/>
    <a:srgbClr val="F46D43"/>
    <a:srgbClr val="145083"/>
    <a:srgbClr val="F9D60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0890FB7-9AB4-4A0C-B004-0F563A169AC5}" v="2" dt="2024-02-28T15:10:13.19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59049" autoAdjust="0"/>
  </p:normalViewPr>
  <p:slideViewPr>
    <p:cSldViewPr snapToGrid="0">
      <p:cViewPr varScale="1">
        <p:scale>
          <a:sx n="58" d="100"/>
          <a:sy n="58" d="100"/>
        </p:scale>
        <p:origin x="798" y="2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viewProps" Target="viewProps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microsoft.com/office/2015/10/relationships/revisionInfo" Target="revisionInfo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handoutMaster" Target="handoutMasters/handoutMaster1.xml"/><Relationship Id="rId40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microsoft.com/office/2018/10/relationships/authors" Target="authors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CE98058-8D94-324A-88BA-6357AD2FDE55}" type="datetimeFigureOut">
              <a:rPr lang="en-US" smtClean="0"/>
              <a:t>2/28/2024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74708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523FA6-E043-9F4E-99C7-7E8AF99961B7}" type="datetimeFigureOut">
              <a:rPr lang="en-US" smtClean="0"/>
              <a:t>2/28/2024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BAE9E6-FC52-7F4E-B22E-76509B4751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83911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4BAE9E6-FC52-7F4E-B22E-76509B4751CB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962674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4BAE9E6-FC52-7F4E-B22E-76509B4751CB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445772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4BAE9E6-FC52-7F4E-B22E-76509B4751CB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230767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4BAE9E6-FC52-7F4E-B22E-76509B4751CB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255156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4BAE9E6-FC52-7F4E-B22E-76509B4751CB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143581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4BAE9E6-FC52-7F4E-B22E-76509B4751CB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615905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4BAE9E6-FC52-7F4E-B22E-76509B4751CB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128252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4BAE9E6-FC52-7F4E-B22E-76509B4751CB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869130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4BAE9E6-FC52-7F4E-B22E-76509B4751CB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006802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4BAE9E6-FC52-7F4E-B22E-76509B4751CB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507774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4BAE9E6-FC52-7F4E-B22E-76509B4751CB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554578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4BAE9E6-FC52-7F4E-B22E-76509B4751CB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334587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4BAE9E6-FC52-7F4E-B22E-76509B4751CB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957966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4BAE9E6-FC52-7F4E-B22E-76509B4751CB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981897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4BAE9E6-FC52-7F4E-B22E-76509B4751CB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449378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4BAE9E6-FC52-7F4E-B22E-76509B4751CB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496609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4BAE9E6-FC52-7F4E-B22E-76509B4751CB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163484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4BAE9E6-FC52-7F4E-B22E-76509B4751CB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029826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4BAE9E6-FC52-7F4E-B22E-76509B4751CB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383023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4BAE9E6-FC52-7F4E-B22E-76509B4751CB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7838456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4BAE9E6-FC52-7F4E-B22E-76509B4751CB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6106712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4BAE9E6-FC52-7F4E-B22E-76509B4751CB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263896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4BAE9E6-FC52-7F4E-B22E-76509B4751CB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7806755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4BAE9E6-FC52-7F4E-B22E-76509B4751CB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627583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4BAE9E6-FC52-7F4E-B22E-76509B4751CB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080967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4BAE9E6-FC52-7F4E-B22E-76509B4751CB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344240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4BAE9E6-FC52-7F4E-B22E-76509B4751CB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676128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4BAE9E6-FC52-7F4E-B22E-76509B4751CB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913423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4BAE9E6-FC52-7F4E-B22E-76509B4751CB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833022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4BAE9E6-FC52-7F4E-B22E-76509B4751CB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87962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0.png"/><Relationship Id="rId4" Type="http://schemas.openxmlformats.org/officeDocument/2006/relationships/image" Target="../media/image6.png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- ECTA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Straight Connector 12"/>
          <p:cNvCxnSpPr/>
          <p:nvPr userDrawn="1"/>
        </p:nvCxnSpPr>
        <p:spPr>
          <a:xfrm>
            <a:off x="5974080" y="1906003"/>
            <a:ext cx="5624362" cy="0"/>
          </a:xfrm>
          <a:prstGeom prst="line">
            <a:avLst/>
          </a:prstGeom>
          <a:ln w="762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Picture 1" title="Logo: ECTA: Early Childhood Technical Assistance Center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74080" y="891304"/>
            <a:ext cx="5624362" cy="829824"/>
          </a:xfrm>
          <a:prstGeom prst="rect">
            <a:avLst/>
          </a:prstGeom>
        </p:spPr>
      </p:pic>
      <p:sp>
        <p:nvSpPr>
          <p:cNvPr id="9" name="Subtitle 2"/>
          <p:cNvSpPr txBox="1">
            <a:spLocks/>
          </p:cNvSpPr>
          <p:nvPr userDrawn="1"/>
        </p:nvSpPr>
        <p:spPr>
          <a:xfrm>
            <a:off x="495300" y="2410119"/>
            <a:ext cx="3451860" cy="3729116"/>
          </a:xfrm>
          <a:prstGeom prst="rect">
            <a:avLst/>
          </a:prstGeom>
        </p:spPr>
        <p:txBody>
          <a:bodyPr vert="horz" lIns="91440" tIns="91440" rIns="91440" bIns="91440" rtlCol="0" anchor="ctr" anchorCtr="0">
            <a:norm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None/>
              <a:defRPr sz="1800" b="0" kern="1200" cap="none" baseline="0">
                <a:solidFill>
                  <a:schemeClr val="tx1"/>
                </a:solidFill>
                <a:effectLst/>
                <a:latin typeface="Arial" charset="0"/>
                <a:ea typeface="Arial" charset="0"/>
                <a:cs typeface="Arial" charset="0"/>
              </a:defRPr>
            </a:lvl1pPr>
            <a:lvl2pPr marL="4572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None/>
              <a:defRPr sz="1800" kern="1200" cap="none" baseline="0">
                <a:solidFill>
                  <a:schemeClr val="tx1"/>
                </a:solidFill>
                <a:effectLst/>
                <a:latin typeface="Arial" charset="0"/>
                <a:ea typeface="Arial" charset="0"/>
                <a:cs typeface="Arial" charset="0"/>
              </a:defRPr>
            </a:lvl2pPr>
            <a:lvl3pPr marL="9144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effectLst/>
                <a:latin typeface="Arial" charset="0"/>
                <a:ea typeface="Arial" charset="0"/>
                <a:cs typeface="Arial" charset="0"/>
              </a:defRPr>
            </a:lvl3pPr>
            <a:lvl4pPr marL="13716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None/>
              <a:defRPr sz="1600" kern="1200" cap="none" baseline="0">
                <a:solidFill>
                  <a:schemeClr val="tx1"/>
                </a:solidFill>
                <a:effectLst/>
                <a:latin typeface="Arial" charset="0"/>
                <a:ea typeface="Arial" charset="0"/>
                <a:cs typeface="Arial" charset="0"/>
              </a:defRPr>
            </a:lvl4pPr>
            <a:lvl5pPr marL="18288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effectLst/>
                <a:latin typeface="Arial" charset="0"/>
                <a:ea typeface="Arial" charset="0"/>
                <a:cs typeface="Arial" charset="0"/>
              </a:defRPr>
            </a:lvl5pPr>
            <a:lvl6pPr marL="22860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None/>
              <a:defRPr sz="16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None/>
              <a:defRPr sz="16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r>
              <a:rPr lang="en-US">
                <a:solidFill>
                  <a:schemeClr val="bg1"/>
                </a:solidFill>
              </a:rPr>
              <a:t>Additional</a:t>
            </a:r>
            <a:r>
              <a:rPr lang="en-US" baseline="0">
                <a:solidFill>
                  <a:schemeClr val="bg1"/>
                </a:solidFill>
              </a:rPr>
              <a:t> welcome, information or notification</a:t>
            </a:r>
            <a:endParaRPr lang="en-US">
              <a:solidFill>
                <a:schemeClr val="bg1"/>
              </a:solidFill>
            </a:endParaRPr>
          </a:p>
        </p:txBody>
      </p:sp>
      <p:sp>
        <p:nvSpPr>
          <p:cNvPr id="8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5974080" y="4436836"/>
            <a:ext cx="5624362" cy="1702399"/>
          </a:xfrm>
        </p:spPr>
        <p:txBody>
          <a:bodyPr tIns="91440" bIns="91440" anchor="ctr" anchorCtr="0">
            <a:normAutofit/>
          </a:bodyPr>
          <a:lstStyle>
            <a:lvl1pPr marL="0" indent="0" algn="l">
              <a:buNone/>
              <a:defRPr sz="1800" b="0" cap="none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7" name="Title 1"/>
          <p:cNvSpPr>
            <a:spLocks noGrp="1"/>
          </p:cNvSpPr>
          <p:nvPr>
            <p:ph type="ctrTitle" hasCustomPrompt="1"/>
          </p:nvPr>
        </p:nvSpPr>
        <p:spPr>
          <a:xfrm>
            <a:off x="5974080" y="2410119"/>
            <a:ext cx="5624362" cy="1841842"/>
          </a:xfrm>
        </p:spPr>
        <p:txBody>
          <a:bodyPr bIns="0" anchor="b">
            <a:normAutofit/>
          </a:bodyPr>
          <a:lstStyle>
            <a:lvl1pPr algn="l">
              <a:defRPr sz="5400" cap="none"/>
            </a:lvl1pPr>
          </a:lstStyle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0510" y="6349534"/>
            <a:ext cx="1232776" cy="503578"/>
          </a:xfrm>
          <a:prstGeom prst="rect">
            <a:avLst/>
          </a:prstGeom>
        </p:spPr>
        <p:txBody>
          <a:bodyPr anchor="ctr" anchorCtr="0"/>
          <a:lstStyle>
            <a:lvl1pPr algn="r">
              <a:defRPr sz="2000" b="1">
                <a:solidFill>
                  <a:schemeClr val="bg1"/>
                </a:solidFill>
              </a:defRPr>
            </a:lvl1pPr>
          </a:lstStyle>
          <a:p>
            <a:fld id="{8FF8BE51-C3B0-9B4F-9A06-4F809A9A794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29633" y="6349533"/>
            <a:ext cx="8130877" cy="496463"/>
          </a:xfrm>
          <a:prstGeom prst="rect">
            <a:avLst/>
          </a:prstGeom>
        </p:spPr>
        <p:txBody>
          <a:bodyPr anchor="ctr" anchorCtr="0"/>
          <a:lstStyle>
            <a:lvl1pPr>
              <a:defRPr sz="11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4856" y="1376140"/>
            <a:ext cx="5388429" cy="40827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87829" y="1368358"/>
            <a:ext cx="5388428" cy="409111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7829" y="226979"/>
            <a:ext cx="11005456" cy="899693"/>
          </a:xfrm>
        </p:spPr>
        <p:txBody>
          <a:bodyPr/>
          <a:lstStyle>
            <a:lvl1pPr>
              <a:defRPr cap="none"/>
            </a:lvl1pPr>
          </a:lstStyle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60510" y="6349534"/>
            <a:ext cx="1232776" cy="503578"/>
          </a:xfrm>
          <a:prstGeom prst="rect">
            <a:avLst/>
          </a:prstGeom>
        </p:spPr>
        <p:txBody>
          <a:bodyPr anchor="ctr" anchorCtr="0"/>
          <a:lstStyle>
            <a:lvl1pPr algn="r">
              <a:defRPr sz="2000" b="1">
                <a:solidFill>
                  <a:schemeClr val="bg1"/>
                </a:solidFill>
              </a:defRPr>
            </a:lvl1pPr>
          </a:lstStyle>
          <a:p>
            <a:fld id="{8FF8BE51-C3B0-9B4F-9A06-4F809A9A794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229633" y="6349533"/>
            <a:ext cx="8130877" cy="496463"/>
          </a:xfrm>
          <a:prstGeom prst="rect">
            <a:avLst/>
          </a:prstGeom>
        </p:spPr>
        <p:txBody>
          <a:bodyPr anchor="ctr" anchorCtr="0"/>
          <a:lstStyle>
            <a:lvl1pPr>
              <a:defRPr sz="11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04857" y="2147817"/>
            <a:ext cx="5388429" cy="3311046"/>
          </a:xfrm>
          <a:solidFill>
            <a:schemeClr val="accent2">
              <a:lumMod val="20000"/>
              <a:lumOff val="80000"/>
            </a:schemeClr>
          </a:solidFill>
          <a:effectLst>
            <a:softEdge rad="12700"/>
          </a:effectLst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04857" y="1261287"/>
            <a:ext cx="5388429" cy="771585"/>
          </a:xfrm>
          <a:solidFill>
            <a:schemeClr val="accent2">
              <a:lumMod val="75000"/>
            </a:schemeClr>
          </a:solidFill>
          <a:ln w="50800">
            <a:solidFill>
              <a:schemeClr val="accent2"/>
            </a:solidFill>
          </a:ln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7829" y="2148785"/>
            <a:ext cx="5388428" cy="3319942"/>
          </a:xfrm>
          <a:solidFill>
            <a:schemeClr val="accent5">
              <a:lumMod val="20000"/>
              <a:lumOff val="80000"/>
            </a:schemeClr>
          </a:solidFill>
          <a:effectLst>
            <a:softEdge rad="12700"/>
          </a:effectLst>
        </p:spPr>
        <p:txBody>
          <a:bodyPr/>
          <a:lstStyle>
            <a:lvl1pPr>
              <a:buClr>
                <a:schemeClr val="accent5"/>
              </a:buClr>
              <a:defRPr/>
            </a:lvl1pPr>
            <a:lvl2pPr>
              <a:buClr>
                <a:schemeClr val="accent5"/>
              </a:buClr>
              <a:defRPr/>
            </a:lvl2pPr>
            <a:lvl3pPr>
              <a:buClr>
                <a:schemeClr val="accent5"/>
              </a:buClr>
              <a:defRPr/>
            </a:lvl3pPr>
            <a:lvl4pPr>
              <a:buClr>
                <a:schemeClr val="accent5"/>
              </a:buClr>
              <a:defRPr/>
            </a:lvl4pPr>
            <a:lvl5pPr>
              <a:buClr>
                <a:schemeClr val="accent5"/>
              </a:buCl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7829" y="1258112"/>
            <a:ext cx="5388428" cy="771302"/>
          </a:xfrm>
          <a:solidFill>
            <a:schemeClr val="accent5">
              <a:lumMod val="75000"/>
            </a:schemeClr>
          </a:solidFill>
          <a:ln w="50800">
            <a:solidFill>
              <a:schemeClr val="accent5"/>
            </a:solidFill>
          </a:ln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7829" y="226989"/>
            <a:ext cx="11005457" cy="911753"/>
          </a:xfrm>
        </p:spPr>
        <p:txBody>
          <a:bodyPr/>
          <a:lstStyle>
            <a:lvl1pPr>
              <a:defRPr cap="none"/>
            </a:lvl1pPr>
          </a:lstStyle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60510" y="6349534"/>
            <a:ext cx="1232776" cy="503578"/>
          </a:xfrm>
          <a:prstGeom prst="rect">
            <a:avLst/>
          </a:prstGeom>
        </p:spPr>
        <p:txBody>
          <a:bodyPr anchor="ctr" anchorCtr="0"/>
          <a:lstStyle>
            <a:lvl1pPr algn="r">
              <a:defRPr sz="2000" b="1">
                <a:solidFill>
                  <a:schemeClr val="bg1"/>
                </a:solidFill>
              </a:defRPr>
            </a:lvl1pPr>
          </a:lstStyle>
          <a:p>
            <a:fld id="{8FF8BE51-C3B0-9B4F-9A06-4F809A9A794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229633" y="6349533"/>
            <a:ext cx="8130877" cy="496463"/>
          </a:xfrm>
          <a:prstGeom prst="rect">
            <a:avLst/>
          </a:prstGeom>
        </p:spPr>
        <p:txBody>
          <a:bodyPr anchor="ctr" anchorCtr="0"/>
          <a:lstStyle>
            <a:lvl1pPr>
              <a:defRPr sz="11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04857" y="2147817"/>
            <a:ext cx="5388429" cy="3311046"/>
          </a:xfrm>
          <a:solidFill>
            <a:schemeClr val="accent6">
              <a:lumMod val="20000"/>
              <a:lumOff val="80000"/>
            </a:schemeClr>
          </a:solidFill>
          <a:effectLst>
            <a:softEdge rad="12700"/>
          </a:effectLst>
        </p:spPr>
        <p:txBody>
          <a:bodyPr/>
          <a:lstStyle>
            <a:lvl1pPr>
              <a:buClr>
                <a:schemeClr val="accent6"/>
              </a:buClr>
              <a:defRPr/>
            </a:lvl1pPr>
            <a:lvl2pPr>
              <a:buClr>
                <a:schemeClr val="accent6"/>
              </a:buClr>
              <a:defRPr/>
            </a:lvl2pPr>
            <a:lvl3pPr>
              <a:buClr>
                <a:schemeClr val="accent6"/>
              </a:buClr>
              <a:defRPr/>
            </a:lvl3pPr>
            <a:lvl4pPr>
              <a:buClr>
                <a:schemeClr val="accent6"/>
              </a:buClr>
              <a:defRPr/>
            </a:lvl4pPr>
            <a:lvl5pPr>
              <a:buClr>
                <a:schemeClr val="accent6"/>
              </a:buCl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04857" y="1261287"/>
            <a:ext cx="5388429" cy="771585"/>
          </a:xfrm>
          <a:solidFill>
            <a:schemeClr val="accent6">
              <a:lumMod val="75000"/>
            </a:schemeClr>
          </a:solidFill>
          <a:ln w="50800">
            <a:solidFill>
              <a:schemeClr val="accent6"/>
            </a:solidFill>
          </a:ln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7829" y="2148785"/>
            <a:ext cx="5388428" cy="3319942"/>
          </a:xfrm>
          <a:solidFill>
            <a:schemeClr val="accent3">
              <a:lumMod val="20000"/>
              <a:lumOff val="80000"/>
            </a:schemeClr>
          </a:solidFill>
          <a:effectLst>
            <a:softEdge rad="12700"/>
          </a:effectLst>
        </p:spPr>
        <p:txBody>
          <a:bodyPr/>
          <a:lstStyle>
            <a:lvl1pPr>
              <a:buClr>
                <a:schemeClr val="accent3"/>
              </a:buClr>
              <a:defRPr/>
            </a:lvl1pPr>
            <a:lvl2pPr>
              <a:buClr>
                <a:schemeClr val="accent3"/>
              </a:buClr>
              <a:defRPr/>
            </a:lvl2pPr>
            <a:lvl3pPr>
              <a:buClr>
                <a:schemeClr val="accent3"/>
              </a:buClr>
              <a:defRPr/>
            </a:lvl3pPr>
            <a:lvl4pPr>
              <a:buClr>
                <a:schemeClr val="accent3"/>
              </a:buClr>
              <a:defRPr/>
            </a:lvl4pPr>
            <a:lvl5pPr>
              <a:buClr>
                <a:schemeClr val="accent3"/>
              </a:buCl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7829" y="1258112"/>
            <a:ext cx="5388428" cy="771302"/>
          </a:xfrm>
          <a:solidFill>
            <a:schemeClr val="accent3">
              <a:lumMod val="75000"/>
            </a:schemeClr>
          </a:solidFill>
          <a:ln w="50800">
            <a:solidFill>
              <a:schemeClr val="accent3"/>
            </a:solidFill>
          </a:ln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7829" y="226989"/>
            <a:ext cx="11005457" cy="911753"/>
          </a:xfrm>
        </p:spPr>
        <p:txBody>
          <a:bodyPr/>
          <a:lstStyle>
            <a:lvl1pPr>
              <a:defRPr cap="none"/>
            </a:lvl1pPr>
          </a:lstStyle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0510" y="6349534"/>
            <a:ext cx="1232776" cy="503578"/>
          </a:xfrm>
          <a:prstGeom prst="rect">
            <a:avLst/>
          </a:prstGeom>
        </p:spPr>
        <p:txBody>
          <a:bodyPr anchor="ctr" anchorCtr="0"/>
          <a:lstStyle>
            <a:lvl1pPr algn="r">
              <a:defRPr sz="2000" b="1">
                <a:solidFill>
                  <a:schemeClr val="bg1"/>
                </a:solidFill>
              </a:defRPr>
            </a:lvl1pPr>
          </a:lstStyle>
          <a:p>
            <a:fld id="{8FF8BE51-C3B0-9B4F-9A06-4F809A9A794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29633" y="6349533"/>
            <a:ext cx="8130877" cy="496463"/>
          </a:xfrm>
          <a:prstGeom prst="rect">
            <a:avLst/>
          </a:prstGeom>
        </p:spPr>
        <p:txBody>
          <a:bodyPr anchor="ctr" anchorCtr="0"/>
          <a:lstStyle>
            <a:lvl1pPr>
              <a:defRPr sz="11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cap="none"/>
            </a:lvl1pPr>
          </a:lstStyle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0510" y="6349534"/>
            <a:ext cx="1232776" cy="503578"/>
          </a:xfrm>
          <a:prstGeom prst="rect">
            <a:avLst/>
          </a:prstGeom>
        </p:spPr>
        <p:txBody>
          <a:bodyPr anchor="ctr" anchorCtr="0"/>
          <a:lstStyle>
            <a:lvl1pPr algn="r">
              <a:defRPr sz="2000" b="1">
                <a:solidFill>
                  <a:schemeClr val="bg1"/>
                </a:solidFill>
              </a:defRPr>
            </a:lvl1pPr>
          </a:lstStyle>
          <a:p>
            <a:fld id="{8FF8BE51-C3B0-9B4F-9A06-4F809A9A794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29633" y="6349533"/>
            <a:ext cx="8130877" cy="496463"/>
          </a:xfrm>
          <a:prstGeom prst="rect">
            <a:avLst/>
          </a:prstGeom>
        </p:spPr>
        <p:txBody>
          <a:bodyPr anchor="ctr" anchorCtr="0"/>
          <a:lstStyle>
            <a:lvl1pPr>
              <a:defRPr sz="11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0510" y="6349534"/>
            <a:ext cx="1232776" cy="503578"/>
          </a:xfrm>
          <a:prstGeom prst="rect">
            <a:avLst/>
          </a:prstGeom>
        </p:spPr>
        <p:txBody>
          <a:bodyPr anchor="ctr" anchorCtr="0"/>
          <a:lstStyle>
            <a:lvl1pPr algn="r">
              <a:defRPr sz="2000" b="1">
                <a:solidFill>
                  <a:schemeClr val="bg1"/>
                </a:solidFill>
              </a:defRPr>
            </a:lvl1pPr>
          </a:lstStyle>
          <a:p>
            <a:fld id="{8FF8BE51-C3B0-9B4F-9A06-4F809A9A794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29633" y="6349533"/>
            <a:ext cx="8130877" cy="496463"/>
          </a:xfrm>
          <a:prstGeom prst="rect">
            <a:avLst/>
          </a:prstGeom>
        </p:spPr>
        <p:txBody>
          <a:bodyPr anchor="ctr" anchorCtr="0"/>
          <a:lstStyle>
            <a:lvl1pPr>
              <a:defRPr sz="11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43714" y="798974"/>
            <a:ext cx="6549572" cy="4658826"/>
          </a:xfrm>
        </p:spPr>
        <p:txBody>
          <a:bodyPr anchor="ctr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87329" y="3205491"/>
            <a:ext cx="4132356" cy="2248181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7829" y="798973"/>
            <a:ext cx="4129941" cy="2247117"/>
          </a:xfrm>
        </p:spPr>
        <p:txBody>
          <a:bodyPr anchor="b">
            <a:normAutofit/>
          </a:bodyPr>
          <a:lstStyle>
            <a:lvl1pPr algn="ctr">
              <a:defRPr sz="2400" cap="none">
                <a:solidFill>
                  <a:schemeClr val="accent4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CTA disclaim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Straight Connector 14"/>
          <p:cNvCxnSpPr/>
          <p:nvPr userDrawn="1"/>
        </p:nvCxnSpPr>
        <p:spPr>
          <a:xfrm>
            <a:off x="1973580" y="2270760"/>
            <a:ext cx="8259347" cy="0"/>
          </a:xfrm>
          <a:prstGeom prst="line">
            <a:avLst/>
          </a:prstGeom>
          <a:ln w="762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 userDrawn="1"/>
        </p:nvCxnSpPr>
        <p:spPr>
          <a:xfrm>
            <a:off x="1941533" y="3713663"/>
            <a:ext cx="8299747" cy="0"/>
          </a:xfrm>
          <a:prstGeom prst="line">
            <a:avLst/>
          </a:prstGeom>
          <a:ln w="762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0510" y="6349534"/>
            <a:ext cx="1232776" cy="503578"/>
          </a:xfrm>
          <a:prstGeom prst="rect">
            <a:avLst/>
          </a:prstGeom>
        </p:spPr>
        <p:txBody>
          <a:bodyPr anchor="ctr" anchorCtr="0"/>
          <a:lstStyle>
            <a:lvl1pPr algn="r">
              <a:defRPr sz="2000" b="1">
                <a:solidFill>
                  <a:schemeClr val="bg1"/>
                </a:solidFill>
              </a:defRPr>
            </a:lvl1pPr>
          </a:lstStyle>
          <a:p>
            <a:fld id="{8FF8BE51-C3B0-9B4F-9A06-4F809A9A7941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73669" y="4750570"/>
            <a:ext cx="1867611" cy="109957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05852" y="5058531"/>
            <a:ext cx="3779520" cy="585216"/>
          </a:xfrm>
          <a:prstGeom prst="rect">
            <a:avLst/>
          </a:prstGeom>
        </p:spPr>
      </p:pic>
      <p:pic>
        <p:nvPicPr>
          <p:cNvPr id="17" name="Picture 16" title="Logo: ECTA: Early Childhood Technical Assistance Center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73580" y="833545"/>
            <a:ext cx="7382443" cy="1089213"/>
          </a:xfrm>
          <a:prstGeom prst="rect">
            <a:avLst/>
          </a:prstGeom>
        </p:spPr>
      </p:pic>
      <p:sp>
        <p:nvSpPr>
          <p:cNvPr id="12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1905852" y="3846280"/>
            <a:ext cx="8327075" cy="1012929"/>
          </a:xfrm>
        </p:spPr>
        <p:txBody>
          <a:bodyPr>
            <a:noAutofit/>
          </a:bodyPr>
          <a:lstStyle>
            <a:lvl1pPr>
              <a:defRPr baseline="0"/>
            </a:lvl1pPr>
          </a:lstStyle>
          <a:p>
            <a:r>
              <a:rPr lang="en-US" sz="1200"/>
              <a:t>The ECTA Center is a program of the FPG Child Development Institute of the University of North Carolina at Chapel Hill, funded through cooperative agreement number </a:t>
            </a:r>
            <a:r>
              <a:rPr lang="en-US" sz="1100"/>
              <a:t>H326P220002</a:t>
            </a:r>
            <a:r>
              <a:rPr lang="is-IS" sz="1200"/>
              <a:t> </a:t>
            </a:r>
            <a:r>
              <a:rPr lang="en-US" sz="1200"/>
              <a:t>from the Office of Special Education Programs, U.S. Department of Education. Opinions expressed herein do not necessarily represent the Department of Education's position or policy. Project Officer: Julia Martin </a:t>
            </a:r>
            <a:r>
              <a:rPr lang="en-US" sz="1200" err="1"/>
              <a:t>Eile</a:t>
            </a:r>
            <a:endParaRPr lang="en-US" sz="1200"/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1973580" y="2523098"/>
            <a:ext cx="8259347" cy="913250"/>
          </a:xfrm>
        </p:spPr>
        <p:txBody>
          <a:bodyPr anchor="ctr" anchorCtr="0"/>
          <a:lstStyle/>
          <a:p>
            <a:r>
              <a:rPr lang="en-US" b="0"/>
              <a:t>Find out more at</a:t>
            </a:r>
            <a:r>
              <a:rPr lang="en-US"/>
              <a:t> </a:t>
            </a:r>
            <a:r>
              <a:rPr lang="en-US" err="1"/>
              <a:t>ectacenter.org</a:t>
            </a: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over - ECTA-DaSy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title="Logo: CFIR">
            <a:extLst>
              <a:ext uri="{FF2B5EF4-FFF2-40B4-BE49-F238E27FC236}">
                <a16:creationId xmlns:a16="http://schemas.microsoft.com/office/drawing/2014/main" id="{3EB9B9C1-5869-B543-AEAA-B2FFE89EB6F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20393" y="5887218"/>
            <a:ext cx="1784912" cy="388497"/>
          </a:xfrm>
          <a:prstGeom prst="rect">
            <a:avLst/>
          </a:prstGeom>
        </p:spPr>
      </p:pic>
      <p:pic>
        <p:nvPicPr>
          <p:cNvPr id="11" name="Picture 10" title="Logo: DaSy"/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75707" y="5733739"/>
            <a:ext cx="873961" cy="627515"/>
          </a:xfrm>
          <a:prstGeom prst="rect">
            <a:avLst/>
          </a:prstGeom>
        </p:spPr>
      </p:pic>
      <p:pic>
        <p:nvPicPr>
          <p:cNvPr id="5" name="Picture 4" descr="Logo: CADRE">
            <a:extLst>
              <a:ext uri="{FF2B5EF4-FFF2-40B4-BE49-F238E27FC236}">
                <a16:creationId xmlns:a16="http://schemas.microsoft.com/office/drawing/2014/main" id="{D946B447-DCDF-0C3A-E633-AE3D6868A435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886467" y="5887218"/>
            <a:ext cx="2086241" cy="452168"/>
          </a:xfrm>
          <a:prstGeom prst="rect">
            <a:avLst/>
          </a:prstGeom>
        </p:spPr>
      </p:pic>
      <p:pic>
        <p:nvPicPr>
          <p:cNvPr id="4" name="Picture 3" title="Logo: ECTA"/>
          <p:cNvPicPr>
            <a:picLocks noChangeAspect="1"/>
          </p:cNvPicPr>
          <p:nvPr userDrawn="1"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22808" y="5832579"/>
            <a:ext cx="1317698" cy="506807"/>
          </a:xfrm>
          <a:prstGeom prst="rect">
            <a:avLst/>
          </a:prstGeom>
        </p:spPr>
      </p:pic>
      <p:sp>
        <p:nvSpPr>
          <p:cNvPr id="10" name="Subtitle 2"/>
          <p:cNvSpPr txBox="1">
            <a:spLocks/>
          </p:cNvSpPr>
          <p:nvPr userDrawn="1"/>
        </p:nvSpPr>
        <p:spPr>
          <a:xfrm>
            <a:off x="495300" y="337478"/>
            <a:ext cx="3451860" cy="4592662"/>
          </a:xfrm>
          <a:prstGeom prst="rect">
            <a:avLst/>
          </a:prstGeom>
        </p:spPr>
        <p:txBody>
          <a:bodyPr vert="horz" lIns="91440" tIns="91440" rIns="91440" bIns="91440" rtlCol="0" anchor="ctr" anchorCtr="0">
            <a:norm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None/>
              <a:defRPr sz="1800" b="0" kern="1200" cap="none" baseline="0">
                <a:solidFill>
                  <a:schemeClr val="tx1"/>
                </a:solidFill>
                <a:effectLst/>
                <a:latin typeface="Arial" charset="0"/>
                <a:ea typeface="Arial" charset="0"/>
                <a:cs typeface="Arial" charset="0"/>
              </a:defRPr>
            </a:lvl1pPr>
            <a:lvl2pPr marL="4572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None/>
              <a:defRPr sz="1800" kern="1200" cap="none" baseline="0">
                <a:solidFill>
                  <a:schemeClr val="tx1"/>
                </a:solidFill>
                <a:effectLst/>
                <a:latin typeface="Arial" charset="0"/>
                <a:ea typeface="Arial" charset="0"/>
                <a:cs typeface="Arial" charset="0"/>
              </a:defRPr>
            </a:lvl2pPr>
            <a:lvl3pPr marL="9144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effectLst/>
                <a:latin typeface="Arial" charset="0"/>
                <a:ea typeface="Arial" charset="0"/>
                <a:cs typeface="Arial" charset="0"/>
              </a:defRPr>
            </a:lvl3pPr>
            <a:lvl4pPr marL="13716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None/>
              <a:defRPr sz="1600" kern="1200" cap="none" baseline="0">
                <a:solidFill>
                  <a:schemeClr val="tx1"/>
                </a:solidFill>
                <a:effectLst/>
                <a:latin typeface="Arial" charset="0"/>
                <a:ea typeface="Arial" charset="0"/>
                <a:cs typeface="Arial" charset="0"/>
              </a:defRPr>
            </a:lvl4pPr>
            <a:lvl5pPr marL="18288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effectLst/>
                <a:latin typeface="Arial" charset="0"/>
                <a:ea typeface="Arial" charset="0"/>
                <a:cs typeface="Arial" charset="0"/>
              </a:defRPr>
            </a:lvl5pPr>
            <a:lvl6pPr marL="22860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None/>
              <a:defRPr sz="16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None/>
              <a:defRPr sz="16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r>
              <a:rPr lang="en-US">
                <a:solidFill>
                  <a:schemeClr val="bg1"/>
                </a:solidFill>
              </a:rPr>
              <a:t>Additional</a:t>
            </a:r>
            <a:r>
              <a:rPr lang="en-US" baseline="0">
                <a:solidFill>
                  <a:schemeClr val="bg1"/>
                </a:solidFill>
              </a:rPr>
              <a:t> welcome, information or notification</a:t>
            </a:r>
            <a:endParaRPr lang="en-US">
              <a:solidFill>
                <a:schemeClr val="bg1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5974080" y="3227741"/>
            <a:ext cx="5624362" cy="1702399"/>
          </a:xfrm>
        </p:spPr>
        <p:txBody>
          <a:bodyPr tIns="91440" bIns="91440" anchor="ctr" anchorCtr="0">
            <a:normAutofit/>
          </a:bodyPr>
          <a:lstStyle>
            <a:lvl1pPr marL="0" indent="0" algn="l">
              <a:buNone/>
              <a:defRPr sz="1800" b="0" cap="none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5974080" y="268898"/>
            <a:ext cx="5624362" cy="2541431"/>
          </a:xfrm>
        </p:spPr>
        <p:txBody>
          <a:bodyPr bIns="0" anchor="b">
            <a:normAutofit/>
          </a:bodyPr>
          <a:lstStyle>
            <a:lvl1pPr algn="l">
              <a:defRPr sz="5400" cap="none"/>
            </a:lvl1pPr>
          </a:lstStyle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over - Logos by Hand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ubtitle 2"/>
          <p:cNvSpPr txBox="1">
            <a:spLocks/>
          </p:cNvSpPr>
          <p:nvPr userDrawn="1"/>
        </p:nvSpPr>
        <p:spPr>
          <a:xfrm>
            <a:off x="495300" y="337478"/>
            <a:ext cx="3451860" cy="4592662"/>
          </a:xfrm>
          <a:prstGeom prst="rect">
            <a:avLst/>
          </a:prstGeom>
        </p:spPr>
        <p:txBody>
          <a:bodyPr vert="horz" lIns="91440" tIns="91440" rIns="91440" bIns="91440" rtlCol="0" anchor="ctr" anchorCtr="0">
            <a:norm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None/>
              <a:defRPr sz="1800" b="0" kern="1200" cap="none" baseline="0">
                <a:solidFill>
                  <a:schemeClr val="tx1"/>
                </a:solidFill>
                <a:effectLst/>
                <a:latin typeface="Arial" charset="0"/>
                <a:ea typeface="Arial" charset="0"/>
                <a:cs typeface="Arial" charset="0"/>
              </a:defRPr>
            </a:lvl1pPr>
            <a:lvl2pPr marL="4572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None/>
              <a:defRPr sz="1800" kern="1200" cap="none" baseline="0">
                <a:solidFill>
                  <a:schemeClr val="tx1"/>
                </a:solidFill>
                <a:effectLst/>
                <a:latin typeface="Arial" charset="0"/>
                <a:ea typeface="Arial" charset="0"/>
                <a:cs typeface="Arial" charset="0"/>
              </a:defRPr>
            </a:lvl2pPr>
            <a:lvl3pPr marL="9144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effectLst/>
                <a:latin typeface="Arial" charset="0"/>
                <a:ea typeface="Arial" charset="0"/>
                <a:cs typeface="Arial" charset="0"/>
              </a:defRPr>
            </a:lvl3pPr>
            <a:lvl4pPr marL="13716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None/>
              <a:defRPr sz="1600" kern="1200" cap="none" baseline="0">
                <a:solidFill>
                  <a:schemeClr val="tx1"/>
                </a:solidFill>
                <a:effectLst/>
                <a:latin typeface="Arial" charset="0"/>
                <a:ea typeface="Arial" charset="0"/>
                <a:cs typeface="Arial" charset="0"/>
              </a:defRPr>
            </a:lvl4pPr>
            <a:lvl5pPr marL="18288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effectLst/>
                <a:latin typeface="Arial" charset="0"/>
                <a:ea typeface="Arial" charset="0"/>
                <a:cs typeface="Arial" charset="0"/>
              </a:defRPr>
            </a:lvl5pPr>
            <a:lvl6pPr marL="22860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None/>
              <a:defRPr sz="16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None/>
              <a:defRPr sz="16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r>
              <a:rPr lang="en-US">
                <a:solidFill>
                  <a:schemeClr val="bg1"/>
                </a:solidFill>
              </a:rPr>
              <a:t>Additional</a:t>
            </a:r>
            <a:r>
              <a:rPr lang="en-US" baseline="0">
                <a:solidFill>
                  <a:schemeClr val="bg1"/>
                </a:solidFill>
              </a:rPr>
              <a:t> welcome, information or notification</a:t>
            </a:r>
            <a:endParaRPr lang="en-US">
              <a:solidFill>
                <a:schemeClr val="bg1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5974080" y="3227741"/>
            <a:ext cx="5624362" cy="1702399"/>
          </a:xfrm>
        </p:spPr>
        <p:txBody>
          <a:bodyPr tIns="91440" bIns="91440" anchor="ctr" anchorCtr="0">
            <a:normAutofit/>
          </a:bodyPr>
          <a:lstStyle>
            <a:lvl1pPr marL="0" indent="0" algn="l">
              <a:buNone/>
              <a:defRPr sz="1800" b="0" cap="none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5974080" y="268898"/>
            <a:ext cx="5624362" cy="2541431"/>
          </a:xfrm>
        </p:spPr>
        <p:txBody>
          <a:bodyPr bIns="0" anchor="b">
            <a:normAutofit/>
          </a:bodyPr>
          <a:lstStyle>
            <a:lvl1pPr algn="l">
              <a:defRPr sz="5400" cap="none"/>
            </a:lvl1pPr>
          </a:lstStyle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 userDrawn="1"/>
        </p:nvCxnSpPr>
        <p:spPr>
          <a:xfrm flipV="1">
            <a:off x="571154" y="2743200"/>
            <a:ext cx="11009158" cy="1"/>
          </a:xfrm>
          <a:prstGeom prst="line">
            <a:avLst/>
          </a:prstGeom>
          <a:ln w="762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5" title="Logo: ECTA: Early Childhood Technical Assistance Center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1154" y="1333947"/>
            <a:ext cx="7382443" cy="1089213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571155" y="4588551"/>
            <a:ext cx="11027288" cy="977621"/>
          </a:xfrm>
        </p:spPr>
        <p:txBody>
          <a:bodyPr tIns="91440" bIns="91440">
            <a:normAutofit/>
          </a:bodyPr>
          <a:lstStyle>
            <a:lvl1pPr marL="0" indent="0" algn="l">
              <a:buNone/>
              <a:defRPr sz="1800" b="0" cap="none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Title 1"/>
          <p:cNvSpPr>
            <a:spLocks noGrp="1"/>
          </p:cNvSpPr>
          <p:nvPr>
            <p:ph type="ctrTitle" hasCustomPrompt="1"/>
          </p:nvPr>
        </p:nvSpPr>
        <p:spPr>
          <a:xfrm>
            <a:off x="571154" y="3063240"/>
            <a:ext cx="11027289" cy="1333500"/>
          </a:xfrm>
        </p:spPr>
        <p:txBody>
          <a:bodyPr bIns="0" anchor="t" anchorCtr="0">
            <a:normAutofit/>
          </a:bodyPr>
          <a:lstStyle>
            <a:lvl1pPr algn="l">
              <a:defRPr sz="3600" cap="none"/>
            </a:lvl1pPr>
          </a:lstStyle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- ECTA-DaS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 userDrawn="1"/>
        </p:nvCxnSpPr>
        <p:spPr>
          <a:xfrm flipV="1">
            <a:off x="3497580" y="802299"/>
            <a:ext cx="0" cy="4661241"/>
          </a:xfrm>
          <a:prstGeom prst="line">
            <a:avLst/>
          </a:prstGeom>
          <a:ln w="762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5" title="Logo: CIFR">
            <a:extLst>
              <a:ext uri="{FF2B5EF4-FFF2-40B4-BE49-F238E27FC236}">
                <a16:creationId xmlns:a16="http://schemas.microsoft.com/office/drawing/2014/main" id="{FF45EABB-2FBE-794F-A176-75E3BE2FD36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4752" y="4571469"/>
            <a:ext cx="2208461" cy="892071"/>
          </a:xfrm>
          <a:prstGeom prst="rect">
            <a:avLst/>
          </a:prstGeom>
        </p:spPr>
      </p:pic>
      <p:pic>
        <p:nvPicPr>
          <p:cNvPr id="14" name="Picture 13" title="Logo: DaSy"/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9658" y="2977160"/>
            <a:ext cx="1833555" cy="1316516"/>
          </a:xfrm>
          <a:prstGeom prst="rect">
            <a:avLst/>
          </a:prstGeom>
        </p:spPr>
      </p:pic>
      <p:pic>
        <p:nvPicPr>
          <p:cNvPr id="5" name="Picture 4" descr="Logo: CADRE">
            <a:extLst>
              <a:ext uri="{FF2B5EF4-FFF2-40B4-BE49-F238E27FC236}">
                <a16:creationId xmlns:a16="http://schemas.microsoft.com/office/drawing/2014/main" id="{FBECD922-C03E-C255-0AE5-7A0218D50869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10264" y="1918258"/>
            <a:ext cx="3252344" cy="704907"/>
          </a:xfrm>
          <a:prstGeom prst="rect">
            <a:avLst/>
          </a:prstGeom>
        </p:spPr>
      </p:pic>
      <p:pic>
        <p:nvPicPr>
          <p:cNvPr id="9" name="Picture 8" title="Logo: ECTA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4433" y="720762"/>
            <a:ext cx="2250870" cy="865719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821723" y="3761141"/>
            <a:ext cx="7776719" cy="1702399"/>
          </a:xfrm>
        </p:spPr>
        <p:txBody>
          <a:bodyPr tIns="91440" bIns="91440" anchor="ctr" anchorCtr="0">
            <a:normAutofit/>
          </a:bodyPr>
          <a:lstStyle>
            <a:lvl1pPr marL="0" indent="0" algn="l">
              <a:buNone/>
              <a:defRPr sz="1800" b="0" cap="none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3821723" y="802298"/>
            <a:ext cx="7776720" cy="2541431"/>
          </a:xfrm>
        </p:spPr>
        <p:txBody>
          <a:bodyPr bIns="0" anchor="b">
            <a:normAutofit/>
          </a:bodyPr>
          <a:lstStyle>
            <a:lvl1pPr algn="l">
              <a:defRPr sz="6600" cap="none"/>
            </a:lvl1pPr>
          </a:lstStyle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- Multi-Or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 userDrawn="1"/>
        </p:nvCxnSpPr>
        <p:spPr>
          <a:xfrm flipV="1">
            <a:off x="3497580" y="802299"/>
            <a:ext cx="0" cy="4661241"/>
          </a:xfrm>
          <a:prstGeom prst="line">
            <a:avLst/>
          </a:prstGeom>
          <a:ln w="762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5" title="Logo: ECTA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2841" y="720762"/>
            <a:ext cx="2937416" cy="1129775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821723" y="3761141"/>
            <a:ext cx="7776719" cy="1702399"/>
          </a:xfrm>
        </p:spPr>
        <p:txBody>
          <a:bodyPr tIns="91440" bIns="91440" anchor="ctr" anchorCtr="0">
            <a:normAutofit/>
          </a:bodyPr>
          <a:lstStyle>
            <a:lvl1pPr marL="0" indent="0" algn="l">
              <a:buNone/>
              <a:defRPr sz="1800" b="0" cap="none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3821723" y="802298"/>
            <a:ext cx="7776720" cy="2541431"/>
          </a:xfrm>
        </p:spPr>
        <p:txBody>
          <a:bodyPr bIns="0" anchor="b">
            <a:normAutofit/>
          </a:bodyPr>
          <a:lstStyle>
            <a:lvl1pPr algn="l">
              <a:defRPr sz="6600" cap="none"/>
            </a:lvl1pPr>
          </a:lstStyle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0510" y="6349534"/>
            <a:ext cx="1232776" cy="503578"/>
          </a:xfrm>
          <a:prstGeom prst="rect">
            <a:avLst/>
          </a:prstGeom>
        </p:spPr>
        <p:txBody>
          <a:bodyPr anchor="ctr" anchorCtr="0"/>
          <a:lstStyle>
            <a:lvl1pPr algn="r">
              <a:defRPr sz="2000" b="1">
                <a:solidFill>
                  <a:schemeClr val="bg1"/>
                </a:solidFill>
              </a:defRPr>
            </a:lvl1pPr>
          </a:lstStyle>
          <a:p>
            <a:fld id="{8FF8BE51-C3B0-9B4F-9A06-4F809A9A794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29633" y="6349533"/>
            <a:ext cx="8130877" cy="496463"/>
          </a:xfrm>
          <a:prstGeom prst="rect">
            <a:avLst/>
          </a:prstGeom>
        </p:spPr>
        <p:txBody>
          <a:bodyPr anchor="ctr" anchorCtr="0"/>
          <a:lstStyle>
            <a:lvl1pPr>
              <a:defRPr sz="11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cap="none"/>
            </a:lvl1pPr>
          </a:lstStyle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 (no footer log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0510" y="6349534"/>
            <a:ext cx="1232776" cy="503578"/>
          </a:xfrm>
          <a:prstGeom prst="rect">
            <a:avLst/>
          </a:prstGeom>
        </p:spPr>
        <p:txBody>
          <a:bodyPr anchor="ctr" anchorCtr="0"/>
          <a:lstStyle>
            <a:lvl1pPr algn="r">
              <a:defRPr sz="2000" b="1">
                <a:solidFill>
                  <a:schemeClr val="bg1"/>
                </a:solidFill>
              </a:defRPr>
            </a:lvl1pPr>
          </a:lstStyle>
          <a:p>
            <a:fld id="{8FF8BE51-C3B0-9B4F-9A06-4F809A9A794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29633" y="6349533"/>
            <a:ext cx="8130877" cy="496463"/>
          </a:xfrm>
          <a:prstGeom prst="rect">
            <a:avLst/>
          </a:prstGeom>
        </p:spPr>
        <p:txBody>
          <a:bodyPr anchor="ctr" anchorCtr="0"/>
          <a:lstStyle>
            <a:lvl1pPr>
              <a:defRPr sz="11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cap="none"/>
            </a:lvl1pPr>
          </a:lstStyle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 userDrawn="1"/>
        </p:nvCxnSpPr>
        <p:spPr>
          <a:xfrm>
            <a:off x="1941533" y="3713663"/>
            <a:ext cx="8299747" cy="0"/>
          </a:xfrm>
          <a:prstGeom prst="line">
            <a:avLst/>
          </a:prstGeom>
          <a:ln w="762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0510" y="6349534"/>
            <a:ext cx="1232776" cy="503578"/>
          </a:xfrm>
          <a:prstGeom prst="rect">
            <a:avLst/>
          </a:prstGeom>
        </p:spPr>
        <p:txBody>
          <a:bodyPr anchor="ctr" anchorCtr="0"/>
          <a:lstStyle>
            <a:lvl1pPr algn="r">
              <a:defRPr sz="2000" b="1">
                <a:solidFill>
                  <a:schemeClr val="bg1"/>
                </a:solidFill>
              </a:defRPr>
            </a:lvl1pPr>
          </a:lstStyle>
          <a:p>
            <a:fld id="{8FF8BE51-C3B0-9B4F-9A06-4F809A9A794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29633" y="6349533"/>
            <a:ext cx="8130877" cy="496463"/>
          </a:xfrm>
          <a:prstGeom prst="rect">
            <a:avLst/>
          </a:prstGeom>
        </p:spPr>
        <p:txBody>
          <a:bodyPr anchor="ctr" anchorCtr="0"/>
          <a:lstStyle>
            <a:lvl1pPr>
              <a:defRPr sz="11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1679" y="3851915"/>
            <a:ext cx="8287544" cy="1012929"/>
          </a:xfrm>
        </p:spPr>
        <p:txBody>
          <a:bodyPr tIns="91440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941533" y="1609738"/>
            <a:ext cx="8299747" cy="1887950"/>
          </a:xfrm>
        </p:spPr>
        <p:txBody>
          <a:bodyPr anchor="b">
            <a:normAutofit/>
          </a:bodyPr>
          <a:lstStyle>
            <a:lvl1pPr algn="ctr">
              <a:defRPr sz="3600" cap="none"/>
            </a:lvl1pPr>
          </a:lstStyle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8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87828" y="226980"/>
            <a:ext cx="11005457" cy="9144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7829" y="1368358"/>
            <a:ext cx="11005457" cy="40979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29633" y="6349533"/>
            <a:ext cx="8130877" cy="496463"/>
          </a:xfrm>
          <a:prstGeom prst="rect">
            <a:avLst/>
          </a:prstGeom>
        </p:spPr>
        <p:txBody>
          <a:bodyPr anchor="ctr" anchorCtr="0"/>
          <a:lstStyle>
            <a:lvl1pPr>
              <a:defRPr sz="11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2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0510" y="6349534"/>
            <a:ext cx="1232776" cy="503578"/>
          </a:xfrm>
          <a:prstGeom prst="rect">
            <a:avLst/>
          </a:prstGeom>
        </p:spPr>
        <p:txBody>
          <a:bodyPr anchor="ctr" anchorCtr="0"/>
          <a:lstStyle>
            <a:lvl1pPr algn="r">
              <a:defRPr sz="2000" b="1">
                <a:solidFill>
                  <a:schemeClr val="bg1"/>
                </a:solidFill>
              </a:defRPr>
            </a:lvl1pPr>
          </a:lstStyle>
          <a:p>
            <a:fld id="{8FF8BE51-C3B0-9B4F-9A06-4F809A9A794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31503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4" r:id="rId2"/>
    <p:sldLayoutId id="2147483677" r:id="rId3"/>
    <p:sldLayoutId id="2147483672" r:id="rId4"/>
    <p:sldLayoutId id="2147483661" r:id="rId5"/>
    <p:sldLayoutId id="2147483673" r:id="rId6"/>
    <p:sldLayoutId id="2147483662" r:id="rId7"/>
    <p:sldLayoutId id="2147483670" r:id="rId8"/>
    <p:sldLayoutId id="2147483663" r:id="rId9"/>
    <p:sldLayoutId id="2147483664" r:id="rId10"/>
    <p:sldLayoutId id="2147483665" r:id="rId11"/>
    <p:sldLayoutId id="2147483671" r:id="rId12"/>
    <p:sldLayoutId id="2147483666" r:id="rId13"/>
    <p:sldLayoutId id="2147483667" r:id="rId14"/>
    <p:sldLayoutId id="2147483668" r:id="rId15"/>
    <p:sldLayoutId id="2147483678" r:id="rId16"/>
  </p:sldLayoutIdLst>
  <p:hf hdr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200" b="1" i="0" kern="1200" cap="none">
          <a:solidFill>
            <a:schemeClr val="accent4"/>
          </a:solidFill>
          <a:effectLst/>
          <a:latin typeface="Arial" charset="0"/>
          <a:ea typeface="Arial" charset="0"/>
          <a:cs typeface="Arial" charset="0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2000" kern="1200">
          <a:solidFill>
            <a:schemeClr val="tx1"/>
          </a:solidFill>
          <a:effectLst/>
          <a:latin typeface="Arial" charset="0"/>
          <a:ea typeface="Arial" charset="0"/>
          <a:cs typeface="Arial" charset="0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800" kern="1200" cap="none" baseline="0">
          <a:solidFill>
            <a:schemeClr val="tx1"/>
          </a:solidFill>
          <a:effectLst/>
          <a:latin typeface="Arial" charset="0"/>
          <a:ea typeface="Arial" charset="0"/>
          <a:cs typeface="Arial" charset="0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600" kern="1200">
          <a:solidFill>
            <a:schemeClr val="tx1"/>
          </a:solidFill>
          <a:effectLst/>
          <a:latin typeface="Arial" charset="0"/>
          <a:ea typeface="Arial" charset="0"/>
          <a:cs typeface="Arial" charset="0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400" kern="1200" cap="none" baseline="0">
          <a:solidFill>
            <a:schemeClr val="tx1"/>
          </a:solidFill>
          <a:effectLst/>
          <a:latin typeface="Arial" charset="0"/>
          <a:ea typeface="Arial" charset="0"/>
          <a:cs typeface="Arial" charset="0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Arial" charset="0"/>
          <a:ea typeface="Arial" charset="0"/>
          <a:cs typeface="Arial" charset="0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0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0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0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0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0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0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30.jpeg"/><Relationship Id="rId7" Type="http://schemas.openxmlformats.org/officeDocument/2006/relationships/hyperlink" Target="https://www.publicdomainpictures.net/view-image.php?image=86319&amp;picture=babys-tears" TargetMode="External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Relationship Id="rId9" Type="http://schemas.openxmlformats.org/officeDocument/2006/relationships/hyperlink" Target="https://fermentationwineblog.com/2015/08/shouting-loud-at-the-wine-industry-is-just-shouting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https://ectacenter.org/contact/state-assignments.asp" TargetMode="External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8.xml"/><Relationship Id="rId6" Type="http://schemas.openxmlformats.org/officeDocument/2006/relationships/hyperlink" Target="https://cifr.wested.org/contact/" TargetMode="External"/><Relationship Id="rId5" Type="http://schemas.openxmlformats.org/officeDocument/2006/relationships/hyperlink" Target="https://dasycenter.org/technical-assistance/state-technical-assistance-liaisons/" TargetMode="External"/><Relationship Id="rId4" Type="http://schemas.openxmlformats.org/officeDocument/2006/relationships/hyperlink" Target="https://www.cadreworks.org/about-us/contact-us" TargetMode="Externa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ectacenter.org/topics/gensup/dms-preparing.asp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ectacenter.org/topics/gensup/dms-preparing.asp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257151" y="166572"/>
            <a:ext cx="7776720" cy="2541431"/>
          </a:xfrm>
        </p:spPr>
        <p:txBody>
          <a:bodyPr>
            <a:normAutofit/>
          </a:bodyPr>
          <a:lstStyle/>
          <a:p>
            <a:pPr algn="l"/>
            <a:r>
              <a:rPr lang="en-US" sz="5400"/>
              <a:t>Preparing for DMS 2.0</a:t>
            </a: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4318111" y="2913381"/>
            <a:ext cx="4712677" cy="1702399"/>
          </a:xfrm>
        </p:spPr>
        <p:txBody>
          <a:bodyPr>
            <a:normAutofit/>
          </a:bodyPr>
          <a:lstStyle/>
          <a:p>
            <a:r>
              <a:rPr lang="en-US" sz="2800"/>
              <a:t>February 22, 2024</a:t>
            </a:r>
          </a:p>
        </p:txBody>
      </p:sp>
    </p:spTree>
    <p:extLst>
      <p:ext uri="{BB962C8B-B14F-4D97-AF65-F5344CB8AC3E}">
        <p14:creationId xmlns:p14="http://schemas.microsoft.com/office/powerpoint/2010/main" val="779789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CE102E-AA9C-9075-97A8-308199A0EB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E8338A38-6A0F-B7E3-8149-E211FFE854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>
                <a:latin typeface="Arial"/>
                <a:cs typeface="Arial"/>
              </a:rPr>
              <a:t>Step 1:  To Do</a:t>
            </a:r>
            <a:br>
              <a:rPr lang="en-US">
                <a:solidFill>
                  <a:srgbClr val="104578"/>
                </a:solidFill>
                <a:latin typeface="Arial"/>
                <a:cs typeface="Arial"/>
              </a:rPr>
            </a:br>
            <a:endParaRPr lang="en-US">
              <a:solidFill>
                <a:srgbClr val="104578"/>
              </a:solidFill>
              <a:latin typeface="Arial"/>
              <a:cs typeface="Arial"/>
            </a:endParaRP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1E25D241-B1B4-33F6-ECE7-1EAE53EE5E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90253" y="1039990"/>
            <a:ext cx="7486056" cy="4704784"/>
          </a:xfrm>
        </p:spPr>
        <p:txBody>
          <a:bodyPr>
            <a:noAutofit/>
          </a:bodyPr>
          <a:lstStyle/>
          <a:p>
            <a:r>
              <a:rPr lang="en-US" sz="2500" kern="0"/>
              <a:t>Review resources &amp; guidance</a:t>
            </a:r>
          </a:p>
          <a:p>
            <a:r>
              <a:rPr lang="en-US" sz="2500" kern="0"/>
              <a:t>Create state team for all DMS work</a:t>
            </a:r>
          </a:p>
          <a:p>
            <a:r>
              <a:rPr lang="en-US" sz="2500" kern="0"/>
              <a:t>Form workgroups for data, fiscal, monitoring, &amp; dispute resolution</a:t>
            </a:r>
          </a:p>
          <a:p>
            <a:r>
              <a:rPr lang="en-US" sz="2500" kern="0"/>
              <a:t>Develop detailed plans for all DMS activities</a:t>
            </a:r>
          </a:p>
          <a:p>
            <a:r>
              <a:rPr lang="en-US" sz="2500" kern="0"/>
              <a:t>Create a communication plan</a:t>
            </a:r>
          </a:p>
          <a:p>
            <a:r>
              <a:rPr lang="en-US" sz="2500" kern="0"/>
              <a:t>Document all planned &amp; completed DMS activities</a:t>
            </a:r>
          </a:p>
          <a:p>
            <a:r>
              <a:rPr lang="en-US" sz="2500" kern="0"/>
              <a:t>Develop a glossary of terms</a:t>
            </a:r>
          </a:p>
          <a:p>
            <a:endParaRPr lang="en-US" sz="2500" kern="0"/>
          </a:p>
          <a:p>
            <a:pPr marL="0" indent="0">
              <a:buNone/>
            </a:pPr>
            <a:endParaRPr lang="en-US" sz="2500" b="1" kern="0"/>
          </a:p>
          <a:p>
            <a:pPr marL="0" indent="0">
              <a:buNone/>
            </a:pPr>
            <a:r>
              <a:rPr lang="en-US" sz="2500">
                <a:latin typeface="Arial"/>
                <a:cs typeface="Arial"/>
              </a:rPr>
              <a:t> </a:t>
            </a:r>
            <a:endParaRPr lang="en-US" sz="2500" kern="0"/>
          </a:p>
        </p:txBody>
      </p:sp>
      <p:pic>
        <p:nvPicPr>
          <p:cNvPr id="4" name="Picture 3" descr="Child painting picture">
            <a:extLst>
              <a:ext uri="{FF2B5EF4-FFF2-40B4-BE49-F238E27FC236}">
                <a16:creationId xmlns:a16="http://schemas.microsoft.com/office/drawing/2014/main" id="{9ED1E4F8-E39D-CC0D-3680-275C4417C2C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37431" y="1141380"/>
            <a:ext cx="2903220" cy="4426343"/>
          </a:xfrm>
          <a:prstGeom prst="rect">
            <a:avLst/>
          </a:prstGeom>
          <a:ln w="9525">
            <a:solidFill>
              <a:schemeClr val="tx2">
                <a:lumMod val="75000"/>
                <a:lumOff val="25000"/>
              </a:schemeClr>
            </a:solidFill>
          </a:ln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62FCEC4-02B0-7F58-0EB1-92A9EC63B22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FF8BE51-C3B0-9B4F-9A06-4F809A9A7941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976886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571052-C7FB-7E16-28D0-D5374CBDF0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8056FAD7-6720-D3C9-CC87-7EAED69CB1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7828" y="477254"/>
            <a:ext cx="11005457" cy="914400"/>
          </a:xfrm>
        </p:spPr>
        <p:txBody>
          <a:bodyPr/>
          <a:lstStyle/>
          <a:p>
            <a:r>
              <a:rPr lang="en-US">
                <a:latin typeface="Arial"/>
                <a:cs typeface="Arial"/>
              </a:rPr>
              <a:t>Step 2: </a:t>
            </a:r>
            <a:r>
              <a:rPr lang="en-US">
                <a:effectLst/>
              </a:rPr>
              <a:t> Prepare State Structure Overview</a:t>
            </a:r>
            <a:endParaRPr lang="en-US">
              <a:latin typeface="Arial"/>
              <a:cs typeface="Arial"/>
            </a:endParaRP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94FB0D63-DE76-ED0A-45A2-D1F25B07CF3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600" b="1">
                <a:latin typeface="Arial"/>
                <a:cs typeface="Arial"/>
              </a:rPr>
              <a:t>What:</a:t>
            </a:r>
            <a:r>
              <a:rPr lang="en-US" sz="2600">
                <a:latin typeface="Arial"/>
                <a:cs typeface="Arial"/>
              </a:rPr>
              <a:t> Content for developing high-level state structure overview to share with OSEP</a:t>
            </a:r>
          </a:p>
          <a:p>
            <a:pPr marL="0" indent="0">
              <a:buNone/>
            </a:pPr>
            <a:endParaRPr lang="en-US" sz="1100">
              <a:latin typeface="Arial"/>
              <a:cs typeface="Arial"/>
            </a:endParaRPr>
          </a:p>
          <a:p>
            <a:pPr marL="0" indent="0">
              <a:buNone/>
            </a:pPr>
            <a:r>
              <a:rPr lang="en-US" sz="2600" b="1">
                <a:latin typeface="Arial"/>
                <a:cs typeface="Arial"/>
              </a:rPr>
              <a:t>Why:</a:t>
            </a:r>
            <a:r>
              <a:rPr lang="en-US" sz="2600">
                <a:latin typeface="Arial"/>
                <a:cs typeface="Arial"/>
              </a:rPr>
              <a:t> Provides OSEP context on your statewide system of early intervention services including:</a:t>
            </a:r>
          </a:p>
          <a:p>
            <a:pPr lvl="1"/>
            <a:r>
              <a:rPr lang="en-US" sz="2600">
                <a:latin typeface="Arial"/>
                <a:cs typeface="Arial"/>
              </a:rPr>
              <a:t>Partnerships</a:t>
            </a:r>
          </a:p>
          <a:p>
            <a:pPr lvl="1"/>
            <a:r>
              <a:rPr lang="en-US" sz="2600">
                <a:latin typeface="Arial"/>
                <a:cs typeface="Arial"/>
              </a:rPr>
              <a:t>EI programs and providers </a:t>
            </a:r>
          </a:p>
          <a:p>
            <a:pPr lvl="1"/>
            <a:r>
              <a:rPr lang="en-US" sz="2600">
                <a:latin typeface="Arial"/>
                <a:cs typeface="Arial"/>
              </a:rPr>
              <a:t>Oversight</a:t>
            </a:r>
          </a:p>
          <a:p>
            <a:pPr marL="0" indent="0">
              <a:buNone/>
            </a:pPr>
            <a:endParaRPr lang="en-US" sz="2800">
              <a:latin typeface="Arial"/>
              <a:cs typeface="Arial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A384906-37AC-2946-6D66-049DF94B578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FF8BE51-C3B0-9B4F-9A06-4F809A9A7941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968395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571052-C7FB-7E16-28D0-D5374CBDF0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8056FAD7-6720-D3C9-CC87-7EAED69CB1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Arial"/>
                <a:cs typeface="Arial"/>
              </a:rPr>
              <a:t>Step 2: To Do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94FB0D63-DE76-ED0A-45A2-D1F25B07CF3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02629" y="1141380"/>
            <a:ext cx="7035981" cy="474669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600">
                <a:latin typeface="Arial"/>
                <a:cs typeface="Arial"/>
              </a:rPr>
              <a:t>Describe and/or create visual(s): </a:t>
            </a:r>
          </a:p>
          <a:p>
            <a:r>
              <a:rPr lang="en-US" sz="2600" kern="0">
                <a:latin typeface="Arial"/>
                <a:cs typeface="Arial"/>
              </a:rPr>
              <a:t>Where Lead Agency is housed</a:t>
            </a:r>
          </a:p>
          <a:p>
            <a:r>
              <a:rPr lang="en-US" sz="2600" kern="0"/>
              <a:t>Detailed Lead Agency organizational chart</a:t>
            </a:r>
          </a:p>
          <a:p>
            <a:r>
              <a:rPr lang="en-US" sz="2600" kern="0"/>
              <a:t>Number of EI programs, providers, and state agencies providing services</a:t>
            </a:r>
          </a:p>
          <a:p>
            <a:r>
              <a:rPr lang="en-US" sz="2600" kern="0"/>
              <a:t>Overall structure and responsibilities of EI programs and providers</a:t>
            </a:r>
          </a:p>
          <a:p>
            <a:pPr marL="0" indent="0">
              <a:buNone/>
            </a:pPr>
            <a:r>
              <a:rPr lang="en-US" sz="2600">
                <a:latin typeface="Arial"/>
                <a:cs typeface="Arial"/>
              </a:rPr>
              <a:t> </a:t>
            </a:r>
            <a:endParaRPr lang="en-US" sz="2600" kern="0"/>
          </a:p>
        </p:txBody>
      </p:sp>
      <p:pic>
        <p:nvPicPr>
          <p:cNvPr id="4" name="Picture 3" descr="Children coloring papers with crayons and paint">
            <a:extLst>
              <a:ext uri="{FF2B5EF4-FFF2-40B4-BE49-F238E27FC236}">
                <a16:creationId xmlns:a16="http://schemas.microsoft.com/office/drawing/2014/main" id="{8CB33B24-B72E-B807-B6C9-300F1CEB222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4578" y="1404024"/>
            <a:ext cx="3781301" cy="4049952"/>
          </a:xfrm>
          <a:prstGeom prst="rect">
            <a:avLst/>
          </a:prstGeom>
          <a:ln w="9525">
            <a:solidFill>
              <a:schemeClr val="tx1"/>
            </a:solidFill>
          </a:ln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A384906-37AC-2946-6D66-049DF94B578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FF8BE51-C3B0-9B4F-9A06-4F809A9A7941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355140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F31B9C92-B564-DD17-C212-8C088BD944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 Example: Idaho State Structure Overview</a:t>
            </a:r>
          </a:p>
        </p:txBody>
      </p:sp>
      <p:pic>
        <p:nvPicPr>
          <p:cNvPr id="7" name="Picture 6" descr="Flow chart that shows North, East, and West Hubs and the Regions they supervise. North Hub is Regions 1 and 2; West Hub is Regions 3 and 4; East Hub is Regions 5, 6, and 7.">
            <a:extLst>
              <a:ext uri="{FF2B5EF4-FFF2-40B4-BE49-F238E27FC236}">
                <a16:creationId xmlns:a16="http://schemas.microsoft.com/office/drawing/2014/main" id="{D944F431-6996-4ECC-B150-0D79EA513DA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72924" y="2258645"/>
            <a:ext cx="6045537" cy="329366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Content Placeholder 7" descr="Flow chart that shows that Federal Part C funds flow to the  Idaho Department of Health and Welfare (Part C Lead Agency), then flow through the Division of Family and Community Services to the Infant Toddler Program and eventually to the Part C Policy Office. ">
            <a:extLst>
              <a:ext uri="{FF2B5EF4-FFF2-40B4-BE49-F238E27FC236}">
                <a16:creationId xmlns:a16="http://schemas.microsoft.com/office/drawing/2014/main" id="{3D03D1D7-1DD4-0EB3-AC86-8D486D8A4DC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6417" y="1739673"/>
            <a:ext cx="5984316" cy="337865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0221F2E-C487-6188-8EFF-FAA07FCDD52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FF8BE51-C3B0-9B4F-9A06-4F809A9A7941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146721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125063-EA63-73BC-C069-4780A98C9A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DD745056-98B8-4EC7-7265-74854E183B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Arial"/>
                <a:cs typeface="Arial"/>
              </a:rPr>
              <a:t>Step 3: </a:t>
            </a:r>
            <a:r>
              <a:rPr lang="en-US">
                <a:effectLst/>
              </a:rPr>
              <a:t> Develop Systems Overviews</a:t>
            </a:r>
            <a:endParaRPr lang="en-US">
              <a:latin typeface="Arial"/>
              <a:cs typeface="Arial"/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363421D-41F1-2C8A-AD35-3CCE83EADE4C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en-US" sz="2800" b="1">
                <a:latin typeface="Arial"/>
                <a:cs typeface="Arial"/>
              </a:rPr>
              <a:t>Why:</a:t>
            </a:r>
            <a:r>
              <a:rPr lang="en-US" sz="2800">
                <a:latin typeface="Arial"/>
                <a:cs typeface="Arial"/>
              </a:rPr>
              <a:t> </a:t>
            </a:r>
          </a:p>
          <a:p>
            <a:pPr>
              <a:lnSpc>
                <a:spcPct val="110000"/>
              </a:lnSpc>
            </a:pPr>
            <a:r>
              <a:rPr lang="en-US" sz="2800">
                <a:latin typeface="Arial"/>
                <a:cs typeface="Arial"/>
              </a:rPr>
              <a:t>Helps OSEP understand how each system is implemented</a:t>
            </a:r>
          </a:p>
          <a:p>
            <a:pPr>
              <a:lnSpc>
                <a:spcPct val="110000"/>
              </a:lnSpc>
            </a:pPr>
            <a:r>
              <a:rPr lang="en-US" sz="2800">
                <a:latin typeface="Arial"/>
                <a:cs typeface="Arial"/>
              </a:rPr>
              <a:t>Helps your state team:</a:t>
            </a:r>
          </a:p>
          <a:p>
            <a:pPr lvl="1">
              <a:lnSpc>
                <a:spcPct val="110000"/>
              </a:lnSpc>
            </a:pPr>
            <a:r>
              <a:rPr lang="en-US" sz="2600">
                <a:latin typeface="Arial"/>
                <a:cs typeface="Arial"/>
              </a:rPr>
              <a:t>Get grounded in how each system functions</a:t>
            </a:r>
          </a:p>
          <a:p>
            <a:pPr lvl="1">
              <a:lnSpc>
                <a:spcPct val="110000"/>
              </a:lnSpc>
            </a:pPr>
            <a:r>
              <a:rPr lang="en-US" sz="2600">
                <a:latin typeface="Arial"/>
                <a:cs typeface="Arial"/>
              </a:rPr>
              <a:t>Conduct a gap analysis for each system (Step 5)</a:t>
            </a:r>
          </a:p>
          <a:p>
            <a:pPr lvl="1">
              <a:lnSpc>
                <a:spcPct val="110000"/>
              </a:lnSpc>
            </a:pPr>
            <a:r>
              <a:rPr lang="en-US" sz="2600">
                <a:latin typeface="Arial"/>
                <a:cs typeface="Arial"/>
              </a:rPr>
              <a:t>Respond to OSEP’s interview questions</a:t>
            </a:r>
            <a:endParaRPr lang="en-US" sz="2600"/>
          </a:p>
          <a:p>
            <a:pPr marL="0" indent="0">
              <a:buNone/>
            </a:pPr>
            <a:endParaRPr lang="en-US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DA72C4C0-ACAC-FBE9-FDB6-E480ED4734FA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 vert="horz" lIns="91440" tIns="45720" rIns="91440" bIns="45720" rtlCol="0" anchor="t">
            <a:normAutofit fontScale="92500" lnSpcReduction="20000"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en-US" sz="2800" b="1">
                <a:latin typeface="Arial"/>
                <a:cs typeface="Arial"/>
              </a:rPr>
              <a:t>What:</a:t>
            </a:r>
            <a:r>
              <a:rPr lang="en-US" sz="2800">
                <a:latin typeface="Arial"/>
                <a:cs typeface="Arial"/>
              </a:rPr>
              <a:t> </a:t>
            </a:r>
          </a:p>
          <a:p>
            <a:pPr>
              <a:lnSpc>
                <a:spcPct val="130000"/>
              </a:lnSpc>
            </a:pPr>
            <a:r>
              <a:rPr lang="en-US" sz="2800">
                <a:latin typeface="Arial"/>
                <a:cs typeface="Arial"/>
              </a:rPr>
              <a:t>Content for developing systems overviews to share with OSEP:</a:t>
            </a:r>
          </a:p>
          <a:p>
            <a:pPr lvl="1">
              <a:lnSpc>
                <a:spcPct val="130000"/>
              </a:lnSpc>
            </a:pPr>
            <a:r>
              <a:rPr lang="en-US" sz="2600">
                <a:latin typeface="Arial"/>
                <a:cs typeface="Arial"/>
              </a:rPr>
              <a:t>Monitoring</a:t>
            </a:r>
          </a:p>
          <a:p>
            <a:pPr lvl="1">
              <a:lnSpc>
                <a:spcPct val="130000"/>
              </a:lnSpc>
            </a:pPr>
            <a:r>
              <a:rPr lang="en-US" sz="2600">
                <a:latin typeface="Arial"/>
                <a:cs typeface="Arial"/>
              </a:rPr>
              <a:t>Dispute resolution</a:t>
            </a:r>
          </a:p>
          <a:p>
            <a:pPr lvl="1">
              <a:lnSpc>
                <a:spcPct val="130000"/>
              </a:lnSpc>
            </a:pPr>
            <a:r>
              <a:rPr lang="en-US" sz="2600">
                <a:latin typeface="Arial"/>
                <a:cs typeface="Arial"/>
              </a:rPr>
              <a:t>Data</a:t>
            </a:r>
          </a:p>
          <a:p>
            <a:pPr lvl="1">
              <a:lnSpc>
                <a:spcPct val="130000"/>
              </a:lnSpc>
            </a:pPr>
            <a:r>
              <a:rPr lang="en-US" sz="2600">
                <a:latin typeface="Arial"/>
                <a:cs typeface="Arial"/>
              </a:rPr>
              <a:t>Fiscal management </a:t>
            </a:r>
          </a:p>
          <a:p>
            <a:pPr marL="0" indent="0">
              <a:lnSpc>
                <a:spcPct val="100000"/>
              </a:lnSpc>
              <a:buNone/>
            </a:pPr>
            <a:endParaRPr lang="en-US" sz="2800" b="1">
              <a:latin typeface="Arial"/>
              <a:cs typeface="Arial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CDC98DD-B9E2-47EA-6E24-017803C2072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FF8BE51-C3B0-9B4F-9A06-4F809A9A7941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258676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0934E202-0C7F-F86C-A185-ED3821A755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Scavenger Hunt: Steps 1, 2, and 3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6B20FE7-A560-053A-5E2B-A2EBCD2C4BF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2600">
                <a:latin typeface="Arial"/>
                <a:cs typeface="Arial"/>
              </a:rPr>
              <a:t>Look in Step 3 and open “Fiscal Management” and let us know in the chat which letter addresses “</a:t>
            </a:r>
            <a:r>
              <a:rPr lang="en-US" sz="2600"/>
              <a:t>methods of monitoring the use of federal funds”?</a:t>
            </a:r>
            <a:endParaRPr lang="en-US" sz="2600">
              <a:latin typeface="Arial"/>
              <a:cs typeface="Arial"/>
            </a:endParaRPr>
          </a:p>
        </p:txBody>
      </p:sp>
      <p:pic>
        <p:nvPicPr>
          <p:cNvPr id="6" name="Picture 5" descr="Child laying in the grass looking through binoculars wearing a pith helmet">
            <a:extLst>
              <a:ext uri="{FF2B5EF4-FFF2-40B4-BE49-F238E27FC236}">
                <a16:creationId xmlns:a16="http://schemas.microsoft.com/office/drawing/2014/main" id="{359969A0-C6D8-0BBE-0D8C-43A9C9A02B3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602667" y="3083541"/>
            <a:ext cx="6991329" cy="2686050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63BDDF5-6142-0CB7-6EB0-F7BCAAED3DC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FF8BE51-C3B0-9B4F-9A06-4F809A9A7941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133862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E9FE4C71-7220-A14B-A836-149CE5651A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Step 4: Review Foundational Information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D4AB9B78-EE67-8C01-40E6-AC3D1F52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719482" y="1270922"/>
            <a:ext cx="5873803" cy="4082723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sz="2400" b="1">
                <a:latin typeface="Arial"/>
                <a:cs typeface="Arial"/>
              </a:rPr>
              <a:t>Why:</a:t>
            </a:r>
            <a:r>
              <a:rPr lang="en-US" sz="2400">
                <a:latin typeface="Arial"/>
                <a:cs typeface="Arial"/>
              </a:rPr>
              <a:t> </a:t>
            </a:r>
            <a:r>
              <a:rPr lang="en-US" sz="2400">
                <a:latin typeface="+mn-lt"/>
                <a:cs typeface="Arial"/>
              </a:rPr>
              <a:t>H</a:t>
            </a:r>
            <a:r>
              <a:rPr lang="en-US" sz="2400" kern="0">
                <a:effectLst/>
                <a:latin typeface="+mn-lt"/>
                <a:ea typeface="Times New Roman" panose="02020603050405020304" pitchFamily="18" charset="0"/>
                <a:cs typeface="Arial"/>
              </a:rPr>
              <a:t>elps </a:t>
            </a:r>
            <a:r>
              <a:rPr lang="en-US" sz="2400" kern="0">
                <a:latin typeface="+mn-lt"/>
                <a:ea typeface="Times New Roman" panose="02020603050405020304" pitchFamily="18" charset="0"/>
                <a:cs typeface="Arial"/>
              </a:rPr>
              <a:t>s</a:t>
            </a:r>
            <a:r>
              <a:rPr lang="en-US" sz="2400" kern="0">
                <a:effectLst/>
                <a:latin typeface="+mn-lt"/>
                <a:ea typeface="Times New Roman" panose="02020603050405020304" pitchFamily="18" charset="0"/>
                <a:cs typeface="Arial"/>
              </a:rPr>
              <a:t>tate teams understand critical information to:</a:t>
            </a:r>
          </a:p>
          <a:p>
            <a:pPr>
              <a:spcBef>
                <a:spcPts val="0"/>
              </a:spcBef>
            </a:pPr>
            <a:r>
              <a:rPr lang="en-US" sz="2400" kern="0">
                <a:effectLst/>
                <a:latin typeface="+mn-lt"/>
                <a:ea typeface="Times New Roman" panose="02020603050405020304" pitchFamily="18" charset="0"/>
                <a:cs typeface="Arial"/>
              </a:rPr>
              <a:t>Effectively identify gaps (Step 5)</a:t>
            </a:r>
          </a:p>
          <a:p>
            <a:pPr>
              <a:spcBef>
                <a:spcPts val="0"/>
              </a:spcBef>
            </a:pPr>
            <a:r>
              <a:rPr lang="en-US" sz="2400" kern="0">
                <a:latin typeface="+mn-lt"/>
                <a:ea typeface="Times New Roman" panose="02020603050405020304" pitchFamily="18" charset="0"/>
                <a:cs typeface="Arial"/>
              </a:rPr>
              <a:t>Develop plans to address gaps (Step 6)</a:t>
            </a:r>
            <a:endParaRPr lang="en-US" sz="2400" kern="0">
              <a:effectLst/>
              <a:latin typeface="+mn-lt"/>
              <a:ea typeface="Times New Roman" panose="02020603050405020304" pitchFamily="18" charset="0"/>
              <a:cs typeface="Arial"/>
            </a:endParaRPr>
          </a:p>
          <a:p>
            <a:pPr>
              <a:spcBef>
                <a:spcPts val="0"/>
              </a:spcBef>
            </a:pPr>
            <a:r>
              <a:rPr lang="en-US" sz="2400" kern="0">
                <a:effectLst/>
                <a:latin typeface="+mn-lt"/>
                <a:ea typeface="Times New Roman" panose="02020603050405020304" pitchFamily="18" charset="0"/>
                <a:cs typeface="Arial"/>
              </a:rPr>
              <a:t>Make systems improvements (Step 7)</a:t>
            </a:r>
            <a:endParaRPr lang="en-US" sz="2400"/>
          </a:p>
          <a:p>
            <a:endParaRPr lang="en-US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D81AF524-A86F-384E-9B83-57FE27B8F3C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87828" y="1270922"/>
            <a:ext cx="5131654" cy="4091116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sz="2400" b="1">
                <a:latin typeface="Arial"/>
                <a:cs typeface="Arial"/>
              </a:rPr>
              <a:t>What:</a:t>
            </a:r>
            <a:r>
              <a:rPr lang="en-US" sz="2400">
                <a:latin typeface="Arial"/>
                <a:cs typeface="Arial"/>
              </a:rPr>
              <a:t> Foundational information for each of the 4 DMS systems:</a:t>
            </a:r>
          </a:p>
          <a:p>
            <a:pPr>
              <a:spcBef>
                <a:spcPts val="0"/>
              </a:spcBef>
            </a:pPr>
            <a:r>
              <a:rPr lang="en-US" sz="2400">
                <a:latin typeface="Arial"/>
                <a:cs typeface="Arial"/>
              </a:rPr>
              <a:t>Basic requirements</a:t>
            </a:r>
          </a:p>
          <a:p>
            <a:pPr>
              <a:spcBef>
                <a:spcPts val="0"/>
              </a:spcBef>
            </a:pPr>
            <a:r>
              <a:rPr lang="en-US" sz="2400">
                <a:latin typeface="Arial"/>
                <a:cs typeface="Arial"/>
              </a:rPr>
              <a:t>Considerations </a:t>
            </a:r>
          </a:p>
          <a:p>
            <a:pPr>
              <a:spcBef>
                <a:spcPts val="0"/>
              </a:spcBef>
            </a:pPr>
            <a:r>
              <a:rPr lang="en-US" sz="2400">
                <a:latin typeface="Arial"/>
                <a:cs typeface="Arial"/>
              </a:rPr>
              <a:t>Resources</a:t>
            </a:r>
          </a:p>
          <a:p>
            <a:pPr marL="0" indent="0">
              <a:buNone/>
            </a:pPr>
            <a:endParaRPr lang="en-US" sz="2800"/>
          </a:p>
        </p:txBody>
      </p:sp>
      <p:pic>
        <p:nvPicPr>
          <p:cNvPr id="10" name="Picture 9" descr="A group of children sitting and laying on the floor painting on papers">
            <a:extLst>
              <a:ext uri="{FF2B5EF4-FFF2-40B4-BE49-F238E27FC236}">
                <a16:creationId xmlns:a16="http://schemas.microsoft.com/office/drawing/2014/main" id="{C8D282A9-F797-0041-F334-D92751F52AF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42"/>
          <a:stretch/>
        </p:blipFill>
        <p:spPr>
          <a:xfrm>
            <a:off x="2405549" y="4156678"/>
            <a:ext cx="7141415" cy="1747520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7EE416C-0B08-D846-B55A-C71E05D1C08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FF8BE51-C3B0-9B4F-9A06-4F809A9A7941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201548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545B1D-0110-DB0F-75B1-336D08FBEE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7D01AB85-2B58-569E-337E-B2B5D8E536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Step 4: To Do 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DBC734D-4834-AFC7-87C9-7155883AF157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en-US" sz="2400" b="1"/>
              <a:t>Document </a:t>
            </a:r>
            <a:r>
              <a:rPr lang="en-US" sz="2400"/>
              <a:t>consistencies/ inconsistencies:</a:t>
            </a:r>
          </a:p>
          <a:p>
            <a:pPr lvl="1"/>
            <a:r>
              <a:rPr lang="en-US" sz="2400" i="1"/>
              <a:t>Not using correct timeline for prefinding correction/issuing written findings</a:t>
            </a:r>
          </a:p>
          <a:p>
            <a:pPr lvl="1"/>
            <a:r>
              <a:rPr lang="en-US" sz="2400" i="1"/>
              <a:t>List of hearing officers and process to assign them in place, but have not trained in 5 years</a:t>
            </a:r>
          </a:p>
          <a:p>
            <a:pPr lvl="1"/>
            <a:endParaRPr lang="en-US" sz="2200"/>
          </a:p>
          <a:p>
            <a:endParaRPr lang="en-US" sz="240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D762BDA9-4595-D355-DF5F-F8B46B78E1C0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en-US" sz="2400" b="1">
                <a:latin typeface="Arial"/>
                <a:cs typeface="Arial"/>
              </a:rPr>
              <a:t>Compare </a:t>
            </a:r>
            <a:r>
              <a:rPr lang="en-US" sz="2400">
                <a:latin typeface="Arial"/>
                <a:cs typeface="Arial"/>
              </a:rPr>
              <a:t>foundational information for each topic to: </a:t>
            </a:r>
            <a:endParaRPr lang="en-US" sz="2400"/>
          </a:p>
          <a:p>
            <a:pPr lvl="1"/>
            <a:r>
              <a:rPr lang="en-US" sz="2400">
                <a:latin typeface="Arial"/>
                <a:cs typeface="Arial"/>
              </a:rPr>
              <a:t>Written public-facing policies and procedures</a:t>
            </a:r>
            <a:endParaRPr lang="en-US" sz="2400"/>
          </a:p>
          <a:p>
            <a:pPr lvl="1"/>
            <a:r>
              <a:rPr lang="en-US" sz="2400">
                <a:latin typeface="Arial"/>
                <a:cs typeface="Arial"/>
              </a:rPr>
              <a:t>Operating procedures</a:t>
            </a:r>
            <a:endParaRPr lang="en-US" sz="2400"/>
          </a:p>
          <a:p>
            <a:pPr lvl="1"/>
            <a:r>
              <a:rPr lang="en-US" sz="2400">
                <a:latin typeface="Arial"/>
                <a:cs typeface="Arial"/>
              </a:rPr>
              <a:t>Current implementation practices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E222243-242B-B74E-FF1F-D0E1B3157F4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FF8BE51-C3B0-9B4F-9A06-4F809A9A7941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474945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63935B9-D14F-7E15-3C6A-6A2987B830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D3FDACFB-9AEF-7539-B178-FCDCFA3712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Arial"/>
                <a:cs typeface="Arial"/>
              </a:rPr>
              <a:t>Step 5: Complete Gap Analysis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C676267A-FE74-D401-E264-11C04C889ED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87456" y="1593407"/>
            <a:ext cx="6087846" cy="4097988"/>
          </a:xfrm>
        </p:spPr>
        <p:txBody>
          <a:bodyPr>
            <a:normAutofit/>
          </a:bodyPr>
          <a:lstStyle/>
          <a:p>
            <a:pPr marL="0" indent="0" algn="l">
              <a:buNone/>
            </a:pPr>
            <a:r>
              <a:rPr lang="en-US" sz="2600" b="1">
                <a:latin typeface="+mn-lt"/>
                <a:cs typeface="Arial"/>
              </a:rPr>
              <a:t>What:</a:t>
            </a:r>
            <a:r>
              <a:rPr lang="en-US" sz="2600" b="0" i="0">
                <a:solidFill>
                  <a:srgbClr val="212529"/>
                </a:solidFill>
                <a:effectLst/>
                <a:latin typeface="+mn-lt"/>
                <a:cs typeface="Arial"/>
              </a:rPr>
              <a:t> Tools to identify areas needing improvement in each of your 4 systems</a:t>
            </a:r>
          </a:p>
          <a:p>
            <a:pPr marL="0" indent="0">
              <a:buNone/>
            </a:pPr>
            <a:endParaRPr lang="en-US" sz="2600" b="1">
              <a:latin typeface="+mn-lt"/>
              <a:cs typeface="Arial"/>
            </a:endParaRPr>
          </a:p>
          <a:p>
            <a:pPr marL="0" indent="0" algn="l">
              <a:buNone/>
            </a:pPr>
            <a:r>
              <a:rPr lang="en-US" sz="2600" b="1">
                <a:latin typeface="+mn-lt"/>
                <a:cs typeface="Arial"/>
              </a:rPr>
              <a:t>Why:</a:t>
            </a:r>
            <a:r>
              <a:rPr lang="en-US" sz="2600">
                <a:latin typeface="+mn-lt"/>
                <a:cs typeface="Arial"/>
              </a:rPr>
              <a:t> H</a:t>
            </a:r>
            <a:r>
              <a:rPr lang="en-US" sz="2600" b="0" i="0">
                <a:solidFill>
                  <a:srgbClr val="212529"/>
                </a:solidFill>
                <a:effectLst/>
                <a:latin typeface="+mn-lt"/>
                <a:cs typeface="Arial"/>
              </a:rPr>
              <a:t>elps your </a:t>
            </a:r>
            <a:r>
              <a:rPr lang="en-US" sz="2600">
                <a:solidFill>
                  <a:srgbClr val="212529"/>
                </a:solidFill>
                <a:latin typeface="+mn-lt"/>
                <a:cs typeface="Arial"/>
              </a:rPr>
              <a:t>state</a:t>
            </a:r>
            <a:r>
              <a:rPr lang="en-US" sz="2600" b="0" i="0">
                <a:solidFill>
                  <a:srgbClr val="212529"/>
                </a:solidFill>
                <a:effectLst/>
                <a:latin typeface="+mn-lt"/>
                <a:cs typeface="Arial"/>
              </a:rPr>
              <a:t>:</a:t>
            </a:r>
            <a:endParaRPr lang="en-US">
              <a:cs typeface="Arial"/>
            </a:endParaRPr>
          </a:p>
          <a:p>
            <a:r>
              <a:rPr lang="en-US" sz="2600">
                <a:solidFill>
                  <a:srgbClr val="212529"/>
                </a:solidFill>
                <a:latin typeface="+mn-lt"/>
                <a:cs typeface="Arial"/>
              </a:rPr>
              <a:t>Identify your strengths and gaps</a:t>
            </a:r>
          </a:p>
          <a:p>
            <a:r>
              <a:rPr lang="en-US" sz="2600" b="0" i="0">
                <a:solidFill>
                  <a:srgbClr val="212529"/>
                </a:solidFill>
                <a:effectLst/>
                <a:latin typeface="+mn-lt"/>
                <a:cs typeface="Arial"/>
              </a:rPr>
              <a:t>Prioritize areas for improvement</a:t>
            </a:r>
          </a:p>
          <a:p>
            <a:pPr marL="0" indent="0">
              <a:buNone/>
            </a:pPr>
            <a:endParaRPr lang="en-US" sz="2600"/>
          </a:p>
        </p:txBody>
      </p:sp>
      <p:pic>
        <p:nvPicPr>
          <p:cNvPr id="15" name="Picture 14" descr="Little boy painting on paper with paint all over his face">
            <a:extLst>
              <a:ext uri="{FF2B5EF4-FFF2-40B4-BE49-F238E27FC236}">
                <a16:creationId xmlns:a16="http://schemas.microsoft.com/office/drawing/2014/main" id="{64E823CD-A6BC-78B7-77C2-4325C87F82E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53373" y="1153992"/>
            <a:ext cx="2906031" cy="4550015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5FBAF81-421F-09EF-449E-9195D19CB4A9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FF8BE51-C3B0-9B4F-9A06-4F809A9A7941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588989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5E5C269-4282-563B-3131-E4F28BF34EB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FF8BE51-C3B0-9B4F-9A06-4F809A9A7941}" type="slidenum">
              <a:rPr lang="en-US" smtClean="0"/>
              <a:pPr/>
              <a:t>19</a:t>
            </a:fld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CD9137BE-A812-1AED-4516-22EA4B763A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Step 5: To Do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7CF5442-F79A-A07D-70F3-449160A597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6141" y="1141380"/>
            <a:ext cx="5593982" cy="482040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200" dirty="0">
                <a:latin typeface="+mn-lt"/>
              </a:rPr>
              <a:t>For each worksheet Protocol Item:</a:t>
            </a:r>
          </a:p>
          <a:p>
            <a:pPr marL="0" indent="0">
              <a:buNone/>
            </a:pPr>
            <a:r>
              <a:rPr lang="en-US" sz="2200" b="1" dirty="0">
                <a:latin typeface="+mn-lt"/>
              </a:rPr>
              <a:t>Use </a:t>
            </a:r>
            <a:r>
              <a:rPr lang="en-US" sz="2200" dirty="0">
                <a:latin typeface="+mn-lt"/>
              </a:rPr>
              <a:t>information from prior steps and </a:t>
            </a:r>
            <a:r>
              <a:rPr lang="en-US" sz="2200" b="1" dirty="0">
                <a:latin typeface="+mn-lt"/>
              </a:rPr>
              <a:t>assign a rating </a:t>
            </a:r>
            <a:r>
              <a:rPr lang="en-US" sz="2200" dirty="0">
                <a:latin typeface="+mn-lt"/>
              </a:rPr>
              <a:t>(1, 2, 3, 4)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200" kern="1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Doing it correctly and it is documented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200" kern="1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Doing it correctly, but it needs to be documented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200" kern="1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Doing some but not all, and documentation needs to be developed or modified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200" kern="1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Need to give this a lot of attention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8" name="Picture 7" descr="Section of the Protocol Item worksheet">
            <a:extLst>
              <a:ext uri="{FF2B5EF4-FFF2-40B4-BE49-F238E27FC236}">
                <a16:creationId xmlns:a16="http://schemas.microsoft.com/office/drawing/2014/main" id="{5D975C75-59E2-1DD1-EE7D-2AD685D1923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5420" t="13761" r="12877" b="8734"/>
          <a:stretch/>
        </p:blipFill>
        <p:spPr>
          <a:xfrm>
            <a:off x="6628636" y="1640231"/>
            <a:ext cx="4964649" cy="35775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5729070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91B7509F-CD8C-5810-CD68-E7DC79C238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Preparing for DMS 2.0:  Outcomes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F934A3C-87F4-898F-FE4C-9B664C4EF28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/>
              <a:t>Participants will:</a:t>
            </a:r>
          </a:p>
          <a:p>
            <a:r>
              <a:rPr lang="en-US" sz="2400"/>
              <a:t>Improve understanding of steps to prepare for and participate in the DMS process</a:t>
            </a:r>
          </a:p>
          <a:p>
            <a:r>
              <a:rPr lang="en-US" sz="2400"/>
              <a:t>Gain an understanding of the new DMS web-based resources and how to access them</a:t>
            </a:r>
          </a:p>
          <a:p>
            <a:r>
              <a:rPr lang="en-US" sz="2400"/>
              <a:t>Increase awareness of available DMS TA and how to access it 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87A253A-4425-4E8B-5C1E-8AC963D8A59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FF8BE51-C3B0-9B4F-9A06-4F809A9A7941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133581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F68C70-0902-A1F7-8271-B677085385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4849608A-E35C-3430-5917-9C5497B29E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Arial"/>
                <a:cs typeface="Arial"/>
              </a:rPr>
              <a:t>Engagement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C6953DDD-3D38-024A-C330-4CBF8A7430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7829" y="1368357"/>
            <a:ext cx="11005457" cy="1664775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2800" b="0" i="0">
                <a:solidFill>
                  <a:srgbClr val="212529"/>
                </a:solidFill>
                <a:effectLst/>
                <a:latin typeface="+mn-lt"/>
              </a:rPr>
              <a:t>Download the State Complaints Gap Analysis Worksheet located in Step 5 and put in the chat why Overarching Question A is not included in the worksheet.</a:t>
            </a:r>
          </a:p>
        </p:txBody>
      </p:sp>
      <p:pic>
        <p:nvPicPr>
          <p:cNvPr id="3076" name="Picture 4" descr="Child laying in the grass wearing a pith helmet and looking through binoculars">
            <a:extLst>
              <a:ext uri="{FF2B5EF4-FFF2-40B4-BE49-F238E27FC236}">
                <a16:creationId xmlns:a16="http://schemas.microsoft.com/office/drawing/2014/main" id="{6BD34BF5-28BF-8F0F-05D1-607CE1C3D9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38115" y="3429000"/>
            <a:ext cx="6115050" cy="2352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E435004-1529-BAA7-E06E-585D80B80C4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FF8BE51-C3B0-9B4F-9A06-4F809A9A7941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668389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E9FE4C71-7220-A14B-A836-149CE5651A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7829" y="249836"/>
            <a:ext cx="11005457" cy="914400"/>
          </a:xfrm>
        </p:spPr>
        <p:txBody>
          <a:bodyPr>
            <a:normAutofit/>
          </a:bodyPr>
          <a:lstStyle/>
          <a:p>
            <a:r>
              <a:rPr lang="en-US">
                <a:solidFill>
                  <a:schemeClr val="tx2">
                    <a:lumMod val="90000"/>
                    <a:lumOff val="10000"/>
                  </a:schemeClr>
                </a:solidFill>
                <a:latin typeface="Arial"/>
                <a:cs typeface="Arial"/>
              </a:rPr>
              <a:t>Step 6: Summarize Analysis and Develop Plans </a:t>
            </a:r>
            <a:endParaRPr lang="en-US">
              <a:solidFill>
                <a:srgbClr val="217A83"/>
              </a:solidFill>
              <a:latin typeface="Arial"/>
              <a:cs typeface="Arial"/>
            </a:endParaRP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D81AF524-A86F-384E-9B83-57FE27B8F3C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600" b="1">
                <a:latin typeface="Arial"/>
                <a:cs typeface="Arial"/>
              </a:rPr>
              <a:t>What:</a:t>
            </a:r>
            <a:r>
              <a:rPr lang="en-US" sz="2600">
                <a:latin typeface="Arial"/>
                <a:cs typeface="Arial"/>
              </a:rPr>
              <a:t> Process and tools for developing:</a:t>
            </a:r>
          </a:p>
          <a:p>
            <a:r>
              <a:rPr lang="en-US" sz="2600">
                <a:latin typeface="Arial"/>
                <a:cs typeface="Arial"/>
              </a:rPr>
              <a:t>Summary of identified gaps, with actions/next steps, for each topic </a:t>
            </a:r>
          </a:p>
          <a:p>
            <a:r>
              <a:rPr lang="en-US" sz="2600">
                <a:latin typeface="Arial"/>
                <a:cs typeface="Arial"/>
              </a:rPr>
              <a:t>Detailed plans for complex gaps requiring system change </a:t>
            </a:r>
            <a:endParaRPr lang="en-US" sz="2600"/>
          </a:p>
          <a:p>
            <a:pPr marL="0" indent="0">
              <a:buNone/>
            </a:pPr>
            <a:endParaRPr lang="en-US" sz="2600"/>
          </a:p>
          <a:p>
            <a:pPr marL="0" indent="0">
              <a:buNone/>
            </a:pPr>
            <a:r>
              <a:rPr lang="en-US" sz="2600" b="1">
                <a:latin typeface="Arial"/>
                <a:cs typeface="Arial"/>
              </a:rPr>
              <a:t>Why:</a:t>
            </a:r>
            <a:r>
              <a:rPr lang="en-US" sz="2600">
                <a:latin typeface="Arial"/>
                <a:cs typeface="Arial"/>
              </a:rPr>
              <a:t> Summarizing needs identified in gap analysis and developing plans for improvement help ensure gaps are addressed and systems are improved</a:t>
            </a:r>
            <a:endParaRPr lang="en-US" sz="2600" kern="0">
              <a:effectLst/>
              <a:latin typeface="+mn-lt"/>
              <a:ea typeface="Times New Roman" panose="02020603050405020304" pitchFamily="18" charset="0"/>
              <a:cs typeface="Arial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7EE416C-0B08-D846-B55A-C71E05D1C08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FF8BE51-C3B0-9B4F-9A06-4F809A9A7941}" type="slidenum">
              <a:rPr lang="en-US" smtClean="0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833315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F68C70-0902-A1F7-8271-B677085385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4849608A-E35C-3430-5917-9C5497B29E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600">
                <a:solidFill>
                  <a:schemeClr val="tx2">
                    <a:lumMod val="90000"/>
                    <a:lumOff val="10000"/>
                  </a:schemeClr>
                </a:solidFill>
                <a:latin typeface="Arial"/>
                <a:cs typeface="Arial"/>
              </a:rPr>
              <a:t>Step 6: To Do</a:t>
            </a:r>
            <a:br>
              <a:rPr lang="en-US"/>
            </a:br>
            <a:endParaRPr lang="en-US">
              <a:latin typeface="Arial"/>
              <a:cs typeface="Arial"/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881EBF8-FA85-A30E-F227-CC8A274B9A2A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400">
                <a:latin typeface="Arial"/>
                <a:cs typeface="Arial"/>
              </a:rPr>
              <a:t>Develop plan for complex gaps including:</a:t>
            </a:r>
          </a:p>
          <a:p>
            <a:r>
              <a:rPr lang="en-US" sz="2600">
                <a:latin typeface="Arial"/>
                <a:cs typeface="Arial"/>
              </a:rPr>
              <a:t>Activities</a:t>
            </a:r>
          </a:p>
          <a:p>
            <a:r>
              <a:rPr lang="en-US" sz="2600">
                <a:latin typeface="Arial"/>
                <a:cs typeface="Arial"/>
              </a:rPr>
              <a:t>Due dates </a:t>
            </a:r>
            <a:endParaRPr lang="en-US" sz="2600"/>
          </a:p>
          <a:p>
            <a:r>
              <a:rPr lang="en-US" sz="2600">
                <a:latin typeface="Arial"/>
                <a:cs typeface="Arial"/>
              </a:rPr>
              <a:t>Staff responsible</a:t>
            </a:r>
          </a:p>
          <a:p>
            <a:r>
              <a:rPr lang="en-US" sz="2600">
                <a:latin typeface="Arial"/>
                <a:cs typeface="Arial"/>
              </a:rPr>
              <a:t>Resources to assist in completing the activity</a:t>
            </a:r>
          </a:p>
          <a:p>
            <a:pPr lvl="1"/>
            <a:endParaRPr lang="en-US" sz="2400">
              <a:latin typeface="Arial"/>
              <a:cs typeface="Arial"/>
            </a:endParaRPr>
          </a:p>
          <a:p>
            <a:endParaRPr lang="en-US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C6953DDD-3D38-024A-C330-4CBF8A7430BC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en-US" sz="2400">
                <a:latin typeface="Arial"/>
                <a:cs typeface="Arial"/>
              </a:rPr>
              <a:t>Summarize and prioritize gaps</a:t>
            </a:r>
          </a:p>
          <a:p>
            <a:r>
              <a:rPr lang="en-US" sz="2600">
                <a:latin typeface="Arial"/>
                <a:cs typeface="Arial"/>
              </a:rPr>
              <a:t>Describe issues</a:t>
            </a:r>
          </a:p>
          <a:p>
            <a:r>
              <a:rPr lang="en-US" sz="2600">
                <a:latin typeface="Arial"/>
                <a:cs typeface="Arial"/>
              </a:rPr>
              <a:t>Determine actions to address issues</a:t>
            </a:r>
          </a:p>
          <a:p>
            <a:r>
              <a:rPr lang="en-US" sz="2600">
                <a:latin typeface="Arial"/>
                <a:cs typeface="Arial"/>
              </a:rPr>
              <a:t>Identify resources </a:t>
            </a:r>
          </a:p>
          <a:p>
            <a:pPr marL="0" indent="0">
              <a:buNone/>
            </a:pPr>
            <a:endParaRPr lang="en-US" sz="250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E435004-1529-BAA7-E06E-585D80B80C4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FF8BE51-C3B0-9B4F-9A06-4F809A9A7941}" type="slidenum">
              <a:rPr lang="en-US" smtClean="0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124975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E9FE4C71-7220-A14B-A836-149CE5651A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>
                <a:solidFill>
                  <a:schemeClr val="tx2">
                    <a:lumMod val="90000"/>
                    <a:lumOff val="10000"/>
                  </a:schemeClr>
                </a:solidFill>
                <a:latin typeface="Arial"/>
                <a:cs typeface="Arial"/>
              </a:rPr>
              <a:t>Step 7: Make Improvements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D81AF524-A86F-384E-9B83-57FE27B8F3C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en-US" sz="2600" b="1"/>
              <a:t>What:  </a:t>
            </a:r>
            <a:r>
              <a:rPr lang="en-US" sz="2600"/>
              <a:t>Information and tips on i</a:t>
            </a:r>
            <a:r>
              <a:rPr lang="en-US" sz="2600" kern="0">
                <a:effectLst/>
                <a:latin typeface="+mn-lt"/>
                <a:ea typeface="Times New Roman" panose="02020603050405020304" pitchFamily="18" charset="0"/>
              </a:rPr>
              <a:t>mplementing improvement plans, monitoring progress, and updating plans</a:t>
            </a:r>
            <a:r>
              <a:rPr lang="en-US" sz="2600" kern="0">
                <a:latin typeface="+mn-lt"/>
                <a:ea typeface="Times New Roman" panose="02020603050405020304" pitchFamily="18" charset="0"/>
              </a:rPr>
              <a:t> </a:t>
            </a:r>
            <a:r>
              <a:rPr lang="en-US" sz="2600" kern="0">
                <a:effectLst/>
                <a:latin typeface="+mn-lt"/>
                <a:ea typeface="Times New Roman" panose="02020603050405020304" pitchFamily="18" charset="0"/>
              </a:rPr>
              <a:t>as needed. </a:t>
            </a:r>
          </a:p>
          <a:p>
            <a:pPr marL="0" indent="0">
              <a:buNone/>
            </a:pPr>
            <a:endParaRPr lang="en-US" sz="2600"/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600" b="1"/>
              <a:t>Why:</a:t>
            </a:r>
            <a:r>
              <a:rPr lang="en-US" sz="2600"/>
              <a:t> Making systems improvements is critical to:</a:t>
            </a:r>
          </a:p>
          <a:p>
            <a:pPr>
              <a:spcBef>
                <a:spcPts val="0"/>
              </a:spcBef>
            </a:pPr>
            <a:r>
              <a:rPr lang="en-US" sz="2600"/>
              <a:t>Meet IDEA requirements</a:t>
            </a:r>
          </a:p>
          <a:p>
            <a:pPr>
              <a:spcBef>
                <a:spcPts val="0"/>
              </a:spcBef>
            </a:pPr>
            <a:r>
              <a:rPr lang="en-US" sz="2600"/>
              <a:t>Ensure the state's overall system is high-quality</a:t>
            </a:r>
          </a:p>
          <a:p>
            <a:pPr>
              <a:spcBef>
                <a:spcPts val="0"/>
              </a:spcBef>
            </a:pPr>
            <a:r>
              <a:rPr lang="en-US" sz="2600"/>
              <a:t>Improve child and family outcomes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7EE416C-0B08-D846-B55A-C71E05D1C08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FF8BE51-C3B0-9B4F-9A06-4F809A9A7941}" type="slidenum">
              <a:rPr lang="en-US" smtClean="0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223226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F68C70-0902-A1F7-8271-B677085385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4849608A-E35C-3430-5917-9C5497B29E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>
                <a:solidFill>
                  <a:schemeClr val="tx2">
                    <a:lumMod val="90000"/>
                    <a:lumOff val="10000"/>
                  </a:schemeClr>
                </a:solidFill>
                <a:latin typeface="Arial"/>
                <a:cs typeface="Arial"/>
              </a:rPr>
              <a:t>Step 7: To Do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C6953DDD-3D38-024A-C330-4CBF8A7430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7830" y="1368358"/>
            <a:ext cx="5395720" cy="4097988"/>
          </a:xfrm>
        </p:spPr>
        <p:txBody>
          <a:bodyPr>
            <a:noAutofit/>
          </a:bodyPr>
          <a:lstStyle/>
          <a:p>
            <a:r>
              <a:rPr lang="en-US" sz="2300">
                <a:latin typeface="Arial"/>
                <a:cs typeface="Arial"/>
              </a:rPr>
              <a:t>Use foundational information (Step 4) to make improvements and address gaps </a:t>
            </a:r>
            <a:endParaRPr lang="en-US" sz="2300"/>
          </a:p>
          <a:p>
            <a:pPr>
              <a:buFont typeface="Arial" panose="020B0604020202020204" pitchFamily="34" charset="0"/>
              <a:buChar char="•"/>
            </a:pPr>
            <a:r>
              <a:rPr lang="en-US" sz="2300">
                <a:latin typeface="Arial"/>
                <a:cs typeface="Arial"/>
              </a:rPr>
              <a:t>Develop/modify public-facing policies and internal operating procedures to reflect improvements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300">
                <a:latin typeface="Arial"/>
                <a:cs typeface="Arial"/>
              </a:rPr>
              <a:t>Compile evidences when implementing the changes</a:t>
            </a:r>
            <a:endParaRPr lang="en-US" sz="2300"/>
          </a:p>
        </p:txBody>
      </p:sp>
      <p:pic>
        <p:nvPicPr>
          <p:cNvPr id="4" name="Picture 3" descr="Child sitting n the floor watching fish in a bowl while holding a book">
            <a:extLst>
              <a:ext uri="{FF2B5EF4-FFF2-40B4-BE49-F238E27FC236}">
                <a16:creationId xmlns:a16="http://schemas.microsoft.com/office/drawing/2014/main" id="{4FD78F82-B644-D0D1-F2E7-282D1393E384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6619345" y="2024567"/>
            <a:ext cx="4357553" cy="2905035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E435004-1529-BAA7-E06E-585D80B80C4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FF8BE51-C3B0-9B4F-9A06-4F809A9A7941}" type="slidenum">
              <a:rPr lang="en-US" smtClean="0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804710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E9FE4C71-7220-A14B-A836-149CE5651A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/>
              <a:t>Step 8: Prepare for OSEP Interviews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D81AF524-A86F-384E-9B83-57FE27B8F3C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55231" y="975680"/>
            <a:ext cx="7923945" cy="4761580"/>
          </a:xfrm>
        </p:spPr>
        <p:txBody>
          <a:bodyPr>
            <a:normAutofit fontScale="92500"/>
          </a:bodyPr>
          <a:lstStyle/>
          <a:p>
            <a:pPr marL="0" indent="0">
              <a:lnSpc>
                <a:spcPct val="130000"/>
              </a:lnSpc>
              <a:buNone/>
            </a:pPr>
            <a:r>
              <a:rPr lang="en-US" sz="2500" b="1"/>
              <a:t>What:</a:t>
            </a:r>
            <a:r>
              <a:rPr lang="en-US" sz="2500"/>
              <a:t> Guidance on activities to do before OSEP interviews and tips to use during the </a:t>
            </a:r>
            <a:r>
              <a:rPr lang="en-US" sz="2500" kern="0">
                <a:effectLst/>
                <a:latin typeface="+mn-lt"/>
                <a:ea typeface="Times New Roman" panose="02020603050405020304" pitchFamily="18" charset="0"/>
              </a:rPr>
              <a:t>interviews</a:t>
            </a:r>
          </a:p>
          <a:p>
            <a:pPr marL="0" indent="0">
              <a:lnSpc>
                <a:spcPct val="150000"/>
              </a:lnSpc>
              <a:buNone/>
            </a:pPr>
            <a:endParaRPr lang="en-US" sz="2500"/>
          </a:p>
          <a:p>
            <a:pPr marL="0" marR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500" b="1"/>
              <a:t>Why:  </a:t>
            </a:r>
            <a:r>
              <a:rPr lang="en-US" sz="2500"/>
              <a:t>Preparing for OSEP interviews h</a:t>
            </a:r>
            <a:r>
              <a:rPr lang="en-US" sz="2400"/>
              <a:t>elps your state team:</a:t>
            </a: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US" sz="2500"/>
              <a:t>Know what information will be shared to effectively communicate the implementation of your systems  </a:t>
            </a: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US" sz="2500"/>
              <a:t>Identify who will share specific information</a:t>
            </a: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US" sz="2500"/>
              <a:t>Determine how information shared by various team members connects to ensure consistency </a:t>
            </a:r>
          </a:p>
        </p:txBody>
      </p:sp>
      <p:pic>
        <p:nvPicPr>
          <p:cNvPr id="4" name="Picture 3" descr="Girl climbing on a wall and being supported by her father">
            <a:extLst>
              <a:ext uri="{FF2B5EF4-FFF2-40B4-BE49-F238E27FC236}">
                <a16:creationId xmlns:a16="http://schemas.microsoft.com/office/drawing/2014/main" id="{4767A094-3F0B-FD60-84ED-C84795AAF02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67668" y="975680"/>
            <a:ext cx="1987861" cy="4761580"/>
          </a:xfrm>
          <a:prstGeom prst="rect">
            <a:avLst/>
          </a:prstGeom>
          <a:ln>
            <a:solidFill>
              <a:srgbClr val="104578"/>
            </a:solidFill>
          </a:ln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7EE416C-0B08-D846-B55A-C71E05D1C08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FF8BE51-C3B0-9B4F-9A06-4F809A9A7941}" type="slidenum">
              <a:rPr lang="en-US" smtClean="0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799487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F68C70-0902-A1F7-8271-B677085385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4849608A-E35C-3430-5917-9C5497B29E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600">
                <a:solidFill>
                  <a:srgbClr val="145083"/>
                </a:solidFill>
              </a:rPr>
              <a:t>Step 8: To Do</a:t>
            </a:r>
            <a:br>
              <a:rPr lang="en-US"/>
            </a:br>
            <a:endParaRPr lang="en-US">
              <a:latin typeface="Arial"/>
              <a:cs typeface="Arial"/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BD63ACD-3FA0-08F0-3ECC-A2BEC68A3CD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87829" y="1255048"/>
            <a:ext cx="5388428" cy="409111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/>
              <a:t>Before OSEP Interviews:</a:t>
            </a:r>
          </a:p>
          <a:p>
            <a:r>
              <a:rPr lang="en-US" sz="2400"/>
              <a:t>Decide who needs to be involved</a:t>
            </a:r>
          </a:p>
          <a:p>
            <a:r>
              <a:rPr lang="en-US" sz="2400"/>
              <a:t>Assign staff to share content</a:t>
            </a:r>
          </a:p>
          <a:p>
            <a:r>
              <a:rPr lang="en-US" sz="2400"/>
              <a:t>Complete a walk-through for each of the 4 systems</a:t>
            </a:r>
          </a:p>
          <a:p>
            <a:r>
              <a:rPr lang="en-US" sz="2400"/>
              <a:t>Review your notes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BA04DDAE-45B0-A81C-714D-18A573BA71A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04856" y="1251406"/>
            <a:ext cx="5388429" cy="408272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/>
              <a:t>During Interviews:</a:t>
            </a:r>
          </a:p>
          <a:p>
            <a:pPr>
              <a:spcBef>
                <a:spcPts val="800"/>
              </a:spcBef>
            </a:pPr>
            <a:r>
              <a:rPr lang="en-US" sz="2400"/>
              <a:t>Take your time</a:t>
            </a:r>
          </a:p>
          <a:p>
            <a:pPr>
              <a:spcBef>
                <a:spcPts val="800"/>
              </a:spcBef>
            </a:pPr>
            <a:r>
              <a:rPr lang="en-US" sz="2400"/>
              <a:t>Ask for clarification</a:t>
            </a:r>
          </a:p>
          <a:p>
            <a:pPr>
              <a:spcBef>
                <a:spcPts val="800"/>
              </a:spcBef>
            </a:pPr>
            <a:r>
              <a:rPr lang="en-US" sz="2400"/>
              <a:t>Answer carefully and concisely</a:t>
            </a:r>
          </a:p>
          <a:p>
            <a:pPr>
              <a:spcBef>
                <a:spcPts val="800"/>
              </a:spcBef>
            </a:pPr>
            <a:r>
              <a:rPr lang="en-US" sz="2400"/>
              <a:t>Stick to the facts</a:t>
            </a:r>
          </a:p>
          <a:p>
            <a:pPr>
              <a:spcBef>
                <a:spcPts val="800"/>
              </a:spcBef>
            </a:pPr>
            <a:r>
              <a:rPr lang="en-US" sz="2400"/>
              <a:t>Be confident and consistent</a:t>
            </a:r>
          </a:p>
          <a:p>
            <a:pPr>
              <a:spcBef>
                <a:spcPts val="800"/>
              </a:spcBef>
            </a:pPr>
            <a:r>
              <a:rPr lang="en-US" sz="2400"/>
              <a:t>Acknowledge when you don’t know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5B4FEEA-D80C-7065-0C4B-2BCB647D70B3}"/>
              </a:ext>
            </a:extLst>
          </p:cNvPr>
          <p:cNvSpPr txBox="1"/>
          <p:nvPr/>
        </p:nvSpPr>
        <p:spPr>
          <a:xfrm>
            <a:off x="543301" y="5351215"/>
            <a:ext cx="11251606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>
                <a:solidFill>
                  <a:srgbClr val="FF0000"/>
                </a:solidFill>
              </a:rPr>
              <a:t> Consider requesting a TA Center mock interview 4-6 mos. before your OSEP interviews!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E435004-1529-BAA7-E06E-585D80B80C4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FF8BE51-C3B0-9B4F-9A06-4F809A9A7941}" type="slidenum">
              <a:rPr lang="en-US" smtClean="0"/>
              <a:pPr/>
              <a:t>26</a:t>
            </a:fld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EBA5EEE-08BB-3F73-70F4-2A0BC04D924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87829" y="5243569"/>
            <a:ext cx="11094512" cy="646181"/>
          </a:xfrm>
          <a:prstGeom prst="rect">
            <a:avLst/>
          </a:prstGeom>
          <a:noFill/>
          <a:ln w="63500">
            <a:solidFill>
              <a:schemeClr val="accent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793686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759A0A11-7E4A-521B-3A69-3BE65D73DE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What States Say About Mock Interviews</a:t>
            </a:r>
          </a:p>
        </p:txBody>
      </p:sp>
      <p:sp>
        <p:nvSpPr>
          <p:cNvPr id="7" name="TextBox 6" descr="Quote: Gave context on what OSEP interviews would be like&#10;">
            <a:extLst>
              <a:ext uri="{FF2B5EF4-FFF2-40B4-BE49-F238E27FC236}">
                <a16:creationId xmlns:a16="http://schemas.microsoft.com/office/drawing/2014/main" id="{7194CD98-AEB3-DC48-5645-718BC38E92BB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 txBox="1"/>
          <p:nvPr/>
        </p:nvSpPr>
        <p:spPr>
          <a:xfrm rot="-900000">
            <a:off x="305993" y="1555468"/>
            <a:ext cx="4438020" cy="707886"/>
          </a:xfrm>
          <a:prstGeom prst="rect">
            <a:avLst/>
          </a:prstGeom>
          <a:noFill/>
          <a:ln w="635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000"/>
              <a:t>Gave context on what OSEP interviews would be like</a:t>
            </a:r>
          </a:p>
        </p:txBody>
      </p:sp>
      <p:sp>
        <p:nvSpPr>
          <p:cNvPr id="8" name="TextBox 7" descr="Quote: Provided practical experience in answering questions in a more formal setting&#10;">
            <a:extLst>
              <a:ext uri="{FF2B5EF4-FFF2-40B4-BE49-F238E27FC236}">
                <a16:creationId xmlns:a16="http://schemas.microsoft.com/office/drawing/2014/main" id="{45F0169E-C858-9F54-A5AF-BD5210BC4E4C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 txBox="1"/>
          <p:nvPr/>
        </p:nvSpPr>
        <p:spPr>
          <a:xfrm rot="517724">
            <a:off x="6618686" y="1482343"/>
            <a:ext cx="5190931" cy="707886"/>
          </a:xfrm>
          <a:prstGeom prst="rect">
            <a:avLst/>
          </a:prstGeom>
          <a:noFill/>
          <a:ln w="635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000"/>
              <a:t>Provided practical experience in answering questions in a more formal setting</a:t>
            </a:r>
          </a:p>
        </p:txBody>
      </p:sp>
      <p:sp>
        <p:nvSpPr>
          <p:cNvPr id="9" name="TextBox 8" descr="Quote: Helped us learn where we needed  more practice and what areas were our strengths&#10;">
            <a:extLst>
              <a:ext uri="{FF2B5EF4-FFF2-40B4-BE49-F238E27FC236}">
                <a16:creationId xmlns:a16="http://schemas.microsoft.com/office/drawing/2014/main" id="{AC2A0ABD-7D30-69DC-8C3D-F657F8246D2B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 txBox="1"/>
          <p:nvPr/>
        </p:nvSpPr>
        <p:spPr>
          <a:xfrm rot="11157683" flipV="1">
            <a:off x="4012806" y="2296440"/>
            <a:ext cx="5307742" cy="707886"/>
          </a:xfrm>
          <a:prstGeom prst="rect">
            <a:avLst/>
          </a:prstGeom>
          <a:noFill/>
          <a:ln w="63500"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000"/>
              <a:t>Helped us learn where we needed  more practice and what areas were our strengths</a:t>
            </a:r>
          </a:p>
        </p:txBody>
      </p:sp>
      <p:sp>
        <p:nvSpPr>
          <p:cNvPr id="11" name="TextBox 10" descr="Quote: Discussion and feedback provided was very helpful&#10;">
            <a:extLst>
              <a:ext uri="{FF2B5EF4-FFF2-40B4-BE49-F238E27FC236}">
                <a16:creationId xmlns:a16="http://schemas.microsoft.com/office/drawing/2014/main" id="{5F1444D3-F887-8AB0-CA45-3BBB95527FD6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 txBox="1"/>
          <p:nvPr/>
        </p:nvSpPr>
        <p:spPr>
          <a:xfrm rot="21005844">
            <a:off x="623981" y="4917387"/>
            <a:ext cx="3318173" cy="707886"/>
          </a:xfrm>
          <a:prstGeom prst="rect">
            <a:avLst/>
          </a:prstGeom>
          <a:noFill/>
          <a:ln w="63500">
            <a:solidFill>
              <a:schemeClr val="accent3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000"/>
              <a:t>Discussion and feedback provided was very helpful</a:t>
            </a:r>
          </a:p>
        </p:txBody>
      </p:sp>
      <p:sp>
        <p:nvSpPr>
          <p:cNvPr id="10" name="TextBox 9" descr="Quote: Highly encourage the mock interview process for others who are preparing to go to DMS&#10;">
            <a:extLst>
              <a:ext uri="{FF2B5EF4-FFF2-40B4-BE49-F238E27FC236}">
                <a16:creationId xmlns:a16="http://schemas.microsoft.com/office/drawing/2014/main" id="{B687ECCF-4F0E-9B47-53F3-67576BAE8500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 txBox="1"/>
          <p:nvPr/>
        </p:nvSpPr>
        <p:spPr>
          <a:xfrm rot="1328747">
            <a:off x="1506558" y="3880545"/>
            <a:ext cx="5428898" cy="707886"/>
          </a:xfrm>
          <a:prstGeom prst="rect">
            <a:avLst/>
          </a:prstGeom>
          <a:noFill/>
          <a:ln w="63500">
            <a:solidFill>
              <a:schemeClr val="accent5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000"/>
              <a:t>Highly encourage the mock interview process for others who are preparing to go to DMS</a:t>
            </a:r>
          </a:p>
        </p:txBody>
      </p:sp>
      <p:sp>
        <p:nvSpPr>
          <p:cNvPr id="12" name="TextBox 11" descr="Quote: Tips were particularly helpful&#10;">
            <a:extLst>
              <a:ext uri="{FF2B5EF4-FFF2-40B4-BE49-F238E27FC236}">
                <a16:creationId xmlns:a16="http://schemas.microsoft.com/office/drawing/2014/main" id="{0B093612-A77E-4714-E918-AFED1150A434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 txBox="1"/>
          <p:nvPr/>
        </p:nvSpPr>
        <p:spPr>
          <a:xfrm rot="21103925">
            <a:off x="5387789" y="3687712"/>
            <a:ext cx="3739581" cy="400110"/>
          </a:xfrm>
          <a:prstGeom prst="rect">
            <a:avLst/>
          </a:prstGeom>
          <a:noFill/>
          <a:ln w="66675">
            <a:solidFill>
              <a:schemeClr val="accent5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000"/>
              <a:t>Tips were particularly helpful</a:t>
            </a:r>
          </a:p>
        </p:txBody>
      </p:sp>
      <p:sp>
        <p:nvSpPr>
          <p:cNvPr id="5" name="TextBox 4" descr="Quote: Assisted our team to better prepare for the type of questions we would possibly be asked during the DMS process&#10;">
            <a:extLst>
              <a:ext uri="{FF2B5EF4-FFF2-40B4-BE49-F238E27FC236}">
                <a16:creationId xmlns:a16="http://schemas.microsoft.com/office/drawing/2014/main" id="{EBB6C0CA-5604-12A4-0367-F41F205ECFCC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 txBox="1"/>
          <p:nvPr/>
        </p:nvSpPr>
        <p:spPr>
          <a:xfrm rot="20477171">
            <a:off x="7228908" y="3970066"/>
            <a:ext cx="4706470" cy="1015663"/>
          </a:xfrm>
          <a:prstGeom prst="rect">
            <a:avLst/>
          </a:prstGeom>
          <a:noFill/>
          <a:ln w="63500">
            <a:solidFill>
              <a:schemeClr val="accent3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000"/>
              <a:t>Assisted our team to better prepare for the type of questions we would possibly be asked during the DMS process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FF0DA1A-D689-BBB1-00BF-10186473CC3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FF8BE51-C3B0-9B4F-9A06-4F809A9A7941}" type="slidenum">
              <a:rPr lang="en-US" smtClean="0"/>
              <a:pPr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672447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9EA7023-9239-23AB-2D92-ECC38FFE1B4E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777318" y="1253447"/>
            <a:ext cx="4814607" cy="3899578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ea typeface="Arial" charset="0"/>
              <a:cs typeface="Arial"/>
            </a:endParaRPr>
          </a:p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Arial" charset="0"/>
                <a:cs typeface="Arial"/>
              </a:rPr>
              <a:t>  </a:t>
            </a:r>
            <a:r>
              <a:rPr kumimoji="0" lang="en-US" i="0" u="none" strike="noStrike" kern="1200" cap="none" spc="0" normalizeH="0" baseline="0" noProof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Arial"/>
                <a:ea typeface="Arial" charset="0"/>
                <a:cs typeface="Arial"/>
              </a:rPr>
              <a:t>Questions?</a:t>
            </a:r>
            <a:br>
              <a:rPr kumimoji="0" lang="en-US" i="0" u="none" strike="noStrike" kern="1200" cap="none" spc="0" normalizeH="0" baseline="0" noProof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Arial"/>
                <a:ea typeface="Arial" charset="0"/>
                <a:cs typeface="Arial"/>
              </a:rPr>
            </a:br>
            <a:br>
              <a:rPr kumimoji="0" lang="en-US" i="0" u="none" strike="noStrike" kern="1200" cap="none" spc="0" normalizeH="0" baseline="0" noProof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Arial"/>
                <a:ea typeface="Arial" charset="0"/>
                <a:cs typeface="Arial"/>
              </a:rPr>
            </a:br>
            <a:r>
              <a:rPr kumimoji="0" lang="en-US" i="0" u="none" strike="noStrike" kern="1200" cap="none" spc="0" normalizeH="0" baseline="0" noProof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Arial"/>
                <a:ea typeface="Arial" charset="0"/>
                <a:cs typeface="Arial"/>
              </a:rPr>
              <a:t>What are you thinking about? </a:t>
            </a:r>
            <a:endParaRPr kumimoji="0" lang="en-US" i="0" u="none" strike="noStrike" kern="1200" cap="none" spc="0" normalizeH="0" baseline="0" noProof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F8536F6-9B0F-2779-DAB9-8269589FDB8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FF8BE51-C3B0-9B4F-9A06-4F809A9A7941}" type="slidenum">
              <a:rPr lang="en-US" smtClean="0"/>
              <a:pPr/>
              <a:t>28</a:t>
            </a:fld>
            <a:endParaRPr lang="en-US"/>
          </a:p>
        </p:txBody>
      </p:sp>
      <p:pic>
        <p:nvPicPr>
          <p:cNvPr id="9" name="Content Placeholder 8" descr="A baby&#10;&#10;&#10;&#10;&#10;&#10;&#10;&#10;&#10;&#10;&#10;A picture of a baby&#10;&#10;&#10;&#10;&#10;">
            <a:extLst>
              <a:ext uri="{FF2B5EF4-FFF2-40B4-BE49-F238E27FC236}">
                <a16:creationId xmlns:a16="http://schemas.microsoft.com/office/drawing/2014/main" id="{ABD051D1-167C-AA52-8BD4-64BC2D7B7951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/>
        </p:blipFill>
        <p:spPr>
          <a:xfrm>
            <a:off x="706437" y="1253447"/>
            <a:ext cx="5389563" cy="3676759"/>
          </a:xfrm>
        </p:spPr>
      </p:pic>
    </p:spTree>
    <p:extLst>
      <p:ext uri="{BB962C8B-B14F-4D97-AF65-F5344CB8AC3E}">
        <p14:creationId xmlns:p14="http://schemas.microsoft.com/office/powerpoint/2010/main" val="51401842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A55608B-B8E8-E165-71B8-66B3D9F84BB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FF8BE51-C3B0-9B4F-9A06-4F809A9A7941}" type="slidenum">
              <a:rPr lang="en-US" smtClean="0"/>
              <a:pPr/>
              <a:t>29</a:t>
            </a:fld>
            <a:endParaRPr lang="en-US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1E886742-0ECF-EC44-E475-77142886AB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/>
              <a:t>Knowing I have these resources, preparing for </a:t>
            </a:r>
            <a:br>
              <a:rPr lang="en-US"/>
            </a:br>
            <a:r>
              <a:rPr lang="en-US"/>
              <a:t>DMS makes me feel like…</a:t>
            </a:r>
          </a:p>
        </p:txBody>
      </p:sp>
      <p:pic>
        <p:nvPicPr>
          <p:cNvPr id="12" name="Picture 11" descr="Smiling child lying on grass">
            <a:extLst>
              <a:ext uri="{FF2B5EF4-FFF2-40B4-BE49-F238E27FC236}">
                <a16:creationId xmlns:a16="http://schemas.microsoft.com/office/drawing/2014/main" id="{C7A19EB9-0302-0741-1907-5E861077AC07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8143" y="1192528"/>
            <a:ext cx="3150892" cy="2100595"/>
          </a:xfrm>
          <a:prstGeom prst="rect">
            <a:avLst/>
          </a:prstGeom>
        </p:spPr>
      </p:pic>
      <p:pic>
        <p:nvPicPr>
          <p:cNvPr id="1026" name="Picture 2" descr="A child eating a smore with a crumbs and melted marshmallow around his mouth. ">
            <a:extLst>
              <a:ext uri="{FF2B5EF4-FFF2-40B4-BE49-F238E27FC236}">
                <a16:creationId xmlns:a16="http://schemas.microsoft.com/office/drawing/2014/main" id="{CF63E6AF-9C3D-F375-4849-15320C06DC9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12110" y="1746965"/>
            <a:ext cx="2511015" cy="37665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3" descr="Child hiding behind a bouquet of sunflowers">
            <a:extLst>
              <a:ext uri="{FF2B5EF4-FFF2-40B4-BE49-F238E27FC236}">
                <a16:creationId xmlns:a16="http://schemas.microsoft.com/office/drawing/2014/main" id="{51F8DD4F-68A1-9CCA-17F2-486BBBB4251F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86366" y="1136960"/>
            <a:ext cx="3027219" cy="2018146"/>
          </a:xfrm>
          <a:prstGeom prst="rect">
            <a:avLst/>
          </a:prstGeom>
        </p:spPr>
      </p:pic>
      <p:pic>
        <p:nvPicPr>
          <p:cNvPr id="16" name="Picture 15" descr="A close-up of a crying baby&#10;&#10;">
            <a:extLst>
              <a:ext uri="{FF2B5EF4-FFF2-40B4-BE49-F238E27FC236}">
                <a16:creationId xmlns:a16="http://schemas.microsoft.com/office/drawing/2014/main" id="{645C38FD-8306-56E2-5984-20427BF1CDF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837473B0-CC2E-450A-ABE3-18F120FF3D39}">
                <a1611:picAttrSrcUrl xmlns:a1611="http://schemas.microsoft.com/office/drawing/2016/11/main" r:id="rId7"/>
              </a:ext>
            </a:extLst>
          </a:blip>
          <a:stretch>
            <a:fillRect/>
          </a:stretch>
        </p:blipFill>
        <p:spPr>
          <a:xfrm>
            <a:off x="1319660" y="3662151"/>
            <a:ext cx="2511015" cy="1894674"/>
          </a:xfrm>
          <a:prstGeom prst="rect">
            <a:avLst/>
          </a:prstGeom>
        </p:spPr>
      </p:pic>
      <p:pic>
        <p:nvPicPr>
          <p:cNvPr id="20" name="Picture 19" descr="A young child screaming with his hands on his face&#10;&#10;">
            <a:extLst>
              <a:ext uri="{FF2B5EF4-FFF2-40B4-BE49-F238E27FC236}">
                <a16:creationId xmlns:a16="http://schemas.microsoft.com/office/drawing/2014/main" id="{F338F201-093F-7A0E-A129-F92B704B8F5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837473B0-CC2E-450A-ABE3-18F120FF3D39}">
                <a1611:picAttrSrcUrl xmlns:a1611="http://schemas.microsoft.com/office/drawing/2016/11/main" r:id="rId9"/>
              </a:ext>
            </a:extLst>
          </a:blip>
          <a:stretch>
            <a:fillRect/>
          </a:stretch>
        </p:blipFill>
        <p:spPr>
          <a:xfrm>
            <a:off x="8361326" y="3079331"/>
            <a:ext cx="1999184" cy="2571414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5F965EA4-7609-BE4F-7FA8-7E187D63F5EA}"/>
              </a:ext>
            </a:extLst>
          </p:cNvPr>
          <p:cNvSpPr txBox="1"/>
          <p:nvPr/>
        </p:nvSpPr>
        <p:spPr>
          <a:xfrm>
            <a:off x="385080" y="1746965"/>
            <a:ext cx="35618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AA000FA-2218-5120-8FCE-09D7B92825E3}"/>
              </a:ext>
            </a:extLst>
          </p:cNvPr>
          <p:cNvSpPr txBox="1"/>
          <p:nvPr/>
        </p:nvSpPr>
        <p:spPr>
          <a:xfrm>
            <a:off x="874669" y="4022857"/>
            <a:ext cx="35618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2AC5267-60BE-8159-4266-2F34A3DE0518}"/>
              </a:ext>
            </a:extLst>
          </p:cNvPr>
          <p:cNvSpPr txBox="1"/>
          <p:nvPr/>
        </p:nvSpPr>
        <p:spPr>
          <a:xfrm>
            <a:off x="4398404" y="3304651"/>
            <a:ext cx="35618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5375D7C-EA16-2D23-F135-72F4969D74A6}"/>
              </a:ext>
            </a:extLst>
          </p:cNvPr>
          <p:cNvSpPr txBox="1"/>
          <p:nvPr/>
        </p:nvSpPr>
        <p:spPr>
          <a:xfrm>
            <a:off x="7685772" y="1847919"/>
            <a:ext cx="35618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EFADBCF-A540-E982-B4AC-760815A30084}"/>
              </a:ext>
            </a:extLst>
          </p:cNvPr>
          <p:cNvSpPr txBox="1"/>
          <p:nvPr/>
        </p:nvSpPr>
        <p:spPr>
          <a:xfrm>
            <a:off x="7873460" y="4128247"/>
            <a:ext cx="35618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</a:rPr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39430514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4CE11BCE-D6DB-9316-3D6F-AD3FBFF277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11728" y="153708"/>
            <a:ext cx="11005457" cy="914400"/>
          </a:xfrm>
        </p:spPr>
        <p:txBody>
          <a:bodyPr/>
          <a:lstStyle/>
          <a:p>
            <a:r>
              <a:rPr lang="en-US"/>
              <a:t>States Participating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2999C22-4533-C613-36E9-0C05ACCD779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FF8BE51-C3B0-9B4F-9A06-4F809A9A7941}" type="slidenum">
              <a:rPr lang="en-US" smtClean="0"/>
              <a:pPr/>
              <a:t>3</a:t>
            </a:fld>
            <a:endParaRPr lang="en-US"/>
          </a:p>
        </p:txBody>
      </p:sp>
      <p:pic>
        <p:nvPicPr>
          <p:cNvPr id="65" name="Picture 64" descr="Map showing all states and territories of the U.S., color coded by cohorts 1 through 5. Cohort 1 includes Nevada, Idaho, Montana, Colorado, Michigan, Kentucky, Arkansas, and New York. Cohort 2 includes Oregon, Utah, North Dakota, Nebraska, Kansas, Iowa, Indiana, Tennessee, Mississippi, Louisiana, Maine, and American Samoa. Cohort 3 includes California, Washington, Missouri, Pennsylvania, Georgia, New Hampshire, Maryland, Rhode Island, and Puerto Rico. Cohort 4 includes Arizona, New Mexico, Wyoming, South Dakota, Minnesota, Illinois, Ohio, North Carolina, New Jersey, Guam, Northern Mariana Islands, and United States Virgin Islands. Cohort 5 includes, Alaska, Texas, Wisconsin, Alabama, Florida, West Virginia, Virginia, Vermont, and Connecticut.">
            <a:extLst>
              <a:ext uri="{FF2B5EF4-FFF2-40B4-BE49-F238E27FC236}">
                <a16:creationId xmlns:a16="http://schemas.microsoft.com/office/drawing/2014/main" id="{7341FF49-D54C-3F87-3F2C-30FA6B773F9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4900" y="610908"/>
            <a:ext cx="9982200" cy="54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32909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A61F03A2-D866-C0DD-E8E0-40B2338E96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TA Support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E783ED1D-0C68-3BDA-530E-84DACEF9061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sz="2800">
                <a:latin typeface="+mn-lt"/>
              </a:rPr>
              <a:t>Individualized TA</a:t>
            </a:r>
          </a:p>
          <a:p>
            <a:pPr marL="457200" lvl="1" indent="0">
              <a:spcBef>
                <a:spcPts val="0"/>
              </a:spcBef>
              <a:buNone/>
            </a:pPr>
            <a:r>
              <a:rPr lang="en-US" sz="2400">
                <a:solidFill>
                  <a:srgbClr val="0070C0"/>
                </a:solidFill>
                <a:latin typeface="+mn-lt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ECTA State Contacts </a:t>
            </a:r>
            <a:r>
              <a:rPr lang="en-US" sz="2400">
                <a:latin typeface="+mn-lt"/>
              </a:rPr>
              <a:t>(Monitoring, Dispute Resolution, or Fiscal Management)</a:t>
            </a:r>
          </a:p>
          <a:p>
            <a:pPr marL="457200" lvl="1" indent="0">
              <a:spcBef>
                <a:spcPts val="0"/>
              </a:spcBef>
              <a:buNone/>
            </a:pPr>
            <a:r>
              <a:rPr lang="en-US" sz="2400">
                <a:solidFill>
                  <a:srgbClr val="0070C0"/>
                </a:solidFill>
                <a:latin typeface="+mn-lt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CADRE Contact Form</a:t>
            </a:r>
            <a:r>
              <a:rPr lang="en-US" sz="2400">
                <a:solidFill>
                  <a:srgbClr val="0070C0"/>
                </a:solidFill>
                <a:latin typeface="+mn-lt"/>
              </a:rPr>
              <a:t> </a:t>
            </a:r>
            <a:r>
              <a:rPr lang="en-US" sz="2400">
                <a:latin typeface="+mn-lt"/>
              </a:rPr>
              <a:t>(Dispute Resolution)</a:t>
            </a:r>
          </a:p>
          <a:p>
            <a:pPr marL="457200" lvl="1" indent="0">
              <a:spcBef>
                <a:spcPts val="0"/>
              </a:spcBef>
              <a:buNone/>
            </a:pPr>
            <a:r>
              <a:rPr lang="en-US" sz="2400" err="1">
                <a:solidFill>
                  <a:srgbClr val="0070C0"/>
                </a:solidFill>
                <a:latin typeface="+mn-lt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DaSy</a:t>
            </a:r>
            <a:r>
              <a:rPr lang="en-US" sz="2400">
                <a:solidFill>
                  <a:srgbClr val="0070C0"/>
                </a:solidFill>
                <a:latin typeface="+mn-lt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State Liaisons</a:t>
            </a:r>
            <a:r>
              <a:rPr lang="en-US" sz="2400">
                <a:solidFill>
                  <a:srgbClr val="0070C0"/>
                </a:solidFill>
                <a:latin typeface="+mn-lt"/>
              </a:rPr>
              <a:t> </a:t>
            </a:r>
            <a:r>
              <a:rPr lang="en-US" sz="2400">
                <a:latin typeface="+mn-lt"/>
              </a:rPr>
              <a:t>(Monitoring, Data, or Fiscal Management)</a:t>
            </a:r>
          </a:p>
          <a:p>
            <a:pPr marL="457200" lvl="1" indent="0">
              <a:spcBef>
                <a:spcPts val="0"/>
              </a:spcBef>
              <a:buNone/>
            </a:pPr>
            <a:r>
              <a:rPr lang="en-US" sz="2400">
                <a:solidFill>
                  <a:srgbClr val="0070C0"/>
                </a:solidFill>
                <a:latin typeface="+mn-lt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CIFR State TA Liaisons</a:t>
            </a:r>
            <a:r>
              <a:rPr lang="en-US" sz="2400">
                <a:solidFill>
                  <a:srgbClr val="0070C0"/>
                </a:solidFill>
                <a:latin typeface="+mn-lt"/>
              </a:rPr>
              <a:t> </a:t>
            </a:r>
            <a:r>
              <a:rPr lang="en-US" sz="2400">
                <a:latin typeface="+mn-lt"/>
              </a:rPr>
              <a:t>(Fiscal Management)</a:t>
            </a:r>
          </a:p>
          <a:p>
            <a:pPr marL="342900" marR="0" lvl="0" indent="-342900"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US" sz="2800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Cross-State Quarterly DMS Calls for All States </a:t>
            </a:r>
          </a:p>
          <a:p>
            <a:pPr marL="342900" marR="0" lvl="0" indent="-342900"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US" sz="2800" kern="100"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Webinar Evaluation</a:t>
            </a:r>
            <a:endParaRPr lang="en-US" sz="2800">
              <a:latin typeface="+mn-lt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5B12D11-55DD-0284-1D05-482F1969FB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FF8BE51-C3B0-9B4F-9A06-4F809A9A7941}" type="slidenum">
              <a:rPr lang="en-US" smtClean="0"/>
              <a:pPr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0055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en-US" b="0"/>
              <a:t>Find out more at</a:t>
            </a:r>
            <a:r>
              <a:rPr lang="en-US"/>
              <a:t> ectacenter.org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en-US" sz="1200"/>
              <a:t>The ECTA Center is a program of the FPG Child Development Institute of the University of North Carolina at Chapel Hill, funded through cooperative agreement number </a:t>
            </a:r>
            <a:r>
              <a:rPr lang="en-US" sz="1100"/>
              <a:t>H326P220002</a:t>
            </a:r>
            <a:r>
              <a:rPr lang="is-IS" sz="1200"/>
              <a:t> </a:t>
            </a:r>
            <a:r>
              <a:rPr lang="en-US" sz="1200"/>
              <a:t>from the Office of Special Education Programs, U.S. Department of Education. Opinions expressed herein do not necessarily represent the Department of Education's position or policy.</a:t>
            </a:r>
          </a:p>
        </p:txBody>
      </p:sp>
      <p:sp>
        <p:nvSpPr>
          <p:cNvPr id="17" name="Slide Number Placeholder 16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/>
          <a:p>
            <a:fld id="{8FF8BE51-C3B0-9B4F-9A06-4F809A9A7941}" type="slidenum">
              <a:rPr lang="en-US" smtClean="0"/>
              <a:t>31</a:t>
            </a:fld>
            <a:endParaRPr lang="en-US"/>
          </a:p>
        </p:txBody>
      </p:sp>
      <p:cxnSp>
        <p:nvCxnSpPr>
          <p:cNvPr id="6" name="Straight Connector 5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/>
        </p:nvCxnSpPr>
        <p:spPr>
          <a:xfrm>
            <a:off x="1973580" y="2270760"/>
            <a:ext cx="8259347" cy="0"/>
          </a:xfrm>
          <a:prstGeom prst="line">
            <a:avLst/>
          </a:prstGeom>
          <a:ln w="762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ooter Placeholder 15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4294967295"/>
          </p:nvPr>
        </p:nvSpPr>
        <p:spPr>
          <a:xfrm>
            <a:off x="2232659" y="6350000"/>
            <a:ext cx="9959341" cy="4953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79286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1B124684-EBA6-8319-EF63-5C31939EFE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Poll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29B7FD9E-DE2A-801E-F55F-A5ADD4D962F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Autofit/>
          </a:bodyPr>
          <a:lstStyle/>
          <a:p>
            <a:pPr marL="0" indent="0">
              <a:buNone/>
            </a:pPr>
            <a:r>
              <a:rPr lang="en-US" sz="2400">
                <a:latin typeface="Arial"/>
                <a:cs typeface="Arial"/>
              </a:rPr>
              <a:t>Select the item that best describes where your state is in preparing for DMS activities with OSEP:</a:t>
            </a:r>
          </a:p>
          <a:p>
            <a:pPr marL="457200" indent="-457200">
              <a:buAutoNum type="arabicPeriod"/>
            </a:pPr>
            <a:r>
              <a:rPr lang="en-US" sz="2400">
                <a:latin typeface="Arial"/>
                <a:cs typeface="Arial"/>
              </a:rPr>
              <a:t>We have already had our DMS engagement visit from OSEP</a:t>
            </a:r>
          </a:p>
          <a:p>
            <a:pPr marL="457200" indent="-457200">
              <a:buAutoNum type="arabicPeriod"/>
            </a:pPr>
            <a:r>
              <a:rPr lang="en-US" sz="2400">
                <a:latin typeface="Arial"/>
                <a:cs typeface="Arial"/>
              </a:rPr>
              <a:t>We have completed a gap analysis and planning for one or more of the topical areas</a:t>
            </a:r>
          </a:p>
          <a:p>
            <a:pPr marL="457200" indent="-457200">
              <a:buAutoNum type="arabicPeriod"/>
            </a:pPr>
            <a:r>
              <a:rPr lang="en-US" sz="2400">
                <a:latin typeface="Arial"/>
                <a:cs typeface="Arial"/>
              </a:rPr>
              <a:t>We are actively involved in planning activities for the DMS process</a:t>
            </a:r>
            <a:endParaRPr lang="en-US" sz="2400">
              <a:cs typeface="Arial"/>
            </a:endParaRPr>
          </a:p>
          <a:p>
            <a:pPr marL="457200" indent="-457200">
              <a:buAutoNum type="arabicPeriod"/>
            </a:pPr>
            <a:r>
              <a:rPr lang="en-US" sz="2400">
                <a:latin typeface="Arial"/>
                <a:cs typeface="Arial"/>
              </a:rPr>
              <a:t>We are ready to begin planning for the DMS process </a:t>
            </a:r>
            <a:endParaRPr lang="en-US" sz="2400"/>
          </a:p>
          <a:p>
            <a:pPr>
              <a:buAutoNum type="arabicPeriod"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46377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FD0873F3-6D3A-D488-4D58-AD0D7A8038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/>
              <a:t> Preparing for DMS 2.0 Webpage:  Purpose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AEEC9D5-A87F-B68F-899E-12A1117B52F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41837" y="1141380"/>
            <a:ext cx="7962335" cy="409798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300">
                <a:latin typeface="Arial"/>
                <a:cs typeface="Arial"/>
              </a:rPr>
              <a:t>Helping your state have a “successful” DMS process by:</a:t>
            </a:r>
          </a:p>
          <a:p>
            <a:r>
              <a:rPr lang="en-US" sz="2200">
                <a:latin typeface="Arial"/>
                <a:cs typeface="Arial"/>
              </a:rPr>
              <a:t>By completing all planned DMS preparation activities</a:t>
            </a:r>
          </a:p>
          <a:p>
            <a:r>
              <a:rPr lang="en-US" sz="2200">
                <a:latin typeface="Arial"/>
                <a:cs typeface="Arial"/>
              </a:rPr>
              <a:t>Getting your state team grounded in how your systems are implemented: monitoring, dispute resolution, data and fiscal management </a:t>
            </a:r>
            <a:endParaRPr lang="en-US" sz="2200"/>
          </a:p>
          <a:p>
            <a:r>
              <a:rPr lang="en-US" sz="2200">
                <a:latin typeface="Arial"/>
                <a:cs typeface="Arial"/>
              </a:rPr>
              <a:t>Identifying your systems’ strengths and gaps</a:t>
            </a:r>
          </a:p>
          <a:p>
            <a:r>
              <a:rPr lang="en-US" sz="2200">
                <a:latin typeface="Arial"/>
                <a:cs typeface="Arial"/>
              </a:rPr>
              <a:t>Planning/making systems improvements and implementing changes as feasible</a:t>
            </a:r>
          </a:p>
          <a:p>
            <a:r>
              <a:rPr lang="en-US" sz="2200">
                <a:latin typeface="Arial"/>
                <a:cs typeface="Arial"/>
              </a:rPr>
              <a:t>Being prepared to clearly describe your systems and showcase your strengths to OSEP</a:t>
            </a:r>
          </a:p>
          <a:p>
            <a:endParaRPr lang="en-US" sz="2500"/>
          </a:p>
          <a:p>
            <a:pPr marL="0" indent="0">
              <a:buNone/>
            </a:pPr>
            <a:endParaRPr lang="en-US" sz="2500">
              <a:latin typeface="Arial"/>
              <a:cs typeface="Arial"/>
            </a:endParaRPr>
          </a:p>
        </p:txBody>
      </p:sp>
      <p:pic>
        <p:nvPicPr>
          <p:cNvPr id="6" name="Content Placeholder 6" descr="Child dressed in  a vest and tie, wearing  glasses and reading a book">
            <a:extLst>
              <a:ext uri="{FF2B5EF4-FFF2-40B4-BE49-F238E27FC236}">
                <a16:creationId xmlns:a16="http://schemas.microsoft.com/office/drawing/2014/main" id="{50F28EB9-6327-F16F-AB4B-D0F02CF00C3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5600" y="1531043"/>
            <a:ext cx="2529468" cy="3889617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AE91F22-90E4-21DF-0CB4-2250A50948D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FF8BE51-C3B0-9B4F-9A06-4F809A9A7941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9813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DC4B43B2-B340-8640-B876-C0FCB054888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40098" y="1017605"/>
            <a:ext cx="5802144" cy="4591033"/>
          </a:xfrm>
        </p:spPr>
        <p:txBody>
          <a:bodyPr>
            <a:normAutofit fontScale="92500" lnSpcReduction="10000"/>
          </a:bodyPr>
          <a:lstStyle/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2400">
                <a:effectLst/>
                <a:latin typeface="Arial"/>
                <a:cs typeface="Arial"/>
              </a:rPr>
              <a:t>Step 1: Get Organized</a:t>
            </a:r>
            <a:r>
              <a:rPr lang="en-US" sz="2400">
                <a:latin typeface="Arial"/>
                <a:cs typeface="Arial"/>
              </a:rPr>
              <a:t> </a:t>
            </a:r>
            <a:endParaRPr lang="en-US" sz="2400">
              <a:effectLst/>
            </a:endParaRPr>
          </a:p>
          <a:p>
            <a:pPr marL="0" marR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effectLst/>
                <a:latin typeface="Arial"/>
                <a:cs typeface="Arial"/>
              </a:rPr>
              <a:t>Step 2: Prepare State Structure Overview</a:t>
            </a:r>
          </a:p>
          <a:p>
            <a:pPr marL="0" marR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effectLst/>
                <a:latin typeface="Arial"/>
                <a:cs typeface="Arial"/>
              </a:rPr>
              <a:t>Step 3: Develop Systems Overviews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2400">
                <a:effectLst/>
                <a:latin typeface="Arial"/>
                <a:cs typeface="Arial"/>
              </a:rPr>
              <a:t>Step 4: Review</a:t>
            </a:r>
            <a:r>
              <a:rPr lang="en-US" sz="2400">
                <a:latin typeface="Arial"/>
                <a:cs typeface="Arial"/>
              </a:rPr>
              <a:t> </a:t>
            </a:r>
            <a:r>
              <a:rPr lang="en-US" sz="2400">
                <a:effectLst/>
                <a:latin typeface="Arial"/>
                <a:cs typeface="Arial"/>
              </a:rPr>
              <a:t>Foundational </a:t>
            </a:r>
            <a:r>
              <a:rPr lang="en-US" sz="2400">
                <a:latin typeface="Arial"/>
                <a:cs typeface="Arial"/>
              </a:rPr>
              <a:t>Information</a:t>
            </a:r>
            <a:endParaRPr lang="en-US" sz="2400"/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2400">
                <a:latin typeface="Arial"/>
                <a:cs typeface="Arial"/>
              </a:rPr>
              <a:t>Step </a:t>
            </a:r>
            <a:r>
              <a:rPr lang="en-US" sz="2400">
                <a:effectLst/>
                <a:latin typeface="Arial"/>
                <a:cs typeface="Arial"/>
              </a:rPr>
              <a:t>5: Complete Gap Analysis</a:t>
            </a:r>
            <a:r>
              <a:rPr lang="en-US" sz="2400">
                <a:latin typeface="Arial"/>
                <a:cs typeface="Arial"/>
              </a:rPr>
              <a:t> </a:t>
            </a:r>
            <a:endParaRPr lang="en-US" sz="2400">
              <a:effectLst/>
            </a:endParaRPr>
          </a:p>
          <a:p>
            <a:pPr marL="0" marR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effectLst/>
                <a:latin typeface="Arial"/>
                <a:cs typeface="Arial"/>
              </a:rPr>
              <a:t>Step 6: Summarize Gap Analysis and Develop Plans to Address Gaps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2400">
                <a:effectLst/>
                <a:latin typeface="Arial"/>
                <a:cs typeface="Arial"/>
              </a:rPr>
              <a:t>Step 7: Make Needed Improvements</a:t>
            </a:r>
            <a:r>
              <a:rPr lang="en-US" sz="2400">
                <a:latin typeface="Arial"/>
                <a:cs typeface="Arial"/>
              </a:rPr>
              <a:t> </a:t>
            </a:r>
            <a:endParaRPr lang="en-US" sz="2400">
              <a:effectLst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2400">
                <a:effectLst/>
                <a:latin typeface="Arial"/>
                <a:cs typeface="Arial"/>
              </a:rPr>
              <a:t>Step 8: Prepare</a:t>
            </a:r>
            <a:r>
              <a:rPr lang="en-US" sz="2400">
                <a:latin typeface="Arial"/>
                <a:cs typeface="Arial"/>
              </a:rPr>
              <a:t> </a:t>
            </a:r>
            <a:r>
              <a:rPr lang="en-US" sz="2400">
                <a:effectLst/>
                <a:latin typeface="Arial"/>
                <a:cs typeface="Arial"/>
              </a:rPr>
              <a:t>for OSEP Interviews</a:t>
            </a:r>
          </a:p>
          <a:p>
            <a:pPr marL="0" indent="0">
              <a:buNone/>
            </a:pPr>
            <a:endParaRPr lang="en-US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B7E00CD3-838A-4343-980E-ACEBEC4827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8 Steps to Prepare for DMS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FBF5F97-56B0-5EF9-DFBF-6A3BFA45B0F6}"/>
              </a:ext>
            </a:extLst>
          </p:cNvPr>
          <p:cNvSpPr txBox="1"/>
          <p:nvPr/>
        </p:nvSpPr>
        <p:spPr>
          <a:xfrm>
            <a:off x="646242" y="5517763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n-US">
                <a:solidFill>
                  <a:srgbClr val="0070C0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https://ectacenter.org/topics/gensup/dms-preparing.asp</a:t>
            </a:r>
            <a:endParaRPr lang="en-US">
              <a:solidFill>
                <a:srgbClr val="0070C0"/>
              </a:solidFill>
            </a:endParaRPr>
          </a:p>
        </p:txBody>
      </p:sp>
      <p:pic>
        <p:nvPicPr>
          <p:cNvPr id="9" name="Picture 8" descr="snapshot of ECTA webpage for Preparing for DMS. Available at https://ectacenter.org/topics/gensup/dms-preparing.asp">
            <a:extLst>
              <a:ext uri="{FF2B5EF4-FFF2-40B4-BE49-F238E27FC236}">
                <a16:creationId xmlns:a16="http://schemas.microsoft.com/office/drawing/2014/main" id="{E6324C25-CE4C-D193-98B0-F25059DDE3C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21874" y="1017605"/>
            <a:ext cx="3148050" cy="477119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4003482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A800922B-1B20-A368-5CEA-8A6F27E03E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Webpage Content Structure</a:t>
            </a:r>
          </a:p>
        </p:txBody>
      </p:sp>
      <p:sp>
        <p:nvSpPr>
          <p:cNvPr id="4" name="Content Placeholder 3" descr="Screen shot of the Preparing for DMS 2.0 Webpage showing &quot;Thy Why&quot; and &quot;To Do&quot; content structure for one of the 8 steps for preparing for DMS">
            <a:extLst>
              <a:ext uri="{FF2B5EF4-FFF2-40B4-BE49-F238E27FC236}">
                <a16:creationId xmlns:a16="http://schemas.microsoft.com/office/drawing/2014/main" id="{A4C135C1-D697-FDD0-38A3-8EB993FA76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7827" y="1331482"/>
            <a:ext cx="11005457" cy="4560252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en-US"/>
              <a:t>Content Structure for Steps</a:t>
            </a:r>
          </a:p>
          <a:p>
            <a:pPr marL="457200" lvl="1" indent="0">
              <a:buNone/>
            </a:pPr>
            <a:r>
              <a:rPr lang="en-US"/>
              <a:t>The Why  </a:t>
            </a:r>
          </a:p>
          <a:p>
            <a:pPr marL="457200" lvl="1" indent="0">
              <a:buNone/>
            </a:pPr>
            <a:endParaRPr lang="en-US"/>
          </a:p>
          <a:p>
            <a:pPr marL="457200" lvl="1" indent="0">
              <a:buNone/>
            </a:pPr>
            <a:r>
              <a:rPr lang="en-US"/>
              <a:t>To Do - some Steps include:</a:t>
            </a:r>
          </a:p>
          <a:p>
            <a:pPr marL="914400" lvl="2" indent="0">
              <a:buNone/>
            </a:pPr>
            <a:r>
              <a:rPr lang="en-US"/>
              <a:t>Monitoring</a:t>
            </a:r>
          </a:p>
          <a:p>
            <a:pPr marL="914400" lvl="2" indent="0">
              <a:buNone/>
            </a:pPr>
            <a:r>
              <a:rPr lang="en-US"/>
              <a:t>Dispute Resolution</a:t>
            </a:r>
          </a:p>
          <a:p>
            <a:pPr marL="914400" lvl="2" indent="0">
              <a:buNone/>
            </a:pPr>
            <a:r>
              <a:rPr lang="en-US"/>
              <a:t>Data</a:t>
            </a:r>
          </a:p>
          <a:p>
            <a:pPr marL="914400" lvl="2" indent="0">
              <a:buNone/>
            </a:pPr>
            <a:r>
              <a:rPr lang="en-US"/>
              <a:t>Fiscal Management</a:t>
            </a:r>
          </a:p>
          <a:p>
            <a:pPr marL="457200" lvl="1" indent="0">
              <a:buNone/>
            </a:pPr>
            <a:endParaRPr lang="en-US"/>
          </a:p>
          <a:p>
            <a:pPr marL="457200" lvl="1" indent="0">
              <a:spcBef>
                <a:spcPts val="0"/>
              </a:spcBef>
              <a:spcAft>
                <a:spcPts val="1200"/>
              </a:spcAft>
              <a:buNone/>
            </a:pPr>
            <a:r>
              <a:rPr lang="en-US"/>
              <a:t>Tips</a:t>
            </a:r>
          </a:p>
          <a:p>
            <a:pPr marL="457200" lvl="1" indent="0">
              <a:spcBef>
                <a:spcPts val="1200"/>
              </a:spcBef>
              <a:buNone/>
            </a:pPr>
            <a:r>
              <a:rPr lang="en-US"/>
              <a:t>Resources/Examples</a:t>
            </a:r>
          </a:p>
          <a:p>
            <a:pPr lvl="1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1EA3A5A-C330-FBC7-8AB0-DA77D87753E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951875" y="1824867"/>
            <a:ext cx="4114800" cy="439499"/>
          </a:xfrm>
          <a:prstGeom prst="rect">
            <a:avLst/>
          </a:prstGeom>
          <a:noFill/>
          <a:ln w="57150">
            <a:solidFill>
              <a:schemeClr val="tx2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09B54C5-DB00-809A-6B8C-C3EEF3C7B8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951875" y="2570813"/>
            <a:ext cx="4114800" cy="1912770"/>
          </a:xfrm>
          <a:prstGeom prst="rect">
            <a:avLst/>
          </a:prstGeom>
          <a:noFill/>
          <a:ln w="635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D6E37DB6-D8A0-FDD2-89A7-5AE57A2D8DA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951875" y="5381807"/>
            <a:ext cx="4114800" cy="492551"/>
          </a:xfrm>
          <a:prstGeom prst="rect">
            <a:avLst/>
          </a:prstGeom>
          <a:noFill/>
          <a:ln w="63500">
            <a:solidFill>
              <a:schemeClr val="accent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649C84C9-1680-30E0-7360-6B4B4242262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951875" y="4695017"/>
            <a:ext cx="4114800" cy="492730"/>
          </a:xfrm>
          <a:prstGeom prst="rect">
            <a:avLst/>
          </a:prstGeom>
          <a:noFill/>
          <a:ln w="63500">
            <a:solidFill>
              <a:srgbClr val="F9D607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13" descr="Screen shot of the Preparing for DMS 2.0 webpage that shows the structure and layout of content for each of the 8 steps including:  Thy Why, To Do, Tips, and Resources/Examples.">
            <a:extLst>
              <a:ext uri="{FF2B5EF4-FFF2-40B4-BE49-F238E27FC236}">
                <a16:creationId xmlns:a16="http://schemas.microsoft.com/office/drawing/2014/main" id="{754F27AC-3B19-2A65-A134-1A3ED4F1EB0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25327" y="1139821"/>
            <a:ext cx="3819317" cy="4673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B8BC56C-DF1D-F67B-1AE7-37ECBF4A531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FF8BE51-C3B0-9B4F-9A06-4F809A9A7941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95009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2E98E35B-DB8C-E506-E121-E9AD1C1C03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Exploring the Webpage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E99382D-15B2-A948-9FEA-9432FE21C4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2342" y="1141380"/>
            <a:ext cx="11005457" cy="4389065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sz="3100"/>
              <a:t>Take 90 seconds to explore the webpage 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3100"/>
              <a:t>In the chat, share one thing that you think might be helpful for your state</a:t>
            </a:r>
          </a:p>
          <a:p>
            <a:endParaRPr lang="en-US"/>
          </a:p>
          <a:p>
            <a:pPr marL="0" indent="0">
              <a:buNone/>
            </a:pPr>
            <a:endParaRPr lang="en-US"/>
          </a:p>
          <a:p>
            <a:endParaRPr lang="en-US"/>
          </a:p>
          <a:p>
            <a:endParaRPr lang="en-US"/>
          </a:p>
          <a:p>
            <a:endParaRPr lang="en-US"/>
          </a:p>
          <a:p>
            <a:endParaRPr lang="en-US"/>
          </a:p>
          <a:p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1D8D1B3-92F6-0BF1-6CA9-D2C2A8D78FF4}"/>
              </a:ext>
            </a:extLst>
          </p:cNvPr>
          <p:cNvSpPr txBox="1"/>
          <p:nvPr/>
        </p:nvSpPr>
        <p:spPr>
          <a:xfrm>
            <a:off x="2229633" y="5238815"/>
            <a:ext cx="804234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n-US" sz="2400">
                <a:solidFill>
                  <a:srgbClr val="0070C0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https://ectacenter.org/topics/gensup/dms-preparing.asp</a:t>
            </a:r>
            <a:endParaRPr lang="en-US" sz="2400">
              <a:solidFill>
                <a:srgbClr val="0070C0"/>
              </a:solidFill>
            </a:endParaRPr>
          </a:p>
        </p:txBody>
      </p:sp>
      <p:sp>
        <p:nvSpPr>
          <p:cNvPr id="7" name="Rectangle 6" descr="Timer bar set to 45 seconds">
            <a:extLst>
              <a:ext uri="{FF2B5EF4-FFF2-40B4-BE49-F238E27FC236}">
                <a16:creationId xmlns:a16="http://schemas.microsoft.com/office/drawing/2014/main" id="{66C0EBDE-26A7-19D8-2A34-3070F79DA141}"/>
              </a:ext>
            </a:extLst>
          </p:cNvPr>
          <p:cNvSpPr/>
          <p:nvPr/>
        </p:nvSpPr>
        <p:spPr>
          <a:xfrm>
            <a:off x="0" y="3847543"/>
            <a:ext cx="12192000" cy="461666"/>
          </a:xfrm>
          <a:prstGeom prst="rect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 descr="Timer bar set to 45 seconds">
            <a:extLst>
              <a:ext uri="{FF2B5EF4-FFF2-40B4-BE49-F238E27FC236}">
                <a16:creationId xmlns:a16="http://schemas.microsoft.com/office/drawing/2014/main" id="{1BB263B6-622F-769B-A812-C973FFA14B8F}"/>
              </a:ext>
            </a:extLst>
          </p:cNvPr>
          <p:cNvSpPr/>
          <p:nvPr/>
        </p:nvSpPr>
        <p:spPr>
          <a:xfrm>
            <a:off x="0" y="4419726"/>
            <a:ext cx="12191999" cy="461666"/>
          </a:xfrm>
          <a:prstGeom prst="rect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EF9D6A7-DC86-5C14-2917-090E753AC2BD}"/>
              </a:ext>
            </a:extLst>
          </p:cNvPr>
          <p:cNvSpPr txBox="1"/>
          <p:nvPr/>
        </p:nvSpPr>
        <p:spPr>
          <a:xfrm>
            <a:off x="0" y="4373560"/>
            <a:ext cx="86112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>
                <a:solidFill>
                  <a:srgbClr val="FF0000"/>
                </a:solidFill>
              </a:rPr>
              <a:t>Time’s </a:t>
            </a:r>
          </a:p>
          <a:p>
            <a:r>
              <a:rPr lang="en-US" sz="1500">
                <a:solidFill>
                  <a:srgbClr val="FF0000"/>
                </a:solidFill>
              </a:rPr>
              <a:t>Up!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9C61664-1217-087B-167C-083DB90F07B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FF8BE51-C3B0-9B4F-9A06-4F809A9A7941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5101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45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45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4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" presetClass="exit" presetSubtype="8" fill="hold" grpId="0" nodeType="withEffect">
                                  <p:stCondLst>
                                    <p:cond delay="45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45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45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4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CE102E-AA9C-9075-97A8-308199A0EB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E8338A38-6A0F-B7E3-8149-E211FFE854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7828" y="357609"/>
            <a:ext cx="11005457" cy="914400"/>
          </a:xfrm>
        </p:spPr>
        <p:txBody>
          <a:bodyPr/>
          <a:lstStyle/>
          <a:p>
            <a:r>
              <a:rPr lang="en-US">
                <a:latin typeface="Arial"/>
                <a:cs typeface="Arial"/>
              </a:rPr>
              <a:t>Step 1: </a:t>
            </a:r>
            <a:r>
              <a:rPr lang="en-US">
                <a:solidFill>
                  <a:srgbClr val="104578"/>
                </a:solidFill>
                <a:latin typeface="Arial"/>
                <a:cs typeface="Arial"/>
              </a:rPr>
              <a:t>Get Organized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1E25D241-B1B4-33F6-ECE7-1EAE53EE5E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7829" y="1128872"/>
            <a:ext cx="11005457" cy="333598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600" b="1">
                <a:latin typeface="Arial"/>
                <a:cs typeface="Arial"/>
              </a:rPr>
              <a:t>What: </a:t>
            </a:r>
            <a:r>
              <a:rPr lang="en-US" sz="2600">
                <a:latin typeface="Arial"/>
                <a:cs typeface="Arial"/>
              </a:rPr>
              <a:t>Ways to organize and what to include in overall plan for DMS</a:t>
            </a:r>
          </a:p>
          <a:p>
            <a:pPr marL="0" indent="0">
              <a:buNone/>
            </a:pPr>
            <a:endParaRPr lang="en-US" sz="1000" b="1">
              <a:latin typeface="Arial"/>
              <a:cs typeface="Arial"/>
            </a:endParaRPr>
          </a:p>
          <a:p>
            <a:pPr marL="0" indent="0">
              <a:buNone/>
            </a:pPr>
            <a:r>
              <a:rPr lang="en-US" sz="2600" b="1">
                <a:latin typeface="Arial"/>
                <a:cs typeface="Arial"/>
              </a:rPr>
              <a:t>Why:</a:t>
            </a:r>
            <a:r>
              <a:rPr lang="en-US" sz="2600">
                <a:latin typeface="Arial"/>
                <a:cs typeface="Arial"/>
              </a:rPr>
              <a:t> Comprehensive planning helps team members know what needs to be done when and by whom to ensure all DMS preparation activities are completed</a:t>
            </a:r>
          </a:p>
          <a:p>
            <a:pPr marL="0" indent="0">
              <a:buNone/>
            </a:pPr>
            <a:endParaRPr lang="en-US" sz="2600" b="1" kern="0"/>
          </a:p>
          <a:p>
            <a:pPr marL="0" indent="0">
              <a:buNone/>
            </a:pPr>
            <a:endParaRPr lang="en-US" sz="2600" kern="0"/>
          </a:p>
        </p:txBody>
      </p:sp>
      <p:pic>
        <p:nvPicPr>
          <p:cNvPr id="5" name="Picture 4" descr="Children decorating colorful eggs">
            <a:extLst>
              <a:ext uri="{FF2B5EF4-FFF2-40B4-BE49-F238E27FC236}">
                <a16:creationId xmlns:a16="http://schemas.microsoft.com/office/drawing/2014/main" id="{D6ECC7C7-5876-F34D-0465-ABA29475306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920384" y="3312833"/>
            <a:ext cx="6066300" cy="2603108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62FCEC4-02B0-7F58-0EB1-92A9EC63B22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FF8BE51-C3B0-9B4F-9A06-4F809A9A7941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6480381"/>
      </p:ext>
    </p:extLst>
  </p:cSld>
  <p:clrMapOvr>
    <a:masterClrMapping/>
  </p:clrMapOvr>
</p:sld>
</file>

<file path=ppt/theme/theme1.xml><?xml version="1.0" encoding="utf-8"?>
<a:theme xmlns:a="http://schemas.openxmlformats.org/drawingml/2006/main" name="Gallery">
  <a:themeElements>
    <a:clrScheme name="ECTA-2018-Final">
      <a:dk1>
        <a:srgbClr val="000000"/>
      </a:dk1>
      <a:lt1>
        <a:srgbClr val="FFFFFF"/>
      </a:lt1>
      <a:dk2>
        <a:srgbClr val="13284B"/>
      </a:dk2>
      <a:lt2>
        <a:srgbClr val="EBF6FF"/>
      </a:lt2>
      <a:accent1>
        <a:srgbClr val="24B953"/>
      </a:accent1>
      <a:accent2>
        <a:srgbClr val="79D32A"/>
      </a:accent2>
      <a:accent3>
        <a:srgbClr val="0178D2"/>
      </a:accent3>
      <a:accent4>
        <a:srgbClr val="145083"/>
      </a:accent4>
      <a:accent5>
        <a:srgbClr val="9A2279"/>
      </a:accent5>
      <a:accent6>
        <a:srgbClr val="F7931D"/>
      </a:accent6>
      <a:hlink>
        <a:srgbClr val="9DD3FF"/>
      </a:hlink>
      <a:folHlink>
        <a:srgbClr val="145083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Gallery">
      <a:fillStyleLst>
        <a:solidFill>
          <a:schemeClr val="phClr"/>
        </a:solidFill>
        <a:gradFill rotWithShape="1">
          <a:gsLst>
            <a:gs pos="0">
              <a:schemeClr val="phClr">
                <a:tint val="54000"/>
                <a:alpha val="100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8000"/>
                <a:satMod val="130000"/>
                <a:lumMod val="92000"/>
              </a:schemeClr>
            </a:gs>
            <a:gs pos="100000">
              <a:schemeClr val="phClr">
                <a:shade val="78000"/>
                <a:satMod val="130000"/>
                <a:lumMod val="92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0800" dist="50800" dir="5400000" sx="96000" sy="96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080000"/>
            </a:lightRig>
          </a:scene3d>
          <a:sp3d>
            <a:bevelT w="38100" h="12700" prst="softRound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tint val="94000"/>
                <a:satMod val="80000"/>
                <a:lumMod val="106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ecta2-template" id="{E5C0DB02-524A-EA4E-8D6F-50CA54B66DB3}" vid="{F3436B59-AE16-654A-BAEA-9AD8E5CF8C6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2C9FC4C8E81C74EA077FD4A6A616E7F" ma:contentTypeVersion="18" ma:contentTypeDescription="Create a new document." ma:contentTypeScope="" ma:versionID="82f2a921be18bc57b2b0fbc4ceba397c">
  <xsd:schema xmlns:xsd="http://www.w3.org/2001/XMLSchema" xmlns:xs="http://www.w3.org/2001/XMLSchema" xmlns:p="http://schemas.microsoft.com/office/2006/metadata/properties" xmlns:ns2="8d8b1221-cb47-43e5-997b-7d0bdebf637a" xmlns:ns3="09c8a845-e7a6-41fb-9590-158bae58e4d1" xmlns:ns4="c436c572-21bc-4fc1-bb65-153c842e904d" targetNamespace="http://schemas.microsoft.com/office/2006/metadata/properties" ma:root="true" ma:fieldsID="c5a095da38aadbef7d366864587e04f8" ns2:_="" ns3:_="" ns4:_="">
    <xsd:import namespace="8d8b1221-cb47-43e5-997b-7d0bdebf637a"/>
    <xsd:import namespace="09c8a845-e7a6-41fb-9590-158bae58e4d1"/>
    <xsd:import namespace="c436c572-21bc-4fc1-bb65-153c842e904d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EventHashCode" minOccurs="0"/>
                <xsd:element ref="ns3:MediaServiceGenerationTime" minOccurs="0"/>
                <xsd:element ref="ns3:MediaServiceAutoKeyPoints" minOccurs="0"/>
                <xsd:element ref="ns3:MediaServiceKeyPoints" minOccurs="0"/>
                <xsd:element ref="ns3:MediaLengthInSeconds" minOccurs="0"/>
                <xsd:element ref="ns3:MediaServiceLocation" minOccurs="0"/>
                <xsd:element ref="ns3:lcf76f155ced4ddcb4097134ff3c332f" minOccurs="0"/>
                <xsd:element ref="ns4:TaxCatchAll" minOccurs="0"/>
                <xsd:element ref="ns3:MediaServiceObjectDetectorVersions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d8b1221-cb47-43e5-997b-7d0bdebf637a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8a845-e7a6-41fb-9590-158bae58e4d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MediaServiceAutoTags" ma:internalName="MediaServiceAutoTags" ma:readOnly="true">
      <xsd:simpleType>
        <xsd:restriction base="dms:Text"/>
      </xsd:simpleType>
    </xsd:element>
    <xsd:element name="MediaServiceOCR" ma:index="14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9" nillable="true" ma:displayName="Length (seconds)" ma:internalName="MediaLengthInSeconds" ma:readOnly="true">
      <xsd:simpleType>
        <xsd:restriction base="dms:Unknown"/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33fdc6da-32ca-4a2b-983e-32d6a4a8ae6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436c572-21bc-4fc1-bb65-153c842e904d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780e1644-1452-4b3d-990c-3b27352efd04}" ma:internalName="TaxCatchAll" ma:showField="CatchAllData" ma:web="c436c572-21bc-4fc1-bb65-153c842e904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c436c572-21bc-4fc1-bb65-153c842e904d" xsi:nil="true"/>
    <lcf76f155ced4ddcb4097134ff3c332f xmlns="09c8a845-e7a6-41fb-9590-158bae58e4d1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5C0D5CB7-DC81-43C3-9928-98E1E69E81D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8363559E-5222-429D-B80D-341F3F086B71}">
  <ds:schemaRefs>
    <ds:schemaRef ds:uri="09c8a845-e7a6-41fb-9590-158bae58e4d1"/>
    <ds:schemaRef ds:uri="8d8b1221-cb47-43e5-997b-7d0bdebf637a"/>
    <ds:schemaRef ds:uri="c436c572-21bc-4fc1-bb65-153c842e904d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11B058BD-5B97-4E14-A989-FD69AE3D9DFD}">
  <ds:schemaRefs>
    <ds:schemaRef ds:uri="http://purl.org/dc/elements/1.1/"/>
    <ds:schemaRef ds:uri="http://purl.org/dc/dcmitype/"/>
    <ds:schemaRef ds:uri="http://schemas.microsoft.com/office/2006/documentManagement/types"/>
    <ds:schemaRef ds:uri="http://schemas.openxmlformats.org/package/2006/metadata/core-properties"/>
    <ds:schemaRef ds:uri="http://www.w3.org/XML/1998/namespace"/>
    <ds:schemaRef ds:uri="09c8a845-e7a6-41fb-9590-158bae58e4d1"/>
    <ds:schemaRef ds:uri="http://schemas.microsoft.com/office/2006/metadata/properties"/>
    <ds:schemaRef ds:uri="8d8b1221-cb47-43e5-997b-7d0bdebf637a"/>
    <ds:schemaRef ds:uri="http://schemas.microsoft.com/office/infopath/2007/PartnerControls"/>
    <ds:schemaRef ds:uri="c436c572-21bc-4fc1-bb65-153c842e904d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ecta2-template-v1</Template>
  <TotalTime>0</TotalTime>
  <Words>1498</Words>
  <Application>Microsoft Office PowerPoint</Application>
  <PresentationFormat>Widescreen</PresentationFormat>
  <Paragraphs>263</Paragraphs>
  <Slides>31</Slides>
  <Notes>30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5" baseType="lpstr">
      <vt:lpstr>Arial</vt:lpstr>
      <vt:lpstr>Calibri</vt:lpstr>
      <vt:lpstr>Symbol</vt:lpstr>
      <vt:lpstr>Gallery</vt:lpstr>
      <vt:lpstr>Preparing for DMS 2.0</vt:lpstr>
      <vt:lpstr>Preparing for DMS 2.0:  Outcomes</vt:lpstr>
      <vt:lpstr>States Participating</vt:lpstr>
      <vt:lpstr>Poll</vt:lpstr>
      <vt:lpstr> Preparing for DMS 2.0 Webpage:  Purpose</vt:lpstr>
      <vt:lpstr>8 Steps to Prepare for DMS </vt:lpstr>
      <vt:lpstr>Webpage Content Structure</vt:lpstr>
      <vt:lpstr>Exploring the Webpage</vt:lpstr>
      <vt:lpstr>Step 1: Get Organized</vt:lpstr>
      <vt:lpstr>Step 1:  To Do </vt:lpstr>
      <vt:lpstr>Step 2:  Prepare State Structure Overview</vt:lpstr>
      <vt:lpstr>Step 2: To Do</vt:lpstr>
      <vt:lpstr> Example: Idaho State Structure Overview</vt:lpstr>
      <vt:lpstr>Step 3:  Develop Systems Overviews</vt:lpstr>
      <vt:lpstr>Scavenger Hunt: Steps 1, 2, and 3</vt:lpstr>
      <vt:lpstr>Step 4: Review Foundational Information</vt:lpstr>
      <vt:lpstr>Step 4: To Do </vt:lpstr>
      <vt:lpstr>Step 5: Complete Gap Analysis</vt:lpstr>
      <vt:lpstr>Step 5: To Do</vt:lpstr>
      <vt:lpstr>Engagement</vt:lpstr>
      <vt:lpstr>Step 6: Summarize Analysis and Develop Plans </vt:lpstr>
      <vt:lpstr>Step 6: To Do </vt:lpstr>
      <vt:lpstr>Step 7: Make Improvements</vt:lpstr>
      <vt:lpstr>Step 7: To Do</vt:lpstr>
      <vt:lpstr>Step 8: Prepare for OSEP Interviews</vt:lpstr>
      <vt:lpstr>Step 8: To Do </vt:lpstr>
      <vt:lpstr>What States Say About Mock Interviews</vt:lpstr>
      <vt:lpstr>   Questions?  What are you thinking about? </vt:lpstr>
      <vt:lpstr>Knowing I have these resources, preparing for  DMS makes me feel like…</vt:lpstr>
      <vt:lpstr>TA Support</vt:lpstr>
      <vt:lpstr>Find out more at ectacenter.org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2018 Logo and Powerpoint Template</dc:title>
  <dc:subject/>
  <dc:creator>Wagner, Christine D</dc:creator>
  <cp:keywords/>
  <dc:description/>
  <cp:lastModifiedBy>Wagner, Christine D</cp:lastModifiedBy>
  <cp:revision>1</cp:revision>
  <dcterms:created xsi:type="dcterms:W3CDTF">2017-11-28T16:39:02Z</dcterms:created>
  <dcterms:modified xsi:type="dcterms:W3CDTF">2024-02-28T15:13:50Z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0x010100C2C9FC4C8E81C74EA077FD4A6A616E7F</vt:lpwstr>
  </property>
  <property fmtid="{D5CDD505-2E9C-101B-9397-08002B2CF9AE}" pid="3" name="MediaServiceImageTags">
    <vt:lpwstr/>
  </property>
</Properties>
</file>