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19_53174340.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44"/>
  </p:notesMasterIdLst>
  <p:sldIdLst>
    <p:sldId id="256" r:id="rId5"/>
    <p:sldId id="258" r:id="rId6"/>
    <p:sldId id="257" r:id="rId7"/>
    <p:sldId id="259" r:id="rId8"/>
    <p:sldId id="409" r:id="rId9"/>
    <p:sldId id="260" r:id="rId10"/>
    <p:sldId id="281" r:id="rId11"/>
    <p:sldId id="282" r:id="rId12"/>
    <p:sldId id="261" r:id="rId13"/>
    <p:sldId id="262" r:id="rId14"/>
    <p:sldId id="387" r:id="rId15"/>
    <p:sldId id="388" r:id="rId16"/>
    <p:sldId id="391" r:id="rId17"/>
    <p:sldId id="399" r:id="rId18"/>
    <p:sldId id="383" r:id="rId19"/>
    <p:sldId id="384" r:id="rId20"/>
    <p:sldId id="397" r:id="rId21"/>
    <p:sldId id="385" r:id="rId22"/>
    <p:sldId id="386" r:id="rId23"/>
    <p:sldId id="400" r:id="rId24"/>
    <p:sldId id="403" r:id="rId25"/>
    <p:sldId id="405" r:id="rId26"/>
    <p:sldId id="406" r:id="rId27"/>
    <p:sldId id="407" r:id="rId28"/>
    <p:sldId id="408" r:id="rId29"/>
    <p:sldId id="401" r:id="rId30"/>
    <p:sldId id="392" r:id="rId31"/>
    <p:sldId id="270" r:id="rId32"/>
    <p:sldId id="271" r:id="rId33"/>
    <p:sldId id="402" r:id="rId34"/>
    <p:sldId id="393" r:id="rId35"/>
    <p:sldId id="394" r:id="rId36"/>
    <p:sldId id="396" r:id="rId37"/>
    <p:sldId id="395" r:id="rId38"/>
    <p:sldId id="404" r:id="rId39"/>
    <p:sldId id="390" r:id="rId40"/>
    <p:sldId id="264" r:id="rId41"/>
    <p:sldId id="398" r:id="rId42"/>
    <p:sldId id="38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3FB310-CAFA-B95E-7D73-44077C2B09CC}" name="Taylor, Sharon Walsh" initials="ST" userId="S::swalsht@ad.unc.edu::71279f3e-e92b-470d-881e-6518fd446866" providerId="AD"/>
  <p188:author id="{4ACD554D-5FC6-3963-D841-4B7B94A55EE0}" name="Kathryn Morrison" initials="KM" userId="S::KMorrison@sriinternational.com::0db4f3ca-31ff-4b62-993b-db2adc44b15d" providerId="AD"/>
  <p188:author id="{262CE95B-A11D-581A-B2D6-AF9C49D09F86}" name="Ginger Elliott-Teague" initials="GET" userId="Ginger Elliott-Teague" providerId="None"/>
  <p188:author id="{68B784DE-C82E-877C-3415-D0BCD942F3F4}" name="Jenna Nguyen" initials="JN" userId="S::JNguyen@sriinternational.com::48a643a9-f73d-413c-a6b1-85087bec18dd" providerId="AD"/>
  <p188:author id="{CCE771FF-7C5E-9A9E-1329-72E464041816}" name="Kathryn Morrison" initials="KM" userId="S::kmorrison_sriinternational.com#ext#@admin.live.unc.edu::cf5b51d1-2943-4c20-a67e-d6bcd5396ba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BD1AB"/>
    <a:srgbClr val="104578"/>
    <a:srgbClr val="0B76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244BA9-EB4F-4C4A-8B7A-5B3B4FF46A80}" v="8" dt="2024-10-04T14:30:45.5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75"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omments/modernComment_119_53174340.xml><?xml version="1.0" encoding="utf-8"?>
<p188:cmLst xmlns:a="http://schemas.openxmlformats.org/drawingml/2006/main" xmlns:r="http://schemas.openxmlformats.org/officeDocument/2006/relationships" xmlns:p188="http://schemas.microsoft.com/office/powerpoint/2018/8/main">
  <p188:cm id="{D4C21ED4-65D5-4C8C-AB0E-8F8354BCC8BD}" authorId="{A53FB310-CAFA-B95E-7D73-44077C2B09CC}" created="2024-09-27T19:08:50.842">
    <pc:sldMkLst xmlns:pc="http://schemas.microsoft.com/office/powerpoint/2013/main/command">
      <pc:docMk/>
      <pc:sldMk cId="1394033472" sldId="281"/>
    </pc:sldMkLst>
    <p188:replyLst>
      <p188:reply id="{DA7A71B7-B186-4986-BA71-E84DAA2FB814}" authorId="{262CE95B-A11D-581A-B2D6-AF9C49D09F86}" created="2024-09-27T19:26:16.717">
        <p188:txBody>
          <a:bodyPr/>
          <a:lstStyle/>
          <a:p>
            <a:r>
              <a:rPr lang="en-US"/>
              <a:t>Yes—the ICC certification tends to be forgotten. Agency certification may be needed, also. And sharing the results with stakeholders. Great ideas to include.</a:t>
            </a:r>
          </a:p>
        </p188:txBody>
      </p188:reply>
    </p188:replyLst>
    <p188:txBody>
      <a:bodyPr/>
      <a:lstStyle/>
      <a:p>
        <a:r>
          <a:rPr lang="en-US"/>
          <a:t>I suggest we add the ICC document and what about all the stakeholder reviews?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A7E229-0976-D94F-AA3A-C2519E163A5C}" type="datetimeFigureOut">
              <a:rPr lang="en-US" smtClean="0"/>
              <a:t>10/4/2024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62ACAD-35E3-5043-9C2E-CF76250D1057}" type="slidenum">
              <a:rPr lang="en-US" smtClean="0"/>
              <a:t>‹#›</a:t>
            </a:fld>
            <a:endParaRPr lang="en-US"/>
          </a:p>
        </p:txBody>
      </p:sp>
    </p:spTree>
    <p:extLst>
      <p:ext uri="{BB962C8B-B14F-4D97-AF65-F5344CB8AC3E}">
        <p14:creationId xmlns:p14="http://schemas.microsoft.com/office/powerpoint/2010/main" val="215336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ctacenter.org/contact/state-assignments.asp"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dasycenter.org/spp-apr-checklists-and-tips/" TargetMode="External"/><Relationship Id="rId5" Type="http://schemas.openxmlformats.org/officeDocument/2006/relationships/hyperlink" Target="https://dasycenter.org/spp-apr-basics-what-you-need-to-know/" TargetMode="External"/><Relationship Id="rId4" Type="http://schemas.openxmlformats.org/officeDocument/2006/relationships/hyperlink" Target="https://dasycenter.org/technical-assistance/state-technical-assistance-liais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Kathryn</a:t>
            </a:r>
          </a:p>
        </p:txBody>
      </p:sp>
      <p:sp>
        <p:nvSpPr>
          <p:cNvPr id="4" name="Slide Number Placeholder 3"/>
          <p:cNvSpPr>
            <a:spLocks noGrp="1"/>
          </p:cNvSpPr>
          <p:nvPr>
            <p:ph type="sldNum" sz="quarter" idx="5"/>
          </p:nvPr>
        </p:nvSpPr>
        <p:spPr/>
        <p:txBody>
          <a:bodyPr/>
          <a:lstStyle/>
          <a:p>
            <a:fld id="{AD62ACAD-35E3-5043-9C2E-CF76250D1057}" type="slidenum">
              <a:rPr lang="en-US" smtClean="0"/>
              <a:t>1</a:t>
            </a:fld>
            <a:endParaRPr lang="en-US"/>
          </a:p>
        </p:txBody>
      </p:sp>
    </p:spTree>
    <p:extLst>
      <p:ext uri="{BB962C8B-B14F-4D97-AF65-F5344CB8AC3E}">
        <p14:creationId xmlns:p14="http://schemas.microsoft.com/office/powerpoint/2010/main" val="434619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screenshot from the modules shows the indicators by program and type. On the left side, you’ll see the Part C compliance indicators in green text and the Part C results indicators in blue text. On the right side, you’ll see the Part B 619 compliance indicators in green text and the Part B 619 results indicators in blue text.</a:t>
            </a:r>
          </a:p>
          <a:p>
            <a:endParaRPr lang="en-US"/>
          </a:p>
          <a:p>
            <a:r>
              <a:rPr lang="en-US"/>
              <a:t>All these indicators are covered in the modules with each indicator having its own module.</a:t>
            </a:r>
          </a:p>
        </p:txBody>
      </p:sp>
      <p:sp>
        <p:nvSpPr>
          <p:cNvPr id="4" name="Slide Number Placeholder 3"/>
          <p:cNvSpPr>
            <a:spLocks noGrp="1"/>
          </p:cNvSpPr>
          <p:nvPr>
            <p:ph type="sldNum" sz="quarter" idx="5"/>
          </p:nvPr>
        </p:nvSpPr>
        <p:spPr/>
        <p:txBody>
          <a:bodyPr/>
          <a:lstStyle/>
          <a:p>
            <a:fld id="{AD62ACAD-35E3-5043-9C2E-CF76250D1057}" type="slidenum">
              <a:rPr lang="en-US" smtClean="0"/>
              <a:t>17</a:t>
            </a:fld>
            <a:endParaRPr lang="en-US"/>
          </a:p>
        </p:txBody>
      </p:sp>
    </p:spTree>
    <p:extLst>
      <p:ext uri="{BB962C8B-B14F-4D97-AF65-F5344CB8AC3E}">
        <p14:creationId xmlns:p14="http://schemas.microsoft.com/office/powerpoint/2010/main" val="320873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of what C-1 would look like in the modules. C-1 is Part C indicator 1 on timely services, which is a compliance indicator. You can see on the left-hand navigation that you could access the indicator definition, the measurement, targets, data source, calculation, reporting, reminders, and resources.</a:t>
            </a:r>
          </a:p>
        </p:txBody>
      </p:sp>
      <p:sp>
        <p:nvSpPr>
          <p:cNvPr id="4" name="Slide Number Placeholder 3"/>
          <p:cNvSpPr>
            <a:spLocks noGrp="1"/>
          </p:cNvSpPr>
          <p:nvPr>
            <p:ph type="sldNum" sz="quarter" idx="5"/>
          </p:nvPr>
        </p:nvSpPr>
        <p:spPr/>
        <p:txBody>
          <a:bodyPr/>
          <a:lstStyle/>
          <a:p>
            <a:fld id="{AD62ACAD-35E3-5043-9C2E-CF76250D1057}" type="slidenum">
              <a:rPr lang="en-US" smtClean="0"/>
              <a:t>18</a:t>
            </a:fld>
            <a:endParaRPr lang="en-US"/>
          </a:p>
        </p:txBody>
      </p:sp>
    </p:spTree>
    <p:extLst>
      <p:ext uri="{BB962C8B-B14F-4D97-AF65-F5344CB8AC3E}">
        <p14:creationId xmlns:p14="http://schemas.microsoft.com/office/powerpoint/2010/main" val="1299487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SPP/APR modules are comprehensive, easy to navigate, and interactive.</a:t>
            </a:r>
          </a:p>
          <a:p>
            <a:endParaRPr lang="en-US"/>
          </a:p>
          <a:p>
            <a:r>
              <a:rPr lang="en-US"/>
              <a:t>Here, you can see that if you are in the C-1 module and click on Reminders, you would get this bulletin board of sticky notes, each signifying a reminder. If you click on each, you will get a pop-up with the reminder.</a:t>
            </a:r>
          </a:p>
        </p:txBody>
      </p:sp>
      <p:sp>
        <p:nvSpPr>
          <p:cNvPr id="4" name="Slide Number Placeholder 3"/>
          <p:cNvSpPr>
            <a:spLocks noGrp="1"/>
          </p:cNvSpPr>
          <p:nvPr>
            <p:ph type="sldNum" sz="quarter" idx="5"/>
          </p:nvPr>
        </p:nvSpPr>
        <p:spPr/>
        <p:txBody>
          <a:bodyPr/>
          <a:lstStyle/>
          <a:p>
            <a:fld id="{AD62ACAD-35E3-5043-9C2E-CF76250D1057}" type="slidenum">
              <a:rPr lang="en-US" smtClean="0"/>
              <a:t>19</a:t>
            </a:fld>
            <a:endParaRPr lang="en-US"/>
          </a:p>
        </p:txBody>
      </p:sp>
    </p:spTree>
    <p:extLst>
      <p:ext uri="{BB962C8B-B14F-4D97-AF65-F5344CB8AC3E}">
        <p14:creationId xmlns:p14="http://schemas.microsoft.com/office/powerpoint/2010/main" val="163622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Anne</a:t>
            </a:r>
          </a:p>
        </p:txBody>
      </p:sp>
      <p:sp>
        <p:nvSpPr>
          <p:cNvPr id="4" name="Slide Number Placeholder 3"/>
          <p:cNvSpPr>
            <a:spLocks noGrp="1"/>
          </p:cNvSpPr>
          <p:nvPr>
            <p:ph type="sldNum" sz="quarter" idx="5"/>
          </p:nvPr>
        </p:nvSpPr>
        <p:spPr/>
        <p:txBody>
          <a:bodyPr/>
          <a:lstStyle/>
          <a:p>
            <a:fld id="{AD62ACAD-35E3-5043-9C2E-CF76250D1057}" type="slidenum">
              <a:rPr lang="en-US" smtClean="0"/>
              <a:t>20</a:t>
            </a:fld>
            <a:endParaRPr lang="en-US"/>
          </a:p>
        </p:txBody>
      </p:sp>
    </p:spTree>
    <p:extLst>
      <p:ext uri="{BB962C8B-B14F-4D97-AF65-F5344CB8AC3E}">
        <p14:creationId xmlns:p14="http://schemas.microsoft.com/office/powerpoint/2010/main" val="1430750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Ginger</a:t>
            </a:r>
          </a:p>
        </p:txBody>
      </p:sp>
      <p:sp>
        <p:nvSpPr>
          <p:cNvPr id="4" name="Slide Number Placeholder 3"/>
          <p:cNvSpPr>
            <a:spLocks noGrp="1"/>
          </p:cNvSpPr>
          <p:nvPr>
            <p:ph type="sldNum" sz="quarter" idx="5"/>
          </p:nvPr>
        </p:nvSpPr>
        <p:spPr/>
        <p:txBody>
          <a:bodyPr/>
          <a:lstStyle/>
          <a:p>
            <a:fld id="{AD62ACAD-35E3-5043-9C2E-CF76250D1057}" type="slidenum">
              <a:rPr lang="en-US" smtClean="0"/>
              <a:t>26</a:t>
            </a:fld>
            <a:endParaRPr lang="en-US"/>
          </a:p>
        </p:txBody>
      </p:sp>
    </p:spTree>
    <p:extLst>
      <p:ext uri="{BB962C8B-B14F-4D97-AF65-F5344CB8AC3E}">
        <p14:creationId xmlns:p14="http://schemas.microsoft.com/office/powerpoint/2010/main" val="3403045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Ginger</a:t>
            </a:r>
          </a:p>
        </p:txBody>
      </p:sp>
      <p:sp>
        <p:nvSpPr>
          <p:cNvPr id="4" name="Slide Number Placeholder 3"/>
          <p:cNvSpPr>
            <a:spLocks noGrp="1"/>
          </p:cNvSpPr>
          <p:nvPr>
            <p:ph type="sldNum" sz="quarter" idx="5"/>
          </p:nvPr>
        </p:nvSpPr>
        <p:spPr/>
        <p:txBody>
          <a:bodyPr/>
          <a:lstStyle/>
          <a:p>
            <a:fld id="{AD62ACAD-35E3-5043-9C2E-CF76250D1057}" type="slidenum">
              <a:rPr lang="en-US" smtClean="0"/>
              <a:t>30</a:t>
            </a:fld>
            <a:endParaRPr lang="en-US"/>
          </a:p>
        </p:txBody>
      </p:sp>
    </p:spTree>
    <p:extLst>
      <p:ext uri="{BB962C8B-B14F-4D97-AF65-F5344CB8AC3E}">
        <p14:creationId xmlns:p14="http://schemas.microsoft.com/office/powerpoint/2010/main" val="1511648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 yet available for C12: Modules, Data Calculations and Checklists &amp; Tips</a:t>
            </a:r>
          </a:p>
          <a:p>
            <a:endParaRPr lang="en-US"/>
          </a:p>
        </p:txBody>
      </p:sp>
      <p:sp>
        <p:nvSpPr>
          <p:cNvPr id="4" name="Slide Number Placeholder 3"/>
          <p:cNvSpPr>
            <a:spLocks noGrp="1"/>
          </p:cNvSpPr>
          <p:nvPr>
            <p:ph type="sldNum" sz="quarter" idx="5"/>
          </p:nvPr>
        </p:nvSpPr>
        <p:spPr/>
        <p:txBody>
          <a:bodyPr/>
          <a:lstStyle/>
          <a:p>
            <a:fld id="{AD62ACAD-35E3-5043-9C2E-CF76250D1057}" type="slidenum">
              <a:rPr lang="en-US" smtClean="0"/>
              <a:t>31</a:t>
            </a:fld>
            <a:endParaRPr lang="en-US"/>
          </a:p>
        </p:txBody>
      </p:sp>
    </p:spTree>
    <p:extLst>
      <p:ext uri="{BB962C8B-B14F-4D97-AF65-F5344CB8AC3E}">
        <p14:creationId xmlns:p14="http://schemas.microsoft.com/office/powerpoint/2010/main" val="708134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62ACAD-35E3-5043-9C2E-CF76250D1057}" type="slidenum">
              <a:rPr lang="en-US" smtClean="0"/>
              <a:t>32</a:t>
            </a:fld>
            <a:endParaRPr lang="en-US"/>
          </a:p>
        </p:txBody>
      </p:sp>
    </p:spTree>
    <p:extLst>
      <p:ext uri="{BB962C8B-B14F-4D97-AF65-F5344CB8AC3E}">
        <p14:creationId xmlns:p14="http://schemas.microsoft.com/office/powerpoint/2010/main" val="236434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Jenna to moderate</a:t>
            </a:r>
          </a:p>
        </p:txBody>
      </p:sp>
      <p:sp>
        <p:nvSpPr>
          <p:cNvPr id="4" name="Slide Number Placeholder 3"/>
          <p:cNvSpPr>
            <a:spLocks noGrp="1"/>
          </p:cNvSpPr>
          <p:nvPr>
            <p:ph type="sldNum" sz="quarter" idx="5"/>
          </p:nvPr>
        </p:nvSpPr>
        <p:spPr/>
        <p:txBody>
          <a:bodyPr/>
          <a:lstStyle/>
          <a:p>
            <a:fld id="{AD62ACAD-35E3-5043-9C2E-CF76250D1057}" type="slidenum">
              <a:rPr lang="en-US" smtClean="0"/>
              <a:t>36</a:t>
            </a:fld>
            <a:endParaRPr lang="en-US"/>
          </a:p>
        </p:txBody>
      </p:sp>
    </p:spTree>
    <p:extLst>
      <p:ext uri="{BB962C8B-B14F-4D97-AF65-F5344CB8AC3E}">
        <p14:creationId xmlns:p14="http://schemas.microsoft.com/office/powerpoint/2010/main" val="614160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62ACAD-35E3-5043-9C2E-CF76250D1057}" type="slidenum">
              <a:rPr lang="en-US" smtClean="0"/>
              <a:t>37</a:t>
            </a:fld>
            <a:endParaRPr lang="en-US"/>
          </a:p>
        </p:txBody>
      </p:sp>
    </p:spTree>
    <p:extLst>
      <p:ext uri="{BB962C8B-B14F-4D97-AF65-F5344CB8AC3E}">
        <p14:creationId xmlns:p14="http://schemas.microsoft.com/office/powerpoint/2010/main" val="2164371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Calibri" panose="020F0502020204030204" pitchFamily="34" charset="0"/>
              </a:rPr>
              <a:t>Put questions, reactions, comments in chat; Q&amp;A at end </a:t>
            </a:r>
            <a:endParaRPr lang="en-US"/>
          </a:p>
        </p:txBody>
      </p:sp>
      <p:sp>
        <p:nvSpPr>
          <p:cNvPr id="4" name="Slide Number Placeholder 3"/>
          <p:cNvSpPr>
            <a:spLocks noGrp="1"/>
          </p:cNvSpPr>
          <p:nvPr>
            <p:ph type="sldNum" sz="quarter" idx="5"/>
          </p:nvPr>
        </p:nvSpPr>
        <p:spPr/>
        <p:txBody>
          <a:bodyPr/>
          <a:lstStyle/>
          <a:p>
            <a:fld id="{AD62ACAD-35E3-5043-9C2E-CF76250D1057}" type="slidenum">
              <a:rPr lang="en-US" smtClean="0"/>
              <a:t>2</a:t>
            </a:fld>
            <a:endParaRPr lang="en-US"/>
          </a:p>
        </p:txBody>
      </p:sp>
    </p:spTree>
    <p:extLst>
      <p:ext uri="{BB962C8B-B14F-4D97-AF65-F5344CB8AC3E}">
        <p14:creationId xmlns:p14="http://schemas.microsoft.com/office/powerpoint/2010/main" val="3732833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ECTA State Contact: </a:t>
            </a:r>
            <a:r>
              <a:rPr lang="en-US" b="0" i="0" u="sng">
                <a:solidFill>
                  <a:srgbClr val="0078D7"/>
                </a:solidFill>
                <a:effectLst/>
                <a:latin typeface="Aptos" panose="020B0004020202020204" pitchFamily="34" charset="0"/>
                <a:hlinkClick r:id="rId3" tooltip="https://ectacenter.org/contact/state-assignments.asp"/>
              </a:rPr>
              <a:t>https://ectacenter.org/contact/state-assignments.asp</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DaSy Liaison: </a:t>
            </a:r>
            <a:r>
              <a:rPr lang="en-US">
                <a:hlinkClick r:id="rId4"/>
              </a:rPr>
              <a:t>https://dasycenter.org/technical-assistance/state-technical-assistance-liaisons/</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SPP/APR Modules: </a:t>
            </a:r>
            <a:r>
              <a:rPr lang="en-US">
                <a:hlinkClick r:id="rId5"/>
              </a:rPr>
              <a:t>https://dasycenter.org/spp-apr-basics-what-you-need-to-know/</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SPP/APR Checklists &amp; Tips: </a:t>
            </a:r>
            <a:r>
              <a:rPr lang="en-US">
                <a:hlinkClick r:id="rId6"/>
              </a:rPr>
              <a:t>https://dasycenter.org/spp-apr-checklists-and-tips/</a:t>
            </a:r>
            <a:endParaRPr lang="en-US"/>
          </a:p>
          <a:p>
            <a:endParaRPr lang="en-US"/>
          </a:p>
        </p:txBody>
      </p:sp>
      <p:sp>
        <p:nvSpPr>
          <p:cNvPr id="4" name="Slide Number Placeholder 3"/>
          <p:cNvSpPr>
            <a:spLocks noGrp="1"/>
          </p:cNvSpPr>
          <p:nvPr>
            <p:ph type="sldNum" sz="quarter" idx="5"/>
          </p:nvPr>
        </p:nvSpPr>
        <p:spPr/>
        <p:txBody>
          <a:bodyPr/>
          <a:lstStyle/>
          <a:p>
            <a:fld id="{AD62ACAD-35E3-5043-9C2E-CF76250D1057}" type="slidenum">
              <a:rPr lang="en-US" smtClean="0"/>
              <a:t>38</a:t>
            </a:fld>
            <a:endParaRPr lang="en-US"/>
          </a:p>
        </p:txBody>
      </p:sp>
    </p:spTree>
    <p:extLst>
      <p:ext uri="{BB962C8B-B14F-4D97-AF65-F5344CB8AC3E}">
        <p14:creationId xmlns:p14="http://schemas.microsoft.com/office/powerpoint/2010/main" val="1861899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www.menti.com</a:t>
            </a:r>
            <a:r>
              <a:rPr lang="en-US"/>
              <a:t>/blhq3fn5i2g8</a:t>
            </a:r>
          </a:p>
        </p:txBody>
      </p:sp>
      <p:sp>
        <p:nvSpPr>
          <p:cNvPr id="4" name="Slide Number Placeholder 3"/>
          <p:cNvSpPr>
            <a:spLocks noGrp="1"/>
          </p:cNvSpPr>
          <p:nvPr>
            <p:ph type="sldNum" sz="quarter" idx="5"/>
          </p:nvPr>
        </p:nvSpPr>
        <p:spPr/>
        <p:txBody>
          <a:bodyPr/>
          <a:lstStyle/>
          <a:p>
            <a:fld id="{AD62ACAD-35E3-5043-9C2E-CF76250D1057}" type="slidenum">
              <a:rPr lang="en-US" smtClean="0"/>
              <a:t>3</a:t>
            </a:fld>
            <a:endParaRPr lang="en-US"/>
          </a:p>
        </p:txBody>
      </p:sp>
    </p:spTree>
    <p:extLst>
      <p:ext uri="{BB962C8B-B14F-4D97-AF65-F5344CB8AC3E}">
        <p14:creationId xmlns:p14="http://schemas.microsoft.com/office/powerpoint/2010/main" val="3879431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is Resources for Grantees page</a:t>
            </a:r>
          </a:p>
        </p:txBody>
      </p:sp>
      <p:sp>
        <p:nvSpPr>
          <p:cNvPr id="4" name="Slide Number Placeholder 3"/>
          <p:cNvSpPr>
            <a:spLocks noGrp="1"/>
          </p:cNvSpPr>
          <p:nvPr>
            <p:ph type="sldNum" sz="quarter" idx="5"/>
          </p:nvPr>
        </p:nvSpPr>
        <p:spPr/>
        <p:txBody>
          <a:bodyPr/>
          <a:lstStyle/>
          <a:p>
            <a:fld id="{AD62ACAD-35E3-5043-9C2E-CF76250D1057}" type="slidenum">
              <a:rPr lang="en-US" smtClean="0"/>
              <a:t>4</a:t>
            </a:fld>
            <a:endParaRPr lang="en-US"/>
          </a:p>
        </p:txBody>
      </p:sp>
    </p:spTree>
    <p:extLst>
      <p:ext uri="{BB962C8B-B14F-4D97-AF65-F5344CB8AC3E}">
        <p14:creationId xmlns:p14="http://schemas.microsoft.com/office/powerpoint/2010/main" val="4045375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Sharon</a:t>
            </a:r>
          </a:p>
        </p:txBody>
      </p:sp>
      <p:sp>
        <p:nvSpPr>
          <p:cNvPr id="4" name="Slide Number Placeholder 3"/>
          <p:cNvSpPr>
            <a:spLocks noGrp="1"/>
          </p:cNvSpPr>
          <p:nvPr>
            <p:ph type="sldNum" sz="quarter" idx="5"/>
          </p:nvPr>
        </p:nvSpPr>
        <p:spPr/>
        <p:txBody>
          <a:bodyPr/>
          <a:lstStyle/>
          <a:p>
            <a:fld id="{AD62ACAD-35E3-5043-9C2E-CF76250D1057}" type="slidenum">
              <a:rPr lang="en-US" smtClean="0"/>
              <a:t>9</a:t>
            </a:fld>
            <a:endParaRPr lang="en-US"/>
          </a:p>
        </p:txBody>
      </p:sp>
    </p:spTree>
    <p:extLst>
      <p:ext uri="{BB962C8B-B14F-4D97-AF65-F5344CB8AC3E}">
        <p14:creationId xmlns:p14="http://schemas.microsoft.com/office/powerpoint/2010/main" val="296095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Jenna</a:t>
            </a:r>
          </a:p>
        </p:txBody>
      </p:sp>
      <p:sp>
        <p:nvSpPr>
          <p:cNvPr id="4" name="Slide Number Placeholder 3"/>
          <p:cNvSpPr>
            <a:spLocks noGrp="1"/>
          </p:cNvSpPr>
          <p:nvPr>
            <p:ph type="sldNum" sz="quarter" idx="5"/>
          </p:nvPr>
        </p:nvSpPr>
        <p:spPr/>
        <p:txBody>
          <a:bodyPr/>
          <a:lstStyle/>
          <a:p>
            <a:fld id="{AD62ACAD-35E3-5043-9C2E-CF76250D1057}" type="slidenum">
              <a:rPr lang="en-US" smtClean="0"/>
              <a:t>13</a:t>
            </a:fld>
            <a:endParaRPr lang="en-US"/>
          </a:p>
        </p:txBody>
      </p:sp>
    </p:spTree>
    <p:extLst>
      <p:ext uri="{BB962C8B-B14F-4D97-AF65-F5344CB8AC3E}">
        <p14:creationId xmlns:p14="http://schemas.microsoft.com/office/powerpoint/2010/main" val="1437230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t>First, we’ll cover the SPP/APR modules.</a:t>
            </a:r>
          </a:p>
        </p:txBody>
      </p:sp>
      <p:sp>
        <p:nvSpPr>
          <p:cNvPr id="4" name="Slide Number Placeholder 3"/>
          <p:cNvSpPr>
            <a:spLocks noGrp="1"/>
          </p:cNvSpPr>
          <p:nvPr>
            <p:ph type="sldNum" sz="quarter" idx="5"/>
          </p:nvPr>
        </p:nvSpPr>
        <p:spPr/>
        <p:txBody>
          <a:bodyPr/>
          <a:lstStyle/>
          <a:p>
            <a:fld id="{AD62ACAD-35E3-5043-9C2E-CF76250D1057}" type="slidenum">
              <a:rPr lang="en-US" smtClean="0"/>
              <a:t>14</a:t>
            </a:fld>
            <a:endParaRPr lang="en-US"/>
          </a:p>
        </p:txBody>
      </p:sp>
    </p:spTree>
    <p:extLst>
      <p:ext uri="{BB962C8B-B14F-4D97-AF65-F5344CB8AC3E}">
        <p14:creationId xmlns:p14="http://schemas.microsoft.com/office/powerpoint/2010/main" val="3367246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a:t>The formal title of the </a:t>
            </a:r>
            <a:r>
              <a:rPr lang="en-US" b="1"/>
              <a:t>SPP/APR modules </a:t>
            </a:r>
            <a:r>
              <a:rPr lang="en-US" b="0"/>
              <a:t>is </a:t>
            </a:r>
            <a:r>
              <a:rPr lang="en-US"/>
              <a:t>“</a:t>
            </a:r>
            <a:r>
              <a:rPr lang="en-US" b="1"/>
              <a:t>SPP/APR Basics: What You Need to Know</a:t>
            </a:r>
            <a:r>
              <a:rPr lang="en-US"/>
              <a:t>”</a:t>
            </a:r>
          </a:p>
          <a:p>
            <a:pPr marL="628650" lvl="1" indent="-171450">
              <a:buFont typeface="Arial" panose="020B0604020202020204" pitchFamily="34" charset="0"/>
              <a:buChar char="•"/>
            </a:pPr>
            <a:r>
              <a:rPr lang="en-US"/>
              <a:t>We’ll talk about the purpose of the modules, who it’s designed for, the structure of the modules, and how it can be used</a:t>
            </a:r>
          </a:p>
          <a:p>
            <a:pPr marL="628650" lvl="1" indent="-171450">
              <a:buFont typeface="Arial" panose="020B0604020202020204" pitchFamily="34" charset="0"/>
              <a:buChar char="•"/>
            </a:pPr>
            <a:r>
              <a:rPr lang="en-US"/>
              <a:t>We do want to note that the modules are currently being updated to include clarifying guidance around indicator calculations as well as the new indicators on C-12 and B-18. We anticipate that the updated modules will be ready to release by December 2024.</a:t>
            </a:r>
          </a:p>
        </p:txBody>
      </p:sp>
      <p:sp>
        <p:nvSpPr>
          <p:cNvPr id="4" name="Slide Number Placeholder 3"/>
          <p:cNvSpPr>
            <a:spLocks noGrp="1"/>
          </p:cNvSpPr>
          <p:nvPr>
            <p:ph type="sldNum" sz="quarter" idx="5"/>
          </p:nvPr>
        </p:nvSpPr>
        <p:spPr/>
        <p:txBody>
          <a:bodyPr/>
          <a:lstStyle/>
          <a:p>
            <a:fld id="{AD62ACAD-35E3-5043-9C2E-CF76250D1057}" type="slidenum">
              <a:rPr lang="en-US" smtClean="0"/>
              <a:t>15</a:t>
            </a:fld>
            <a:endParaRPr lang="en-US"/>
          </a:p>
        </p:txBody>
      </p:sp>
    </p:spTree>
    <p:extLst>
      <p:ext uri="{BB962C8B-B14F-4D97-AF65-F5344CB8AC3E}">
        <p14:creationId xmlns:p14="http://schemas.microsoft.com/office/powerpoint/2010/main" val="2561323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SPP/APR Modules is a series of </a:t>
            </a:r>
            <a:r>
              <a:rPr lang="en-US" b="1"/>
              <a:t>self-directed modules </a:t>
            </a:r>
            <a:r>
              <a:rPr lang="en-US"/>
              <a:t>that provides an overview and explanation of the purpose of the SPP/APR</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Each module summarizes the </a:t>
            </a:r>
            <a:r>
              <a:rPr lang="en-US" sz="1200" b="1"/>
              <a:t>SPP/APR Measurement Tables</a:t>
            </a:r>
            <a:r>
              <a:rPr lang="en-US" sz="1200"/>
              <a:t>, including a description of the indicator, indicator measurement, reporting requirements, additional info as needed, and indicator-specific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modules were designed with two purposes in mind:</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t>To provide a BASIC understanding of the indicators in the SPP APR for Part C or Part B 619 coordinators and staff, and</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t>The training is a good resource for anyone who might need a refresher on all or some of the SPP/APR requirements, including new staff.</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Who?</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Given this, the target audience is Part C and Part B 619 coordinators and staff. However, stakeholders interested in learning more about the SPP/APR requirements, including parents, may find these modules useful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You will find that the collection of modules are comprehensive, interactive, and easy to navigate</a:t>
            </a:r>
            <a:endParaRPr lang="en-US"/>
          </a:p>
          <a:p>
            <a:endParaRPr lang="en-US"/>
          </a:p>
        </p:txBody>
      </p:sp>
      <p:sp>
        <p:nvSpPr>
          <p:cNvPr id="4" name="Slide Number Placeholder 3"/>
          <p:cNvSpPr>
            <a:spLocks noGrp="1"/>
          </p:cNvSpPr>
          <p:nvPr>
            <p:ph type="sldNum" sz="quarter" idx="5"/>
          </p:nvPr>
        </p:nvSpPr>
        <p:spPr/>
        <p:txBody>
          <a:bodyPr/>
          <a:lstStyle/>
          <a:p>
            <a:fld id="{AD62ACAD-35E3-5043-9C2E-CF76250D1057}" type="slidenum">
              <a:rPr lang="en-US" smtClean="0"/>
              <a:t>16</a:t>
            </a:fld>
            <a:endParaRPr lang="en-US"/>
          </a:p>
        </p:txBody>
      </p:sp>
    </p:spTree>
    <p:extLst>
      <p:ext uri="{BB962C8B-B14F-4D97-AF65-F5344CB8AC3E}">
        <p14:creationId xmlns:p14="http://schemas.microsoft.com/office/powerpoint/2010/main" val="755142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ECTA">
    <p:bg>
      <p:bgPr>
        <a:gradFill>
          <a:gsLst>
            <a:gs pos="82000">
              <a:schemeClr val="bg1"/>
            </a:gs>
            <a:gs pos="89000">
              <a:schemeClr val="bg1">
                <a:lumMod val="95000"/>
              </a:schemeClr>
            </a:gs>
          </a:gsLst>
          <a:lin ang="5400000" scaled="1"/>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5183F405-385F-4347-8627-2FFAC5E4B36E}"/>
              </a:ext>
            </a:extLst>
          </p:cNvPr>
          <p:cNvCxnSpPr>
            <a:cxnSpLocks/>
          </p:cNvCxnSpPr>
          <p:nvPr/>
        </p:nvCxnSpPr>
        <p:spPr>
          <a:xfrm flipV="1">
            <a:off x="495300" y="4135995"/>
            <a:ext cx="11103142" cy="1"/>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pic>
        <p:nvPicPr>
          <p:cNvPr id="2" name="Picture 1" title="Logo: Early Childhood Technical Assistance (ECTA) Cen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 y="891304"/>
            <a:ext cx="5305312" cy="782751"/>
          </a:xfrm>
          <a:prstGeom prst="rect">
            <a:avLst/>
          </a:prstGeom>
        </p:spPr>
      </p:pic>
      <p:pic>
        <p:nvPicPr>
          <p:cNvPr id="4" name="Picture 3" title="Logo: The Center for IDEA Early Childhood Data Systems (DaSy)">
            <a:extLst>
              <a:ext uri="{FF2B5EF4-FFF2-40B4-BE49-F238E27FC236}">
                <a16:creationId xmlns:a16="http://schemas.microsoft.com/office/drawing/2014/main" id="{593F925B-A6DF-B144-8BF5-61A1B8D83AFB}"/>
              </a:ext>
            </a:extLst>
          </p:cNvPr>
          <p:cNvPicPr>
            <a:picLocks noChangeAspect="1"/>
          </p:cNvPicPr>
          <p:nvPr/>
        </p:nvPicPr>
        <p:blipFill>
          <a:blip r:embed="rId3"/>
          <a:stretch>
            <a:fillRect/>
          </a:stretch>
        </p:blipFill>
        <p:spPr>
          <a:xfrm>
            <a:off x="6279052" y="587326"/>
            <a:ext cx="5319390" cy="1202499"/>
          </a:xfrm>
          <a:prstGeom prst="rect">
            <a:avLst/>
          </a:prstGeom>
        </p:spPr>
      </p:pic>
      <p:sp>
        <p:nvSpPr>
          <p:cNvPr id="8" name="Subtitle 2"/>
          <p:cNvSpPr>
            <a:spLocks noGrp="1"/>
          </p:cNvSpPr>
          <p:nvPr>
            <p:ph type="subTitle" idx="1" hasCustomPrompt="1"/>
          </p:nvPr>
        </p:nvSpPr>
        <p:spPr>
          <a:xfrm>
            <a:off x="495300" y="4436836"/>
            <a:ext cx="11103142" cy="1702399"/>
          </a:xfrm>
        </p:spPr>
        <p:txBody>
          <a:bodyPr tIns="91440" bIns="91440" anchor="ctr" anchorCtr="0">
            <a:normAutofit/>
          </a:bodyPr>
          <a:lstStyle>
            <a:lvl1pPr marL="0" indent="0" algn="l">
              <a:buNone/>
              <a:defRPr sz="24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1"/>
          <p:cNvSpPr>
            <a:spLocks noGrp="1"/>
          </p:cNvSpPr>
          <p:nvPr>
            <p:ph type="ctrTitle" hasCustomPrompt="1"/>
          </p:nvPr>
        </p:nvSpPr>
        <p:spPr>
          <a:xfrm>
            <a:off x="495300" y="1993311"/>
            <a:ext cx="11103142" cy="1841842"/>
          </a:xfrm>
        </p:spPr>
        <p:txBody>
          <a:bodyPr bIns="0" anchor="b">
            <a:normAutofit/>
          </a:bodyPr>
          <a:lstStyle>
            <a:lvl1pPr algn="l">
              <a:defRPr sz="5400" b="0" cap="none">
                <a:solidFill>
                  <a:schemeClr val="accent5">
                    <a:lumMod val="75000"/>
                  </a:schemeClr>
                </a:solidFill>
              </a:defRPr>
            </a:lvl1pPr>
          </a:lstStyle>
          <a:p>
            <a:r>
              <a:rPr lang="en-US"/>
              <a:t>Click to edit master title style</a:t>
            </a:r>
          </a:p>
        </p:txBody>
      </p:sp>
    </p:spTree>
    <p:extLst>
      <p:ext uri="{BB962C8B-B14F-4D97-AF65-F5344CB8AC3E}">
        <p14:creationId xmlns:p14="http://schemas.microsoft.com/office/powerpoint/2010/main" val="1493760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Content2: ECTA">
    <p:spTree>
      <p:nvGrpSpPr>
        <p:cNvPr id="1" name=""/>
        <p:cNvGrpSpPr/>
        <p:nvPr/>
      </p:nvGrpSpPr>
      <p:grpSpPr>
        <a:xfrm>
          <a:off x="0" y="0"/>
          <a:ext cx="0" cy="0"/>
          <a:chOff x="0" y="0"/>
          <a:chExt cx="0" cy="0"/>
        </a:xfrm>
      </p:grpSpPr>
      <p:pic>
        <p:nvPicPr>
          <p:cNvPr id="9" name="Picture 8" title="Logo: DaSy">
            <a:extLst>
              <a:ext uri="{FF2B5EF4-FFF2-40B4-BE49-F238E27FC236}">
                <a16:creationId xmlns:a16="http://schemas.microsoft.com/office/drawing/2014/main" id="{9A75216B-F3C0-0A41-A3DB-E796040CF3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3464" y="6127771"/>
            <a:ext cx="895911" cy="643275"/>
          </a:xfrm>
          <a:prstGeom prst="rect">
            <a:avLst/>
          </a:prstGeom>
        </p:spPr>
      </p:pic>
      <p:pic>
        <p:nvPicPr>
          <p:cNvPr id="10" name="Picture 9" title="Logo: ECTA">
            <a:extLst>
              <a:ext uri="{FF2B5EF4-FFF2-40B4-BE49-F238E27FC236}">
                <a16:creationId xmlns:a16="http://schemas.microsoft.com/office/drawing/2014/main" id="{74302E6B-5405-5D49-8373-ACF0C8A0E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012" y="6250394"/>
            <a:ext cx="1190767" cy="457987"/>
          </a:xfrm>
          <a:prstGeom prst="rect">
            <a:avLst/>
          </a:prstGeom>
        </p:spPr>
      </p:pic>
      <p:sp>
        <p:nvSpPr>
          <p:cNvPr id="14" name="Slide Number Placeholder 5">
            <a:extLst>
              <a:ext uri="{FF2B5EF4-FFF2-40B4-BE49-F238E27FC236}">
                <a16:creationId xmlns:a16="http://schemas.microsoft.com/office/drawing/2014/main" id="{E4D7F0D2-857C-7A42-A2C9-10B1AD0DC8BD}"/>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330EA680-D336-4FF7-8B7A-9848BB0A1C32}" type="slidenum">
              <a:rPr lang="en-US" smtClean="0"/>
              <a:t>‹#›</a:t>
            </a:fld>
            <a:endParaRPr lang="en-US"/>
          </a:p>
        </p:txBody>
      </p:sp>
      <p:sp>
        <p:nvSpPr>
          <p:cNvPr id="11" name="Footer Placeholder 4">
            <a:extLst>
              <a:ext uri="{FF2B5EF4-FFF2-40B4-BE49-F238E27FC236}">
                <a16:creationId xmlns:a16="http://schemas.microsoft.com/office/drawing/2014/main" id="{FC22B58D-2202-A346-8FF6-EC023667125E}"/>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4" name="Content Placeholder 3"/>
          <p:cNvSpPr>
            <a:spLocks noGrp="1"/>
          </p:cNvSpPr>
          <p:nvPr>
            <p:ph sz="half" idx="2"/>
          </p:nvPr>
        </p:nvSpPr>
        <p:spPr>
          <a:xfrm>
            <a:off x="6204856" y="1376140"/>
            <a:ext cx="5388429" cy="4470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587829" y="1368357"/>
            <a:ext cx="5388428" cy="4479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3752481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Content2: DaSy">
    <p:spTree>
      <p:nvGrpSpPr>
        <p:cNvPr id="1" name=""/>
        <p:cNvGrpSpPr/>
        <p:nvPr/>
      </p:nvGrpSpPr>
      <p:grpSpPr>
        <a:xfrm>
          <a:off x="0" y="0"/>
          <a:ext cx="0" cy="0"/>
          <a:chOff x="0" y="0"/>
          <a:chExt cx="0" cy="0"/>
        </a:xfrm>
      </p:grpSpPr>
      <p:pic>
        <p:nvPicPr>
          <p:cNvPr id="13" name="Picture 12" title="Logo: ECTA">
            <a:extLst>
              <a:ext uri="{FF2B5EF4-FFF2-40B4-BE49-F238E27FC236}">
                <a16:creationId xmlns:a16="http://schemas.microsoft.com/office/drawing/2014/main" id="{6DC21DC3-FA2A-8947-AD46-863BD10708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4556" y="6250394"/>
            <a:ext cx="1190767" cy="457987"/>
          </a:xfrm>
          <a:prstGeom prst="rect">
            <a:avLst/>
          </a:prstGeom>
        </p:spPr>
      </p:pic>
      <p:pic>
        <p:nvPicPr>
          <p:cNvPr id="12" name="Picture 11" title="Logo: DaSy">
            <a:extLst>
              <a:ext uri="{FF2B5EF4-FFF2-40B4-BE49-F238E27FC236}">
                <a16:creationId xmlns:a16="http://schemas.microsoft.com/office/drawing/2014/main" id="{B90E49D4-530B-6C45-A7BD-397A8BD473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461" y="6127771"/>
            <a:ext cx="895911" cy="643275"/>
          </a:xfrm>
          <a:prstGeom prst="rect">
            <a:avLst/>
          </a:prstGeom>
        </p:spPr>
      </p:pic>
      <p:sp>
        <p:nvSpPr>
          <p:cNvPr id="14" name="Slide Number Placeholder 5">
            <a:extLst>
              <a:ext uri="{FF2B5EF4-FFF2-40B4-BE49-F238E27FC236}">
                <a16:creationId xmlns:a16="http://schemas.microsoft.com/office/drawing/2014/main" id="{E4D7F0D2-857C-7A42-A2C9-10B1AD0DC8BD}"/>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330EA680-D336-4FF7-8B7A-9848BB0A1C32}" type="slidenum">
              <a:rPr lang="en-US" smtClean="0"/>
              <a:t>‹#›</a:t>
            </a:fld>
            <a:endParaRPr lang="en-US"/>
          </a:p>
        </p:txBody>
      </p:sp>
      <p:sp>
        <p:nvSpPr>
          <p:cNvPr id="11" name="Footer Placeholder 4">
            <a:extLst>
              <a:ext uri="{FF2B5EF4-FFF2-40B4-BE49-F238E27FC236}">
                <a16:creationId xmlns:a16="http://schemas.microsoft.com/office/drawing/2014/main" id="{FC22B58D-2202-A346-8FF6-EC023667125E}"/>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4" name="Content Placeholder 3"/>
          <p:cNvSpPr>
            <a:spLocks noGrp="1"/>
          </p:cNvSpPr>
          <p:nvPr>
            <p:ph sz="half" idx="2"/>
          </p:nvPr>
        </p:nvSpPr>
        <p:spPr>
          <a:xfrm>
            <a:off x="6204856" y="1376140"/>
            <a:ext cx="5388429" cy="4468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587829" y="1368358"/>
            <a:ext cx="5388428" cy="4477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2276868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4: Color Blocks 1">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E5DFC899-3EC5-DB43-A9CC-118545BCA960}"/>
              </a:ext>
            </a:extLst>
          </p:cNvPr>
          <p:cNvSpPr>
            <a:spLocks noGrp="1"/>
          </p:cNvSpPr>
          <p:nvPr>
            <p:ph type="sldNum" sz="quarter" idx="11"/>
          </p:nvPr>
        </p:nvSpPr>
        <p:spPr>
          <a:xfrm>
            <a:off x="10360510" y="6349534"/>
            <a:ext cx="1232776" cy="503578"/>
          </a:xfrm>
          <a:prstGeom prst="rect">
            <a:avLst/>
          </a:prstGeom>
        </p:spPr>
        <p:txBody>
          <a:bodyPr anchor="ctr" anchorCtr="0"/>
          <a:lstStyle>
            <a:lvl1pPr algn="r">
              <a:defRPr sz="1400" b="0">
                <a:solidFill>
                  <a:srgbClr val="104578"/>
                </a:solidFill>
              </a:defRPr>
            </a:lvl1pPr>
          </a:lstStyle>
          <a:p>
            <a:fld id="{330EA680-D336-4FF7-8B7A-9848BB0A1C32}" type="slidenum">
              <a:rPr lang="en-US" smtClean="0"/>
              <a:t>‹#›</a:t>
            </a:fld>
            <a:endParaRPr lang="en-US"/>
          </a:p>
        </p:txBody>
      </p:sp>
      <p:sp>
        <p:nvSpPr>
          <p:cNvPr id="9" name="Footer Placeholder 4">
            <a:extLst>
              <a:ext uri="{FF2B5EF4-FFF2-40B4-BE49-F238E27FC236}">
                <a16:creationId xmlns:a16="http://schemas.microsoft.com/office/drawing/2014/main" id="{1C2A460B-0C02-0947-B29B-910DB98C9E32}"/>
              </a:ext>
            </a:extLst>
          </p:cNvPr>
          <p:cNvSpPr>
            <a:spLocks noGrp="1"/>
          </p:cNvSpPr>
          <p:nvPr>
            <p:ph type="ftr" sz="quarter" idx="10"/>
          </p:nvPr>
        </p:nvSpPr>
        <p:spPr>
          <a:xfrm>
            <a:off x="587829" y="6349533"/>
            <a:ext cx="9772682" cy="496463"/>
          </a:xfrm>
          <a:prstGeom prst="rect">
            <a:avLst/>
          </a:prstGeom>
        </p:spPr>
        <p:txBody>
          <a:bodyPr anchor="ctr" anchorCtr="0"/>
          <a:lstStyle>
            <a:lvl1pPr>
              <a:defRPr sz="1400">
                <a:solidFill>
                  <a:srgbClr val="104578"/>
                </a:solidFill>
              </a:defRPr>
            </a:lvl1pPr>
          </a:lstStyle>
          <a:p>
            <a:endParaRPr lang="en-US"/>
          </a:p>
        </p:txBody>
      </p:sp>
      <p:sp>
        <p:nvSpPr>
          <p:cNvPr id="6" name="Content Placeholder 5"/>
          <p:cNvSpPr>
            <a:spLocks noGrp="1"/>
          </p:cNvSpPr>
          <p:nvPr>
            <p:ph sz="quarter" idx="4"/>
          </p:nvPr>
        </p:nvSpPr>
        <p:spPr>
          <a:xfrm>
            <a:off x="6204857" y="2147817"/>
            <a:ext cx="5388429" cy="4012634"/>
          </a:xfrm>
          <a:solidFill>
            <a:schemeClr val="accent4">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4">
              <a:lumMod val="50000"/>
            </a:schemeClr>
          </a:solidFill>
          <a:ln w="50800">
            <a:solidFill>
              <a:schemeClr val="accent4">
                <a:lumMod val="75000"/>
              </a:schemeClr>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4"/>
            <a:ext cx="5388428" cy="4023415"/>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587829" y="1258112"/>
            <a:ext cx="5388428" cy="771302"/>
          </a:xfrm>
          <a:solidFill>
            <a:schemeClr val="accent5">
              <a:lumMod val="50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3642126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ntent4: Color Blocks 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85F550C6-E3F1-3B41-A219-010D2B67CB95}"/>
              </a:ext>
            </a:extLst>
          </p:cNvPr>
          <p:cNvSpPr>
            <a:spLocks noGrp="1"/>
          </p:cNvSpPr>
          <p:nvPr>
            <p:ph type="sldNum" sz="quarter" idx="11"/>
          </p:nvPr>
        </p:nvSpPr>
        <p:spPr>
          <a:xfrm>
            <a:off x="10360510" y="6349534"/>
            <a:ext cx="1232776" cy="503578"/>
          </a:xfrm>
          <a:prstGeom prst="rect">
            <a:avLst/>
          </a:prstGeom>
        </p:spPr>
        <p:txBody>
          <a:bodyPr anchor="ctr" anchorCtr="0"/>
          <a:lstStyle>
            <a:lvl1pPr algn="r">
              <a:defRPr sz="1400" b="0">
                <a:solidFill>
                  <a:srgbClr val="104578"/>
                </a:solidFill>
              </a:defRPr>
            </a:lvl1pPr>
          </a:lstStyle>
          <a:p>
            <a:fld id="{330EA680-D336-4FF7-8B7A-9848BB0A1C32}" type="slidenum">
              <a:rPr lang="en-US" smtClean="0"/>
              <a:t>‹#›</a:t>
            </a:fld>
            <a:endParaRPr lang="en-US"/>
          </a:p>
        </p:txBody>
      </p:sp>
      <p:sp>
        <p:nvSpPr>
          <p:cNvPr id="9" name="Footer Placeholder 4">
            <a:extLst>
              <a:ext uri="{FF2B5EF4-FFF2-40B4-BE49-F238E27FC236}">
                <a16:creationId xmlns:a16="http://schemas.microsoft.com/office/drawing/2014/main" id="{5CED27E4-1CB0-884A-BB5B-AE76B59F9324}"/>
              </a:ext>
            </a:extLst>
          </p:cNvPr>
          <p:cNvSpPr>
            <a:spLocks noGrp="1"/>
          </p:cNvSpPr>
          <p:nvPr>
            <p:ph type="ftr" sz="quarter" idx="10"/>
          </p:nvPr>
        </p:nvSpPr>
        <p:spPr>
          <a:xfrm>
            <a:off x="587829" y="6349533"/>
            <a:ext cx="9772682" cy="496463"/>
          </a:xfrm>
          <a:prstGeom prst="rect">
            <a:avLst/>
          </a:prstGeom>
        </p:spPr>
        <p:txBody>
          <a:bodyPr anchor="ctr" anchorCtr="0"/>
          <a:lstStyle>
            <a:lvl1pPr>
              <a:defRPr sz="1400">
                <a:solidFill>
                  <a:srgbClr val="104578"/>
                </a:solidFill>
              </a:defRPr>
            </a:lvl1pPr>
          </a:lstStyle>
          <a:p>
            <a:endParaRPr lang="en-US"/>
          </a:p>
        </p:txBody>
      </p:sp>
      <p:sp>
        <p:nvSpPr>
          <p:cNvPr id="4" name="Content Placeholder 3"/>
          <p:cNvSpPr>
            <a:spLocks noGrp="1"/>
          </p:cNvSpPr>
          <p:nvPr>
            <p:ph sz="half" idx="2"/>
          </p:nvPr>
        </p:nvSpPr>
        <p:spPr>
          <a:xfrm>
            <a:off x="587829" y="2148784"/>
            <a:ext cx="5388428" cy="4023415"/>
          </a:xfrm>
          <a:solidFill>
            <a:schemeClr val="accent2">
              <a:lumMod val="20000"/>
              <a:lumOff val="80000"/>
            </a:schemeClr>
          </a:solidFill>
          <a:effectLst>
            <a:softEdge rad="12700"/>
          </a:effectLst>
        </p:spPr>
        <p:txBody>
          <a:bodyPr/>
          <a:lstStyle>
            <a:lvl1pPr>
              <a:buClr>
                <a:schemeClr val="accent2">
                  <a:lumMod val="75000"/>
                </a:schemeClr>
              </a:buClr>
              <a:defRPr/>
            </a:lvl1pPr>
            <a:lvl2pPr>
              <a:buClr>
                <a:schemeClr val="accent2">
                  <a:lumMod val="75000"/>
                </a:schemeClr>
              </a:buClr>
              <a:defRPr/>
            </a:lvl2pPr>
            <a:lvl3pPr>
              <a:buClr>
                <a:schemeClr val="accent2">
                  <a:lumMod val="75000"/>
                </a:schemeClr>
              </a:buClr>
              <a:defRPr/>
            </a:lvl3pPr>
            <a:lvl4pPr>
              <a:buClr>
                <a:schemeClr val="accent2">
                  <a:lumMod val="75000"/>
                </a:schemeClr>
              </a:buClr>
              <a:defRPr/>
            </a:lvl4pPr>
            <a:lvl5pPr>
              <a:buClr>
                <a:schemeClr val="accent2">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587829" y="1258112"/>
            <a:ext cx="5388428" cy="771302"/>
          </a:xfrm>
          <a:solidFill>
            <a:schemeClr val="accent2">
              <a:lumMod val="75000"/>
            </a:schemeClr>
          </a:solidFill>
          <a:ln w="50800">
            <a:solidFill>
              <a:schemeClr val="accent2">
                <a:lumMod val="60000"/>
                <a:lumOff val="40000"/>
              </a:schemeClr>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4012634"/>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3912764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ntent4: Color Blocks 3">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85F550C6-E3F1-3B41-A219-010D2B67CB95}"/>
              </a:ext>
            </a:extLst>
          </p:cNvPr>
          <p:cNvSpPr>
            <a:spLocks noGrp="1"/>
          </p:cNvSpPr>
          <p:nvPr>
            <p:ph type="sldNum" sz="quarter" idx="11"/>
          </p:nvPr>
        </p:nvSpPr>
        <p:spPr>
          <a:xfrm>
            <a:off x="10360510" y="6349534"/>
            <a:ext cx="1232776" cy="503578"/>
          </a:xfrm>
          <a:prstGeom prst="rect">
            <a:avLst/>
          </a:prstGeom>
        </p:spPr>
        <p:txBody>
          <a:bodyPr anchor="ctr" anchorCtr="0"/>
          <a:lstStyle>
            <a:lvl1pPr algn="r">
              <a:defRPr sz="1400" b="0">
                <a:solidFill>
                  <a:srgbClr val="104578"/>
                </a:solidFill>
              </a:defRPr>
            </a:lvl1pPr>
          </a:lstStyle>
          <a:p>
            <a:fld id="{330EA680-D336-4FF7-8B7A-9848BB0A1C32}" type="slidenum">
              <a:rPr lang="en-US" smtClean="0"/>
              <a:t>‹#›</a:t>
            </a:fld>
            <a:endParaRPr lang="en-US"/>
          </a:p>
        </p:txBody>
      </p:sp>
      <p:sp>
        <p:nvSpPr>
          <p:cNvPr id="9" name="Footer Placeholder 4">
            <a:extLst>
              <a:ext uri="{FF2B5EF4-FFF2-40B4-BE49-F238E27FC236}">
                <a16:creationId xmlns:a16="http://schemas.microsoft.com/office/drawing/2014/main" id="{5CED27E4-1CB0-884A-BB5B-AE76B59F9324}"/>
              </a:ext>
            </a:extLst>
          </p:cNvPr>
          <p:cNvSpPr>
            <a:spLocks noGrp="1"/>
          </p:cNvSpPr>
          <p:nvPr>
            <p:ph type="ftr" sz="quarter" idx="10"/>
          </p:nvPr>
        </p:nvSpPr>
        <p:spPr>
          <a:xfrm>
            <a:off x="587829" y="6349533"/>
            <a:ext cx="9772682" cy="496463"/>
          </a:xfrm>
          <a:prstGeom prst="rect">
            <a:avLst/>
          </a:prstGeom>
        </p:spPr>
        <p:txBody>
          <a:bodyPr anchor="ctr" anchorCtr="0"/>
          <a:lstStyle>
            <a:lvl1pPr>
              <a:defRPr sz="1400">
                <a:solidFill>
                  <a:srgbClr val="104578"/>
                </a:solidFill>
              </a:defRPr>
            </a:lvl1pPr>
          </a:lstStyle>
          <a:p>
            <a:endParaRPr lang="en-US"/>
          </a:p>
        </p:txBody>
      </p:sp>
      <p:sp>
        <p:nvSpPr>
          <p:cNvPr id="6" name="Content Placeholder 5"/>
          <p:cNvSpPr>
            <a:spLocks noGrp="1"/>
          </p:cNvSpPr>
          <p:nvPr>
            <p:ph sz="quarter" idx="4"/>
          </p:nvPr>
        </p:nvSpPr>
        <p:spPr>
          <a:xfrm>
            <a:off x="6204857" y="2147817"/>
            <a:ext cx="5388429" cy="4012634"/>
          </a:xfrm>
          <a:solidFill>
            <a:schemeClr val="accent3">
              <a:lumMod val="20000"/>
              <a:lumOff val="80000"/>
            </a:schemeClr>
          </a:solidFill>
          <a:ln>
            <a:noFill/>
          </a:ln>
          <a:effectLst>
            <a:softEdge rad="12700"/>
          </a:effectLst>
        </p:spPr>
        <p:txBody>
          <a:bodyPr/>
          <a:lstStyle>
            <a:lvl1pPr>
              <a:buClr>
                <a:schemeClr val="accent3">
                  <a:lumMod val="75000"/>
                </a:schemeClr>
              </a:buClr>
              <a:defRPr/>
            </a:lvl1pPr>
            <a:lvl2pPr>
              <a:buClr>
                <a:schemeClr val="accent3">
                  <a:lumMod val="75000"/>
                </a:schemeClr>
              </a:buClr>
              <a:defRPr/>
            </a:lvl2pPr>
            <a:lvl3pPr>
              <a:buClr>
                <a:schemeClr val="accent3">
                  <a:lumMod val="75000"/>
                </a:schemeClr>
              </a:buClr>
              <a:defRPr/>
            </a:lvl3pPr>
            <a:lvl4pPr>
              <a:buClr>
                <a:schemeClr val="accent3">
                  <a:lumMod val="75000"/>
                </a:schemeClr>
              </a:buClr>
              <a:defRPr/>
            </a:lvl4pPr>
            <a:lvl5pPr>
              <a:buClr>
                <a:schemeClr val="accent3">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3">
              <a:lumMod val="75000"/>
            </a:schemeClr>
          </a:solidFill>
          <a:ln w="50800">
            <a:solidFill>
              <a:schemeClr val="accent3">
                <a:lumMod val="60000"/>
                <a:lumOff val="40000"/>
              </a:schemeClr>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4"/>
            <a:ext cx="5388428" cy="4023415"/>
          </a:xfrm>
          <a:solidFill>
            <a:schemeClr val="accent1">
              <a:lumMod val="20000"/>
              <a:lumOff val="80000"/>
            </a:schemeClr>
          </a:solidFill>
          <a:effectLst>
            <a:softEdge rad="12700"/>
          </a:effectLst>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587829" y="1258112"/>
            <a:ext cx="5388428" cy="771302"/>
          </a:xfrm>
          <a:solidFill>
            <a:schemeClr val="accent1">
              <a:lumMod val="50000"/>
            </a:schemeClr>
          </a:solidFill>
          <a:ln w="50800">
            <a:solidFill>
              <a:schemeClr val="accent1">
                <a:lumMod val="75000"/>
              </a:schemeClr>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2225041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5: Complex; No Logo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A7F9705D-84BE-9B47-92B6-2C9E1EF227A6}"/>
              </a:ext>
            </a:extLst>
          </p:cNvPr>
          <p:cNvSpPr>
            <a:spLocks noGrp="1"/>
          </p:cNvSpPr>
          <p:nvPr>
            <p:ph type="sldNum" sz="quarter" idx="4"/>
          </p:nvPr>
        </p:nvSpPr>
        <p:spPr>
          <a:xfrm>
            <a:off x="10360510" y="6349534"/>
            <a:ext cx="1232776" cy="503578"/>
          </a:xfrm>
          <a:prstGeom prst="rect">
            <a:avLst/>
          </a:prstGeom>
        </p:spPr>
        <p:txBody>
          <a:bodyPr anchor="ctr" anchorCtr="0"/>
          <a:lstStyle>
            <a:lvl1pPr algn="r">
              <a:defRPr sz="1400" b="0">
                <a:solidFill>
                  <a:srgbClr val="104578"/>
                </a:solidFill>
              </a:defRPr>
            </a:lvl1pPr>
          </a:lstStyle>
          <a:p>
            <a:fld id="{330EA680-D336-4FF7-8B7A-9848BB0A1C32}" type="slidenum">
              <a:rPr lang="en-US" smtClean="0"/>
              <a:t>‹#›</a:t>
            </a:fld>
            <a:endParaRPr lang="en-US"/>
          </a:p>
        </p:txBody>
      </p:sp>
      <p:sp>
        <p:nvSpPr>
          <p:cNvPr id="7" name="Footer Placeholder 4">
            <a:extLst>
              <a:ext uri="{FF2B5EF4-FFF2-40B4-BE49-F238E27FC236}">
                <a16:creationId xmlns:a16="http://schemas.microsoft.com/office/drawing/2014/main" id="{E3E57410-020D-7546-9C85-5557049FC25D}"/>
              </a:ext>
            </a:extLst>
          </p:cNvPr>
          <p:cNvSpPr>
            <a:spLocks noGrp="1"/>
          </p:cNvSpPr>
          <p:nvPr>
            <p:ph type="ftr" sz="quarter" idx="3"/>
          </p:nvPr>
        </p:nvSpPr>
        <p:spPr>
          <a:xfrm>
            <a:off x="587829" y="6349533"/>
            <a:ext cx="9772682" cy="496463"/>
          </a:xfrm>
          <a:prstGeom prst="rect">
            <a:avLst/>
          </a:prstGeom>
        </p:spPr>
        <p:txBody>
          <a:bodyPr anchor="ctr" anchorCtr="0"/>
          <a:lstStyle>
            <a:lvl1pPr>
              <a:defRPr sz="1400">
                <a:solidFill>
                  <a:srgbClr val="104578"/>
                </a:solidFill>
              </a:defRPr>
            </a:lvl1pPr>
          </a:lstStyle>
          <a:p>
            <a:endParaRPr lang="en-US"/>
          </a:p>
        </p:txBody>
      </p:sp>
      <p:sp>
        <p:nvSpPr>
          <p:cNvPr id="3" name="Content Placeholder 2"/>
          <p:cNvSpPr>
            <a:spLocks noGrp="1"/>
          </p:cNvSpPr>
          <p:nvPr>
            <p:ph idx="1"/>
          </p:nvPr>
        </p:nvSpPr>
        <p:spPr>
          <a:xfrm>
            <a:off x="5043714" y="798973"/>
            <a:ext cx="6549572" cy="5394997"/>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7329" y="3205491"/>
            <a:ext cx="4132356" cy="298847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5">
                    <a:lumMod val="50000"/>
                  </a:schemeClr>
                </a:solidFill>
              </a:defRPr>
            </a:lvl1pPr>
          </a:lstStyle>
          <a:p>
            <a:r>
              <a:rPr lang="en-US"/>
              <a:t>Click to edit master title style</a:t>
            </a:r>
          </a:p>
        </p:txBody>
      </p:sp>
    </p:spTree>
    <p:extLst>
      <p:ext uri="{BB962C8B-B14F-4D97-AF65-F5344CB8AC3E}">
        <p14:creationId xmlns:p14="http://schemas.microsoft.com/office/powerpoint/2010/main" val="4267050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Blank: ECTA">
    <p:spTree>
      <p:nvGrpSpPr>
        <p:cNvPr id="1" name=""/>
        <p:cNvGrpSpPr/>
        <p:nvPr/>
      </p:nvGrpSpPr>
      <p:grpSpPr>
        <a:xfrm>
          <a:off x="0" y="0"/>
          <a:ext cx="0" cy="0"/>
          <a:chOff x="0" y="0"/>
          <a:chExt cx="0" cy="0"/>
        </a:xfrm>
      </p:grpSpPr>
      <p:pic>
        <p:nvPicPr>
          <p:cNvPr id="7" name="Picture 6" title="Logo: DaSy">
            <a:extLst>
              <a:ext uri="{FF2B5EF4-FFF2-40B4-BE49-F238E27FC236}">
                <a16:creationId xmlns:a16="http://schemas.microsoft.com/office/drawing/2014/main" id="{57FA37DA-13B6-714F-B5B5-B44257DAA2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3464" y="6127771"/>
            <a:ext cx="895911" cy="643275"/>
          </a:xfrm>
          <a:prstGeom prst="rect">
            <a:avLst/>
          </a:prstGeom>
        </p:spPr>
      </p:pic>
      <p:pic>
        <p:nvPicPr>
          <p:cNvPr id="8" name="Picture 7" title="Logo: ECTA">
            <a:extLst>
              <a:ext uri="{FF2B5EF4-FFF2-40B4-BE49-F238E27FC236}">
                <a16:creationId xmlns:a16="http://schemas.microsoft.com/office/drawing/2014/main" id="{CDC2E725-B364-8B4E-ADC5-CA79FA137D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012" y="6250394"/>
            <a:ext cx="1190767" cy="457987"/>
          </a:xfrm>
          <a:prstGeom prst="rect">
            <a:avLst/>
          </a:prstGeom>
        </p:spPr>
      </p:pic>
      <p:sp>
        <p:nvSpPr>
          <p:cNvPr id="12" name="Slide Number Placeholder 5">
            <a:extLst>
              <a:ext uri="{FF2B5EF4-FFF2-40B4-BE49-F238E27FC236}">
                <a16:creationId xmlns:a16="http://schemas.microsoft.com/office/drawing/2014/main" id="{89DE2F01-BF07-1541-BAC6-892BA875643E}"/>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330EA680-D336-4FF7-8B7A-9848BB0A1C32}" type="slidenum">
              <a:rPr lang="en-US" smtClean="0"/>
              <a:t>‹#›</a:t>
            </a:fld>
            <a:endParaRPr lang="en-US"/>
          </a:p>
        </p:txBody>
      </p:sp>
      <p:sp>
        <p:nvSpPr>
          <p:cNvPr id="11" name="Footer Placeholder 4">
            <a:extLst>
              <a:ext uri="{FF2B5EF4-FFF2-40B4-BE49-F238E27FC236}">
                <a16:creationId xmlns:a16="http://schemas.microsoft.com/office/drawing/2014/main" id="{78896D6F-DBA9-4348-A229-82D25A72473E}"/>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2" name="Title 1"/>
          <p:cNvSpPr>
            <a:spLocks noGrp="1"/>
          </p:cNvSpPr>
          <p:nvPr>
            <p:ph type="title" hasCustomPrompt="1"/>
          </p:nvPr>
        </p:nvSpPr>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523836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DaSy">
    <p:spTree>
      <p:nvGrpSpPr>
        <p:cNvPr id="1" name=""/>
        <p:cNvGrpSpPr/>
        <p:nvPr/>
      </p:nvGrpSpPr>
      <p:grpSpPr>
        <a:xfrm>
          <a:off x="0" y="0"/>
          <a:ext cx="0" cy="0"/>
          <a:chOff x="0" y="0"/>
          <a:chExt cx="0" cy="0"/>
        </a:xfrm>
      </p:grpSpPr>
      <p:pic>
        <p:nvPicPr>
          <p:cNvPr id="11" name="Picture 10" title="Logo: ECTA">
            <a:extLst>
              <a:ext uri="{FF2B5EF4-FFF2-40B4-BE49-F238E27FC236}">
                <a16:creationId xmlns:a16="http://schemas.microsoft.com/office/drawing/2014/main" id="{9DA26D44-7A0D-9E49-AE51-4F7EF2A694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4556" y="6250394"/>
            <a:ext cx="1190767" cy="457987"/>
          </a:xfrm>
          <a:prstGeom prst="rect">
            <a:avLst/>
          </a:prstGeom>
        </p:spPr>
      </p:pic>
      <p:pic>
        <p:nvPicPr>
          <p:cNvPr id="10" name="Picture 9" title="Logo: DaSy">
            <a:extLst>
              <a:ext uri="{FF2B5EF4-FFF2-40B4-BE49-F238E27FC236}">
                <a16:creationId xmlns:a16="http://schemas.microsoft.com/office/drawing/2014/main" id="{54682CFA-0607-B241-8E73-0D62C07A24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461" y="6127771"/>
            <a:ext cx="895911" cy="643275"/>
          </a:xfrm>
          <a:prstGeom prst="rect">
            <a:avLst/>
          </a:prstGeom>
        </p:spPr>
      </p:pic>
      <p:sp>
        <p:nvSpPr>
          <p:cNvPr id="9" name="Slide Number Placeholder 5">
            <a:extLst>
              <a:ext uri="{FF2B5EF4-FFF2-40B4-BE49-F238E27FC236}">
                <a16:creationId xmlns:a16="http://schemas.microsoft.com/office/drawing/2014/main" id="{54ABE0DE-2F54-FA4D-A82C-11F51AB13AE3}"/>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330EA680-D336-4FF7-8B7A-9848BB0A1C32}" type="slidenum">
              <a:rPr lang="en-US" smtClean="0"/>
              <a:t>‹#›</a:t>
            </a:fld>
            <a:endParaRPr lang="en-US"/>
          </a:p>
        </p:txBody>
      </p:sp>
      <p:sp>
        <p:nvSpPr>
          <p:cNvPr id="8" name="Footer Placeholder 4">
            <a:extLst>
              <a:ext uri="{FF2B5EF4-FFF2-40B4-BE49-F238E27FC236}">
                <a16:creationId xmlns:a16="http://schemas.microsoft.com/office/drawing/2014/main" id="{DEC3398F-E097-534F-AB11-120DEF5A7050}"/>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6" name="Title 1">
            <a:extLst>
              <a:ext uri="{FF2B5EF4-FFF2-40B4-BE49-F238E27FC236}">
                <a16:creationId xmlns:a16="http://schemas.microsoft.com/office/drawing/2014/main" id="{C245F5E8-80C8-524B-A9DF-4983789D51C0}"/>
              </a:ext>
            </a:extLst>
          </p:cNvPr>
          <p:cNvSpPr>
            <a:spLocks noGrp="1"/>
          </p:cNvSpPr>
          <p:nvPr>
            <p:ph type="title" hasCustomPrompt="1"/>
          </p:nvPr>
        </p:nvSpPr>
        <p:spPr>
          <a:xfrm>
            <a:off x="587828" y="226980"/>
            <a:ext cx="11005457" cy="914400"/>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1907358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lose: ECTA">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25CC5FE8-12C2-FD46-820B-4130229A6D41}"/>
              </a:ext>
            </a:extLst>
          </p:cNvPr>
          <p:cNvCxnSpPr/>
          <p:nvPr/>
        </p:nvCxnSpPr>
        <p:spPr>
          <a:xfrm>
            <a:off x="1973580" y="3349278"/>
            <a:ext cx="825934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F4B31A5-9F95-734E-8045-BD3BF0922473}"/>
              </a:ext>
            </a:extLst>
          </p:cNvPr>
          <p:cNvCxnSpPr/>
          <p:nvPr/>
        </p:nvCxnSpPr>
        <p:spPr>
          <a:xfrm>
            <a:off x="1973580" y="1863907"/>
            <a:ext cx="825934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title="Logo: OSEP: IDEAs that Work">
            <a:extLst>
              <a:ext uri="{FF2B5EF4-FFF2-40B4-BE49-F238E27FC236}">
                <a16:creationId xmlns:a16="http://schemas.microsoft.com/office/drawing/2014/main" id="{6390C289-AC1D-A143-ACE0-64A98DEF7E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9800" y="3613237"/>
            <a:ext cx="2183128" cy="1285333"/>
          </a:xfrm>
          <a:prstGeom prst="rect">
            <a:avLst/>
          </a:prstGeom>
        </p:spPr>
      </p:pic>
      <p:pic>
        <p:nvPicPr>
          <p:cNvPr id="19" name="Picture 18" title="Logo: DaSy">
            <a:extLst>
              <a:ext uri="{FF2B5EF4-FFF2-40B4-BE49-F238E27FC236}">
                <a16:creationId xmlns:a16="http://schemas.microsoft.com/office/drawing/2014/main" id="{122C5A05-9BF7-1742-8E7B-6DF6927D50FD}"/>
              </a:ext>
            </a:extLst>
          </p:cNvPr>
          <p:cNvPicPr>
            <a:picLocks noChangeAspect="1"/>
          </p:cNvPicPr>
          <p:nvPr/>
        </p:nvPicPr>
        <p:blipFill>
          <a:blip r:embed="rId3"/>
          <a:stretch>
            <a:fillRect/>
          </a:stretch>
        </p:blipFill>
        <p:spPr>
          <a:xfrm>
            <a:off x="6523094" y="660584"/>
            <a:ext cx="3709833" cy="838644"/>
          </a:xfrm>
          <a:prstGeom prst="rect">
            <a:avLst/>
          </a:prstGeom>
        </p:spPr>
      </p:pic>
      <p:pic>
        <p:nvPicPr>
          <p:cNvPr id="20" name="Picture 19" title="Logo: ECTA">
            <a:extLst>
              <a:ext uri="{FF2B5EF4-FFF2-40B4-BE49-F238E27FC236}">
                <a16:creationId xmlns:a16="http://schemas.microsoft.com/office/drawing/2014/main" id="{02C35E5C-BD99-5744-8777-5028F3250FB7}"/>
              </a:ext>
            </a:extLst>
          </p:cNvPr>
          <p:cNvPicPr>
            <a:picLocks noChangeAspect="1"/>
          </p:cNvPicPr>
          <p:nvPr/>
        </p:nvPicPr>
        <p:blipFill>
          <a:blip r:embed="rId4"/>
          <a:stretch>
            <a:fillRect/>
          </a:stretch>
        </p:blipFill>
        <p:spPr>
          <a:xfrm>
            <a:off x="1973580" y="786003"/>
            <a:ext cx="4218498" cy="620041"/>
          </a:xfrm>
          <a:prstGeom prst="rect">
            <a:avLst/>
          </a:prstGeom>
        </p:spPr>
      </p:pic>
      <p:sp>
        <p:nvSpPr>
          <p:cNvPr id="3" name="TextBox 2">
            <a:extLst>
              <a:ext uri="{FF2B5EF4-FFF2-40B4-BE49-F238E27FC236}">
                <a16:creationId xmlns:a16="http://schemas.microsoft.com/office/drawing/2014/main" id="{4B4C06CB-4F94-5A40-9177-5C4E1F343A0D}"/>
              </a:ext>
            </a:extLst>
          </p:cNvPr>
          <p:cNvSpPr txBox="1"/>
          <p:nvPr/>
        </p:nvSpPr>
        <p:spPr>
          <a:xfrm>
            <a:off x="1973580" y="3613237"/>
            <a:ext cx="579882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The contents of this document were developed under a cooperative agreement, </a:t>
            </a:r>
            <a:r>
              <a:rPr lang="en-US" sz="1200" kern="1200">
                <a:solidFill>
                  <a:schemeClr val="tx1"/>
                </a:solidFill>
                <a:latin typeface="Arial" panose="020B0604020202020204" pitchFamily="34" charset="0"/>
                <a:ea typeface="+mn-ea"/>
                <a:cs typeface="Arial" panose="020B0604020202020204" pitchFamily="34" charset="0"/>
              </a:rPr>
              <a:t>#H326P220002</a:t>
            </a:r>
            <a:r>
              <a:rPr lang="en-US" sz="1200">
                <a:latin typeface="Arial" panose="020B0604020202020204" pitchFamily="34" charset="0"/>
                <a:cs typeface="Arial" panose="020B0604020202020204" pitchFamily="34" charset="0"/>
              </a:rPr>
              <a:t>, and a grant, #H373Z190002, from the Office of Special Education Programs, U.S. Department of Education. However, the content does not necessarily represent the policy of the U.S. Department of Education, and you should not assume endorsement by the Federal Government.</a:t>
            </a:r>
          </a:p>
          <a:p>
            <a:pPr marL="0" indent="0">
              <a:buNone/>
            </a:pPr>
            <a:endParaRPr lang="en-US" sz="1200">
              <a:latin typeface="Arial" panose="020B0604020202020204" pitchFamily="34" charset="0"/>
              <a:cs typeface="Arial" panose="020B0604020202020204" pitchFamily="34" charset="0"/>
            </a:endParaRPr>
          </a:p>
          <a:p>
            <a:pPr marL="0" indent="0">
              <a:buNone/>
            </a:pPr>
            <a:r>
              <a:rPr lang="en-US" sz="1200">
                <a:latin typeface="Arial" panose="020B0604020202020204" pitchFamily="34" charset="0"/>
                <a:cs typeface="Arial" panose="020B0604020202020204" pitchFamily="34" charset="0"/>
              </a:rPr>
              <a:t>ECTA Center Project Officer: Julia Martin Eile</a:t>
            </a:r>
          </a:p>
          <a:p>
            <a:pPr marL="0" indent="0">
              <a:buNone/>
            </a:pPr>
            <a:endParaRPr lang="en-US" sz="1200">
              <a:latin typeface="Arial" panose="020B0604020202020204" pitchFamily="34" charset="0"/>
              <a:cs typeface="Arial" panose="020B0604020202020204" pitchFamily="34" charset="0"/>
            </a:endParaRPr>
          </a:p>
          <a:p>
            <a:pPr marL="0" indent="0">
              <a:buNone/>
            </a:pPr>
            <a:r>
              <a:rPr lang="en-US" sz="1200">
                <a:latin typeface="Arial" panose="020B0604020202020204" pitchFamily="34" charset="0"/>
                <a:cs typeface="Arial" panose="020B0604020202020204" pitchFamily="34" charset="0"/>
              </a:rPr>
              <a:t>DaSy Center Project Officers: Meredith Miceli and Amy Bae</a:t>
            </a:r>
          </a:p>
        </p:txBody>
      </p:sp>
      <p:sp>
        <p:nvSpPr>
          <p:cNvPr id="24" name="Title 1">
            <a:extLst>
              <a:ext uri="{FF2B5EF4-FFF2-40B4-BE49-F238E27FC236}">
                <a16:creationId xmlns:a16="http://schemas.microsoft.com/office/drawing/2014/main" id="{AA3EA1C7-F4F9-944F-B906-67B63B9C34C5}"/>
              </a:ext>
            </a:extLst>
          </p:cNvPr>
          <p:cNvSpPr>
            <a:spLocks noGrp="1"/>
          </p:cNvSpPr>
          <p:nvPr>
            <p:ph type="title" hasCustomPrompt="1"/>
          </p:nvPr>
        </p:nvSpPr>
        <p:spPr>
          <a:xfrm>
            <a:off x="1973580" y="2170919"/>
            <a:ext cx="8259347" cy="914400"/>
          </a:xfrm>
        </p:spPr>
        <p:txBody>
          <a:bodyPr anchor="ctr" anchorCtr="0">
            <a:normAutofit fontScale="90000"/>
          </a:bodyPr>
          <a:lstStyle>
            <a:lvl1pPr>
              <a:defRPr b="1"/>
            </a:lvl1pPr>
          </a:lstStyle>
          <a:p>
            <a:r>
              <a:rPr lang="en-US" b="0"/>
              <a:t>Find out more at</a:t>
            </a:r>
            <a:r>
              <a:rPr lang="en-US"/>
              <a:t> </a:t>
            </a:r>
            <a:r>
              <a:rPr lang="en-US" err="1"/>
              <a:t>ectacenter.org</a:t>
            </a:r>
            <a:br>
              <a:rPr lang="en-US"/>
            </a:br>
            <a:r>
              <a:rPr lang="en-US" b="0"/>
              <a:t>and</a:t>
            </a:r>
            <a:r>
              <a:rPr lang="en-US"/>
              <a:t> </a:t>
            </a:r>
            <a:r>
              <a:rPr lang="en-US" err="1"/>
              <a:t>dasycenter.org</a:t>
            </a:r>
            <a:endParaRPr lang="en-US"/>
          </a:p>
        </p:txBody>
      </p:sp>
    </p:spTree>
    <p:extLst>
      <p:ext uri="{BB962C8B-B14F-4D97-AF65-F5344CB8AC3E}">
        <p14:creationId xmlns:p14="http://schemas.microsoft.com/office/powerpoint/2010/main" val="1303574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lose: DaSy">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8098D700-1770-E84C-870C-C000EF1C291B}"/>
              </a:ext>
            </a:extLst>
          </p:cNvPr>
          <p:cNvCxnSpPr/>
          <p:nvPr/>
        </p:nvCxnSpPr>
        <p:spPr>
          <a:xfrm>
            <a:off x="1973580" y="1863907"/>
            <a:ext cx="825934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E175660-4F39-C347-AFC6-E25DE82FC7C0}"/>
              </a:ext>
            </a:extLst>
          </p:cNvPr>
          <p:cNvCxnSpPr/>
          <p:nvPr/>
        </p:nvCxnSpPr>
        <p:spPr>
          <a:xfrm>
            <a:off x="1973580" y="3349278"/>
            <a:ext cx="825934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title="Logo: OSEP: IDEAs that Work">
            <a:extLst>
              <a:ext uri="{FF2B5EF4-FFF2-40B4-BE49-F238E27FC236}">
                <a16:creationId xmlns:a16="http://schemas.microsoft.com/office/drawing/2014/main" id="{26DFEC1E-414E-CC44-AB2A-4684EC4FC1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9800" y="3613237"/>
            <a:ext cx="2183128" cy="1285333"/>
          </a:xfrm>
          <a:prstGeom prst="rect">
            <a:avLst/>
          </a:prstGeom>
        </p:spPr>
      </p:pic>
      <p:pic>
        <p:nvPicPr>
          <p:cNvPr id="20" name="Picture 19" title="Logo: ECTA">
            <a:extLst>
              <a:ext uri="{FF2B5EF4-FFF2-40B4-BE49-F238E27FC236}">
                <a16:creationId xmlns:a16="http://schemas.microsoft.com/office/drawing/2014/main" id="{02C35E5C-BD99-5744-8777-5028F3250FB7}"/>
              </a:ext>
            </a:extLst>
          </p:cNvPr>
          <p:cNvPicPr>
            <a:picLocks noChangeAspect="1"/>
          </p:cNvPicPr>
          <p:nvPr/>
        </p:nvPicPr>
        <p:blipFill>
          <a:blip r:embed="rId3"/>
          <a:stretch>
            <a:fillRect/>
          </a:stretch>
        </p:blipFill>
        <p:spPr>
          <a:xfrm>
            <a:off x="6014429" y="786003"/>
            <a:ext cx="4218498" cy="620041"/>
          </a:xfrm>
          <a:prstGeom prst="rect">
            <a:avLst/>
          </a:prstGeom>
        </p:spPr>
      </p:pic>
      <p:pic>
        <p:nvPicPr>
          <p:cNvPr id="19" name="Picture 18" title="Logo: DaSy">
            <a:extLst>
              <a:ext uri="{FF2B5EF4-FFF2-40B4-BE49-F238E27FC236}">
                <a16:creationId xmlns:a16="http://schemas.microsoft.com/office/drawing/2014/main" id="{122C5A05-9BF7-1742-8E7B-6DF6927D50FD}"/>
              </a:ext>
            </a:extLst>
          </p:cNvPr>
          <p:cNvPicPr>
            <a:picLocks noChangeAspect="1"/>
          </p:cNvPicPr>
          <p:nvPr/>
        </p:nvPicPr>
        <p:blipFill>
          <a:blip r:embed="rId4"/>
          <a:stretch>
            <a:fillRect/>
          </a:stretch>
        </p:blipFill>
        <p:spPr>
          <a:xfrm>
            <a:off x="1975539" y="660584"/>
            <a:ext cx="3709833" cy="838644"/>
          </a:xfrm>
          <a:prstGeom prst="rect">
            <a:avLst/>
          </a:prstGeom>
        </p:spPr>
      </p:pic>
      <p:sp>
        <p:nvSpPr>
          <p:cNvPr id="9" name="TextBox 8">
            <a:extLst>
              <a:ext uri="{FF2B5EF4-FFF2-40B4-BE49-F238E27FC236}">
                <a16:creationId xmlns:a16="http://schemas.microsoft.com/office/drawing/2014/main" id="{5F2FE289-1EED-DF41-BE1B-9E86A92F7019}"/>
              </a:ext>
            </a:extLst>
          </p:cNvPr>
          <p:cNvSpPr txBox="1"/>
          <p:nvPr/>
        </p:nvSpPr>
        <p:spPr>
          <a:xfrm>
            <a:off x="1973580" y="3613237"/>
            <a:ext cx="5798820" cy="1754326"/>
          </a:xfrm>
          <a:prstGeom prst="rect">
            <a:avLst/>
          </a:prstGeom>
          <a:noFill/>
        </p:spPr>
        <p:txBody>
          <a:bodyPr wrap="square" rtlCol="0">
            <a:spAutoFit/>
          </a:bodyPr>
          <a:lstStyle/>
          <a:p>
            <a:pPr marL="0" indent="0">
              <a:buNone/>
            </a:pPr>
            <a:r>
              <a:rPr lang="en-US" sz="1200">
                <a:latin typeface="Arial" panose="020B0604020202020204" pitchFamily="34" charset="0"/>
                <a:cs typeface="Arial" panose="020B0604020202020204" pitchFamily="34" charset="0"/>
              </a:rPr>
              <a:t>The contents of this document were developed under a grant, #H373Z190002, and a cooperative agreement, </a:t>
            </a:r>
            <a:r>
              <a:rPr lang="en-US" sz="1200" kern="1200">
                <a:solidFill>
                  <a:schemeClr val="tx1"/>
                </a:solidFill>
                <a:latin typeface="Arial" panose="020B0604020202020204" pitchFamily="34" charset="0"/>
                <a:ea typeface="+mn-ea"/>
                <a:cs typeface="Arial" panose="020B0604020202020204" pitchFamily="34" charset="0"/>
              </a:rPr>
              <a:t>#H326P220002</a:t>
            </a:r>
            <a:r>
              <a:rPr lang="en-US" sz="1200">
                <a:latin typeface="Arial" panose="020B0604020202020204" pitchFamily="34" charset="0"/>
                <a:cs typeface="Arial" panose="020B0604020202020204" pitchFamily="34" charset="0"/>
              </a:rPr>
              <a:t>, from the Office of Special Education Programs, U.S. Department of Education. However, the content does not necessarily represent the policy of the U.S. Department of Education, and you should not assume endorsement by the Federal Government.</a:t>
            </a:r>
          </a:p>
          <a:p>
            <a:pPr marL="0" indent="0">
              <a:buNone/>
            </a:pPr>
            <a:endParaRPr lang="en-US" sz="1200">
              <a:latin typeface="Arial" panose="020B0604020202020204" pitchFamily="34" charset="0"/>
              <a:cs typeface="Arial" panose="020B0604020202020204" pitchFamily="34" charset="0"/>
            </a:endParaRPr>
          </a:p>
          <a:p>
            <a:pPr marL="0" indent="0">
              <a:buNone/>
            </a:pPr>
            <a:r>
              <a:rPr lang="en-US" sz="1200">
                <a:latin typeface="Arial" panose="020B0604020202020204" pitchFamily="34" charset="0"/>
                <a:cs typeface="Arial" panose="020B0604020202020204" pitchFamily="34" charset="0"/>
              </a:rPr>
              <a:t>DaSy Center Project Officers: Meredith Miceli and Amy Bae</a:t>
            </a:r>
          </a:p>
          <a:p>
            <a:pPr marL="0" indent="0">
              <a:buNone/>
            </a:pPr>
            <a:endParaRPr lang="en-US"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ECTA Center Project Officer: Julia Martin Eile</a:t>
            </a:r>
          </a:p>
        </p:txBody>
      </p:sp>
      <p:sp>
        <p:nvSpPr>
          <p:cNvPr id="22" name="Title 1">
            <a:extLst>
              <a:ext uri="{FF2B5EF4-FFF2-40B4-BE49-F238E27FC236}">
                <a16:creationId xmlns:a16="http://schemas.microsoft.com/office/drawing/2014/main" id="{466FE9D8-B2F8-F343-BB50-AC0590FAD917}"/>
              </a:ext>
            </a:extLst>
          </p:cNvPr>
          <p:cNvSpPr>
            <a:spLocks noGrp="1"/>
          </p:cNvSpPr>
          <p:nvPr>
            <p:ph type="title" hasCustomPrompt="1"/>
          </p:nvPr>
        </p:nvSpPr>
        <p:spPr>
          <a:xfrm>
            <a:off x="1973580" y="2170919"/>
            <a:ext cx="8259347" cy="914400"/>
          </a:xfrm>
        </p:spPr>
        <p:txBody>
          <a:bodyPr anchor="ctr" anchorCtr="0">
            <a:normAutofit fontScale="90000"/>
          </a:bodyPr>
          <a:lstStyle>
            <a:lvl1pPr>
              <a:defRPr b="1"/>
            </a:lvl1pPr>
          </a:lstStyle>
          <a:p>
            <a:r>
              <a:rPr lang="en-US" b="0"/>
              <a:t>Find out more at</a:t>
            </a:r>
            <a:r>
              <a:rPr lang="en-US"/>
              <a:t> </a:t>
            </a:r>
            <a:r>
              <a:rPr lang="en-US" err="1"/>
              <a:t>dasycenter.org</a:t>
            </a:r>
            <a:br>
              <a:rPr lang="en-US"/>
            </a:br>
            <a:r>
              <a:rPr lang="en-US" b="0"/>
              <a:t>and</a:t>
            </a:r>
            <a:r>
              <a:rPr lang="en-US"/>
              <a:t> </a:t>
            </a:r>
            <a:r>
              <a:rPr lang="en-US" err="1"/>
              <a:t>ectacenter.org</a:t>
            </a:r>
            <a:endParaRPr lang="en-US"/>
          </a:p>
        </p:txBody>
      </p:sp>
    </p:spTree>
    <p:extLst>
      <p:ext uri="{BB962C8B-B14F-4D97-AF65-F5344CB8AC3E}">
        <p14:creationId xmlns:p14="http://schemas.microsoft.com/office/powerpoint/2010/main" val="3767310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DaSy">
    <p:bg>
      <p:bgPr>
        <a:gradFill>
          <a:gsLst>
            <a:gs pos="82000">
              <a:schemeClr val="bg1"/>
            </a:gs>
            <a:gs pos="89000">
              <a:schemeClr val="bg1">
                <a:lumMod val="95000"/>
              </a:schemeClr>
            </a:gs>
          </a:gsLst>
          <a:lin ang="5400000" scaled="1"/>
        </a:gra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1334B48-82A9-CF47-99E7-279285FAC58A}"/>
              </a:ext>
            </a:extLst>
          </p:cNvPr>
          <p:cNvCxnSpPr>
            <a:cxnSpLocks/>
          </p:cNvCxnSpPr>
          <p:nvPr/>
        </p:nvCxnSpPr>
        <p:spPr>
          <a:xfrm flipV="1">
            <a:off x="495300" y="4135995"/>
            <a:ext cx="11103142" cy="1"/>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pic>
        <p:nvPicPr>
          <p:cNvPr id="14" name="Picture 13" title="Logo: Early Childhood Technical Assistance (ECTA) Center">
            <a:extLst>
              <a:ext uri="{FF2B5EF4-FFF2-40B4-BE49-F238E27FC236}">
                <a16:creationId xmlns:a16="http://schemas.microsoft.com/office/drawing/2014/main" id="{C896FB86-43F6-CE40-B89B-A5E05498E9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3130" y="891304"/>
            <a:ext cx="5305312" cy="782751"/>
          </a:xfrm>
          <a:prstGeom prst="rect">
            <a:avLst/>
          </a:prstGeom>
        </p:spPr>
      </p:pic>
      <p:pic>
        <p:nvPicPr>
          <p:cNvPr id="15" name="Picture 14" title="Logo: The Center for IDEA Early Childhood Data Systems (DaSy)">
            <a:extLst>
              <a:ext uri="{FF2B5EF4-FFF2-40B4-BE49-F238E27FC236}">
                <a16:creationId xmlns:a16="http://schemas.microsoft.com/office/drawing/2014/main" id="{040FF9C1-73D0-2742-9053-7A2DA44C370C}"/>
              </a:ext>
            </a:extLst>
          </p:cNvPr>
          <p:cNvPicPr>
            <a:picLocks noChangeAspect="1"/>
          </p:cNvPicPr>
          <p:nvPr/>
        </p:nvPicPr>
        <p:blipFill>
          <a:blip r:embed="rId3"/>
          <a:stretch>
            <a:fillRect/>
          </a:stretch>
        </p:blipFill>
        <p:spPr>
          <a:xfrm>
            <a:off x="495300" y="587326"/>
            <a:ext cx="5319390" cy="1202499"/>
          </a:xfrm>
          <a:prstGeom prst="rect">
            <a:avLst/>
          </a:prstGeom>
        </p:spPr>
      </p:pic>
      <p:sp>
        <p:nvSpPr>
          <p:cNvPr id="8" name="Subtitle 2">
            <a:extLst>
              <a:ext uri="{FF2B5EF4-FFF2-40B4-BE49-F238E27FC236}">
                <a16:creationId xmlns:a16="http://schemas.microsoft.com/office/drawing/2014/main" id="{8761A80A-1896-1341-AB24-ABE0BB635E64}"/>
              </a:ext>
            </a:extLst>
          </p:cNvPr>
          <p:cNvSpPr>
            <a:spLocks noGrp="1"/>
          </p:cNvSpPr>
          <p:nvPr>
            <p:ph type="subTitle" idx="1" hasCustomPrompt="1"/>
          </p:nvPr>
        </p:nvSpPr>
        <p:spPr>
          <a:xfrm>
            <a:off x="495300" y="4436836"/>
            <a:ext cx="11103142" cy="1702399"/>
          </a:xfrm>
        </p:spPr>
        <p:txBody>
          <a:bodyPr tIns="91440" bIns="91440" anchor="ctr" anchorCtr="0">
            <a:normAutofit/>
          </a:bodyPr>
          <a:lstStyle>
            <a:lvl1pPr marL="0" indent="0" algn="l">
              <a:buNone/>
              <a:defRPr sz="24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1">
            <a:extLst>
              <a:ext uri="{FF2B5EF4-FFF2-40B4-BE49-F238E27FC236}">
                <a16:creationId xmlns:a16="http://schemas.microsoft.com/office/drawing/2014/main" id="{913B8F30-4749-634F-BCF0-D0A3B22CB2D1}"/>
              </a:ext>
            </a:extLst>
          </p:cNvPr>
          <p:cNvSpPr>
            <a:spLocks noGrp="1"/>
          </p:cNvSpPr>
          <p:nvPr>
            <p:ph type="ctrTitle" hasCustomPrompt="1"/>
          </p:nvPr>
        </p:nvSpPr>
        <p:spPr>
          <a:xfrm>
            <a:off x="495300" y="1993311"/>
            <a:ext cx="11103142" cy="1841842"/>
          </a:xfrm>
        </p:spPr>
        <p:txBody>
          <a:bodyPr bIns="0" anchor="b">
            <a:normAutofit/>
          </a:bodyPr>
          <a:lstStyle>
            <a:lvl1pPr algn="l">
              <a:defRPr sz="5400" b="0" cap="none"/>
            </a:lvl1pPr>
          </a:lstStyle>
          <a:p>
            <a:r>
              <a:rPr lang="en-US"/>
              <a:t>Click to edit master title style</a:t>
            </a:r>
          </a:p>
        </p:txBody>
      </p:sp>
    </p:spTree>
    <p:extLst>
      <p:ext uri="{BB962C8B-B14F-4D97-AF65-F5344CB8AC3E}">
        <p14:creationId xmlns:p14="http://schemas.microsoft.com/office/powerpoint/2010/main" val="27793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2: ECTA">
    <p:spTree>
      <p:nvGrpSpPr>
        <p:cNvPr id="1" name=""/>
        <p:cNvGrpSpPr/>
        <p:nvPr/>
      </p:nvGrpSpPr>
      <p:grpSpPr>
        <a:xfrm>
          <a:off x="0" y="0"/>
          <a:ext cx="0" cy="0"/>
          <a:chOff x="0" y="0"/>
          <a:chExt cx="0" cy="0"/>
        </a:xfrm>
      </p:grpSpPr>
      <p:cxnSp>
        <p:nvCxnSpPr>
          <p:cNvPr id="7" name="Straight Connector 6"/>
          <p:cNvCxnSpPr/>
          <p:nvPr/>
        </p:nvCxnSpPr>
        <p:spPr>
          <a:xfrm flipV="1">
            <a:off x="571154" y="2743200"/>
            <a:ext cx="11009158" cy="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title="Logo: DaSy">
            <a:extLst>
              <a:ext uri="{FF2B5EF4-FFF2-40B4-BE49-F238E27FC236}">
                <a16:creationId xmlns:a16="http://schemas.microsoft.com/office/drawing/2014/main" id="{C0A80A36-3B90-0A44-96A3-F09C55CDC5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0002" y="964540"/>
            <a:ext cx="2210057" cy="1586849"/>
          </a:xfrm>
          <a:prstGeom prst="rect">
            <a:avLst/>
          </a:prstGeom>
        </p:spPr>
      </p:pic>
      <p:pic>
        <p:nvPicPr>
          <p:cNvPr id="9" name="Picture 8" title="Logo: ECTA">
            <a:extLst>
              <a:ext uri="{FF2B5EF4-FFF2-40B4-BE49-F238E27FC236}">
                <a16:creationId xmlns:a16="http://schemas.microsoft.com/office/drawing/2014/main" id="{ABAE5F31-12CD-8642-8344-62FA90A8B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782" y="1292081"/>
            <a:ext cx="2937416" cy="1129775"/>
          </a:xfrm>
          <a:prstGeom prst="rect">
            <a:avLst/>
          </a:prstGeom>
        </p:spPr>
      </p:pic>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a:t>Click to edit master title style</a:t>
            </a:r>
          </a:p>
        </p:txBody>
      </p:sp>
    </p:spTree>
    <p:extLst>
      <p:ext uri="{BB962C8B-B14F-4D97-AF65-F5344CB8AC3E}">
        <p14:creationId xmlns:p14="http://schemas.microsoft.com/office/powerpoint/2010/main" val="3790648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2: DaSy">
    <p:spTree>
      <p:nvGrpSpPr>
        <p:cNvPr id="1" name=""/>
        <p:cNvGrpSpPr/>
        <p:nvPr/>
      </p:nvGrpSpPr>
      <p:grpSpPr>
        <a:xfrm>
          <a:off x="0" y="0"/>
          <a:ext cx="0" cy="0"/>
          <a:chOff x="0" y="0"/>
          <a:chExt cx="0" cy="0"/>
        </a:xfrm>
      </p:grpSpPr>
      <p:cxnSp>
        <p:nvCxnSpPr>
          <p:cNvPr id="7" name="Straight Connector 6"/>
          <p:cNvCxnSpPr/>
          <p:nvPr/>
        </p:nvCxnSpPr>
        <p:spPr>
          <a:xfrm flipV="1">
            <a:off x="571154" y="2743200"/>
            <a:ext cx="11009158" cy="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title="Logo: ECTA">
            <a:extLst>
              <a:ext uri="{FF2B5EF4-FFF2-40B4-BE49-F238E27FC236}">
                <a16:creationId xmlns:a16="http://schemas.microsoft.com/office/drawing/2014/main" id="{ABAE5F31-12CD-8642-8344-62FA90A8B5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518" y="1292081"/>
            <a:ext cx="2937416" cy="1129775"/>
          </a:xfrm>
          <a:prstGeom prst="rect">
            <a:avLst/>
          </a:prstGeom>
        </p:spPr>
      </p:pic>
      <p:pic>
        <p:nvPicPr>
          <p:cNvPr id="8" name="Picture 7" title="Logo: DaSy">
            <a:extLst>
              <a:ext uri="{FF2B5EF4-FFF2-40B4-BE49-F238E27FC236}">
                <a16:creationId xmlns:a16="http://schemas.microsoft.com/office/drawing/2014/main" id="{C0A80A36-3B90-0A44-96A3-F09C55CDC5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461" y="964540"/>
            <a:ext cx="2210057" cy="1586849"/>
          </a:xfrm>
          <a:prstGeom prst="rect">
            <a:avLst/>
          </a:prstGeom>
        </p:spPr>
      </p:pic>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a:t>Click to edit master title style</a:t>
            </a:r>
          </a:p>
        </p:txBody>
      </p:sp>
    </p:spTree>
    <p:extLst>
      <p:ext uri="{BB962C8B-B14F-4D97-AF65-F5344CB8AC3E}">
        <p14:creationId xmlns:p14="http://schemas.microsoft.com/office/powerpoint/2010/main" val="3114448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ver3: ECTA">
    <p:spTree>
      <p:nvGrpSpPr>
        <p:cNvPr id="1" name=""/>
        <p:cNvGrpSpPr/>
        <p:nvPr/>
      </p:nvGrpSpPr>
      <p:grpSpPr>
        <a:xfrm>
          <a:off x="0" y="0"/>
          <a:ext cx="0" cy="0"/>
          <a:chOff x="0" y="0"/>
          <a:chExt cx="0" cy="0"/>
        </a:xfrm>
      </p:grpSpPr>
      <p:cxnSp>
        <p:nvCxnSpPr>
          <p:cNvPr id="7" name="Straight Connector 6"/>
          <p:cNvCxnSpPr/>
          <p:nvPr/>
        </p:nvCxnSpPr>
        <p:spPr>
          <a:xfrm flipV="1">
            <a:off x="3497580" y="802299"/>
            <a:ext cx="0" cy="466124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035" y="2273883"/>
            <a:ext cx="2392815" cy="1718072"/>
          </a:xfrm>
          <a:prstGeom prst="rect">
            <a:avLst/>
          </a:prstGeom>
        </p:spPr>
      </p:pic>
      <p:pic>
        <p:nvPicPr>
          <p:cNvPr id="9" name="Picture 8" title="Logo: EC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24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solidFill>
                  <a:srgbClr val="104578"/>
                </a:solidFill>
              </a:defRPr>
            </a:lvl1pPr>
          </a:lstStyle>
          <a:p>
            <a:r>
              <a:rPr lang="en-US"/>
              <a:t>Click to edit master title style</a:t>
            </a:r>
          </a:p>
        </p:txBody>
      </p:sp>
    </p:spTree>
    <p:extLst>
      <p:ext uri="{BB962C8B-B14F-4D97-AF65-F5344CB8AC3E}">
        <p14:creationId xmlns:p14="http://schemas.microsoft.com/office/powerpoint/2010/main" val="3615145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over3: DaSy">
    <p:spTree>
      <p:nvGrpSpPr>
        <p:cNvPr id="1" name=""/>
        <p:cNvGrpSpPr/>
        <p:nvPr/>
      </p:nvGrpSpPr>
      <p:grpSpPr>
        <a:xfrm>
          <a:off x="0" y="0"/>
          <a:ext cx="0" cy="0"/>
          <a:chOff x="0" y="0"/>
          <a:chExt cx="0" cy="0"/>
        </a:xfrm>
      </p:grpSpPr>
      <p:cxnSp>
        <p:nvCxnSpPr>
          <p:cNvPr id="7" name="Straight Connector 6"/>
          <p:cNvCxnSpPr/>
          <p:nvPr/>
        </p:nvCxnSpPr>
        <p:spPr>
          <a:xfrm flipV="1">
            <a:off x="3497580" y="802299"/>
            <a:ext cx="0" cy="4661241"/>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pic>
        <p:nvPicPr>
          <p:cNvPr id="8" name="Picture 7" title="Logo: DaSy">
            <a:extLst>
              <a:ext uri="{FF2B5EF4-FFF2-40B4-BE49-F238E27FC236}">
                <a16:creationId xmlns:a16="http://schemas.microsoft.com/office/drawing/2014/main" id="{B5B02B17-5D97-2644-97C5-C061AB48C6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035" y="802298"/>
            <a:ext cx="2392815" cy="1718072"/>
          </a:xfrm>
          <a:prstGeom prst="rect">
            <a:avLst/>
          </a:prstGeom>
        </p:spPr>
      </p:pic>
      <p:pic>
        <p:nvPicPr>
          <p:cNvPr id="9" name="Picture 8" title="Logo: ECTA">
            <a:extLst>
              <a:ext uri="{FF2B5EF4-FFF2-40B4-BE49-F238E27FC236}">
                <a16:creationId xmlns:a16="http://schemas.microsoft.com/office/drawing/2014/main" id="{71B0B65B-83C5-6A40-8F3D-059E80223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841" y="2715774"/>
            <a:ext cx="2937416" cy="1129775"/>
          </a:xfrm>
          <a:prstGeom prst="rect">
            <a:avLst/>
          </a:prstGeom>
        </p:spPr>
      </p:pic>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24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Tree>
    <p:extLst>
      <p:ext uri="{BB962C8B-B14F-4D97-AF65-F5344CB8AC3E}">
        <p14:creationId xmlns:p14="http://schemas.microsoft.com/office/powerpoint/2010/main" val="810734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No Logos">
    <p:spTree>
      <p:nvGrpSpPr>
        <p:cNvPr id="1" name=""/>
        <p:cNvGrpSpPr/>
        <p:nvPr/>
      </p:nvGrpSpPr>
      <p:grpSpPr>
        <a:xfrm>
          <a:off x="0" y="0"/>
          <a:ext cx="0" cy="0"/>
          <a:chOff x="0" y="0"/>
          <a:chExt cx="0" cy="0"/>
        </a:xfrm>
      </p:grpSpPr>
      <p:cxnSp>
        <p:nvCxnSpPr>
          <p:cNvPr id="8" name="Straight Connector 7"/>
          <p:cNvCxnSpPr/>
          <p:nvPr/>
        </p:nvCxnSpPr>
        <p:spPr>
          <a:xfrm>
            <a:off x="1941533" y="3713663"/>
            <a:ext cx="8299747" cy="0"/>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1941679" y="3949888"/>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a:t>Click to edit master title style</a:t>
            </a:r>
          </a:p>
        </p:txBody>
      </p:sp>
    </p:spTree>
    <p:extLst>
      <p:ext uri="{BB962C8B-B14F-4D97-AF65-F5344CB8AC3E}">
        <p14:creationId xmlns:p14="http://schemas.microsoft.com/office/powerpoint/2010/main" val="328971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ECTA">
    <p:spTree>
      <p:nvGrpSpPr>
        <p:cNvPr id="1" name=""/>
        <p:cNvGrpSpPr/>
        <p:nvPr/>
      </p:nvGrpSpPr>
      <p:grpSpPr>
        <a:xfrm>
          <a:off x="0" y="0"/>
          <a:ext cx="0" cy="0"/>
          <a:chOff x="0" y="0"/>
          <a:chExt cx="0" cy="0"/>
        </a:xfrm>
      </p:grpSpPr>
      <p:pic>
        <p:nvPicPr>
          <p:cNvPr id="8" name="Picture 7" title="Logo: DaSy">
            <a:extLst>
              <a:ext uri="{FF2B5EF4-FFF2-40B4-BE49-F238E27FC236}">
                <a16:creationId xmlns:a16="http://schemas.microsoft.com/office/drawing/2014/main" id="{E119EBA2-A20F-F444-BAF3-F0B1372CFA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3464" y="6127771"/>
            <a:ext cx="895911" cy="643275"/>
          </a:xfrm>
          <a:prstGeom prst="rect">
            <a:avLst/>
          </a:prstGeom>
        </p:spPr>
      </p:pic>
      <p:pic>
        <p:nvPicPr>
          <p:cNvPr id="9" name="Picture 8" title="Logo: ECTA">
            <a:extLst>
              <a:ext uri="{FF2B5EF4-FFF2-40B4-BE49-F238E27FC236}">
                <a16:creationId xmlns:a16="http://schemas.microsoft.com/office/drawing/2014/main" id="{2B16A54A-755C-A442-BD08-132F837F29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012" y="6250394"/>
            <a:ext cx="1190767" cy="457987"/>
          </a:xfrm>
          <a:prstGeom prst="rect">
            <a:avLst/>
          </a:prstGeom>
        </p:spPr>
      </p:pic>
      <p:sp>
        <p:nvSpPr>
          <p:cNvPr id="11" name="Slide Number Placeholder 5">
            <a:extLst>
              <a:ext uri="{FF2B5EF4-FFF2-40B4-BE49-F238E27FC236}">
                <a16:creationId xmlns:a16="http://schemas.microsoft.com/office/drawing/2014/main" id="{D32A7D1F-55B1-8F42-9218-AFF4F6DB44DB}"/>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330EA680-D336-4FF7-8B7A-9848BB0A1C32}" type="slidenum">
              <a:rPr lang="en-US" smtClean="0"/>
              <a:t>‹#›</a:t>
            </a:fld>
            <a:endParaRPr lang="en-US"/>
          </a:p>
        </p:txBody>
      </p:sp>
      <p:sp>
        <p:nvSpPr>
          <p:cNvPr id="10" name="Footer Placeholder 4">
            <a:extLst>
              <a:ext uri="{FF2B5EF4-FFF2-40B4-BE49-F238E27FC236}">
                <a16:creationId xmlns:a16="http://schemas.microsoft.com/office/drawing/2014/main" id="{65A037DF-05AD-7B4D-A7ED-3FAE44DBCF0D}"/>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3" name="Content Placeholder 2"/>
          <p:cNvSpPr>
            <a:spLocks noGrp="1"/>
          </p:cNvSpPr>
          <p:nvPr>
            <p:ph idx="1"/>
          </p:nvPr>
        </p:nvSpPr>
        <p:spPr>
          <a:xfrm>
            <a:off x="587829" y="1368358"/>
            <a:ext cx="11005457" cy="447780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3398304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DaSy">
    <p:spTree>
      <p:nvGrpSpPr>
        <p:cNvPr id="1" name=""/>
        <p:cNvGrpSpPr/>
        <p:nvPr/>
      </p:nvGrpSpPr>
      <p:grpSpPr>
        <a:xfrm>
          <a:off x="0" y="0"/>
          <a:ext cx="0" cy="0"/>
          <a:chOff x="0" y="0"/>
          <a:chExt cx="0" cy="0"/>
        </a:xfrm>
      </p:grpSpPr>
      <p:pic>
        <p:nvPicPr>
          <p:cNvPr id="9" name="Picture 8" title="Logo: ECTA">
            <a:extLst>
              <a:ext uri="{FF2B5EF4-FFF2-40B4-BE49-F238E27FC236}">
                <a16:creationId xmlns:a16="http://schemas.microsoft.com/office/drawing/2014/main" id="{2B16A54A-755C-A442-BD08-132F837F29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4556" y="6250394"/>
            <a:ext cx="1190767" cy="457987"/>
          </a:xfrm>
          <a:prstGeom prst="rect">
            <a:avLst/>
          </a:prstGeom>
        </p:spPr>
      </p:pic>
      <p:pic>
        <p:nvPicPr>
          <p:cNvPr id="8" name="Picture 7" title="Logo: DaSy">
            <a:extLst>
              <a:ext uri="{FF2B5EF4-FFF2-40B4-BE49-F238E27FC236}">
                <a16:creationId xmlns:a16="http://schemas.microsoft.com/office/drawing/2014/main" id="{E119EBA2-A20F-F444-BAF3-F0B1372CFA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461" y="6127771"/>
            <a:ext cx="895911" cy="643275"/>
          </a:xfrm>
          <a:prstGeom prst="rect">
            <a:avLst/>
          </a:prstGeom>
        </p:spPr>
      </p:pic>
      <p:sp>
        <p:nvSpPr>
          <p:cNvPr id="11" name="Slide Number Placeholder 5">
            <a:extLst>
              <a:ext uri="{FF2B5EF4-FFF2-40B4-BE49-F238E27FC236}">
                <a16:creationId xmlns:a16="http://schemas.microsoft.com/office/drawing/2014/main" id="{1E7E2749-C774-FD43-A3E7-4BE38AA0A809}"/>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330EA680-D336-4FF7-8B7A-9848BB0A1C32}" type="slidenum">
              <a:rPr lang="en-US" smtClean="0"/>
              <a:t>‹#›</a:t>
            </a:fld>
            <a:endParaRPr lang="en-US"/>
          </a:p>
        </p:txBody>
      </p:sp>
      <p:sp>
        <p:nvSpPr>
          <p:cNvPr id="10" name="Footer Placeholder 4">
            <a:extLst>
              <a:ext uri="{FF2B5EF4-FFF2-40B4-BE49-F238E27FC236}">
                <a16:creationId xmlns:a16="http://schemas.microsoft.com/office/drawing/2014/main" id="{6FFCE1D0-9637-2942-9FC0-5730A9A40C69}"/>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3" name="Content Placeholder 2"/>
          <p:cNvSpPr>
            <a:spLocks noGrp="1"/>
          </p:cNvSpPr>
          <p:nvPr>
            <p:ph idx="1"/>
          </p:nvPr>
        </p:nvSpPr>
        <p:spPr>
          <a:xfrm>
            <a:off x="587829" y="1368358"/>
            <a:ext cx="11005457" cy="447780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3437195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82000">
              <a:schemeClr val="bg1"/>
            </a:gs>
            <a:gs pos="89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EA94B60-EE4C-FE4C-AFBC-B4BDBF4367A6}"/>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330EA680-D336-4FF7-8B7A-9848BB0A1C32}" type="slidenum">
              <a:rPr lang="en-US" smtClean="0"/>
              <a:t>‹#›</a:t>
            </a:fld>
            <a:endParaRPr lang="en-US"/>
          </a:p>
        </p:txBody>
      </p:sp>
      <p:sp>
        <p:nvSpPr>
          <p:cNvPr id="6" name="Footer Placeholder 4">
            <a:extLst>
              <a:ext uri="{FF2B5EF4-FFF2-40B4-BE49-F238E27FC236}">
                <a16:creationId xmlns:a16="http://schemas.microsoft.com/office/drawing/2014/main" id="{7511721A-BFCF-7348-B8A7-84C708CA93D7}"/>
              </a:ext>
            </a:extLst>
          </p:cNvPr>
          <p:cNvSpPr>
            <a:spLocks noGrp="1"/>
          </p:cNvSpPr>
          <p:nvPr>
            <p:ph type="ftr" sz="quarter" idx="3"/>
          </p:nvPr>
        </p:nvSpPr>
        <p:spPr>
          <a:xfrm>
            <a:off x="587829" y="6319553"/>
            <a:ext cx="9772682" cy="496463"/>
          </a:xfrm>
          <a:prstGeom prst="rect">
            <a:avLst/>
          </a:prstGeom>
        </p:spPr>
        <p:txBody>
          <a:bodyPr anchor="ctr" anchorCtr="0"/>
          <a:lstStyle>
            <a:lvl1pPr>
              <a:defRPr sz="1400">
                <a:solidFill>
                  <a:srgbClr val="104578"/>
                </a:solidFill>
              </a:defRPr>
            </a:lvl1pPr>
          </a:lstStyle>
          <a:p>
            <a:endParaRPr lang="en-US"/>
          </a:p>
        </p:txBody>
      </p:sp>
      <p:sp>
        <p:nvSpPr>
          <p:cNvPr id="3" name="Text Placeholder 2"/>
          <p:cNvSpPr>
            <a:spLocks noGrp="1"/>
          </p:cNvSpPr>
          <p:nvPr>
            <p:ph type="body" idx="1"/>
          </p:nvPr>
        </p:nvSpPr>
        <p:spPr>
          <a:xfrm>
            <a:off x="587829" y="1368358"/>
            <a:ext cx="11005457" cy="44778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34754686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hdr="0" ftr="0" dt="0"/>
  <p:txStyles>
    <p:titleStyle>
      <a:lvl1pPr algn="ctr" defTabSz="914400" rtl="0" eaLnBrk="1" latinLnBrk="0" hangingPunct="1">
        <a:lnSpc>
          <a:spcPct val="90000"/>
        </a:lnSpc>
        <a:spcBef>
          <a:spcPct val="0"/>
        </a:spcBef>
        <a:buNone/>
        <a:defRPr sz="3200" b="0" i="0" kern="1200" cap="none">
          <a:solidFill>
            <a:schemeClr val="accent5">
              <a:lumMod val="75000"/>
            </a:schemeClr>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rgbClr val="39B54A"/>
        </a:buClr>
        <a:buSzPct val="100000"/>
        <a:buFont typeface="Arial" panose="020B0604020202020204" pitchFamily="34" charset="0"/>
        <a:buChar char="•"/>
        <a:defRPr sz="24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3" Type="http://schemas.openxmlformats.org/officeDocument/2006/relationships/hyperlink" Target="https://ectacenter.org/contact/state-assignments.asp" TargetMode="External"/><Relationship Id="rId7"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hyperlink" Target="https://dasycenter.org/spp-apr-checklists-and-tips/" TargetMode="External"/><Relationship Id="rId5" Type="http://schemas.openxmlformats.org/officeDocument/2006/relationships/hyperlink" Target="https://dasycenter.org/spp-apr-basics-what-you-need-to-know/" TargetMode="External"/><Relationship Id="rId4" Type="http://schemas.openxmlformats.org/officeDocument/2006/relationships/hyperlink" Target="https://dasycenter.org/technical-assistance/state-technical-assistance-liaison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sites.ed.gov/idea/grantees/#SPP-APR"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osep.communities.ed.gov/#progra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19_53174340.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C91F69-B030-6C66-DA3C-E06B4C329D56}"/>
              </a:ext>
            </a:extLst>
          </p:cNvPr>
          <p:cNvSpPr>
            <a:spLocks noGrp="1"/>
          </p:cNvSpPr>
          <p:nvPr>
            <p:ph type="ctrTitle"/>
          </p:nvPr>
        </p:nvSpPr>
        <p:spPr>
          <a:xfrm>
            <a:off x="3821722" y="1862203"/>
            <a:ext cx="7776720" cy="2541431"/>
          </a:xfrm>
        </p:spPr>
        <p:txBody>
          <a:bodyPr bIns="0" anchor="b">
            <a:noAutofit/>
          </a:bodyPr>
          <a:lstStyle>
            <a:lvl1pPr algn="l">
              <a:defRPr sz="6600" cap="none">
                <a:solidFill>
                  <a:srgbClr val="104578"/>
                </a:solidFill>
              </a:defRPr>
            </a:lvl1pPr>
          </a:lstStyle>
          <a:p>
            <a:r>
              <a:rPr lang="en-US" sz="6000" b="0" i="0">
                <a:effectLst/>
                <a:latin typeface="Arial" panose="020B0604020202020204" pitchFamily="34" charset="0"/>
                <a:cs typeface="Arial" panose="020B0604020202020204" pitchFamily="34" charset="0"/>
              </a:rPr>
              <a:t>Preparing Your APR: Helpful Resources so You Have More Fun in January</a:t>
            </a:r>
            <a:endParaRPr lang="en-US" sz="6000">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8F688506-9158-E2C2-29AC-93134A760883}"/>
              </a:ext>
            </a:extLst>
          </p:cNvPr>
          <p:cNvSpPr>
            <a:spLocks noGrp="1"/>
          </p:cNvSpPr>
          <p:nvPr>
            <p:ph type="subTitle" idx="1"/>
          </p:nvPr>
        </p:nvSpPr>
        <p:spPr>
          <a:xfrm>
            <a:off x="3821723" y="4496641"/>
            <a:ext cx="7776719" cy="1702399"/>
          </a:xfrm>
        </p:spPr>
        <p:txBody>
          <a:bodyPr tIns="91440" bIns="91440" anchor="ctr" anchorCtr="0">
            <a:normAutofit/>
          </a:bodyPr>
          <a:lstStyle>
            <a:lvl1pPr marL="0" indent="0" algn="l">
              <a:buNone/>
              <a:defRPr sz="24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4000">
                <a:latin typeface="Arial" panose="020B0604020202020204" pitchFamily="34" charset="0"/>
                <a:cs typeface="Arial" panose="020B0604020202020204" pitchFamily="34" charset="0"/>
              </a:rPr>
              <a:t>Webinar</a:t>
            </a: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September 30, 2024</a:t>
            </a:r>
          </a:p>
        </p:txBody>
      </p:sp>
      <p:pic>
        <p:nvPicPr>
          <p:cNvPr id="6" name="Picture 5" title="Logo: ECTA">
            <a:extLst>
              <a:ext uri="{FF2B5EF4-FFF2-40B4-BE49-F238E27FC236}">
                <a16:creationId xmlns:a16="http://schemas.microsoft.com/office/drawing/2014/main" id="{23758914-3D08-17D9-EDBA-52D660C7F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pic>
        <p:nvPicPr>
          <p:cNvPr id="5" name="Picture 4" title="Logo: DaSy">
            <a:extLst>
              <a:ext uri="{FF2B5EF4-FFF2-40B4-BE49-F238E27FC236}">
                <a16:creationId xmlns:a16="http://schemas.microsoft.com/office/drawing/2014/main" id="{44505B1E-58F9-89C1-203D-19C7E3320E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035" y="2273883"/>
            <a:ext cx="2392815" cy="1718072"/>
          </a:xfrm>
          <a:prstGeom prst="rect">
            <a:avLst/>
          </a:prstGeom>
        </p:spPr>
      </p:pic>
      <p:cxnSp>
        <p:nvCxnSpPr>
          <p:cNvPr id="4" name="Straight Connector 3" hidden="1">
            <a:extLst>
              <a:ext uri="{FF2B5EF4-FFF2-40B4-BE49-F238E27FC236}">
                <a16:creationId xmlns:a16="http://schemas.microsoft.com/office/drawing/2014/main" id="{5093D240-734E-C487-6BD5-242AB518DF4F}"/>
              </a:ext>
              <a:ext uri="{C183D7F6-B498-43B3-948B-1728B52AA6E4}">
                <adec:decorative xmlns:adec="http://schemas.microsoft.com/office/drawing/2017/decorative" val="1"/>
              </a:ext>
            </a:extLst>
          </p:cNvPr>
          <p:cNvCxnSpPr/>
          <p:nvPr/>
        </p:nvCxnSpPr>
        <p:spPr>
          <a:xfrm flipV="1">
            <a:off x="3497580" y="802299"/>
            <a:ext cx="0" cy="466124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3F20C0C-E790-EE0B-F4C3-AA080850A112}"/>
              </a:ext>
            </a:extLst>
          </p:cNvPr>
          <p:cNvSpPr>
            <a:spLocks noGrp="1"/>
          </p:cNvSpPr>
          <p:nvPr>
            <p:ph type="title"/>
          </p:nvPr>
        </p:nvSpPr>
        <p:spPr>
          <a:xfrm>
            <a:off x="587828" y="226980"/>
            <a:ext cx="11005457" cy="914400"/>
          </a:xfrm>
        </p:spPr>
        <p:txBody>
          <a:bodyPr>
            <a:normAutofit/>
          </a:bodyPr>
          <a:lstStyle>
            <a:lvl1pPr>
              <a:defRPr cap="none"/>
            </a:lvl1pPr>
          </a:lstStyle>
          <a:p>
            <a:pPr algn="ctr"/>
            <a:r>
              <a:rPr lang="en-US" sz="3200" b="0" i="0" u="none" strike="noStrike">
                <a:solidFill>
                  <a:srgbClr val="154578"/>
                </a:solidFill>
                <a:effectLst/>
                <a:latin typeface="Arial" panose="020B0604020202020204" pitchFamily="34" charset="0"/>
                <a:cs typeface="Arial" panose="020B0604020202020204" pitchFamily="34" charset="0"/>
              </a:rPr>
              <a:t>The Description </a:t>
            </a:r>
            <a:r>
              <a:rPr lang="en-US" sz="3200">
                <a:solidFill>
                  <a:srgbClr val="154578"/>
                </a:solidFill>
                <a:latin typeface="Arial" panose="020B0604020202020204" pitchFamily="34" charset="0"/>
                <a:cs typeface="Arial" panose="020B0604020202020204" pitchFamily="34" charset="0"/>
              </a:rPr>
              <a:t>S</a:t>
            </a:r>
            <a:r>
              <a:rPr lang="en-US" sz="3200" b="0" i="0" u="none" strike="noStrike">
                <a:solidFill>
                  <a:srgbClr val="154578"/>
                </a:solidFill>
                <a:effectLst/>
                <a:latin typeface="Arial" panose="020B0604020202020204" pitchFamily="34" charset="0"/>
                <a:cs typeface="Arial" panose="020B0604020202020204" pitchFamily="34" charset="0"/>
              </a:rPr>
              <a:t>hould </a:t>
            </a:r>
            <a:r>
              <a:rPr lang="en-US" sz="3200">
                <a:solidFill>
                  <a:srgbClr val="154578"/>
                </a:solidFill>
                <a:latin typeface="Arial" panose="020B0604020202020204" pitchFamily="34" charset="0"/>
                <a:cs typeface="Arial" panose="020B0604020202020204" pitchFamily="34" charset="0"/>
              </a:rPr>
              <a:t>I</a:t>
            </a:r>
            <a:r>
              <a:rPr lang="en-US" sz="3200" b="0" i="0" u="none" strike="noStrike">
                <a:solidFill>
                  <a:srgbClr val="154578"/>
                </a:solidFill>
                <a:effectLst/>
                <a:latin typeface="Arial" panose="020B0604020202020204" pitchFamily="34" charset="0"/>
                <a:cs typeface="Arial" panose="020B0604020202020204" pitchFamily="34" charset="0"/>
              </a:rPr>
              <a:t>nclude the Following:</a:t>
            </a:r>
            <a:endParaRPr lang="en-US" sz="3200">
              <a:solidFill>
                <a:srgbClr val="104578"/>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FCD15E52-7D47-F771-5E76-49DCA3E532A3}"/>
              </a:ext>
            </a:extLst>
          </p:cNvPr>
          <p:cNvSpPr>
            <a:spLocks noGrp="1"/>
          </p:cNvSpPr>
          <p:nvPr>
            <p:ph idx="1"/>
          </p:nvPr>
        </p:nvSpPr>
        <p:spPr>
          <a:xfrm>
            <a:off x="587829" y="1025912"/>
            <a:ext cx="11005457" cy="5140712"/>
          </a:xfrm>
        </p:spPr>
        <p:txBody>
          <a:bodyPr anchor="t">
            <a:normAutofit fontScale="92500" lnSpcReduction="10000"/>
          </a:bodyPr>
          <a:lstStyle/>
          <a:p>
            <a:pPr algn="l" rtl="0" fontAlgn="base">
              <a:lnSpc>
                <a:spcPct val="120000"/>
              </a:lnSpc>
              <a:buClr>
                <a:srgbClr val="00B050"/>
              </a:buClr>
              <a:buFont typeface="Arial" panose="020B0604020202020204" pitchFamily="34" charset="0"/>
              <a:buChar char="•"/>
            </a:pPr>
            <a:r>
              <a:rPr lang="en-US" b="1" i="0" u="none" strike="noStrike">
                <a:solidFill>
                  <a:srgbClr val="000000"/>
                </a:solidFill>
                <a:effectLst/>
                <a:latin typeface="Arial" panose="020B0604020202020204" pitchFamily="34" charset="0"/>
                <a:cs typeface="Arial" panose="020B0604020202020204" pitchFamily="34" charset="0"/>
              </a:rPr>
              <a:t>Process used to select providers and/or programs </a:t>
            </a:r>
            <a:r>
              <a:rPr lang="en-US" b="0" i="0" u="none" strike="noStrike">
                <a:solidFill>
                  <a:srgbClr val="000000"/>
                </a:solidFill>
                <a:effectLst/>
                <a:latin typeface="Arial" panose="020B0604020202020204" pitchFamily="34" charset="0"/>
                <a:cs typeface="Arial" panose="020B0604020202020204" pitchFamily="34" charset="0"/>
              </a:rPr>
              <a:t>for monitoring, the schedule, and number of providers/programs monitored per year.</a:t>
            </a:r>
            <a:r>
              <a:rPr lang="en-US" b="0" i="0">
                <a:solidFill>
                  <a:srgbClr val="000000"/>
                </a:solidFill>
                <a:effectLst/>
                <a:latin typeface="Arial" panose="020B0604020202020204" pitchFamily="34" charset="0"/>
                <a:cs typeface="Arial" panose="020B0604020202020204" pitchFamily="34" charset="0"/>
              </a:rPr>
              <a:t>​</a:t>
            </a:r>
          </a:p>
          <a:p>
            <a:pPr algn="l" rtl="0" fontAlgn="base">
              <a:lnSpc>
                <a:spcPct val="120000"/>
              </a:lnSpc>
              <a:buClr>
                <a:srgbClr val="00B050"/>
              </a:buClr>
              <a:buFont typeface="Arial" panose="020B0604020202020204" pitchFamily="34" charset="0"/>
              <a:buChar char="•"/>
            </a:pPr>
            <a:r>
              <a:rPr lang="en-US" b="1" i="0" u="none" strike="noStrike">
                <a:solidFill>
                  <a:srgbClr val="000000"/>
                </a:solidFill>
                <a:effectLst/>
                <a:latin typeface="Arial" panose="020B0604020202020204" pitchFamily="34" charset="0"/>
                <a:cs typeface="Arial" panose="020B0604020202020204" pitchFamily="34" charset="0"/>
              </a:rPr>
              <a:t>How child records are chosen </a:t>
            </a:r>
            <a:r>
              <a:rPr lang="en-US" b="0" i="0" u="none" strike="noStrike">
                <a:solidFill>
                  <a:srgbClr val="000000"/>
                </a:solidFill>
                <a:effectLst/>
                <a:latin typeface="Arial" panose="020B0604020202020204" pitchFamily="34" charset="0"/>
                <a:cs typeface="Arial" panose="020B0604020202020204" pitchFamily="34" charset="0"/>
              </a:rPr>
              <a:t>and the number of records selected, for determining compliance and verifying any identified correction.</a:t>
            </a:r>
            <a:r>
              <a:rPr lang="en-US" b="0" i="0">
                <a:solidFill>
                  <a:srgbClr val="000000"/>
                </a:solidFill>
                <a:effectLst/>
                <a:latin typeface="Arial" panose="020B0604020202020204" pitchFamily="34" charset="0"/>
                <a:cs typeface="Arial" panose="020B0604020202020204" pitchFamily="34" charset="0"/>
              </a:rPr>
              <a:t>​</a:t>
            </a:r>
          </a:p>
          <a:p>
            <a:pPr algn="l" rtl="0" fontAlgn="base">
              <a:lnSpc>
                <a:spcPct val="120000"/>
              </a:lnSpc>
              <a:buClr>
                <a:srgbClr val="00B050"/>
              </a:buClr>
              <a:buFont typeface="Arial" panose="020B0604020202020204" pitchFamily="34" charset="0"/>
              <a:buChar char="•"/>
            </a:pPr>
            <a:r>
              <a:rPr lang="en-US" b="1" i="0" u="none" strike="noStrike">
                <a:solidFill>
                  <a:srgbClr val="000000"/>
                </a:solidFill>
                <a:effectLst/>
                <a:latin typeface="Arial" panose="020B0604020202020204" pitchFamily="34" charset="0"/>
                <a:cs typeface="Arial" panose="020B0604020202020204" pitchFamily="34" charset="0"/>
              </a:rPr>
              <a:t>Data system(s) used </a:t>
            </a:r>
            <a:r>
              <a:rPr lang="en-US" b="0" i="0" u="none" strike="noStrike">
                <a:solidFill>
                  <a:srgbClr val="000000"/>
                </a:solidFill>
                <a:effectLst/>
                <a:latin typeface="Arial" panose="020B0604020202020204" pitchFamily="34" charset="0"/>
                <a:cs typeface="Arial" panose="020B0604020202020204" pitchFamily="34" charset="0"/>
              </a:rPr>
              <a:t>to collect monitoring and SPP/APR data, and the period from which records are reviewed.</a:t>
            </a:r>
            <a:r>
              <a:rPr lang="en-US" b="0" i="0">
                <a:solidFill>
                  <a:srgbClr val="000000"/>
                </a:solidFill>
                <a:effectLst/>
                <a:latin typeface="Arial" panose="020B0604020202020204" pitchFamily="34" charset="0"/>
                <a:cs typeface="Arial" panose="020B0604020202020204" pitchFamily="34" charset="0"/>
              </a:rPr>
              <a:t>​</a:t>
            </a:r>
          </a:p>
          <a:p>
            <a:pPr algn="l" rtl="0" fontAlgn="base">
              <a:lnSpc>
                <a:spcPct val="120000"/>
              </a:lnSpc>
              <a:buClr>
                <a:srgbClr val="00B050"/>
              </a:buClr>
              <a:buFont typeface="Arial" panose="020B0604020202020204" pitchFamily="34" charset="0"/>
              <a:buChar char="•"/>
            </a:pPr>
            <a:r>
              <a:rPr lang="en-US" b="1" i="0" u="none" strike="noStrike">
                <a:solidFill>
                  <a:srgbClr val="000000"/>
                </a:solidFill>
                <a:effectLst/>
                <a:latin typeface="Arial" panose="020B0604020202020204" pitchFamily="34" charset="0"/>
                <a:cs typeface="Arial" panose="020B0604020202020204" pitchFamily="34" charset="0"/>
              </a:rPr>
              <a:t>How the State issues findings:</a:t>
            </a:r>
            <a:r>
              <a:rPr lang="en-US" b="0" i="0">
                <a:solidFill>
                  <a:srgbClr val="000000"/>
                </a:solidFill>
                <a:effectLst/>
                <a:latin typeface="Arial" panose="020B0604020202020204" pitchFamily="34" charset="0"/>
                <a:cs typeface="Arial" panose="020B0604020202020204" pitchFamily="34" charset="0"/>
              </a:rPr>
              <a:t>​</a:t>
            </a:r>
          </a:p>
          <a:p>
            <a:pPr lvl="1" fontAlgn="base">
              <a:lnSpc>
                <a:spcPct val="120000"/>
              </a:lnSpc>
              <a:buClr>
                <a:srgbClr val="00B050"/>
              </a:buClr>
            </a:pPr>
            <a:r>
              <a:rPr lang="en-US">
                <a:solidFill>
                  <a:srgbClr val="000000"/>
                </a:solidFill>
                <a:latin typeface="Arial" panose="020B0604020202020204" pitchFamily="34" charset="0"/>
                <a:cs typeface="Arial" panose="020B0604020202020204" pitchFamily="34" charset="0"/>
              </a:rPr>
              <a:t>B</a:t>
            </a:r>
            <a:r>
              <a:rPr lang="en-US" b="0" i="0" u="none" strike="noStrike">
                <a:solidFill>
                  <a:srgbClr val="000000"/>
                </a:solidFill>
                <a:effectLst/>
                <a:latin typeface="Arial" panose="020B0604020202020204" pitchFamily="34" charset="0"/>
                <a:cs typeface="Arial" panose="020B0604020202020204" pitchFamily="34" charset="0"/>
              </a:rPr>
              <a:t>y EIS provider and/or EIS program. </a:t>
            </a:r>
            <a:r>
              <a:rPr lang="en-US" b="0" i="0">
                <a:solidFill>
                  <a:srgbClr val="000000"/>
                </a:solidFill>
                <a:effectLst/>
                <a:latin typeface="Arial" panose="020B0604020202020204" pitchFamily="34" charset="0"/>
                <a:cs typeface="Arial" panose="020B0604020202020204" pitchFamily="34" charset="0"/>
              </a:rPr>
              <a:t>​</a:t>
            </a:r>
          </a:p>
          <a:p>
            <a:pPr lvl="1" fontAlgn="base">
              <a:lnSpc>
                <a:spcPct val="120000"/>
              </a:lnSpc>
              <a:buClr>
                <a:srgbClr val="00B050"/>
              </a:buClr>
            </a:pPr>
            <a:r>
              <a:rPr lang="en-US" b="0" i="0" u="none" strike="noStrike">
                <a:solidFill>
                  <a:srgbClr val="000000"/>
                </a:solidFill>
                <a:effectLst/>
                <a:latin typeface="Arial" panose="020B0604020202020204" pitchFamily="34" charset="0"/>
                <a:cs typeface="Arial" panose="020B0604020202020204" pitchFamily="34" charset="0"/>
              </a:rPr>
              <a:t>And if findings are issued by number of instances or by provider and/or program.</a:t>
            </a:r>
            <a:r>
              <a:rPr lang="en-US" b="0" i="0">
                <a:solidFill>
                  <a:srgbClr val="000000"/>
                </a:solidFill>
                <a:effectLst/>
                <a:latin typeface="Arial" panose="020B0604020202020204" pitchFamily="34" charset="0"/>
                <a:cs typeface="Arial" panose="020B0604020202020204" pitchFamily="34" charset="0"/>
              </a:rPr>
              <a:t>​</a:t>
            </a:r>
            <a:endParaRPr lang="en-US">
              <a:solidFill>
                <a:srgbClr val="000000"/>
              </a:solidFill>
              <a:latin typeface="Arial" panose="020B0604020202020204" pitchFamily="34" charset="0"/>
              <a:cs typeface="Arial" panose="020B0604020202020204" pitchFamily="34" charset="0"/>
            </a:endParaRPr>
          </a:p>
          <a:p>
            <a:pPr fontAlgn="base">
              <a:buClr>
                <a:srgbClr val="00B050"/>
              </a:buClr>
            </a:pPr>
            <a:r>
              <a:rPr lang="en-US" b="0" i="0" u="none" strike="noStrike">
                <a:solidFill>
                  <a:srgbClr val="000000"/>
                </a:solidFill>
                <a:effectLst/>
                <a:latin typeface="Arial" panose="020B0604020202020204" pitchFamily="34" charset="0"/>
                <a:cs typeface="Arial" panose="020B0604020202020204" pitchFamily="34" charset="0"/>
              </a:rPr>
              <a:t>If applicable - </a:t>
            </a:r>
            <a:r>
              <a:rPr lang="en-US" b="1" i="0" u="none" strike="noStrike">
                <a:solidFill>
                  <a:srgbClr val="000000"/>
                </a:solidFill>
                <a:effectLst/>
                <a:latin typeface="Arial" panose="020B0604020202020204" pitchFamily="34" charset="0"/>
                <a:cs typeface="Arial" panose="020B0604020202020204" pitchFamily="34" charset="0"/>
              </a:rPr>
              <a:t>adopted procedures</a:t>
            </a:r>
            <a:r>
              <a:rPr lang="en-US" b="0" i="0" u="none" strike="noStrike">
                <a:solidFill>
                  <a:srgbClr val="000000"/>
                </a:solidFill>
                <a:effectLst/>
                <a:latin typeface="Arial" panose="020B0604020202020204" pitchFamily="34" charset="0"/>
                <a:cs typeface="Arial" panose="020B0604020202020204" pitchFamily="34" charset="0"/>
              </a:rPr>
              <a:t> for providers/programs to correct noncompliance prior to a finding (i.e., </a:t>
            </a:r>
            <a:r>
              <a:rPr lang="en-US" b="1" i="0" u="none" strike="noStrike">
                <a:solidFill>
                  <a:srgbClr val="000000"/>
                </a:solidFill>
                <a:effectLst/>
                <a:latin typeface="Arial" panose="020B0604020202020204" pitchFamily="34" charset="0"/>
                <a:cs typeface="Arial" panose="020B0604020202020204" pitchFamily="34" charset="0"/>
              </a:rPr>
              <a:t>pre-finding correction</a:t>
            </a:r>
            <a:r>
              <a:rPr lang="en-US" b="0" i="0" u="none" strike="noStrike">
                <a:solidFill>
                  <a:srgbClr val="000000"/>
                </a:solidFill>
                <a:effectLst/>
                <a:latin typeface="Arial" panose="020B0604020202020204" pitchFamily="34" charset="0"/>
                <a:cs typeface="Arial" panose="020B0604020202020204" pitchFamily="34" charset="0"/>
              </a:rPr>
              <a:t>).</a:t>
            </a:r>
            <a:r>
              <a:rPr lang="en-US" b="0" i="0">
                <a:solidFill>
                  <a:srgbClr val="000000"/>
                </a:solidFill>
                <a:effectLst/>
                <a:latin typeface="Arial" panose="020B0604020202020204" pitchFamily="34" charset="0"/>
                <a:cs typeface="Arial" panose="020B0604020202020204" pitchFamily="34" charset="0"/>
              </a:rPr>
              <a:t>​</a:t>
            </a:r>
          </a:p>
          <a:p>
            <a:pPr lvl="1" fontAlgn="base">
              <a:lnSpc>
                <a:spcPct val="120000"/>
              </a:lnSpc>
              <a:buClr>
                <a:srgbClr val="00B050"/>
              </a:buClr>
            </a:pPr>
            <a:endParaRPr lang="en-US" sz="2600" b="0" i="0">
              <a:solidFill>
                <a:srgbClr val="000000"/>
              </a:solidFill>
              <a:effectLst/>
              <a:latin typeface="Arial" panose="020B0604020202020204" pitchFamily="34" charset="0"/>
              <a:cs typeface="Arial" panose="020B0604020202020204" pitchFamily="34" charset="0"/>
            </a:endParaRPr>
          </a:p>
          <a:p>
            <a:pPr lvl="4">
              <a:lnSpc>
                <a:spcPct val="120000"/>
              </a:lnSpc>
              <a:buClr>
                <a:srgbClr val="00B050"/>
              </a:buClr>
            </a:pPr>
            <a:endParaRPr lang="en-US" sz="240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B7E21193-30BE-DF7A-6A20-FC4493AF5894}"/>
              </a:ext>
            </a:extLst>
          </p:cNvPr>
          <p:cNvSpPr txBox="1">
            <a:spLocks/>
          </p:cNvSpPr>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10</a:t>
            </a:fld>
            <a:endParaRPr lang="en-US"/>
          </a:p>
        </p:txBody>
      </p:sp>
    </p:spTree>
    <p:extLst>
      <p:ext uri="{BB962C8B-B14F-4D97-AF65-F5344CB8AC3E}">
        <p14:creationId xmlns:p14="http://schemas.microsoft.com/office/powerpoint/2010/main" val="1295820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3F20C0C-E790-EE0B-F4C3-AA080850A112}"/>
              </a:ext>
            </a:extLst>
          </p:cNvPr>
          <p:cNvSpPr>
            <a:spLocks noGrp="1"/>
          </p:cNvSpPr>
          <p:nvPr>
            <p:ph type="title"/>
          </p:nvPr>
        </p:nvSpPr>
        <p:spPr>
          <a:xfrm>
            <a:off x="587828" y="226980"/>
            <a:ext cx="11005457" cy="914400"/>
          </a:xfrm>
        </p:spPr>
        <p:txBody>
          <a:bodyPr>
            <a:normAutofit/>
          </a:bodyPr>
          <a:lstStyle>
            <a:lvl1pPr>
              <a:defRPr cap="none"/>
            </a:lvl1pPr>
          </a:lstStyle>
          <a:p>
            <a:pPr algn="ctr"/>
            <a:r>
              <a:rPr lang="en-US" sz="3200" b="0" i="0" u="none" strike="noStrike">
                <a:solidFill>
                  <a:srgbClr val="154578"/>
                </a:solidFill>
                <a:effectLst/>
                <a:latin typeface="Arial" panose="020B0604020202020204" pitchFamily="34" charset="0"/>
                <a:cs typeface="Arial" panose="020B0604020202020204" pitchFamily="34" charset="0"/>
              </a:rPr>
              <a:t>Description </a:t>
            </a:r>
            <a:r>
              <a:rPr lang="en-US" sz="3200">
                <a:solidFill>
                  <a:srgbClr val="154578"/>
                </a:solidFill>
                <a:latin typeface="Arial" panose="020B0604020202020204" pitchFamily="34" charset="0"/>
                <a:cs typeface="Arial" panose="020B0604020202020204" pitchFamily="34" charset="0"/>
              </a:rPr>
              <a:t>S</a:t>
            </a:r>
            <a:r>
              <a:rPr lang="en-US" sz="3200" b="0" i="0" u="none" strike="noStrike">
                <a:solidFill>
                  <a:srgbClr val="154578"/>
                </a:solidFill>
                <a:effectLst/>
                <a:latin typeface="Arial" panose="020B0604020202020204" pitchFamily="34" charset="0"/>
                <a:cs typeface="Arial" panose="020B0604020202020204" pitchFamily="34" charset="0"/>
              </a:rPr>
              <a:t>hould Also </a:t>
            </a:r>
            <a:r>
              <a:rPr lang="en-US" sz="3200">
                <a:solidFill>
                  <a:srgbClr val="154578"/>
                </a:solidFill>
                <a:latin typeface="Arial" panose="020B0604020202020204" pitchFamily="34" charset="0"/>
                <a:cs typeface="Arial" panose="020B0604020202020204" pitchFamily="34" charset="0"/>
              </a:rPr>
              <a:t>I</a:t>
            </a:r>
            <a:r>
              <a:rPr lang="en-US" sz="3200" b="0" i="0" u="none" strike="noStrike">
                <a:solidFill>
                  <a:srgbClr val="154578"/>
                </a:solidFill>
                <a:effectLst/>
                <a:latin typeface="Arial" panose="020B0604020202020204" pitchFamily="34" charset="0"/>
                <a:cs typeface="Arial" panose="020B0604020202020204" pitchFamily="34" charset="0"/>
              </a:rPr>
              <a:t>nclude:</a:t>
            </a:r>
            <a:endParaRPr lang="en-US" sz="3200">
              <a:solidFill>
                <a:srgbClr val="104578"/>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FCD15E52-7D47-F771-5E76-49DCA3E532A3}"/>
              </a:ext>
            </a:extLst>
          </p:cNvPr>
          <p:cNvSpPr>
            <a:spLocks noGrp="1"/>
          </p:cNvSpPr>
          <p:nvPr>
            <p:ph idx="1"/>
          </p:nvPr>
        </p:nvSpPr>
        <p:spPr>
          <a:xfrm>
            <a:off x="587828" y="1141380"/>
            <a:ext cx="11005457" cy="5046349"/>
          </a:xfrm>
        </p:spPr>
        <p:txBody>
          <a:bodyPr anchor="t">
            <a:normAutofit fontScale="40000" lnSpcReduction="20000"/>
          </a:bodyPr>
          <a:lstStyle/>
          <a:p>
            <a:pPr algn="l" rtl="0" fontAlgn="base">
              <a:lnSpc>
                <a:spcPct val="140000"/>
              </a:lnSpc>
              <a:spcBef>
                <a:spcPts val="400"/>
              </a:spcBef>
              <a:buClr>
                <a:srgbClr val="00B050"/>
              </a:buClr>
              <a:buFont typeface="Arial" panose="020B0604020202020204" pitchFamily="34" charset="0"/>
              <a:buChar char="•"/>
            </a:pPr>
            <a:r>
              <a:rPr lang="en-US" sz="5800" b="0" i="0" u="none" strike="noStrike">
                <a:solidFill>
                  <a:srgbClr val="000000"/>
                </a:solidFill>
                <a:effectLst/>
                <a:latin typeface="Arial" panose="020B0604020202020204" pitchFamily="34" charset="0"/>
                <a:cs typeface="Arial" panose="020B0604020202020204" pitchFamily="34" charset="0"/>
              </a:rPr>
              <a:t>State’s system of </a:t>
            </a:r>
            <a:r>
              <a:rPr lang="en-US" sz="5800" b="1" i="0" u="none" strike="noStrike">
                <a:solidFill>
                  <a:srgbClr val="000000"/>
                </a:solidFill>
                <a:effectLst/>
                <a:latin typeface="Arial" panose="020B0604020202020204" pitchFamily="34" charset="0"/>
                <a:cs typeface="Arial" panose="020B0604020202020204" pitchFamily="34" charset="0"/>
              </a:rPr>
              <a:t>graduated and progressive sanctions</a:t>
            </a:r>
            <a:r>
              <a:rPr lang="en-US" sz="5800" b="0" i="0" u="none" strike="noStrike">
                <a:solidFill>
                  <a:srgbClr val="000000"/>
                </a:solidFill>
                <a:effectLst/>
                <a:latin typeface="Arial" panose="020B0604020202020204" pitchFamily="34" charset="0"/>
                <a:cs typeface="Arial" panose="020B0604020202020204" pitchFamily="34" charset="0"/>
              </a:rPr>
              <a:t> to ensure correction of noncompliance and to address areas in need of improvement, </a:t>
            </a:r>
            <a:r>
              <a:rPr lang="en-US" sz="5800" b="0" i="0">
                <a:solidFill>
                  <a:srgbClr val="000000"/>
                </a:solidFill>
                <a:effectLst/>
                <a:latin typeface="Arial" panose="020B0604020202020204" pitchFamily="34" charset="0"/>
                <a:cs typeface="Arial" panose="020B0604020202020204" pitchFamily="34" charset="0"/>
              </a:rPr>
              <a:t>​</a:t>
            </a:r>
          </a:p>
          <a:p>
            <a:pPr lvl="1" fontAlgn="base">
              <a:lnSpc>
                <a:spcPct val="140000"/>
              </a:lnSpc>
              <a:spcBef>
                <a:spcPts val="400"/>
              </a:spcBef>
              <a:buClr>
                <a:srgbClr val="00B050"/>
              </a:buClr>
            </a:pPr>
            <a:r>
              <a:rPr lang="en-US" sz="5800">
                <a:solidFill>
                  <a:srgbClr val="000000"/>
                </a:solidFill>
                <a:latin typeface="Arial" panose="020B0604020202020204" pitchFamily="34" charset="0"/>
                <a:cs typeface="Arial" panose="020B0604020202020204" pitchFamily="34" charset="0"/>
              </a:rPr>
              <a:t>U</a:t>
            </a:r>
            <a:r>
              <a:rPr lang="en-US" sz="5800" b="0" i="0" u="none" strike="noStrike">
                <a:solidFill>
                  <a:srgbClr val="000000"/>
                </a:solidFill>
                <a:effectLst/>
                <a:latin typeface="Arial" panose="020B0604020202020204" pitchFamily="34" charset="0"/>
                <a:cs typeface="Arial" panose="020B0604020202020204" pitchFamily="34" charset="0"/>
              </a:rPr>
              <a:t>sed as necessary and consistent with Part C’s enforcement provisions, OMB Uniform Administrative Requirements, Cost Principles, and Audit Requirements for Federal Awards (Uniform Guidance), and State policies.</a:t>
            </a:r>
            <a:r>
              <a:rPr lang="en-US" sz="5800" b="0" i="0">
                <a:solidFill>
                  <a:srgbClr val="000000"/>
                </a:solidFill>
                <a:effectLst/>
                <a:latin typeface="Arial" panose="020B0604020202020204" pitchFamily="34" charset="0"/>
                <a:cs typeface="Arial" panose="020B0604020202020204" pitchFamily="34" charset="0"/>
              </a:rPr>
              <a:t>​</a:t>
            </a:r>
          </a:p>
          <a:p>
            <a:pPr algn="l" rtl="0" fontAlgn="base">
              <a:lnSpc>
                <a:spcPct val="140000"/>
              </a:lnSpc>
              <a:spcBef>
                <a:spcPts val="400"/>
              </a:spcBef>
              <a:buClr>
                <a:srgbClr val="00B050"/>
              </a:buClr>
              <a:buFont typeface="Arial" panose="020B0604020202020204" pitchFamily="34" charset="0"/>
              <a:buChar char="•"/>
            </a:pPr>
            <a:r>
              <a:rPr lang="en-US" sz="5800" b="0" i="0" u="none" strike="noStrike">
                <a:solidFill>
                  <a:srgbClr val="000000"/>
                </a:solidFill>
                <a:effectLst/>
                <a:latin typeface="Arial" panose="020B0604020202020204" pitchFamily="34" charset="0"/>
                <a:cs typeface="Arial" panose="020B0604020202020204" pitchFamily="34" charset="0"/>
              </a:rPr>
              <a:t>How </a:t>
            </a:r>
            <a:r>
              <a:rPr lang="en-US" sz="5800" b="1" i="0" u="none" strike="noStrike">
                <a:solidFill>
                  <a:srgbClr val="000000"/>
                </a:solidFill>
                <a:effectLst/>
                <a:latin typeface="Arial" panose="020B0604020202020204" pitchFamily="34" charset="0"/>
                <a:cs typeface="Arial" panose="020B0604020202020204" pitchFamily="34" charset="0"/>
              </a:rPr>
              <a:t>annual determinations</a:t>
            </a:r>
            <a:r>
              <a:rPr lang="en-US" sz="5800" b="0" i="0" u="none" strike="noStrike">
                <a:solidFill>
                  <a:srgbClr val="000000"/>
                </a:solidFill>
                <a:effectLst/>
                <a:latin typeface="Arial" panose="020B0604020202020204" pitchFamily="34" charset="0"/>
                <a:cs typeface="Arial" panose="020B0604020202020204" pitchFamily="34" charset="0"/>
              </a:rPr>
              <a:t> of program performance are made, including;</a:t>
            </a:r>
            <a:r>
              <a:rPr lang="en-US" sz="5800" b="0" i="0">
                <a:solidFill>
                  <a:srgbClr val="000000"/>
                </a:solidFill>
                <a:effectLst/>
                <a:latin typeface="Arial" panose="020B0604020202020204" pitchFamily="34" charset="0"/>
                <a:cs typeface="Arial" panose="020B0604020202020204" pitchFamily="34" charset="0"/>
              </a:rPr>
              <a:t>​</a:t>
            </a:r>
          </a:p>
          <a:p>
            <a:pPr lvl="1" fontAlgn="base">
              <a:lnSpc>
                <a:spcPct val="140000"/>
              </a:lnSpc>
              <a:spcBef>
                <a:spcPts val="400"/>
              </a:spcBef>
              <a:buClr>
                <a:srgbClr val="00B050"/>
              </a:buClr>
            </a:pPr>
            <a:r>
              <a:rPr lang="en-US" sz="5800">
                <a:solidFill>
                  <a:srgbClr val="000000"/>
                </a:solidFill>
                <a:latin typeface="Arial" panose="020B0604020202020204" pitchFamily="34" charset="0"/>
                <a:cs typeface="Arial" panose="020B0604020202020204" pitchFamily="34" charset="0"/>
              </a:rPr>
              <a:t>C</a:t>
            </a:r>
            <a:r>
              <a:rPr lang="en-US" sz="5800" b="0" i="0" u="none" strike="noStrike">
                <a:solidFill>
                  <a:srgbClr val="000000"/>
                </a:solidFill>
                <a:effectLst/>
                <a:latin typeface="Arial" panose="020B0604020202020204" pitchFamily="34" charset="0"/>
                <a:cs typeface="Arial" panose="020B0604020202020204" pitchFamily="34" charset="0"/>
              </a:rPr>
              <a:t>riteria used and the schedule for notifying programs </a:t>
            </a:r>
            <a:r>
              <a:rPr lang="en-US" sz="5800" b="0" i="0">
                <a:solidFill>
                  <a:srgbClr val="000000"/>
                </a:solidFill>
                <a:effectLst/>
                <a:latin typeface="Arial" panose="020B0604020202020204" pitchFamily="34" charset="0"/>
                <a:cs typeface="Arial" panose="020B0604020202020204" pitchFamily="34" charset="0"/>
              </a:rPr>
              <a:t>​</a:t>
            </a:r>
          </a:p>
          <a:p>
            <a:pPr lvl="1" fontAlgn="base">
              <a:lnSpc>
                <a:spcPct val="140000"/>
              </a:lnSpc>
              <a:spcBef>
                <a:spcPts val="400"/>
              </a:spcBef>
              <a:buClr>
                <a:srgbClr val="00B050"/>
              </a:buClr>
            </a:pPr>
            <a:r>
              <a:rPr lang="en-US" sz="5800" b="0" i="0" u="none" strike="noStrike">
                <a:solidFill>
                  <a:srgbClr val="000000"/>
                </a:solidFill>
                <a:effectLst/>
                <a:latin typeface="Arial" panose="020B0604020202020204" pitchFamily="34" charset="0"/>
                <a:cs typeface="Arial" panose="020B0604020202020204" pitchFamily="34" charset="0"/>
              </a:rPr>
              <a:t>If public, include a web link to them</a:t>
            </a:r>
            <a:r>
              <a:rPr lang="en-US" sz="5800" b="0" i="0">
                <a:solidFill>
                  <a:srgbClr val="000000"/>
                </a:solidFill>
                <a:effectLst/>
                <a:latin typeface="Arial" panose="020B0604020202020204" pitchFamily="34" charset="0"/>
                <a:cs typeface="Arial" panose="020B0604020202020204" pitchFamily="34" charset="0"/>
              </a:rPr>
              <a:t>​</a:t>
            </a:r>
          </a:p>
          <a:p>
            <a:pPr algn="l" rtl="0" fontAlgn="base">
              <a:lnSpc>
                <a:spcPct val="140000"/>
              </a:lnSpc>
              <a:spcBef>
                <a:spcPts val="400"/>
              </a:spcBef>
              <a:buClr>
                <a:srgbClr val="00B050"/>
              </a:buClr>
              <a:buFont typeface="Arial" panose="020B0604020202020204" pitchFamily="34" charset="0"/>
              <a:buChar char="•"/>
            </a:pPr>
            <a:r>
              <a:rPr lang="en-US" sz="5800" b="0" i="0" u="none" strike="noStrike">
                <a:solidFill>
                  <a:srgbClr val="000000"/>
                </a:solidFill>
                <a:effectLst/>
                <a:latin typeface="Arial" panose="020B0604020202020204" pitchFamily="34" charset="0"/>
                <a:cs typeface="Arial" panose="020B0604020202020204" pitchFamily="34" charset="0"/>
              </a:rPr>
              <a:t>A web link to information about the </a:t>
            </a:r>
            <a:r>
              <a:rPr lang="en-US" sz="5800" b="1" i="0" u="none" strike="noStrike">
                <a:solidFill>
                  <a:srgbClr val="000000"/>
                </a:solidFill>
                <a:effectLst/>
                <a:latin typeface="Arial" panose="020B0604020202020204" pitchFamily="34" charset="0"/>
                <a:cs typeface="Arial" panose="020B0604020202020204" pitchFamily="34" charset="0"/>
              </a:rPr>
              <a:t>State’s general supervision policies</a:t>
            </a:r>
            <a:r>
              <a:rPr lang="en-US" sz="5800" b="0" i="0" u="none" strike="noStrike">
                <a:solidFill>
                  <a:srgbClr val="000000"/>
                </a:solidFill>
                <a:effectLst/>
                <a:latin typeface="Arial" panose="020B0604020202020204" pitchFamily="34" charset="0"/>
                <a:cs typeface="Arial" panose="020B0604020202020204" pitchFamily="34" charset="0"/>
              </a:rPr>
              <a:t>, procedures, and process made available to the public.</a:t>
            </a:r>
            <a:r>
              <a:rPr lang="en-US" sz="5800" b="0" i="0">
                <a:solidFill>
                  <a:srgbClr val="000000"/>
                </a:solidFill>
                <a:effectLst/>
                <a:latin typeface="Arial" panose="020B0604020202020204" pitchFamily="34" charset="0"/>
                <a:cs typeface="Arial" panose="020B0604020202020204" pitchFamily="34" charset="0"/>
              </a:rPr>
              <a:t>​</a:t>
            </a:r>
          </a:p>
          <a:p>
            <a:pPr lvl="4">
              <a:lnSpc>
                <a:spcPct val="120000"/>
              </a:lnSpc>
              <a:buClr>
                <a:srgbClr val="00B050"/>
              </a:buClr>
            </a:pPr>
            <a:endParaRPr lang="en-US" sz="240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B7E21193-30BE-DF7A-6A20-FC4493AF5894}"/>
              </a:ext>
            </a:extLst>
          </p:cNvPr>
          <p:cNvSpPr txBox="1">
            <a:spLocks/>
          </p:cNvSpPr>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11</a:t>
            </a:fld>
            <a:endParaRPr lang="en-US"/>
          </a:p>
        </p:txBody>
      </p:sp>
    </p:spTree>
    <p:extLst>
      <p:ext uri="{BB962C8B-B14F-4D97-AF65-F5344CB8AC3E}">
        <p14:creationId xmlns:p14="http://schemas.microsoft.com/office/powerpoint/2010/main" val="3469820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3F20C0C-E790-EE0B-F4C3-AA080850A112}"/>
              </a:ext>
            </a:extLst>
          </p:cNvPr>
          <p:cNvSpPr>
            <a:spLocks noGrp="1"/>
          </p:cNvSpPr>
          <p:nvPr>
            <p:ph type="title"/>
          </p:nvPr>
        </p:nvSpPr>
        <p:spPr>
          <a:xfrm>
            <a:off x="587828" y="226980"/>
            <a:ext cx="11005457" cy="914400"/>
          </a:xfrm>
        </p:spPr>
        <p:txBody>
          <a:bodyPr>
            <a:normAutofit/>
          </a:bodyPr>
          <a:lstStyle>
            <a:lvl1pPr>
              <a:defRPr cap="none"/>
            </a:lvl1pPr>
          </a:lstStyle>
          <a:p>
            <a:pPr algn="ctr"/>
            <a:r>
              <a:rPr lang="en-US" sz="3200" b="0" i="0" u="none" strike="noStrike">
                <a:solidFill>
                  <a:srgbClr val="154578"/>
                </a:solidFill>
                <a:effectLst/>
                <a:latin typeface="Arial" panose="020B0604020202020204" pitchFamily="34" charset="0"/>
                <a:cs typeface="Arial" panose="020B0604020202020204" pitchFamily="34" charset="0"/>
              </a:rPr>
              <a:t>Other FFY 2023 SPP/APR Changes</a:t>
            </a:r>
            <a:endParaRPr lang="en-US" sz="3200">
              <a:solidFill>
                <a:srgbClr val="104578"/>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FCD15E52-7D47-F771-5E76-49DCA3E532A3}"/>
              </a:ext>
            </a:extLst>
          </p:cNvPr>
          <p:cNvSpPr>
            <a:spLocks noGrp="1"/>
          </p:cNvSpPr>
          <p:nvPr>
            <p:ph idx="1"/>
          </p:nvPr>
        </p:nvSpPr>
        <p:spPr>
          <a:xfrm>
            <a:off x="587829" y="1368358"/>
            <a:ext cx="11005457" cy="4477806"/>
          </a:xfrm>
        </p:spPr>
        <p:txBody>
          <a:bodyPr anchor="t">
            <a:normAutofit/>
          </a:bodyPr>
          <a:lstStyle/>
          <a:p>
            <a:pPr algn="l" rtl="0" fontAlgn="base">
              <a:lnSpc>
                <a:spcPct val="120000"/>
              </a:lnSpc>
              <a:spcBef>
                <a:spcPts val="400"/>
              </a:spcBef>
              <a:buClr>
                <a:srgbClr val="00B050"/>
              </a:buClr>
              <a:buFont typeface="Arial" panose="020B0604020202020204" pitchFamily="34" charset="0"/>
              <a:buChar char="•"/>
            </a:pPr>
            <a:r>
              <a:rPr lang="en-US" sz="2400" b="0" i="0" u="none" strike="noStrike">
                <a:solidFill>
                  <a:srgbClr val="000000"/>
                </a:solidFill>
                <a:effectLst/>
                <a:latin typeface="Arial" panose="020B0604020202020204" pitchFamily="34" charset="0"/>
                <a:cs typeface="Arial" panose="020B0604020202020204" pitchFamily="34" charset="0"/>
              </a:rPr>
              <a:t>Indicators C5 and C6 </a:t>
            </a:r>
            <a:r>
              <a:rPr lang="en-US" sz="2400" b="1" i="1" u="none" strike="noStrike">
                <a:solidFill>
                  <a:srgbClr val="FF0000"/>
                </a:solidFill>
                <a:effectLst/>
                <a:latin typeface="Arial" panose="020B0604020202020204" pitchFamily="34" charset="0"/>
                <a:cs typeface="Arial" panose="020B0604020202020204" pitchFamily="34" charset="0"/>
              </a:rPr>
              <a:t>New!!</a:t>
            </a:r>
            <a:r>
              <a:rPr lang="en-US" sz="2400" b="0" i="0">
                <a:solidFill>
                  <a:srgbClr val="000000"/>
                </a:solidFill>
                <a:effectLst/>
                <a:latin typeface="Arial" panose="020B0604020202020204" pitchFamily="34" charset="0"/>
                <a:cs typeface="Arial" panose="020B0604020202020204" pitchFamily="34" charset="0"/>
              </a:rPr>
              <a:t>​</a:t>
            </a:r>
          </a:p>
          <a:p>
            <a:pPr lvl="1" fontAlgn="base">
              <a:lnSpc>
                <a:spcPct val="120000"/>
              </a:lnSpc>
              <a:spcBef>
                <a:spcPts val="400"/>
              </a:spcBef>
              <a:buClr>
                <a:srgbClr val="00B050"/>
              </a:buClr>
            </a:pPr>
            <a:r>
              <a:rPr lang="en-US" b="0" i="0" u="none" strike="noStrike">
                <a:solidFill>
                  <a:srgbClr val="000000"/>
                </a:solidFill>
                <a:effectLst/>
                <a:latin typeface="Arial" panose="020B0604020202020204" pitchFamily="34" charset="0"/>
                <a:cs typeface="Arial" panose="020B0604020202020204" pitchFamily="34" charset="0"/>
              </a:rPr>
              <a:t>States </a:t>
            </a:r>
            <a:r>
              <a:rPr lang="en-US" b="0" i="1" u="none" strike="noStrike">
                <a:solidFill>
                  <a:srgbClr val="000000"/>
                </a:solidFill>
                <a:effectLst/>
                <a:latin typeface="Arial" panose="020B0604020202020204" pitchFamily="34" charset="0"/>
                <a:cs typeface="Arial" panose="020B0604020202020204" pitchFamily="34" charset="0"/>
              </a:rPr>
              <a:t>should</a:t>
            </a:r>
            <a:r>
              <a:rPr lang="en-US" b="0" i="0" u="none" strike="noStrike">
                <a:solidFill>
                  <a:srgbClr val="000000"/>
                </a:solidFill>
                <a:effectLst/>
                <a:latin typeface="Arial" panose="020B0604020202020204" pitchFamily="34" charset="0"/>
                <a:cs typeface="Arial" panose="020B0604020202020204" pitchFamily="34" charset="0"/>
              </a:rPr>
              <a:t> conduct a root cause analysis of identification rates, including data (if available) on the number of children referred, evaluated, and identified and report the results of this analysis in the SPP/APR.</a:t>
            </a:r>
            <a:r>
              <a:rPr lang="en-US" b="0" i="0">
                <a:solidFill>
                  <a:srgbClr val="000000"/>
                </a:solidFill>
                <a:effectLst/>
                <a:latin typeface="Arial" panose="020B0604020202020204" pitchFamily="34" charset="0"/>
                <a:cs typeface="Arial" panose="020B0604020202020204" pitchFamily="34" charset="0"/>
              </a:rPr>
              <a:t>​</a:t>
            </a:r>
          </a:p>
          <a:p>
            <a:pPr lvl="2" fontAlgn="base">
              <a:spcBef>
                <a:spcPts val="400"/>
              </a:spcBef>
              <a:buClr>
                <a:srgbClr val="00B050"/>
              </a:buClr>
            </a:pPr>
            <a:r>
              <a:rPr lang="en-US">
                <a:solidFill>
                  <a:srgbClr val="000000"/>
                </a:solidFill>
                <a:latin typeface="Arial" panose="020B0604020202020204" pitchFamily="34" charset="0"/>
                <a:cs typeface="Arial" panose="020B0604020202020204" pitchFamily="34" charset="0"/>
              </a:rPr>
              <a:t>S</a:t>
            </a:r>
            <a:r>
              <a:rPr lang="en-US" b="0" i="0" u="none" strike="noStrike">
                <a:solidFill>
                  <a:srgbClr val="000000"/>
                </a:solidFill>
                <a:effectLst/>
                <a:latin typeface="Arial" panose="020B0604020202020204" pitchFamily="34" charset="0"/>
                <a:cs typeface="Arial" panose="020B0604020202020204" pitchFamily="34" charset="0"/>
              </a:rPr>
              <a:t>ee the Measurement Table for additional details on the analysis</a:t>
            </a:r>
            <a:endParaRPr lang="en-US" b="0" i="0">
              <a:solidFill>
                <a:srgbClr val="000000"/>
              </a:solidFill>
              <a:effectLst/>
              <a:latin typeface="Arial" panose="020B0604020202020204" pitchFamily="34" charset="0"/>
              <a:cs typeface="Arial" panose="020B0604020202020204" pitchFamily="34" charset="0"/>
            </a:endParaRPr>
          </a:p>
          <a:p>
            <a:pPr lvl="1" fontAlgn="base">
              <a:lnSpc>
                <a:spcPct val="120000"/>
              </a:lnSpc>
              <a:spcBef>
                <a:spcPts val="400"/>
              </a:spcBef>
              <a:buClr>
                <a:srgbClr val="00B050"/>
              </a:buClr>
            </a:pPr>
            <a:r>
              <a:rPr lang="en-US" b="0" i="0" u="none" strike="noStrike">
                <a:solidFill>
                  <a:srgbClr val="000000"/>
                </a:solidFill>
                <a:effectLst/>
                <a:latin typeface="Arial" panose="020B0604020202020204" pitchFamily="34" charset="0"/>
                <a:cs typeface="Arial" panose="020B0604020202020204" pitchFamily="34" charset="0"/>
              </a:rPr>
              <a:t>If there is slippage, the State </a:t>
            </a:r>
            <a:r>
              <a:rPr lang="en-US" b="0" i="1" u="none" strike="noStrike">
                <a:solidFill>
                  <a:srgbClr val="000000"/>
                </a:solidFill>
                <a:effectLst/>
                <a:latin typeface="Arial" panose="020B0604020202020204" pitchFamily="34" charset="0"/>
                <a:cs typeface="Arial" panose="020B0604020202020204" pitchFamily="34" charset="0"/>
              </a:rPr>
              <a:t>must</a:t>
            </a:r>
            <a:r>
              <a:rPr lang="en-US" b="0" i="0" u="none" strike="noStrike">
                <a:solidFill>
                  <a:srgbClr val="000000"/>
                </a:solidFill>
                <a:effectLst/>
                <a:latin typeface="Arial" panose="020B0604020202020204" pitchFamily="34" charset="0"/>
                <a:cs typeface="Arial" panose="020B0604020202020204" pitchFamily="34" charset="0"/>
              </a:rPr>
              <a:t> include the results of its root cause analyses under the “Additional Information” section of these indicators.</a:t>
            </a:r>
            <a:r>
              <a:rPr lang="en-US" b="0" i="0">
                <a:solidFill>
                  <a:srgbClr val="000000"/>
                </a:solidFill>
                <a:effectLst/>
                <a:latin typeface="Arial" panose="020B0604020202020204" pitchFamily="34" charset="0"/>
                <a:cs typeface="Arial" panose="020B0604020202020204" pitchFamily="34" charset="0"/>
              </a:rPr>
              <a:t>​</a:t>
            </a:r>
          </a:p>
          <a:p>
            <a:pPr lvl="4">
              <a:lnSpc>
                <a:spcPct val="120000"/>
              </a:lnSpc>
              <a:buClr>
                <a:srgbClr val="00B050"/>
              </a:buClr>
            </a:pPr>
            <a:endParaRPr lang="en-US" sz="240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B7E21193-30BE-DF7A-6A20-FC4493AF5894}"/>
              </a:ext>
            </a:extLst>
          </p:cNvPr>
          <p:cNvSpPr txBox="1">
            <a:spLocks/>
          </p:cNvSpPr>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12</a:t>
            </a:fld>
            <a:endParaRPr lang="en-US"/>
          </a:p>
        </p:txBody>
      </p:sp>
    </p:spTree>
    <p:extLst>
      <p:ext uri="{BB962C8B-B14F-4D97-AF65-F5344CB8AC3E}">
        <p14:creationId xmlns:p14="http://schemas.microsoft.com/office/powerpoint/2010/main" val="572309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F47161-FFD4-6457-CC0B-57A483D920A4}"/>
              </a:ext>
            </a:extLst>
          </p:cNvPr>
          <p:cNvSpPr>
            <a:spLocks noGrp="1"/>
          </p:cNvSpPr>
          <p:nvPr>
            <p:ph type="ctrTitle"/>
          </p:nvPr>
        </p:nvSpPr>
        <p:spPr/>
        <p:txBody>
          <a:bodyPr>
            <a:normAutofit fontScale="90000"/>
          </a:bodyPr>
          <a:lstStyle/>
          <a:p>
            <a:r>
              <a:rPr lang="en-US" sz="4800" b="1"/>
              <a:t>Resources to Support Your Preparation</a:t>
            </a:r>
          </a:p>
        </p:txBody>
      </p:sp>
      <p:sp>
        <p:nvSpPr>
          <p:cNvPr id="9" name="Subtitle 8">
            <a:extLst>
              <a:ext uri="{FF2B5EF4-FFF2-40B4-BE49-F238E27FC236}">
                <a16:creationId xmlns:a16="http://schemas.microsoft.com/office/drawing/2014/main" id="{69A812CC-A95F-744F-5879-D9DCE4400FBF}"/>
              </a:ext>
            </a:extLst>
          </p:cNvPr>
          <p:cNvSpPr>
            <a:spLocks noGrp="1"/>
          </p:cNvSpPr>
          <p:nvPr>
            <p:ph type="subTitle" idx="1"/>
          </p:nvPr>
        </p:nvSpPr>
        <p:spPr>
          <a:xfrm>
            <a:off x="571155" y="3832261"/>
            <a:ext cx="11027288" cy="2178121"/>
          </a:xfrm>
        </p:spPr>
        <p:txBody>
          <a:bodyPr>
            <a:normAutofit lnSpcReduction="10000"/>
          </a:bodyPr>
          <a:lstStyle/>
          <a:p>
            <a:r>
              <a:rPr lang="en-US" sz="2400"/>
              <a:t>SPP/APR Modules (being updated)</a:t>
            </a:r>
          </a:p>
          <a:p>
            <a:r>
              <a:rPr lang="en-US" sz="2400"/>
              <a:t>SPP/APR Checklists &amp; Tips (being updated)</a:t>
            </a:r>
          </a:p>
          <a:p>
            <a:r>
              <a:rPr lang="en-US" sz="2400"/>
              <a:t>Data Calculations (NEW!)</a:t>
            </a:r>
          </a:p>
          <a:p>
            <a:r>
              <a:rPr lang="en-US" sz="2400"/>
              <a:t>C12 Guidance and Summary Tool (NEW!)</a:t>
            </a:r>
          </a:p>
        </p:txBody>
      </p:sp>
      <p:sp>
        <p:nvSpPr>
          <p:cNvPr id="2" name="5-Point Star 1">
            <a:extLst>
              <a:ext uri="{FF2B5EF4-FFF2-40B4-BE49-F238E27FC236}">
                <a16:creationId xmlns:a16="http://schemas.microsoft.com/office/drawing/2014/main" id="{68E0891F-FC6F-D496-0F34-9E8AD1BEBC8F}"/>
              </a:ext>
            </a:extLst>
          </p:cNvPr>
          <p:cNvSpPr/>
          <p:nvPr/>
        </p:nvSpPr>
        <p:spPr>
          <a:xfrm>
            <a:off x="6626831" y="297951"/>
            <a:ext cx="4880225" cy="489049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t>CHAT: Have you used these tools?</a:t>
            </a:r>
          </a:p>
          <a:p>
            <a:pPr algn="ctr"/>
            <a:r>
              <a:rPr lang="en-US" sz="2200"/>
              <a:t>How were they helpful?</a:t>
            </a:r>
          </a:p>
        </p:txBody>
      </p:sp>
    </p:spTree>
    <p:extLst>
      <p:ext uri="{BB962C8B-B14F-4D97-AF65-F5344CB8AC3E}">
        <p14:creationId xmlns:p14="http://schemas.microsoft.com/office/powerpoint/2010/main" val="306902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0489A3-282C-6126-5E0A-66F46D4662BD}"/>
              </a:ext>
            </a:extLst>
          </p:cNvPr>
          <p:cNvSpPr>
            <a:spLocks noGrp="1"/>
          </p:cNvSpPr>
          <p:nvPr>
            <p:ph type="title"/>
          </p:nvPr>
        </p:nvSpPr>
        <p:spPr/>
        <p:txBody>
          <a:bodyPr>
            <a:normAutofit/>
          </a:bodyPr>
          <a:lstStyle/>
          <a:p>
            <a:r>
              <a:rPr lang="en-US" sz="4800"/>
              <a:t>SPP/APR Modules</a:t>
            </a:r>
          </a:p>
        </p:txBody>
      </p:sp>
    </p:spTree>
    <p:extLst>
      <p:ext uri="{BB962C8B-B14F-4D97-AF65-F5344CB8AC3E}">
        <p14:creationId xmlns:p14="http://schemas.microsoft.com/office/powerpoint/2010/main" val="905522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66CDD74-D15A-D3CA-79F4-0028A55E667E}"/>
              </a:ext>
            </a:extLst>
          </p:cNvPr>
          <p:cNvSpPr>
            <a:spLocks noGrp="1"/>
          </p:cNvSpPr>
          <p:nvPr>
            <p:ph type="title"/>
          </p:nvPr>
        </p:nvSpPr>
        <p:spPr>
          <a:xfrm>
            <a:off x="587828" y="226980"/>
            <a:ext cx="11005457" cy="914400"/>
          </a:xfrm>
        </p:spPr>
        <p:txBody>
          <a:bodyPr>
            <a:normAutofit/>
          </a:bodyPr>
          <a:lstStyle>
            <a:lvl1pPr>
              <a:defRPr cap="none"/>
            </a:lvl1pPr>
          </a:lstStyle>
          <a:p>
            <a:pPr algn="ctr"/>
            <a:r>
              <a:rPr lang="en-US" sz="3200">
                <a:solidFill>
                  <a:srgbClr val="104578"/>
                </a:solidFill>
                <a:latin typeface="Arial" panose="020B0604020202020204" pitchFamily="34" charset="0"/>
                <a:ea typeface="Tahoma"/>
                <a:cs typeface="Arial" panose="020B0604020202020204" pitchFamily="34" charset="0"/>
              </a:rPr>
              <a:t>SPP/APR Modules: Overview</a:t>
            </a:r>
            <a:endParaRPr lang="en-US" sz="3200">
              <a:solidFill>
                <a:srgbClr val="104578"/>
              </a:solidFill>
              <a:latin typeface="Arial" panose="020B0604020202020204" pitchFamily="34" charset="0"/>
              <a:cs typeface="Arial" panose="020B0604020202020204" pitchFamily="34" charset="0"/>
            </a:endParaRPr>
          </a:p>
        </p:txBody>
      </p:sp>
      <p:pic>
        <p:nvPicPr>
          <p:cNvPr id="9" name="Picture 8" descr="This picture displays the landing page and table of contents for ECTA's SPP/APR training modules.&#10;">
            <a:extLst>
              <a:ext uri="{FF2B5EF4-FFF2-40B4-BE49-F238E27FC236}">
                <a16:creationId xmlns:a16="http://schemas.microsoft.com/office/drawing/2014/main" id="{94ED4E0C-96C5-443F-080F-DB5A756325F6}"/>
              </a:ext>
            </a:extLst>
          </p:cNvPr>
          <p:cNvPicPr>
            <a:picLocks noChangeAspect="1"/>
          </p:cNvPicPr>
          <p:nvPr/>
        </p:nvPicPr>
        <p:blipFill rotWithShape="1">
          <a:blip r:embed="rId3"/>
          <a:srcRect l="-894" t="11128" r="89" b="-153"/>
          <a:stretch/>
        </p:blipFill>
        <p:spPr>
          <a:xfrm>
            <a:off x="896021" y="736401"/>
            <a:ext cx="10389070" cy="5385197"/>
          </a:xfrm>
          <a:prstGeom prst="rect">
            <a:avLst/>
          </a:prstGeom>
        </p:spPr>
      </p:pic>
      <p:sp>
        <p:nvSpPr>
          <p:cNvPr id="6" name="Slide Number Placeholder 5">
            <a:extLst>
              <a:ext uri="{FF2B5EF4-FFF2-40B4-BE49-F238E27FC236}">
                <a16:creationId xmlns:a16="http://schemas.microsoft.com/office/drawing/2014/main" id="{9D6C0149-FC0E-EEAD-555C-A462679265C0}"/>
              </a:ext>
            </a:extLst>
          </p:cNvPr>
          <p:cNvSpPr txBox="1">
            <a:spLocks/>
          </p:cNvSpPr>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15</a:t>
            </a:fld>
            <a:endParaRPr lang="en-US"/>
          </a:p>
        </p:txBody>
      </p:sp>
    </p:spTree>
    <p:extLst>
      <p:ext uri="{BB962C8B-B14F-4D97-AF65-F5344CB8AC3E}">
        <p14:creationId xmlns:p14="http://schemas.microsoft.com/office/powerpoint/2010/main" val="4025029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3F20C0C-E790-EE0B-F4C3-AA080850A112}"/>
              </a:ext>
            </a:extLst>
          </p:cNvPr>
          <p:cNvSpPr>
            <a:spLocks noGrp="1"/>
          </p:cNvSpPr>
          <p:nvPr>
            <p:ph type="title"/>
          </p:nvPr>
        </p:nvSpPr>
        <p:spPr/>
        <p:txBody>
          <a:bodyPr>
            <a:normAutofit/>
          </a:bodyPr>
          <a:lstStyle>
            <a:lvl1pPr>
              <a:defRPr cap="none"/>
            </a:lvl1pPr>
          </a:lstStyle>
          <a:p>
            <a:r>
              <a:rPr lang="en-US"/>
              <a:t>SPP/APR Modules: What? Why? Who?</a:t>
            </a:r>
          </a:p>
        </p:txBody>
      </p:sp>
      <p:sp>
        <p:nvSpPr>
          <p:cNvPr id="7" name="Content Placeholder 2">
            <a:extLst>
              <a:ext uri="{FF2B5EF4-FFF2-40B4-BE49-F238E27FC236}">
                <a16:creationId xmlns:a16="http://schemas.microsoft.com/office/drawing/2014/main" id="{FCD15E52-7D47-F771-5E76-49DCA3E532A3}"/>
              </a:ext>
            </a:extLst>
          </p:cNvPr>
          <p:cNvSpPr>
            <a:spLocks noGrp="1"/>
          </p:cNvSpPr>
          <p:nvPr>
            <p:ph idx="1"/>
          </p:nvPr>
        </p:nvSpPr>
        <p:spPr>
          <a:xfrm>
            <a:off x="587829" y="1141380"/>
            <a:ext cx="11005457" cy="4704784"/>
          </a:xfrm>
        </p:spPr>
        <p:txBody>
          <a:bodyPr anchor="t">
            <a:noAutofit/>
          </a:bodyPr>
          <a:lstStyle/>
          <a:p>
            <a:pPr>
              <a:lnSpc>
                <a:spcPct val="109000"/>
              </a:lnSpc>
            </a:pPr>
            <a:r>
              <a:rPr lang="en-US" sz="1900" b="1"/>
              <a:t>Purpose</a:t>
            </a:r>
            <a:r>
              <a:rPr lang="en-US" sz="1900"/>
              <a:t>: A collection of self-directed modules that provides an overview and explains purpose of SPP/APR</a:t>
            </a:r>
          </a:p>
          <a:p>
            <a:pPr lvl="1">
              <a:lnSpc>
                <a:spcPct val="109000"/>
              </a:lnSpc>
            </a:pPr>
            <a:r>
              <a:rPr lang="en-US" sz="1900"/>
              <a:t>Each module summarizes the SPP/APR Measurement Tables, including a description of the indicator, its measurement, reporting requirements, additional info as needed, and indicator-specific resources</a:t>
            </a:r>
          </a:p>
          <a:p>
            <a:pPr>
              <a:lnSpc>
                <a:spcPct val="109000"/>
              </a:lnSpc>
            </a:pPr>
            <a:r>
              <a:rPr lang="en-US" sz="1900" b="1"/>
              <a:t>Use</a:t>
            </a:r>
            <a:r>
              <a:rPr lang="en-US" sz="1900"/>
              <a:t>: The modules were designed to provide…</a:t>
            </a:r>
            <a:endParaRPr lang="en-US" sz="1900" b="1"/>
          </a:p>
          <a:p>
            <a:pPr lvl="1">
              <a:lnSpc>
                <a:spcPct val="109000"/>
              </a:lnSpc>
            </a:pPr>
            <a:r>
              <a:rPr lang="en-US" sz="1900"/>
              <a:t>A basic understanding of IDEA Part C and Part B 619 SPP/APR indicators and their requirements for Part C and Part B 619 coordinators and staff</a:t>
            </a:r>
          </a:p>
          <a:p>
            <a:pPr lvl="1">
              <a:lnSpc>
                <a:spcPct val="109000"/>
              </a:lnSpc>
            </a:pPr>
            <a:r>
              <a:rPr lang="en-US" sz="1900"/>
              <a:t>A refresher on all or some of the SPP/APR requirements</a:t>
            </a:r>
          </a:p>
          <a:p>
            <a:pPr lvl="1">
              <a:lnSpc>
                <a:spcPct val="109000"/>
              </a:lnSpc>
            </a:pPr>
            <a:r>
              <a:rPr lang="en-US" sz="1900"/>
              <a:t>For Part C and Part B Section 619 coordinators and staff, as well as stakeholders interested in learning more about the SPP/APR requirements, including parents</a:t>
            </a:r>
          </a:p>
        </p:txBody>
      </p:sp>
      <p:sp>
        <p:nvSpPr>
          <p:cNvPr id="6" name="Slide Number Placeholder 5">
            <a:extLst>
              <a:ext uri="{FF2B5EF4-FFF2-40B4-BE49-F238E27FC236}">
                <a16:creationId xmlns:a16="http://schemas.microsoft.com/office/drawing/2014/main" id="{B7E21193-30BE-DF7A-6A20-FC4493AF5894}"/>
              </a:ext>
            </a:extLst>
          </p:cNvPr>
          <p:cNvSpPr txBox="1">
            <a:spLocks/>
          </p:cNvSpPr>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16</a:t>
            </a:fld>
            <a:endParaRPr lang="en-US"/>
          </a:p>
        </p:txBody>
      </p:sp>
    </p:spTree>
    <p:extLst>
      <p:ext uri="{BB962C8B-B14F-4D97-AF65-F5344CB8AC3E}">
        <p14:creationId xmlns:p14="http://schemas.microsoft.com/office/powerpoint/2010/main" val="1464141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9685F1-BA62-42C1-317D-4EB4931B9E15}"/>
              </a:ext>
            </a:extLst>
          </p:cNvPr>
          <p:cNvSpPr>
            <a:spLocks noGrp="1"/>
          </p:cNvSpPr>
          <p:nvPr>
            <p:ph type="title"/>
          </p:nvPr>
        </p:nvSpPr>
        <p:spPr/>
        <p:txBody>
          <a:bodyPr/>
          <a:lstStyle/>
          <a:p>
            <a:r>
              <a:rPr lang="en-US"/>
              <a:t>SPP/APR Modules: Indicators</a:t>
            </a:r>
          </a:p>
        </p:txBody>
      </p:sp>
      <p:pic>
        <p:nvPicPr>
          <p:cNvPr id="7" name="Picture 6" descr="This image is a screenshot from the SPP/APR modules showing the Part C indicators and the Part B indicators by compliance indicators and results indicators.">
            <a:extLst>
              <a:ext uri="{FF2B5EF4-FFF2-40B4-BE49-F238E27FC236}">
                <a16:creationId xmlns:a16="http://schemas.microsoft.com/office/drawing/2014/main" id="{3E81D85F-FB75-7BD0-E4F7-D09CD43174B4}"/>
              </a:ext>
            </a:extLst>
          </p:cNvPr>
          <p:cNvPicPr>
            <a:picLocks noChangeAspect="1"/>
          </p:cNvPicPr>
          <p:nvPr/>
        </p:nvPicPr>
        <p:blipFill>
          <a:blip r:embed="rId3">
            <a:extLst>
              <a:ext uri="{28A0092B-C50C-407E-A947-70E740481C1C}">
                <a14:useLocalDpi xmlns:a14="http://schemas.microsoft.com/office/drawing/2010/main" val="0"/>
              </a:ext>
            </a:extLst>
          </a:blip>
          <a:srcRect l="4093" t="1958" r="3915" b="2108"/>
          <a:stretch/>
        </p:blipFill>
        <p:spPr>
          <a:xfrm>
            <a:off x="2397237" y="985027"/>
            <a:ext cx="7386638" cy="5490880"/>
          </a:xfrm>
          <a:prstGeom prst="rect">
            <a:avLst/>
          </a:prstGeom>
        </p:spPr>
      </p:pic>
      <p:sp>
        <p:nvSpPr>
          <p:cNvPr id="2" name="Slide Number Placeholder 1">
            <a:extLst>
              <a:ext uri="{FF2B5EF4-FFF2-40B4-BE49-F238E27FC236}">
                <a16:creationId xmlns:a16="http://schemas.microsoft.com/office/drawing/2014/main" id="{665AF84A-0602-5B3B-1BA5-873DF47B4DE8}"/>
              </a:ext>
            </a:extLst>
          </p:cNvPr>
          <p:cNvSpPr>
            <a:spLocks noGrp="1"/>
          </p:cNvSpPr>
          <p:nvPr>
            <p:ph type="sldNum" sz="quarter" idx="4"/>
          </p:nvPr>
        </p:nvSpPr>
        <p:spPr/>
        <p:txBody>
          <a:bodyPr/>
          <a:lstStyle/>
          <a:p>
            <a:fld id="{330EA680-D336-4FF7-8B7A-9848BB0A1C32}" type="slidenum">
              <a:rPr lang="en-US" smtClean="0"/>
              <a:t>17</a:t>
            </a:fld>
            <a:endParaRPr lang="en-US"/>
          </a:p>
        </p:txBody>
      </p:sp>
    </p:spTree>
    <p:extLst>
      <p:ext uri="{BB962C8B-B14F-4D97-AF65-F5344CB8AC3E}">
        <p14:creationId xmlns:p14="http://schemas.microsoft.com/office/powerpoint/2010/main" val="785567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66CDD74-D15A-D3CA-79F4-0028A55E667E}"/>
              </a:ext>
            </a:extLst>
          </p:cNvPr>
          <p:cNvSpPr>
            <a:spLocks noGrp="1"/>
          </p:cNvSpPr>
          <p:nvPr>
            <p:ph type="title"/>
          </p:nvPr>
        </p:nvSpPr>
        <p:spPr>
          <a:xfrm>
            <a:off x="587828" y="226980"/>
            <a:ext cx="11005457" cy="914400"/>
          </a:xfrm>
        </p:spPr>
        <p:txBody>
          <a:bodyPr>
            <a:normAutofit/>
          </a:bodyPr>
          <a:lstStyle>
            <a:lvl1pPr>
              <a:defRPr cap="none"/>
            </a:lvl1pPr>
          </a:lstStyle>
          <a:p>
            <a:pPr algn="ctr"/>
            <a:r>
              <a:rPr lang="en-US" sz="3200">
                <a:solidFill>
                  <a:srgbClr val="104578"/>
                </a:solidFill>
                <a:latin typeface="Arial" panose="020B0604020202020204" pitchFamily="34" charset="0"/>
                <a:ea typeface="Tahoma"/>
                <a:cs typeface="Arial" panose="020B0604020202020204" pitchFamily="34" charset="0"/>
              </a:rPr>
              <a:t>SPP/APR Modules: C-1 Example</a:t>
            </a:r>
            <a:endParaRPr lang="en-US" sz="3200" b="1">
              <a:solidFill>
                <a:srgbClr val="104578"/>
              </a:solidFill>
              <a:latin typeface="Arial" panose="020B0604020202020204" pitchFamily="34" charset="0"/>
              <a:cs typeface="Arial" panose="020B0604020202020204" pitchFamily="34" charset="0"/>
            </a:endParaRPr>
          </a:p>
        </p:txBody>
      </p:sp>
      <p:pic>
        <p:nvPicPr>
          <p:cNvPr id="9" name="Content Placeholder 3" descr="Screenshot from the SPP/APR modules of the C-1 indicator on timely services.">
            <a:extLst>
              <a:ext uri="{FF2B5EF4-FFF2-40B4-BE49-F238E27FC236}">
                <a16:creationId xmlns:a16="http://schemas.microsoft.com/office/drawing/2014/main" id="{4913DD0A-0C99-67CB-460E-4D071234E052}"/>
              </a:ext>
              <a:ext uri="{C183D7F6-B498-43B3-948B-1728B52AA6E4}">
                <adec:decorative xmlns:adec="http://schemas.microsoft.com/office/drawing/2017/decorative" val="0"/>
              </a:ext>
            </a:extLst>
          </p:cNvPr>
          <p:cNvPicPr>
            <a:picLocks noGrp="1" noChangeAspect="1"/>
          </p:cNvPicPr>
          <p:nvPr>
            <p:ph idx="1"/>
          </p:nvPr>
        </p:nvPicPr>
        <p:blipFill rotWithShape="1">
          <a:blip r:embed="rId3"/>
          <a:srcRect l="24238" t="9589" r="160" b="-274"/>
          <a:stretch/>
        </p:blipFill>
        <p:spPr>
          <a:xfrm>
            <a:off x="2564531" y="944026"/>
            <a:ext cx="7052050" cy="4969948"/>
          </a:xfrm>
          <a:ln>
            <a:solidFill>
              <a:srgbClr val="154578"/>
            </a:solidFill>
          </a:ln>
        </p:spPr>
      </p:pic>
      <p:sp>
        <p:nvSpPr>
          <p:cNvPr id="6" name="Slide Number Placeholder 5">
            <a:extLst>
              <a:ext uri="{FF2B5EF4-FFF2-40B4-BE49-F238E27FC236}">
                <a16:creationId xmlns:a16="http://schemas.microsoft.com/office/drawing/2014/main" id="{9D6C0149-FC0E-EEAD-555C-A462679265C0}"/>
              </a:ext>
            </a:extLst>
          </p:cNvPr>
          <p:cNvSpPr txBox="1">
            <a:spLocks/>
          </p:cNvSpPr>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18</a:t>
            </a:fld>
            <a:endParaRPr lang="en-US"/>
          </a:p>
        </p:txBody>
      </p:sp>
    </p:spTree>
    <p:extLst>
      <p:ext uri="{BB962C8B-B14F-4D97-AF65-F5344CB8AC3E}">
        <p14:creationId xmlns:p14="http://schemas.microsoft.com/office/powerpoint/2010/main" val="1232471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3F20C0C-E790-EE0B-F4C3-AA080850A112}"/>
              </a:ext>
            </a:extLst>
          </p:cNvPr>
          <p:cNvSpPr>
            <a:spLocks noGrp="1"/>
          </p:cNvSpPr>
          <p:nvPr>
            <p:ph type="title"/>
          </p:nvPr>
        </p:nvSpPr>
        <p:spPr>
          <a:xfrm>
            <a:off x="587828" y="226980"/>
            <a:ext cx="11005457" cy="914400"/>
          </a:xfrm>
        </p:spPr>
        <p:txBody>
          <a:bodyPr>
            <a:normAutofit/>
          </a:bodyPr>
          <a:lstStyle>
            <a:lvl1pPr>
              <a:defRPr cap="none"/>
            </a:lvl1pPr>
          </a:lstStyle>
          <a:p>
            <a:pPr algn="ctr"/>
            <a:r>
              <a:rPr lang="en-US" sz="3200">
                <a:solidFill>
                  <a:srgbClr val="104578"/>
                </a:solidFill>
                <a:latin typeface="Arial" panose="020B0604020202020204" pitchFamily="34" charset="0"/>
                <a:cs typeface="Arial" panose="020B0604020202020204" pitchFamily="34" charset="0"/>
              </a:rPr>
              <a:t>SPP/APR Modules: Interactive</a:t>
            </a:r>
          </a:p>
        </p:txBody>
      </p:sp>
      <p:pic>
        <p:nvPicPr>
          <p:cNvPr id="9" name="Picture 8" descr="This image shows a screenshot of the reminder section included in the SPP/APR modules for each indicator.">
            <a:extLst>
              <a:ext uri="{FF2B5EF4-FFF2-40B4-BE49-F238E27FC236}">
                <a16:creationId xmlns:a16="http://schemas.microsoft.com/office/drawing/2014/main" id="{952B59EF-5068-65A1-188B-8A5B80FE16E5}"/>
              </a:ext>
            </a:extLst>
          </p:cNvPr>
          <p:cNvPicPr>
            <a:picLocks noChangeAspect="1"/>
          </p:cNvPicPr>
          <p:nvPr/>
        </p:nvPicPr>
        <p:blipFill rotWithShape="1">
          <a:blip r:embed="rId3"/>
          <a:srcRect l="32620" t="17361" r="7543" b="7118"/>
          <a:stretch/>
        </p:blipFill>
        <p:spPr>
          <a:xfrm>
            <a:off x="832034" y="1393660"/>
            <a:ext cx="6044294" cy="4476756"/>
          </a:xfrm>
          <a:prstGeom prst="rect">
            <a:avLst/>
          </a:prstGeom>
        </p:spPr>
      </p:pic>
      <p:pic>
        <p:nvPicPr>
          <p:cNvPr id="10" name="Picture 9" descr="Reminder 2 states &quot;include exceptional famliy circumstances.”">
            <a:extLst>
              <a:ext uri="{FF2B5EF4-FFF2-40B4-BE49-F238E27FC236}">
                <a16:creationId xmlns:a16="http://schemas.microsoft.com/office/drawing/2014/main" id="{C9398FE0-A62A-C566-F173-E3C96616DB33}"/>
              </a:ext>
            </a:extLst>
          </p:cNvPr>
          <p:cNvPicPr>
            <a:picLocks noChangeAspect="1"/>
          </p:cNvPicPr>
          <p:nvPr/>
        </p:nvPicPr>
        <p:blipFill rotWithShape="1">
          <a:blip r:embed="rId4"/>
          <a:srcRect l="61672" t="47569" r="12538" b="18576"/>
          <a:stretch/>
        </p:blipFill>
        <p:spPr>
          <a:xfrm>
            <a:off x="6987564" y="1477003"/>
            <a:ext cx="4248778" cy="3274229"/>
          </a:xfrm>
          <a:prstGeom prst="rect">
            <a:avLst/>
          </a:prstGeom>
        </p:spPr>
      </p:pic>
      <p:pic>
        <p:nvPicPr>
          <p:cNvPr id="11" name="Picture 10" descr="Reminder 9 states: &quot;Check the APR instructions for any additional requirements that must be addressed.”">
            <a:extLst>
              <a:ext uri="{FF2B5EF4-FFF2-40B4-BE49-F238E27FC236}">
                <a16:creationId xmlns:a16="http://schemas.microsoft.com/office/drawing/2014/main" id="{0AB98376-784A-4D55-9E7E-C07AECE61EBB}"/>
              </a:ext>
            </a:extLst>
          </p:cNvPr>
          <p:cNvPicPr>
            <a:picLocks noChangeAspect="1"/>
          </p:cNvPicPr>
          <p:nvPr/>
        </p:nvPicPr>
        <p:blipFill rotWithShape="1">
          <a:blip r:embed="rId5"/>
          <a:srcRect l="53673" t="34609" r="17653" b="33913"/>
          <a:stretch/>
        </p:blipFill>
        <p:spPr>
          <a:xfrm>
            <a:off x="7701940" y="3833617"/>
            <a:ext cx="3906717" cy="2456427"/>
          </a:xfrm>
          <a:prstGeom prst="rect">
            <a:avLst/>
          </a:prstGeom>
        </p:spPr>
      </p:pic>
      <p:sp>
        <p:nvSpPr>
          <p:cNvPr id="6" name="Slide Number Placeholder 5">
            <a:extLst>
              <a:ext uri="{FF2B5EF4-FFF2-40B4-BE49-F238E27FC236}">
                <a16:creationId xmlns:a16="http://schemas.microsoft.com/office/drawing/2014/main" id="{B7E21193-30BE-DF7A-6A20-FC4493AF5894}"/>
              </a:ext>
            </a:extLst>
          </p:cNvPr>
          <p:cNvSpPr txBox="1">
            <a:spLocks/>
          </p:cNvSpPr>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19</a:t>
            </a:fld>
            <a:endParaRPr lang="en-US"/>
          </a:p>
        </p:txBody>
      </p:sp>
    </p:spTree>
    <p:extLst>
      <p:ext uri="{BB962C8B-B14F-4D97-AF65-F5344CB8AC3E}">
        <p14:creationId xmlns:p14="http://schemas.microsoft.com/office/powerpoint/2010/main" val="652354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66CDD74-D15A-D3CA-79F4-0028A55E667E}"/>
              </a:ext>
            </a:extLst>
          </p:cNvPr>
          <p:cNvSpPr>
            <a:spLocks noGrp="1"/>
          </p:cNvSpPr>
          <p:nvPr>
            <p:ph type="title"/>
          </p:nvPr>
        </p:nvSpPr>
        <p:spPr>
          <a:xfrm>
            <a:off x="587828" y="226980"/>
            <a:ext cx="11005457" cy="914400"/>
          </a:xfrm>
        </p:spPr>
        <p:txBody>
          <a:bodyPr>
            <a:normAutofit/>
          </a:bodyPr>
          <a:lstStyle>
            <a:lvl1pPr>
              <a:defRPr cap="none"/>
            </a:lvl1pPr>
          </a:lstStyle>
          <a:p>
            <a:pPr algn="ctr"/>
            <a:r>
              <a:rPr lang="en-US" sz="3200">
                <a:solidFill>
                  <a:srgbClr val="104578"/>
                </a:solidFill>
                <a:latin typeface="Arial" panose="020B0604020202020204" pitchFamily="34" charset="0"/>
                <a:cs typeface="Arial" panose="020B0604020202020204" pitchFamily="34" charset="0"/>
              </a:rPr>
              <a:t>Purpose</a:t>
            </a:r>
          </a:p>
        </p:txBody>
      </p:sp>
      <p:pic>
        <p:nvPicPr>
          <p:cNvPr id="2" name="Picture 1" descr="A man and a toddler playing with a toy.">
            <a:extLst>
              <a:ext uri="{FF2B5EF4-FFF2-40B4-BE49-F238E27FC236}">
                <a16:creationId xmlns:a16="http://schemas.microsoft.com/office/drawing/2014/main" id="{906A9546-13B5-0972-B1E4-C1883DE2A7EF}"/>
              </a:ext>
            </a:extLst>
          </p:cNvPr>
          <p:cNvPicPr>
            <a:picLocks noChangeAspect="1"/>
          </p:cNvPicPr>
          <p:nvPr/>
        </p:nvPicPr>
        <p:blipFill>
          <a:blip r:embed="rId3"/>
          <a:stretch>
            <a:fillRect/>
          </a:stretch>
        </p:blipFill>
        <p:spPr>
          <a:xfrm>
            <a:off x="1588" y="1609725"/>
            <a:ext cx="5457825" cy="3638550"/>
          </a:xfrm>
          <a:prstGeom prst="rect">
            <a:avLst/>
          </a:prstGeom>
        </p:spPr>
      </p:pic>
      <p:sp>
        <p:nvSpPr>
          <p:cNvPr id="7" name="Content Placeholder 2">
            <a:extLst>
              <a:ext uri="{FF2B5EF4-FFF2-40B4-BE49-F238E27FC236}">
                <a16:creationId xmlns:a16="http://schemas.microsoft.com/office/drawing/2014/main" id="{5BFF213E-580D-A2DE-4242-A4C479776147}"/>
              </a:ext>
            </a:extLst>
          </p:cNvPr>
          <p:cNvSpPr>
            <a:spLocks noGrp="1"/>
          </p:cNvSpPr>
          <p:nvPr>
            <p:ph idx="1"/>
          </p:nvPr>
        </p:nvSpPr>
        <p:spPr>
          <a:xfrm>
            <a:off x="5755141" y="1368358"/>
            <a:ext cx="5838145" cy="4477806"/>
          </a:xfrm>
        </p:spPr>
        <p:txBody>
          <a:bodyPr anchor="t">
            <a:normAutofit/>
          </a:bodyPr>
          <a:lstStyle/>
          <a:p>
            <a:pPr lvl="0">
              <a:lnSpc>
                <a:spcPct val="120000"/>
              </a:lnSpc>
              <a:buClr>
                <a:srgbClr val="00B050"/>
              </a:buClr>
            </a:pPr>
            <a:r>
              <a:rPr lang="en-US" sz="2400" b="0" i="0">
                <a:solidFill>
                  <a:srgbClr val="000000"/>
                </a:solidFill>
                <a:effectLst/>
                <a:latin typeface="Arial" panose="020B0604020202020204" pitchFamily="34" charset="0"/>
                <a:cs typeface="Arial" panose="020B0604020202020204" pitchFamily="34" charset="0"/>
              </a:rPr>
              <a:t>Share information </a:t>
            </a:r>
            <a:r>
              <a:rPr lang="en-US" sz="2400">
                <a:solidFill>
                  <a:srgbClr val="000000"/>
                </a:solidFill>
                <a:latin typeface="Arial" panose="020B0604020202020204" pitchFamily="34" charset="0"/>
                <a:cs typeface="Arial" panose="020B0604020202020204" pitchFamily="34" charset="0"/>
              </a:rPr>
              <a:t>to help states:</a:t>
            </a:r>
          </a:p>
          <a:p>
            <a:pPr lvl="1">
              <a:lnSpc>
                <a:spcPct val="120000"/>
              </a:lnSpc>
              <a:buClr>
                <a:srgbClr val="00B050"/>
              </a:buClr>
            </a:pPr>
            <a:r>
              <a:rPr lang="en-US" b="0" i="0">
                <a:solidFill>
                  <a:srgbClr val="000000"/>
                </a:solidFill>
                <a:effectLst/>
                <a:latin typeface="Arial" panose="020B0604020202020204" pitchFamily="34" charset="0"/>
                <a:cs typeface="Arial" panose="020B0604020202020204" pitchFamily="34" charset="0"/>
              </a:rPr>
              <a:t>Prepare your SPP/APR</a:t>
            </a:r>
            <a:endParaRPr lang="en-US">
              <a:latin typeface="Arial" panose="020B0604020202020204" pitchFamily="34" charset="0"/>
              <a:cs typeface="Arial" panose="020B0604020202020204" pitchFamily="34" charset="0"/>
            </a:endParaRPr>
          </a:p>
          <a:p>
            <a:pPr lvl="1">
              <a:lnSpc>
                <a:spcPct val="120000"/>
              </a:lnSpc>
              <a:buClr>
                <a:srgbClr val="00B050"/>
              </a:buClr>
            </a:pPr>
            <a:r>
              <a:rPr lang="en-US">
                <a:latin typeface="Arial" panose="020B0604020202020204" pitchFamily="34" charset="0"/>
                <a:cs typeface="Arial" panose="020B0604020202020204" pitchFamily="34" charset="0"/>
              </a:rPr>
              <a:t>Learn about recent changes to the SPP/APR</a:t>
            </a:r>
          </a:p>
          <a:p>
            <a:pPr lvl="1">
              <a:lnSpc>
                <a:spcPct val="120000"/>
              </a:lnSpc>
              <a:buClr>
                <a:srgbClr val="00B050"/>
              </a:buClr>
            </a:pPr>
            <a:r>
              <a:rPr lang="en-US">
                <a:latin typeface="Arial" panose="020B0604020202020204" pitchFamily="34" charset="0"/>
                <a:cs typeface="Arial" panose="020B0604020202020204" pitchFamily="34" charset="0"/>
              </a:rPr>
              <a:t>Learn about resources available to help with APR development</a:t>
            </a:r>
          </a:p>
          <a:p>
            <a:pPr lvl="1">
              <a:lnSpc>
                <a:spcPct val="120000"/>
              </a:lnSpc>
              <a:buClr>
                <a:srgbClr val="00B050"/>
              </a:buClr>
            </a:pPr>
            <a:r>
              <a:rPr lang="en-US">
                <a:latin typeface="Arial" panose="020B0604020202020204" pitchFamily="34" charset="0"/>
                <a:cs typeface="Arial" panose="020B0604020202020204" pitchFamily="34" charset="0"/>
              </a:rPr>
              <a:t>Learn about available SPP/APR technical assistance</a:t>
            </a:r>
          </a:p>
        </p:txBody>
      </p:sp>
      <p:sp>
        <p:nvSpPr>
          <p:cNvPr id="3" name="Slide Number Placeholder 2">
            <a:extLst>
              <a:ext uri="{FF2B5EF4-FFF2-40B4-BE49-F238E27FC236}">
                <a16:creationId xmlns:a16="http://schemas.microsoft.com/office/drawing/2014/main" id="{1C0ED908-B27B-0E0C-5E61-320665BE8C46}"/>
              </a:ext>
            </a:extLst>
          </p:cNvPr>
          <p:cNvSpPr>
            <a:spLocks noGrp="1"/>
          </p:cNvSpPr>
          <p:nvPr>
            <p:ph type="sldNum" sz="quarter" idx="4"/>
          </p:nvPr>
        </p:nvSpPr>
        <p:spPr/>
        <p:txBody>
          <a:bodyPr/>
          <a:lstStyle/>
          <a:p>
            <a:fld id="{330EA680-D336-4FF7-8B7A-9848BB0A1C32}" type="slidenum">
              <a:rPr lang="en-US" smtClean="0"/>
              <a:t>2</a:t>
            </a:fld>
            <a:endParaRPr lang="en-US"/>
          </a:p>
        </p:txBody>
      </p:sp>
    </p:spTree>
    <p:extLst>
      <p:ext uri="{BB962C8B-B14F-4D97-AF65-F5344CB8AC3E}">
        <p14:creationId xmlns:p14="http://schemas.microsoft.com/office/powerpoint/2010/main" val="3303374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321C7-F86E-B0B6-3686-5BA685EB44A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C40C74C-537C-3206-4D09-7050C01054BD}"/>
              </a:ext>
            </a:extLst>
          </p:cNvPr>
          <p:cNvSpPr>
            <a:spLocks noGrp="1"/>
          </p:cNvSpPr>
          <p:nvPr>
            <p:ph type="title"/>
          </p:nvPr>
        </p:nvSpPr>
        <p:spPr/>
        <p:txBody>
          <a:bodyPr>
            <a:normAutofit/>
          </a:bodyPr>
          <a:lstStyle/>
          <a:p>
            <a:r>
              <a:rPr lang="en-US" sz="4800"/>
              <a:t>SPP/APR Checklists &amp; Tips</a:t>
            </a:r>
          </a:p>
        </p:txBody>
      </p:sp>
    </p:spTree>
    <p:extLst>
      <p:ext uri="{BB962C8B-B14F-4D97-AF65-F5344CB8AC3E}">
        <p14:creationId xmlns:p14="http://schemas.microsoft.com/office/powerpoint/2010/main" val="1992198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BF6D3D-D818-70F8-B447-A944C0B32AAC}"/>
              </a:ext>
            </a:extLst>
          </p:cNvPr>
          <p:cNvSpPr>
            <a:spLocks noGrp="1"/>
          </p:cNvSpPr>
          <p:nvPr>
            <p:ph type="title"/>
          </p:nvPr>
        </p:nvSpPr>
        <p:spPr/>
        <p:txBody>
          <a:bodyPr/>
          <a:lstStyle/>
          <a:p>
            <a:r>
              <a:rPr lang="en-US"/>
              <a:t>SPP/APR Checklists and Tips: Overview</a:t>
            </a:r>
          </a:p>
        </p:txBody>
      </p:sp>
      <p:sp>
        <p:nvSpPr>
          <p:cNvPr id="3" name="Content Placeholder 2">
            <a:extLst>
              <a:ext uri="{FF2B5EF4-FFF2-40B4-BE49-F238E27FC236}">
                <a16:creationId xmlns:a16="http://schemas.microsoft.com/office/drawing/2014/main" id="{962D85CD-F5E1-3952-3950-AF9A8E371529}"/>
              </a:ext>
            </a:extLst>
          </p:cNvPr>
          <p:cNvSpPr>
            <a:spLocks noGrp="1"/>
          </p:cNvSpPr>
          <p:nvPr>
            <p:ph idx="1"/>
          </p:nvPr>
        </p:nvSpPr>
        <p:spPr/>
        <p:txBody>
          <a:bodyPr>
            <a:normAutofit fontScale="92500" lnSpcReduction="20000"/>
          </a:bodyPr>
          <a:lstStyle/>
          <a:p>
            <a:r>
              <a:rPr lang="en-US" b="1"/>
              <a:t>Purpose: </a:t>
            </a:r>
            <a:r>
              <a:rPr lang="en-US"/>
              <a:t>Designed to help state staff prepare SPP/APR annually and ensure all required information for each indicator has been included</a:t>
            </a:r>
          </a:p>
          <a:p>
            <a:r>
              <a:rPr lang="en-US" b="1"/>
              <a:t>Use:</a:t>
            </a:r>
            <a:endParaRPr lang="en-US"/>
          </a:p>
          <a:p>
            <a:pPr lvl="1"/>
            <a:r>
              <a:rPr lang="en-US"/>
              <a:t>As a checklist to ensure each required indicator field in the SPP/APR reporting platform has been completed </a:t>
            </a:r>
          </a:p>
          <a:p>
            <a:pPr lvl="1"/>
            <a:r>
              <a:rPr lang="en-US"/>
              <a:t>As guide for addressing or describing required information in key fields in the platform (see tips)</a:t>
            </a:r>
          </a:p>
          <a:p>
            <a:endParaRPr lang="en-US"/>
          </a:p>
          <a:p>
            <a:endParaRPr lang="en-US"/>
          </a:p>
          <a:p>
            <a:pPr marL="0" indent="0">
              <a:buNone/>
            </a:pPr>
            <a:r>
              <a:rPr lang="en-US"/>
              <a:t>Note:  Updates to reflect new Measurement Table are currently being finalized - should be available soon. C12 and B18 will be done in early 2025.</a:t>
            </a:r>
          </a:p>
        </p:txBody>
      </p:sp>
      <p:sp>
        <p:nvSpPr>
          <p:cNvPr id="2" name="Slide Number Placeholder 1">
            <a:extLst>
              <a:ext uri="{FF2B5EF4-FFF2-40B4-BE49-F238E27FC236}">
                <a16:creationId xmlns:a16="http://schemas.microsoft.com/office/drawing/2014/main" id="{F0CA20C6-0B59-D9BE-E7C2-32AD3209513D}"/>
              </a:ext>
            </a:extLst>
          </p:cNvPr>
          <p:cNvSpPr>
            <a:spLocks noGrp="1"/>
          </p:cNvSpPr>
          <p:nvPr>
            <p:ph type="sldNum" sz="quarter" idx="4"/>
          </p:nvPr>
        </p:nvSpPr>
        <p:spPr/>
        <p:txBody>
          <a:bodyPr/>
          <a:lstStyle/>
          <a:p>
            <a:fld id="{330EA680-D336-4FF7-8B7A-9848BB0A1C32}" type="slidenum">
              <a:rPr lang="en-US" smtClean="0"/>
              <a:t>21</a:t>
            </a:fld>
            <a:endParaRPr lang="en-US"/>
          </a:p>
        </p:txBody>
      </p:sp>
    </p:spTree>
    <p:extLst>
      <p:ext uri="{BB962C8B-B14F-4D97-AF65-F5344CB8AC3E}">
        <p14:creationId xmlns:p14="http://schemas.microsoft.com/office/powerpoint/2010/main" val="1880864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7C7F89-77E5-9A5C-9894-ED60573322D1}"/>
              </a:ext>
            </a:extLst>
          </p:cNvPr>
          <p:cNvSpPr>
            <a:spLocks noGrp="1"/>
          </p:cNvSpPr>
          <p:nvPr>
            <p:ph type="title"/>
          </p:nvPr>
        </p:nvSpPr>
        <p:spPr/>
        <p:txBody>
          <a:bodyPr/>
          <a:lstStyle/>
          <a:p>
            <a:r>
              <a:rPr lang="en-US"/>
              <a:t>SPP/APR Checklists and Tips: Organized by Indicator</a:t>
            </a:r>
          </a:p>
        </p:txBody>
      </p:sp>
      <p:sp>
        <p:nvSpPr>
          <p:cNvPr id="5" name="Text Placeholder 4">
            <a:extLst>
              <a:ext uri="{FF2B5EF4-FFF2-40B4-BE49-F238E27FC236}">
                <a16:creationId xmlns:a16="http://schemas.microsoft.com/office/drawing/2014/main" id="{BC9BBB21-F9FB-CA02-5B7A-AABF5B9D43C4}"/>
              </a:ext>
            </a:extLst>
          </p:cNvPr>
          <p:cNvSpPr>
            <a:spLocks noGrp="1"/>
          </p:cNvSpPr>
          <p:nvPr>
            <p:ph type="body" idx="1"/>
          </p:nvPr>
        </p:nvSpPr>
        <p:spPr>
          <a:xfrm>
            <a:off x="598716" y="939458"/>
            <a:ext cx="5388428" cy="771302"/>
          </a:xfrm>
        </p:spPr>
        <p:txBody>
          <a:bodyPr/>
          <a:lstStyle/>
          <a:p>
            <a:r>
              <a:rPr lang="en-US"/>
              <a:t>Part C Indicators</a:t>
            </a:r>
          </a:p>
        </p:txBody>
      </p:sp>
      <p:sp>
        <p:nvSpPr>
          <p:cNvPr id="6" name="Content Placeholder 5">
            <a:extLst>
              <a:ext uri="{FF2B5EF4-FFF2-40B4-BE49-F238E27FC236}">
                <a16:creationId xmlns:a16="http://schemas.microsoft.com/office/drawing/2014/main" id="{A7DE255C-6044-3B92-30B7-38C708EF545E}"/>
              </a:ext>
            </a:extLst>
          </p:cNvPr>
          <p:cNvSpPr>
            <a:spLocks noGrp="1"/>
          </p:cNvSpPr>
          <p:nvPr>
            <p:ph sz="half" idx="2"/>
          </p:nvPr>
        </p:nvSpPr>
        <p:spPr>
          <a:xfrm>
            <a:off x="587829" y="1766455"/>
            <a:ext cx="5388428" cy="4987635"/>
          </a:xfrm>
        </p:spPr>
        <p:txBody>
          <a:bodyPr>
            <a:noAutofit/>
          </a:bodyPr>
          <a:lstStyle/>
          <a:p>
            <a:pPr>
              <a:spcBef>
                <a:spcPts val="0"/>
              </a:spcBef>
            </a:pPr>
            <a:r>
              <a:rPr lang="en-US" sz="1800"/>
              <a:t>Part C Introduction</a:t>
            </a:r>
          </a:p>
          <a:p>
            <a:pPr>
              <a:spcBef>
                <a:spcPts val="0"/>
              </a:spcBef>
            </a:pPr>
            <a:r>
              <a:rPr lang="en-US" sz="1800"/>
              <a:t>C1 – Timely Services</a:t>
            </a:r>
          </a:p>
          <a:p>
            <a:pPr>
              <a:spcBef>
                <a:spcPts val="0"/>
              </a:spcBef>
            </a:pPr>
            <a:r>
              <a:rPr lang="en-US" sz="1800"/>
              <a:t>C2 – Natural Environments</a:t>
            </a:r>
          </a:p>
          <a:p>
            <a:pPr>
              <a:spcBef>
                <a:spcPts val="0"/>
              </a:spcBef>
            </a:pPr>
            <a:r>
              <a:rPr lang="en-US" sz="1800"/>
              <a:t>C3 – Early Childhood Outcomes</a:t>
            </a:r>
          </a:p>
          <a:p>
            <a:pPr>
              <a:spcBef>
                <a:spcPts val="0"/>
              </a:spcBef>
            </a:pPr>
            <a:r>
              <a:rPr lang="en-US" sz="1800"/>
              <a:t>C4 – Family Outcomes</a:t>
            </a:r>
          </a:p>
          <a:p>
            <a:pPr>
              <a:spcBef>
                <a:spcPts val="0"/>
              </a:spcBef>
            </a:pPr>
            <a:r>
              <a:rPr lang="en-US" sz="1800"/>
              <a:t>C5 – Child Find, Birth to 1</a:t>
            </a:r>
          </a:p>
          <a:p>
            <a:pPr>
              <a:spcBef>
                <a:spcPts val="0"/>
              </a:spcBef>
            </a:pPr>
            <a:r>
              <a:rPr lang="en-US" sz="1800"/>
              <a:t>C6 – Child Find, Birth to 3</a:t>
            </a:r>
          </a:p>
          <a:p>
            <a:pPr>
              <a:spcBef>
                <a:spcPts val="0"/>
              </a:spcBef>
            </a:pPr>
            <a:r>
              <a:rPr lang="en-US" sz="1800"/>
              <a:t>C7 – 45-Day Timeline</a:t>
            </a:r>
          </a:p>
          <a:p>
            <a:pPr>
              <a:spcBef>
                <a:spcPts val="0"/>
              </a:spcBef>
            </a:pPr>
            <a:r>
              <a:rPr lang="en-US" sz="1800"/>
              <a:t>C8A – Transition Planning</a:t>
            </a:r>
          </a:p>
          <a:p>
            <a:pPr>
              <a:spcBef>
                <a:spcPts val="0"/>
              </a:spcBef>
            </a:pPr>
            <a:r>
              <a:rPr lang="en-US" sz="1800"/>
              <a:t>C8B – Transition Notification to SEA/LEA</a:t>
            </a:r>
          </a:p>
          <a:p>
            <a:pPr>
              <a:spcBef>
                <a:spcPts val="0"/>
              </a:spcBef>
            </a:pPr>
            <a:r>
              <a:rPr lang="en-US" sz="1800"/>
              <a:t>C8C – Transition Conference</a:t>
            </a:r>
          </a:p>
          <a:p>
            <a:pPr>
              <a:spcBef>
                <a:spcPts val="0"/>
              </a:spcBef>
            </a:pPr>
            <a:r>
              <a:rPr lang="en-US" sz="1800"/>
              <a:t>C9 – Resolution Sessions</a:t>
            </a:r>
          </a:p>
          <a:p>
            <a:pPr>
              <a:spcBef>
                <a:spcPts val="0"/>
              </a:spcBef>
            </a:pPr>
            <a:r>
              <a:rPr lang="en-US" sz="1800"/>
              <a:t>C10 – Mediation</a:t>
            </a:r>
          </a:p>
          <a:p>
            <a:pPr>
              <a:spcBef>
                <a:spcPts val="0"/>
              </a:spcBef>
            </a:pPr>
            <a:r>
              <a:rPr lang="en-US" sz="1800"/>
              <a:t>C11 – SSIP</a:t>
            </a:r>
          </a:p>
          <a:p>
            <a:pPr>
              <a:spcBef>
                <a:spcPts val="0"/>
              </a:spcBef>
            </a:pPr>
            <a:r>
              <a:rPr lang="en-US" sz="1800"/>
              <a:t>C12 – Coming in early 2025</a:t>
            </a:r>
          </a:p>
        </p:txBody>
      </p:sp>
      <p:sp>
        <p:nvSpPr>
          <p:cNvPr id="7" name="Text Placeholder 6">
            <a:extLst>
              <a:ext uri="{FF2B5EF4-FFF2-40B4-BE49-F238E27FC236}">
                <a16:creationId xmlns:a16="http://schemas.microsoft.com/office/drawing/2014/main" id="{3227971C-353F-60B1-7551-157E7C2FCA4E}"/>
              </a:ext>
            </a:extLst>
          </p:cNvPr>
          <p:cNvSpPr>
            <a:spLocks noGrp="1"/>
          </p:cNvSpPr>
          <p:nvPr>
            <p:ph type="body" sz="quarter" idx="3"/>
          </p:nvPr>
        </p:nvSpPr>
        <p:spPr>
          <a:xfrm>
            <a:off x="6215742" y="941176"/>
            <a:ext cx="5388429" cy="771585"/>
          </a:xfrm>
        </p:spPr>
        <p:txBody>
          <a:bodyPr/>
          <a:lstStyle/>
          <a:p>
            <a:r>
              <a:rPr lang="en-US"/>
              <a:t>Part B, Preschool Indicators</a:t>
            </a:r>
          </a:p>
        </p:txBody>
      </p:sp>
      <p:sp>
        <p:nvSpPr>
          <p:cNvPr id="8" name="Content Placeholder 7">
            <a:extLst>
              <a:ext uri="{FF2B5EF4-FFF2-40B4-BE49-F238E27FC236}">
                <a16:creationId xmlns:a16="http://schemas.microsoft.com/office/drawing/2014/main" id="{87DA6508-5E16-C0F7-61D1-E2FC18EC94C9}"/>
              </a:ext>
            </a:extLst>
          </p:cNvPr>
          <p:cNvSpPr>
            <a:spLocks noGrp="1"/>
          </p:cNvSpPr>
          <p:nvPr>
            <p:ph sz="quarter" idx="4"/>
          </p:nvPr>
        </p:nvSpPr>
        <p:spPr>
          <a:xfrm>
            <a:off x="6204857" y="1766454"/>
            <a:ext cx="5388429" cy="4987635"/>
          </a:xfrm>
        </p:spPr>
        <p:txBody>
          <a:bodyPr>
            <a:normAutofit/>
          </a:bodyPr>
          <a:lstStyle/>
          <a:p>
            <a:pPr>
              <a:spcBef>
                <a:spcPts val="0"/>
              </a:spcBef>
            </a:pPr>
            <a:r>
              <a:rPr lang="en-US" sz="1800"/>
              <a:t>Part B Introduction</a:t>
            </a:r>
          </a:p>
          <a:p>
            <a:pPr>
              <a:spcBef>
                <a:spcPts val="0"/>
              </a:spcBef>
            </a:pPr>
            <a:r>
              <a:rPr lang="en-US" sz="1800"/>
              <a:t>B6 – Preschool Environments</a:t>
            </a:r>
          </a:p>
          <a:p>
            <a:pPr>
              <a:spcBef>
                <a:spcPts val="0"/>
              </a:spcBef>
            </a:pPr>
            <a:r>
              <a:rPr lang="en-US" sz="1800"/>
              <a:t>B7 – Preschool Outcomes</a:t>
            </a:r>
          </a:p>
          <a:p>
            <a:pPr>
              <a:spcBef>
                <a:spcPts val="0"/>
              </a:spcBef>
            </a:pPr>
            <a:r>
              <a:rPr lang="en-US" sz="1800"/>
              <a:t>B12 – Early Childhood Transition</a:t>
            </a:r>
          </a:p>
          <a:p>
            <a:pPr>
              <a:spcBef>
                <a:spcPts val="0"/>
              </a:spcBef>
            </a:pPr>
            <a:r>
              <a:rPr lang="en-US" sz="1800"/>
              <a:t>B17 – SSIP</a:t>
            </a:r>
          </a:p>
          <a:p>
            <a:pPr>
              <a:spcBef>
                <a:spcPts val="0"/>
              </a:spcBef>
            </a:pPr>
            <a:r>
              <a:rPr lang="en-US" sz="1800"/>
              <a:t>B18 – Coming in early 2025</a:t>
            </a:r>
          </a:p>
        </p:txBody>
      </p:sp>
      <p:sp>
        <p:nvSpPr>
          <p:cNvPr id="2" name="Slide Number Placeholder 1">
            <a:extLst>
              <a:ext uri="{FF2B5EF4-FFF2-40B4-BE49-F238E27FC236}">
                <a16:creationId xmlns:a16="http://schemas.microsoft.com/office/drawing/2014/main" id="{9B62E511-1199-7C6E-B2A6-E0C3BC305631}"/>
              </a:ext>
            </a:extLst>
          </p:cNvPr>
          <p:cNvSpPr>
            <a:spLocks noGrp="1"/>
          </p:cNvSpPr>
          <p:nvPr>
            <p:ph type="sldNum" sz="quarter" idx="11"/>
          </p:nvPr>
        </p:nvSpPr>
        <p:spPr/>
        <p:txBody>
          <a:bodyPr/>
          <a:lstStyle/>
          <a:p>
            <a:fld id="{330EA680-D336-4FF7-8B7A-9848BB0A1C32}" type="slidenum">
              <a:rPr lang="en-US" smtClean="0"/>
              <a:t>22</a:t>
            </a:fld>
            <a:endParaRPr lang="en-US"/>
          </a:p>
        </p:txBody>
      </p:sp>
    </p:spTree>
    <p:extLst>
      <p:ext uri="{BB962C8B-B14F-4D97-AF65-F5344CB8AC3E}">
        <p14:creationId xmlns:p14="http://schemas.microsoft.com/office/powerpoint/2010/main" val="3529640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34C3BFF-95F4-65A7-351B-7201C2C03FAF}"/>
              </a:ext>
            </a:extLst>
          </p:cNvPr>
          <p:cNvSpPr>
            <a:spLocks noGrp="1"/>
          </p:cNvSpPr>
          <p:nvPr>
            <p:ph type="title"/>
          </p:nvPr>
        </p:nvSpPr>
        <p:spPr/>
        <p:txBody>
          <a:bodyPr>
            <a:normAutofit/>
          </a:bodyPr>
          <a:lstStyle/>
          <a:p>
            <a:r>
              <a:rPr lang="en-US"/>
              <a:t>SPP/APR Checklists and Tips: What to Know, General Tips</a:t>
            </a:r>
          </a:p>
        </p:txBody>
      </p:sp>
      <p:sp>
        <p:nvSpPr>
          <p:cNvPr id="9" name="Content Placeholder 8">
            <a:extLst>
              <a:ext uri="{FF2B5EF4-FFF2-40B4-BE49-F238E27FC236}">
                <a16:creationId xmlns:a16="http://schemas.microsoft.com/office/drawing/2014/main" id="{8F582620-ABED-2A86-7B1E-7CD93EF7E880}"/>
              </a:ext>
            </a:extLst>
          </p:cNvPr>
          <p:cNvSpPr>
            <a:spLocks noGrp="1"/>
          </p:cNvSpPr>
          <p:nvPr>
            <p:ph sz="half" idx="1"/>
          </p:nvPr>
        </p:nvSpPr>
        <p:spPr/>
        <p:txBody>
          <a:bodyPr>
            <a:normAutofit fontScale="92500" lnSpcReduction="10000"/>
          </a:bodyPr>
          <a:lstStyle/>
          <a:p>
            <a:r>
              <a:rPr lang="en-US" sz="2200" b="1"/>
              <a:t>What to Know About this Indicator </a:t>
            </a:r>
            <a:r>
              <a:rPr lang="en-US" sz="2200"/>
              <a:t>– Includes key considerations and implications for indicator, such as:</a:t>
            </a:r>
          </a:p>
          <a:p>
            <a:pPr lvl="1"/>
            <a:r>
              <a:rPr lang="en-US" sz="2200"/>
              <a:t>whether compliance or results indicator and relationship to indicator target(s)</a:t>
            </a:r>
          </a:p>
          <a:p>
            <a:pPr lvl="1"/>
            <a:r>
              <a:rPr lang="en-US" sz="2200"/>
              <a:t>key contextual information</a:t>
            </a:r>
          </a:p>
          <a:p>
            <a:r>
              <a:rPr lang="en-US" sz="2200" b="1"/>
              <a:t>General Tips </a:t>
            </a:r>
            <a:r>
              <a:rPr lang="en-US" sz="2200"/>
              <a:t>– What to do in completing indicator, such as:</a:t>
            </a:r>
          </a:p>
          <a:p>
            <a:pPr lvl="1"/>
            <a:r>
              <a:rPr lang="en-US" sz="2200"/>
              <a:t>complete all fields</a:t>
            </a:r>
          </a:p>
          <a:p>
            <a:pPr lvl="1"/>
            <a:r>
              <a:rPr lang="en-US" sz="2200"/>
              <a:t>double check your numbers to ensure match auto-calculations or pre-filled data</a:t>
            </a:r>
          </a:p>
        </p:txBody>
      </p:sp>
      <p:pic>
        <p:nvPicPr>
          <p:cNvPr id="12" name="Content Placeholder 11" descr="Screen shot of the SPP/APR Checklist and Tips for C1: Timely Services.  The screen shot includes information about the indicator, What to Know about the Indicator and General Tips. for C1.">
            <a:extLst>
              <a:ext uri="{FF2B5EF4-FFF2-40B4-BE49-F238E27FC236}">
                <a16:creationId xmlns:a16="http://schemas.microsoft.com/office/drawing/2014/main" id="{E24F7070-F2B4-B634-3010-BF8968353AC6}"/>
              </a:ext>
            </a:extLst>
          </p:cNvPr>
          <p:cNvPicPr>
            <a:picLocks noGrp="1" noChangeAspect="1"/>
          </p:cNvPicPr>
          <p:nvPr>
            <p:ph sz="half" idx="2"/>
          </p:nvPr>
        </p:nvPicPr>
        <p:blipFill>
          <a:blip r:embed="rId2"/>
          <a:srcRect l="25738" t="23287" r="25277" b="6854"/>
          <a:stretch/>
        </p:blipFill>
        <p:spPr>
          <a:xfrm>
            <a:off x="6164820" y="1078800"/>
            <a:ext cx="4823015" cy="5240754"/>
          </a:xfrm>
          <a:prstGeom prst="rect">
            <a:avLst/>
          </a:prstGeom>
          <a:ln>
            <a:noFill/>
          </a:ln>
          <a:effectLst>
            <a:outerShdw blurRad="292100" dist="139700" dir="2700000" algn="tl" rotWithShape="0">
              <a:srgbClr val="333333">
                <a:alpha val="65000"/>
              </a:srgbClr>
            </a:outerShdw>
          </a:effectLst>
          <a:scene3d>
            <a:camera prst="orthographicFront">
              <a:rot lat="0" lon="0" rev="21299999"/>
            </a:camera>
            <a:lightRig rig="threePt" dir="t"/>
          </a:scene3d>
        </p:spPr>
      </p:pic>
      <p:sp>
        <p:nvSpPr>
          <p:cNvPr id="2" name="Slide Number Placeholder 1">
            <a:extLst>
              <a:ext uri="{FF2B5EF4-FFF2-40B4-BE49-F238E27FC236}">
                <a16:creationId xmlns:a16="http://schemas.microsoft.com/office/drawing/2014/main" id="{11AFA49D-A2A3-765A-9D18-039E7CB726AD}"/>
              </a:ext>
            </a:extLst>
          </p:cNvPr>
          <p:cNvSpPr>
            <a:spLocks noGrp="1"/>
          </p:cNvSpPr>
          <p:nvPr>
            <p:ph type="sldNum" sz="quarter" idx="4"/>
          </p:nvPr>
        </p:nvSpPr>
        <p:spPr/>
        <p:txBody>
          <a:bodyPr/>
          <a:lstStyle/>
          <a:p>
            <a:fld id="{330EA680-D336-4FF7-8B7A-9848BB0A1C32}" type="slidenum">
              <a:rPr lang="en-US" smtClean="0"/>
              <a:t>23</a:t>
            </a:fld>
            <a:endParaRPr lang="en-US"/>
          </a:p>
        </p:txBody>
      </p:sp>
    </p:spTree>
    <p:extLst>
      <p:ext uri="{BB962C8B-B14F-4D97-AF65-F5344CB8AC3E}">
        <p14:creationId xmlns:p14="http://schemas.microsoft.com/office/powerpoint/2010/main" val="4127007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D9CAF1-D5C5-1D4A-55FE-199774DAE074}"/>
              </a:ext>
            </a:extLst>
          </p:cNvPr>
          <p:cNvSpPr>
            <a:spLocks noGrp="1"/>
          </p:cNvSpPr>
          <p:nvPr>
            <p:ph type="title"/>
          </p:nvPr>
        </p:nvSpPr>
        <p:spPr/>
        <p:txBody>
          <a:bodyPr/>
          <a:lstStyle/>
          <a:p>
            <a:r>
              <a:rPr lang="en-US"/>
              <a:t>SPP/APR Checklists and Tips: Checklist</a:t>
            </a:r>
          </a:p>
        </p:txBody>
      </p:sp>
      <p:sp>
        <p:nvSpPr>
          <p:cNvPr id="4" name="Content Placeholder 3">
            <a:extLst>
              <a:ext uri="{FF2B5EF4-FFF2-40B4-BE49-F238E27FC236}">
                <a16:creationId xmlns:a16="http://schemas.microsoft.com/office/drawing/2014/main" id="{C68B4AF4-6602-82C9-E145-8E5A7C1357AE}"/>
              </a:ext>
            </a:extLst>
          </p:cNvPr>
          <p:cNvSpPr>
            <a:spLocks noGrp="1"/>
          </p:cNvSpPr>
          <p:nvPr>
            <p:ph sz="half" idx="1"/>
          </p:nvPr>
        </p:nvSpPr>
        <p:spPr>
          <a:xfrm>
            <a:off x="587829" y="1368357"/>
            <a:ext cx="3741716" cy="4479213"/>
          </a:xfrm>
        </p:spPr>
        <p:txBody>
          <a:bodyPr/>
          <a:lstStyle/>
          <a:p>
            <a:r>
              <a:rPr lang="en-US" sz="2200" b="1"/>
              <a:t>Checklist</a:t>
            </a:r>
            <a:r>
              <a:rPr lang="en-US" sz="2200"/>
              <a:t> </a:t>
            </a:r>
          </a:p>
          <a:p>
            <a:pPr lvl="1"/>
            <a:r>
              <a:rPr lang="en-US" sz="2200"/>
              <a:t>Aligns with headers and fields in SPP/APR platform - items follow same sequence</a:t>
            </a:r>
          </a:p>
          <a:p>
            <a:pPr lvl="1"/>
            <a:r>
              <a:rPr lang="en-US" sz="2200"/>
              <a:t>Use to check all fields are completed</a:t>
            </a:r>
          </a:p>
          <a:p>
            <a:endParaRPr lang="en-US"/>
          </a:p>
        </p:txBody>
      </p:sp>
      <p:pic>
        <p:nvPicPr>
          <p:cNvPr id="7" name="Content Placeholder 6" descr="A screen shot from the Checklist and Tips for C1: Timely Services to shows a checklist of items on correction of findings of noncompliance in Previous FFY.  The checklist includes a list of items that must be completed and a place to document yes or no if the item was completed and a column for notes.">
            <a:extLst>
              <a:ext uri="{FF2B5EF4-FFF2-40B4-BE49-F238E27FC236}">
                <a16:creationId xmlns:a16="http://schemas.microsoft.com/office/drawing/2014/main" id="{EB17998A-5F1E-D90C-0825-6DDF11DFDFC5}"/>
              </a:ext>
            </a:extLst>
          </p:cNvPr>
          <p:cNvPicPr>
            <a:picLocks noGrp="1" noChangeAspect="1"/>
          </p:cNvPicPr>
          <p:nvPr>
            <p:ph sz="half" idx="2"/>
          </p:nvPr>
        </p:nvPicPr>
        <p:blipFill>
          <a:blip r:embed="rId2"/>
          <a:srcRect l="16888" t="24422" r="15502" b="9354"/>
          <a:stretch/>
        </p:blipFill>
        <p:spPr>
          <a:xfrm>
            <a:off x="4832268" y="1312498"/>
            <a:ext cx="6396841" cy="4177145"/>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E133451D-A5A6-E0B8-C94D-E6EBE1C4126C}"/>
              </a:ext>
            </a:extLst>
          </p:cNvPr>
          <p:cNvSpPr>
            <a:spLocks noGrp="1"/>
          </p:cNvSpPr>
          <p:nvPr>
            <p:ph type="sldNum" sz="quarter" idx="4"/>
          </p:nvPr>
        </p:nvSpPr>
        <p:spPr/>
        <p:txBody>
          <a:bodyPr/>
          <a:lstStyle/>
          <a:p>
            <a:fld id="{330EA680-D336-4FF7-8B7A-9848BB0A1C32}" type="slidenum">
              <a:rPr lang="en-US" smtClean="0"/>
              <a:t>24</a:t>
            </a:fld>
            <a:endParaRPr lang="en-US"/>
          </a:p>
        </p:txBody>
      </p:sp>
    </p:spTree>
    <p:extLst>
      <p:ext uri="{BB962C8B-B14F-4D97-AF65-F5344CB8AC3E}">
        <p14:creationId xmlns:p14="http://schemas.microsoft.com/office/powerpoint/2010/main" val="3304383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3FA5AB-8305-1157-B1D4-D6EE575CEEB3}"/>
              </a:ext>
            </a:extLst>
          </p:cNvPr>
          <p:cNvSpPr>
            <a:spLocks noGrp="1"/>
          </p:cNvSpPr>
          <p:nvPr>
            <p:ph type="title"/>
          </p:nvPr>
        </p:nvSpPr>
        <p:spPr/>
        <p:txBody>
          <a:bodyPr/>
          <a:lstStyle/>
          <a:p>
            <a:r>
              <a:rPr lang="en-US"/>
              <a:t>SPP/APR Checklists and Tips: Tips</a:t>
            </a:r>
          </a:p>
        </p:txBody>
      </p:sp>
      <p:pic>
        <p:nvPicPr>
          <p:cNvPr id="21" name="Content Placeholder 20" descr="A screen shot of numerous tips for the Checklist and Tips for C1: Timely Services. The tips address if the section associated with reporting correction of findings of noncompliance in the previous FFY.">
            <a:extLst>
              <a:ext uri="{FF2B5EF4-FFF2-40B4-BE49-F238E27FC236}">
                <a16:creationId xmlns:a16="http://schemas.microsoft.com/office/drawing/2014/main" id="{51D8E6B7-474B-4EE3-A8D0-F2F8A772356B}"/>
              </a:ext>
            </a:extLst>
          </p:cNvPr>
          <p:cNvPicPr>
            <a:picLocks noGrp="1" noChangeAspect="1"/>
          </p:cNvPicPr>
          <p:nvPr>
            <p:ph sz="half" idx="1"/>
          </p:nvPr>
        </p:nvPicPr>
        <p:blipFill>
          <a:blip r:embed="rId2"/>
          <a:srcRect l="12366" t="23194" r="50103" b="6855"/>
          <a:stretch/>
        </p:blipFill>
        <p:spPr>
          <a:xfrm>
            <a:off x="1253835" y="1036149"/>
            <a:ext cx="3678383" cy="4786936"/>
          </a:xfrm>
          <a:prstGeom prst="rect">
            <a:avLst/>
          </a:prstGeom>
          <a:ln>
            <a:noFill/>
          </a:ln>
          <a:effectLst>
            <a:outerShdw blurRad="292100" dist="139700" dir="2700000" algn="tl" rotWithShape="0">
              <a:srgbClr val="333333">
                <a:alpha val="65000"/>
              </a:srgbClr>
            </a:outerShdw>
          </a:effectLst>
          <a:scene3d>
            <a:camera prst="orthographicFront">
              <a:rot lat="0" lon="0" rev="600000"/>
            </a:camera>
            <a:lightRig rig="threePt" dir="t"/>
          </a:scene3d>
        </p:spPr>
      </p:pic>
      <p:sp>
        <p:nvSpPr>
          <p:cNvPr id="3" name="Content Placeholder 2">
            <a:extLst>
              <a:ext uri="{FF2B5EF4-FFF2-40B4-BE49-F238E27FC236}">
                <a16:creationId xmlns:a16="http://schemas.microsoft.com/office/drawing/2014/main" id="{30F51F2A-D450-4AA7-F84A-72E4982FB016}"/>
              </a:ext>
            </a:extLst>
          </p:cNvPr>
          <p:cNvSpPr>
            <a:spLocks noGrp="1"/>
          </p:cNvSpPr>
          <p:nvPr>
            <p:ph sz="half" idx="2"/>
          </p:nvPr>
        </p:nvSpPr>
        <p:spPr>
          <a:xfrm>
            <a:off x="5659582" y="1353061"/>
            <a:ext cx="5587340" cy="4470024"/>
          </a:xfrm>
        </p:spPr>
        <p:txBody>
          <a:bodyPr>
            <a:normAutofit/>
          </a:bodyPr>
          <a:lstStyle/>
          <a:p>
            <a:r>
              <a:rPr lang="en-US" sz="2200" b="1"/>
              <a:t>Tips</a:t>
            </a:r>
          </a:p>
          <a:p>
            <a:pPr lvl="1"/>
            <a:r>
              <a:rPr lang="en-US" sz="2200"/>
              <a:t>Includes critical information related to how and what to report in indicator fields, such as:</a:t>
            </a:r>
          </a:p>
          <a:p>
            <a:pPr lvl="2"/>
            <a:r>
              <a:rPr lang="en-US" sz="2200"/>
              <a:t>relevant information from 23-01</a:t>
            </a:r>
          </a:p>
          <a:p>
            <a:pPr lvl="2"/>
            <a:r>
              <a:rPr lang="en-US" sz="2200"/>
              <a:t>specific points to address or describe</a:t>
            </a:r>
          </a:p>
          <a:p>
            <a:pPr lvl="1"/>
            <a:r>
              <a:rPr lang="en-US" sz="2200"/>
              <a:t>Some example language provided</a:t>
            </a:r>
          </a:p>
        </p:txBody>
      </p:sp>
      <p:sp>
        <p:nvSpPr>
          <p:cNvPr id="2" name="Slide Number Placeholder 1">
            <a:extLst>
              <a:ext uri="{FF2B5EF4-FFF2-40B4-BE49-F238E27FC236}">
                <a16:creationId xmlns:a16="http://schemas.microsoft.com/office/drawing/2014/main" id="{534944E7-DD71-F0F1-3613-2861E0143EA0}"/>
              </a:ext>
            </a:extLst>
          </p:cNvPr>
          <p:cNvSpPr>
            <a:spLocks noGrp="1"/>
          </p:cNvSpPr>
          <p:nvPr>
            <p:ph type="sldNum" sz="quarter" idx="4"/>
          </p:nvPr>
        </p:nvSpPr>
        <p:spPr/>
        <p:txBody>
          <a:bodyPr/>
          <a:lstStyle/>
          <a:p>
            <a:fld id="{330EA680-D336-4FF7-8B7A-9848BB0A1C32}" type="slidenum">
              <a:rPr lang="en-US" smtClean="0"/>
              <a:t>25</a:t>
            </a:fld>
            <a:endParaRPr lang="en-US"/>
          </a:p>
        </p:txBody>
      </p:sp>
    </p:spTree>
    <p:extLst>
      <p:ext uri="{BB962C8B-B14F-4D97-AF65-F5344CB8AC3E}">
        <p14:creationId xmlns:p14="http://schemas.microsoft.com/office/powerpoint/2010/main" val="2365757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A8930-D089-EFB4-4E90-27D60CA080A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B61F2C-BE67-FA34-7C18-1478B8C16CEF}"/>
              </a:ext>
            </a:extLst>
          </p:cNvPr>
          <p:cNvSpPr>
            <a:spLocks noGrp="1"/>
          </p:cNvSpPr>
          <p:nvPr>
            <p:ph type="title"/>
          </p:nvPr>
        </p:nvSpPr>
        <p:spPr/>
        <p:txBody>
          <a:bodyPr>
            <a:normAutofit/>
          </a:bodyPr>
          <a:lstStyle/>
          <a:p>
            <a:r>
              <a:rPr lang="en-US" sz="4800"/>
              <a:t>Data Calculations</a:t>
            </a:r>
          </a:p>
        </p:txBody>
      </p:sp>
    </p:spTree>
    <p:extLst>
      <p:ext uri="{BB962C8B-B14F-4D97-AF65-F5344CB8AC3E}">
        <p14:creationId xmlns:p14="http://schemas.microsoft.com/office/powerpoint/2010/main" val="2269771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66CDD74-D15A-D3CA-79F4-0028A55E667E}"/>
              </a:ext>
            </a:extLst>
          </p:cNvPr>
          <p:cNvSpPr>
            <a:spLocks noGrp="1"/>
          </p:cNvSpPr>
          <p:nvPr>
            <p:ph type="title"/>
          </p:nvPr>
        </p:nvSpPr>
        <p:spPr/>
        <p:txBody>
          <a:bodyPr>
            <a:normAutofit/>
          </a:bodyPr>
          <a:lstStyle>
            <a:lvl1pPr>
              <a:defRPr cap="none"/>
            </a:lvl1pPr>
          </a:lstStyle>
          <a:p>
            <a:r>
              <a:rPr lang="en-US"/>
              <a:t>Data Calculations Guidance: Overview</a:t>
            </a:r>
          </a:p>
        </p:txBody>
      </p:sp>
      <p:sp>
        <p:nvSpPr>
          <p:cNvPr id="7" name="Content Placeholder 2">
            <a:extLst>
              <a:ext uri="{FF2B5EF4-FFF2-40B4-BE49-F238E27FC236}">
                <a16:creationId xmlns:a16="http://schemas.microsoft.com/office/drawing/2014/main" id="{5BFF213E-580D-A2DE-4242-A4C479776147}"/>
              </a:ext>
            </a:extLst>
          </p:cNvPr>
          <p:cNvSpPr>
            <a:spLocks noGrp="1"/>
          </p:cNvSpPr>
          <p:nvPr>
            <p:ph idx="1"/>
          </p:nvPr>
        </p:nvSpPr>
        <p:spPr/>
        <p:txBody>
          <a:bodyPr anchor="t">
            <a:normAutofit/>
          </a:bodyPr>
          <a:lstStyle/>
          <a:p>
            <a:r>
              <a:rPr lang="en-US"/>
              <a:t>Purpose: Provide details about the data needed for each indicator’s calculation in the APR.</a:t>
            </a:r>
          </a:p>
          <a:p>
            <a:r>
              <a:rPr lang="en-US"/>
              <a:t>Use: Refer to the guidance when…</a:t>
            </a:r>
          </a:p>
          <a:p>
            <a:pPr lvl="1"/>
            <a:r>
              <a:rPr lang="en-US"/>
              <a:t>Updating the data collection process(es) for one or more indicators</a:t>
            </a:r>
          </a:p>
          <a:p>
            <a:pPr lvl="1"/>
            <a:r>
              <a:rPr lang="en-US"/>
              <a:t>Doublechecking data quality and accuracy</a:t>
            </a:r>
          </a:p>
          <a:p>
            <a:pPr lvl="1"/>
            <a:r>
              <a:rPr lang="en-US"/>
              <a:t>Validating the data in the APR prior to submission</a:t>
            </a:r>
          </a:p>
        </p:txBody>
      </p:sp>
      <p:sp>
        <p:nvSpPr>
          <p:cNvPr id="6" name="Slide Number Placeholder 5">
            <a:extLst>
              <a:ext uri="{FF2B5EF4-FFF2-40B4-BE49-F238E27FC236}">
                <a16:creationId xmlns:a16="http://schemas.microsoft.com/office/drawing/2014/main" id="{9D6C0149-FC0E-EEAD-555C-A462679265C0}"/>
              </a:ext>
            </a:extLst>
          </p:cNvPr>
          <p:cNvSpPr txBox="1">
            <a:spLocks/>
          </p:cNvSpPr>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27</a:t>
            </a:fld>
            <a:endParaRPr lang="en-US"/>
          </a:p>
        </p:txBody>
      </p:sp>
    </p:spTree>
    <p:extLst>
      <p:ext uri="{BB962C8B-B14F-4D97-AF65-F5344CB8AC3E}">
        <p14:creationId xmlns:p14="http://schemas.microsoft.com/office/powerpoint/2010/main" val="2369156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3F20C0C-E790-EE0B-F4C3-AA080850A112}"/>
              </a:ext>
            </a:extLst>
          </p:cNvPr>
          <p:cNvSpPr>
            <a:spLocks noGrp="1"/>
          </p:cNvSpPr>
          <p:nvPr>
            <p:ph type="title"/>
          </p:nvPr>
        </p:nvSpPr>
        <p:spPr>
          <a:xfrm>
            <a:off x="587828" y="226980"/>
            <a:ext cx="11005457" cy="914400"/>
          </a:xfrm>
        </p:spPr>
        <p:txBody>
          <a:bodyPr>
            <a:normAutofit/>
          </a:bodyPr>
          <a:lstStyle>
            <a:lvl1pPr>
              <a:defRPr cap="none"/>
            </a:lvl1pPr>
          </a:lstStyle>
          <a:p>
            <a:pPr algn="ctr"/>
            <a:r>
              <a:rPr lang="en-US" sz="3200">
                <a:solidFill>
                  <a:srgbClr val="104578"/>
                </a:solidFill>
                <a:latin typeface="Arial" panose="020B0604020202020204" pitchFamily="34" charset="0"/>
                <a:cs typeface="Arial" panose="020B0604020202020204" pitchFamily="34" charset="0"/>
              </a:rPr>
              <a:t>Data Calculations: Structure</a:t>
            </a:r>
          </a:p>
        </p:txBody>
      </p:sp>
      <p:sp>
        <p:nvSpPr>
          <p:cNvPr id="7" name="Content Placeholder 2">
            <a:extLst>
              <a:ext uri="{FF2B5EF4-FFF2-40B4-BE49-F238E27FC236}">
                <a16:creationId xmlns:a16="http://schemas.microsoft.com/office/drawing/2014/main" id="{FCD15E52-7D47-F771-5E76-49DCA3E532A3}"/>
              </a:ext>
            </a:extLst>
          </p:cNvPr>
          <p:cNvSpPr>
            <a:spLocks noGrp="1"/>
          </p:cNvSpPr>
          <p:nvPr>
            <p:ph idx="1"/>
          </p:nvPr>
        </p:nvSpPr>
        <p:spPr>
          <a:xfrm>
            <a:off x="587829" y="1368357"/>
            <a:ext cx="11005457" cy="4672847"/>
          </a:xfrm>
        </p:spPr>
        <p:txBody>
          <a:bodyPr anchor="t">
            <a:normAutofit/>
          </a:bodyPr>
          <a:lstStyle/>
          <a:p>
            <a:pPr algn="l" rtl="0" fontAlgn="base">
              <a:buFont typeface="Arial" panose="020B0604020202020204" pitchFamily="34" charset="0"/>
              <a:buChar char="•"/>
            </a:pPr>
            <a:r>
              <a:rPr lang="en-US" sz="2000" b="0" i="0">
                <a:solidFill>
                  <a:srgbClr val="272727"/>
                </a:solidFill>
                <a:effectLst/>
                <a:latin typeface="Arial" panose="020B0604020202020204" pitchFamily="34" charset="0"/>
              </a:rPr>
              <a:t>Indicator: description of the indicator, as reported in the SPP/APR </a:t>
            </a:r>
          </a:p>
          <a:p>
            <a:pPr algn="l" rtl="0" fontAlgn="base">
              <a:buFont typeface="Arial" panose="020B0604020202020204" pitchFamily="34" charset="0"/>
              <a:buChar char="•"/>
            </a:pPr>
            <a:r>
              <a:rPr lang="en-US" sz="2000" b="0" i="0">
                <a:solidFill>
                  <a:srgbClr val="272727"/>
                </a:solidFill>
                <a:effectLst/>
                <a:latin typeface="Arial" panose="020B0604020202020204" pitchFamily="34" charset="0"/>
              </a:rPr>
              <a:t>Measurement: how the indicator is calculated, as reported in the SPP/APR </a:t>
            </a:r>
          </a:p>
          <a:p>
            <a:pPr algn="l" rtl="0" fontAlgn="base">
              <a:buFont typeface="Arial" panose="020B0604020202020204" pitchFamily="34" charset="0"/>
              <a:buChar char="•"/>
            </a:pPr>
            <a:r>
              <a:rPr lang="en-US" sz="2000" b="0" i="0">
                <a:solidFill>
                  <a:srgbClr val="272727"/>
                </a:solidFill>
                <a:effectLst/>
                <a:latin typeface="Arial" panose="020B0604020202020204" pitchFamily="34" charset="0"/>
              </a:rPr>
              <a:t>General Considerations: reminders and notes about the data to be included or excluded </a:t>
            </a:r>
          </a:p>
          <a:p>
            <a:pPr algn="l" rtl="0" fontAlgn="base">
              <a:buFont typeface="Arial" panose="020B0604020202020204" pitchFamily="34" charset="0"/>
              <a:buChar char="•"/>
            </a:pPr>
            <a:r>
              <a:rPr lang="en-US" sz="2000" b="0" i="0">
                <a:solidFill>
                  <a:srgbClr val="272727"/>
                </a:solidFill>
                <a:effectLst/>
                <a:latin typeface="Arial" panose="020B0604020202020204" pitchFamily="34" charset="0"/>
              </a:rPr>
              <a:t>Numerator and Denominator Guidance: information about the data used in the indicator calculation, for both the numerator and denominator </a:t>
            </a:r>
          </a:p>
          <a:p>
            <a:pPr algn="l" rtl="0" fontAlgn="base">
              <a:buFont typeface="Arial" panose="020B0604020202020204" pitchFamily="34" charset="0"/>
              <a:buChar char="•"/>
            </a:pPr>
            <a:r>
              <a:rPr lang="en-US" sz="2000" b="0" i="0">
                <a:solidFill>
                  <a:srgbClr val="272727"/>
                </a:solidFill>
                <a:effectLst/>
                <a:latin typeface="Arial" panose="020B0604020202020204" pitchFamily="34" charset="0"/>
              </a:rPr>
              <a:t>Data Points Needed for Calculation: the data elements that should be used to produce the indicator calculation</a:t>
            </a:r>
          </a:p>
          <a:p>
            <a:pPr algn="l" rtl="0" fontAlgn="base">
              <a:buFont typeface="Arial" panose="020B0604020202020204" pitchFamily="34" charset="0"/>
              <a:buChar char="•"/>
            </a:pPr>
            <a:r>
              <a:rPr lang="en-US" sz="2000" b="0" i="0">
                <a:solidFill>
                  <a:srgbClr val="272727"/>
                </a:solidFill>
                <a:effectLst/>
                <a:latin typeface="Arial" panose="020B0604020202020204" pitchFamily="34" charset="0"/>
              </a:rPr>
              <a:t>Data Sources: the source(s) of the data used in the calculation </a:t>
            </a:r>
          </a:p>
          <a:p>
            <a:pPr algn="l" rtl="0" fontAlgn="base">
              <a:buFont typeface="Arial" panose="020B0604020202020204" pitchFamily="34" charset="0"/>
              <a:buChar char="•"/>
            </a:pPr>
            <a:r>
              <a:rPr lang="en-US" sz="2000" b="0" i="0">
                <a:solidFill>
                  <a:srgbClr val="272727"/>
                </a:solidFill>
                <a:effectLst/>
                <a:latin typeface="Arial" panose="020B0604020202020204" pitchFamily="34" charset="0"/>
              </a:rPr>
              <a:t>Example Calculation(s): examples of the indicator calculation(s) </a:t>
            </a:r>
          </a:p>
          <a:p>
            <a:pPr algn="l" rtl="0" fontAlgn="base">
              <a:buFont typeface="Arial" panose="020B0604020202020204" pitchFamily="34" charset="0"/>
              <a:buChar char="•"/>
            </a:pPr>
            <a:r>
              <a:rPr lang="en-US" sz="2000" b="0" i="0">
                <a:solidFill>
                  <a:srgbClr val="272727"/>
                </a:solidFill>
                <a:effectLst/>
                <a:latin typeface="Arial" panose="020B0604020202020204" pitchFamily="34" charset="0"/>
              </a:rPr>
              <a:t>Resources: specific resources pertinent to the indicator </a:t>
            </a:r>
          </a:p>
          <a:p>
            <a:pPr lvl="1">
              <a:buClr>
                <a:srgbClr val="00B050"/>
              </a:buClr>
            </a:pPr>
            <a:endParaRPr lang="en-US" sz="280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B7E21193-30BE-DF7A-6A20-FC4493AF5894}"/>
              </a:ext>
            </a:extLst>
          </p:cNvPr>
          <p:cNvSpPr txBox="1">
            <a:spLocks/>
          </p:cNvSpPr>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28</a:t>
            </a:fld>
            <a:endParaRPr lang="en-US"/>
          </a:p>
        </p:txBody>
      </p:sp>
    </p:spTree>
    <p:extLst>
      <p:ext uri="{BB962C8B-B14F-4D97-AF65-F5344CB8AC3E}">
        <p14:creationId xmlns:p14="http://schemas.microsoft.com/office/powerpoint/2010/main" val="2427883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66CDD74-D15A-D3CA-79F4-0028A55E667E}"/>
              </a:ext>
            </a:extLst>
          </p:cNvPr>
          <p:cNvSpPr>
            <a:spLocks noGrp="1"/>
          </p:cNvSpPr>
          <p:nvPr>
            <p:ph type="title"/>
          </p:nvPr>
        </p:nvSpPr>
        <p:spPr/>
        <p:txBody>
          <a:bodyPr>
            <a:normAutofit/>
          </a:bodyPr>
          <a:lstStyle>
            <a:lvl1pPr>
              <a:defRPr cap="none"/>
            </a:lvl1pPr>
          </a:lstStyle>
          <a:p>
            <a:pPr algn="ctr"/>
            <a:r>
              <a:rPr lang="en-US">
                <a:solidFill>
                  <a:srgbClr val="104578"/>
                </a:solidFill>
                <a:latin typeface="Arial" panose="020B0604020202020204" pitchFamily="34" charset="0"/>
                <a:cs typeface="Arial" panose="020B0604020202020204" pitchFamily="34" charset="0"/>
              </a:rPr>
              <a:t>Data Calculation Screenshot: C-1</a:t>
            </a:r>
            <a:endParaRPr lang="en-US" sz="3200">
              <a:solidFill>
                <a:srgbClr val="104578"/>
              </a:solidFill>
              <a:latin typeface="Arial" panose="020B0604020202020204" pitchFamily="34" charset="0"/>
              <a:cs typeface="Arial" panose="020B0604020202020204" pitchFamily="34" charset="0"/>
            </a:endParaRPr>
          </a:p>
        </p:txBody>
      </p:sp>
      <p:pic>
        <p:nvPicPr>
          <p:cNvPr id="14" name="Content Placeholder 13" descr="Screenshot of C1 document section: &quot;Numerator and Denominator Guidance.&quot; ">
            <a:extLst>
              <a:ext uri="{FF2B5EF4-FFF2-40B4-BE49-F238E27FC236}">
                <a16:creationId xmlns:a16="http://schemas.microsoft.com/office/drawing/2014/main" id="{241FD51F-4B11-36A9-647A-4974F2098231}"/>
              </a:ext>
            </a:extLst>
          </p:cNvPr>
          <p:cNvPicPr>
            <a:picLocks noGrp="1" noChangeAspect="1"/>
          </p:cNvPicPr>
          <p:nvPr>
            <p:ph idx="1"/>
          </p:nvPr>
        </p:nvPicPr>
        <p:blipFill>
          <a:blip r:embed="rId2"/>
          <a:srcRect b="10127"/>
          <a:stretch/>
        </p:blipFill>
        <p:spPr>
          <a:xfrm>
            <a:off x="2026920" y="1011175"/>
            <a:ext cx="8138160" cy="4557266"/>
          </a:xfrm>
        </p:spPr>
      </p:pic>
      <p:pic>
        <p:nvPicPr>
          <p:cNvPr id="16" name="Content Placeholder 13" descr="&quot; &quot;">
            <a:extLst>
              <a:ext uri="{FF2B5EF4-FFF2-40B4-BE49-F238E27FC236}">
                <a16:creationId xmlns:a16="http://schemas.microsoft.com/office/drawing/2014/main" id="{C0EC1F73-A814-5D1B-991D-FDD2C8D980C3}"/>
              </a:ext>
            </a:extLst>
          </p:cNvPr>
          <p:cNvPicPr>
            <a:picLocks noChangeAspect="1"/>
          </p:cNvPicPr>
          <p:nvPr/>
        </p:nvPicPr>
        <p:blipFill>
          <a:blip r:embed="rId2"/>
          <a:srcRect t="54226"/>
          <a:stretch/>
        </p:blipFill>
        <p:spPr>
          <a:xfrm>
            <a:off x="2026920" y="3583110"/>
            <a:ext cx="8138160" cy="2321088"/>
          </a:xfrm>
          <a:prstGeom prst="rect">
            <a:avLst/>
          </a:prstGeom>
        </p:spPr>
      </p:pic>
      <p:sp>
        <p:nvSpPr>
          <p:cNvPr id="6" name="Slide Number Placeholder 5">
            <a:extLst>
              <a:ext uri="{FF2B5EF4-FFF2-40B4-BE49-F238E27FC236}">
                <a16:creationId xmlns:a16="http://schemas.microsoft.com/office/drawing/2014/main" id="{9D6C0149-FC0E-EEAD-555C-A462679265C0}"/>
              </a:ext>
            </a:extLst>
          </p:cNvPr>
          <p:cNvSpPr txBox="1">
            <a:spLocks/>
          </p:cNvSpPr>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29</a:t>
            </a:fld>
            <a:endParaRPr lang="en-US"/>
          </a:p>
        </p:txBody>
      </p:sp>
    </p:spTree>
    <p:extLst>
      <p:ext uri="{BB962C8B-B14F-4D97-AF65-F5344CB8AC3E}">
        <p14:creationId xmlns:p14="http://schemas.microsoft.com/office/powerpoint/2010/main" val="2778028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3F20C0C-E790-EE0B-F4C3-AA080850A112}"/>
              </a:ext>
            </a:extLst>
          </p:cNvPr>
          <p:cNvSpPr>
            <a:spLocks noGrp="1"/>
          </p:cNvSpPr>
          <p:nvPr>
            <p:ph type="title"/>
          </p:nvPr>
        </p:nvSpPr>
        <p:spPr>
          <a:xfrm>
            <a:off x="587828" y="226980"/>
            <a:ext cx="11005457" cy="914400"/>
          </a:xfrm>
        </p:spPr>
        <p:txBody>
          <a:bodyPr>
            <a:normAutofit/>
          </a:bodyPr>
          <a:lstStyle>
            <a:lvl1pPr>
              <a:defRPr cap="none"/>
            </a:lvl1pPr>
          </a:lstStyle>
          <a:p>
            <a:pPr algn="ctr"/>
            <a:r>
              <a:rPr lang="en-US" sz="3200">
                <a:solidFill>
                  <a:srgbClr val="104578"/>
                </a:solidFill>
                <a:latin typeface="Arial" panose="020B0604020202020204" pitchFamily="34" charset="0"/>
                <a:cs typeface="Arial" panose="020B0604020202020204" pitchFamily="34" charset="0"/>
              </a:rPr>
              <a:t>How Do You Feel About the Upcoming APR?</a:t>
            </a:r>
          </a:p>
        </p:txBody>
      </p:sp>
      <p:sp>
        <p:nvSpPr>
          <p:cNvPr id="7" name="Content Placeholder 2">
            <a:extLst>
              <a:ext uri="{FF2B5EF4-FFF2-40B4-BE49-F238E27FC236}">
                <a16:creationId xmlns:a16="http://schemas.microsoft.com/office/drawing/2014/main" id="{FCD15E52-7D47-F771-5E76-49DCA3E532A3}"/>
              </a:ext>
            </a:extLst>
          </p:cNvPr>
          <p:cNvSpPr>
            <a:spLocks noGrp="1"/>
          </p:cNvSpPr>
          <p:nvPr>
            <p:ph idx="1"/>
          </p:nvPr>
        </p:nvSpPr>
        <p:spPr>
          <a:xfrm>
            <a:off x="634948" y="2594396"/>
            <a:ext cx="3600168" cy="3251768"/>
          </a:xfrm>
        </p:spPr>
        <p:txBody>
          <a:bodyPr anchor="t">
            <a:normAutofit/>
          </a:bodyPr>
          <a:lstStyle/>
          <a:p>
            <a:pPr lvl="0">
              <a:lnSpc>
                <a:spcPct val="120000"/>
              </a:lnSpc>
              <a:buClr>
                <a:srgbClr val="00B050"/>
              </a:buClr>
            </a:pPr>
            <a:r>
              <a:rPr lang="en-US" sz="2400">
                <a:latin typeface="Arial" panose="020B0604020202020204" pitchFamily="34" charset="0"/>
                <a:cs typeface="Arial" panose="020B0604020202020204" pitchFamily="34" charset="0"/>
              </a:rPr>
              <a:t>Scan the QR code to enter your answer</a:t>
            </a:r>
          </a:p>
          <a:p>
            <a:pPr lvl="1">
              <a:lnSpc>
                <a:spcPct val="120000"/>
              </a:lnSpc>
              <a:buClr>
                <a:srgbClr val="00B050"/>
              </a:buClr>
            </a:pPr>
            <a:endParaRPr lang="en-US" sz="2400">
              <a:latin typeface="Arial" panose="020B0604020202020204" pitchFamily="34" charset="0"/>
              <a:cs typeface="Arial" panose="020B0604020202020204" pitchFamily="34" charset="0"/>
            </a:endParaRPr>
          </a:p>
        </p:txBody>
      </p:sp>
      <p:pic>
        <p:nvPicPr>
          <p:cNvPr id="10" name="Picture 9" descr="QR code">
            <a:extLst>
              <a:ext uri="{FF2B5EF4-FFF2-40B4-BE49-F238E27FC236}">
                <a16:creationId xmlns:a16="http://schemas.microsoft.com/office/drawing/2014/main" id="{5D4E1C8C-0F69-9C63-C4BF-07775F6F8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4356" y="1275132"/>
            <a:ext cx="4418902" cy="4307735"/>
          </a:xfrm>
          <a:prstGeom prst="rect">
            <a:avLst/>
          </a:prstGeom>
        </p:spPr>
      </p:pic>
      <p:sp>
        <p:nvSpPr>
          <p:cNvPr id="2" name="Slide Number Placeholder 1">
            <a:extLst>
              <a:ext uri="{FF2B5EF4-FFF2-40B4-BE49-F238E27FC236}">
                <a16:creationId xmlns:a16="http://schemas.microsoft.com/office/drawing/2014/main" id="{09D629AC-3B1A-DD36-014E-32E9984E9CC6}"/>
              </a:ext>
            </a:extLst>
          </p:cNvPr>
          <p:cNvSpPr>
            <a:spLocks noGrp="1"/>
          </p:cNvSpPr>
          <p:nvPr>
            <p:ph type="sldNum" sz="quarter" idx="4"/>
          </p:nvPr>
        </p:nvSpPr>
        <p:spPr/>
        <p:txBody>
          <a:bodyPr/>
          <a:lstStyle/>
          <a:p>
            <a:fld id="{330EA680-D336-4FF7-8B7A-9848BB0A1C32}" type="slidenum">
              <a:rPr lang="en-US" smtClean="0"/>
              <a:t>3</a:t>
            </a:fld>
            <a:endParaRPr lang="en-US"/>
          </a:p>
        </p:txBody>
      </p:sp>
    </p:spTree>
    <p:extLst>
      <p:ext uri="{BB962C8B-B14F-4D97-AF65-F5344CB8AC3E}">
        <p14:creationId xmlns:p14="http://schemas.microsoft.com/office/powerpoint/2010/main" val="2463640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EB688-C5E2-98CB-4AB4-B84E0675565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580D9BF-D1CE-B08B-2ECF-A6941DD7C6FF}"/>
              </a:ext>
            </a:extLst>
          </p:cNvPr>
          <p:cNvSpPr>
            <a:spLocks noGrp="1"/>
          </p:cNvSpPr>
          <p:nvPr>
            <p:ph type="title"/>
          </p:nvPr>
        </p:nvSpPr>
        <p:spPr/>
        <p:txBody>
          <a:bodyPr>
            <a:normAutofit/>
          </a:bodyPr>
          <a:lstStyle/>
          <a:p>
            <a:r>
              <a:rPr lang="en-US" sz="4800"/>
              <a:t>C12 Guidance and Summary Tool</a:t>
            </a:r>
          </a:p>
        </p:txBody>
      </p:sp>
    </p:spTree>
    <p:extLst>
      <p:ext uri="{BB962C8B-B14F-4D97-AF65-F5344CB8AC3E}">
        <p14:creationId xmlns:p14="http://schemas.microsoft.com/office/powerpoint/2010/main" val="895364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C27FA4-782F-326A-FE25-F6C1716CA370}"/>
              </a:ext>
            </a:extLst>
          </p:cNvPr>
          <p:cNvSpPr>
            <a:spLocks noGrp="1"/>
          </p:cNvSpPr>
          <p:nvPr>
            <p:ph type="title"/>
          </p:nvPr>
        </p:nvSpPr>
        <p:spPr/>
        <p:txBody>
          <a:bodyPr/>
          <a:lstStyle/>
          <a:p>
            <a:r>
              <a:rPr lang="en-US"/>
              <a:t>Indicator C12 Guidance and Summary Tool</a:t>
            </a:r>
          </a:p>
        </p:txBody>
      </p:sp>
      <p:sp>
        <p:nvSpPr>
          <p:cNvPr id="2" name="Content Placeholder 1">
            <a:extLst>
              <a:ext uri="{FF2B5EF4-FFF2-40B4-BE49-F238E27FC236}">
                <a16:creationId xmlns:a16="http://schemas.microsoft.com/office/drawing/2014/main" id="{4917FC3C-E3AA-5F0A-FE08-ADED1CECB7EC}"/>
              </a:ext>
            </a:extLst>
          </p:cNvPr>
          <p:cNvSpPr>
            <a:spLocks noGrp="1"/>
          </p:cNvSpPr>
          <p:nvPr>
            <p:ph idx="1"/>
          </p:nvPr>
        </p:nvSpPr>
        <p:spPr/>
        <p:txBody>
          <a:bodyPr/>
          <a:lstStyle/>
          <a:p>
            <a:r>
              <a:rPr lang="en-US"/>
              <a:t>Purpose: Provide summary guidance about how to count and summarize findings of noncompliance (corrected and uncorrected) for various indicators</a:t>
            </a:r>
          </a:p>
          <a:p>
            <a:r>
              <a:rPr lang="en-US"/>
              <a:t>Use: </a:t>
            </a:r>
          </a:p>
          <a:p>
            <a:pPr lvl="1"/>
            <a:r>
              <a:rPr lang="en-US"/>
              <a:t>Track all findings reported for each compliance indicator and all related requirements and other fiscal and/or dispute resolution findings</a:t>
            </a:r>
          </a:p>
          <a:p>
            <a:pPr lvl="1"/>
            <a:r>
              <a:rPr lang="en-US"/>
              <a:t>Summarize the total count of findings across all indicators</a:t>
            </a:r>
          </a:p>
          <a:p>
            <a:pPr lvl="1"/>
            <a:r>
              <a:rPr lang="en-US"/>
              <a:t>Determine overall compliance with timely correction of noncompliance</a:t>
            </a:r>
          </a:p>
          <a:p>
            <a:endParaRPr lang="en-US"/>
          </a:p>
        </p:txBody>
      </p:sp>
      <p:sp>
        <p:nvSpPr>
          <p:cNvPr id="4" name="Slide Number Placeholder 3">
            <a:extLst>
              <a:ext uri="{FF2B5EF4-FFF2-40B4-BE49-F238E27FC236}">
                <a16:creationId xmlns:a16="http://schemas.microsoft.com/office/drawing/2014/main" id="{0BDDB45E-953C-3C81-EB60-1624A4807AE8}"/>
              </a:ext>
            </a:extLst>
          </p:cNvPr>
          <p:cNvSpPr>
            <a:spLocks noGrp="1"/>
          </p:cNvSpPr>
          <p:nvPr>
            <p:ph type="sldNum" sz="quarter" idx="4"/>
          </p:nvPr>
        </p:nvSpPr>
        <p:spPr/>
        <p:txBody>
          <a:bodyPr/>
          <a:lstStyle/>
          <a:p>
            <a:fld id="{330EA680-D336-4FF7-8B7A-9848BB0A1C32}" type="slidenum">
              <a:rPr lang="en-US" smtClean="0"/>
              <a:t>31</a:t>
            </a:fld>
            <a:endParaRPr lang="en-US"/>
          </a:p>
        </p:txBody>
      </p:sp>
    </p:spTree>
    <p:extLst>
      <p:ext uri="{BB962C8B-B14F-4D97-AF65-F5344CB8AC3E}">
        <p14:creationId xmlns:p14="http://schemas.microsoft.com/office/powerpoint/2010/main" val="2627613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133FDE-54B4-C50B-8FD3-1CAB2A3391D2}"/>
              </a:ext>
            </a:extLst>
          </p:cNvPr>
          <p:cNvSpPr>
            <a:spLocks noGrp="1"/>
          </p:cNvSpPr>
          <p:nvPr>
            <p:ph type="title"/>
          </p:nvPr>
        </p:nvSpPr>
        <p:spPr/>
        <p:txBody>
          <a:bodyPr/>
          <a:lstStyle/>
          <a:p>
            <a:r>
              <a:rPr lang="en-US"/>
              <a:t>C12 Guidance and Tool: Structure</a:t>
            </a:r>
          </a:p>
        </p:txBody>
      </p:sp>
      <p:sp>
        <p:nvSpPr>
          <p:cNvPr id="6" name="Text Placeholder 5">
            <a:extLst>
              <a:ext uri="{FF2B5EF4-FFF2-40B4-BE49-F238E27FC236}">
                <a16:creationId xmlns:a16="http://schemas.microsoft.com/office/drawing/2014/main" id="{B3900211-114D-EA6C-CBE4-CEE1F07080E4}"/>
              </a:ext>
            </a:extLst>
          </p:cNvPr>
          <p:cNvSpPr>
            <a:spLocks noGrp="1"/>
          </p:cNvSpPr>
          <p:nvPr>
            <p:ph type="body" idx="1"/>
          </p:nvPr>
        </p:nvSpPr>
        <p:spPr/>
        <p:txBody>
          <a:bodyPr/>
          <a:lstStyle/>
          <a:p>
            <a:r>
              <a:rPr lang="en-US"/>
              <a:t>Written Guidance</a:t>
            </a:r>
          </a:p>
        </p:txBody>
      </p:sp>
      <p:sp>
        <p:nvSpPr>
          <p:cNvPr id="7" name="Content Placeholder 6">
            <a:extLst>
              <a:ext uri="{FF2B5EF4-FFF2-40B4-BE49-F238E27FC236}">
                <a16:creationId xmlns:a16="http://schemas.microsoft.com/office/drawing/2014/main" id="{EADAB688-018E-FD91-4702-1C0AF5A40B40}"/>
              </a:ext>
            </a:extLst>
          </p:cNvPr>
          <p:cNvSpPr>
            <a:spLocks noGrp="1"/>
          </p:cNvSpPr>
          <p:nvPr>
            <p:ph sz="half" idx="2"/>
          </p:nvPr>
        </p:nvSpPr>
        <p:spPr/>
        <p:txBody>
          <a:bodyPr>
            <a:normAutofit lnSpcReduction="10000"/>
          </a:bodyPr>
          <a:lstStyle/>
          <a:p>
            <a:r>
              <a:rPr lang="en-US"/>
              <a:t>Purpose</a:t>
            </a:r>
          </a:p>
          <a:p>
            <a:pPr lvl="1"/>
            <a:r>
              <a:rPr lang="en-US"/>
              <a:t>Optional reporting</a:t>
            </a:r>
          </a:p>
          <a:p>
            <a:r>
              <a:rPr lang="en-US"/>
              <a:t>Measurement &amp; Baseline</a:t>
            </a:r>
          </a:p>
          <a:p>
            <a:r>
              <a:rPr lang="en-US"/>
              <a:t>Data Source</a:t>
            </a:r>
          </a:p>
          <a:p>
            <a:r>
              <a:rPr lang="en-US"/>
              <a:t>Target</a:t>
            </a:r>
          </a:p>
          <a:p>
            <a:r>
              <a:rPr lang="en-US"/>
              <a:t>Example Scenarios</a:t>
            </a:r>
          </a:p>
          <a:p>
            <a:pPr lvl="1"/>
            <a:r>
              <a:rPr lang="en-US"/>
              <a:t>Program-level Findings</a:t>
            </a:r>
          </a:p>
          <a:p>
            <a:pPr lvl="1"/>
            <a:r>
              <a:rPr lang="en-US"/>
              <a:t>Child-level Findings</a:t>
            </a:r>
          </a:p>
        </p:txBody>
      </p:sp>
      <p:sp>
        <p:nvSpPr>
          <p:cNvPr id="8" name="Text Placeholder 7">
            <a:extLst>
              <a:ext uri="{FF2B5EF4-FFF2-40B4-BE49-F238E27FC236}">
                <a16:creationId xmlns:a16="http://schemas.microsoft.com/office/drawing/2014/main" id="{945B11F6-5B10-2F34-B69A-CEB3825A9FDD}"/>
              </a:ext>
            </a:extLst>
          </p:cNvPr>
          <p:cNvSpPr>
            <a:spLocks noGrp="1"/>
          </p:cNvSpPr>
          <p:nvPr>
            <p:ph type="body" sz="quarter" idx="3"/>
          </p:nvPr>
        </p:nvSpPr>
        <p:spPr/>
        <p:txBody>
          <a:bodyPr/>
          <a:lstStyle/>
          <a:p>
            <a:r>
              <a:rPr lang="en-US"/>
              <a:t>Data summary tool (Excel)</a:t>
            </a:r>
          </a:p>
        </p:txBody>
      </p:sp>
      <p:sp>
        <p:nvSpPr>
          <p:cNvPr id="9" name="Content Placeholder 8">
            <a:extLst>
              <a:ext uri="{FF2B5EF4-FFF2-40B4-BE49-F238E27FC236}">
                <a16:creationId xmlns:a16="http://schemas.microsoft.com/office/drawing/2014/main" id="{32410507-9C7B-8AA9-0AC3-FFC0D0CAF54B}"/>
              </a:ext>
            </a:extLst>
          </p:cNvPr>
          <p:cNvSpPr>
            <a:spLocks noGrp="1"/>
          </p:cNvSpPr>
          <p:nvPr>
            <p:ph sz="quarter" idx="4"/>
          </p:nvPr>
        </p:nvSpPr>
        <p:spPr/>
        <p:txBody>
          <a:bodyPr/>
          <a:lstStyle/>
          <a:p>
            <a:r>
              <a:rPr lang="en-US"/>
              <a:t>Instructions</a:t>
            </a:r>
          </a:p>
          <a:p>
            <a:r>
              <a:rPr lang="en-US"/>
              <a:t>Data Entry Tabs</a:t>
            </a:r>
          </a:p>
          <a:p>
            <a:pPr lvl="1"/>
            <a:r>
              <a:rPr lang="en-US"/>
              <a:t>Summary Data for C12 Submission</a:t>
            </a:r>
          </a:p>
          <a:p>
            <a:pPr lvl="1"/>
            <a:r>
              <a:rPr lang="en-US"/>
              <a:t>Indicators (C1, C7, C8A/B/C, &amp; Optional Results Tab)</a:t>
            </a:r>
          </a:p>
          <a:p>
            <a:pPr lvl="2"/>
            <a:r>
              <a:rPr lang="en-US"/>
              <a:t>Each lists sections for tracking types of findings</a:t>
            </a:r>
          </a:p>
        </p:txBody>
      </p:sp>
      <p:sp>
        <p:nvSpPr>
          <p:cNvPr id="10" name="Slide Number Placeholder 9">
            <a:extLst>
              <a:ext uri="{FF2B5EF4-FFF2-40B4-BE49-F238E27FC236}">
                <a16:creationId xmlns:a16="http://schemas.microsoft.com/office/drawing/2014/main" id="{994B81A0-A29E-C35F-BD3A-659D4FC6B092}"/>
              </a:ext>
            </a:extLst>
          </p:cNvPr>
          <p:cNvSpPr>
            <a:spLocks noGrp="1"/>
          </p:cNvSpPr>
          <p:nvPr>
            <p:ph type="sldNum" sz="quarter" idx="11"/>
          </p:nvPr>
        </p:nvSpPr>
        <p:spPr/>
        <p:txBody>
          <a:bodyPr/>
          <a:lstStyle/>
          <a:p>
            <a:fld id="{330EA680-D336-4FF7-8B7A-9848BB0A1C32}" type="slidenum">
              <a:rPr lang="en-US" smtClean="0"/>
              <a:t>32</a:t>
            </a:fld>
            <a:endParaRPr lang="en-US"/>
          </a:p>
        </p:txBody>
      </p:sp>
    </p:spTree>
    <p:extLst>
      <p:ext uri="{BB962C8B-B14F-4D97-AF65-F5344CB8AC3E}">
        <p14:creationId xmlns:p14="http://schemas.microsoft.com/office/powerpoint/2010/main" val="208552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BCD068B-841C-37C2-FBF9-6289CDD6E29D}"/>
              </a:ext>
            </a:extLst>
          </p:cNvPr>
          <p:cNvSpPr>
            <a:spLocks noGrp="1"/>
          </p:cNvSpPr>
          <p:nvPr>
            <p:ph type="title"/>
          </p:nvPr>
        </p:nvSpPr>
        <p:spPr/>
        <p:txBody>
          <a:bodyPr/>
          <a:lstStyle/>
          <a:p>
            <a:r>
              <a:rPr lang="en-US"/>
              <a:t>Indicator C12 Guidance: Screenshot</a:t>
            </a:r>
          </a:p>
        </p:txBody>
      </p:sp>
      <p:pic>
        <p:nvPicPr>
          <p:cNvPr id="11" name="Content Placeholder 10" descr="Screen shot of data source and target information in the C12 guidance document.">
            <a:extLst>
              <a:ext uri="{FF2B5EF4-FFF2-40B4-BE49-F238E27FC236}">
                <a16:creationId xmlns:a16="http://schemas.microsoft.com/office/drawing/2014/main" id="{B69F3345-5F6D-7C0D-428E-7EF9889E42F7}"/>
              </a:ext>
            </a:extLst>
          </p:cNvPr>
          <p:cNvPicPr>
            <a:picLocks noGrp="1" noChangeAspect="1"/>
          </p:cNvPicPr>
          <p:nvPr>
            <p:ph idx="1"/>
          </p:nvPr>
        </p:nvPicPr>
        <p:blipFill>
          <a:blip r:embed="rId2"/>
          <a:stretch>
            <a:fillRect/>
          </a:stretch>
        </p:blipFill>
        <p:spPr>
          <a:xfrm>
            <a:off x="1997021" y="1143000"/>
            <a:ext cx="8187069" cy="4572000"/>
          </a:xfrm>
        </p:spPr>
      </p:pic>
      <p:sp>
        <p:nvSpPr>
          <p:cNvPr id="2" name="Slide Number Placeholder 1">
            <a:extLst>
              <a:ext uri="{FF2B5EF4-FFF2-40B4-BE49-F238E27FC236}">
                <a16:creationId xmlns:a16="http://schemas.microsoft.com/office/drawing/2014/main" id="{66B559DE-4168-5990-DE50-7725566314D9}"/>
              </a:ext>
            </a:extLst>
          </p:cNvPr>
          <p:cNvSpPr>
            <a:spLocks noGrp="1"/>
          </p:cNvSpPr>
          <p:nvPr>
            <p:ph type="sldNum" sz="quarter" idx="4"/>
          </p:nvPr>
        </p:nvSpPr>
        <p:spPr/>
        <p:txBody>
          <a:bodyPr/>
          <a:lstStyle/>
          <a:p>
            <a:fld id="{330EA680-D336-4FF7-8B7A-9848BB0A1C32}" type="slidenum">
              <a:rPr lang="en-US" smtClean="0"/>
              <a:t>33</a:t>
            </a:fld>
            <a:endParaRPr lang="en-US"/>
          </a:p>
        </p:txBody>
      </p:sp>
    </p:spTree>
    <p:extLst>
      <p:ext uri="{BB962C8B-B14F-4D97-AF65-F5344CB8AC3E}">
        <p14:creationId xmlns:p14="http://schemas.microsoft.com/office/powerpoint/2010/main" val="3063731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C9DA-C124-1611-8A8C-110E8DCC0615}"/>
              </a:ext>
            </a:extLst>
          </p:cNvPr>
          <p:cNvSpPr>
            <a:spLocks noGrp="1"/>
          </p:cNvSpPr>
          <p:nvPr>
            <p:ph type="title"/>
          </p:nvPr>
        </p:nvSpPr>
        <p:spPr/>
        <p:txBody>
          <a:bodyPr/>
          <a:lstStyle/>
          <a:p>
            <a:r>
              <a:rPr lang="en-US"/>
              <a:t>C12 Tool: Spreadsheet Tab for C-1 (Screenshot)</a:t>
            </a:r>
          </a:p>
        </p:txBody>
      </p:sp>
      <p:graphicFrame>
        <p:nvGraphicFramePr>
          <p:cNvPr id="6" name="Content Placeholder 5">
            <a:extLst>
              <a:ext uri="{FF2B5EF4-FFF2-40B4-BE49-F238E27FC236}">
                <a16:creationId xmlns:a16="http://schemas.microsoft.com/office/drawing/2014/main" id="{22088BB9-1A8C-E9B0-3612-9B926D229C5D}"/>
              </a:ext>
            </a:extLst>
          </p:cNvPr>
          <p:cNvGraphicFramePr>
            <a:graphicFrameLocks noGrp="1"/>
          </p:cNvGraphicFramePr>
          <p:nvPr>
            <p:ph idx="1"/>
            <p:extLst>
              <p:ext uri="{D42A27DB-BD31-4B8C-83A1-F6EECF244321}">
                <p14:modId xmlns:p14="http://schemas.microsoft.com/office/powerpoint/2010/main" val="2714067704"/>
              </p:ext>
            </p:extLst>
          </p:nvPr>
        </p:nvGraphicFramePr>
        <p:xfrm>
          <a:off x="605517" y="928831"/>
          <a:ext cx="10948310" cy="5825561"/>
        </p:xfrm>
        <a:graphic>
          <a:graphicData uri="http://schemas.openxmlformats.org/drawingml/2006/table">
            <a:tbl>
              <a:tblPr firstRow="1"/>
              <a:tblGrid>
                <a:gridCol w="2467783">
                  <a:extLst>
                    <a:ext uri="{9D8B030D-6E8A-4147-A177-3AD203B41FA5}">
                      <a16:colId xmlns:a16="http://schemas.microsoft.com/office/drawing/2014/main" val="128299575"/>
                    </a:ext>
                  </a:extLst>
                </a:gridCol>
                <a:gridCol w="1446238">
                  <a:extLst>
                    <a:ext uri="{9D8B030D-6E8A-4147-A177-3AD203B41FA5}">
                      <a16:colId xmlns:a16="http://schemas.microsoft.com/office/drawing/2014/main" val="4156258646"/>
                    </a:ext>
                  </a:extLst>
                </a:gridCol>
                <a:gridCol w="1446238">
                  <a:extLst>
                    <a:ext uri="{9D8B030D-6E8A-4147-A177-3AD203B41FA5}">
                      <a16:colId xmlns:a16="http://schemas.microsoft.com/office/drawing/2014/main" val="277384530"/>
                    </a:ext>
                  </a:extLst>
                </a:gridCol>
                <a:gridCol w="1446238">
                  <a:extLst>
                    <a:ext uri="{9D8B030D-6E8A-4147-A177-3AD203B41FA5}">
                      <a16:colId xmlns:a16="http://schemas.microsoft.com/office/drawing/2014/main" val="1218252222"/>
                    </a:ext>
                  </a:extLst>
                </a:gridCol>
                <a:gridCol w="1446238">
                  <a:extLst>
                    <a:ext uri="{9D8B030D-6E8A-4147-A177-3AD203B41FA5}">
                      <a16:colId xmlns:a16="http://schemas.microsoft.com/office/drawing/2014/main" val="2813213473"/>
                    </a:ext>
                  </a:extLst>
                </a:gridCol>
                <a:gridCol w="1304925">
                  <a:extLst>
                    <a:ext uri="{9D8B030D-6E8A-4147-A177-3AD203B41FA5}">
                      <a16:colId xmlns:a16="http://schemas.microsoft.com/office/drawing/2014/main" val="3505908340"/>
                    </a:ext>
                  </a:extLst>
                </a:gridCol>
                <a:gridCol w="1390650">
                  <a:extLst>
                    <a:ext uri="{9D8B030D-6E8A-4147-A177-3AD203B41FA5}">
                      <a16:colId xmlns:a16="http://schemas.microsoft.com/office/drawing/2014/main" val="1815175867"/>
                    </a:ext>
                  </a:extLst>
                </a:gridCol>
              </a:tblGrid>
              <a:tr h="352425">
                <a:tc>
                  <a:txBody>
                    <a:bodyPr/>
                    <a:lstStyle/>
                    <a:p>
                      <a:pPr algn="ctr" fontAlgn="ctr"/>
                      <a:endParaRPr lang="en-US" sz="1000" b="1" i="0" u="none" strike="noStrike" dirty="0">
                        <a:solidFill>
                          <a:srgbClr val="215C98"/>
                        </a:solidFill>
                        <a:effectLst/>
                        <a:latin typeface="Arial" panose="020B0604020202020204" pitchFamily="34" charset="0"/>
                      </a:endParaRP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1" i="0" u="none" strike="noStrike" dirty="0">
                          <a:solidFill>
                            <a:srgbClr val="215C98"/>
                          </a:solidFill>
                          <a:effectLst/>
                          <a:latin typeface="Arial" panose="020B0604020202020204" pitchFamily="34" charset="0"/>
                        </a:rPr>
                        <a:t>Total of Column A</a:t>
                      </a: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1" i="0" u="none" strike="noStrike" dirty="0">
                          <a:solidFill>
                            <a:srgbClr val="215C98"/>
                          </a:solidFill>
                          <a:effectLst/>
                          <a:latin typeface="Arial" panose="020B0604020202020204" pitchFamily="34" charset="0"/>
                        </a:rPr>
                        <a:t>Total of Column B</a:t>
                      </a: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1" i="0" u="none" strike="noStrike" dirty="0">
                          <a:solidFill>
                            <a:srgbClr val="215C98"/>
                          </a:solidFill>
                          <a:effectLst/>
                          <a:latin typeface="Arial" panose="020B0604020202020204" pitchFamily="34" charset="0"/>
                        </a:rPr>
                        <a:t>Total of Column C1</a:t>
                      </a: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1" i="0" u="none" strike="noStrike" dirty="0">
                          <a:solidFill>
                            <a:srgbClr val="215C98"/>
                          </a:solidFill>
                          <a:effectLst/>
                          <a:latin typeface="Arial" panose="020B0604020202020204" pitchFamily="34" charset="0"/>
                        </a:rPr>
                        <a:t>Total of Column C2</a:t>
                      </a: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1" i="0" u="none" strike="noStrike" dirty="0">
                          <a:solidFill>
                            <a:srgbClr val="215C98"/>
                          </a:solidFill>
                          <a:effectLst/>
                          <a:latin typeface="Arial" panose="020B0604020202020204" pitchFamily="34" charset="0"/>
                        </a:rPr>
                        <a:t>Total of Column D</a:t>
                      </a: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1" i="0" u="none" strike="noStrike" dirty="0">
                          <a:solidFill>
                            <a:srgbClr val="215C98"/>
                          </a:solidFill>
                          <a:effectLst/>
                          <a:latin typeface="Arial" panose="020B0604020202020204" pitchFamily="34" charset="0"/>
                        </a:rPr>
                        <a:t>Total of Column E </a:t>
                      </a:r>
                      <a:br>
                        <a:rPr lang="en-US" sz="1000" b="1" i="0" u="none" strike="noStrike" dirty="0">
                          <a:solidFill>
                            <a:srgbClr val="215C98"/>
                          </a:solidFill>
                          <a:effectLst/>
                          <a:latin typeface="Arial" panose="020B0604020202020204" pitchFamily="34" charset="0"/>
                        </a:rPr>
                      </a:br>
                      <a:r>
                        <a:rPr lang="en-US" sz="1000" b="0" i="0" u="none" strike="noStrike" dirty="0">
                          <a:solidFill>
                            <a:srgbClr val="215C98"/>
                          </a:solidFill>
                          <a:effectLst/>
                          <a:latin typeface="Arial" panose="020B0604020202020204" pitchFamily="34" charset="0"/>
                        </a:rPr>
                        <a:t>[(C1+C2)/(A+B))*100]</a:t>
                      </a:r>
                      <a:endParaRPr lang="en-US" sz="1000" b="1" i="0" u="none" strike="noStrike" dirty="0">
                        <a:solidFill>
                          <a:srgbClr val="215C98"/>
                        </a:solidFill>
                        <a:effectLst/>
                        <a:latin typeface="Arial" panose="020B0604020202020204" pitchFamily="34" charset="0"/>
                      </a:endParaRP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0875473"/>
                  </a:ext>
                </a:extLst>
              </a:tr>
              <a:tr h="359600">
                <a:tc>
                  <a:txBody>
                    <a:bodyPr/>
                    <a:lstStyle/>
                    <a:p>
                      <a:pPr algn="l" fontAlgn="ctr"/>
                      <a:r>
                        <a:rPr lang="en-US" sz="1000" b="1" i="0" u="none" strike="noStrike" dirty="0">
                          <a:solidFill>
                            <a:srgbClr val="FFFFFF"/>
                          </a:solidFill>
                          <a:effectLst/>
                          <a:latin typeface="Arial" panose="020B0604020202020204" pitchFamily="34" charset="0"/>
                        </a:rPr>
                        <a:t>Total Findings for Indicator C1 and other IDEA requirements </a:t>
                      </a:r>
                    </a:p>
                  </a:txBody>
                  <a:tcPr marL="1161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15C98"/>
                    </a:solidFill>
                  </a:tcPr>
                </a:tc>
                <a:tc>
                  <a:txBody>
                    <a:bodyPr/>
                    <a:lstStyle/>
                    <a:p>
                      <a:pPr algn="ctr" fontAlgn="ctr"/>
                      <a:r>
                        <a:rPr lang="en-US" sz="1050" b="1" i="0" u="none" strike="noStrike" dirty="0">
                          <a:solidFill>
                            <a:srgbClr val="FFFFFF"/>
                          </a:solidFill>
                          <a:effectLst/>
                          <a:latin typeface="Arial" panose="020B0604020202020204" pitchFamily="34" charset="0"/>
                        </a:rPr>
                        <a:t>7</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15C98"/>
                    </a:solidFill>
                  </a:tcPr>
                </a:tc>
                <a:tc>
                  <a:txBody>
                    <a:bodyPr/>
                    <a:lstStyle/>
                    <a:p>
                      <a:pPr algn="ctr" fontAlgn="ctr"/>
                      <a:r>
                        <a:rPr lang="en-US" sz="1050" b="1" i="0" u="none" strike="noStrike" dirty="0">
                          <a:solidFill>
                            <a:srgbClr val="FFFFFF"/>
                          </a:solidFill>
                          <a:effectLst/>
                          <a:latin typeface="Arial" panose="020B0604020202020204" pitchFamily="34" charset="0"/>
                        </a:rPr>
                        <a:t>4</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15C98"/>
                    </a:solidFill>
                  </a:tcPr>
                </a:tc>
                <a:tc>
                  <a:txBody>
                    <a:bodyPr/>
                    <a:lstStyle/>
                    <a:p>
                      <a:pPr algn="ctr" fontAlgn="ctr"/>
                      <a:r>
                        <a:rPr lang="en-US" sz="1050" b="1" i="0" u="none" strike="noStrike" dirty="0">
                          <a:solidFill>
                            <a:srgbClr val="FFFFFF"/>
                          </a:solidFill>
                          <a:effectLst/>
                          <a:latin typeface="Arial" panose="020B0604020202020204" pitchFamily="34" charset="0"/>
                        </a:rPr>
                        <a:t>5</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15C98"/>
                    </a:solidFill>
                  </a:tcPr>
                </a:tc>
                <a:tc>
                  <a:txBody>
                    <a:bodyPr/>
                    <a:lstStyle/>
                    <a:p>
                      <a:pPr algn="ctr" fontAlgn="ctr"/>
                      <a:r>
                        <a:rPr lang="en-US" sz="1050" b="1" i="0" u="none" strike="noStrike" dirty="0">
                          <a:solidFill>
                            <a:srgbClr val="FFFFFF"/>
                          </a:solidFill>
                          <a:effectLst/>
                          <a:latin typeface="Arial" panose="020B0604020202020204" pitchFamily="34" charset="0"/>
                        </a:rPr>
                        <a:t>3</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15C98"/>
                    </a:solidFill>
                  </a:tcPr>
                </a:tc>
                <a:tc>
                  <a:txBody>
                    <a:bodyPr/>
                    <a:lstStyle/>
                    <a:p>
                      <a:pPr algn="ctr" fontAlgn="ctr"/>
                      <a:r>
                        <a:rPr lang="en-US" sz="1050" b="1" i="0" u="none" strike="noStrike" dirty="0">
                          <a:solidFill>
                            <a:srgbClr val="C00000"/>
                          </a:solidFill>
                          <a:effectLst/>
                          <a:latin typeface="Arial" panose="020B0604020202020204" pitchFamily="34" charset="0"/>
                        </a:rPr>
                        <a:t>3</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ctr"/>
                      <a:r>
                        <a:rPr lang="en-US" sz="1050" b="1" i="0" u="none" strike="noStrike" dirty="0">
                          <a:solidFill>
                            <a:srgbClr val="FFFFFF"/>
                          </a:solidFill>
                          <a:effectLst/>
                          <a:latin typeface="Arial" panose="020B0604020202020204" pitchFamily="34" charset="0"/>
                        </a:rPr>
                        <a:t>72.73%</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15C98"/>
                    </a:solidFill>
                  </a:tcPr>
                </a:tc>
                <a:extLst>
                  <a:ext uri="{0D108BD9-81ED-4DB2-BD59-A6C34878D82A}">
                    <a16:rowId xmlns:a16="http://schemas.microsoft.com/office/drawing/2014/main" val="3196422907"/>
                  </a:ext>
                </a:extLst>
              </a:tr>
              <a:tr h="169374">
                <a:tc>
                  <a:txBody>
                    <a:bodyPr/>
                    <a:lstStyle/>
                    <a:p>
                      <a:pPr algn="l" fontAlgn="b"/>
                      <a:r>
                        <a:rPr lang="en-US" sz="1000" b="0" i="0" u="none" strike="noStrike" dirty="0">
                          <a:solidFill>
                            <a:srgbClr val="000000"/>
                          </a:solidFill>
                          <a:effectLst/>
                          <a:latin typeface="Aptos Narrow" panose="020B0004020202020204" pitchFamily="34" charset="0"/>
                        </a:rPr>
                        <a:t> </a:t>
                      </a: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Aptos Narrow" panose="020B0004020202020204" pitchFamily="34" charset="0"/>
                        </a:rPr>
                        <a:t> </a:t>
                      </a: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Aptos Narrow" panose="020B0004020202020204" pitchFamily="34" charset="0"/>
                        </a:rPr>
                        <a:t> </a:t>
                      </a: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Aptos Narrow" panose="020B0004020202020204" pitchFamily="34" charset="0"/>
                        </a:rPr>
                        <a:t> </a:t>
                      </a: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Aptos Narrow" panose="020B0004020202020204" pitchFamily="34" charset="0"/>
                        </a:rPr>
                        <a:t> </a:t>
                      </a: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Aptos Narrow" panose="020B0004020202020204" pitchFamily="34" charset="0"/>
                        </a:rPr>
                        <a:t> </a:t>
                      </a: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rgbClr val="000000"/>
                          </a:solidFill>
                          <a:effectLst/>
                          <a:latin typeface="Aptos Narrow" panose="020B0004020202020204" pitchFamily="34" charset="0"/>
                        </a:rPr>
                        <a:t> </a:t>
                      </a: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8465872"/>
                  </a:ext>
                </a:extLst>
              </a:tr>
              <a:tr h="1306833">
                <a:tc>
                  <a:txBody>
                    <a:bodyPr/>
                    <a:lstStyle/>
                    <a:p>
                      <a:pPr algn="l" fontAlgn="ctr"/>
                      <a:r>
                        <a:rPr lang="en-US" sz="1000" b="1" i="0" u="none" strike="noStrike" dirty="0">
                          <a:solidFill>
                            <a:srgbClr val="000000"/>
                          </a:solidFill>
                          <a:effectLst/>
                          <a:latin typeface="Arial" panose="020B0604020202020204" pitchFamily="34" charset="0"/>
                        </a:rPr>
                        <a:t>Monitoring Priority: </a:t>
                      </a:r>
                      <a:r>
                        <a:rPr lang="en-US" sz="1000" b="0" i="0" u="none" strike="noStrike" dirty="0">
                          <a:solidFill>
                            <a:srgbClr val="000000"/>
                          </a:solidFill>
                          <a:effectLst/>
                          <a:latin typeface="Arial" panose="020B0604020202020204" pitchFamily="34" charset="0"/>
                        </a:rPr>
                        <a:t>Early Intervention Services in Natural Environments</a:t>
                      </a:r>
                      <a:br>
                        <a:rPr lang="en-US" sz="1000" b="0" i="0" u="none" strike="noStrike" dirty="0">
                          <a:solidFill>
                            <a:srgbClr val="000000"/>
                          </a:solidFill>
                          <a:effectLst/>
                          <a:latin typeface="Arial" panose="020B0604020202020204" pitchFamily="34" charset="0"/>
                        </a:rPr>
                      </a:br>
                      <a:br>
                        <a:rPr lang="en-US" sz="1000" b="0" i="0" u="none" strike="noStrike" dirty="0">
                          <a:solidFill>
                            <a:srgbClr val="000000"/>
                          </a:solidFill>
                          <a:effectLst/>
                          <a:latin typeface="Arial" panose="020B0604020202020204" pitchFamily="34" charset="0"/>
                        </a:rPr>
                      </a:br>
                      <a:r>
                        <a:rPr lang="en-US" sz="1000" b="1" i="0" u="none" strike="noStrike" dirty="0">
                          <a:solidFill>
                            <a:srgbClr val="000000"/>
                          </a:solidFill>
                          <a:effectLst/>
                          <a:latin typeface="Arial" panose="020B0604020202020204" pitchFamily="34" charset="0"/>
                        </a:rPr>
                        <a:t>Compliance Indicator: </a:t>
                      </a:r>
                      <a:r>
                        <a:rPr lang="en-US" sz="1000" b="0" i="1" u="none" strike="noStrike" dirty="0">
                          <a:solidFill>
                            <a:srgbClr val="000000"/>
                          </a:solidFill>
                          <a:effectLst/>
                          <a:latin typeface="Arial" panose="020B0604020202020204" pitchFamily="34" charset="0"/>
                        </a:rPr>
                        <a:t>C1. Percent of infants and toddlers with Individualized Family Service Plans (IFSPs) who receive the early intervention services on their IFSPs in a timely manner.</a:t>
                      </a:r>
                      <a:endParaRPr lang="en-US" sz="1000" b="0" i="0" u="none" strike="noStrike" dirty="0">
                        <a:solidFill>
                          <a:srgbClr val="000000"/>
                        </a:solidFill>
                        <a:effectLst/>
                        <a:latin typeface="Arial" panose="020B0604020202020204" pitchFamily="34" charset="0"/>
                      </a:endParaRPr>
                    </a:p>
                  </a:txBody>
                  <a:tcPr marL="1161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2D0"/>
                    </a:solidFill>
                  </a:tcPr>
                </a:tc>
                <a:tc>
                  <a:txBody>
                    <a:bodyPr/>
                    <a:lstStyle/>
                    <a:p>
                      <a:pPr algn="ctr" fontAlgn="b"/>
                      <a:r>
                        <a:rPr lang="en-US" sz="1000" b="1" i="0" u="none" strike="noStrike" dirty="0">
                          <a:solidFill>
                            <a:srgbClr val="000000"/>
                          </a:solidFill>
                          <a:effectLst/>
                          <a:latin typeface="Arial" panose="020B0604020202020204" pitchFamily="34" charset="0"/>
                        </a:rPr>
                        <a:t>Column A</a:t>
                      </a:r>
                      <a:br>
                        <a:rPr lang="en-US" sz="1000" b="0" i="0" u="none" strike="noStrike" dirty="0">
                          <a:solidFill>
                            <a:srgbClr val="000000"/>
                          </a:solidFill>
                          <a:effectLst/>
                          <a:latin typeface="Arial" panose="020B0604020202020204" pitchFamily="34" charset="0"/>
                        </a:rPr>
                      </a:br>
                      <a:r>
                        <a:rPr lang="en-US" sz="1000" b="0" i="0" u="none" strike="noStrike" dirty="0">
                          <a:solidFill>
                            <a:srgbClr val="000000"/>
                          </a:solidFill>
                          <a:effectLst/>
                          <a:latin typeface="Arial" panose="020B0604020202020204" pitchFamily="34" charset="0"/>
                        </a:rPr>
                        <a:t>Number of written findings of noncompliance identified in FFY 2022 and reported for Indicator C1</a:t>
                      </a: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2D0"/>
                    </a:solidFill>
                  </a:tcPr>
                </a:tc>
                <a:tc>
                  <a:txBody>
                    <a:bodyPr/>
                    <a:lstStyle/>
                    <a:p>
                      <a:pPr algn="ctr" fontAlgn="b"/>
                      <a:r>
                        <a:rPr lang="en-US" sz="1000" b="1" i="0" u="none" strike="noStrike" dirty="0">
                          <a:solidFill>
                            <a:srgbClr val="000000"/>
                          </a:solidFill>
                          <a:effectLst/>
                          <a:latin typeface="Arial" panose="020B0604020202020204" pitchFamily="34" charset="0"/>
                        </a:rPr>
                        <a:t>Column B  </a:t>
                      </a:r>
                      <a:br>
                        <a:rPr lang="en-US" sz="1000" b="0" i="0" u="none" strike="noStrike" dirty="0">
                          <a:solidFill>
                            <a:srgbClr val="000000"/>
                          </a:solidFill>
                          <a:effectLst/>
                          <a:latin typeface="Arial" panose="020B0604020202020204" pitchFamily="34" charset="0"/>
                        </a:rPr>
                      </a:br>
                      <a:r>
                        <a:rPr lang="en-US" sz="1000" b="0" i="1" u="none" strike="noStrike" dirty="0">
                          <a:solidFill>
                            <a:srgbClr val="000000"/>
                          </a:solidFill>
                          <a:effectLst/>
                          <a:latin typeface="Arial" panose="020B0604020202020204" pitchFamily="34" charset="0"/>
                        </a:rPr>
                        <a:t>Data entered in next section, Other IDEA Requirements, below</a:t>
                      </a:r>
                      <a:endParaRPr lang="en-US" sz="1000" b="1" i="0" u="none" strike="noStrike" dirty="0">
                        <a:solidFill>
                          <a:srgbClr val="000000"/>
                        </a:solidFill>
                        <a:effectLst/>
                        <a:latin typeface="Arial" panose="020B0604020202020204" pitchFamily="34" charset="0"/>
                      </a:endParaRP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2D0"/>
                    </a:solidFill>
                  </a:tcPr>
                </a:tc>
                <a:tc>
                  <a:txBody>
                    <a:bodyPr/>
                    <a:lstStyle/>
                    <a:p>
                      <a:pPr algn="ctr" fontAlgn="b"/>
                      <a:r>
                        <a:rPr lang="en-US" sz="1000" b="1" i="0" u="none" strike="noStrike" dirty="0">
                          <a:solidFill>
                            <a:srgbClr val="000000"/>
                          </a:solidFill>
                          <a:effectLst/>
                          <a:latin typeface="Arial" panose="020B0604020202020204" pitchFamily="34" charset="0"/>
                        </a:rPr>
                        <a:t>Column C1</a:t>
                      </a:r>
                      <a:br>
                        <a:rPr lang="en-US" sz="1000" b="1" i="0" u="none" strike="noStrike" dirty="0">
                          <a:solidFill>
                            <a:srgbClr val="000000"/>
                          </a:solidFill>
                          <a:effectLst/>
                          <a:latin typeface="Arial" panose="020B0604020202020204" pitchFamily="34" charset="0"/>
                        </a:rPr>
                      </a:br>
                      <a:r>
                        <a:rPr lang="en-US" sz="1000" b="0" i="0" u="none" strike="noStrike" dirty="0">
                          <a:solidFill>
                            <a:srgbClr val="000000"/>
                          </a:solidFill>
                          <a:effectLst/>
                          <a:latin typeface="Arial" panose="020B0604020202020204" pitchFamily="34" charset="0"/>
                        </a:rPr>
                        <a:t># of written findings of noncompliance from column A that were verified as corrected no later than one year from written notification</a:t>
                      </a:r>
                      <a:endParaRPr lang="en-US" sz="1000" b="1" i="0" u="none" strike="noStrike" dirty="0">
                        <a:solidFill>
                          <a:srgbClr val="000000"/>
                        </a:solidFill>
                        <a:effectLst/>
                        <a:latin typeface="Arial" panose="020B0604020202020204" pitchFamily="34" charset="0"/>
                      </a:endParaRP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2D0"/>
                    </a:solidFill>
                  </a:tcPr>
                </a:tc>
                <a:tc>
                  <a:txBody>
                    <a:bodyPr/>
                    <a:lstStyle/>
                    <a:p>
                      <a:pPr algn="ctr" fontAlgn="b"/>
                      <a:r>
                        <a:rPr lang="en-US" sz="1000" b="1" i="0" u="none" strike="noStrike" dirty="0">
                          <a:solidFill>
                            <a:srgbClr val="000000"/>
                          </a:solidFill>
                          <a:effectLst/>
                          <a:latin typeface="Arial" panose="020B0604020202020204" pitchFamily="34" charset="0"/>
                        </a:rPr>
                        <a:t>Column C2</a:t>
                      </a:r>
                      <a:br>
                        <a:rPr lang="en-US" sz="1000" b="1" i="0" u="none" strike="noStrike" dirty="0">
                          <a:solidFill>
                            <a:srgbClr val="000000"/>
                          </a:solidFill>
                          <a:effectLst/>
                          <a:latin typeface="Arial" panose="020B0604020202020204" pitchFamily="34" charset="0"/>
                        </a:rPr>
                      </a:br>
                      <a:r>
                        <a:rPr lang="en-US" sz="1000" b="0" i="1" u="none" strike="noStrike" dirty="0">
                          <a:solidFill>
                            <a:srgbClr val="000000"/>
                          </a:solidFill>
                          <a:effectLst/>
                          <a:latin typeface="Arial" panose="020B0604020202020204" pitchFamily="34" charset="0"/>
                        </a:rPr>
                        <a:t>Data entered in next section, Other IDEA Requirements, below</a:t>
                      </a:r>
                      <a:endParaRPr lang="en-US" sz="1000" b="1" i="0" u="none" strike="noStrike" dirty="0">
                        <a:solidFill>
                          <a:srgbClr val="000000"/>
                        </a:solidFill>
                        <a:effectLst/>
                        <a:latin typeface="Arial" panose="020B0604020202020204" pitchFamily="34" charset="0"/>
                      </a:endParaRP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F2D0"/>
                    </a:solidFill>
                  </a:tcPr>
                </a:tc>
                <a:tc>
                  <a:txBody>
                    <a:bodyPr/>
                    <a:lstStyle/>
                    <a:p>
                      <a:pPr algn="ctr" fontAlgn="b"/>
                      <a:r>
                        <a:rPr lang="en-US" sz="1000" b="1" i="0" u="none" strike="noStrike" dirty="0">
                          <a:solidFill>
                            <a:srgbClr val="000000"/>
                          </a:solidFill>
                          <a:effectLst/>
                          <a:latin typeface="Arial" panose="020B0604020202020204" pitchFamily="34" charset="0"/>
                        </a:rPr>
                        <a:t>Column D</a:t>
                      </a:r>
                      <a:br>
                        <a:rPr lang="en-US" sz="1000" b="1" i="0" u="none" strike="noStrike" dirty="0">
                          <a:solidFill>
                            <a:srgbClr val="000000"/>
                          </a:solidFill>
                          <a:effectLst/>
                          <a:latin typeface="Arial" panose="020B0604020202020204" pitchFamily="34" charset="0"/>
                        </a:rPr>
                      </a:br>
                      <a:r>
                        <a:rPr lang="en-US" sz="1000" b="0" i="0" u="none" strike="noStrike" dirty="0">
                          <a:solidFill>
                            <a:srgbClr val="000000"/>
                          </a:solidFill>
                          <a:effectLst/>
                          <a:latin typeface="Arial" panose="020B0604020202020204" pitchFamily="34" charset="0"/>
                        </a:rPr>
                        <a:t>Calculation of number of findings not timely corrected (column A minus column C)</a:t>
                      </a:r>
                      <a:endParaRPr lang="en-US" sz="1000" b="1" i="0" u="none" strike="noStrike" dirty="0">
                        <a:solidFill>
                          <a:srgbClr val="000000"/>
                        </a:solidFill>
                        <a:effectLst/>
                        <a:latin typeface="Arial" panose="020B0604020202020204" pitchFamily="34" charset="0"/>
                      </a:endParaRP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FFA"/>
                    </a:solidFill>
                  </a:tcPr>
                </a:tc>
                <a:tc>
                  <a:txBody>
                    <a:bodyPr/>
                    <a:lstStyle/>
                    <a:p>
                      <a:pPr algn="ctr" fontAlgn="b"/>
                      <a:r>
                        <a:rPr lang="en-US" sz="1000" b="1" i="0" u="none" strike="noStrike" dirty="0">
                          <a:solidFill>
                            <a:srgbClr val="000000"/>
                          </a:solidFill>
                          <a:effectLst/>
                          <a:latin typeface="Arial" panose="020B0604020202020204" pitchFamily="34" charset="0"/>
                        </a:rPr>
                        <a:t>Column E</a:t>
                      </a:r>
                      <a:br>
                        <a:rPr lang="en-US" sz="1000" b="1" i="0" u="none" strike="noStrike" dirty="0">
                          <a:solidFill>
                            <a:srgbClr val="000000"/>
                          </a:solidFill>
                          <a:effectLst/>
                          <a:latin typeface="Arial" panose="020B0604020202020204" pitchFamily="34" charset="0"/>
                        </a:rPr>
                      </a:br>
                      <a:r>
                        <a:rPr lang="en-US" sz="1000" b="0" i="0" u="none" strike="noStrike" dirty="0">
                          <a:solidFill>
                            <a:srgbClr val="000000"/>
                          </a:solidFill>
                          <a:effectLst/>
                          <a:latin typeface="Arial" panose="020B0604020202020204" pitchFamily="34" charset="0"/>
                        </a:rPr>
                        <a:t>Calculation of percent of findings </a:t>
                      </a:r>
                      <a:r>
                        <a:rPr lang="en-US" sz="1000" b="0" i="0" u="sng" strike="noStrike" dirty="0">
                          <a:solidFill>
                            <a:srgbClr val="000000"/>
                          </a:solidFill>
                          <a:effectLst/>
                          <a:latin typeface="Arial" panose="020B0604020202020204" pitchFamily="34" charset="0"/>
                        </a:rPr>
                        <a:t>timely corrected</a:t>
                      </a:r>
                      <a:br>
                        <a:rPr lang="en-US" sz="1000" b="0" i="0" u="none" strike="noStrike" dirty="0">
                          <a:solidFill>
                            <a:srgbClr val="000000"/>
                          </a:solidFill>
                          <a:effectLst/>
                          <a:latin typeface="Arial" panose="020B0604020202020204" pitchFamily="34" charset="0"/>
                        </a:rPr>
                      </a:br>
                      <a:r>
                        <a:rPr lang="en-US" sz="1000" b="0" i="0" u="none" strike="noStrike" dirty="0">
                          <a:solidFill>
                            <a:srgbClr val="000000"/>
                          </a:solidFill>
                          <a:effectLst/>
                          <a:latin typeface="Arial" panose="020B0604020202020204" pitchFamily="34" charset="0"/>
                        </a:rPr>
                        <a:t>[C1/A]*100</a:t>
                      </a:r>
                      <a:endParaRPr lang="en-US" sz="1000" b="1" i="0" u="none" strike="noStrike" dirty="0">
                        <a:solidFill>
                          <a:srgbClr val="000000"/>
                        </a:solidFill>
                        <a:effectLst/>
                        <a:latin typeface="Arial" panose="020B0604020202020204" pitchFamily="34" charset="0"/>
                      </a:endParaRP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FFA"/>
                    </a:solidFill>
                  </a:tcPr>
                </a:tc>
                <a:extLst>
                  <a:ext uri="{0D108BD9-81ED-4DB2-BD59-A6C34878D82A}">
                    <a16:rowId xmlns:a16="http://schemas.microsoft.com/office/drawing/2014/main" val="2484580704"/>
                  </a:ext>
                </a:extLst>
              </a:tr>
              <a:tr h="359600">
                <a:tc>
                  <a:txBody>
                    <a:bodyPr/>
                    <a:lstStyle/>
                    <a:p>
                      <a:pPr algn="l" fontAlgn="ctr"/>
                      <a:r>
                        <a:rPr lang="en-US" sz="1000" b="1" i="0" u="none" strike="noStrike" dirty="0">
                          <a:solidFill>
                            <a:srgbClr val="000000"/>
                          </a:solidFill>
                          <a:effectLst/>
                          <a:latin typeface="Arial" panose="020B0604020202020204" pitchFamily="34" charset="0"/>
                        </a:rPr>
                        <a:t>Findings Reported in SPP/APR Indicator C1</a:t>
                      </a:r>
                    </a:p>
                  </a:txBody>
                  <a:tcPr marL="1161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50" b="1" i="0" u="none" strike="noStrike" dirty="0">
                          <a:solidFill>
                            <a:srgbClr val="000000"/>
                          </a:solidFill>
                          <a:effectLst/>
                          <a:latin typeface="Arial" panose="020B0604020202020204" pitchFamily="34" charset="0"/>
                        </a:rPr>
                        <a:t>7</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BF1"/>
                    </a:solidFill>
                  </a:tcPr>
                </a:tc>
                <a:tc>
                  <a:txBody>
                    <a:bodyPr/>
                    <a:lstStyle/>
                    <a:p>
                      <a:pPr algn="ctr" fontAlgn="b"/>
                      <a:r>
                        <a:rPr lang="en-US" sz="1050" b="1" i="0" u="none" strike="noStrike" dirty="0">
                          <a:solidFill>
                            <a:srgbClr val="000000"/>
                          </a:solidFill>
                          <a:effectLst/>
                          <a:latin typeface="Arial" panose="020B0604020202020204" pitchFamily="34" charset="0"/>
                        </a:rPr>
                        <a:t> </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algn="ctr" fontAlgn="b"/>
                      <a:r>
                        <a:rPr lang="en-US" sz="1050" b="1" i="0" u="none" strike="noStrike" dirty="0">
                          <a:solidFill>
                            <a:srgbClr val="000000"/>
                          </a:solidFill>
                          <a:effectLst/>
                          <a:latin typeface="Arial" panose="020B0604020202020204" pitchFamily="34" charset="0"/>
                        </a:rPr>
                        <a:t>5</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BF1"/>
                    </a:solidFill>
                  </a:tcPr>
                </a:tc>
                <a:tc>
                  <a:txBody>
                    <a:bodyPr/>
                    <a:lstStyle/>
                    <a:p>
                      <a:pPr algn="ctr" fontAlgn="b"/>
                      <a:r>
                        <a:rPr lang="en-US" sz="1050" b="1" i="0" u="none" strike="noStrike" dirty="0">
                          <a:solidFill>
                            <a:srgbClr val="000000"/>
                          </a:solidFill>
                          <a:effectLst/>
                          <a:latin typeface="Arial" panose="020B0604020202020204" pitchFamily="34" charset="0"/>
                        </a:rPr>
                        <a:t> </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algn="ctr" fontAlgn="b"/>
                      <a:r>
                        <a:rPr lang="en-US" sz="1050" b="1" i="0" u="none" strike="noStrike" dirty="0">
                          <a:solidFill>
                            <a:srgbClr val="C00000"/>
                          </a:solidFill>
                          <a:effectLst/>
                          <a:latin typeface="Arial" panose="020B0604020202020204" pitchFamily="34" charset="0"/>
                        </a:rPr>
                        <a:t>2</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US" sz="1050" b="1" i="0" u="none" strike="noStrike" dirty="0">
                          <a:solidFill>
                            <a:srgbClr val="000000"/>
                          </a:solidFill>
                          <a:effectLst/>
                          <a:latin typeface="Arial" panose="020B0604020202020204" pitchFamily="34" charset="0"/>
                        </a:rPr>
                        <a:t>71.43%</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FFA"/>
                    </a:solidFill>
                  </a:tcPr>
                </a:tc>
                <a:extLst>
                  <a:ext uri="{0D108BD9-81ED-4DB2-BD59-A6C34878D82A}">
                    <a16:rowId xmlns:a16="http://schemas.microsoft.com/office/drawing/2014/main" val="588630717"/>
                  </a:ext>
                </a:extLst>
              </a:tr>
              <a:tr h="169374">
                <a:tc>
                  <a:txBody>
                    <a:bodyPr/>
                    <a:lstStyle/>
                    <a:p>
                      <a:pPr algn="l" fontAlgn="ctr"/>
                      <a:endParaRPr lang="en-US" sz="1000" b="1" i="0" u="none" strike="noStrike" dirty="0">
                        <a:solidFill>
                          <a:srgbClr val="000000"/>
                        </a:solidFill>
                        <a:effectLst/>
                        <a:latin typeface="Arial" panose="020B0604020202020204" pitchFamily="34" charset="0"/>
                      </a:endParaRPr>
                    </a:p>
                  </a:txBody>
                  <a:tcPr marL="1161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i="0" u="none" strike="noStrike" dirty="0">
                        <a:solidFill>
                          <a:srgbClr val="000000"/>
                        </a:solidFill>
                        <a:effectLst/>
                        <a:latin typeface="Arial" panose="020B0604020202020204" pitchFamily="34" charset="0"/>
                      </a:endParaRP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i="0" u="none" strike="noStrike" dirty="0">
                        <a:solidFill>
                          <a:srgbClr val="000000"/>
                        </a:solidFill>
                        <a:effectLst/>
                        <a:latin typeface="Arial" panose="020B0604020202020204" pitchFamily="34" charset="0"/>
                      </a:endParaRP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i="0" u="none" strike="noStrike" dirty="0">
                        <a:solidFill>
                          <a:srgbClr val="000000"/>
                        </a:solidFill>
                        <a:effectLst/>
                        <a:latin typeface="Arial" panose="020B0604020202020204" pitchFamily="34" charset="0"/>
                      </a:endParaRP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i="0" u="none" strike="noStrike" dirty="0">
                        <a:solidFill>
                          <a:srgbClr val="000000"/>
                        </a:solidFill>
                        <a:effectLst/>
                        <a:latin typeface="Arial" panose="020B0604020202020204" pitchFamily="34" charset="0"/>
                      </a:endParaRP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i="0" u="none" strike="noStrike" dirty="0">
                        <a:solidFill>
                          <a:srgbClr val="000000"/>
                        </a:solidFill>
                        <a:effectLst/>
                        <a:latin typeface="Arial" panose="020B0604020202020204" pitchFamily="34" charset="0"/>
                      </a:endParaRP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0" b="0" i="0" u="none" strike="noStrike" dirty="0">
                        <a:solidFill>
                          <a:srgbClr val="000000"/>
                        </a:solidFill>
                        <a:effectLst/>
                        <a:latin typeface="Arial" panose="020B0604020202020204" pitchFamily="34" charset="0"/>
                      </a:endParaRP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8655167"/>
                  </a:ext>
                </a:extLst>
              </a:tr>
              <a:tr h="1321323">
                <a:tc>
                  <a:txBody>
                    <a:bodyPr/>
                    <a:lstStyle/>
                    <a:p>
                      <a:pPr algn="l" fontAlgn="ctr"/>
                      <a:r>
                        <a:rPr lang="en-US" sz="1000" b="1" i="0" u="none" strike="noStrike" dirty="0">
                          <a:solidFill>
                            <a:srgbClr val="000000"/>
                          </a:solidFill>
                          <a:effectLst/>
                          <a:latin typeface="Arial" panose="020B0604020202020204" pitchFamily="34" charset="0"/>
                        </a:rPr>
                        <a:t>Other IDEA Requirements</a:t>
                      </a:r>
                    </a:p>
                  </a:txBody>
                  <a:tcPr marL="1161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1AB"/>
                    </a:solidFill>
                  </a:tcPr>
                </a:tc>
                <a:tc>
                  <a:txBody>
                    <a:bodyPr/>
                    <a:lstStyle/>
                    <a:p>
                      <a:pPr algn="ctr" fontAlgn="b"/>
                      <a:r>
                        <a:rPr lang="en-US" sz="1000" b="1" i="0" u="none" strike="noStrike" dirty="0">
                          <a:solidFill>
                            <a:srgbClr val="000000"/>
                          </a:solidFill>
                          <a:effectLst/>
                          <a:latin typeface="Arial" panose="020B0604020202020204" pitchFamily="34" charset="0"/>
                        </a:rPr>
                        <a:t>Column A</a:t>
                      </a:r>
                      <a:br>
                        <a:rPr lang="en-US" sz="1000" b="0" i="0" u="none" strike="noStrike" dirty="0">
                          <a:solidFill>
                            <a:srgbClr val="000000"/>
                          </a:solidFill>
                          <a:effectLst/>
                          <a:latin typeface="Arial" panose="020B0604020202020204" pitchFamily="34" charset="0"/>
                        </a:rPr>
                      </a:br>
                      <a:r>
                        <a:rPr lang="en-US" sz="1000" b="0" i="1" u="none" strike="noStrike" dirty="0">
                          <a:solidFill>
                            <a:srgbClr val="000000"/>
                          </a:solidFill>
                          <a:effectLst/>
                          <a:latin typeface="Arial" panose="020B0604020202020204" pitchFamily="34" charset="0"/>
                        </a:rPr>
                        <a:t>Data entered in Indicator section above</a:t>
                      </a:r>
                      <a:endParaRPr lang="en-US" sz="1000" b="0" i="0" u="none" strike="noStrike" dirty="0">
                        <a:solidFill>
                          <a:srgbClr val="000000"/>
                        </a:solidFill>
                        <a:effectLst/>
                        <a:latin typeface="Arial" panose="020B0604020202020204" pitchFamily="34" charset="0"/>
                      </a:endParaRP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1AB"/>
                    </a:solidFill>
                  </a:tcPr>
                </a:tc>
                <a:tc>
                  <a:txBody>
                    <a:bodyPr/>
                    <a:lstStyle/>
                    <a:p>
                      <a:pPr algn="ctr" fontAlgn="b"/>
                      <a:r>
                        <a:rPr lang="en-US" sz="1000" b="1" i="0" u="none" strike="noStrike" dirty="0">
                          <a:solidFill>
                            <a:srgbClr val="000000"/>
                          </a:solidFill>
                          <a:effectLst/>
                          <a:latin typeface="Arial" panose="020B0604020202020204" pitchFamily="34" charset="0"/>
                        </a:rPr>
                        <a:t>Column B  </a:t>
                      </a:r>
                      <a:br>
                        <a:rPr lang="en-US" sz="1000" b="1" i="0" u="none" strike="noStrike" dirty="0">
                          <a:solidFill>
                            <a:srgbClr val="000000"/>
                          </a:solidFill>
                          <a:effectLst/>
                          <a:latin typeface="Arial" panose="020B0604020202020204" pitchFamily="34" charset="0"/>
                        </a:rPr>
                      </a:br>
                      <a:r>
                        <a:rPr lang="en-US" sz="1000" b="0" i="0" u="none" strike="noStrike" dirty="0">
                          <a:solidFill>
                            <a:srgbClr val="000000"/>
                          </a:solidFill>
                          <a:effectLst/>
                          <a:latin typeface="Arial" panose="020B0604020202020204" pitchFamily="34" charset="0"/>
                        </a:rPr>
                        <a:t># of all other written findings of noncompliance identified in FFY 2022  (NOT reported in column A above), if applicable</a:t>
                      </a:r>
                      <a:endParaRPr lang="en-US" sz="1000" b="1" i="0" u="none" strike="noStrike" dirty="0">
                        <a:solidFill>
                          <a:srgbClr val="000000"/>
                        </a:solidFill>
                        <a:effectLst/>
                        <a:latin typeface="Arial" panose="020B0604020202020204" pitchFamily="34" charset="0"/>
                      </a:endParaRP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1AB"/>
                    </a:solidFill>
                  </a:tcPr>
                </a:tc>
                <a:tc>
                  <a:txBody>
                    <a:bodyPr/>
                    <a:lstStyle/>
                    <a:p>
                      <a:pPr algn="ctr" fontAlgn="b"/>
                      <a:r>
                        <a:rPr lang="en-US" sz="1000" b="1" i="0" u="none" strike="noStrike" dirty="0">
                          <a:solidFill>
                            <a:srgbClr val="000000"/>
                          </a:solidFill>
                          <a:effectLst/>
                          <a:latin typeface="Arial" panose="020B0604020202020204" pitchFamily="34" charset="0"/>
                        </a:rPr>
                        <a:t>Column C1</a:t>
                      </a:r>
                      <a:br>
                        <a:rPr lang="en-US" sz="1000" b="1" i="0" u="none" strike="noStrike" dirty="0">
                          <a:solidFill>
                            <a:srgbClr val="000000"/>
                          </a:solidFill>
                          <a:effectLst/>
                          <a:latin typeface="Arial" panose="020B0604020202020204" pitchFamily="34" charset="0"/>
                        </a:rPr>
                      </a:br>
                      <a:r>
                        <a:rPr lang="en-US" sz="1000" b="0" i="1" u="none" strike="noStrike" dirty="0">
                          <a:solidFill>
                            <a:srgbClr val="000000"/>
                          </a:solidFill>
                          <a:effectLst/>
                          <a:latin typeface="Arial" panose="020B0604020202020204" pitchFamily="34" charset="0"/>
                        </a:rPr>
                        <a:t>Data entered in Indicator section above</a:t>
                      </a:r>
                      <a:endParaRPr lang="en-US" sz="1000" b="1" i="0" u="none" strike="noStrike" dirty="0">
                        <a:solidFill>
                          <a:srgbClr val="000000"/>
                        </a:solidFill>
                        <a:effectLst/>
                        <a:latin typeface="Arial" panose="020B0604020202020204" pitchFamily="34" charset="0"/>
                      </a:endParaRP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1AB"/>
                    </a:solidFill>
                  </a:tcPr>
                </a:tc>
                <a:tc>
                  <a:txBody>
                    <a:bodyPr/>
                    <a:lstStyle/>
                    <a:p>
                      <a:pPr algn="ctr" fontAlgn="b"/>
                      <a:r>
                        <a:rPr lang="en-US" sz="1000" b="1" i="0" u="none" strike="noStrike" dirty="0">
                          <a:solidFill>
                            <a:srgbClr val="000000"/>
                          </a:solidFill>
                          <a:effectLst/>
                          <a:latin typeface="Arial" panose="020B0604020202020204" pitchFamily="34" charset="0"/>
                        </a:rPr>
                        <a:t>Column C2</a:t>
                      </a:r>
                      <a:br>
                        <a:rPr lang="en-US" sz="1000" b="1" i="0" u="none" strike="noStrike" dirty="0">
                          <a:solidFill>
                            <a:srgbClr val="000000"/>
                          </a:solidFill>
                          <a:effectLst/>
                          <a:latin typeface="Arial" panose="020B0604020202020204" pitchFamily="34" charset="0"/>
                        </a:rPr>
                      </a:br>
                      <a:r>
                        <a:rPr lang="en-US" sz="1000" b="0" i="0" u="none" strike="noStrike" dirty="0">
                          <a:solidFill>
                            <a:srgbClr val="000000"/>
                          </a:solidFill>
                          <a:effectLst/>
                          <a:latin typeface="Arial" panose="020B0604020202020204" pitchFamily="34" charset="0"/>
                        </a:rPr>
                        <a:t># of written findings of noncompliance from column B that were verified as corrected no later than one year from written notification, if applicable</a:t>
                      </a:r>
                      <a:endParaRPr lang="en-US" sz="1000" b="1" i="0" u="none" strike="noStrike" dirty="0">
                        <a:solidFill>
                          <a:srgbClr val="000000"/>
                        </a:solidFill>
                        <a:effectLst/>
                        <a:latin typeface="Arial" panose="020B0604020202020204" pitchFamily="34" charset="0"/>
                      </a:endParaRP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1AB"/>
                    </a:solidFill>
                  </a:tcPr>
                </a:tc>
                <a:tc>
                  <a:txBody>
                    <a:bodyPr/>
                    <a:lstStyle/>
                    <a:p>
                      <a:pPr algn="ctr" fontAlgn="b"/>
                      <a:r>
                        <a:rPr lang="en-US" sz="1000" b="1" i="0" u="none" strike="noStrike" dirty="0">
                          <a:solidFill>
                            <a:srgbClr val="000000"/>
                          </a:solidFill>
                          <a:effectLst/>
                          <a:latin typeface="Arial" panose="020B0604020202020204" pitchFamily="34" charset="0"/>
                        </a:rPr>
                        <a:t>Column D</a:t>
                      </a:r>
                      <a:br>
                        <a:rPr lang="en-US" sz="1000" b="1" i="0" u="none" strike="noStrike" dirty="0">
                          <a:solidFill>
                            <a:srgbClr val="000000"/>
                          </a:solidFill>
                          <a:effectLst/>
                          <a:latin typeface="Arial" panose="020B0604020202020204" pitchFamily="34" charset="0"/>
                        </a:rPr>
                      </a:br>
                      <a:r>
                        <a:rPr lang="en-US" sz="1000" b="0" i="0" u="none" strike="noStrike" dirty="0">
                          <a:solidFill>
                            <a:srgbClr val="000000"/>
                          </a:solidFill>
                          <a:effectLst/>
                          <a:latin typeface="Arial" panose="020B0604020202020204" pitchFamily="34" charset="0"/>
                        </a:rPr>
                        <a:t>Calculation of number of findings not timely corrected (column B minus column C)</a:t>
                      </a:r>
                      <a:endParaRPr lang="en-US" sz="1000" b="1" i="0" u="none" strike="noStrike" dirty="0">
                        <a:solidFill>
                          <a:srgbClr val="000000"/>
                        </a:solidFill>
                        <a:effectLst/>
                        <a:latin typeface="Arial" panose="020B0604020202020204" pitchFamily="34" charset="0"/>
                      </a:endParaRP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FFA"/>
                    </a:solidFill>
                  </a:tcPr>
                </a:tc>
                <a:tc>
                  <a:txBody>
                    <a:bodyPr/>
                    <a:lstStyle/>
                    <a:p>
                      <a:pPr algn="ctr" fontAlgn="b"/>
                      <a:r>
                        <a:rPr lang="en-US" sz="1000" b="1" i="0" u="none" strike="noStrike" dirty="0">
                          <a:solidFill>
                            <a:srgbClr val="000000"/>
                          </a:solidFill>
                          <a:effectLst/>
                          <a:latin typeface="Arial" panose="020B0604020202020204" pitchFamily="34" charset="0"/>
                        </a:rPr>
                        <a:t>Column E</a:t>
                      </a:r>
                      <a:br>
                        <a:rPr lang="en-US" sz="1000" b="1" i="0" u="none" strike="noStrike" dirty="0">
                          <a:solidFill>
                            <a:srgbClr val="000000"/>
                          </a:solidFill>
                          <a:effectLst/>
                          <a:latin typeface="Arial" panose="020B0604020202020204" pitchFamily="34" charset="0"/>
                        </a:rPr>
                      </a:br>
                      <a:r>
                        <a:rPr lang="en-US" sz="1000" b="0" i="0" u="none" strike="noStrike" dirty="0">
                          <a:solidFill>
                            <a:srgbClr val="000000"/>
                          </a:solidFill>
                          <a:effectLst/>
                          <a:latin typeface="Arial" panose="020B0604020202020204" pitchFamily="34" charset="0"/>
                        </a:rPr>
                        <a:t>Calculation of percent of findings </a:t>
                      </a:r>
                      <a:r>
                        <a:rPr lang="en-US" sz="1000" b="0" i="0" u="sng" strike="noStrike" dirty="0">
                          <a:solidFill>
                            <a:srgbClr val="000000"/>
                          </a:solidFill>
                          <a:effectLst/>
                          <a:latin typeface="Arial" panose="020B0604020202020204" pitchFamily="34" charset="0"/>
                        </a:rPr>
                        <a:t>timely corrected</a:t>
                      </a:r>
                      <a:br>
                        <a:rPr lang="en-US" sz="1000" b="0" i="0" u="none" strike="noStrike" dirty="0">
                          <a:solidFill>
                            <a:srgbClr val="000000"/>
                          </a:solidFill>
                          <a:effectLst/>
                          <a:latin typeface="Arial" panose="020B0604020202020204" pitchFamily="34" charset="0"/>
                        </a:rPr>
                      </a:br>
                      <a:r>
                        <a:rPr lang="en-US" sz="1000" b="0" i="0" u="none" strike="noStrike" dirty="0">
                          <a:solidFill>
                            <a:srgbClr val="000000"/>
                          </a:solidFill>
                          <a:effectLst/>
                          <a:latin typeface="Arial" panose="020B0604020202020204" pitchFamily="34" charset="0"/>
                        </a:rPr>
                        <a:t>[C2/B]*100</a:t>
                      </a:r>
                      <a:endParaRPr lang="en-US" sz="1000" b="1" i="0" u="none" strike="noStrike" dirty="0">
                        <a:solidFill>
                          <a:srgbClr val="000000"/>
                        </a:solidFill>
                        <a:effectLst/>
                        <a:latin typeface="Arial" panose="020B0604020202020204" pitchFamily="34" charset="0"/>
                      </a:endParaRP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FFA"/>
                    </a:solidFill>
                  </a:tcPr>
                </a:tc>
                <a:extLst>
                  <a:ext uri="{0D108BD9-81ED-4DB2-BD59-A6C34878D82A}">
                    <a16:rowId xmlns:a16="http://schemas.microsoft.com/office/drawing/2014/main" val="1756126494"/>
                  </a:ext>
                </a:extLst>
              </a:tr>
              <a:tr h="334511">
                <a:tc>
                  <a:txBody>
                    <a:bodyPr/>
                    <a:lstStyle/>
                    <a:p>
                      <a:pPr algn="l" fontAlgn="ctr"/>
                      <a:r>
                        <a:rPr lang="en-US" sz="1000" b="1" i="0" u="none" strike="noStrike" dirty="0">
                          <a:solidFill>
                            <a:srgbClr val="000000"/>
                          </a:solidFill>
                          <a:effectLst/>
                          <a:latin typeface="Arial" panose="020B0604020202020204" pitchFamily="34" charset="0"/>
                        </a:rPr>
                        <a:t>Dispute resolution findings related to Indicator C1</a:t>
                      </a:r>
                    </a:p>
                  </a:txBody>
                  <a:tcPr marL="1161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Arial" panose="020B0604020202020204" pitchFamily="34" charset="0"/>
                        </a:rPr>
                        <a:t> </a:t>
                      </a: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algn="ctr" fontAlgn="b"/>
                      <a:r>
                        <a:rPr lang="en-US" sz="1050" b="1" i="0" u="none" strike="noStrike" dirty="0">
                          <a:solidFill>
                            <a:srgbClr val="000000"/>
                          </a:solidFill>
                          <a:effectLst/>
                          <a:latin typeface="Arial" panose="020B0604020202020204" pitchFamily="34" charset="0"/>
                        </a:rPr>
                        <a:t>1</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BF1"/>
                    </a:solidFill>
                  </a:tcPr>
                </a:tc>
                <a:tc>
                  <a:txBody>
                    <a:bodyPr/>
                    <a:lstStyle/>
                    <a:p>
                      <a:pPr algn="ctr" fontAlgn="b"/>
                      <a:r>
                        <a:rPr lang="en-US" sz="1050" b="1" i="0" u="none" strike="noStrike" dirty="0">
                          <a:solidFill>
                            <a:srgbClr val="000000"/>
                          </a:solidFill>
                          <a:effectLst/>
                          <a:latin typeface="Arial" panose="020B0604020202020204" pitchFamily="34" charset="0"/>
                        </a:rPr>
                        <a:t> </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algn="ctr" fontAlgn="b"/>
                      <a:r>
                        <a:rPr lang="en-US" sz="1050" b="1" i="0" u="none" strike="noStrike" dirty="0">
                          <a:solidFill>
                            <a:srgbClr val="000000"/>
                          </a:solidFill>
                          <a:effectLst/>
                          <a:latin typeface="Arial" panose="020B0604020202020204" pitchFamily="34" charset="0"/>
                        </a:rPr>
                        <a:t>1</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BF1"/>
                    </a:solidFill>
                  </a:tcPr>
                </a:tc>
                <a:tc>
                  <a:txBody>
                    <a:bodyPr/>
                    <a:lstStyle/>
                    <a:p>
                      <a:pPr algn="ctr" fontAlgn="b"/>
                      <a:r>
                        <a:rPr lang="en-US" sz="1050" b="1" i="0" u="none" strike="noStrike" dirty="0">
                          <a:solidFill>
                            <a:srgbClr val="000000"/>
                          </a:solidFill>
                          <a:effectLst/>
                          <a:latin typeface="Arial" panose="020B0604020202020204" pitchFamily="34" charset="0"/>
                        </a:rPr>
                        <a:t>0</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FFA"/>
                    </a:solidFill>
                  </a:tcPr>
                </a:tc>
                <a:tc>
                  <a:txBody>
                    <a:bodyPr/>
                    <a:lstStyle/>
                    <a:p>
                      <a:pPr algn="ctr" fontAlgn="b"/>
                      <a:r>
                        <a:rPr lang="en-US" sz="1050" b="1" i="0" u="none" strike="noStrike" dirty="0">
                          <a:solidFill>
                            <a:srgbClr val="000000"/>
                          </a:solidFill>
                          <a:effectLst/>
                          <a:latin typeface="Arial" panose="020B0604020202020204" pitchFamily="34" charset="0"/>
                        </a:rPr>
                        <a:t>100.00%</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FFA"/>
                    </a:solidFill>
                  </a:tcPr>
                </a:tc>
                <a:extLst>
                  <a:ext uri="{0D108BD9-81ED-4DB2-BD59-A6C34878D82A}">
                    <a16:rowId xmlns:a16="http://schemas.microsoft.com/office/drawing/2014/main" val="2338479030"/>
                  </a:ext>
                </a:extLst>
              </a:tr>
              <a:tr h="334511">
                <a:tc>
                  <a:txBody>
                    <a:bodyPr/>
                    <a:lstStyle/>
                    <a:p>
                      <a:pPr algn="l" fontAlgn="ctr"/>
                      <a:r>
                        <a:rPr lang="en-US" sz="1000" b="1" i="0" u="none" strike="noStrike" dirty="0">
                          <a:solidFill>
                            <a:srgbClr val="000000"/>
                          </a:solidFill>
                          <a:effectLst/>
                          <a:latin typeface="Arial" panose="020B0604020202020204" pitchFamily="34" charset="0"/>
                        </a:rPr>
                        <a:t>Fiscal findings (including audit findings) related to Indicator C1</a:t>
                      </a:r>
                    </a:p>
                  </a:txBody>
                  <a:tcPr marL="1161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Arial" panose="020B0604020202020204" pitchFamily="34" charset="0"/>
                        </a:rPr>
                        <a:t> </a:t>
                      </a: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algn="ctr" fontAlgn="b"/>
                      <a:r>
                        <a:rPr lang="en-US" sz="1050" b="1" i="0" u="none" strike="noStrike" dirty="0">
                          <a:solidFill>
                            <a:srgbClr val="000000"/>
                          </a:solidFill>
                          <a:effectLst/>
                          <a:latin typeface="Arial" panose="020B0604020202020204" pitchFamily="34" charset="0"/>
                        </a:rPr>
                        <a:t> </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BF1"/>
                    </a:solidFill>
                  </a:tcPr>
                </a:tc>
                <a:tc>
                  <a:txBody>
                    <a:bodyPr/>
                    <a:lstStyle/>
                    <a:p>
                      <a:pPr algn="ctr" fontAlgn="b"/>
                      <a:r>
                        <a:rPr lang="en-US" sz="1050" b="1" i="0" u="none" strike="noStrike" dirty="0">
                          <a:solidFill>
                            <a:srgbClr val="000000"/>
                          </a:solidFill>
                          <a:effectLst/>
                          <a:latin typeface="Arial" panose="020B0604020202020204" pitchFamily="34" charset="0"/>
                        </a:rPr>
                        <a:t> </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algn="ctr" fontAlgn="b"/>
                      <a:r>
                        <a:rPr lang="en-US" sz="1050" b="1" i="0" u="none" strike="noStrike" dirty="0">
                          <a:solidFill>
                            <a:srgbClr val="000000"/>
                          </a:solidFill>
                          <a:effectLst/>
                          <a:latin typeface="Arial" panose="020B0604020202020204" pitchFamily="34" charset="0"/>
                        </a:rPr>
                        <a:t> </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BF1"/>
                    </a:solidFill>
                  </a:tcPr>
                </a:tc>
                <a:tc>
                  <a:txBody>
                    <a:bodyPr/>
                    <a:lstStyle/>
                    <a:p>
                      <a:pPr algn="ctr" fontAlgn="b"/>
                      <a:r>
                        <a:rPr lang="en-US" sz="1050" b="1" i="0" u="none" strike="noStrike" dirty="0">
                          <a:solidFill>
                            <a:srgbClr val="000000"/>
                          </a:solidFill>
                          <a:effectLst/>
                          <a:latin typeface="Arial" panose="020B0604020202020204" pitchFamily="34" charset="0"/>
                        </a:rPr>
                        <a:t>0</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FFA"/>
                    </a:solidFill>
                  </a:tcPr>
                </a:tc>
                <a:tc>
                  <a:txBody>
                    <a:bodyPr/>
                    <a:lstStyle/>
                    <a:p>
                      <a:pPr algn="ctr" fontAlgn="b"/>
                      <a:r>
                        <a:rPr lang="en-US" sz="1050" b="1" i="0" u="none" strike="noStrike" dirty="0">
                          <a:solidFill>
                            <a:srgbClr val="000000"/>
                          </a:solidFill>
                          <a:effectLst/>
                          <a:latin typeface="Arial" panose="020B0604020202020204" pitchFamily="34" charset="0"/>
                        </a:rPr>
                        <a:t>0.00%</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FFA"/>
                    </a:solidFill>
                  </a:tcPr>
                </a:tc>
                <a:extLst>
                  <a:ext uri="{0D108BD9-81ED-4DB2-BD59-A6C34878D82A}">
                    <a16:rowId xmlns:a16="http://schemas.microsoft.com/office/drawing/2014/main" val="2406650742"/>
                  </a:ext>
                </a:extLst>
              </a:tr>
              <a:tr h="217433">
                <a:tc>
                  <a:txBody>
                    <a:bodyPr/>
                    <a:lstStyle/>
                    <a:p>
                      <a:pPr algn="l" fontAlgn="ctr"/>
                      <a:r>
                        <a:rPr lang="en-US" sz="1000" b="1" i="0" u="none" strike="noStrike" dirty="0">
                          <a:solidFill>
                            <a:srgbClr val="000000"/>
                          </a:solidFill>
                          <a:effectLst/>
                          <a:latin typeface="Arial" panose="020B0604020202020204" pitchFamily="34" charset="0"/>
                        </a:rPr>
                        <a:t>IDEA Related Requirements</a:t>
                      </a:r>
                    </a:p>
                  </a:txBody>
                  <a:tcPr marL="1161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FE2"/>
                    </a:solidFill>
                  </a:tcPr>
                </a:tc>
                <a:tc>
                  <a:txBody>
                    <a:bodyPr/>
                    <a:lstStyle/>
                    <a:p>
                      <a:endParaRPr lang="en-US" dirty="0"/>
                    </a:p>
                  </a:txBody>
                  <a:tcPr marL="1161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FE2"/>
                    </a:solidFill>
                  </a:tcPr>
                </a:tc>
                <a:tc>
                  <a:txBody>
                    <a:bodyPr/>
                    <a:lstStyle/>
                    <a:p>
                      <a:endParaRPr lang="en-US" dirty="0"/>
                    </a:p>
                  </a:txBody>
                  <a:tcPr marL="1161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FE2"/>
                    </a:solidFill>
                  </a:tcPr>
                </a:tc>
                <a:tc>
                  <a:txBody>
                    <a:bodyPr/>
                    <a:lstStyle/>
                    <a:p>
                      <a:endParaRPr lang="en-US" dirty="0"/>
                    </a:p>
                  </a:txBody>
                  <a:tcPr marL="1161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FE2"/>
                    </a:solidFill>
                  </a:tcPr>
                </a:tc>
                <a:tc>
                  <a:txBody>
                    <a:bodyPr/>
                    <a:lstStyle/>
                    <a:p>
                      <a:endParaRPr lang="en-US" dirty="0"/>
                    </a:p>
                  </a:txBody>
                  <a:tcPr marL="1161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FE2"/>
                    </a:solidFill>
                  </a:tcPr>
                </a:tc>
                <a:tc>
                  <a:txBody>
                    <a:bodyPr/>
                    <a:lstStyle/>
                    <a:p>
                      <a:endParaRPr lang="en-US" dirty="0"/>
                    </a:p>
                  </a:txBody>
                  <a:tcPr marL="1161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FE2"/>
                    </a:solidFill>
                  </a:tcPr>
                </a:tc>
                <a:tc>
                  <a:txBody>
                    <a:bodyPr/>
                    <a:lstStyle/>
                    <a:p>
                      <a:pPr algn="l" fontAlgn="ctr"/>
                      <a:endParaRPr lang="en-US" sz="1000" b="1" i="0" u="none" strike="noStrike" dirty="0">
                        <a:solidFill>
                          <a:srgbClr val="000000"/>
                        </a:solidFill>
                        <a:effectLst/>
                        <a:latin typeface="Arial" panose="020B0604020202020204" pitchFamily="34" charset="0"/>
                      </a:endParaRPr>
                    </a:p>
                  </a:txBody>
                  <a:tcPr marL="1161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FE2"/>
                    </a:solidFill>
                  </a:tcPr>
                </a:tc>
                <a:extLst>
                  <a:ext uri="{0D108BD9-81ED-4DB2-BD59-A6C34878D82A}">
                    <a16:rowId xmlns:a16="http://schemas.microsoft.com/office/drawing/2014/main" val="2758127853"/>
                  </a:ext>
                </a:extLst>
              </a:tr>
              <a:tr h="494363">
                <a:tc>
                  <a:txBody>
                    <a:bodyPr/>
                    <a:lstStyle/>
                    <a:p>
                      <a:pPr algn="l" fontAlgn="t"/>
                      <a:r>
                        <a:rPr lang="en-US" sz="1000" b="0" i="0" u="none" strike="noStrike" dirty="0">
                          <a:solidFill>
                            <a:srgbClr val="000000"/>
                          </a:solidFill>
                          <a:effectLst/>
                          <a:latin typeface="Arial" panose="020B0604020202020204" pitchFamily="34" charset="0"/>
                        </a:rPr>
                        <a:t>Contents of an IFSP, Dates and Duration of Service [34 C.F.R. §303.344(f)(1)]</a:t>
                      </a:r>
                    </a:p>
                  </a:txBody>
                  <a:tcPr marL="232306" marR="6453" marT="64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rPr>
                        <a:t> </a:t>
                      </a: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algn="ctr" fontAlgn="b"/>
                      <a:r>
                        <a:rPr lang="en-US" sz="1050" b="1" i="0" u="none" strike="noStrike" dirty="0">
                          <a:solidFill>
                            <a:srgbClr val="000000"/>
                          </a:solidFill>
                          <a:effectLst/>
                          <a:latin typeface="Arial" panose="020B0604020202020204" pitchFamily="34" charset="0"/>
                        </a:rPr>
                        <a:t>2</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7E1"/>
                    </a:solidFill>
                  </a:tcPr>
                </a:tc>
                <a:tc>
                  <a:txBody>
                    <a:bodyPr/>
                    <a:lstStyle/>
                    <a:p>
                      <a:pPr algn="ctr" fontAlgn="b"/>
                      <a:r>
                        <a:rPr lang="en-US" sz="1050" b="1" i="0" u="none" strike="noStrike" dirty="0">
                          <a:solidFill>
                            <a:srgbClr val="000000"/>
                          </a:solidFill>
                          <a:effectLst/>
                          <a:latin typeface="Arial" panose="020B0604020202020204" pitchFamily="34" charset="0"/>
                        </a:rPr>
                        <a:t> </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algn="ctr" fontAlgn="b"/>
                      <a:r>
                        <a:rPr lang="en-US" sz="1050" b="1" i="0" u="none" strike="noStrike" dirty="0">
                          <a:solidFill>
                            <a:srgbClr val="000000"/>
                          </a:solidFill>
                          <a:effectLst/>
                          <a:latin typeface="Arial" panose="020B0604020202020204" pitchFamily="34" charset="0"/>
                        </a:rPr>
                        <a:t>2</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7E1"/>
                    </a:solidFill>
                  </a:tcPr>
                </a:tc>
                <a:tc>
                  <a:txBody>
                    <a:bodyPr/>
                    <a:lstStyle/>
                    <a:p>
                      <a:pPr algn="ctr" fontAlgn="b"/>
                      <a:r>
                        <a:rPr lang="en-US" sz="1050" b="1" i="0" u="none" strike="noStrike" dirty="0">
                          <a:solidFill>
                            <a:srgbClr val="000000"/>
                          </a:solidFill>
                          <a:effectLst/>
                          <a:latin typeface="Arial" panose="020B0604020202020204" pitchFamily="34" charset="0"/>
                        </a:rPr>
                        <a:t>0</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FFA"/>
                    </a:solidFill>
                  </a:tcPr>
                </a:tc>
                <a:tc>
                  <a:txBody>
                    <a:bodyPr/>
                    <a:lstStyle/>
                    <a:p>
                      <a:pPr algn="ctr" fontAlgn="b"/>
                      <a:r>
                        <a:rPr lang="en-US" sz="1050" b="1" i="0" u="none" strike="noStrike" dirty="0">
                          <a:solidFill>
                            <a:srgbClr val="000000"/>
                          </a:solidFill>
                          <a:effectLst/>
                          <a:latin typeface="Arial" panose="020B0604020202020204" pitchFamily="34" charset="0"/>
                        </a:rPr>
                        <a:t>100.00%</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FFA"/>
                    </a:solidFill>
                  </a:tcPr>
                </a:tc>
                <a:extLst>
                  <a:ext uri="{0D108BD9-81ED-4DB2-BD59-A6C34878D82A}">
                    <a16:rowId xmlns:a16="http://schemas.microsoft.com/office/drawing/2014/main" val="684755761"/>
                  </a:ext>
                </a:extLst>
              </a:tr>
              <a:tr h="342874">
                <a:tc>
                  <a:txBody>
                    <a:bodyPr/>
                    <a:lstStyle/>
                    <a:p>
                      <a:pPr algn="l" fontAlgn="t"/>
                      <a:r>
                        <a:rPr lang="en-US" sz="1000" b="0" i="0" u="none" strike="noStrike" dirty="0">
                          <a:solidFill>
                            <a:srgbClr val="000000"/>
                          </a:solidFill>
                          <a:effectLst/>
                          <a:latin typeface="Arial" panose="020B0604020202020204" pitchFamily="34" charset="0"/>
                        </a:rPr>
                        <a:t>Early intervention services – Qualified personnel [34 C.F.R. § 303.13(c)]</a:t>
                      </a:r>
                    </a:p>
                  </a:txBody>
                  <a:tcPr marL="232306" marR="6453" marT="64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Arial" panose="020B0604020202020204" pitchFamily="34" charset="0"/>
                        </a:rPr>
                        <a:t> </a:t>
                      </a:r>
                    </a:p>
                  </a:txBody>
                  <a:tcPr marL="6453" marR="6453" marT="64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algn="ctr" fontAlgn="b"/>
                      <a:r>
                        <a:rPr lang="en-US" sz="1050" b="1" i="0" u="none" strike="noStrike" dirty="0">
                          <a:solidFill>
                            <a:srgbClr val="000000"/>
                          </a:solidFill>
                          <a:effectLst/>
                          <a:latin typeface="Arial" panose="020B0604020202020204" pitchFamily="34" charset="0"/>
                        </a:rPr>
                        <a:t>1</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7E1"/>
                    </a:solidFill>
                  </a:tcPr>
                </a:tc>
                <a:tc>
                  <a:txBody>
                    <a:bodyPr/>
                    <a:lstStyle/>
                    <a:p>
                      <a:pPr algn="ctr" fontAlgn="b"/>
                      <a:r>
                        <a:rPr lang="en-US" sz="1050" b="1" i="0" u="none" strike="noStrike" dirty="0">
                          <a:solidFill>
                            <a:srgbClr val="000000"/>
                          </a:solidFill>
                          <a:effectLst/>
                          <a:latin typeface="Arial" panose="020B0604020202020204" pitchFamily="34" charset="0"/>
                        </a:rPr>
                        <a:t> </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algn="ctr" fontAlgn="b"/>
                      <a:r>
                        <a:rPr lang="en-US" sz="1050" b="1" i="0" u="none" strike="noStrike" dirty="0">
                          <a:solidFill>
                            <a:srgbClr val="000000"/>
                          </a:solidFill>
                          <a:effectLst/>
                          <a:latin typeface="Arial" panose="020B0604020202020204" pitchFamily="34" charset="0"/>
                        </a:rPr>
                        <a:t>0</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F7E1"/>
                    </a:solidFill>
                  </a:tcPr>
                </a:tc>
                <a:tc>
                  <a:txBody>
                    <a:bodyPr/>
                    <a:lstStyle/>
                    <a:p>
                      <a:pPr algn="ctr" fontAlgn="b"/>
                      <a:r>
                        <a:rPr lang="en-US" sz="1050" b="1" i="0" u="none" strike="noStrike">
                          <a:solidFill>
                            <a:srgbClr val="C00000"/>
                          </a:solidFill>
                          <a:effectLst/>
                          <a:latin typeface="Arial" panose="020B0604020202020204" pitchFamily="34" charset="0"/>
                        </a:rPr>
                        <a:t>1</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US" sz="1050" b="1" i="0" u="none" strike="noStrike" dirty="0">
                          <a:solidFill>
                            <a:srgbClr val="000000"/>
                          </a:solidFill>
                          <a:effectLst/>
                          <a:latin typeface="Arial" panose="020B0604020202020204" pitchFamily="34" charset="0"/>
                        </a:rPr>
                        <a:t>0.00%</a:t>
                      </a:r>
                    </a:p>
                  </a:txBody>
                  <a:tcPr marL="6453" marR="6453" marT="6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FFA"/>
                    </a:solidFill>
                  </a:tcPr>
                </a:tc>
                <a:extLst>
                  <a:ext uri="{0D108BD9-81ED-4DB2-BD59-A6C34878D82A}">
                    <a16:rowId xmlns:a16="http://schemas.microsoft.com/office/drawing/2014/main" val="991690192"/>
                  </a:ext>
                </a:extLst>
              </a:tr>
            </a:tbl>
          </a:graphicData>
        </a:graphic>
      </p:graphicFrame>
    </p:spTree>
    <p:extLst>
      <p:ext uri="{BB962C8B-B14F-4D97-AF65-F5344CB8AC3E}">
        <p14:creationId xmlns:p14="http://schemas.microsoft.com/office/powerpoint/2010/main" val="866655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0BFA98-7911-B23B-9DA8-88D2FB5240CB}"/>
              </a:ext>
            </a:extLst>
          </p:cNvPr>
          <p:cNvSpPr>
            <a:spLocks noGrp="1"/>
          </p:cNvSpPr>
          <p:nvPr>
            <p:ph type="title"/>
          </p:nvPr>
        </p:nvSpPr>
        <p:spPr/>
        <p:txBody>
          <a:bodyPr/>
          <a:lstStyle/>
          <a:p>
            <a:r>
              <a:rPr lang="en-US"/>
              <a:t>C12 Tool: Summary Table of Findings (Screenshot)</a:t>
            </a:r>
          </a:p>
        </p:txBody>
      </p:sp>
      <p:graphicFrame>
        <p:nvGraphicFramePr>
          <p:cNvPr id="5" name="Content Placeholder 4">
            <a:extLst>
              <a:ext uri="{FF2B5EF4-FFF2-40B4-BE49-F238E27FC236}">
                <a16:creationId xmlns:a16="http://schemas.microsoft.com/office/drawing/2014/main" id="{2075F0DF-A112-6E04-B910-8E29AC0A0F0F}"/>
              </a:ext>
            </a:extLst>
          </p:cNvPr>
          <p:cNvGraphicFramePr>
            <a:graphicFrameLocks noGrp="1"/>
          </p:cNvGraphicFramePr>
          <p:nvPr>
            <p:ph idx="1"/>
            <p:extLst>
              <p:ext uri="{D42A27DB-BD31-4B8C-83A1-F6EECF244321}">
                <p14:modId xmlns:p14="http://schemas.microsoft.com/office/powerpoint/2010/main" val="3372997077"/>
              </p:ext>
            </p:extLst>
          </p:nvPr>
        </p:nvGraphicFramePr>
        <p:xfrm>
          <a:off x="375390" y="1196910"/>
          <a:ext cx="11441222" cy="4720740"/>
        </p:xfrm>
        <a:graphic>
          <a:graphicData uri="http://schemas.openxmlformats.org/drawingml/2006/table">
            <a:tbl>
              <a:tblPr firstRow="1"/>
              <a:tblGrid>
                <a:gridCol w="2948835">
                  <a:extLst>
                    <a:ext uri="{9D8B030D-6E8A-4147-A177-3AD203B41FA5}">
                      <a16:colId xmlns:a16="http://schemas.microsoft.com/office/drawing/2014/main" val="3088982694"/>
                    </a:ext>
                  </a:extLst>
                </a:gridCol>
                <a:gridCol w="1389323">
                  <a:extLst>
                    <a:ext uri="{9D8B030D-6E8A-4147-A177-3AD203B41FA5}">
                      <a16:colId xmlns:a16="http://schemas.microsoft.com/office/drawing/2014/main" val="2282076072"/>
                    </a:ext>
                  </a:extLst>
                </a:gridCol>
                <a:gridCol w="1389323">
                  <a:extLst>
                    <a:ext uri="{9D8B030D-6E8A-4147-A177-3AD203B41FA5}">
                      <a16:colId xmlns:a16="http://schemas.microsoft.com/office/drawing/2014/main" val="3458041841"/>
                    </a:ext>
                  </a:extLst>
                </a:gridCol>
                <a:gridCol w="1389323">
                  <a:extLst>
                    <a:ext uri="{9D8B030D-6E8A-4147-A177-3AD203B41FA5}">
                      <a16:colId xmlns:a16="http://schemas.microsoft.com/office/drawing/2014/main" val="630505097"/>
                    </a:ext>
                  </a:extLst>
                </a:gridCol>
                <a:gridCol w="1389323">
                  <a:extLst>
                    <a:ext uri="{9D8B030D-6E8A-4147-A177-3AD203B41FA5}">
                      <a16:colId xmlns:a16="http://schemas.microsoft.com/office/drawing/2014/main" val="2356830782"/>
                    </a:ext>
                  </a:extLst>
                </a:gridCol>
                <a:gridCol w="1389323">
                  <a:extLst>
                    <a:ext uri="{9D8B030D-6E8A-4147-A177-3AD203B41FA5}">
                      <a16:colId xmlns:a16="http://schemas.microsoft.com/office/drawing/2014/main" val="1432479181"/>
                    </a:ext>
                  </a:extLst>
                </a:gridCol>
                <a:gridCol w="1545772">
                  <a:extLst>
                    <a:ext uri="{9D8B030D-6E8A-4147-A177-3AD203B41FA5}">
                      <a16:colId xmlns:a16="http://schemas.microsoft.com/office/drawing/2014/main" val="3251739486"/>
                    </a:ext>
                  </a:extLst>
                </a:gridCol>
              </a:tblGrid>
              <a:tr h="421304">
                <a:tc>
                  <a:txBody>
                    <a:bodyPr/>
                    <a:lstStyle/>
                    <a:p>
                      <a:pPr algn="ctr" fontAlgn="ctr"/>
                      <a:r>
                        <a:rPr lang="en-US" sz="1100" b="1" i="0" u="none" strike="noStrike">
                          <a:solidFill>
                            <a:srgbClr val="215C98"/>
                          </a:solidFill>
                          <a:effectLst/>
                          <a:latin typeface="Arial" panose="020B0604020202020204" pitchFamily="34" charset="0"/>
                        </a:rPr>
                        <a:t> </a:t>
                      </a:r>
                    </a:p>
                  </a:txBody>
                  <a:tcPr marL="8337" marR="8337" marT="8337" marB="0" anchor="ctr">
                    <a:lnL>
                      <a:noFill/>
                    </a:lnL>
                    <a:lnR w="19050" cap="flat" cmpd="sng" algn="ctr">
                      <a:solidFill>
                        <a:srgbClr val="134F8B"/>
                      </a:solidFill>
                      <a:prstDash val="solid"/>
                      <a:round/>
                      <a:headEnd type="none" w="med" len="med"/>
                      <a:tailEnd type="none" w="med" len="med"/>
                    </a:lnR>
                    <a:lnT>
                      <a:noFill/>
                    </a:lnT>
                    <a:lnB w="19050" cap="flat" cmpd="sng" algn="ctr">
                      <a:solidFill>
                        <a:srgbClr val="215C98"/>
                      </a:solidFill>
                      <a:prstDash val="solid"/>
                      <a:round/>
                      <a:headEnd type="none" w="med" len="med"/>
                      <a:tailEnd type="none" w="med" len="med"/>
                    </a:lnB>
                    <a:noFill/>
                  </a:tcPr>
                </a:tc>
                <a:tc>
                  <a:txBody>
                    <a:bodyPr/>
                    <a:lstStyle/>
                    <a:p>
                      <a:pPr algn="ctr" fontAlgn="b"/>
                      <a:r>
                        <a:rPr lang="en-US" sz="1100" b="1" i="0" u="none" strike="noStrike">
                          <a:solidFill>
                            <a:srgbClr val="215C98"/>
                          </a:solidFill>
                          <a:effectLst/>
                          <a:latin typeface="Arial" panose="020B0604020202020204" pitchFamily="34" charset="0"/>
                        </a:rPr>
                        <a:t>Total of Column A</a:t>
                      </a:r>
                    </a:p>
                  </a:txBody>
                  <a:tcPr marL="8337" marR="8337" marT="8337" marB="0" anchor="b">
                    <a:lnL w="19050" cap="flat" cmpd="sng" algn="ctr">
                      <a:solidFill>
                        <a:srgbClr val="134F8B"/>
                      </a:solidFill>
                      <a:prstDash val="solid"/>
                      <a:round/>
                      <a:headEnd type="none" w="med" len="med"/>
                      <a:tailEnd type="none" w="med" len="med"/>
                    </a:lnL>
                    <a:lnR w="19050" cap="flat" cmpd="sng" algn="ctr">
                      <a:solidFill>
                        <a:srgbClr val="134F8B"/>
                      </a:solidFill>
                      <a:prstDash val="solid"/>
                      <a:round/>
                      <a:headEnd type="none" w="med" len="med"/>
                      <a:tailEnd type="none" w="med" len="med"/>
                    </a:lnR>
                    <a:lnT w="19050" cap="flat" cmpd="sng" algn="ctr">
                      <a:solidFill>
                        <a:srgbClr val="134F8B"/>
                      </a:solidFill>
                      <a:prstDash val="solid"/>
                      <a:round/>
                      <a:headEnd type="none" w="med" len="med"/>
                      <a:tailEnd type="none" w="med" len="med"/>
                    </a:lnT>
                    <a:lnB w="19050" cap="flat" cmpd="sng" algn="ctr">
                      <a:solidFill>
                        <a:srgbClr val="134F8B"/>
                      </a:solidFill>
                      <a:prstDash val="solid"/>
                      <a:round/>
                      <a:headEnd type="none" w="med" len="med"/>
                      <a:tailEnd type="none" w="med" len="med"/>
                    </a:lnB>
                    <a:noFill/>
                  </a:tcPr>
                </a:tc>
                <a:tc>
                  <a:txBody>
                    <a:bodyPr/>
                    <a:lstStyle/>
                    <a:p>
                      <a:pPr algn="ctr" fontAlgn="b"/>
                      <a:r>
                        <a:rPr lang="en-US" sz="1100" b="1" i="0" u="none" strike="noStrike">
                          <a:solidFill>
                            <a:srgbClr val="215C98"/>
                          </a:solidFill>
                          <a:effectLst/>
                          <a:latin typeface="Arial" panose="020B0604020202020204" pitchFamily="34" charset="0"/>
                        </a:rPr>
                        <a:t>Total of Column B</a:t>
                      </a:r>
                    </a:p>
                  </a:txBody>
                  <a:tcPr marL="8337" marR="8337" marT="8337" marB="0" anchor="b">
                    <a:lnL w="19050" cap="flat" cmpd="sng" algn="ctr">
                      <a:solidFill>
                        <a:srgbClr val="134F8B"/>
                      </a:solidFill>
                      <a:prstDash val="solid"/>
                      <a:round/>
                      <a:headEnd type="none" w="med" len="med"/>
                      <a:tailEnd type="none" w="med" len="med"/>
                    </a:lnL>
                    <a:lnR w="19050" cap="flat" cmpd="sng" algn="ctr">
                      <a:solidFill>
                        <a:srgbClr val="134F8B"/>
                      </a:solidFill>
                      <a:prstDash val="solid"/>
                      <a:round/>
                      <a:headEnd type="none" w="med" len="med"/>
                      <a:tailEnd type="none" w="med" len="med"/>
                    </a:lnR>
                    <a:lnT w="19050" cap="flat" cmpd="sng" algn="ctr">
                      <a:solidFill>
                        <a:srgbClr val="134F8B"/>
                      </a:solidFill>
                      <a:prstDash val="solid"/>
                      <a:round/>
                      <a:headEnd type="none" w="med" len="med"/>
                      <a:tailEnd type="none" w="med" len="med"/>
                    </a:lnT>
                    <a:lnB w="19050" cap="flat" cmpd="sng" algn="ctr">
                      <a:solidFill>
                        <a:srgbClr val="134F8B"/>
                      </a:solidFill>
                      <a:prstDash val="solid"/>
                      <a:round/>
                      <a:headEnd type="none" w="med" len="med"/>
                      <a:tailEnd type="none" w="med" len="med"/>
                    </a:lnB>
                    <a:noFill/>
                  </a:tcPr>
                </a:tc>
                <a:tc>
                  <a:txBody>
                    <a:bodyPr/>
                    <a:lstStyle/>
                    <a:p>
                      <a:pPr algn="ctr" fontAlgn="b"/>
                      <a:r>
                        <a:rPr lang="en-US" sz="1100" b="1" i="0" u="none" strike="noStrike">
                          <a:solidFill>
                            <a:srgbClr val="215C98"/>
                          </a:solidFill>
                          <a:effectLst/>
                          <a:latin typeface="Arial" panose="020B0604020202020204" pitchFamily="34" charset="0"/>
                        </a:rPr>
                        <a:t>Total of Column C1</a:t>
                      </a:r>
                    </a:p>
                  </a:txBody>
                  <a:tcPr marL="8337" marR="8337" marT="8337" marB="0" anchor="b">
                    <a:lnL w="19050" cap="flat" cmpd="sng" algn="ctr">
                      <a:solidFill>
                        <a:srgbClr val="134F8B"/>
                      </a:solidFill>
                      <a:prstDash val="solid"/>
                      <a:round/>
                      <a:headEnd type="none" w="med" len="med"/>
                      <a:tailEnd type="none" w="med" len="med"/>
                    </a:lnL>
                    <a:lnR w="19050" cap="flat" cmpd="sng" algn="ctr">
                      <a:solidFill>
                        <a:srgbClr val="134F8B"/>
                      </a:solidFill>
                      <a:prstDash val="solid"/>
                      <a:round/>
                      <a:headEnd type="none" w="med" len="med"/>
                      <a:tailEnd type="none" w="med" len="med"/>
                    </a:lnR>
                    <a:lnT w="19050" cap="flat" cmpd="sng" algn="ctr">
                      <a:solidFill>
                        <a:srgbClr val="134F8B"/>
                      </a:solidFill>
                      <a:prstDash val="solid"/>
                      <a:round/>
                      <a:headEnd type="none" w="med" len="med"/>
                      <a:tailEnd type="none" w="med" len="med"/>
                    </a:lnT>
                    <a:lnB w="19050" cap="flat" cmpd="sng" algn="ctr">
                      <a:solidFill>
                        <a:srgbClr val="134F8B"/>
                      </a:solidFill>
                      <a:prstDash val="solid"/>
                      <a:round/>
                      <a:headEnd type="none" w="med" len="med"/>
                      <a:tailEnd type="none" w="med" len="med"/>
                    </a:lnB>
                    <a:noFill/>
                  </a:tcPr>
                </a:tc>
                <a:tc>
                  <a:txBody>
                    <a:bodyPr/>
                    <a:lstStyle/>
                    <a:p>
                      <a:pPr algn="ctr" fontAlgn="b"/>
                      <a:r>
                        <a:rPr lang="en-US" sz="1100" b="1" i="0" u="none" strike="noStrike">
                          <a:solidFill>
                            <a:srgbClr val="215C98"/>
                          </a:solidFill>
                          <a:effectLst/>
                          <a:latin typeface="Arial" panose="020B0604020202020204" pitchFamily="34" charset="0"/>
                        </a:rPr>
                        <a:t>Total of Column C2</a:t>
                      </a:r>
                    </a:p>
                  </a:txBody>
                  <a:tcPr marL="8337" marR="8337" marT="8337" marB="0" anchor="b">
                    <a:lnL w="19050" cap="flat" cmpd="sng" algn="ctr">
                      <a:solidFill>
                        <a:srgbClr val="134F8B"/>
                      </a:solidFill>
                      <a:prstDash val="solid"/>
                      <a:round/>
                      <a:headEnd type="none" w="med" len="med"/>
                      <a:tailEnd type="none" w="med" len="med"/>
                    </a:lnL>
                    <a:lnR w="19050" cap="flat" cmpd="sng" algn="ctr">
                      <a:solidFill>
                        <a:srgbClr val="134F8B"/>
                      </a:solidFill>
                      <a:prstDash val="solid"/>
                      <a:round/>
                      <a:headEnd type="none" w="med" len="med"/>
                      <a:tailEnd type="none" w="med" len="med"/>
                    </a:lnR>
                    <a:lnT w="19050" cap="flat" cmpd="sng" algn="ctr">
                      <a:solidFill>
                        <a:srgbClr val="134F8B"/>
                      </a:solidFill>
                      <a:prstDash val="solid"/>
                      <a:round/>
                      <a:headEnd type="none" w="med" len="med"/>
                      <a:tailEnd type="none" w="med" len="med"/>
                    </a:lnT>
                    <a:lnB w="19050" cap="flat" cmpd="sng" algn="ctr">
                      <a:solidFill>
                        <a:srgbClr val="134F8B"/>
                      </a:solidFill>
                      <a:prstDash val="solid"/>
                      <a:round/>
                      <a:headEnd type="none" w="med" len="med"/>
                      <a:tailEnd type="none" w="med" len="med"/>
                    </a:lnB>
                    <a:noFill/>
                  </a:tcPr>
                </a:tc>
                <a:tc>
                  <a:txBody>
                    <a:bodyPr/>
                    <a:lstStyle/>
                    <a:p>
                      <a:pPr algn="ctr" fontAlgn="b"/>
                      <a:r>
                        <a:rPr lang="en-US" sz="1100" b="1" i="0" u="none" strike="noStrike">
                          <a:solidFill>
                            <a:srgbClr val="215C98"/>
                          </a:solidFill>
                          <a:effectLst/>
                          <a:latin typeface="Arial" panose="020B0604020202020204" pitchFamily="34" charset="0"/>
                        </a:rPr>
                        <a:t>Total of Column D</a:t>
                      </a:r>
                    </a:p>
                  </a:txBody>
                  <a:tcPr marL="8337" marR="8337" marT="8337" marB="0" anchor="b">
                    <a:lnL w="19050" cap="flat" cmpd="sng" algn="ctr">
                      <a:solidFill>
                        <a:srgbClr val="134F8B"/>
                      </a:solidFill>
                      <a:prstDash val="solid"/>
                      <a:round/>
                      <a:headEnd type="none" w="med" len="med"/>
                      <a:tailEnd type="none" w="med" len="med"/>
                    </a:lnL>
                    <a:lnR w="19050" cap="flat" cmpd="sng" algn="ctr">
                      <a:solidFill>
                        <a:srgbClr val="134F8B"/>
                      </a:solidFill>
                      <a:prstDash val="solid"/>
                      <a:round/>
                      <a:headEnd type="none" w="med" len="med"/>
                      <a:tailEnd type="none" w="med" len="med"/>
                    </a:lnR>
                    <a:lnT w="19050" cap="flat" cmpd="sng" algn="ctr">
                      <a:solidFill>
                        <a:srgbClr val="134F8B"/>
                      </a:solidFill>
                      <a:prstDash val="solid"/>
                      <a:round/>
                      <a:headEnd type="none" w="med" len="med"/>
                      <a:tailEnd type="none" w="med" len="med"/>
                    </a:lnT>
                    <a:lnB w="19050" cap="flat" cmpd="sng" algn="ctr">
                      <a:solidFill>
                        <a:srgbClr val="134F8B"/>
                      </a:solidFill>
                      <a:prstDash val="solid"/>
                      <a:round/>
                      <a:headEnd type="none" w="med" len="med"/>
                      <a:tailEnd type="none" w="med" len="med"/>
                    </a:lnB>
                    <a:noFill/>
                  </a:tcPr>
                </a:tc>
                <a:tc>
                  <a:txBody>
                    <a:bodyPr/>
                    <a:lstStyle/>
                    <a:p>
                      <a:pPr algn="ctr" fontAlgn="b"/>
                      <a:r>
                        <a:rPr lang="en-US" sz="1100" b="1" i="0" u="none" strike="noStrike">
                          <a:solidFill>
                            <a:srgbClr val="215C98"/>
                          </a:solidFill>
                          <a:effectLst/>
                          <a:latin typeface="Arial" panose="020B0604020202020204" pitchFamily="34" charset="0"/>
                        </a:rPr>
                        <a:t>Total of Column E </a:t>
                      </a:r>
                      <a:br>
                        <a:rPr lang="en-US" sz="1100" b="1" i="0" u="none" strike="noStrike">
                          <a:solidFill>
                            <a:srgbClr val="215C98"/>
                          </a:solidFill>
                          <a:effectLst/>
                          <a:latin typeface="Arial" panose="020B0604020202020204" pitchFamily="34" charset="0"/>
                        </a:rPr>
                      </a:br>
                      <a:r>
                        <a:rPr lang="en-US" sz="1100" b="0" i="0" u="none" strike="noStrike">
                          <a:solidFill>
                            <a:srgbClr val="215C98"/>
                          </a:solidFill>
                          <a:effectLst/>
                          <a:latin typeface="Arial" panose="020B0604020202020204" pitchFamily="34" charset="0"/>
                        </a:rPr>
                        <a:t> [(C1+C2)/(A+B)]*100</a:t>
                      </a:r>
                      <a:endParaRPr lang="en-US" sz="1100" b="1" i="0" u="none" strike="noStrike">
                        <a:solidFill>
                          <a:srgbClr val="215C98"/>
                        </a:solidFill>
                        <a:effectLst/>
                        <a:latin typeface="Arial" panose="020B0604020202020204" pitchFamily="34" charset="0"/>
                      </a:endParaRPr>
                    </a:p>
                  </a:txBody>
                  <a:tcPr marL="8337" marR="8337" marT="8337" marB="0" anchor="b">
                    <a:lnL w="19050" cap="flat" cmpd="sng" algn="ctr">
                      <a:solidFill>
                        <a:srgbClr val="134F8B"/>
                      </a:solidFill>
                      <a:prstDash val="solid"/>
                      <a:round/>
                      <a:headEnd type="none" w="med" len="med"/>
                      <a:tailEnd type="none" w="med" len="med"/>
                    </a:lnL>
                    <a:lnR w="19050" cap="flat" cmpd="sng" algn="ctr">
                      <a:solidFill>
                        <a:srgbClr val="134F8B"/>
                      </a:solidFill>
                      <a:prstDash val="solid"/>
                      <a:round/>
                      <a:headEnd type="none" w="med" len="med"/>
                      <a:tailEnd type="none" w="med" len="med"/>
                    </a:lnR>
                    <a:lnT w="19050" cap="flat" cmpd="sng" algn="ctr">
                      <a:solidFill>
                        <a:srgbClr val="134F8B"/>
                      </a:solidFill>
                      <a:prstDash val="solid"/>
                      <a:round/>
                      <a:headEnd type="none" w="med" len="med"/>
                      <a:tailEnd type="none" w="med" len="med"/>
                    </a:lnT>
                    <a:lnB w="19050" cap="flat" cmpd="sng" algn="ctr">
                      <a:solidFill>
                        <a:srgbClr val="134F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674936"/>
                  </a:ext>
                </a:extLst>
              </a:tr>
              <a:tr h="372300">
                <a:tc>
                  <a:txBody>
                    <a:bodyPr/>
                    <a:lstStyle/>
                    <a:p>
                      <a:pPr algn="l" fontAlgn="ctr"/>
                      <a:r>
                        <a:rPr lang="en-US" sz="1100" b="1" i="0" u="none" strike="noStrike">
                          <a:solidFill>
                            <a:srgbClr val="FFFFFF"/>
                          </a:solidFill>
                          <a:effectLst/>
                          <a:latin typeface="Arial" panose="020B0604020202020204" pitchFamily="34" charset="0"/>
                        </a:rPr>
                        <a:t>Total Findings for Indicator C12 </a:t>
                      </a:r>
                    </a:p>
                  </a:txBody>
                  <a:tcPr marL="150075" marR="8337" marT="8337" marB="0" anchor="ctr">
                    <a:lnL w="19050" cap="flat" cmpd="sng" algn="ctr">
                      <a:solidFill>
                        <a:srgbClr val="215C98"/>
                      </a:solidFill>
                      <a:prstDash val="solid"/>
                      <a:round/>
                      <a:headEnd type="none" w="med" len="med"/>
                      <a:tailEnd type="none" w="med" len="med"/>
                    </a:lnL>
                    <a:lnR w="28575" cap="flat" cmpd="sng" algn="ctr">
                      <a:solidFill>
                        <a:srgbClr val="134F8B"/>
                      </a:solidFill>
                      <a:prstDash val="solid"/>
                      <a:round/>
                      <a:headEnd type="none" w="med" len="med"/>
                      <a:tailEnd type="none" w="med" len="med"/>
                    </a:lnR>
                    <a:lnT w="19050" cap="flat" cmpd="sng" algn="ctr">
                      <a:solidFill>
                        <a:srgbClr val="215C98"/>
                      </a:solidFill>
                      <a:prstDash val="solid"/>
                      <a:round/>
                      <a:headEnd type="none" w="med" len="med"/>
                      <a:tailEnd type="none" w="med" len="med"/>
                    </a:lnT>
                    <a:lnB w="19050" cap="flat" cmpd="sng" algn="ctr">
                      <a:solidFill>
                        <a:srgbClr val="134F8B"/>
                      </a:solidFill>
                      <a:prstDash val="solid"/>
                      <a:round/>
                      <a:headEnd type="none" w="med" len="med"/>
                      <a:tailEnd type="none" w="med" len="med"/>
                    </a:lnB>
                    <a:solidFill>
                      <a:srgbClr val="215C98"/>
                    </a:solidFill>
                  </a:tcPr>
                </a:tc>
                <a:tc>
                  <a:txBody>
                    <a:bodyPr/>
                    <a:lstStyle/>
                    <a:p>
                      <a:pPr algn="ctr" fontAlgn="ctr"/>
                      <a:r>
                        <a:rPr lang="en-US" sz="1100" b="1" i="0" u="none" strike="noStrike">
                          <a:solidFill>
                            <a:srgbClr val="FFFFFF"/>
                          </a:solidFill>
                          <a:effectLst/>
                          <a:latin typeface="Arial" panose="020B0604020202020204" pitchFamily="34" charset="0"/>
                        </a:rPr>
                        <a:t>36</a:t>
                      </a:r>
                    </a:p>
                  </a:txBody>
                  <a:tcPr marL="8337" marR="8337" marT="8337" marB="0" anchor="ctr">
                    <a:lnL w="28575" cap="flat" cmpd="sng" algn="ctr">
                      <a:solidFill>
                        <a:srgbClr val="134F8B"/>
                      </a:solidFill>
                      <a:prstDash val="solid"/>
                      <a:round/>
                      <a:headEnd type="none" w="med" len="med"/>
                      <a:tailEnd type="none" w="med" len="med"/>
                    </a:lnL>
                    <a:lnR w="28575" cap="flat" cmpd="sng" algn="ctr">
                      <a:solidFill>
                        <a:srgbClr val="134F8B"/>
                      </a:solidFill>
                      <a:prstDash val="solid"/>
                      <a:round/>
                      <a:headEnd type="none" w="med" len="med"/>
                      <a:tailEnd type="none" w="med" len="med"/>
                    </a:lnR>
                    <a:lnT w="19050" cap="flat" cmpd="sng" algn="ctr">
                      <a:solidFill>
                        <a:srgbClr val="134F8B"/>
                      </a:solidFill>
                      <a:prstDash val="solid"/>
                      <a:round/>
                      <a:headEnd type="none" w="med" len="med"/>
                      <a:tailEnd type="none" w="med" len="med"/>
                    </a:lnT>
                    <a:lnB w="19050" cap="flat" cmpd="sng" algn="ctr">
                      <a:solidFill>
                        <a:srgbClr val="134F8B"/>
                      </a:solidFill>
                      <a:prstDash val="solid"/>
                      <a:round/>
                      <a:headEnd type="none" w="med" len="med"/>
                      <a:tailEnd type="none" w="med" len="med"/>
                    </a:lnB>
                    <a:solidFill>
                      <a:srgbClr val="215C98"/>
                    </a:solidFill>
                  </a:tcPr>
                </a:tc>
                <a:tc>
                  <a:txBody>
                    <a:bodyPr/>
                    <a:lstStyle/>
                    <a:p>
                      <a:pPr algn="ctr" fontAlgn="ctr"/>
                      <a:r>
                        <a:rPr lang="en-US" sz="1100" b="1" i="0" u="none" strike="noStrike">
                          <a:solidFill>
                            <a:srgbClr val="FFFFFF"/>
                          </a:solidFill>
                          <a:effectLst/>
                          <a:latin typeface="Arial" panose="020B0604020202020204" pitchFamily="34" charset="0"/>
                        </a:rPr>
                        <a:t>7</a:t>
                      </a:r>
                    </a:p>
                  </a:txBody>
                  <a:tcPr marL="8337" marR="8337" marT="8337" marB="0" anchor="ctr">
                    <a:lnL w="28575" cap="flat" cmpd="sng" algn="ctr">
                      <a:solidFill>
                        <a:srgbClr val="134F8B"/>
                      </a:solidFill>
                      <a:prstDash val="solid"/>
                      <a:round/>
                      <a:headEnd type="none" w="med" len="med"/>
                      <a:tailEnd type="none" w="med" len="med"/>
                    </a:lnL>
                    <a:lnR w="28575" cap="flat" cmpd="sng" algn="ctr">
                      <a:solidFill>
                        <a:srgbClr val="134F8B"/>
                      </a:solidFill>
                      <a:prstDash val="solid"/>
                      <a:round/>
                      <a:headEnd type="none" w="med" len="med"/>
                      <a:tailEnd type="none" w="med" len="med"/>
                    </a:lnR>
                    <a:lnT w="19050" cap="flat" cmpd="sng" algn="ctr">
                      <a:solidFill>
                        <a:srgbClr val="134F8B"/>
                      </a:solidFill>
                      <a:prstDash val="solid"/>
                      <a:round/>
                      <a:headEnd type="none" w="med" len="med"/>
                      <a:tailEnd type="none" w="med" len="med"/>
                    </a:lnT>
                    <a:lnB w="19050" cap="flat" cmpd="sng" algn="ctr">
                      <a:solidFill>
                        <a:srgbClr val="134F8B"/>
                      </a:solidFill>
                      <a:prstDash val="solid"/>
                      <a:round/>
                      <a:headEnd type="none" w="med" len="med"/>
                      <a:tailEnd type="none" w="med" len="med"/>
                    </a:lnB>
                    <a:solidFill>
                      <a:srgbClr val="215C98"/>
                    </a:solidFill>
                  </a:tcPr>
                </a:tc>
                <a:tc>
                  <a:txBody>
                    <a:bodyPr/>
                    <a:lstStyle/>
                    <a:p>
                      <a:pPr algn="ctr" fontAlgn="ctr"/>
                      <a:r>
                        <a:rPr lang="en-US" sz="1100" b="1" i="0" u="none" strike="noStrike">
                          <a:solidFill>
                            <a:srgbClr val="FFFFFF"/>
                          </a:solidFill>
                          <a:effectLst/>
                          <a:latin typeface="Arial" panose="020B0604020202020204" pitchFamily="34" charset="0"/>
                        </a:rPr>
                        <a:t>32</a:t>
                      </a:r>
                    </a:p>
                  </a:txBody>
                  <a:tcPr marL="8337" marR="8337" marT="8337" marB="0" anchor="ctr">
                    <a:lnL w="28575" cap="flat" cmpd="sng" algn="ctr">
                      <a:solidFill>
                        <a:srgbClr val="134F8B"/>
                      </a:solidFill>
                      <a:prstDash val="solid"/>
                      <a:round/>
                      <a:headEnd type="none" w="med" len="med"/>
                      <a:tailEnd type="none" w="med" len="med"/>
                    </a:lnL>
                    <a:lnR w="28575" cap="flat" cmpd="sng" algn="ctr">
                      <a:solidFill>
                        <a:srgbClr val="134F8B"/>
                      </a:solidFill>
                      <a:prstDash val="solid"/>
                      <a:round/>
                      <a:headEnd type="none" w="med" len="med"/>
                      <a:tailEnd type="none" w="med" len="med"/>
                    </a:lnR>
                    <a:lnT w="19050" cap="flat" cmpd="sng" algn="ctr">
                      <a:solidFill>
                        <a:srgbClr val="134F8B"/>
                      </a:solidFill>
                      <a:prstDash val="solid"/>
                      <a:round/>
                      <a:headEnd type="none" w="med" len="med"/>
                      <a:tailEnd type="none" w="med" len="med"/>
                    </a:lnT>
                    <a:lnB w="19050" cap="flat" cmpd="sng" algn="ctr">
                      <a:solidFill>
                        <a:srgbClr val="134F8B"/>
                      </a:solidFill>
                      <a:prstDash val="solid"/>
                      <a:round/>
                      <a:headEnd type="none" w="med" len="med"/>
                      <a:tailEnd type="none" w="med" len="med"/>
                    </a:lnB>
                    <a:solidFill>
                      <a:srgbClr val="215C98"/>
                    </a:solidFill>
                  </a:tcPr>
                </a:tc>
                <a:tc>
                  <a:txBody>
                    <a:bodyPr/>
                    <a:lstStyle/>
                    <a:p>
                      <a:pPr algn="ctr" fontAlgn="ctr"/>
                      <a:r>
                        <a:rPr lang="en-US" sz="1100" b="1" i="0" u="none" strike="noStrike">
                          <a:solidFill>
                            <a:srgbClr val="FFFFFF"/>
                          </a:solidFill>
                          <a:effectLst/>
                          <a:latin typeface="Arial" panose="020B0604020202020204" pitchFamily="34" charset="0"/>
                        </a:rPr>
                        <a:t>5</a:t>
                      </a:r>
                    </a:p>
                  </a:txBody>
                  <a:tcPr marL="8337" marR="8337" marT="8337" marB="0" anchor="ctr">
                    <a:lnL w="28575" cap="flat" cmpd="sng" algn="ctr">
                      <a:solidFill>
                        <a:srgbClr val="134F8B"/>
                      </a:solidFill>
                      <a:prstDash val="solid"/>
                      <a:round/>
                      <a:headEnd type="none" w="med" len="med"/>
                      <a:tailEnd type="none" w="med" len="med"/>
                    </a:lnL>
                    <a:lnR w="28575" cap="flat" cmpd="sng" algn="ctr">
                      <a:solidFill>
                        <a:srgbClr val="134F8B"/>
                      </a:solidFill>
                      <a:prstDash val="solid"/>
                      <a:round/>
                      <a:headEnd type="none" w="med" len="med"/>
                      <a:tailEnd type="none" w="med" len="med"/>
                    </a:lnR>
                    <a:lnT w="19050" cap="flat" cmpd="sng" algn="ctr">
                      <a:solidFill>
                        <a:srgbClr val="134F8B"/>
                      </a:solidFill>
                      <a:prstDash val="solid"/>
                      <a:round/>
                      <a:headEnd type="none" w="med" len="med"/>
                      <a:tailEnd type="none" w="med" len="med"/>
                    </a:lnT>
                    <a:lnB w="19050" cap="flat" cmpd="sng" algn="ctr">
                      <a:solidFill>
                        <a:srgbClr val="134F8B"/>
                      </a:solidFill>
                      <a:prstDash val="solid"/>
                      <a:round/>
                      <a:headEnd type="none" w="med" len="med"/>
                      <a:tailEnd type="none" w="med" len="med"/>
                    </a:lnB>
                    <a:solidFill>
                      <a:srgbClr val="215C98"/>
                    </a:solidFill>
                  </a:tcPr>
                </a:tc>
                <a:tc>
                  <a:txBody>
                    <a:bodyPr/>
                    <a:lstStyle/>
                    <a:p>
                      <a:pPr algn="ctr" fontAlgn="ctr"/>
                      <a:r>
                        <a:rPr lang="en-US" sz="1100" b="1" i="0" u="none" strike="noStrike">
                          <a:solidFill>
                            <a:srgbClr val="C00000"/>
                          </a:solidFill>
                          <a:effectLst/>
                          <a:latin typeface="Arial" panose="020B0604020202020204" pitchFamily="34" charset="0"/>
                        </a:rPr>
                        <a:t>6</a:t>
                      </a:r>
                    </a:p>
                  </a:txBody>
                  <a:tcPr marL="8337" marR="8337" marT="8337" marB="0" anchor="ctr">
                    <a:lnL w="28575" cap="flat" cmpd="sng" algn="ctr">
                      <a:solidFill>
                        <a:srgbClr val="134F8B"/>
                      </a:solidFill>
                      <a:prstDash val="solid"/>
                      <a:round/>
                      <a:headEnd type="none" w="med" len="med"/>
                      <a:tailEnd type="none" w="med" len="med"/>
                    </a:lnL>
                    <a:lnR w="28575" cap="flat" cmpd="sng" algn="ctr">
                      <a:solidFill>
                        <a:srgbClr val="134F8B"/>
                      </a:solidFill>
                      <a:prstDash val="solid"/>
                      <a:round/>
                      <a:headEnd type="none" w="med" len="med"/>
                      <a:tailEnd type="none" w="med" len="med"/>
                    </a:lnR>
                    <a:lnT w="19050" cap="flat" cmpd="sng" algn="ctr">
                      <a:solidFill>
                        <a:srgbClr val="134F8B"/>
                      </a:solidFill>
                      <a:prstDash val="solid"/>
                      <a:round/>
                      <a:headEnd type="none" w="med" len="med"/>
                      <a:tailEnd type="none" w="med" len="med"/>
                    </a:lnT>
                    <a:lnB w="19050" cap="flat" cmpd="sng" algn="ctr">
                      <a:solidFill>
                        <a:srgbClr val="134F8B"/>
                      </a:solidFill>
                      <a:prstDash val="solid"/>
                      <a:round/>
                      <a:headEnd type="none" w="med" len="med"/>
                      <a:tailEnd type="none" w="med" len="med"/>
                    </a:lnB>
                    <a:solidFill>
                      <a:srgbClr val="FFCCCC"/>
                    </a:solidFill>
                  </a:tcPr>
                </a:tc>
                <a:tc>
                  <a:txBody>
                    <a:bodyPr/>
                    <a:lstStyle/>
                    <a:p>
                      <a:pPr algn="ctr" fontAlgn="ctr"/>
                      <a:r>
                        <a:rPr lang="en-US" sz="1100" b="1" i="0" u="none" strike="noStrike">
                          <a:solidFill>
                            <a:srgbClr val="FFFFFF"/>
                          </a:solidFill>
                          <a:effectLst/>
                          <a:latin typeface="Arial" panose="020B0604020202020204" pitchFamily="34" charset="0"/>
                        </a:rPr>
                        <a:t>86.05%</a:t>
                      </a:r>
                    </a:p>
                  </a:txBody>
                  <a:tcPr marL="8337" marR="8337" marT="8337" marB="0" anchor="ctr">
                    <a:lnL w="28575" cap="flat" cmpd="sng" algn="ctr">
                      <a:solidFill>
                        <a:srgbClr val="134F8B"/>
                      </a:solidFill>
                      <a:prstDash val="solid"/>
                      <a:round/>
                      <a:headEnd type="none" w="med" len="med"/>
                      <a:tailEnd type="none" w="med" len="med"/>
                    </a:lnL>
                    <a:lnR w="28575" cap="flat" cmpd="sng" algn="ctr">
                      <a:solidFill>
                        <a:srgbClr val="134F8B"/>
                      </a:solidFill>
                      <a:prstDash val="solid"/>
                      <a:round/>
                      <a:headEnd type="none" w="med" len="med"/>
                      <a:tailEnd type="none" w="med" len="med"/>
                    </a:lnR>
                    <a:lnT w="19050" cap="flat" cmpd="sng" algn="ctr">
                      <a:solidFill>
                        <a:srgbClr val="134F8B"/>
                      </a:solidFill>
                      <a:prstDash val="solid"/>
                      <a:round/>
                      <a:headEnd type="none" w="med" len="med"/>
                      <a:tailEnd type="none" w="med" len="med"/>
                    </a:lnT>
                    <a:lnB w="19050" cap="flat" cmpd="sng" algn="ctr">
                      <a:solidFill>
                        <a:srgbClr val="134F8B"/>
                      </a:solidFill>
                      <a:prstDash val="solid"/>
                      <a:round/>
                      <a:headEnd type="none" w="med" len="med"/>
                      <a:tailEnd type="none" w="med" len="med"/>
                    </a:lnB>
                    <a:solidFill>
                      <a:srgbClr val="215C98"/>
                    </a:solidFill>
                  </a:tcPr>
                </a:tc>
                <a:extLst>
                  <a:ext uri="{0D108BD9-81ED-4DB2-BD59-A6C34878D82A}">
                    <a16:rowId xmlns:a16="http://schemas.microsoft.com/office/drawing/2014/main" val="4113109288"/>
                  </a:ext>
                </a:extLst>
              </a:tr>
              <a:tr h="172814">
                <a:tc>
                  <a:txBody>
                    <a:bodyPr/>
                    <a:lstStyle/>
                    <a:p>
                      <a:pPr algn="l" fontAlgn="b"/>
                      <a:endParaRPr lang="en-US" sz="1100" b="0" i="0" u="none" strike="noStrike">
                        <a:solidFill>
                          <a:srgbClr val="000000"/>
                        </a:solidFill>
                        <a:effectLst/>
                        <a:latin typeface="Aptos Narrow" panose="020B0004020202020204" pitchFamily="34" charset="0"/>
                      </a:endParaRPr>
                    </a:p>
                  </a:txBody>
                  <a:tcPr marL="8337" marR="8337" marT="8337" marB="0" anchor="b">
                    <a:lnL>
                      <a:noFill/>
                    </a:lnL>
                    <a:lnR>
                      <a:noFill/>
                    </a:lnR>
                    <a:lnT w="19050" cap="flat" cmpd="sng" algn="ctr">
                      <a:solidFill>
                        <a:srgbClr val="134F8B"/>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8337" marR="8337" marT="8337" marB="0" anchor="b">
                    <a:lnL>
                      <a:noFill/>
                    </a:lnL>
                    <a:lnR>
                      <a:noFill/>
                    </a:lnR>
                    <a:lnT w="19050" cap="flat" cmpd="sng" algn="ctr">
                      <a:solidFill>
                        <a:srgbClr val="134F8B"/>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8337" marR="8337" marT="8337" marB="0" anchor="b">
                    <a:lnL>
                      <a:noFill/>
                    </a:lnL>
                    <a:lnR>
                      <a:noFill/>
                    </a:lnR>
                    <a:lnT w="19050" cap="flat" cmpd="sng" algn="ctr">
                      <a:solidFill>
                        <a:srgbClr val="134F8B"/>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8337" marR="8337" marT="8337" marB="0" anchor="b">
                    <a:lnL>
                      <a:noFill/>
                    </a:lnL>
                    <a:lnR>
                      <a:noFill/>
                    </a:lnR>
                    <a:lnT w="19050" cap="flat" cmpd="sng" algn="ctr">
                      <a:solidFill>
                        <a:srgbClr val="134F8B"/>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8337" marR="8337" marT="8337" marB="0" anchor="b">
                    <a:lnL>
                      <a:noFill/>
                    </a:lnL>
                    <a:lnR>
                      <a:noFill/>
                    </a:lnR>
                    <a:lnT w="19050" cap="flat" cmpd="sng" algn="ctr">
                      <a:solidFill>
                        <a:srgbClr val="134F8B"/>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8337" marR="8337" marT="8337" marB="0" anchor="b">
                    <a:lnL>
                      <a:noFill/>
                    </a:lnL>
                    <a:lnR>
                      <a:noFill/>
                    </a:lnR>
                    <a:lnT w="19050" cap="flat" cmpd="sng" algn="ctr">
                      <a:solidFill>
                        <a:srgbClr val="134F8B"/>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8337" marR="8337" marT="8337" marB="0" anchor="b">
                    <a:lnL>
                      <a:noFill/>
                    </a:lnL>
                    <a:lnR>
                      <a:noFill/>
                    </a:lnR>
                    <a:lnT w="19050" cap="flat" cmpd="sng" algn="ctr">
                      <a:solidFill>
                        <a:srgbClr val="134F8B"/>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0752217"/>
                  </a:ext>
                </a:extLst>
              </a:tr>
              <a:tr h="1814959">
                <a:tc>
                  <a:txBody>
                    <a:bodyPr/>
                    <a:lstStyle/>
                    <a:p>
                      <a:pPr algn="l" fontAlgn="ctr"/>
                      <a:r>
                        <a:rPr lang="en-US" sz="1100" b="1" i="0" u="none" strike="noStrike">
                          <a:solidFill>
                            <a:srgbClr val="FFFFFF"/>
                          </a:solidFill>
                          <a:effectLst/>
                          <a:latin typeface="Arial" panose="020B0604020202020204" pitchFamily="34" charset="0"/>
                        </a:rPr>
                        <a:t>Indicator: </a:t>
                      </a:r>
                      <a:r>
                        <a:rPr lang="en-US" sz="1100" b="0" i="0" u="none" strike="noStrike">
                          <a:solidFill>
                            <a:srgbClr val="FFFFFF"/>
                          </a:solidFill>
                          <a:effectLst/>
                          <a:latin typeface="Arial" panose="020B0604020202020204" pitchFamily="34" charset="0"/>
                        </a:rPr>
                        <a:t>This SPP/APR indicator focuses on the State lead agency’s exercise of its general supervision responsibility to monitor its Early Intervention Service (EIS) Providers and EIS Programs1 for requirements under Part C of the Individuals with Disabilities Act (IDEA) through the State’s reporting on timely correction of noncompliance (20 U.S.C. 1416(a) and 1435(a)(10); 34 C.F.R. §§ 303.120 and 303.700).</a:t>
                      </a:r>
                      <a:endParaRPr lang="en-US" sz="1100" b="1" i="0" u="none" strike="noStrike">
                        <a:solidFill>
                          <a:srgbClr val="FFFFFF"/>
                        </a:solidFill>
                        <a:effectLst/>
                        <a:latin typeface="Arial" panose="020B0604020202020204" pitchFamily="34" charset="0"/>
                      </a:endParaRPr>
                    </a:p>
                  </a:txBody>
                  <a:tcPr marL="150075"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7D22"/>
                    </a:solidFill>
                  </a:tcPr>
                </a:tc>
                <a:tc>
                  <a:txBody>
                    <a:bodyPr/>
                    <a:lstStyle/>
                    <a:p>
                      <a:pPr algn="ctr" fontAlgn="b"/>
                      <a:r>
                        <a:rPr lang="en-US" sz="1100" b="1" i="0" u="none" strike="noStrike">
                          <a:solidFill>
                            <a:srgbClr val="FFFFFF"/>
                          </a:solidFill>
                          <a:effectLst/>
                          <a:latin typeface="Arial" panose="020B0604020202020204" pitchFamily="34" charset="0"/>
                        </a:rPr>
                        <a:t>Column A </a:t>
                      </a:r>
                      <a:br>
                        <a:rPr lang="en-US" sz="1100" b="0" i="0" u="none" strike="noStrike">
                          <a:solidFill>
                            <a:srgbClr val="FFFFFF"/>
                          </a:solidFill>
                          <a:effectLst/>
                          <a:latin typeface="Arial" panose="020B0604020202020204" pitchFamily="34" charset="0"/>
                        </a:rPr>
                      </a:br>
                      <a:r>
                        <a:rPr lang="en-US" sz="1100" b="0" i="0" u="none" strike="noStrike">
                          <a:solidFill>
                            <a:srgbClr val="FFFFFF"/>
                          </a:solidFill>
                          <a:effectLst/>
                          <a:latin typeface="Arial" panose="020B0604020202020204" pitchFamily="34" charset="0"/>
                        </a:rPr>
                        <a:t>Number of written findings of noncompliance identified in the reporting year for any Indicator</a:t>
                      </a:r>
                    </a:p>
                  </a:txBody>
                  <a:tcPr marL="8337" marR="8337" marT="83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7D22"/>
                    </a:solidFill>
                  </a:tcPr>
                </a:tc>
                <a:tc>
                  <a:txBody>
                    <a:bodyPr/>
                    <a:lstStyle/>
                    <a:p>
                      <a:pPr algn="ctr" fontAlgn="b"/>
                      <a:r>
                        <a:rPr lang="en-US" sz="1100" b="1" i="0" u="none" strike="noStrike">
                          <a:solidFill>
                            <a:srgbClr val="FFFFFF"/>
                          </a:solidFill>
                          <a:effectLst/>
                          <a:latin typeface="Arial" panose="020B0604020202020204" pitchFamily="34" charset="0"/>
                        </a:rPr>
                        <a:t>Column B </a:t>
                      </a:r>
                      <a:br>
                        <a:rPr lang="en-US" sz="1100" b="0" i="0" u="none" strike="noStrike">
                          <a:solidFill>
                            <a:srgbClr val="FFFFFF"/>
                          </a:solidFill>
                          <a:effectLst/>
                          <a:latin typeface="Arial" panose="020B0604020202020204" pitchFamily="34" charset="0"/>
                        </a:rPr>
                      </a:br>
                      <a:r>
                        <a:rPr lang="en-US" sz="1100" b="0" i="0" u="none" strike="noStrike">
                          <a:solidFill>
                            <a:srgbClr val="FFFFFF"/>
                          </a:solidFill>
                          <a:effectLst/>
                          <a:latin typeface="Arial" panose="020B0604020202020204" pitchFamily="34" charset="0"/>
                        </a:rPr>
                        <a:t> Number of written findings of noncompliance identified in the reporting year and NOT reported in column A, if applicable </a:t>
                      </a:r>
                    </a:p>
                  </a:txBody>
                  <a:tcPr marL="8337" marR="8337" marT="83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7D22"/>
                    </a:solidFill>
                  </a:tcPr>
                </a:tc>
                <a:tc>
                  <a:txBody>
                    <a:bodyPr/>
                    <a:lstStyle/>
                    <a:p>
                      <a:pPr algn="ctr" fontAlgn="b"/>
                      <a:r>
                        <a:rPr lang="en-US" sz="1100" b="1" i="0" u="none" strike="noStrike">
                          <a:solidFill>
                            <a:srgbClr val="FFFFFF"/>
                          </a:solidFill>
                          <a:effectLst/>
                          <a:latin typeface="Arial" panose="020B0604020202020204" pitchFamily="34" charset="0"/>
                        </a:rPr>
                        <a:t>Column C1 </a:t>
                      </a:r>
                      <a:br>
                        <a:rPr lang="en-US" sz="1100" b="0" i="0" u="none" strike="noStrike">
                          <a:solidFill>
                            <a:srgbClr val="FFFFFF"/>
                          </a:solidFill>
                          <a:effectLst/>
                          <a:latin typeface="Arial" panose="020B0604020202020204" pitchFamily="34" charset="0"/>
                        </a:rPr>
                      </a:br>
                      <a:r>
                        <a:rPr lang="en-US" sz="1100" b="0" i="0" u="none" strike="noStrike">
                          <a:solidFill>
                            <a:srgbClr val="FFFFFF"/>
                          </a:solidFill>
                          <a:effectLst/>
                          <a:latin typeface="Arial" panose="020B0604020202020204" pitchFamily="34" charset="0"/>
                        </a:rPr>
                        <a:t>Number of written findings of noncompliance from column A that were timely corrected (i.e., verified as corrected no later than one year from identification)</a:t>
                      </a:r>
                    </a:p>
                  </a:txBody>
                  <a:tcPr marL="8337" marR="8337" marT="83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7D22"/>
                    </a:solidFill>
                  </a:tcPr>
                </a:tc>
                <a:tc>
                  <a:txBody>
                    <a:bodyPr/>
                    <a:lstStyle/>
                    <a:p>
                      <a:pPr algn="ctr" fontAlgn="b"/>
                      <a:r>
                        <a:rPr lang="en-US" sz="1100" b="1" i="0" u="none" strike="noStrike">
                          <a:solidFill>
                            <a:srgbClr val="FFFFFF"/>
                          </a:solidFill>
                          <a:effectLst/>
                          <a:latin typeface="Arial" panose="020B0604020202020204" pitchFamily="34" charset="0"/>
                        </a:rPr>
                        <a:t>Column C2 </a:t>
                      </a:r>
                      <a:br>
                        <a:rPr lang="en-US" sz="1100" b="0" i="0" u="none" strike="noStrike">
                          <a:solidFill>
                            <a:srgbClr val="FFFFFF"/>
                          </a:solidFill>
                          <a:effectLst/>
                          <a:latin typeface="Arial" panose="020B0604020202020204" pitchFamily="34" charset="0"/>
                        </a:rPr>
                      </a:br>
                      <a:r>
                        <a:rPr lang="en-US" sz="1100" b="0" i="0" u="none" strike="noStrike">
                          <a:solidFill>
                            <a:srgbClr val="FFFFFF"/>
                          </a:solidFill>
                          <a:effectLst/>
                          <a:latin typeface="Arial" panose="020B0604020202020204" pitchFamily="34" charset="0"/>
                        </a:rPr>
                        <a:t>Number of written findings of noncompliance from column B that were timely corrected (i.e., verified as corrected no later than one year from identification)</a:t>
                      </a:r>
                    </a:p>
                  </a:txBody>
                  <a:tcPr marL="8337" marR="8337" marT="83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7D22"/>
                    </a:solidFill>
                  </a:tcPr>
                </a:tc>
                <a:tc>
                  <a:txBody>
                    <a:bodyPr/>
                    <a:lstStyle/>
                    <a:p>
                      <a:pPr algn="ctr" fontAlgn="b"/>
                      <a:r>
                        <a:rPr lang="en-US" sz="1100" b="1" i="0" u="none" strike="noStrike">
                          <a:solidFill>
                            <a:srgbClr val="FFFFFF"/>
                          </a:solidFill>
                          <a:effectLst/>
                          <a:latin typeface="Arial" panose="020B0604020202020204" pitchFamily="34" charset="0"/>
                        </a:rPr>
                        <a:t>Column D</a:t>
                      </a:r>
                      <a:br>
                        <a:rPr lang="en-US" sz="1100" b="0" i="0" u="none" strike="noStrike">
                          <a:solidFill>
                            <a:srgbClr val="FFFFFF"/>
                          </a:solidFill>
                          <a:effectLst/>
                          <a:latin typeface="Arial" panose="020B0604020202020204" pitchFamily="34" charset="0"/>
                        </a:rPr>
                      </a:br>
                      <a:r>
                        <a:rPr lang="en-US" sz="1100" b="0" i="0" u="none" strike="noStrike">
                          <a:solidFill>
                            <a:srgbClr val="FFFFFF"/>
                          </a:solidFill>
                          <a:effectLst/>
                          <a:latin typeface="Arial" panose="020B0604020202020204" pitchFamily="34" charset="0"/>
                        </a:rPr>
                        <a:t>Number of written findings of noncompliance from A and B for which correction was not completed or timely corrected</a:t>
                      </a:r>
                    </a:p>
                  </a:txBody>
                  <a:tcPr marL="8337" marR="8337" marT="83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7D22"/>
                    </a:solidFill>
                  </a:tcPr>
                </a:tc>
                <a:tc>
                  <a:txBody>
                    <a:bodyPr/>
                    <a:lstStyle/>
                    <a:p>
                      <a:pPr algn="ctr" fontAlgn="b"/>
                      <a:r>
                        <a:rPr lang="pt-BR" sz="1100" b="1" i="0" u="none" strike="noStrike">
                          <a:solidFill>
                            <a:srgbClr val="FFFFFF"/>
                          </a:solidFill>
                          <a:effectLst/>
                          <a:latin typeface="Arial" panose="020B0604020202020204" pitchFamily="34" charset="0"/>
                        </a:rPr>
                        <a:t>Column E </a:t>
                      </a:r>
                      <a:br>
                        <a:rPr lang="pt-BR" sz="1100" b="0" i="0" u="none" strike="noStrike">
                          <a:solidFill>
                            <a:srgbClr val="FFFFFF"/>
                          </a:solidFill>
                          <a:effectLst/>
                          <a:latin typeface="Arial" panose="020B0604020202020204" pitchFamily="34" charset="0"/>
                        </a:rPr>
                      </a:br>
                      <a:r>
                        <a:rPr lang="pt-BR" sz="1100" b="0" i="0" u="none" strike="noStrike">
                          <a:solidFill>
                            <a:srgbClr val="FFFFFF"/>
                          </a:solidFill>
                          <a:effectLst/>
                          <a:latin typeface="Arial" panose="020B0604020202020204" pitchFamily="34" charset="0"/>
                        </a:rPr>
                        <a:t>Compliance percentage for indicator</a:t>
                      </a:r>
                      <a:br>
                        <a:rPr lang="pt-BR" sz="1100" b="0" i="0" u="none" strike="noStrike">
                          <a:solidFill>
                            <a:srgbClr val="FFFFFF"/>
                          </a:solidFill>
                          <a:effectLst/>
                          <a:latin typeface="Arial" panose="020B0604020202020204" pitchFamily="34" charset="0"/>
                        </a:rPr>
                      </a:br>
                      <a:r>
                        <a:rPr lang="pt-BR" sz="1100" b="0" i="0" u="none" strike="noStrike">
                          <a:solidFill>
                            <a:srgbClr val="FFFFFF"/>
                          </a:solidFill>
                          <a:effectLst/>
                          <a:latin typeface="Arial" panose="020B0604020202020204" pitchFamily="34" charset="0"/>
                        </a:rPr>
                        <a:t>[(C1+C2)/(A+B)]*100</a:t>
                      </a:r>
                    </a:p>
                  </a:txBody>
                  <a:tcPr marL="8337" marR="8337" marT="83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7D22"/>
                    </a:solidFill>
                  </a:tcPr>
                </a:tc>
                <a:extLst>
                  <a:ext uri="{0D108BD9-81ED-4DB2-BD59-A6C34878D82A}">
                    <a16:rowId xmlns:a16="http://schemas.microsoft.com/office/drawing/2014/main" val="3413130493"/>
                  </a:ext>
                </a:extLst>
              </a:tr>
              <a:tr h="322700">
                <a:tc>
                  <a:txBody>
                    <a:bodyPr/>
                    <a:lstStyle/>
                    <a:p>
                      <a:pPr algn="l" fontAlgn="ctr"/>
                      <a:r>
                        <a:rPr lang="en-US" sz="1100" b="1" i="0" u="none" strike="noStrike">
                          <a:solidFill>
                            <a:srgbClr val="000000"/>
                          </a:solidFill>
                          <a:effectLst/>
                          <a:latin typeface="Arial" panose="020B0604020202020204" pitchFamily="34" charset="0"/>
                        </a:rPr>
                        <a:t>Indicator C1</a:t>
                      </a:r>
                    </a:p>
                  </a:txBody>
                  <a:tcPr marL="150075"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A"/>
                    </a:solidFill>
                  </a:tcPr>
                </a:tc>
                <a:tc>
                  <a:txBody>
                    <a:bodyPr/>
                    <a:lstStyle/>
                    <a:p>
                      <a:pPr algn="ctr" fontAlgn="ctr"/>
                      <a:r>
                        <a:rPr lang="en-US" sz="1100" b="0" i="0" u="none" strike="noStrike">
                          <a:solidFill>
                            <a:srgbClr val="000000"/>
                          </a:solidFill>
                          <a:effectLst/>
                          <a:latin typeface="Arial" panose="020B0604020202020204" pitchFamily="34" charset="0"/>
                        </a:rPr>
                        <a:t>7</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4</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1AB"/>
                    </a:solidFill>
                  </a:tcPr>
                </a:tc>
                <a:tc>
                  <a:txBody>
                    <a:bodyPr/>
                    <a:lstStyle/>
                    <a:p>
                      <a:pPr algn="ctr" fontAlgn="ctr"/>
                      <a:r>
                        <a:rPr lang="en-US" sz="1100" b="0" i="0" u="none" strike="noStrike">
                          <a:solidFill>
                            <a:srgbClr val="000000"/>
                          </a:solidFill>
                          <a:effectLst/>
                          <a:latin typeface="Arial" panose="020B0604020202020204" pitchFamily="34" charset="0"/>
                        </a:rPr>
                        <a:t>5</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3</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1AB"/>
                    </a:solidFill>
                  </a:tcPr>
                </a:tc>
                <a:tc>
                  <a:txBody>
                    <a:bodyPr/>
                    <a:lstStyle/>
                    <a:p>
                      <a:pPr algn="ctr" fontAlgn="ctr"/>
                      <a:r>
                        <a:rPr lang="en-US" sz="1100" b="1" i="0" u="none" strike="noStrike">
                          <a:solidFill>
                            <a:srgbClr val="C00000"/>
                          </a:solidFill>
                          <a:effectLst/>
                          <a:latin typeface="Arial" panose="020B0604020202020204" pitchFamily="34" charset="0"/>
                        </a:rPr>
                        <a:t>3</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sz="1100" b="0" i="0" u="none" strike="noStrike">
                          <a:solidFill>
                            <a:srgbClr val="000000"/>
                          </a:solidFill>
                          <a:effectLst/>
                          <a:latin typeface="Arial" panose="020B0604020202020204" pitchFamily="34" charset="0"/>
                        </a:rPr>
                        <a:t>72.73%</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A"/>
                    </a:solidFill>
                  </a:tcPr>
                </a:tc>
                <a:extLst>
                  <a:ext uri="{0D108BD9-81ED-4DB2-BD59-A6C34878D82A}">
                    <a16:rowId xmlns:a16="http://schemas.microsoft.com/office/drawing/2014/main" val="447088913"/>
                  </a:ext>
                </a:extLst>
              </a:tr>
              <a:tr h="322700">
                <a:tc>
                  <a:txBody>
                    <a:bodyPr/>
                    <a:lstStyle/>
                    <a:p>
                      <a:pPr algn="l" fontAlgn="ctr"/>
                      <a:r>
                        <a:rPr lang="en-US" sz="1100" b="1" i="0" u="none" strike="noStrike">
                          <a:solidFill>
                            <a:srgbClr val="000000"/>
                          </a:solidFill>
                          <a:effectLst/>
                          <a:latin typeface="Arial" panose="020B0604020202020204" pitchFamily="34" charset="0"/>
                        </a:rPr>
                        <a:t>Indicator C7</a:t>
                      </a:r>
                    </a:p>
                  </a:txBody>
                  <a:tcPr marL="150075"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A"/>
                    </a:solidFill>
                  </a:tcPr>
                </a:tc>
                <a:tc>
                  <a:txBody>
                    <a:bodyPr/>
                    <a:lstStyle/>
                    <a:p>
                      <a:pPr algn="ctr" fontAlgn="ctr"/>
                      <a:r>
                        <a:rPr lang="en-US" sz="1100" b="0" i="0" u="none" strike="noStrike">
                          <a:solidFill>
                            <a:srgbClr val="000000"/>
                          </a:solidFill>
                          <a:effectLst/>
                          <a:latin typeface="Arial" panose="020B0604020202020204" pitchFamily="34" charset="0"/>
                        </a:rPr>
                        <a:t>9</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0</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1AB"/>
                    </a:solidFill>
                  </a:tcPr>
                </a:tc>
                <a:tc>
                  <a:txBody>
                    <a:bodyPr/>
                    <a:lstStyle/>
                    <a:p>
                      <a:pPr algn="ctr" fontAlgn="ctr"/>
                      <a:r>
                        <a:rPr lang="en-US" sz="1100" b="0" i="0" u="none" strike="noStrike">
                          <a:solidFill>
                            <a:srgbClr val="000000"/>
                          </a:solidFill>
                          <a:effectLst/>
                          <a:latin typeface="Arial" panose="020B0604020202020204" pitchFamily="34" charset="0"/>
                        </a:rPr>
                        <a:t>8</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0</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1AB"/>
                    </a:solidFill>
                  </a:tcPr>
                </a:tc>
                <a:tc>
                  <a:txBody>
                    <a:bodyPr/>
                    <a:lstStyle/>
                    <a:p>
                      <a:pPr algn="ctr" fontAlgn="ctr"/>
                      <a:r>
                        <a:rPr lang="en-US" sz="1100" b="1" i="0" u="none" strike="noStrike">
                          <a:solidFill>
                            <a:srgbClr val="C00000"/>
                          </a:solidFill>
                          <a:effectLst/>
                          <a:latin typeface="Arial" panose="020B0604020202020204" pitchFamily="34" charset="0"/>
                        </a:rPr>
                        <a:t>1</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sz="1100" b="0" i="0" u="none" strike="noStrike">
                          <a:solidFill>
                            <a:srgbClr val="000000"/>
                          </a:solidFill>
                          <a:effectLst/>
                          <a:latin typeface="Arial" panose="020B0604020202020204" pitchFamily="34" charset="0"/>
                        </a:rPr>
                        <a:t>88.89%</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A"/>
                    </a:solidFill>
                  </a:tcPr>
                </a:tc>
                <a:extLst>
                  <a:ext uri="{0D108BD9-81ED-4DB2-BD59-A6C34878D82A}">
                    <a16:rowId xmlns:a16="http://schemas.microsoft.com/office/drawing/2014/main" val="3116215590"/>
                  </a:ext>
                </a:extLst>
              </a:tr>
              <a:tr h="322700">
                <a:tc>
                  <a:txBody>
                    <a:bodyPr/>
                    <a:lstStyle/>
                    <a:p>
                      <a:pPr algn="l" fontAlgn="ctr"/>
                      <a:r>
                        <a:rPr lang="en-US" sz="1100" b="1" i="0" u="none" strike="noStrike">
                          <a:solidFill>
                            <a:srgbClr val="000000"/>
                          </a:solidFill>
                          <a:effectLst/>
                          <a:latin typeface="Arial" panose="020B0604020202020204" pitchFamily="34" charset="0"/>
                        </a:rPr>
                        <a:t>Indicator C8A</a:t>
                      </a:r>
                    </a:p>
                  </a:txBody>
                  <a:tcPr marL="150075"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A"/>
                    </a:solidFill>
                  </a:tcPr>
                </a:tc>
                <a:tc>
                  <a:txBody>
                    <a:bodyPr/>
                    <a:lstStyle/>
                    <a:p>
                      <a:pPr algn="ctr" fontAlgn="ctr"/>
                      <a:r>
                        <a:rPr lang="en-US" sz="1100" b="0" i="0" u="none" strike="noStrike">
                          <a:solidFill>
                            <a:srgbClr val="000000"/>
                          </a:solidFill>
                          <a:effectLst/>
                          <a:latin typeface="Arial" panose="020B0604020202020204" pitchFamily="34" charset="0"/>
                        </a:rPr>
                        <a:t>4</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1</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1AB"/>
                    </a:solidFill>
                  </a:tcPr>
                </a:tc>
                <a:tc>
                  <a:txBody>
                    <a:bodyPr/>
                    <a:lstStyle/>
                    <a:p>
                      <a:pPr algn="ctr" fontAlgn="ctr"/>
                      <a:r>
                        <a:rPr lang="en-US" sz="1100" b="0" i="0" u="none" strike="noStrike">
                          <a:solidFill>
                            <a:srgbClr val="000000"/>
                          </a:solidFill>
                          <a:effectLst/>
                          <a:latin typeface="Arial" panose="020B0604020202020204" pitchFamily="34" charset="0"/>
                        </a:rPr>
                        <a:t>4</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1</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1AB"/>
                    </a:solidFill>
                  </a:tcPr>
                </a:tc>
                <a:tc>
                  <a:txBody>
                    <a:bodyPr/>
                    <a:lstStyle/>
                    <a:p>
                      <a:pPr algn="ctr" fontAlgn="ctr"/>
                      <a:r>
                        <a:rPr lang="en-US" sz="1100" b="0" i="0" u="none" strike="noStrike">
                          <a:solidFill>
                            <a:srgbClr val="000000"/>
                          </a:solidFill>
                          <a:effectLst/>
                          <a:latin typeface="Arial" panose="020B0604020202020204" pitchFamily="34" charset="0"/>
                        </a:rPr>
                        <a:t>0</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A"/>
                    </a:solidFill>
                  </a:tcPr>
                </a:tc>
                <a:tc>
                  <a:txBody>
                    <a:bodyPr/>
                    <a:lstStyle/>
                    <a:p>
                      <a:pPr algn="ctr" fontAlgn="ctr"/>
                      <a:r>
                        <a:rPr lang="en-US" sz="1100" b="0" i="0" u="none" strike="noStrike">
                          <a:solidFill>
                            <a:srgbClr val="000000"/>
                          </a:solidFill>
                          <a:effectLst/>
                          <a:latin typeface="Arial" panose="020B0604020202020204" pitchFamily="34" charset="0"/>
                        </a:rPr>
                        <a:t>100.00%</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A"/>
                    </a:solidFill>
                  </a:tcPr>
                </a:tc>
                <a:extLst>
                  <a:ext uri="{0D108BD9-81ED-4DB2-BD59-A6C34878D82A}">
                    <a16:rowId xmlns:a16="http://schemas.microsoft.com/office/drawing/2014/main" val="970910422"/>
                  </a:ext>
                </a:extLst>
              </a:tr>
              <a:tr h="322700">
                <a:tc>
                  <a:txBody>
                    <a:bodyPr/>
                    <a:lstStyle/>
                    <a:p>
                      <a:pPr algn="l" fontAlgn="ctr"/>
                      <a:r>
                        <a:rPr lang="en-US" sz="1100" b="1" i="0" u="none" strike="noStrike">
                          <a:solidFill>
                            <a:srgbClr val="000000"/>
                          </a:solidFill>
                          <a:effectLst/>
                          <a:latin typeface="Arial" panose="020B0604020202020204" pitchFamily="34" charset="0"/>
                        </a:rPr>
                        <a:t>Indicator C8B</a:t>
                      </a:r>
                    </a:p>
                  </a:txBody>
                  <a:tcPr marL="150075"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A"/>
                    </a:solidFill>
                  </a:tcPr>
                </a:tc>
                <a:tc>
                  <a:txBody>
                    <a:bodyPr/>
                    <a:lstStyle/>
                    <a:p>
                      <a:pPr algn="ctr" fontAlgn="ctr"/>
                      <a:r>
                        <a:rPr lang="en-US" sz="1100" b="0" i="0" u="none" strike="noStrike">
                          <a:solidFill>
                            <a:srgbClr val="000000"/>
                          </a:solidFill>
                          <a:effectLst/>
                          <a:latin typeface="Arial" panose="020B0604020202020204" pitchFamily="34" charset="0"/>
                        </a:rPr>
                        <a:t>6</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2</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1AB"/>
                    </a:solidFill>
                  </a:tcPr>
                </a:tc>
                <a:tc>
                  <a:txBody>
                    <a:bodyPr/>
                    <a:lstStyle/>
                    <a:p>
                      <a:pPr algn="ctr" fontAlgn="ctr"/>
                      <a:r>
                        <a:rPr lang="en-US" sz="1100" b="0" i="0" u="none" strike="noStrike">
                          <a:solidFill>
                            <a:srgbClr val="000000"/>
                          </a:solidFill>
                          <a:effectLst/>
                          <a:latin typeface="Arial" panose="020B0604020202020204" pitchFamily="34" charset="0"/>
                        </a:rPr>
                        <a:t>5</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1</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1AB"/>
                    </a:solidFill>
                  </a:tcPr>
                </a:tc>
                <a:tc>
                  <a:txBody>
                    <a:bodyPr/>
                    <a:lstStyle/>
                    <a:p>
                      <a:pPr algn="ctr" fontAlgn="ctr"/>
                      <a:r>
                        <a:rPr lang="en-US" sz="1100" b="1" i="0" u="none" strike="noStrike">
                          <a:solidFill>
                            <a:srgbClr val="C00000"/>
                          </a:solidFill>
                          <a:effectLst/>
                          <a:latin typeface="Arial" panose="020B0604020202020204" pitchFamily="34" charset="0"/>
                        </a:rPr>
                        <a:t>2</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en-US" sz="1100" b="0" i="0" u="none" strike="noStrike">
                          <a:solidFill>
                            <a:srgbClr val="000000"/>
                          </a:solidFill>
                          <a:effectLst/>
                          <a:latin typeface="Arial" panose="020B0604020202020204" pitchFamily="34" charset="0"/>
                        </a:rPr>
                        <a:t>75.00%</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A"/>
                    </a:solidFill>
                  </a:tcPr>
                </a:tc>
                <a:extLst>
                  <a:ext uri="{0D108BD9-81ED-4DB2-BD59-A6C34878D82A}">
                    <a16:rowId xmlns:a16="http://schemas.microsoft.com/office/drawing/2014/main" val="1530836908"/>
                  </a:ext>
                </a:extLst>
              </a:tr>
              <a:tr h="322700">
                <a:tc>
                  <a:txBody>
                    <a:bodyPr/>
                    <a:lstStyle/>
                    <a:p>
                      <a:pPr algn="l" fontAlgn="ctr"/>
                      <a:r>
                        <a:rPr lang="en-US" sz="1100" b="1" i="0" u="none" strike="noStrike">
                          <a:solidFill>
                            <a:srgbClr val="000000"/>
                          </a:solidFill>
                          <a:effectLst/>
                          <a:latin typeface="Arial" panose="020B0604020202020204" pitchFamily="34" charset="0"/>
                        </a:rPr>
                        <a:t>Indicator C8C</a:t>
                      </a:r>
                    </a:p>
                  </a:txBody>
                  <a:tcPr marL="150075"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A"/>
                    </a:solidFill>
                  </a:tcPr>
                </a:tc>
                <a:tc>
                  <a:txBody>
                    <a:bodyPr/>
                    <a:lstStyle/>
                    <a:p>
                      <a:pPr algn="ctr" fontAlgn="ctr"/>
                      <a:r>
                        <a:rPr lang="en-US" sz="1100" b="0" i="0" u="none" strike="noStrike">
                          <a:solidFill>
                            <a:srgbClr val="000000"/>
                          </a:solidFill>
                          <a:effectLst/>
                          <a:latin typeface="Arial" panose="020B0604020202020204" pitchFamily="34" charset="0"/>
                        </a:rPr>
                        <a:t>10</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0</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1AB"/>
                    </a:solidFill>
                  </a:tcPr>
                </a:tc>
                <a:tc>
                  <a:txBody>
                    <a:bodyPr/>
                    <a:lstStyle/>
                    <a:p>
                      <a:pPr algn="ctr" fontAlgn="ctr"/>
                      <a:r>
                        <a:rPr lang="en-US" sz="1100" b="0" i="0" u="none" strike="noStrike">
                          <a:solidFill>
                            <a:srgbClr val="000000"/>
                          </a:solidFill>
                          <a:effectLst/>
                          <a:latin typeface="Arial" panose="020B0604020202020204" pitchFamily="34" charset="0"/>
                        </a:rPr>
                        <a:t>10</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000000"/>
                          </a:solidFill>
                          <a:effectLst/>
                          <a:latin typeface="Arial" panose="020B0604020202020204" pitchFamily="34" charset="0"/>
                        </a:rPr>
                        <a:t>0</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1AB"/>
                    </a:solidFill>
                  </a:tcPr>
                </a:tc>
                <a:tc>
                  <a:txBody>
                    <a:bodyPr/>
                    <a:lstStyle/>
                    <a:p>
                      <a:pPr algn="ctr" fontAlgn="ctr"/>
                      <a:r>
                        <a:rPr lang="en-US" sz="1100" b="0" i="0" u="none" strike="noStrike">
                          <a:solidFill>
                            <a:srgbClr val="000000"/>
                          </a:solidFill>
                          <a:effectLst/>
                          <a:latin typeface="Arial" panose="020B0604020202020204" pitchFamily="34" charset="0"/>
                        </a:rPr>
                        <a:t>0</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A"/>
                    </a:solidFill>
                  </a:tcPr>
                </a:tc>
                <a:tc>
                  <a:txBody>
                    <a:bodyPr/>
                    <a:lstStyle/>
                    <a:p>
                      <a:pPr algn="ctr" fontAlgn="ctr"/>
                      <a:r>
                        <a:rPr lang="en-US" sz="1100" b="0" i="0" u="none" strike="noStrike">
                          <a:solidFill>
                            <a:srgbClr val="000000"/>
                          </a:solidFill>
                          <a:effectLst/>
                          <a:latin typeface="Arial" panose="020B0604020202020204" pitchFamily="34" charset="0"/>
                        </a:rPr>
                        <a:t>100.00%</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A"/>
                    </a:solidFill>
                  </a:tcPr>
                </a:tc>
                <a:extLst>
                  <a:ext uri="{0D108BD9-81ED-4DB2-BD59-A6C34878D82A}">
                    <a16:rowId xmlns:a16="http://schemas.microsoft.com/office/drawing/2014/main" val="1435030578"/>
                  </a:ext>
                </a:extLst>
              </a:tr>
              <a:tr h="322700">
                <a:tc>
                  <a:txBody>
                    <a:bodyPr/>
                    <a:lstStyle/>
                    <a:p>
                      <a:pPr algn="l" fontAlgn="ctr"/>
                      <a:r>
                        <a:rPr lang="en-US" sz="1100" b="1" i="0" u="none" strike="noStrike">
                          <a:solidFill>
                            <a:srgbClr val="000000"/>
                          </a:solidFill>
                          <a:effectLst/>
                          <a:latin typeface="Arial" panose="020B0604020202020204" pitchFamily="34" charset="0"/>
                        </a:rPr>
                        <a:t>OPTIONAL - Results Indicators</a:t>
                      </a:r>
                    </a:p>
                  </a:txBody>
                  <a:tcPr marL="150075"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A"/>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sz="1100" b="0" i="0" u="none" strike="noStrike">
                          <a:solidFill>
                            <a:srgbClr val="000000"/>
                          </a:solidFill>
                          <a:effectLst/>
                          <a:latin typeface="Arial" panose="020B0604020202020204" pitchFamily="34" charset="0"/>
                        </a:rPr>
                        <a:t>0</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1AB"/>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fontAlgn="ctr"/>
                      <a:r>
                        <a:rPr lang="en-US" sz="1100" b="0" i="0" u="none" strike="noStrike">
                          <a:solidFill>
                            <a:srgbClr val="000000"/>
                          </a:solidFill>
                          <a:effectLst/>
                          <a:latin typeface="Arial" panose="020B0604020202020204" pitchFamily="34" charset="0"/>
                        </a:rPr>
                        <a:t>0</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1AB"/>
                    </a:solidFill>
                  </a:tcPr>
                </a:tc>
                <a:tc>
                  <a:txBody>
                    <a:bodyPr/>
                    <a:lstStyle/>
                    <a:p>
                      <a:pPr algn="ctr" fontAlgn="ctr"/>
                      <a:r>
                        <a:rPr lang="en-US" sz="1100" b="0" i="0" u="none" strike="noStrike">
                          <a:solidFill>
                            <a:srgbClr val="000000"/>
                          </a:solidFill>
                          <a:effectLst/>
                          <a:latin typeface="Arial" panose="020B0604020202020204" pitchFamily="34" charset="0"/>
                        </a:rPr>
                        <a:t>0</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A"/>
                    </a:solidFill>
                  </a:tcPr>
                </a:tc>
                <a:tc>
                  <a:txBody>
                    <a:bodyPr/>
                    <a:lstStyle/>
                    <a:p>
                      <a:pPr algn="ctr" fontAlgn="ctr"/>
                      <a:r>
                        <a:rPr lang="en-US" sz="1100" b="0" i="0" u="none" strike="noStrike">
                          <a:solidFill>
                            <a:srgbClr val="000000"/>
                          </a:solidFill>
                          <a:effectLst/>
                          <a:latin typeface="Arial" panose="020B0604020202020204" pitchFamily="34" charset="0"/>
                        </a:rPr>
                        <a:t>0.00%</a:t>
                      </a:r>
                    </a:p>
                  </a:txBody>
                  <a:tcPr marL="8337" marR="8337" marT="8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A"/>
                    </a:solidFill>
                  </a:tcPr>
                </a:tc>
                <a:extLst>
                  <a:ext uri="{0D108BD9-81ED-4DB2-BD59-A6C34878D82A}">
                    <a16:rowId xmlns:a16="http://schemas.microsoft.com/office/drawing/2014/main" val="2195525434"/>
                  </a:ext>
                </a:extLst>
              </a:tr>
            </a:tbl>
          </a:graphicData>
        </a:graphic>
      </p:graphicFrame>
      <p:sp>
        <p:nvSpPr>
          <p:cNvPr id="2" name="Slide Number Placeholder 1">
            <a:extLst>
              <a:ext uri="{FF2B5EF4-FFF2-40B4-BE49-F238E27FC236}">
                <a16:creationId xmlns:a16="http://schemas.microsoft.com/office/drawing/2014/main" id="{3243D1E5-8AE3-E82B-81A0-1E0F969AEC5B}"/>
              </a:ext>
            </a:extLst>
          </p:cNvPr>
          <p:cNvSpPr>
            <a:spLocks noGrp="1"/>
          </p:cNvSpPr>
          <p:nvPr>
            <p:ph type="sldNum" sz="quarter" idx="4"/>
          </p:nvPr>
        </p:nvSpPr>
        <p:spPr/>
        <p:txBody>
          <a:bodyPr/>
          <a:lstStyle/>
          <a:p>
            <a:fld id="{330EA680-D336-4FF7-8B7A-9848BB0A1C32}" type="slidenum">
              <a:rPr lang="en-US" smtClean="0"/>
              <a:t>35</a:t>
            </a:fld>
            <a:endParaRPr lang="en-US"/>
          </a:p>
        </p:txBody>
      </p:sp>
    </p:spTree>
    <p:extLst>
      <p:ext uri="{BB962C8B-B14F-4D97-AF65-F5344CB8AC3E}">
        <p14:creationId xmlns:p14="http://schemas.microsoft.com/office/powerpoint/2010/main" val="3080180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66CDD74-D15A-D3CA-79F4-0028A55E667E}"/>
              </a:ext>
            </a:extLst>
          </p:cNvPr>
          <p:cNvSpPr>
            <a:spLocks noGrp="1"/>
          </p:cNvSpPr>
          <p:nvPr>
            <p:ph type="ctrTitle"/>
          </p:nvPr>
        </p:nvSpPr>
        <p:spPr/>
        <p:txBody>
          <a:bodyPr>
            <a:normAutofit/>
          </a:bodyPr>
          <a:lstStyle>
            <a:lvl1pPr>
              <a:defRPr cap="none"/>
            </a:lvl1pPr>
          </a:lstStyle>
          <a:p>
            <a:r>
              <a:rPr lang="en-US"/>
              <a:t>Q &amp; A</a:t>
            </a:r>
          </a:p>
        </p:txBody>
      </p:sp>
      <p:pic>
        <p:nvPicPr>
          <p:cNvPr id="13" name="Content Placeholder 12" descr="A man looking at a baby who is smiling">
            <a:extLst>
              <a:ext uri="{FF2B5EF4-FFF2-40B4-BE49-F238E27FC236}">
                <a16:creationId xmlns:a16="http://schemas.microsoft.com/office/drawing/2014/main" id="{1A03F05B-7A77-A9C6-1149-36202FDBBB9B}"/>
              </a:ext>
            </a:extLst>
          </p:cNvPr>
          <p:cNvPicPr>
            <a:picLocks noGrp="1" noChangeAspect="1"/>
          </p:cNvPicPr>
          <p:nvPr>
            <p:ph sz="half" idx="4294967295"/>
          </p:nvPr>
        </p:nvPicPr>
        <p:blipFill>
          <a:blip r:embed="rId3"/>
          <a:stretch>
            <a:fillRect/>
          </a:stretch>
        </p:blipFill>
        <p:spPr>
          <a:xfrm>
            <a:off x="6804025" y="1841500"/>
            <a:ext cx="5387975" cy="3540125"/>
          </a:xfrm>
        </p:spPr>
      </p:pic>
      <p:sp>
        <p:nvSpPr>
          <p:cNvPr id="6" name="Slide Number Placeholder 5">
            <a:extLst>
              <a:ext uri="{FF2B5EF4-FFF2-40B4-BE49-F238E27FC236}">
                <a16:creationId xmlns:a16="http://schemas.microsoft.com/office/drawing/2014/main" id="{9D6C0149-FC0E-EEAD-555C-A462679265C0}"/>
              </a:ext>
            </a:extLst>
          </p:cNvPr>
          <p:cNvSpPr txBox="1">
            <a:spLocks/>
          </p:cNvSpPr>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36</a:t>
            </a:fld>
            <a:endParaRPr lang="en-US"/>
          </a:p>
        </p:txBody>
      </p:sp>
    </p:spTree>
    <p:extLst>
      <p:ext uri="{BB962C8B-B14F-4D97-AF65-F5344CB8AC3E}">
        <p14:creationId xmlns:p14="http://schemas.microsoft.com/office/powerpoint/2010/main" val="1493360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3F20C0C-E790-EE0B-F4C3-AA080850A112}"/>
              </a:ext>
            </a:extLst>
          </p:cNvPr>
          <p:cNvSpPr>
            <a:spLocks noGrp="1"/>
          </p:cNvSpPr>
          <p:nvPr>
            <p:ph type="title"/>
          </p:nvPr>
        </p:nvSpPr>
        <p:spPr>
          <a:xfrm>
            <a:off x="587828" y="226980"/>
            <a:ext cx="11005457" cy="914400"/>
          </a:xfrm>
        </p:spPr>
        <p:txBody>
          <a:bodyPr>
            <a:normAutofit/>
          </a:bodyPr>
          <a:lstStyle>
            <a:lvl1pPr>
              <a:defRPr cap="none"/>
            </a:lvl1pPr>
          </a:lstStyle>
          <a:p>
            <a:pPr algn="ctr"/>
            <a:r>
              <a:rPr lang="en-US" sz="3200">
                <a:solidFill>
                  <a:srgbClr val="104578"/>
                </a:solidFill>
                <a:latin typeface="Arial" panose="020B0604020202020204" pitchFamily="34" charset="0"/>
                <a:cs typeface="Arial" panose="020B0604020202020204" pitchFamily="34" charset="0"/>
              </a:rPr>
              <a:t>Poll</a:t>
            </a:r>
          </a:p>
        </p:txBody>
      </p:sp>
      <p:sp>
        <p:nvSpPr>
          <p:cNvPr id="7" name="Content Placeholder 2">
            <a:extLst>
              <a:ext uri="{FF2B5EF4-FFF2-40B4-BE49-F238E27FC236}">
                <a16:creationId xmlns:a16="http://schemas.microsoft.com/office/drawing/2014/main" id="{FCD15E52-7D47-F771-5E76-49DCA3E532A3}"/>
              </a:ext>
            </a:extLst>
          </p:cNvPr>
          <p:cNvSpPr>
            <a:spLocks noGrp="1"/>
          </p:cNvSpPr>
          <p:nvPr>
            <p:ph idx="1"/>
          </p:nvPr>
        </p:nvSpPr>
        <p:spPr>
          <a:xfrm>
            <a:off x="587829" y="1117574"/>
            <a:ext cx="11005457" cy="4925587"/>
          </a:xfrm>
        </p:spPr>
        <p:txBody>
          <a:bodyPr anchor="t">
            <a:normAutofit/>
          </a:bodyPr>
          <a:lstStyle/>
          <a:p>
            <a:pPr>
              <a:lnSpc>
                <a:spcPct val="120000"/>
              </a:lnSpc>
              <a:buClr>
                <a:srgbClr val="00B050"/>
              </a:buClr>
            </a:pPr>
            <a:r>
              <a:rPr lang="en-US" sz="2800">
                <a:latin typeface="Arial"/>
                <a:cs typeface="Arial"/>
              </a:rPr>
              <a:t>Check in: Now how do you feel about the upcoming APR?</a:t>
            </a:r>
          </a:p>
          <a:p>
            <a:pPr marL="0" indent="0">
              <a:lnSpc>
                <a:spcPct val="120000"/>
              </a:lnSpc>
              <a:buClr>
                <a:srgbClr val="00B050"/>
              </a:buClr>
              <a:buNone/>
            </a:pPr>
            <a:endParaRPr lang="en-US" sz="2800">
              <a:latin typeface="Arial" panose="020B0604020202020204" pitchFamily="34" charset="0"/>
              <a:cs typeface="Arial" panose="020B0604020202020204" pitchFamily="34" charset="0"/>
            </a:endParaRPr>
          </a:p>
          <a:p>
            <a:pPr marL="0" indent="0">
              <a:lnSpc>
                <a:spcPct val="120000"/>
              </a:lnSpc>
              <a:buClr>
                <a:srgbClr val="00B050"/>
              </a:buClr>
              <a:buNone/>
            </a:pPr>
            <a:endParaRPr lang="en-US" sz="24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20F1946-BE70-AC7B-FE95-1B4D8A428BC0}"/>
              </a:ext>
            </a:extLst>
          </p:cNvPr>
          <p:cNvSpPr txBox="1"/>
          <p:nvPr/>
        </p:nvSpPr>
        <p:spPr>
          <a:xfrm>
            <a:off x="986706" y="1993223"/>
            <a:ext cx="2910840" cy="523220"/>
          </a:xfrm>
          <a:prstGeom prst="rect">
            <a:avLst/>
          </a:prstGeom>
          <a:noFill/>
        </p:spPr>
        <p:txBody>
          <a:bodyPr wrap="square" rtlCol="0">
            <a:spAutoFit/>
          </a:bodyPr>
          <a:lstStyle/>
          <a:p>
            <a:r>
              <a:rPr lang="en-US" sz="2800">
                <a:solidFill>
                  <a:srgbClr val="00B050"/>
                </a:solidFill>
                <a:latin typeface="Arial" panose="020B0604020202020204" pitchFamily="34" charset="0"/>
                <a:cs typeface="Arial" panose="020B0604020202020204" pitchFamily="34" charset="0"/>
              </a:rPr>
              <a:t>1. </a:t>
            </a:r>
            <a:r>
              <a:rPr lang="en-US" sz="2800" b="0">
                <a:solidFill>
                  <a:schemeClr val="tx1"/>
                </a:solidFill>
                <a:latin typeface="Arial" panose="020B0604020202020204" pitchFamily="34" charset="0"/>
                <a:cs typeface="Arial" panose="020B0604020202020204" pitchFamily="34" charset="0"/>
              </a:rPr>
              <a:t>I’ve got this!</a:t>
            </a:r>
            <a:endParaRPr lang="en-US" sz="2800">
              <a:solidFill>
                <a:srgbClr val="00B050"/>
              </a:solidFill>
              <a:latin typeface="Arial" panose="020B0604020202020204" pitchFamily="34" charset="0"/>
              <a:cs typeface="Arial" panose="020B0604020202020204" pitchFamily="34" charset="0"/>
            </a:endParaRPr>
          </a:p>
        </p:txBody>
      </p:sp>
      <p:pic>
        <p:nvPicPr>
          <p:cNvPr id="9" name="Picture 8" descr="Baby boy on the beach with a closed fist and facial expression of certainty.">
            <a:extLst>
              <a:ext uri="{FF2B5EF4-FFF2-40B4-BE49-F238E27FC236}">
                <a16:creationId xmlns:a16="http://schemas.microsoft.com/office/drawing/2014/main" id="{52CB94DD-620B-FD06-FDBF-9AC1B3D6D5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988" y="2086958"/>
            <a:ext cx="1884415" cy="1256277"/>
          </a:xfrm>
          <a:prstGeom prst="rect">
            <a:avLst/>
          </a:prstGeom>
        </p:spPr>
      </p:pic>
      <p:sp>
        <p:nvSpPr>
          <p:cNvPr id="13" name="TextBox 12">
            <a:extLst>
              <a:ext uri="{FF2B5EF4-FFF2-40B4-BE49-F238E27FC236}">
                <a16:creationId xmlns:a16="http://schemas.microsoft.com/office/drawing/2014/main" id="{A59DC61F-7CE9-52F7-D7FF-5A8338F6249D}"/>
              </a:ext>
            </a:extLst>
          </p:cNvPr>
          <p:cNvSpPr txBox="1"/>
          <p:nvPr/>
        </p:nvSpPr>
        <p:spPr>
          <a:xfrm>
            <a:off x="6090556" y="1993223"/>
            <a:ext cx="2910840" cy="523220"/>
          </a:xfrm>
          <a:prstGeom prst="rect">
            <a:avLst/>
          </a:prstGeom>
          <a:noFill/>
        </p:spPr>
        <p:txBody>
          <a:bodyPr wrap="square" lIns="91440" tIns="45720" rIns="91440" bIns="45720" rtlCol="0" anchor="t">
            <a:spAutoFit/>
          </a:bodyPr>
          <a:lstStyle/>
          <a:p>
            <a:r>
              <a:rPr lang="en-US" sz="2800">
                <a:solidFill>
                  <a:srgbClr val="00B050"/>
                </a:solidFill>
                <a:latin typeface="Arial"/>
                <a:cs typeface="Arial"/>
              </a:rPr>
              <a:t>2. </a:t>
            </a:r>
            <a:r>
              <a:rPr lang="en-US" sz="2800" b="0">
                <a:latin typeface="Arial"/>
                <a:cs typeface="Arial"/>
              </a:rPr>
              <a:t>A </a:t>
            </a:r>
            <a:r>
              <a:rPr lang="en-US" sz="2800">
                <a:latin typeface="Arial"/>
                <a:cs typeface="Arial"/>
              </a:rPr>
              <a:t>lot better</a:t>
            </a:r>
            <a:endParaRPr lang="en-US" sz="2800">
              <a:solidFill>
                <a:srgbClr val="00B050"/>
              </a:solidFill>
              <a:latin typeface="Arial" panose="020B0604020202020204" pitchFamily="34" charset="0"/>
              <a:cs typeface="Arial" panose="020B0604020202020204" pitchFamily="34" charset="0"/>
            </a:endParaRPr>
          </a:p>
        </p:txBody>
      </p:sp>
      <p:pic>
        <p:nvPicPr>
          <p:cNvPr id="21" name="Picture 20" descr="Baby girl with curly black hair and a pink sweater, smiling happily.">
            <a:extLst>
              <a:ext uri="{FF2B5EF4-FFF2-40B4-BE49-F238E27FC236}">
                <a16:creationId xmlns:a16="http://schemas.microsoft.com/office/drawing/2014/main" id="{205260FC-206E-CC31-420D-CD4091139D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1675" y="1993223"/>
            <a:ext cx="1565666" cy="1426275"/>
          </a:xfrm>
          <a:prstGeom prst="rect">
            <a:avLst/>
          </a:prstGeom>
        </p:spPr>
      </p:pic>
      <p:sp>
        <p:nvSpPr>
          <p:cNvPr id="14" name="TextBox 13">
            <a:extLst>
              <a:ext uri="{FF2B5EF4-FFF2-40B4-BE49-F238E27FC236}">
                <a16:creationId xmlns:a16="http://schemas.microsoft.com/office/drawing/2014/main" id="{4B753735-D410-0662-CE10-C37060B0F0EB}"/>
              </a:ext>
            </a:extLst>
          </p:cNvPr>
          <p:cNvSpPr txBox="1"/>
          <p:nvPr/>
        </p:nvSpPr>
        <p:spPr>
          <a:xfrm>
            <a:off x="1139106" y="4081991"/>
            <a:ext cx="3507140" cy="523220"/>
          </a:xfrm>
          <a:prstGeom prst="rect">
            <a:avLst/>
          </a:prstGeom>
          <a:noFill/>
        </p:spPr>
        <p:txBody>
          <a:bodyPr wrap="square" rtlCol="0">
            <a:spAutoFit/>
          </a:bodyPr>
          <a:lstStyle/>
          <a:p>
            <a:r>
              <a:rPr lang="en-US" sz="2800">
                <a:solidFill>
                  <a:srgbClr val="00B050"/>
                </a:solidFill>
                <a:latin typeface="Arial" panose="020B0604020202020204" pitchFamily="34" charset="0"/>
                <a:cs typeface="Arial" panose="020B0604020202020204" pitchFamily="34" charset="0"/>
              </a:rPr>
              <a:t>3. </a:t>
            </a:r>
            <a:r>
              <a:rPr lang="en-US" sz="2800" b="0">
                <a:solidFill>
                  <a:schemeClr val="tx1"/>
                </a:solidFill>
                <a:latin typeface="Arial" panose="020B0604020202020204" pitchFamily="34" charset="0"/>
                <a:cs typeface="Arial" panose="020B0604020202020204" pitchFamily="34" charset="0"/>
              </a:rPr>
              <a:t>About the same</a:t>
            </a:r>
            <a:endParaRPr lang="en-US" sz="2800">
              <a:solidFill>
                <a:srgbClr val="00B050"/>
              </a:solidFill>
              <a:latin typeface="Arial" panose="020B0604020202020204" pitchFamily="34" charset="0"/>
              <a:cs typeface="Arial" panose="020B0604020202020204" pitchFamily="34" charset="0"/>
            </a:endParaRPr>
          </a:p>
        </p:txBody>
      </p:sp>
      <p:pic>
        <p:nvPicPr>
          <p:cNvPr id="23" name="Picture 22" descr="Baby girl looking sideways with a pink hair clip in her hair and a straight expression as she looks off into the distance.">
            <a:extLst>
              <a:ext uri="{FF2B5EF4-FFF2-40B4-BE49-F238E27FC236}">
                <a16:creationId xmlns:a16="http://schemas.microsoft.com/office/drawing/2014/main" id="{CF277349-D65B-228C-4BBB-CE47C92461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1368" y="4560929"/>
            <a:ext cx="1801035" cy="1620486"/>
          </a:xfrm>
          <a:prstGeom prst="rect">
            <a:avLst/>
          </a:prstGeom>
        </p:spPr>
      </p:pic>
      <p:sp>
        <p:nvSpPr>
          <p:cNvPr id="15" name="TextBox 14">
            <a:extLst>
              <a:ext uri="{FF2B5EF4-FFF2-40B4-BE49-F238E27FC236}">
                <a16:creationId xmlns:a16="http://schemas.microsoft.com/office/drawing/2014/main" id="{F470A4ED-A905-F70A-235E-19DF76FBF2E4}"/>
              </a:ext>
            </a:extLst>
          </p:cNvPr>
          <p:cNvSpPr txBox="1"/>
          <p:nvPr/>
        </p:nvSpPr>
        <p:spPr>
          <a:xfrm>
            <a:off x="6242956" y="4081991"/>
            <a:ext cx="4326432" cy="523220"/>
          </a:xfrm>
          <a:prstGeom prst="rect">
            <a:avLst/>
          </a:prstGeom>
          <a:noFill/>
        </p:spPr>
        <p:txBody>
          <a:bodyPr wrap="square" rtlCol="0">
            <a:spAutoFit/>
          </a:bodyPr>
          <a:lstStyle/>
          <a:p>
            <a:r>
              <a:rPr lang="en-US" sz="2800">
                <a:solidFill>
                  <a:srgbClr val="00B050"/>
                </a:solidFill>
                <a:latin typeface="Arial" panose="020B0604020202020204" pitchFamily="34" charset="0"/>
                <a:cs typeface="Arial" panose="020B0604020202020204" pitchFamily="34" charset="0"/>
              </a:rPr>
              <a:t>4. </a:t>
            </a:r>
            <a:r>
              <a:rPr lang="en-US" sz="2800" b="0">
                <a:solidFill>
                  <a:schemeClr val="tx1"/>
                </a:solidFill>
                <a:latin typeface="Arial" panose="020B0604020202020204" pitchFamily="34" charset="0"/>
                <a:cs typeface="Arial" panose="020B0604020202020204" pitchFamily="34" charset="0"/>
              </a:rPr>
              <a:t>Now I’m really worried</a:t>
            </a:r>
            <a:endParaRPr lang="en-US" sz="2800">
              <a:solidFill>
                <a:srgbClr val="00B050"/>
              </a:solidFill>
              <a:latin typeface="Arial" panose="020B0604020202020204" pitchFamily="34" charset="0"/>
              <a:cs typeface="Arial" panose="020B0604020202020204" pitchFamily="34" charset="0"/>
            </a:endParaRPr>
          </a:p>
        </p:txBody>
      </p:sp>
      <p:pic>
        <p:nvPicPr>
          <p:cNvPr id="11" name="Picture 10" descr="Young boy sitting on the carpet wearing a striped shirt and jeans, his face and head in his hands, seemingly distressed.">
            <a:extLst>
              <a:ext uri="{FF2B5EF4-FFF2-40B4-BE49-F238E27FC236}">
                <a16:creationId xmlns:a16="http://schemas.microsoft.com/office/drawing/2014/main" id="{F43A3116-84E2-1C87-78CE-D7904AB707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77408" y="4680450"/>
            <a:ext cx="2199490" cy="1466327"/>
          </a:xfrm>
          <a:prstGeom prst="rect">
            <a:avLst/>
          </a:prstGeom>
        </p:spPr>
      </p:pic>
      <p:sp>
        <p:nvSpPr>
          <p:cNvPr id="6" name="Slide Number Placeholder 5">
            <a:extLst>
              <a:ext uri="{FF2B5EF4-FFF2-40B4-BE49-F238E27FC236}">
                <a16:creationId xmlns:a16="http://schemas.microsoft.com/office/drawing/2014/main" id="{B7E21193-30BE-DF7A-6A20-FC4493AF5894}"/>
              </a:ext>
            </a:extLst>
          </p:cNvPr>
          <p:cNvSpPr txBox="1">
            <a:spLocks/>
          </p:cNvSpPr>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37</a:t>
            </a:fld>
            <a:endParaRPr lang="en-US"/>
          </a:p>
        </p:txBody>
      </p:sp>
    </p:spTree>
    <p:extLst>
      <p:ext uri="{BB962C8B-B14F-4D97-AF65-F5344CB8AC3E}">
        <p14:creationId xmlns:p14="http://schemas.microsoft.com/office/powerpoint/2010/main" val="2896885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7E83F1-5480-098C-04F3-A1C9881636F7}"/>
              </a:ext>
            </a:extLst>
          </p:cNvPr>
          <p:cNvSpPr>
            <a:spLocks noGrp="1"/>
          </p:cNvSpPr>
          <p:nvPr>
            <p:ph type="title"/>
          </p:nvPr>
        </p:nvSpPr>
        <p:spPr/>
        <p:txBody>
          <a:bodyPr/>
          <a:lstStyle/>
          <a:p>
            <a:r>
              <a:rPr lang="en-US"/>
              <a:t>Wrap-Up &amp; Next Steps</a:t>
            </a:r>
          </a:p>
        </p:txBody>
      </p:sp>
      <p:sp>
        <p:nvSpPr>
          <p:cNvPr id="7" name="Content Placeholder 6">
            <a:extLst>
              <a:ext uri="{FF2B5EF4-FFF2-40B4-BE49-F238E27FC236}">
                <a16:creationId xmlns:a16="http://schemas.microsoft.com/office/drawing/2014/main" id="{695C93EC-DDE7-265F-D98D-155C5F1D8D1D}"/>
              </a:ext>
            </a:extLst>
          </p:cNvPr>
          <p:cNvSpPr>
            <a:spLocks noGrp="1"/>
          </p:cNvSpPr>
          <p:nvPr>
            <p:ph idx="1"/>
          </p:nvPr>
        </p:nvSpPr>
        <p:spPr>
          <a:xfrm>
            <a:off x="587829" y="1368358"/>
            <a:ext cx="6591830" cy="4477806"/>
          </a:xfrm>
        </p:spPr>
        <p:txBody>
          <a:bodyPr>
            <a:normAutofit fontScale="85000" lnSpcReduction="20000"/>
          </a:bodyPr>
          <a:lstStyle/>
          <a:p>
            <a:r>
              <a:rPr lang="en-US"/>
              <a:t>Contact </a:t>
            </a:r>
            <a:r>
              <a:rPr lang="en-US">
                <a:hlinkClick r:id="rId3"/>
              </a:rPr>
              <a:t>ECTA State Contact</a:t>
            </a:r>
            <a:r>
              <a:rPr lang="en-US"/>
              <a:t> or </a:t>
            </a:r>
            <a:r>
              <a:rPr lang="en-US">
                <a:hlinkClick r:id="rId4"/>
              </a:rPr>
              <a:t>DaSy Liaison</a:t>
            </a:r>
            <a:r>
              <a:rPr lang="en-US"/>
              <a:t> if you would like APR TA!</a:t>
            </a:r>
          </a:p>
          <a:p>
            <a:r>
              <a:rPr lang="en-US"/>
              <a:t>Summary of resources to support your prep:</a:t>
            </a:r>
          </a:p>
          <a:p>
            <a:pPr lvl="1"/>
            <a:r>
              <a:rPr lang="en-US">
                <a:hlinkClick r:id="rId5"/>
              </a:rPr>
              <a:t>SPP/APR Modules</a:t>
            </a:r>
            <a:endParaRPr lang="en-US">
              <a:hlinkClick r:id="rId6"/>
            </a:endParaRPr>
          </a:p>
          <a:p>
            <a:pPr lvl="1"/>
            <a:r>
              <a:rPr lang="en-US">
                <a:hlinkClick r:id="rId6"/>
              </a:rPr>
              <a:t>SPP/APR Checklists &amp; Tips</a:t>
            </a:r>
            <a:endParaRPr lang="en-US"/>
          </a:p>
          <a:p>
            <a:pPr lvl="1"/>
            <a:r>
              <a:rPr lang="en-US"/>
              <a:t>Data Calculations (coming soon!)</a:t>
            </a:r>
          </a:p>
          <a:p>
            <a:pPr lvl="1"/>
            <a:r>
              <a:rPr lang="en-US"/>
              <a:t>C-12 Guidance and Summary Tool (coming soon!)</a:t>
            </a:r>
          </a:p>
          <a:p>
            <a:r>
              <a:rPr lang="en-US"/>
              <a:t>Available TA:</a:t>
            </a:r>
          </a:p>
          <a:p>
            <a:pPr lvl="1"/>
            <a:r>
              <a:rPr lang="en-US"/>
              <a:t>SPP/APR reviews (prior to 2/1/25 submission)</a:t>
            </a:r>
          </a:p>
          <a:p>
            <a:r>
              <a:rPr lang="en-US"/>
              <a:t>Potential TA depending on needs:</a:t>
            </a:r>
          </a:p>
          <a:p>
            <a:pPr lvl="1"/>
            <a:r>
              <a:rPr lang="en-US"/>
              <a:t>Office Hours</a:t>
            </a:r>
          </a:p>
        </p:txBody>
      </p:sp>
      <p:pic>
        <p:nvPicPr>
          <p:cNvPr id="13" name="Picture 12" descr="Person helping baby walk">
            <a:extLst>
              <a:ext uri="{FF2B5EF4-FFF2-40B4-BE49-F238E27FC236}">
                <a16:creationId xmlns:a16="http://schemas.microsoft.com/office/drawing/2014/main" id="{BCE8EF4D-9C77-C6EE-2D23-B4C13D186C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23584" y="2045487"/>
            <a:ext cx="4142289" cy="2767026"/>
          </a:xfrm>
          <a:prstGeom prst="rect">
            <a:avLst/>
          </a:prstGeom>
        </p:spPr>
      </p:pic>
      <p:sp>
        <p:nvSpPr>
          <p:cNvPr id="16" name="TextBox 15">
            <a:extLst>
              <a:ext uri="{FF2B5EF4-FFF2-40B4-BE49-F238E27FC236}">
                <a16:creationId xmlns:a16="http://schemas.microsoft.com/office/drawing/2014/main" id="{1DCA73CC-0EB8-116A-E906-3BC167BAC37A}"/>
              </a:ext>
            </a:extLst>
          </p:cNvPr>
          <p:cNvSpPr txBox="1"/>
          <p:nvPr/>
        </p:nvSpPr>
        <p:spPr>
          <a:xfrm>
            <a:off x="7218865" y="5196701"/>
            <a:ext cx="4751726" cy="369332"/>
          </a:xfrm>
          <a:prstGeom prst="rect">
            <a:avLst/>
          </a:prstGeom>
          <a:noFill/>
        </p:spPr>
        <p:txBody>
          <a:bodyPr wrap="square" rtlCol="0">
            <a:spAutoFit/>
          </a:bodyPr>
          <a:lstStyle/>
          <a:p>
            <a:pPr algn="ctr"/>
            <a:r>
              <a:rPr lang="en-US" b="1"/>
              <a:t>What TA would be helpful to you?</a:t>
            </a:r>
          </a:p>
        </p:txBody>
      </p:sp>
      <p:sp>
        <p:nvSpPr>
          <p:cNvPr id="2" name="Slide Number Placeholder 1">
            <a:extLst>
              <a:ext uri="{FF2B5EF4-FFF2-40B4-BE49-F238E27FC236}">
                <a16:creationId xmlns:a16="http://schemas.microsoft.com/office/drawing/2014/main" id="{EF6AE7B4-2C55-CF5A-2877-56B0EE9CAB5A}"/>
              </a:ext>
            </a:extLst>
          </p:cNvPr>
          <p:cNvSpPr>
            <a:spLocks noGrp="1"/>
          </p:cNvSpPr>
          <p:nvPr>
            <p:ph type="sldNum" sz="quarter" idx="4"/>
          </p:nvPr>
        </p:nvSpPr>
        <p:spPr/>
        <p:txBody>
          <a:bodyPr/>
          <a:lstStyle/>
          <a:p>
            <a:fld id="{330EA680-D336-4FF7-8B7A-9848BB0A1C32}" type="slidenum">
              <a:rPr lang="en-US" smtClean="0"/>
              <a:t>38</a:t>
            </a:fld>
            <a:endParaRPr lang="en-US"/>
          </a:p>
        </p:txBody>
      </p:sp>
    </p:spTree>
    <p:extLst>
      <p:ext uri="{BB962C8B-B14F-4D97-AF65-F5344CB8AC3E}">
        <p14:creationId xmlns:p14="http://schemas.microsoft.com/office/powerpoint/2010/main" val="2008965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8E26-0640-5528-6406-452742308102}"/>
              </a:ext>
            </a:extLst>
          </p:cNvPr>
          <p:cNvSpPr>
            <a:spLocks noGrp="1"/>
          </p:cNvSpPr>
          <p:nvPr>
            <p:ph type="title"/>
          </p:nvPr>
        </p:nvSpPr>
        <p:spPr>
          <a:xfrm>
            <a:off x="1966326" y="1931542"/>
            <a:ext cx="8259347" cy="1366462"/>
          </a:xfrm>
        </p:spPr>
        <p:txBody>
          <a:bodyPr>
            <a:normAutofit/>
          </a:bodyPr>
          <a:lstStyle/>
          <a:p>
            <a:r>
              <a:rPr lang="en-US" sz="3600"/>
              <a:t>Find out more at </a:t>
            </a:r>
            <a:br>
              <a:rPr lang="en-US" sz="3600"/>
            </a:br>
            <a:r>
              <a:rPr lang="en-US" sz="3600"/>
              <a:t>ectacenter.org &amp; dasycenter.org</a:t>
            </a:r>
          </a:p>
        </p:txBody>
      </p:sp>
    </p:spTree>
    <p:extLst>
      <p:ext uri="{BB962C8B-B14F-4D97-AF65-F5344CB8AC3E}">
        <p14:creationId xmlns:p14="http://schemas.microsoft.com/office/powerpoint/2010/main" val="1045428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66CDD74-D15A-D3CA-79F4-0028A55E667E}"/>
              </a:ext>
            </a:extLst>
          </p:cNvPr>
          <p:cNvSpPr>
            <a:spLocks noGrp="1"/>
          </p:cNvSpPr>
          <p:nvPr>
            <p:ph type="title"/>
          </p:nvPr>
        </p:nvSpPr>
        <p:spPr>
          <a:xfrm>
            <a:off x="587828" y="226980"/>
            <a:ext cx="11005457" cy="914400"/>
          </a:xfrm>
        </p:spPr>
        <p:txBody>
          <a:bodyPr>
            <a:normAutofit/>
          </a:bodyPr>
          <a:lstStyle>
            <a:lvl1pPr>
              <a:defRPr cap="none"/>
            </a:lvl1pPr>
          </a:lstStyle>
          <a:p>
            <a:pPr algn="ctr"/>
            <a:r>
              <a:rPr lang="en-US" sz="3200">
                <a:solidFill>
                  <a:srgbClr val="104578"/>
                </a:solidFill>
                <a:latin typeface="Arial" panose="020B0604020202020204" pitchFamily="34" charset="0"/>
                <a:cs typeface="Arial" panose="020B0604020202020204" pitchFamily="34" charset="0"/>
              </a:rPr>
              <a:t>APR Information</a:t>
            </a:r>
          </a:p>
        </p:txBody>
      </p:sp>
      <p:sp>
        <p:nvSpPr>
          <p:cNvPr id="7" name="Content Placeholder 2">
            <a:extLst>
              <a:ext uri="{FF2B5EF4-FFF2-40B4-BE49-F238E27FC236}">
                <a16:creationId xmlns:a16="http://schemas.microsoft.com/office/drawing/2014/main" id="{5BFF213E-580D-A2DE-4242-A4C479776147}"/>
              </a:ext>
            </a:extLst>
          </p:cNvPr>
          <p:cNvSpPr>
            <a:spLocks noGrp="1"/>
          </p:cNvSpPr>
          <p:nvPr>
            <p:ph idx="1"/>
          </p:nvPr>
        </p:nvSpPr>
        <p:spPr>
          <a:xfrm>
            <a:off x="587829" y="1368358"/>
            <a:ext cx="11005457" cy="4477806"/>
          </a:xfrm>
        </p:spPr>
        <p:txBody>
          <a:bodyPr anchor="t">
            <a:normAutofit/>
          </a:bodyPr>
          <a:lstStyle/>
          <a:p>
            <a:pPr lvl="0">
              <a:lnSpc>
                <a:spcPct val="120000"/>
              </a:lnSpc>
              <a:buClr>
                <a:srgbClr val="00B050"/>
              </a:buClr>
            </a:pPr>
            <a:r>
              <a:rPr lang="en-US" sz="2400">
                <a:solidFill>
                  <a:srgbClr val="000000"/>
                </a:solidFill>
                <a:latin typeface="Arial" panose="020B0604020202020204" pitchFamily="34" charset="0"/>
                <a:cs typeface="Arial" panose="020B0604020202020204" pitchFamily="34" charset="0"/>
              </a:rPr>
              <a:t>FFY 2023 APR is due by Feb. 1, 2025</a:t>
            </a:r>
          </a:p>
          <a:p>
            <a:pPr lvl="0">
              <a:lnSpc>
                <a:spcPct val="120000"/>
              </a:lnSpc>
              <a:buClr>
                <a:srgbClr val="00B050"/>
              </a:buClr>
            </a:pPr>
            <a:r>
              <a:rPr lang="en-US" sz="2400">
                <a:solidFill>
                  <a:srgbClr val="000000"/>
                </a:solidFill>
                <a:latin typeface="Arial" panose="020B0604020202020204" pitchFamily="34" charset="0"/>
                <a:cs typeface="Arial" panose="020B0604020202020204" pitchFamily="34" charset="0"/>
              </a:rPr>
              <a:t>Measurement table, instructions, etc. available here: </a:t>
            </a:r>
            <a:r>
              <a:rPr lang="en-US" sz="2400">
                <a:solidFill>
                  <a:srgbClr val="000000"/>
                </a:solidFill>
                <a:latin typeface="Arial" panose="020B0604020202020204" pitchFamily="34" charset="0"/>
                <a:cs typeface="Arial" panose="020B0604020202020204" pitchFamily="34" charset="0"/>
                <a:hlinkClick r:id="rId3"/>
              </a:rPr>
              <a:t>https://sites.ed.gov/idea/grantees/#SPP-APR</a:t>
            </a:r>
            <a:endParaRPr lang="en-US" sz="2400">
              <a:solidFill>
                <a:srgbClr val="000000"/>
              </a:solidFill>
              <a:latin typeface="Arial" panose="020B0604020202020204" pitchFamily="34" charset="0"/>
              <a:cs typeface="Arial" panose="020B0604020202020204" pitchFamily="34" charset="0"/>
            </a:endParaRPr>
          </a:p>
          <a:p>
            <a:pPr lvl="0">
              <a:lnSpc>
                <a:spcPct val="120000"/>
              </a:lnSpc>
              <a:buClr>
                <a:srgbClr val="00B050"/>
              </a:buClr>
            </a:pPr>
            <a:r>
              <a:rPr lang="en-US" sz="2400">
                <a:solidFill>
                  <a:srgbClr val="000000"/>
                </a:solidFill>
                <a:latin typeface="Arial" panose="020B0604020202020204" pitchFamily="34" charset="0"/>
                <a:cs typeface="Arial" panose="020B0604020202020204" pitchFamily="34" charset="0"/>
              </a:rPr>
              <a:t>Additional resources on the SPP/APR Community website: </a:t>
            </a:r>
            <a:r>
              <a:rPr lang="en-US" sz="2400">
                <a:solidFill>
                  <a:srgbClr val="000000"/>
                </a:solidFill>
                <a:latin typeface="Arial" panose="020B0604020202020204" pitchFamily="34" charset="0"/>
                <a:cs typeface="Arial" panose="020B0604020202020204" pitchFamily="34" charset="0"/>
                <a:hlinkClick r:id="rId4"/>
              </a:rPr>
              <a:t>https://osep.communities.ed.gov/#program</a:t>
            </a:r>
            <a:endParaRPr lang="en-US" sz="2400">
              <a:solidFill>
                <a:srgbClr val="000000"/>
              </a:solidFill>
              <a:latin typeface="Arial" panose="020B0604020202020204" pitchFamily="34" charset="0"/>
              <a:cs typeface="Arial" panose="020B0604020202020204" pitchFamily="34" charset="0"/>
            </a:endParaRPr>
          </a:p>
          <a:p>
            <a:pPr marL="0" lvl="0" indent="0">
              <a:lnSpc>
                <a:spcPct val="120000"/>
              </a:lnSpc>
              <a:buClr>
                <a:srgbClr val="00B050"/>
              </a:buClr>
              <a:buNone/>
            </a:pPr>
            <a:endParaRPr lang="en-US" sz="2400">
              <a:solidFill>
                <a:srgbClr val="000000"/>
              </a:solidFill>
              <a:latin typeface="Arial" panose="020B0604020202020204" pitchFamily="34" charset="0"/>
              <a:cs typeface="Arial" panose="020B0604020202020204" pitchFamily="34" charset="0"/>
            </a:endParaRPr>
          </a:p>
          <a:p>
            <a:pPr marL="0" lvl="0" indent="0">
              <a:lnSpc>
                <a:spcPct val="120000"/>
              </a:lnSpc>
              <a:buClr>
                <a:srgbClr val="00B050"/>
              </a:buClr>
              <a:buNone/>
            </a:pPr>
            <a:endParaRPr lang="en-US" sz="2400">
              <a:solidFill>
                <a:srgbClr val="000000"/>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9D6C0149-FC0E-EEAD-555C-A462679265C0}"/>
              </a:ext>
            </a:extLst>
          </p:cNvPr>
          <p:cNvSpPr txBox="1">
            <a:spLocks/>
          </p:cNvSpPr>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4</a:t>
            </a:fld>
            <a:endParaRPr lang="en-US"/>
          </a:p>
        </p:txBody>
      </p:sp>
    </p:spTree>
    <p:extLst>
      <p:ext uri="{BB962C8B-B14F-4D97-AF65-F5344CB8AC3E}">
        <p14:creationId xmlns:p14="http://schemas.microsoft.com/office/powerpoint/2010/main" val="2499865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33810-F0F6-0AF1-B290-640E5E857E15}"/>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DC79B14-A56B-FD9C-CEE5-1EBBB1B53A21}"/>
              </a:ext>
            </a:extLst>
          </p:cNvPr>
          <p:cNvSpPr>
            <a:spLocks noGrp="1"/>
          </p:cNvSpPr>
          <p:nvPr>
            <p:ph type="title"/>
          </p:nvPr>
        </p:nvSpPr>
        <p:spPr>
          <a:xfrm>
            <a:off x="587828" y="226980"/>
            <a:ext cx="11005457" cy="914400"/>
          </a:xfrm>
        </p:spPr>
        <p:txBody>
          <a:bodyPr>
            <a:normAutofit/>
          </a:bodyPr>
          <a:lstStyle>
            <a:lvl1pPr>
              <a:defRPr cap="none"/>
            </a:lvl1pPr>
          </a:lstStyle>
          <a:p>
            <a:pPr algn="ctr"/>
            <a:r>
              <a:rPr lang="en-US" sz="3200">
                <a:solidFill>
                  <a:srgbClr val="104578"/>
                </a:solidFill>
                <a:latin typeface="Arial" panose="020B0604020202020204" pitchFamily="34" charset="0"/>
                <a:cs typeface="Arial" panose="020B0604020202020204" pitchFamily="34" charset="0"/>
              </a:rPr>
              <a:t>APR Timetable – What You Can Do All Year</a:t>
            </a:r>
          </a:p>
        </p:txBody>
      </p:sp>
      <p:graphicFrame>
        <p:nvGraphicFramePr>
          <p:cNvPr id="10" name="Table 9">
            <a:extLst>
              <a:ext uri="{FF2B5EF4-FFF2-40B4-BE49-F238E27FC236}">
                <a16:creationId xmlns:a16="http://schemas.microsoft.com/office/drawing/2014/main" id="{946F86E6-C396-3537-0199-7FF9D0EFDEC3}"/>
              </a:ext>
            </a:extLst>
          </p:cNvPr>
          <p:cNvGraphicFramePr>
            <a:graphicFrameLocks noGrp="1"/>
          </p:cNvGraphicFramePr>
          <p:nvPr>
            <p:extLst>
              <p:ext uri="{D42A27DB-BD31-4B8C-83A1-F6EECF244321}">
                <p14:modId xmlns:p14="http://schemas.microsoft.com/office/powerpoint/2010/main" val="1642424344"/>
              </p:ext>
            </p:extLst>
          </p:nvPr>
        </p:nvGraphicFramePr>
        <p:xfrm>
          <a:off x="1013691" y="1574800"/>
          <a:ext cx="9963207" cy="2651760"/>
        </p:xfrm>
        <a:graphic>
          <a:graphicData uri="http://schemas.openxmlformats.org/drawingml/2006/table">
            <a:tbl>
              <a:tblPr firstRow="1" bandRow="1">
                <a:tableStyleId>{21E4AEA4-8DFA-4A89-87EB-49C32662AFE0}</a:tableStyleId>
              </a:tblPr>
              <a:tblGrid>
                <a:gridCol w="9963207">
                  <a:extLst>
                    <a:ext uri="{9D8B030D-6E8A-4147-A177-3AD203B41FA5}">
                      <a16:colId xmlns:a16="http://schemas.microsoft.com/office/drawing/2014/main" val="1663632822"/>
                    </a:ext>
                  </a:extLst>
                </a:gridCol>
              </a:tblGrid>
              <a:tr h="370840">
                <a:tc>
                  <a:txBody>
                    <a:bodyPr/>
                    <a:lstStyle/>
                    <a:p>
                      <a:r>
                        <a:rPr lang="en-US" sz="2400">
                          <a:solidFill>
                            <a:schemeClr val="tx1"/>
                          </a:solidFill>
                          <a:latin typeface="Arial" panose="020B0604020202020204" pitchFamily="34" charset="0"/>
                          <a:cs typeface="Arial" panose="020B0604020202020204" pitchFamily="34" charset="0"/>
                        </a:rPr>
                        <a:t>What You Can Do All Year</a:t>
                      </a:r>
                    </a:p>
                  </a:txBody>
                  <a:tcPr/>
                </a:tc>
                <a:extLst>
                  <a:ext uri="{0D108BD9-81ED-4DB2-BD59-A6C34878D82A}">
                    <a16:rowId xmlns:a16="http://schemas.microsoft.com/office/drawing/2014/main" val="478022570"/>
                  </a:ext>
                </a:extLst>
              </a:tr>
              <a:tr h="370840">
                <a:tc>
                  <a:txBody>
                    <a:bodyPr/>
                    <a:lstStyle/>
                    <a:p>
                      <a:pPr>
                        <a:buFont typeface="Arial,Sans-Serif" panose="020B0604020202020204" pitchFamily="34" charset="0"/>
                      </a:pPr>
                      <a:r>
                        <a:rPr lang="en-US" sz="2400">
                          <a:latin typeface="Arial" panose="020B0604020202020204" pitchFamily="34" charset="0"/>
                          <a:ea typeface="Tahoma"/>
                          <a:cs typeface="Arial" panose="020B0604020202020204" pitchFamily="34" charset="0"/>
                        </a:rPr>
                        <a:t>Keep good records of activities during the year (e.g., stakeholder meetings, data collected)</a:t>
                      </a:r>
                    </a:p>
                  </a:txBody>
                  <a:tcPr/>
                </a:tc>
                <a:extLst>
                  <a:ext uri="{0D108BD9-81ED-4DB2-BD59-A6C34878D82A}">
                    <a16:rowId xmlns:a16="http://schemas.microsoft.com/office/drawing/2014/main" val="1413581836"/>
                  </a:ext>
                </a:extLst>
              </a:tr>
              <a:tr h="370840">
                <a:tc>
                  <a:txBody>
                    <a:bodyPr/>
                    <a:lstStyle/>
                    <a:p>
                      <a:pPr>
                        <a:buFont typeface="Arial,Sans-Serif" panose="020B0604020202020204" pitchFamily="34" charset="0"/>
                      </a:pPr>
                      <a:r>
                        <a:rPr lang="en-US" sz="2400">
                          <a:latin typeface="Arial" panose="020B0604020202020204" pitchFamily="34" charset="0"/>
                          <a:ea typeface="Tahoma"/>
                          <a:cs typeface="Arial" panose="020B0604020202020204" pitchFamily="34" charset="0"/>
                        </a:rPr>
                        <a:t>Prepare early for changes (e.g., new indicators!)</a:t>
                      </a:r>
                    </a:p>
                  </a:txBody>
                  <a:tcPr/>
                </a:tc>
                <a:extLst>
                  <a:ext uri="{0D108BD9-81ED-4DB2-BD59-A6C34878D82A}">
                    <a16:rowId xmlns:a16="http://schemas.microsoft.com/office/drawing/2014/main" val="348729538"/>
                  </a:ext>
                </a:extLst>
              </a:tr>
              <a:tr h="370840">
                <a:tc>
                  <a:txBody>
                    <a:bodyPr/>
                    <a:lstStyle/>
                    <a:p>
                      <a:pPr>
                        <a:buFont typeface="Arial,Sans-Serif" panose="020B0604020202020204" pitchFamily="34" charset="0"/>
                      </a:pPr>
                      <a:r>
                        <a:rPr lang="en-US" sz="2400">
                          <a:latin typeface="Arial" panose="020B0604020202020204" pitchFamily="34" charset="0"/>
                          <a:ea typeface="Tahoma"/>
                          <a:cs typeface="Arial" panose="020B0604020202020204" pitchFamily="34" charset="0"/>
                        </a:rPr>
                        <a:t>Listen for APR changes (e.g., from OSEP, TA centers)</a:t>
                      </a:r>
                    </a:p>
                  </a:txBody>
                  <a:tcPr/>
                </a:tc>
                <a:extLst>
                  <a:ext uri="{0D108BD9-81ED-4DB2-BD59-A6C34878D82A}">
                    <a16:rowId xmlns:a16="http://schemas.microsoft.com/office/drawing/2014/main" val="2934484218"/>
                  </a:ext>
                </a:extLst>
              </a:tr>
              <a:tr h="370840">
                <a:tc>
                  <a:txBody>
                    <a:bodyPr/>
                    <a:lstStyle/>
                    <a:p>
                      <a:pPr>
                        <a:buFont typeface="Arial,Sans-Serif" panose="020B0604020202020204" pitchFamily="34" charset="0"/>
                      </a:pPr>
                      <a:r>
                        <a:rPr lang="en-US" sz="2400">
                          <a:latin typeface="Arial" panose="020B0604020202020204" pitchFamily="34" charset="0"/>
                          <a:ea typeface="Tahoma"/>
                          <a:cs typeface="Arial" panose="020B0604020202020204" pitchFamily="34" charset="0"/>
                        </a:rPr>
                        <a:t>Involve stakeholders</a:t>
                      </a:r>
                    </a:p>
                  </a:txBody>
                  <a:tcPr/>
                </a:tc>
                <a:extLst>
                  <a:ext uri="{0D108BD9-81ED-4DB2-BD59-A6C34878D82A}">
                    <a16:rowId xmlns:a16="http://schemas.microsoft.com/office/drawing/2014/main" val="2539715380"/>
                  </a:ext>
                </a:extLst>
              </a:tr>
            </a:tbl>
          </a:graphicData>
        </a:graphic>
      </p:graphicFrame>
      <p:sp>
        <p:nvSpPr>
          <p:cNvPr id="6" name="Slide Number Placeholder 5">
            <a:extLst>
              <a:ext uri="{FF2B5EF4-FFF2-40B4-BE49-F238E27FC236}">
                <a16:creationId xmlns:a16="http://schemas.microsoft.com/office/drawing/2014/main" id="{F14ECE33-6440-2C68-2BFC-94CEEA513EB8}"/>
              </a:ext>
            </a:extLst>
          </p:cNvPr>
          <p:cNvSpPr txBox="1">
            <a:spLocks/>
          </p:cNvSpPr>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5</a:t>
            </a:fld>
            <a:endParaRPr lang="en-US"/>
          </a:p>
        </p:txBody>
      </p:sp>
    </p:spTree>
    <p:extLst>
      <p:ext uri="{BB962C8B-B14F-4D97-AF65-F5344CB8AC3E}">
        <p14:creationId xmlns:p14="http://schemas.microsoft.com/office/powerpoint/2010/main" val="2579186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3F20C0C-E790-EE0B-F4C3-AA080850A112}"/>
              </a:ext>
            </a:extLst>
          </p:cNvPr>
          <p:cNvSpPr>
            <a:spLocks noGrp="1"/>
          </p:cNvSpPr>
          <p:nvPr>
            <p:ph type="title"/>
          </p:nvPr>
        </p:nvSpPr>
        <p:spPr>
          <a:xfrm>
            <a:off x="587828" y="226980"/>
            <a:ext cx="11005457" cy="914400"/>
          </a:xfrm>
        </p:spPr>
        <p:txBody>
          <a:bodyPr>
            <a:normAutofit/>
          </a:bodyPr>
          <a:lstStyle>
            <a:lvl1pPr>
              <a:defRPr cap="none"/>
            </a:lvl1pPr>
          </a:lstStyle>
          <a:p>
            <a:pPr algn="ctr"/>
            <a:r>
              <a:rPr lang="en-US" sz="3200">
                <a:solidFill>
                  <a:srgbClr val="104578"/>
                </a:solidFill>
                <a:latin typeface="Arial" panose="020B0604020202020204" pitchFamily="34" charset="0"/>
                <a:cs typeface="Arial" panose="020B0604020202020204" pitchFamily="34" charset="0"/>
              </a:rPr>
              <a:t>APR Timetable – What You Can Do Now</a:t>
            </a:r>
          </a:p>
        </p:txBody>
      </p:sp>
      <p:graphicFrame>
        <p:nvGraphicFramePr>
          <p:cNvPr id="9" name="Table 8">
            <a:extLst>
              <a:ext uri="{FF2B5EF4-FFF2-40B4-BE49-F238E27FC236}">
                <a16:creationId xmlns:a16="http://schemas.microsoft.com/office/drawing/2014/main" id="{E344CCE8-503B-6371-5A25-8E79DB05CB17}"/>
              </a:ext>
            </a:extLst>
          </p:cNvPr>
          <p:cNvGraphicFramePr>
            <a:graphicFrameLocks noGrp="1"/>
          </p:cNvGraphicFramePr>
          <p:nvPr>
            <p:extLst>
              <p:ext uri="{D42A27DB-BD31-4B8C-83A1-F6EECF244321}">
                <p14:modId xmlns:p14="http://schemas.microsoft.com/office/powerpoint/2010/main" val="2288179879"/>
              </p:ext>
            </p:extLst>
          </p:nvPr>
        </p:nvGraphicFramePr>
        <p:xfrm>
          <a:off x="728878" y="822960"/>
          <a:ext cx="10864407" cy="4846320"/>
        </p:xfrm>
        <a:graphic>
          <a:graphicData uri="http://schemas.openxmlformats.org/drawingml/2006/table">
            <a:tbl>
              <a:tblPr firstRow="1" bandRow="1">
                <a:tableStyleId>{21E4AEA4-8DFA-4A89-87EB-49C32662AFE0}</a:tableStyleId>
              </a:tblPr>
              <a:tblGrid>
                <a:gridCol w="10864407">
                  <a:extLst>
                    <a:ext uri="{9D8B030D-6E8A-4147-A177-3AD203B41FA5}">
                      <a16:colId xmlns:a16="http://schemas.microsoft.com/office/drawing/2014/main" val="1663632822"/>
                    </a:ext>
                  </a:extLst>
                </a:gridCol>
              </a:tblGrid>
              <a:tr h="370840">
                <a:tc>
                  <a:txBody>
                    <a:bodyPr/>
                    <a:lstStyle/>
                    <a:p>
                      <a:r>
                        <a:rPr lang="en-US" sz="2400">
                          <a:solidFill>
                            <a:schemeClr val="tx1"/>
                          </a:solidFill>
                          <a:latin typeface="Arial" panose="020B0604020202020204" pitchFamily="34" charset="0"/>
                          <a:cs typeface="Arial" panose="020B0604020202020204" pitchFamily="34" charset="0"/>
                        </a:rPr>
                        <a:t>What You Can Do Now</a:t>
                      </a:r>
                    </a:p>
                  </a:txBody>
                  <a:tcPr/>
                </a:tc>
                <a:extLst>
                  <a:ext uri="{0D108BD9-81ED-4DB2-BD59-A6C34878D82A}">
                    <a16:rowId xmlns:a16="http://schemas.microsoft.com/office/drawing/2014/main" val="478022570"/>
                  </a:ext>
                </a:extLst>
              </a:tr>
              <a:tr h="370840">
                <a:tc>
                  <a:txBody>
                    <a:bodyPr/>
                    <a:lstStyle/>
                    <a:p>
                      <a:pPr>
                        <a:buFontTx/>
                        <a:buNone/>
                      </a:pPr>
                      <a:r>
                        <a:rPr lang="en-US" sz="2400">
                          <a:solidFill>
                            <a:srgbClr val="000000"/>
                          </a:solidFill>
                          <a:latin typeface="Arial" panose="020B0604020202020204" pitchFamily="34" charset="0"/>
                          <a:ea typeface="Tahoma"/>
                          <a:cs typeface="Arial" panose="020B0604020202020204" pitchFamily="34" charset="0"/>
                        </a:rPr>
                        <a:t>Get started early!</a:t>
                      </a:r>
                    </a:p>
                  </a:txBody>
                  <a:tcPr/>
                </a:tc>
                <a:extLst>
                  <a:ext uri="{0D108BD9-81ED-4DB2-BD59-A6C34878D82A}">
                    <a16:rowId xmlns:a16="http://schemas.microsoft.com/office/drawing/2014/main" val="14135818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ea typeface="Tahoma"/>
                          <a:cs typeface="Arial" panose="020B0604020202020204" pitchFamily="34" charset="0"/>
                        </a:rPr>
                        <a:t>Determine internal review and approval process</a:t>
                      </a:r>
                    </a:p>
                  </a:txBody>
                  <a:tcPr/>
                </a:tc>
                <a:extLst>
                  <a:ext uri="{0D108BD9-81ED-4DB2-BD59-A6C34878D82A}">
                    <a16:rowId xmlns:a16="http://schemas.microsoft.com/office/drawing/2014/main" val="3487295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Arial" panose="020B0604020202020204" pitchFamily="34" charset="0"/>
                          <a:ea typeface="Tahoma"/>
                          <a:cs typeface="Arial" panose="020B0604020202020204" pitchFamily="34" charset="0"/>
                        </a:rPr>
                        <a:t>Establish timeline</a:t>
                      </a:r>
                    </a:p>
                  </a:txBody>
                  <a:tcPr/>
                </a:tc>
                <a:extLst>
                  <a:ext uri="{0D108BD9-81ED-4DB2-BD59-A6C34878D82A}">
                    <a16:rowId xmlns:a16="http://schemas.microsoft.com/office/drawing/2014/main" val="2934484218"/>
                  </a:ext>
                </a:extLst>
              </a:tr>
              <a:tr h="370840">
                <a:tc>
                  <a:txBody>
                    <a:bodyPr/>
                    <a:lstStyle/>
                    <a:p>
                      <a:r>
                        <a:rPr lang="en-US" sz="2400">
                          <a:solidFill>
                            <a:srgbClr val="000000"/>
                          </a:solidFill>
                          <a:latin typeface="Arial" panose="020B0604020202020204" pitchFamily="34" charset="0"/>
                          <a:ea typeface="Tahoma"/>
                          <a:cs typeface="Arial" panose="020B0604020202020204" pitchFamily="34" charset="0"/>
                        </a:rPr>
                        <a:t>Review instructions</a:t>
                      </a:r>
                      <a:endParaRPr lang="en-US" sz="2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84771592"/>
                  </a:ext>
                </a:extLst>
              </a:tr>
              <a:tr h="370840">
                <a:tc>
                  <a:txBody>
                    <a:bodyPr/>
                    <a:lstStyle/>
                    <a:p>
                      <a:r>
                        <a:rPr lang="en-US" sz="2400">
                          <a:solidFill>
                            <a:srgbClr val="000000"/>
                          </a:solidFill>
                          <a:latin typeface="Arial" panose="020B0604020202020204" pitchFamily="34" charset="0"/>
                          <a:ea typeface="Tahoma"/>
                          <a:cs typeface="Arial" panose="020B0604020202020204" pitchFamily="34" charset="0"/>
                        </a:rPr>
                        <a:t>Review requirements</a:t>
                      </a:r>
                      <a:endParaRPr lang="en-US" sz="2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53068091"/>
                  </a:ext>
                </a:extLst>
              </a:tr>
              <a:tr h="370840">
                <a:tc>
                  <a:txBody>
                    <a:bodyPr/>
                    <a:lstStyle/>
                    <a:p>
                      <a:r>
                        <a:rPr lang="en-US" sz="2400">
                          <a:solidFill>
                            <a:srgbClr val="000000"/>
                          </a:solidFill>
                          <a:latin typeface="Arial" panose="020B0604020202020204" pitchFamily="34" charset="0"/>
                          <a:ea typeface="Tahoma"/>
                          <a:cs typeface="Arial" panose="020B0604020202020204" pitchFamily="34" charset="0"/>
                        </a:rPr>
                        <a:t>Gather and finalize data for each indicator, including for findings of noncompliance </a:t>
                      </a:r>
                      <a:endParaRPr lang="en-US" sz="2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62609843"/>
                  </a:ext>
                </a:extLst>
              </a:tr>
              <a:tr h="370840">
                <a:tc>
                  <a:txBody>
                    <a:bodyPr/>
                    <a:lstStyle/>
                    <a:p>
                      <a:r>
                        <a:rPr lang="en-US" sz="2400">
                          <a:solidFill>
                            <a:srgbClr val="000000"/>
                          </a:solidFill>
                          <a:latin typeface="Arial" panose="020B0604020202020204" pitchFamily="34" charset="0"/>
                          <a:ea typeface="Tahoma"/>
                          <a:cs typeface="Arial" panose="020B0604020202020204" pitchFamily="34" charset="0"/>
                        </a:rPr>
                        <a:t>Review and respond to information included in the sections “OSEP Response” and “Required Actions” from the previous year’s APR for this indicator</a:t>
                      </a:r>
                      <a:endParaRPr lang="en-US" sz="2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82378423"/>
                  </a:ext>
                </a:extLst>
              </a:tr>
              <a:tr h="370840">
                <a:tc>
                  <a:txBody>
                    <a:bodyPr/>
                    <a:lstStyle/>
                    <a:p>
                      <a:r>
                        <a:rPr lang="en-US" sz="2400">
                          <a:latin typeface="Arial" panose="020B0604020202020204" pitchFamily="34" charset="0"/>
                          <a:cs typeface="Arial" panose="020B0604020202020204" pitchFamily="34" charset="0"/>
                        </a:rPr>
                        <a:t>Continue to involve stakeholders</a:t>
                      </a:r>
                    </a:p>
                  </a:txBody>
                  <a:tcPr/>
                </a:tc>
                <a:extLst>
                  <a:ext uri="{0D108BD9-81ED-4DB2-BD59-A6C34878D82A}">
                    <a16:rowId xmlns:a16="http://schemas.microsoft.com/office/drawing/2014/main" val="4235123740"/>
                  </a:ext>
                </a:extLst>
              </a:tr>
            </a:tbl>
          </a:graphicData>
        </a:graphic>
      </p:graphicFrame>
      <p:sp>
        <p:nvSpPr>
          <p:cNvPr id="6" name="Slide Number Placeholder 5">
            <a:extLst>
              <a:ext uri="{FF2B5EF4-FFF2-40B4-BE49-F238E27FC236}">
                <a16:creationId xmlns:a16="http://schemas.microsoft.com/office/drawing/2014/main" id="{B7E21193-30BE-DF7A-6A20-FC4493AF5894}"/>
              </a:ext>
            </a:extLst>
          </p:cNvPr>
          <p:cNvSpPr txBox="1">
            <a:spLocks/>
          </p:cNvSpPr>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6</a:t>
            </a:fld>
            <a:endParaRPr lang="en-US"/>
          </a:p>
        </p:txBody>
      </p:sp>
    </p:spTree>
    <p:extLst>
      <p:ext uri="{BB962C8B-B14F-4D97-AF65-F5344CB8AC3E}">
        <p14:creationId xmlns:p14="http://schemas.microsoft.com/office/powerpoint/2010/main" val="362418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3F20C0C-E790-EE0B-F4C3-AA080850A112}"/>
              </a:ext>
            </a:extLst>
          </p:cNvPr>
          <p:cNvSpPr>
            <a:spLocks noGrp="1"/>
          </p:cNvSpPr>
          <p:nvPr>
            <p:ph type="title"/>
          </p:nvPr>
        </p:nvSpPr>
        <p:spPr>
          <a:xfrm>
            <a:off x="587828" y="226980"/>
            <a:ext cx="11005457" cy="914400"/>
          </a:xfrm>
        </p:spPr>
        <p:txBody>
          <a:bodyPr>
            <a:normAutofit/>
          </a:bodyPr>
          <a:lstStyle>
            <a:lvl1pPr>
              <a:defRPr cap="none"/>
            </a:lvl1pPr>
          </a:lstStyle>
          <a:p>
            <a:pPr algn="ctr"/>
            <a:r>
              <a:rPr lang="en-US" sz="3200">
                <a:solidFill>
                  <a:srgbClr val="104578"/>
                </a:solidFill>
                <a:latin typeface="Arial" panose="020B0604020202020204" pitchFamily="34" charset="0"/>
                <a:cs typeface="Arial" panose="020B0604020202020204" pitchFamily="34" charset="0"/>
              </a:rPr>
              <a:t>APR Timetable – What You Can Do 1-2 Months Before Due</a:t>
            </a:r>
          </a:p>
        </p:txBody>
      </p:sp>
      <p:graphicFrame>
        <p:nvGraphicFramePr>
          <p:cNvPr id="9" name="Table 8">
            <a:extLst>
              <a:ext uri="{FF2B5EF4-FFF2-40B4-BE49-F238E27FC236}">
                <a16:creationId xmlns:a16="http://schemas.microsoft.com/office/drawing/2014/main" id="{E344CCE8-503B-6371-5A25-8E79DB05CB17}"/>
              </a:ext>
            </a:extLst>
          </p:cNvPr>
          <p:cNvGraphicFramePr>
            <a:graphicFrameLocks noGrp="1"/>
          </p:cNvGraphicFramePr>
          <p:nvPr>
            <p:extLst>
              <p:ext uri="{D42A27DB-BD31-4B8C-83A1-F6EECF244321}">
                <p14:modId xmlns:p14="http://schemas.microsoft.com/office/powerpoint/2010/main" val="503298316"/>
              </p:ext>
            </p:extLst>
          </p:nvPr>
        </p:nvGraphicFramePr>
        <p:xfrm>
          <a:off x="710610" y="972677"/>
          <a:ext cx="10882675" cy="5151120"/>
        </p:xfrm>
        <a:graphic>
          <a:graphicData uri="http://schemas.openxmlformats.org/drawingml/2006/table">
            <a:tbl>
              <a:tblPr firstRow="1" bandRow="1">
                <a:tableStyleId>{21E4AEA4-8DFA-4A89-87EB-49C32662AFE0}</a:tableStyleId>
              </a:tblPr>
              <a:tblGrid>
                <a:gridCol w="10882675">
                  <a:extLst>
                    <a:ext uri="{9D8B030D-6E8A-4147-A177-3AD203B41FA5}">
                      <a16:colId xmlns:a16="http://schemas.microsoft.com/office/drawing/2014/main" val="1663632822"/>
                    </a:ext>
                  </a:extLst>
                </a:gridCol>
              </a:tblGrid>
              <a:tr h="370840">
                <a:tc>
                  <a:txBody>
                    <a:bodyPr/>
                    <a:lstStyle/>
                    <a:p>
                      <a:r>
                        <a:rPr lang="en-US" sz="2000">
                          <a:solidFill>
                            <a:schemeClr val="tx1"/>
                          </a:solidFill>
                          <a:latin typeface="Arial" panose="020B0604020202020204" pitchFamily="34" charset="0"/>
                          <a:cs typeface="Arial" panose="020B0604020202020204" pitchFamily="34" charset="0"/>
                        </a:rPr>
                        <a:t>What You Can Do 1-2 Months Before Your APR Is Due</a:t>
                      </a:r>
                    </a:p>
                  </a:txBody>
                  <a:tcPr/>
                </a:tc>
                <a:extLst>
                  <a:ext uri="{0D108BD9-81ED-4DB2-BD59-A6C34878D82A}">
                    <a16:rowId xmlns:a16="http://schemas.microsoft.com/office/drawing/2014/main" val="4780225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panose="020B0604020202020204" pitchFamily="34" charset="0"/>
                          <a:ea typeface="Tahoma"/>
                          <a:cs typeface="Arial" panose="020B0604020202020204" pitchFamily="34" charset="0"/>
                        </a:rPr>
                        <a:t>Get final stakeholder input</a:t>
                      </a:r>
                    </a:p>
                  </a:txBody>
                  <a:tcPr/>
                </a:tc>
                <a:extLst>
                  <a:ext uri="{0D108BD9-81ED-4DB2-BD59-A6C34878D82A}">
                    <a16:rowId xmlns:a16="http://schemas.microsoft.com/office/drawing/2014/main" val="9176701"/>
                  </a:ext>
                </a:extLst>
              </a:tr>
              <a:tr h="370840">
                <a:tc>
                  <a:txBody>
                    <a:bodyPr/>
                    <a:lstStyle/>
                    <a:p>
                      <a:pPr>
                        <a:buFontTx/>
                        <a:buNone/>
                      </a:pPr>
                      <a:r>
                        <a:rPr lang="en-US" sz="2000">
                          <a:latin typeface="Arial" panose="020B0604020202020204" pitchFamily="34" charset="0"/>
                          <a:ea typeface="Tahoma"/>
                          <a:cs typeface="Arial" panose="020B0604020202020204" pitchFamily="34" charset="0"/>
                        </a:rPr>
                        <a:t>Enter data into a template</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13581836"/>
                  </a:ext>
                </a:extLst>
              </a:tr>
              <a:tr h="370840">
                <a:tc>
                  <a:txBody>
                    <a:bodyPr/>
                    <a:lstStyle/>
                    <a:p>
                      <a:pPr>
                        <a:buFont typeface="Arial,Sans-Serif" panose="020B0604020202020204" pitchFamily="34" charset="0"/>
                      </a:pPr>
                      <a:r>
                        <a:rPr lang="en-US" sz="2000">
                          <a:latin typeface="Arial" panose="020B0604020202020204" pitchFamily="34" charset="0"/>
                          <a:ea typeface="Tahoma"/>
                          <a:cs typeface="Arial" panose="020B0604020202020204" pitchFamily="34" charset="0"/>
                        </a:rPr>
                        <a:t>Review draft with Checklists and Tips for each indicator</a:t>
                      </a:r>
                    </a:p>
                  </a:txBody>
                  <a:tcPr/>
                </a:tc>
                <a:extLst>
                  <a:ext uri="{0D108BD9-81ED-4DB2-BD59-A6C34878D82A}">
                    <a16:rowId xmlns:a16="http://schemas.microsoft.com/office/drawing/2014/main" val="348729538"/>
                  </a:ext>
                </a:extLst>
              </a:tr>
              <a:tr h="370840">
                <a:tc>
                  <a:txBody>
                    <a:bodyPr/>
                    <a:lstStyle/>
                    <a:p>
                      <a:pPr>
                        <a:buFont typeface="Arial,Sans-Serif" panose="020B0604020202020204" pitchFamily="34" charset="0"/>
                      </a:pPr>
                      <a:r>
                        <a:rPr lang="en-US" sz="2000">
                          <a:latin typeface="Arial" panose="020B0604020202020204" pitchFamily="34" charset="0"/>
                          <a:ea typeface="Tahoma"/>
                          <a:cs typeface="Arial" panose="020B0604020202020204" pitchFamily="34" charset="0"/>
                        </a:rPr>
                        <a:t>Exclude extraneous information</a:t>
                      </a:r>
                    </a:p>
                  </a:txBody>
                  <a:tcPr/>
                </a:tc>
                <a:extLst>
                  <a:ext uri="{0D108BD9-81ED-4DB2-BD59-A6C34878D82A}">
                    <a16:rowId xmlns:a16="http://schemas.microsoft.com/office/drawing/2014/main" val="2934484218"/>
                  </a:ext>
                </a:extLst>
              </a:tr>
              <a:tr h="370840">
                <a:tc>
                  <a:txBody>
                    <a:bodyPr/>
                    <a:lstStyle/>
                    <a:p>
                      <a:pPr>
                        <a:buFont typeface="Arial,Sans-Serif" panose="020B0604020202020204" pitchFamily="34" charset="0"/>
                      </a:pPr>
                      <a:r>
                        <a:rPr lang="en-US" sz="2000">
                          <a:latin typeface="Arial" panose="020B0604020202020204" pitchFamily="34" charset="0"/>
                          <a:ea typeface="Tahoma"/>
                          <a:cs typeface="Arial" panose="020B0604020202020204" pitchFamily="34" charset="0"/>
                        </a:rPr>
                        <a:t>Review the template with the internal team</a:t>
                      </a:r>
                    </a:p>
                  </a:txBody>
                  <a:tcPr/>
                </a:tc>
                <a:extLst>
                  <a:ext uri="{0D108BD9-81ED-4DB2-BD59-A6C34878D82A}">
                    <a16:rowId xmlns:a16="http://schemas.microsoft.com/office/drawing/2014/main" val="2668841292"/>
                  </a:ext>
                </a:extLst>
              </a:tr>
              <a:tr h="370840">
                <a:tc>
                  <a:txBody>
                    <a:bodyPr/>
                    <a:lstStyle/>
                    <a:p>
                      <a:pPr>
                        <a:buFont typeface="Arial,Sans-Serif" panose="020B0604020202020204" pitchFamily="34" charset="0"/>
                      </a:pPr>
                      <a:r>
                        <a:rPr lang="en-US" sz="2000">
                          <a:latin typeface="Arial" panose="020B0604020202020204" pitchFamily="34" charset="0"/>
                          <a:ea typeface="Tahoma"/>
                          <a:cs typeface="Arial" panose="020B0604020202020204" pitchFamily="34" charset="0"/>
                        </a:rPr>
                        <a:t>Submit draft APR to DaSy/ECTA for review (optional but wise)</a:t>
                      </a:r>
                    </a:p>
                  </a:txBody>
                  <a:tcPr/>
                </a:tc>
                <a:extLst>
                  <a:ext uri="{0D108BD9-81ED-4DB2-BD59-A6C34878D82A}">
                    <a16:rowId xmlns:a16="http://schemas.microsoft.com/office/drawing/2014/main" val="489549103"/>
                  </a:ext>
                </a:extLst>
              </a:tr>
              <a:tr h="370840">
                <a:tc>
                  <a:txBody>
                    <a:bodyPr/>
                    <a:lstStyle/>
                    <a:p>
                      <a:pPr>
                        <a:buFont typeface="Arial,Sans-Serif" panose="020B0604020202020204" pitchFamily="34" charset="0"/>
                      </a:pPr>
                      <a:r>
                        <a:rPr lang="en-US" sz="2000">
                          <a:latin typeface="Arial" panose="020B0604020202020204" pitchFamily="34" charset="0"/>
                          <a:ea typeface="Tahoma"/>
                          <a:cs typeface="Arial" panose="020B0604020202020204" pitchFamily="34" charset="0"/>
                        </a:rPr>
                        <a:t>Review and incorporate feedback from reviewers and make final revisions</a:t>
                      </a:r>
                    </a:p>
                  </a:txBody>
                  <a:tcPr/>
                </a:tc>
                <a:extLst>
                  <a:ext uri="{0D108BD9-81ED-4DB2-BD59-A6C34878D82A}">
                    <a16:rowId xmlns:a16="http://schemas.microsoft.com/office/drawing/2014/main" val="2965896433"/>
                  </a:ext>
                </a:extLst>
              </a:tr>
              <a:tr h="370840">
                <a:tc>
                  <a:txBody>
                    <a:bodyPr/>
                    <a:lstStyle/>
                    <a:p>
                      <a:pPr>
                        <a:buFont typeface="Arial,Sans-Serif" panose="020B0604020202020204" pitchFamily="34" charset="0"/>
                      </a:pPr>
                      <a:r>
                        <a:rPr lang="en-US" sz="2000">
                          <a:latin typeface="Arial" panose="020B0604020202020204" pitchFamily="34" charset="0"/>
                          <a:ea typeface="Tahoma"/>
                          <a:cs typeface="Arial" panose="020B0604020202020204" pitchFamily="34" charset="0"/>
                        </a:rPr>
                        <a:t>Get agency approval</a:t>
                      </a:r>
                    </a:p>
                  </a:txBody>
                  <a:tcPr/>
                </a:tc>
                <a:extLst>
                  <a:ext uri="{0D108BD9-81ED-4DB2-BD59-A6C34878D82A}">
                    <a16:rowId xmlns:a16="http://schemas.microsoft.com/office/drawing/2014/main" val="30372747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Sans-Serif" panose="020B0604020202020204" pitchFamily="34" charset="0"/>
                        <a:buNone/>
                        <a:tabLst/>
                        <a:defRPr/>
                      </a:pPr>
                      <a:r>
                        <a:rPr lang="en-US" sz="2000">
                          <a:latin typeface="Arial" panose="020B0604020202020204" pitchFamily="34" charset="0"/>
                          <a:ea typeface="Tahoma"/>
                          <a:cs typeface="Arial" panose="020B0604020202020204" pitchFamily="34" charset="0"/>
                        </a:rPr>
                        <a:t>Obtain ICC certification</a:t>
                      </a:r>
                    </a:p>
                  </a:txBody>
                  <a:tcPr/>
                </a:tc>
                <a:extLst>
                  <a:ext uri="{0D108BD9-81ED-4DB2-BD59-A6C34878D82A}">
                    <a16:rowId xmlns:a16="http://schemas.microsoft.com/office/drawing/2014/main" val="1241450109"/>
                  </a:ext>
                </a:extLst>
              </a:tr>
              <a:tr h="370840">
                <a:tc>
                  <a:txBody>
                    <a:bodyPr/>
                    <a:lstStyle/>
                    <a:p>
                      <a:pPr>
                        <a:buFont typeface="Arial,Sans-Serif" panose="020B0604020202020204" pitchFamily="34" charset="0"/>
                      </a:pPr>
                      <a:r>
                        <a:rPr lang="en-US" sz="2000">
                          <a:latin typeface="Arial" panose="020B0604020202020204" pitchFamily="34" charset="0"/>
                          <a:ea typeface="Tahoma"/>
                          <a:cs typeface="Arial" panose="020B0604020202020204" pitchFamily="34" charset="0"/>
                        </a:rPr>
                        <a:t>Enter into E</a:t>
                      </a:r>
                      <a:r>
                        <a:rPr lang="en-US" sz="2000" i="1">
                          <a:latin typeface="Arial" panose="020B0604020202020204" pitchFamily="34" charset="0"/>
                          <a:ea typeface="Tahoma"/>
                          <a:cs typeface="Arial" panose="020B0604020202020204" pitchFamily="34" charset="0"/>
                        </a:rPr>
                        <a:t>MAPS</a:t>
                      </a:r>
                    </a:p>
                  </a:txBody>
                  <a:tcPr/>
                </a:tc>
                <a:extLst>
                  <a:ext uri="{0D108BD9-81ED-4DB2-BD59-A6C34878D82A}">
                    <a16:rowId xmlns:a16="http://schemas.microsoft.com/office/drawing/2014/main" val="928150484"/>
                  </a:ext>
                </a:extLst>
              </a:tr>
              <a:tr h="370840">
                <a:tc>
                  <a:txBody>
                    <a:bodyPr/>
                    <a:lstStyle/>
                    <a:p>
                      <a:pPr>
                        <a:buFontTx/>
                        <a:buNone/>
                      </a:pPr>
                      <a:r>
                        <a:rPr lang="en-US" sz="2000">
                          <a:latin typeface="Arial" panose="020B0604020202020204" pitchFamily="34" charset="0"/>
                          <a:ea typeface="Tahoma"/>
                          <a:cs typeface="Arial" panose="020B0604020202020204" pitchFamily="34" charset="0"/>
                        </a:rPr>
                        <a:t>Ensure that all information is entered into the appropriate fields in the platform</a:t>
                      </a:r>
                    </a:p>
                  </a:txBody>
                  <a:tcPr/>
                </a:tc>
                <a:extLst>
                  <a:ext uri="{0D108BD9-81ED-4DB2-BD59-A6C34878D82A}">
                    <a16:rowId xmlns:a16="http://schemas.microsoft.com/office/drawing/2014/main" val="3978053645"/>
                  </a:ext>
                </a:extLst>
              </a:tr>
              <a:tr h="370840">
                <a:tc>
                  <a:txBody>
                    <a:bodyPr/>
                    <a:lstStyle/>
                    <a:p>
                      <a:pPr>
                        <a:buFontTx/>
                        <a:buNone/>
                      </a:pPr>
                      <a:r>
                        <a:rPr lang="en-US" sz="2000">
                          <a:latin typeface="Arial" panose="020B0604020202020204" pitchFamily="34" charset="0"/>
                          <a:ea typeface="Tahoma"/>
                          <a:cs typeface="Arial" panose="020B0604020202020204" pitchFamily="34" charset="0"/>
                        </a:rPr>
                        <a:t>Make notes now for what needs to change for next year</a:t>
                      </a:r>
                    </a:p>
                  </a:txBody>
                  <a:tcPr/>
                </a:tc>
                <a:extLst>
                  <a:ext uri="{0D108BD9-81ED-4DB2-BD59-A6C34878D82A}">
                    <a16:rowId xmlns:a16="http://schemas.microsoft.com/office/drawing/2014/main" val="3447002514"/>
                  </a:ext>
                </a:extLst>
              </a:tr>
            </a:tbl>
          </a:graphicData>
        </a:graphic>
      </p:graphicFrame>
      <p:sp>
        <p:nvSpPr>
          <p:cNvPr id="6" name="Slide Number Placeholder 5">
            <a:extLst>
              <a:ext uri="{FF2B5EF4-FFF2-40B4-BE49-F238E27FC236}">
                <a16:creationId xmlns:a16="http://schemas.microsoft.com/office/drawing/2014/main" id="{B7E21193-30BE-DF7A-6A20-FC4493AF5894}"/>
              </a:ext>
            </a:extLst>
          </p:cNvPr>
          <p:cNvSpPr txBox="1">
            <a:spLocks/>
          </p:cNvSpPr>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7</a:t>
            </a:fld>
            <a:endParaRPr lang="en-US"/>
          </a:p>
        </p:txBody>
      </p:sp>
    </p:spTree>
    <p:extLst>
      <p:ext uri="{BB962C8B-B14F-4D97-AF65-F5344CB8AC3E}">
        <p14:creationId xmlns:p14="http://schemas.microsoft.com/office/powerpoint/2010/main" val="1394033472"/>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3F20C0C-E790-EE0B-F4C3-AA080850A112}"/>
              </a:ext>
            </a:extLst>
          </p:cNvPr>
          <p:cNvSpPr>
            <a:spLocks noGrp="1"/>
          </p:cNvSpPr>
          <p:nvPr>
            <p:ph type="title"/>
          </p:nvPr>
        </p:nvSpPr>
        <p:spPr>
          <a:xfrm>
            <a:off x="587828" y="226980"/>
            <a:ext cx="11005457" cy="914400"/>
          </a:xfrm>
        </p:spPr>
        <p:txBody>
          <a:bodyPr>
            <a:normAutofit/>
          </a:bodyPr>
          <a:lstStyle>
            <a:lvl1pPr>
              <a:defRPr cap="none"/>
            </a:lvl1pPr>
          </a:lstStyle>
          <a:p>
            <a:pPr algn="ctr"/>
            <a:r>
              <a:rPr lang="en-US" sz="3200">
                <a:solidFill>
                  <a:srgbClr val="104578"/>
                </a:solidFill>
                <a:latin typeface="Arial" panose="020B0604020202020204" pitchFamily="34" charset="0"/>
                <a:cs typeface="Arial" panose="020B0604020202020204" pitchFamily="34" charset="0"/>
              </a:rPr>
              <a:t>APR Timetable – What You Can Do After Submitting</a:t>
            </a:r>
          </a:p>
        </p:txBody>
      </p:sp>
      <p:graphicFrame>
        <p:nvGraphicFramePr>
          <p:cNvPr id="9" name="Table 8">
            <a:extLst>
              <a:ext uri="{FF2B5EF4-FFF2-40B4-BE49-F238E27FC236}">
                <a16:creationId xmlns:a16="http://schemas.microsoft.com/office/drawing/2014/main" id="{E344CCE8-503B-6371-5A25-8E79DB05CB17}"/>
              </a:ext>
            </a:extLst>
          </p:cNvPr>
          <p:cNvGraphicFramePr>
            <a:graphicFrameLocks noGrp="1"/>
          </p:cNvGraphicFramePr>
          <p:nvPr>
            <p:extLst>
              <p:ext uri="{D42A27DB-BD31-4B8C-83A1-F6EECF244321}">
                <p14:modId xmlns:p14="http://schemas.microsoft.com/office/powerpoint/2010/main" val="1821752318"/>
              </p:ext>
            </p:extLst>
          </p:nvPr>
        </p:nvGraphicFramePr>
        <p:xfrm>
          <a:off x="1092719" y="1212520"/>
          <a:ext cx="9895071" cy="1828800"/>
        </p:xfrm>
        <a:graphic>
          <a:graphicData uri="http://schemas.openxmlformats.org/drawingml/2006/table">
            <a:tbl>
              <a:tblPr firstRow="1" bandRow="1">
                <a:tableStyleId>{21E4AEA4-8DFA-4A89-87EB-49C32662AFE0}</a:tableStyleId>
              </a:tblPr>
              <a:tblGrid>
                <a:gridCol w="9895071">
                  <a:extLst>
                    <a:ext uri="{9D8B030D-6E8A-4147-A177-3AD203B41FA5}">
                      <a16:colId xmlns:a16="http://schemas.microsoft.com/office/drawing/2014/main" val="1663632822"/>
                    </a:ext>
                  </a:extLst>
                </a:gridCol>
              </a:tblGrid>
              <a:tr h="370840">
                <a:tc>
                  <a:txBody>
                    <a:bodyPr/>
                    <a:lstStyle/>
                    <a:p>
                      <a:r>
                        <a:rPr lang="en-US" sz="2400">
                          <a:solidFill>
                            <a:schemeClr val="tx1"/>
                          </a:solidFill>
                          <a:latin typeface="Arial" panose="020B0604020202020204" pitchFamily="34" charset="0"/>
                          <a:cs typeface="Arial" panose="020B0604020202020204" pitchFamily="34" charset="0"/>
                        </a:rPr>
                        <a:t>What You Can After Submitting Your APR</a:t>
                      </a:r>
                    </a:p>
                  </a:txBody>
                  <a:tcPr/>
                </a:tc>
                <a:extLst>
                  <a:ext uri="{0D108BD9-81ED-4DB2-BD59-A6C34878D82A}">
                    <a16:rowId xmlns:a16="http://schemas.microsoft.com/office/drawing/2014/main" val="478022570"/>
                  </a:ext>
                </a:extLst>
              </a:tr>
              <a:tr h="370840">
                <a:tc>
                  <a:txBody>
                    <a:bodyPr/>
                    <a:lstStyle/>
                    <a:p>
                      <a:pPr>
                        <a:buFontTx/>
                        <a:buNone/>
                      </a:pPr>
                      <a:r>
                        <a:rPr lang="en-US" sz="2400">
                          <a:latin typeface="Arial" panose="020B0604020202020204" pitchFamily="34" charset="0"/>
                          <a:ea typeface="Tahoma"/>
                          <a:cs typeface="Arial" panose="020B0604020202020204" pitchFamily="34" charset="0"/>
                        </a:rPr>
                        <a:t>Celebrate!</a:t>
                      </a:r>
                    </a:p>
                  </a:txBody>
                  <a:tcPr/>
                </a:tc>
                <a:extLst>
                  <a:ext uri="{0D108BD9-81ED-4DB2-BD59-A6C34878D82A}">
                    <a16:rowId xmlns:a16="http://schemas.microsoft.com/office/drawing/2014/main" val="1413581836"/>
                  </a:ext>
                </a:extLst>
              </a:tr>
              <a:tr h="370840">
                <a:tc>
                  <a:txBody>
                    <a:bodyPr/>
                    <a:lstStyle/>
                    <a:p>
                      <a:pPr>
                        <a:buFontTx/>
                        <a:buNone/>
                      </a:pPr>
                      <a:r>
                        <a:rPr lang="en-US" sz="2400">
                          <a:latin typeface="Arial" panose="020B0604020202020204" pitchFamily="34" charset="0"/>
                          <a:ea typeface="Tahoma"/>
                          <a:cs typeface="Arial" panose="020B0604020202020204" pitchFamily="34" charset="0"/>
                        </a:rPr>
                        <a:t>Prepare for the clarification period in April</a:t>
                      </a:r>
                      <a:endParaRPr lang="en-US" sz="2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729538"/>
                  </a:ext>
                </a:extLst>
              </a:tr>
              <a:tr h="370840">
                <a:tc>
                  <a:txBody>
                    <a:bodyPr/>
                    <a:lstStyle/>
                    <a:p>
                      <a:pPr>
                        <a:buFontTx/>
                        <a:buNone/>
                      </a:pPr>
                      <a:r>
                        <a:rPr lang="en-US" sz="2400">
                          <a:latin typeface="Arial" panose="020B0604020202020204" pitchFamily="34" charset="0"/>
                          <a:ea typeface="Tahoma"/>
                          <a:cs typeface="Arial" panose="020B0604020202020204" pitchFamily="34" charset="0"/>
                        </a:rPr>
                        <a:t>Start preparing for next year...</a:t>
                      </a:r>
                      <a:endParaRPr lang="en-US" sz="2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34484218"/>
                  </a:ext>
                </a:extLst>
              </a:tr>
            </a:tbl>
          </a:graphicData>
        </a:graphic>
      </p:graphicFrame>
      <p:sp>
        <p:nvSpPr>
          <p:cNvPr id="6" name="Slide Number Placeholder 5">
            <a:extLst>
              <a:ext uri="{FF2B5EF4-FFF2-40B4-BE49-F238E27FC236}">
                <a16:creationId xmlns:a16="http://schemas.microsoft.com/office/drawing/2014/main" id="{B7E21193-30BE-DF7A-6A20-FC4493AF5894}"/>
              </a:ext>
            </a:extLst>
          </p:cNvPr>
          <p:cNvSpPr txBox="1">
            <a:spLocks/>
          </p:cNvSpPr>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8</a:t>
            </a:fld>
            <a:endParaRPr lang="en-US"/>
          </a:p>
        </p:txBody>
      </p:sp>
    </p:spTree>
    <p:extLst>
      <p:ext uri="{BB962C8B-B14F-4D97-AF65-F5344CB8AC3E}">
        <p14:creationId xmlns:p14="http://schemas.microsoft.com/office/powerpoint/2010/main" val="887970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66CDD74-D15A-D3CA-79F4-0028A55E667E}"/>
              </a:ext>
            </a:extLst>
          </p:cNvPr>
          <p:cNvSpPr>
            <a:spLocks noGrp="1"/>
          </p:cNvSpPr>
          <p:nvPr>
            <p:ph type="title"/>
          </p:nvPr>
        </p:nvSpPr>
        <p:spPr>
          <a:xfrm>
            <a:off x="587828" y="226980"/>
            <a:ext cx="11005457" cy="914400"/>
          </a:xfrm>
        </p:spPr>
        <p:txBody>
          <a:bodyPr>
            <a:normAutofit/>
          </a:bodyPr>
          <a:lstStyle>
            <a:lvl1pPr>
              <a:defRPr cap="none"/>
            </a:lvl1pPr>
          </a:lstStyle>
          <a:p>
            <a:pPr algn="ctr"/>
            <a:r>
              <a:rPr lang="en-US" sz="3200" b="0" i="0" u="none" strike="noStrike">
                <a:solidFill>
                  <a:srgbClr val="154578"/>
                </a:solidFill>
                <a:effectLst/>
                <a:latin typeface="Arial" panose="020B0604020202020204" pitchFamily="34" charset="0"/>
                <a:cs typeface="Arial" panose="020B0604020202020204" pitchFamily="34" charset="0"/>
              </a:rPr>
              <a:t>FFY 2023 Part C SPP/APR </a:t>
            </a:r>
            <a:r>
              <a:rPr lang="en-US" sz="3200">
                <a:solidFill>
                  <a:srgbClr val="154578"/>
                </a:solidFill>
                <a:latin typeface="Arial" panose="020B0604020202020204" pitchFamily="34" charset="0"/>
                <a:cs typeface="Arial" panose="020B0604020202020204" pitchFamily="34" charset="0"/>
              </a:rPr>
              <a:t>Changes</a:t>
            </a:r>
            <a:r>
              <a:rPr lang="en-US" sz="3200" b="0" i="0">
                <a:solidFill>
                  <a:srgbClr val="000000"/>
                </a:solidFill>
                <a:effectLst/>
                <a:latin typeface="Arial" panose="020B0604020202020204" pitchFamily="34" charset="0"/>
                <a:cs typeface="Arial" panose="020B0604020202020204" pitchFamily="34" charset="0"/>
              </a:rPr>
              <a:t>​</a:t>
            </a:r>
            <a:endParaRPr lang="en-US" sz="3200">
              <a:solidFill>
                <a:srgbClr val="104578"/>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5BFF213E-580D-A2DE-4242-A4C479776147}"/>
              </a:ext>
            </a:extLst>
          </p:cNvPr>
          <p:cNvSpPr>
            <a:spLocks noGrp="1"/>
          </p:cNvSpPr>
          <p:nvPr>
            <p:ph idx="1"/>
          </p:nvPr>
        </p:nvSpPr>
        <p:spPr>
          <a:xfrm>
            <a:off x="587829" y="1368358"/>
            <a:ext cx="11005457" cy="4477806"/>
          </a:xfrm>
        </p:spPr>
        <p:txBody>
          <a:bodyPr anchor="t">
            <a:normAutofit/>
          </a:bodyPr>
          <a:lstStyle/>
          <a:p>
            <a:pPr>
              <a:lnSpc>
                <a:spcPct val="120000"/>
              </a:lnSpc>
              <a:spcBef>
                <a:spcPts val="400"/>
              </a:spcBef>
              <a:spcAft>
                <a:spcPts val="600"/>
              </a:spcAft>
              <a:buClr>
                <a:srgbClr val="00B050"/>
              </a:buClr>
            </a:pPr>
            <a:r>
              <a:rPr lang="en-US" sz="2400">
                <a:latin typeface="Arial" panose="020B0604020202020204" pitchFamily="34" charset="0"/>
                <a:ea typeface="Tahoma"/>
                <a:cs typeface="Arial" panose="020B0604020202020204" pitchFamily="34" charset="0"/>
              </a:rPr>
              <a:t>In the February 2025 SPP/APR Instructions, in the Introduction, under the General Supervision System section:</a:t>
            </a:r>
          </a:p>
          <a:p>
            <a:pPr lvl="1">
              <a:lnSpc>
                <a:spcPct val="120000"/>
              </a:lnSpc>
              <a:spcBef>
                <a:spcPts val="400"/>
              </a:spcBef>
              <a:spcAft>
                <a:spcPts val="600"/>
              </a:spcAft>
              <a:buClr>
                <a:srgbClr val="00B050"/>
              </a:buClr>
            </a:pPr>
            <a:r>
              <a:rPr lang="en-US">
                <a:latin typeface="Arial" panose="020B0604020202020204" pitchFamily="34" charset="0"/>
                <a:ea typeface="Tahoma"/>
                <a:cs typeface="Arial" panose="020B0604020202020204" pitchFamily="34" charset="0"/>
              </a:rPr>
              <a:t>States must include the systems that are in place to ensure that the IDEA Part C requirements are met</a:t>
            </a:r>
          </a:p>
          <a:p>
            <a:pPr lvl="1">
              <a:lnSpc>
                <a:spcPct val="120000"/>
              </a:lnSpc>
              <a:spcBef>
                <a:spcPts val="400"/>
              </a:spcBef>
              <a:spcAft>
                <a:spcPts val="600"/>
              </a:spcAft>
              <a:buClr>
                <a:srgbClr val="00B050"/>
              </a:buClr>
            </a:pPr>
            <a:r>
              <a:rPr lang="en-US">
                <a:latin typeface="Arial" panose="020B0604020202020204" pitchFamily="34" charset="0"/>
                <a:ea typeface="Tahoma"/>
                <a:cs typeface="Arial" panose="020B0604020202020204" pitchFamily="34" charset="0"/>
              </a:rPr>
              <a:t>States must include a description of all the mechanisms the State uses to identify and verify correction of noncompliance and improve results</a:t>
            </a:r>
          </a:p>
          <a:p>
            <a:pPr>
              <a:lnSpc>
                <a:spcPct val="120000"/>
              </a:lnSpc>
              <a:buClr>
                <a:srgbClr val="00B050"/>
              </a:buClr>
            </a:pPr>
            <a:endParaRPr lang="en-US" sz="2400">
              <a:latin typeface="Arial"/>
              <a:cs typeface="Arial"/>
            </a:endParaRPr>
          </a:p>
        </p:txBody>
      </p:sp>
      <p:sp>
        <p:nvSpPr>
          <p:cNvPr id="6" name="Slide Number Placeholder 5">
            <a:extLst>
              <a:ext uri="{FF2B5EF4-FFF2-40B4-BE49-F238E27FC236}">
                <a16:creationId xmlns:a16="http://schemas.microsoft.com/office/drawing/2014/main" id="{9D6C0149-FC0E-EEAD-555C-A462679265C0}"/>
              </a:ext>
            </a:extLst>
          </p:cNvPr>
          <p:cNvSpPr txBox="1">
            <a:spLocks/>
          </p:cNvSpPr>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9</a:t>
            </a:fld>
            <a:endParaRPr lang="en-US"/>
          </a:p>
        </p:txBody>
      </p:sp>
    </p:spTree>
    <p:extLst>
      <p:ext uri="{BB962C8B-B14F-4D97-AF65-F5344CB8AC3E}">
        <p14:creationId xmlns:p14="http://schemas.microsoft.com/office/powerpoint/2010/main" val="1444283977"/>
      </p:ext>
    </p:extLst>
  </p:cSld>
  <p:clrMapOvr>
    <a:masterClrMapping/>
  </p:clrMapOvr>
</p:sld>
</file>

<file path=ppt/theme/theme1.xml><?xml version="1.0" encoding="utf-8"?>
<a:theme xmlns:a="http://schemas.openxmlformats.org/drawingml/2006/main" name="Gallery">
  <a:themeElements>
    <a:clrScheme name="ECTA-DaSy">
      <a:dk1>
        <a:srgbClr val="000000"/>
      </a:dk1>
      <a:lt1>
        <a:srgbClr val="FFFFFF"/>
      </a:lt1>
      <a:dk2>
        <a:srgbClr val="222222"/>
      </a:dk2>
      <a:lt2>
        <a:srgbClr val="CCCCCC"/>
      </a:lt2>
      <a:accent1>
        <a:srgbClr val="ED3232"/>
      </a:accent1>
      <a:accent2>
        <a:srgbClr val="FF6600"/>
      </a:accent2>
      <a:accent3>
        <a:srgbClr val="FFBE00"/>
      </a:accent3>
      <a:accent4>
        <a:srgbClr val="38B549"/>
      </a:accent4>
      <a:accent5>
        <a:srgbClr val="2777B9"/>
      </a:accent5>
      <a:accent6>
        <a:srgbClr val="982C78"/>
      </a:accent6>
      <a:hlink>
        <a:srgbClr val="007BFF"/>
      </a:hlink>
      <a:folHlink>
        <a:srgbClr val="007B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dasy-template-v4" id="{5B84AA22-FE52-4427-B10E-BB174BC2CB51}" vid="{AB425405-B478-487F-ABF9-1AF34670F5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436c572-21bc-4fc1-bb65-153c842e904d" xsi:nil="true"/>
    <lcf76f155ced4ddcb4097134ff3c332f xmlns="09c8a845-e7a6-41fb-9590-158bae58e4d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18" ma:contentTypeDescription="Create a new document." ma:contentTypeScope="" ma:versionID="82f2a921be18bc57b2b0fbc4ceba397c">
  <xsd:schema xmlns:xsd="http://www.w3.org/2001/XMLSchema" xmlns:xs="http://www.w3.org/2001/XMLSchema" xmlns:p="http://schemas.microsoft.com/office/2006/metadata/properties" xmlns:ns2="8d8b1221-cb47-43e5-997b-7d0bdebf637a" xmlns:ns3="09c8a845-e7a6-41fb-9590-158bae58e4d1" xmlns:ns4="c436c572-21bc-4fc1-bb65-153c842e904d" targetNamespace="http://schemas.microsoft.com/office/2006/metadata/properties" ma:root="true" ma:fieldsID="c5a095da38aadbef7d366864587e04f8" ns2:_="" ns3:_="" ns4:_="">
    <xsd:import namespace="8d8b1221-cb47-43e5-997b-7d0bdebf637a"/>
    <xsd:import namespace="09c8a845-e7a6-41fb-9590-158bae58e4d1"/>
    <xsd:import namespace="c436c572-21bc-4fc1-bb65-153c842e904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36c572-21bc-4fc1-bb65-153c842e904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80e1644-1452-4b3d-990c-3b27352efd04}" ma:internalName="TaxCatchAll" ma:showField="CatchAllData" ma:web="c436c572-21bc-4fc1-bb65-153c842e90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BDD9DE-DA01-468A-B9A3-600C8FECEB74}">
  <ds:schemaRefs>
    <ds:schemaRef ds:uri="http://schemas.microsoft.com/sharepoint/v3/contenttype/forms"/>
  </ds:schemaRefs>
</ds:datastoreItem>
</file>

<file path=customXml/itemProps2.xml><?xml version="1.0" encoding="utf-8"?>
<ds:datastoreItem xmlns:ds="http://schemas.openxmlformats.org/officeDocument/2006/customXml" ds:itemID="{E6FA3CD7-5565-4872-9883-7F0651F0F4CB}">
  <ds:schemaRefs>
    <ds:schemaRef ds:uri="http://purl.org/dc/terms/"/>
    <ds:schemaRef ds:uri="http://purl.org/dc/elements/1.1/"/>
    <ds:schemaRef ds:uri="09c8a845-e7a6-41fb-9590-158bae58e4d1"/>
    <ds:schemaRef ds:uri="http://schemas.microsoft.com/office/2006/documentManagement/types"/>
    <ds:schemaRef ds:uri="8d8b1221-cb47-43e5-997b-7d0bdebf637a"/>
    <ds:schemaRef ds:uri="http://schemas.microsoft.com/office/infopath/2007/PartnerControls"/>
    <ds:schemaRef ds:uri="http://schemas.openxmlformats.org/package/2006/metadata/core-properties"/>
    <ds:schemaRef ds:uri="http://purl.org/dc/dcmitype/"/>
    <ds:schemaRef ds:uri="c436c572-21bc-4fc1-bb65-153c842e904d"/>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F058EF7-F2A0-42DF-BE66-5461B9CEC3E3}">
  <ds:schemaRefs>
    <ds:schemaRef ds:uri="09c8a845-e7a6-41fb-9590-158bae58e4d1"/>
    <ds:schemaRef ds:uri="8d8b1221-cb47-43e5-997b-7d0bdebf637a"/>
    <ds:schemaRef ds:uri="c436c572-21bc-4fc1-bb65-153c842e90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ecta-dasy-template-v4</Template>
  <TotalTime>4</TotalTime>
  <Words>3288</Words>
  <Application>Microsoft Office PowerPoint</Application>
  <PresentationFormat>Widescreen</PresentationFormat>
  <Paragraphs>426</Paragraphs>
  <Slides>39</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Aptos</vt:lpstr>
      <vt:lpstr>Aptos Narrow</vt:lpstr>
      <vt:lpstr>Arial</vt:lpstr>
      <vt:lpstr>Arial,Sans-Serif</vt:lpstr>
      <vt:lpstr>Calibri</vt:lpstr>
      <vt:lpstr>Gallery</vt:lpstr>
      <vt:lpstr>Preparing Your APR: Helpful Resources so You Have More Fun in January</vt:lpstr>
      <vt:lpstr>Purpose</vt:lpstr>
      <vt:lpstr>How Do You Feel About the Upcoming APR?</vt:lpstr>
      <vt:lpstr>APR Information</vt:lpstr>
      <vt:lpstr>APR Timetable – What You Can Do All Year</vt:lpstr>
      <vt:lpstr>APR Timetable – What You Can Do Now</vt:lpstr>
      <vt:lpstr>APR Timetable – What You Can Do 1-2 Months Before Due</vt:lpstr>
      <vt:lpstr>APR Timetable – What You Can Do After Submitting</vt:lpstr>
      <vt:lpstr>FFY 2023 Part C SPP/APR Changes​</vt:lpstr>
      <vt:lpstr>The Description Should Include the Following:</vt:lpstr>
      <vt:lpstr>Description Should Also Include:</vt:lpstr>
      <vt:lpstr>Other FFY 2023 SPP/APR Changes</vt:lpstr>
      <vt:lpstr>Resources to Support Your Preparation</vt:lpstr>
      <vt:lpstr>SPP/APR Modules</vt:lpstr>
      <vt:lpstr>SPP/APR Modules: Overview</vt:lpstr>
      <vt:lpstr>SPP/APR Modules: What? Why? Who?</vt:lpstr>
      <vt:lpstr>SPP/APR Modules: Indicators</vt:lpstr>
      <vt:lpstr>SPP/APR Modules: C-1 Example</vt:lpstr>
      <vt:lpstr>SPP/APR Modules: Interactive</vt:lpstr>
      <vt:lpstr>SPP/APR Checklists &amp; Tips</vt:lpstr>
      <vt:lpstr>SPP/APR Checklists and Tips: Overview</vt:lpstr>
      <vt:lpstr>SPP/APR Checklists and Tips: Organized by Indicator</vt:lpstr>
      <vt:lpstr>SPP/APR Checklists and Tips: What to Know, General Tips</vt:lpstr>
      <vt:lpstr>SPP/APR Checklists and Tips: Checklist</vt:lpstr>
      <vt:lpstr>SPP/APR Checklists and Tips: Tips</vt:lpstr>
      <vt:lpstr>Data Calculations</vt:lpstr>
      <vt:lpstr>Data Calculations Guidance: Overview</vt:lpstr>
      <vt:lpstr>Data Calculations: Structure</vt:lpstr>
      <vt:lpstr>Data Calculation Screenshot: C-1</vt:lpstr>
      <vt:lpstr>C12 Guidance and Summary Tool</vt:lpstr>
      <vt:lpstr>Indicator C12 Guidance and Summary Tool</vt:lpstr>
      <vt:lpstr>C12 Guidance and Tool: Structure</vt:lpstr>
      <vt:lpstr>Indicator C12 Guidance: Screenshot</vt:lpstr>
      <vt:lpstr>C12 Tool: Spreadsheet Tab for C-1 (Screenshot)</vt:lpstr>
      <vt:lpstr>C12 Tool: Summary Table of Findings (Screenshot)</vt:lpstr>
      <vt:lpstr>Q &amp; A</vt:lpstr>
      <vt:lpstr>Poll</vt:lpstr>
      <vt:lpstr>Wrap-Up &amp; Next Steps</vt:lpstr>
      <vt:lpstr>Find out more at  ectacenter.org &amp; dasycenter.org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Wagner, Christine D</dc:creator>
  <cp:lastModifiedBy>Wagner, Christine D</cp:lastModifiedBy>
  <cp:revision>1</cp:revision>
  <dcterms:created xsi:type="dcterms:W3CDTF">2024-09-19T20:46:34Z</dcterms:created>
  <dcterms:modified xsi:type="dcterms:W3CDTF">2024-10-04T14:30:46Z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0x010100C2C9FC4C8E81C74EA077FD4A6A616E7F</vt:lpwstr>
  </property>
  <property fmtid="{D5CDD505-2E9C-101B-9397-08002B2CF9AE}" pid="3" name="MediaServiceImageTags">
    <vt:lpwstr/>
  </property>
</Properties>
</file>