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9" r:id="rId5"/>
    <p:sldMasterId id="2147483686" r:id="rId6"/>
  </p:sldMasterIdLst>
  <p:notesMasterIdLst>
    <p:notesMasterId r:id="rId33"/>
  </p:notesMasterIdLst>
  <p:handoutMasterIdLst>
    <p:handoutMasterId r:id="rId34"/>
  </p:handoutMasterIdLst>
  <p:sldIdLst>
    <p:sldId id="282" r:id="rId7"/>
    <p:sldId id="257" r:id="rId8"/>
    <p:sldId id="485" r:id="rId9"/>
    <p:sldId id="261" r:id="rId10"/>
    <p:sldId id="269" r:id="rId11"/>
    <p:sldId id="420" r:id="rId12"/>
    <p:sldId id="287"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434" r:id="rId26"/>
    <p:sldId id="433" r:id="rId27"/>
    <p:sldId id="435" r:id="rId28"/>
    <p:sldId id="436" r:id="rId29"/>
    <p:sldId id="437" r:id="rId30"/>
    <p:sldId id="439" r:id="rId31"/>
    <p:sldId id="441"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2D6"/>
    <a:srgbClr val="0B7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DD5DA-3AD7-40B3-987F-CB3329A86549}" v="20" dt="2024-09-30T21:44:29.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88171" autoAdjust="0"/>
  </p:normalViewPr>
  <p:slideViewPr>
    <p:cSldViewPr snapToGrid="0">
      <p:cViewPr varScale="1">
        <p:scale>
          <a:sx n="75" d="100"/>
          <a:sy n="75" d="100"/>
        </p:scale>
        <p:origin x="36" y="31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3E678-A1E7-C541-8BA0-8A9BC8AB8ECF}"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876D6EAC-DBB0-7A45-99CC-0FA74A5194C8}">
      <dgm:prSet phldrT="[Text]"/>
      <dgm:spPr/>
      <dgm:t>
        <a:bodyPr/>
        <a:lstStyle/>
        <a:p>
          <a:r>
            <a:rPr lang="en-US"/>
            <a:t>State</a:t>
          </a:r>
        </a:p>
      </dgm:t>
    </dgm:pt>
    <dgm:pt modelId="{D697E450-96D4-3E42-A05E-A86D2DEC6167}" type="parTrans" cxnId="{45C5F13F-F802-2544-9B59-651867A0C4DF}">
      <dgm:prSet/>
      <dgm:spPr/>
      <dgm:t>
        <a:bodyPr/>
        <a:lstStyle/>
        <a:p>
          <a:endParaRPr lang="en-US"/>
        </a:p>
      </dgm:t>
    </dgm:pt>
    <dgm:pt modelId="{D6644695-A5C0-6D46-9ACB-0F1746E8585C}" type="sibTrans" cxnId="{45C5F13F-F802-2544-9B59-651867A0C4DF}">
      <dgm:prSet/>
      <dgm:spPr/>
      <dgm:t>
        <a:bodyPr/>
        <a:lstStyle/>
        <a:p>
          <a:endParaRPr lang="en-US">
            <a:solidFill>
              <a:schemeClr val="accent1">
                <a:lumMod val="75000"/>
              </a:schemeClr>
            </a:solidFill>
          </a:endParaRPr>
        </a:p>
      </dgm:t>
    </dgm:pt>
    <dgm:pt modelId="{EA2FF8F5-7F67-2940-B3B6-7CE6413944A9}">
      <dgm:prSet phldrT="[Text]"/>
      <dgm:spPr/>
      <dgm:t>
        <a:bodyPr/>
        <a:lstStyle/>
        <a:p>
          <a:r>
            <a:rPr lang="en-US"/>
            <a:t>Community</a:t>
          </a:r>
        </a:p>
      </dgm:t>
    </dgm:pt>
    <dgm:pt modelId="{BCFC5E06-1E8A-904E-963C-0CC5ADBB06BD}" type="parTrans" cxnId="{3A13A45D-2573-4141-8C5E-17F26BA65B74}">
      <dgm:prSet/>
      <dgm:spPr/>
      <dgm:t>
        <a:bodyPr/>
        <a:lstStyle/>
        <a:p>
          <a:endParaRPr lang="en-US"/>
        </a:p>
      </dgm:t>
    </dgm:pt>
    <dgm:pt modelId="{C8C9D056-A0F7-6F4E-BC50-48DCC260DEDF}" type="sibTrans" cxnId="{3A13A45D-2573-4141-8C5E-17F26BA65B74}">
      <dgm:prSet/>
      <dgm:spPr/>
      <dgm:t>
        <a:bodyPr/>
        <a:lstStyle/>
        <a:p>
          <a:endParaRPr lang="en-US"/>
        </a:p>
      </dgm:t>
    </dgm:pt>
    <dgm:pt modelId="{4A437CA5-A726-3F44-99A0-06CB0CE39409}">
      <dgm:prSet phldrT="[Text]"/>
      <dgm:spPr/>
      <dgm:t>
        <a:bodyPr/>
        <a:lstStyle/>
        <a:p>
          <a:r>
            <a:rPr lang="en-US"/>
            <a:t>ECEE</a:t>
          </a:r>
        </a:p>
      </dgm:t>
    </dgm:pt>
    <dgm:pt modelId="{6E271091-4E6B-C343-9511-317197514843}" type="sibTrans" cxnId="{A0B1FC66-BD63-2D4F-953B-ED98E55E623E}">
      <dgm:prSet/>
      <dgm:spPr/>
      <dgm:t>
        <a:bodyPr/>
        <a:lstStyle/>
        <a:p>
          <a:endParaRPr lang="en-US"/>
        </a:p>
      </dgm:t>
    </dgm:pt>
    <dgm:pt modelId="{49D008BF-962B-BC4C-A109-4668762C7232}" type="parTrans" cxnId="{A0B1FC66-BD63-2D4F-953B-ED98E55E623E}">
      <dgm:prSet/>
      <dgm:spPr/>
      <dgm:t>
        <a:bodyPr/>
        <a:lstStyle/>
        <a:p>
          <a:endParaRPr lang="en-US"/>
        </a:p>
      </dgm:t>
    </dgm:pt>
    <dgm:pt modelId="{2E04CF13-8865-8847-A342-D4A319D5304A}">
      <dgm:prSet phldrT="[Text]"/>
      <dgm:spPr/>
      <dgm:t>
        <a:bodyPr/>
        <a:lstStyle/>
        <a:p>
          <a:r>
            <a:rPr lang="en-US"/>
            <a:t>Local Program</a:t>
          </a:r>
        </a:p>
      </dgm:t>
    </dgm:pt>
    <dgm:pt modelId="{DB3420FB-B4D8-F546-9B3C-DE01A99F2E8A}" type="sibTrans" cxnId="{D3BF8C19-E752-6B4F-A5A4-7593CC0E4560}">
      <dgm:prSet/>
      <dgm:spPr/>
      <dgm:t>
        <a:bodyPr/>
        <a:lstStyle/>
        <a:p>
          <a:endParaRPr lang="en-US"/>
        </a:p>
      </dgm:t>
    </dgm:pt>
    <dgm:pt modelId="{3CCA0735-72C7-C547-ACE6-AF5B20DF35C3}" type="parTrans" cxnId="{D3BF8C19-E752-6B4F-A5A4-7593CC0E4560}">
      <dgm:prSet/>
      <dgm:spPr/>
      <dgm:t>
        <a:bodyPr/>
        <a:lstStyle/>
        <a:p>
          <a:endParaRPr lang="en-US"/>
        </a:p>
      </dgm:t>
    </dgm:pt>
    <dgm:pt modelId="{6393D95B-F4CF-EC4F-9C83-F60940168DF0}" type="pres">
      <dgm:prSet presAssocID="{6773E678-A1E7-C541-8BA0-8A9BC8AB8ECF}" presName="outerComposite" presStyleCnt="0">
        <dgm:presLayoutVars>
          <dgm:chMax val="5"/>
          <dgm:dir/>
          <dgm:resizeHandles val="exact"/>
        </dgm:presLayoutVars>
      </dgm:prSet>
      <dgm:spPr/>
    </dgm:pt>
    <dgm:pt modelId="{9C126E07-4016-6946-BF07-A341A5BEDCF0}" type="pres">
      <dgm:prSet presAssocID="{6773E678-A1E7-C541-8BA0-8A9BC8AB8ECF}" presName="dummyMaxCanvas" presStyleCnt="0">
        <dgm:presLayoutVars/>
      </dgm:prSet>
      <dgm:spPr/>
    </dgm:pt>
    <dgm:pt modelId="{3BA244B6-212A-6943-8D00-8D44BF86F406}" type="pres">
      <dgm:prSet presAssocID="{6773E678-A1E7-C541-8BA0-8A9BC8AB8ECF}" presName="FourNodes_1" presStyleLbl="node1" presStyleIdx="0" presStyleCnt="4" custLinFactNeighborX="0" custLinFactNeighborY="-22493">
        <dgm:presLayoutVars>
          <dgm:bulletEnabled val="1"/>
        </dgm:presLayoutVars>
      </dgm:prSet>
      <dgm:spPr/>
    </dgm:pt>
    <dgm:pt modelId="{9D8F4E1D-01CF-1945-840C-F81A54BAF2E1}" type="pres">
      <dgm:prSet presAssocID="{6773E678-A1E7-C541-8BA0-8A9BC8AB8ECF}" presName="FourNodes_2" presStyleLbl="node1" presStyleIdx="1" presStyleCnt="4">
        <dgm:presLayoutVars>
          <dgm:bulletEnabled val="1"/>
        </dgm:presLayoutVars>
      </dgm:prSet>
      <dgm:spPr/>
    </dgm:pt>
    <dgm:pt modelId="{E558E157-D1D4-D942-9C6F-CF0657FBFED5}" type="pres">
      <dgm:prSet presAssocID="{6773E678-A1E7-C541-8BA0-8A9BC8AB8ECF}" presName="FourNodes_3" presStyleLbl="node1" presStyleIdx="2" presStyleCnt="4">
        <dgm:presLayoutVars>
          <dgm:bulletEnabled val="1"/>
        </dgm:presLayoutVars>
      </dgm:prSet>
      <dgm:spPr/>
    </dgm:pt>
    <dgm:pt modelId="{2C7E58FC-645C-BD4D-AEAB-82FFA4D253B0}" type="pres">
      <dgm:prSet presAssocID="{6773E678-A1E7-C541-8BA0-8A9BC8AB8ECF}" presName="FourNodes_4" presStyleLbl="node1" presStyleIdx="3" presStyleCnt="4">
        <dgm:presLayoutVars>
          <dgm:bulletEnabled val="1"/>
        </dgm:presLayoutVars>
      </dgm:prSet>
      <dgm:spPr/>
    </dgm:pt>
    <dgm:pt modelId="{33CF91A2-2856-7D41-9A98-CFF5B9349119}" type="pres">
      <dgm:prSet presAssocID="{6773E678-A1E7-C541-8BA0-8A9BC8AB8ECF}" presName="FourConn_1-2" presStyleLbl="fgAccFollowNode1" presStyleIdx="0" presStyleCnt="3" custScaleY="163896">
        <dgm:presLayoutVars>
          <dgm:bulletEnabled val="1"/>
        </dgm:presLayoutVars>
      </dgm:prSet>
      <dgm:spPr>
        <a:prstGeom prst="upDownArrow">
          <a:avLst/>
        </a:prstGeom>
      </dgm:spPr>
    </dgm:pt>
    <dgm:pt modelId="{6A8EF84B-BF68-8743-BE6C-A4BF46616801}" type="pres">
      <dgm:prSet presAssocID="{6773E678-A1E7-C541-8BA0-8A9BC8AB8ECF}" presName="FourConn_2-3" presStyleLbl="fgAccFollowNode1" presStyleIdx="1" presStyleCnt="3" custScaleY="163717">
        <dgm:presLayoutVars>
          <dgm:bulletEnabled val="1"/>
        </dgm:presLayoutVars>
      </dgm:prSet>
      <dgm:spPr>
        <a:prstGeom prst="upDownArrow">
          <a:avLst/>
        </a:prstGeom>
      </dgm:spPr>
    </dgm:pt>
    <dgm:pt modelId="{47968D3D-00B5-3A48-9D35-F0688820AA2A}" type="pres">
      <dgm:prSet presAssocID="{6773E678-A1E7-C541-8BA0-8A9BC8AB8ECF}" presName="FourConn_3-4" presStyleLbl="fgAccFollowNode1" presStyleIdx="2" presStyleCnt="3" custScaleY="163897">
        <dgm:presLayoutVars>
          <dgm:bulletEnabled val="1"/>
        </dgm:presLayoutVars>
      </dgm:prSet>
      <dgm:spPr>
        <a:prstGeom prst="upDownArrow">
          <a:avLst/>
        </a:prstGeom>
      </dgm:spPr>
    </dgm:pt>
    <dgm:pt modelId="{87590982-B3E0-5240-AE86-D492A84BD868}" type="pres">
      <dgm:prSet presAssocID="{6773E678-A1E7-C541-8BA0-8A9BC8AB8ECF}" presName="FourNodes_1_text" presStyleLbl="node1" presStyleIdx="3" presStyleCnt="4">
        <dgm:presLayoutVars>
          <dgm:bulletEnabled val="1"/>
        </dgm:presLayoutVars>
      </dgm:prSet>
      <dgm:spPr/>
    </dgm:pt>
    <dgm:pt modelId="{905613BB-6C09-B342-9ECA-3E78DD7D0CE4}" type="pres">
      <dgm:prSet presAssocID="{6773E678-A1E7-C541-8BA0-8A9BC8AB8ECF}" presName="FourNodes_2_text" presStyleLbl="node1" presStyleIdx="3" presStyleCnt="4">
        <dgm:presLayoutVars>
          <dgm:bulletEnabled val="1"/>
        </dgm:presLayoutVars>
      </dgm:prSet>
      <dgm:spPr/>
    </dgm:pt>
    <dgm:pt modelId="{16248BCA-E356-464B-BF7D-1C41A16A5CE7}" type="pres">
      <dgm:prSet presAssocID="{6773E678-A1E7-C541-8BA0-8A9BC8AB8ECF}" presName="FourNodes_3_text" presStyleLbl="node1" presStyleIdx="3" presStyleCnt="4">
        <dgm:presLayoutVars>
          <dgm:bulletEnabled val="1"/>
        </dgm:presLayoutVars>
      </dgm:prSet>
      <dgm:spPr/>
    </dgm:pt>
    <dgm:pt modelId="{8AE9CAB5-F122-B548-B1C3-81A411F39FA6}" type="pres">
      <dgm:prSet presAssocID="{6773E678-A1E7-C541-8BA0-8A9BC8AB8ECF}" presName="FourNodes_4_text" presStyleLbl="node1" presStyleIdx="3" presStyleCnt="4">
        <dgm:presLayoutVars>
          <dgm:bulletEnabled val="1"/>
        </dgm:presLayoutVars>
      </dgm:prSet>
      <dgm:spPr/>
    </dgm:pt>
  </dgm:ptLst>
  <dgm:cxnLst>
    <dgm:cxn modelId="{F84ABD0C-EB76-1F40-9789-B1E7F86BD066}" type="presOf" srcId="{4A437CA5-A726-3F44-99A0-06CB0CE39409}" destId="{2C7E58FC-645C-BD4D-AEAB-82FFA4D253B0}" srcOrd="0" destOrd="0" presId="urn:microsoft.com/office/officeart/2005/8/layout/vProcess5"/>
    <dgm:cxn modelId="{CB284F0D-1FFC-3B44-9885-FA7DBED0B7C0}" type="presOf" srcId="{6773E678-A1E7-C541-8BA0-8A9BC8AB8ECF}" destId="{6393D95B-F4CF-EC4F-9C83-F60940168DF0}" srcOrd="0" destOrd="0" presId="urn:microsoft.com/office/officeart/2005/8/layout/vProcess5"/>
    <dgm:cxn modelId="{D3BF8C19-E752-6B4F-A5A4-7593CC0E4560}" srcId="{6773E678-A1E7-C541-8BA0-8A9BC8AB8ECF}" destId="{2E04CF13-8865-8847-A342-D4A319D5304A}" srcOrd="2" destOrd="0" parTransId="{3CCA0735-72C7-C547-ACE6-AF5B20DF35C3}" sibTransId="{DB3420FB-B4D8-F546-9B3C-DE01A99F2E8A}"/>
    <dgm:cxn modelId="{FC42D42F-883B-174C-90F0-7022B27DC638}" type="presOf" srcId="{876D6EAC-DBB0-7A45-99CC-0FA74A5194C8}" destId="{3BA244B6-212A-6943-8D00-8D44BF86F406}" srcOrd="0" destOrd="0" presId="urn:microsoft.com/office/officeart/2005/8/layout/vProcess5"/>
    <dgm:cxn modelId="{131A8037-FA7D-5843-8B6C-036795E7DF2A}" type="presOf" srcId="{EA2FF8F5-7F67-2940-B3B6-7CE6413944A9}" destId="{9D8F4E1D-01CF-1945-840C-F81A54BAF2E1}" srcOrd="0" destOrd="0" presId="urn:microsoft.com/office/officeart/2005/8/layout/vProcess5"/>
    <dgm:cxn modelId="{45C5F13F-F802-2544-9B59-651867A0C4DF}" srcId="{6773E678-A1E7-C541-8BA0-8A9BC8AB8ECF}" destId="{876D6EAC-DBB0-7A45-99CC-0FA74A5194C8}" srcOrd="0" destOrd="0" parTransId="{D697E450-96D4-3E42-A05E-A86D2DEC6167}" sibTransId="{D6644695-A5C0-6D46-9ACB-0F1746E8585C}"/>
    <dgm:cxn modelId="{3A13A45D-2573-4141-8C5E-17F26BA65B74}" srcId="{6773E678-A1E7-C541-8BA0-8A9BC8AB8ECF}" destId="{EA2FF8F5-7F67-2940-B3B6-7CE6413944A9}" srcOrd="1" destOrd="0" parTransId="{BCFC5E06-1E8A-904E-963C-0CC5ADBB06BD}" sibTransId="{C8C9D056-A0F7-6F4E-BC50-48DCC260DEDF}"/>
    <dgm:cxn modelId="{A0B1FC66-BD63-2D4F-953B-ED98E55E623E}" srcId="{6773E678-A1E7-C541-8BA0-8A9BC8AB8ECF}" destId="{4A437CA5-A726-3F44-99A0-06CB0CE39409}" srcOrd="3" destOrd="0" parTransId="{49D008BF-962B-BC4C-A109-4668762C7232}" sibTransId="{6E271091-4E6B-C343-9511-317197514843}"/>
    <dgm:cxn modelId="{4DEC896C-8FEE-7B40-9D47-145762BBB2E2}" type="presOf" srcId="{4A437CA5-A726-3F44-99A0-06CB0CE39409}" destId="{8AE9CAB5-F122-B548-B1C3-81A411F39FA6}" srcOrd="1" destOrd="0" presId="urn:microsoft.com/office/officeart/2005/8/layout/vProcess5"/>
    <dgm:cxn modelId="{B25BC44F-DE98-7C43-9271-55D83524FECC}" type="presOf" srcId="{876D6EAC-DBB0-7A45-99CC-0FA74A5194C8}" destId="{87590982-B3E0-5240-AE86-D492A84BD868}" srcOrd="1" destOrd="0" presId="urn:microsoft.com/office/officeart/2005/8/layout/vProcess5"/>
    <dgm:cxn modelId="{9ADB1A83-BC00-4240-BF7C-422BB9026F70}" type="presOf" srcId="{D6644695-A5C0-6D46-9ACB-0F1746E8585C}" destId="{33CF91A2-2856-7D41-9A98-CFF5B9349119}" srcOrd="0" destOrd="0" presId="urn:microsoft.com/office/officeart/2005/8/layout/vProcess5"/>
    <dgm:cxn modelId="{E6C14083-20F2-B744-B3B8-50BC857D18ED}" type="presOf" srcId="{2E04CF13-8865-8847-A342-D4A319D5304A}" destId="{16248BCA-E356-464B-BF7D-1C41A16A5CE7}" srcOrd="1" destOrd="0" presId="urn:microsoft.com/office/officeart/2005/8/layout/vProcess5"/>
    <dgm:cxn modelId="{F6C33F85-9A00-2047-9166-0D82CE96AE08}" type="presOf" srcId="{2E04CF13-8865-8847-A342-D4A319D5304A}" destId="{E558E157-D1D4-D942-9C6F-CF0657FBFED5}" srcOrd="0" destOrd="0" presId="urn:microsoft.com/office/officeart/2005/8/layout/vProcess5"/>
    <dgm:cxn modelId="{9D17E48F-D137-7849-A009-C7FBF5066C1F}" type="presOf" srcId="{C8C9D056-A0F7-6F4E-BC50-48DCC260DEDF}" destId="{6A8EF84B-BF68-8743-BE6C-A4BF46616801}" srcOrd="0" destOrd="0" presId="urn:microsoft.com/office/officeart/2005/8/layout/vProcess5"/>
    <dgm:cxn modelId="{469AC4D8-062B-7F44-952C-267E941C163E}" type="presOf" srcId="{DB3420FB-B4D8-F546-9B3C-DE01A99F2E8A}" destId="{47968D3D-00B5-3A48-9D35-F0688820AA2A}" srcOrd="0" destOrd="0" presId="urn:microsoft.com/office/officeart/2005/8/layout/vProcess5"/>
    <dgm:cxn modelId="{E70E1BDD-CA9C-F24F-BDAC-09EBFA2D474E}" type="presOf" srcId="{EA2FF8F5-7F67-2940-B3B6-7CE6413944A9}" destId="{905613BB-6C09-B342-9ECA-3E78DD7D0CE4}" srcOrd="1" destOrd="0" presId="urn:microsoft.com/office/officeart/2005/8/layout/vProcess5"/>
    <dgm:cxn modelId="{9EB7A3D3-364A-8042-9869-75B53D0403DA}" type="presParOf" srcId="{6393D95B-F4CF-EC4F-9C83-F60940168DF0}" destId="{9C126E07-4016-6946-BF07-A341A5BEDCF0}" srcOrd="0" destOrd="0" presId="urn:microsoft.com/office/officeart/2005/8/layout/vProcess5"/>
    <dgm:cxn modelId="{94F0E2CA-3716-9841-ACDF-76444689BD7C}" type="presParOf" srcId="{6393D95B-F4CF-EC4F-9C83-F60940168DF0}" destId="{3BA244B6-212A-6943-8D00-8D44BF86F406}" srcOrd="1" destOrd="0" presId="urn:microsoft.com/office/officeart/2005/8/layout/vProcess5"/>
    <dgm:cxn modelId="{3A555DCD-0196-3245-93A6-AEAE224FE84B}" type="presParOf" srcId="{6393D95B-F4CF-EC4F-9C83-F60940168DF0}" destId="{9D8F4E1D-01CF-1945-840C-F81A54BAF2E1}" srcOrd="2" destOrd="0" presId="urn:microsoft.com/office/officeart/2005/8/layout/vProcess5"/>
    <dgm:cxn modelId="{F32F331B-8E6F-8140-8F35-7EF93DBCB1B1}" type="presParOf" srcId="{6393D95B-F4CF-EC4F-9C83-F60940168DF0}" destId="{E558E157-D1D4-D942-9C6F-CF0657FBFED5}" srcOrd="3" destOrd="0" presId="urn:microsoft.com/office/officeart/2005/8/layout/vProcess5"/>
    <dgm:cxn modelId="{60DF7017-813A-A84A-941D-BC5216538E7E}" type="presParOf" srcId="{6393D95B-F4CF-EC4F-9C83-F60940168DF0}" destId="{2C7E58FC-645C-BD4D-AEAB-82FFA4D253B0}" srcOrd="4" destOrd="0" presId="urn:microsoft.com/office/officeart/2005/8/layout/vProcess5"/>
    <dgm:cxn modelId="{1401847C-5E03-0F45-B275-A6F449831930}" type="presParOf" srcId="{6393D95B-F4CF-EC4F-9C83-F60940168DF0}" destId="{33CF91A2-2856-7D41-9A98-CFF5B9349119}" srcOrd="5" destOrd="0" presId="urn:microsoft.com/office/officeart/2005/8/layout/vProcess5"/>
    <dgm:cxn modelId="{E843F0B8-1DEC-AA4D-8734-11527734E349}" type="presParOf" srcId="{6393D95B-F4CF-EC4F-9C83-F60940168DF0}" destId="{6A8EF84B-BF68-8743-BE6C-A4BF46616801}" srcOrd="6" destOrd="0" presId="urn:microsoft.com/office/officeart/2005/8/layout/vProcess5"/>
    <dgm:cxn modelId="{413BE828-300E-7744-9AA2-49433CBCAB9D}" type="presParOf" srcId="{6393D95B-F4CF-EC4F-9C83-F60940168DF0}" destId="{47968D3D-00B5-3A48-9D35-F0688820AA2A}" srcOrd="7" destOrd="0" presId="urn:microsoft.com/office/officeart/2005/8/layout/vProcess5"/>
    <dgm:cxn modelId="{33B4FFE5-046A-6E47-8A5B-9604E95B979E}" type="presParOf" srcId="{6393D95B-F4CF-EC4F-9C83-F60940168DF0}" destId="{87590982-B3E0-5240-AE86-D492A84BD868}" srcOrd="8" destOrd="0" presId="urn:microsoft.com/office/officeart/2005/8/layout/vProcess5"/>
    <dgm:cxn modelId="{960AE4F9-43C3-1D48-9170-9BFBBF68712E}" type="presParOf" srcId="{6393D95B-F4CF-EC4F-9C83-F60940168DF0}" destId="{905613BB-6C09-B342-9ECA-3E78DD7D0CE4}" srcOrd="9" destOrd="0" presId="urn:microsoft.com/office/officeart/2005/8/layout/vProcess5"/>
    <dgm:cxn modelId="{AD761FC5-6CB0-2449-AE1D-341F3BDBC6F3}" type="presParOf" srcId="{6393D95B-F4CF-EC4F-9C83-F60940168DF0}" destId="{16248BCA-E356-464B-BF7D-1C41A16A5CE7}" srcOrd="10" destOrd="0" presId="urn:microsoft.com/office/officeart/2005/8/layout/vProcess5"/>
    <dgm:cxn modelId="{A889841D-847A-554D-94C3-975F392D2952}" type="presParOf" srcId="{6393D95B-F4CF-EC4F-9C83-F60940168DF0}" destId="{8AE9CAB5-F122-B548-B1C3-81A411F39FA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244B6-212A-6943-8D00-8D44BF86F406}">
      <dsp:nvSpPr>
        <dsp:cNvPr id="0" name=""/>
        <dsp:cNvSpPr/>
      </dsp:nvSpPr>
      <dsp:spPr>
        <a:xfrm>
          <a:off x="0" y="0"/>
          <a:ext cx="3206707" cy="966676"/>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State</a:t>
          </a:r>
        </a:p>
      </dsp:txBody>
      <dsp:txXfrm>
        <a:off x="28313" y="28313"/>
        <a:ext cx="2081904" cy="910050"/>
      </dsp:txXfrm>
    </dsp:sp>
    <dsp:sp modelId="{9D8F4E1D-01CF-1945-840C-F81A54BAF2E1}">
      <dsp:nvSpPr>
        <dsp:cNvPr id="0" name=""/>
        <dsp:cNvSpPr/>
      </dsp:nvSpPr>
      <dsp:spPr>
        <a:xfrm>
          <a:off x="268561" y="1142435"/>
          <a:ext cx="3206707" cy="966676"/>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Community</a:t>
          </a:r>
        </a:p>
      </dsp:txBody>
      <dsp:txXfrm>
        <a:off x="296874" y="1170748"/>
        <a:ext cx="2253180" cy="910050"/>
      </dsp:txXfrm>
    </dsp:sp>
    <dsp:sp modelId="{E558E157-D1D4-D942-9C6F-CF0657FBFED5}">
      <dsp:nvSpPr>
        <dsp:cNvPr id="0" name=""/>
        <dsp:cNvSpPr/>
      </dsp:nvSpPr>
      <dsp:spPr>
        <a:xfrm>
          <a:off x="533115" y="2284870"/>
          <a:ext cx="3206707" cy="966676"/>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Local Program</a:t>
          </a:r>
        </a:p>
      </dsp:txBody>
      <dsp:txXfrm>
        <a:off x="561428" y="2313183"/>
        <a:ext cx="2257188" cy="910050"/>
      </dsp:txXfrm>
    </dsp:sp>
    <dsp:sp modelId="{2C7E58FC-645C-BD4D-AEAB-82FFA4D253B0}">
      <dsp:nvSpPr>
        <dsp:cNvPr id="0" name=""/>
        <dsp:cNvSpPr/>
      </dsp:nvSpPr>
      <dsp:spPr>
        <a:xfrm>
          <a:off x="801676" y="3427305"/>
          <a:ext cx="3206707" cy="966676"/>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ECEE</a:t>
          </a:r>
        </a:p>
      </dsp:txBody>
      <dsp:txXfrm>
        <a:off x="829989" y="3455618"/>
        <a:ext cx="2253180" cy="910050"/>
      </dsp:txXfrm>
    </dsp:sp>
    <dsp:sp modelId="{33CF91A2-2856-7D41-9A98-CFF5B9349119}">
      <dsp:nvSpPr>
        <dsp:cNvPr id="0" name=""/>
        <dsp:cNvSpPr/>
      </dsp:nvSpPr>
      <dsp:spPr>
        <a:xfrm>
          <a:off x="2578367" y="539644"/>
          <a:ext cx="628339" cy="1029823"/>
        </a:xfrm>
        <a:prstGeom prst="upDownArrow">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solidFill>
              <a:schemeClr val="accent1">
                <a:lumMod val="75000"/>
              </a:schemeClr>
            </a:solidFill>
          </a:endParaRPr>
        </a:p>
      </dsp:txBody>
      <dsp:txXfrm>
        <a:off x="2735452" y="696729"/>
        <a:ext cx="314169" cy="715653"/>
      </dsp:txXfrm>
    </dsp:sp>
    <dsp:sp modelId="{6A8EF84B-BF68-8743-BE6C-A4BF46616801}">
      <dsp:nvSpPr>
        <dsp:cNvPr id="0" name=""/>
        <dsp:cNvSpPr/>
      </dsp:nvSpPr>
      <dsp:spPr>
        <a:xfrm>
          <a:off x="2846929" y="1682641"/>
          <a:ext cx="628339" cy="1028698"/>
        </a:xfrm>
        <a:prstGeom prst="upDownArrow">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004014" y="1839726"/>
        <a:ext cx="314169" cy="714528"/>
      </dsp:txXfrm>
    </dsp:sp>
    <dsp:sp modelId="{47968D3D-00B5-3A48-9D35-F0688820AA2A}">
      <dsp:nvSpPr>
        <dsp:cNvPr id="0" name=""/>
        <dsp:cNvSpPr/>
      </dsp:nvSpPr>
      <dsp:spPr>
        <a:xfrm>
          <a:off x="3111482" y="2824511"/>
          <a:ext cx="628339" cy="1029829"/>
        </a:xfrm>
        <a:prstGeom prst="upDownArrow">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268567" y="2981596"/>
        <a:ext cx="314169" cy="71565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CE98058-8D94-324A-88BA-6357AD2FDE55}" type="datetimeFigureOut">
              <a:rPr lang="en-US" smtClean="0"/>
              <a:t>10/7/2024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A523FA6-E043-9F4E-99C7-7E8AF99961B7}" type="datetimeFigureOut">
              <a:rPr lang="en-US" smtClean="0"/>
              <a:t>10/7/2024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calecse.org/" TargetMode="External"/><Relationship Id="rId3" Type="http://schemas.openxmlformats.org/officeDocument/2006/relationships/hyperlink" Target="https://www.cde.ca.gov/sp/cd/op/iee.asp" TargetMode="External"/><Relationship Id="rId7" Type="http://schemas.openxmlformats.org/officeDocument/2006/relationships/hyperlink" Target="https://www.caeducatorstogether.org/resources/134811/california-early-learning-and-care-inclusion-resource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de.ca.gov/sp/cd/op/ieeresources.asp" TargetMode="External"/><Relationship Id="rId5" Type="http://schemas.openxmlformats.org/officeDocument/2006/relationships/hyperlink" Target="https://www.cde.ca.gov/sp/cd/op/impactinclusionworkgroup.asp" TargetMode="External"/><Relationship Id="rId10" Type="http://schemas.openxmlformats.org/officeDocument/2006/relationships/hyperlink" Target="https://pepti.org/" TargetMode="External"/><Relationship Id="rId4" Type="http://schemas.openxmlformats.org/officeDocument/2006/relationships/hyperlink" Target="https://sites.ed.gov/idea/idea-files/policy-statement-inclusion-of-children-with-disabilities-in-early-childhood-programs/#:~:text=This%20policy%20statement%2C%20released%20jointly%20by%20the%20Departments,meet%20high%20expectations%2C%20and%20achieve%20their%20full%20potential" TargetMode="External"/><Relationship Id="rId9" Type="http://schemas.openxmlformats.org/officeDocument/2006/relationships/hyperlink" Target="https://www.sipinclusion.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12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98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Sarah Neville-Morgan</a:t>
            </a:r>
            <a:endParaRPr lang="en-US" dirty="0"/>
          </a:p>
          <a:p>
            <a:pPr marL="171450" indent="-171450">
              <a:buFont typeface="Symbol"/>
              <a:buChar char="•"/>
            </a:pPr>
            <a:r>
              <a:rPr lang="en-US"/>
              <a:t>Hello, &amp; welcome to this webinar. </a:t>
            </a:r>
            <a:endParaRPr lang="en-US" dirty="0"/>
          </a:p>
          <a:p>
            <a:pPr marL="171450" indent="-171450">
              <a:buFont typeface="Symbol"/>
              <a:buChar char="•"/>
            </a:pPr>
            <a:r>
              <a:rPr lang="en-US"/>
              <a:t>My name is Sarah Neville-Morgan, &amp; I am the Deputy Superintendent over the Opportunities for All Branch (AKA OFAB) at the CA Department of Education</a:t>
            </a:r>
            <a:endParaRPr lang="en-US" dirty="0"/>
          </a:p>
          <a:p>
            <a:pPr marL="171450" indent="-171450">
              <a:buFont typeface="Symbol"/>
              <a:buChar char="•"/>
            </a:pPr>
            <a:r>
              <a:rPr lang="en-US"/>
              <a:t>I am joined here today by my colleagues from the CDE, Stephen Propheter, the Early Education Division Director &amp; Rachel Heenan, the Special Education Director which are two divisions in OFAB. I am also joined by our partners from the Early Childhood Technical Assistance Center (AKA ECTA). </a:t>
            </a:r>
            <a:endParaRPr lang="en-US" dirty="0"/>
          </a:p>
          <a:p>
            <a:pPr marL="171450" indent="-171450">
              <a:buFont typeface="Symbol"/>
              <a:buChar char="•"/>
            </a:pPr>
            <a:r>
              <a:rPr lang="en-US"/>
              <a:t>We are excited you have decided to join this webinar, which will focus on sharing free tools &amp; resources developed by the ECTA that are available to CA’s early education programs. Today’s content will support developing plans to improve inclusion opportunities using the ECTA Indicators of High-Quality Inclusion.</a:t>
            </a:r>
            <a:endParaRPr lang="en-US" dirty="0"/>
          </a:p>
          <a:p>
            <a:pPr marL="171450" indent="-171450">
              <a:buFont typeface="Symbol"/>
              <a:buChar char="•"/>
            </a:pPr>
            <a:r>
              <a:rPr lang="en-US"/>
              <a:t>Before we turn it over to ECTA we would like to share a little about CA’s Commitment to inclusive opportunities &amp; rightful presence for children with disabilities.</a:t>
            </a:r>
            <a:endParaRPr lang="en-US" dirty="0"/>
          </a:p>
          <a:p>
            <a:pPr marL="171450" indent="-171450">
              <a:buFont typeface="Symbol"/>
              <a:buChar char="•"/>
            </a:pPr>
            <a:r>
              <a:rPr lang="en-US"/>
              <a:t>As you may know, in recent years, CA &amp; CDE have prioritized inclusion &amp; while CA has a way to go, we are proud of the work that has been done to increase inclusive opportunities for all our young children. </a:t>
            </a:r>
            <a:endParaRPr lang="en-US" dirty="0"/>
          </a:p>
          <a:p>
            <a:pPr marL="171450" indent="-171450">
              <a:buFont typeface="Symbol"/>
              <a:buChar char="•"/>
            </a:pPr>
            <a:r>
              <a:rPr lang="en-US"/>
              <a:t>I’m both proud &amp; excited that our uplifting of this has created much needed action through both state budget investments &amp; a change in messaging &amp; practice. As a matter of fact, our first Preschool Development Grant application was all about expanding inclusive preschool programs &amp;, while we didn’t get the federal award, DOF was so excited about our application that they asked us to build a proposal based on it, which ultimately became the Inclusive Early Education Expansion Program also known as IEEEP.</a:t>
            </a:r>
            <a:endParaRPr lang="en-US" dirty="0"/>
          </a:p>
          <a:p>
            <a:pPr marL="628650" lvl="1" indent="-171450">
              <a:buFont typeface="Courier New"/>
              <a:buChar char="○"/>
            </a:pPr>
            <a:r>
              <a:rPr lang="en-US" b="1"/>
              <a:t>Chat</a:t>
            </a:r>
            <a:r>
              <a:rPr lang="en-US"/>
              <a:t>: </a:t>
            </a:r>
            <a:r>
              <a:rPr lang="en-US" u="sng">
                <a:hlinkClick r:id="rId3"/>
              </a:rPr>
              <a:t>https://www.cde.ca.gov/sp/cd/op/iee.asp</a:t>
            </a:r>
            <a:r>
              <a:rPr lang="en-US"/>
              <a:t> </a:t>
            </a:r>
            <a:endParaRPr lang="en-US" dirty="0"/>
          </a:p>
          <a:p>
            <a:pPr marL="171450" indent="-171450">
              <a:buFont typeface="Symbol"/>
              <a:buChar char="•"/>
            </a:pPr>
            <a:r>
              <a:rPr lang="en-US"/>
              <a:t>As most of you know, the purpose of the IEEEP is to increase access for children with disabilities, including severe disabilities, to inclusive early learning &amp; care programs. Because it uses state education funds, Prop 98, this is accomplished through funding to LEAs to collaborate with community partners through a site leadership team, provide professional development training &amp; coaching for general education &amp; special education staff, purchase &amp; install adaptive equipment, &amp; address facility needs for inclusive classrooms. </a:t>
            </a:r>
            <a:endParaRPr lang="en-US" dirty="0"/>
          </a:p>
          <a:p>
            <a:pPr marL="171450" indent="-171450">
              <a:buFont typeface="Symbol"/>
              <a:buChar char="•"/>
            </a:pPr>
            <a:r>
              <a:rPr lang="en-US"/>
              <a:t>The original IEEEP grant is due to sunset at the end of this year, but the next round of funding has been awarded to 58 LEA grantees and continues until June 30, 2027. This second grant places a strong emphasis on professional development &amp; coaching, areas that proved to offer the most sustainability &amp; long-term benefits in the first IEEEP grant. This focus aims to enhance educators’ confidence &amp; competence in supporting children with disabilities in early learning &amp; care settings.</a:t>
            </a:r>
            <a:endParaRPr lang="en-US" dirty="0"/>
          </a:p>
          <a:p>
            <a:pPr marL="171450" indent="-171450">
              <a:buFont typeface="Symbol"/>
              <a:buChar char="•"/>
            </a:pPr>
            <a:r>
              <a:rPr lang="en-US"/>
              <a:t>The IEEEP funding also includes allocations for state-level systems building &amp; aligning local practices with research-based strategies. These efforts aim to enhance child outcomes for children with disabilities &amp; improve program quality across CA.</a:t>
            </a:r>
            <a:endParaRPr lang="en-US" dirty="0"/>
          </a:p>
          <a:p>
            <a:pPr marL="171450" indent="-171450">
              <a:buFont typeface="Symbol"/>
              <a:buChar char="•"/>
            </a:pPr>
            <a:r>
              <a:rPr lang="en-US"/>
              <a:t>In collaboration with county offices of education, the state will enhance inclusion support for grantees by offering numerous professional learning opportunities for early education programs, including expert training for coaches.</a:t>
            </a:r>
            <a:endParaRPr lang="en-US" dirty="0"/>
          </a:p>
          <a:p>
            <a:pPr marL="171450" indent="-171450">
              <a:buFont typeface="Symbol"/>
              <a:buChar char="•"/>
            </a:pPr>
            <a:r>
              <a:rPr lang="en-US"/>
              <a:t>The goal of this piece of the IEEEP funding is to build sustainability within the state, reach many programs across CA, including community-based organizations &amp; those outside of CSPP, &amp; provide supports to the field to help programs meet the set aside for children with disabilities.   </a:t>
            </a:r>
            <a:endParaRPr lang="en-US" dirty="0"/>
          </a:p>
          <a:p>
            <a:pPr marL="171450" indent="-171450">
              <a:buFont typeface="Symbol"/>
              <a:buChar char="•"/>
            </a:pPr>
            <a:r>
              <a:rPr lang="en-US"/>
              <a:t>Along with IEEEP, the CDE also began convening the Impact Inclusion Workgroup (AKA IIW) in 2019. The workgroup is a cross-sector &amp; includes state &amp; local representatives including the Special Education Division, IEEEP grantees &amp; partners, Department of Social Services Child Care Licensing, Department of Developmental Services, family resources centers, Head Start, tribal representatives, &amp; training &amp; technical assistance providers.</a:t>
            </a:r>
            <a:endParaRPr lang="en-US" dirty="0"/>
          </a:p>
          <a:p>
            <a:pPr marL="171450" indent="-171450">
              <a:buFont typeface="Symbol"/>
              <a:buChar char="•"/>
            </a:pPr>
            <a:r>
              <a:rPr lang="en-US"/>
              <a:t>The workgroup aims to share challenges, barriers, &amp; best practices for including children with exceptional needs in early learning &amp; care settings. It focuses on continuous improvement of inclusion in high-quality programs across CA. This hands-on group collaborates to share resources &amp; develop plans to support ongoing improvements in the early learning &amp; care field.</a:t>
            </a:r>
            <a:endParaRPr lang="en-US" dirty="0"/>
          </a:p>
          <a:p>
            <a:pPr marL="171450" indent="-171450">
              <a:buFont typeface="Symbol"/>
              <a:buChar char="•"/>
            </a:pPr>
            <a:r>
              <a:rPr lang="en-US"/>
              <a:t>During this webinar we will share some of the accomplishments of this workgroup.</a:t>
            </a:r>
            <a:endParaRPr lang="en-US" dirty="0"/>
          </a:p>
          <a:p>
            <a:pPr marL="171450" indent="-171450">
              <a:buFont typeface="Symbol"/>
              <a:buChar char="•"/>
            </a:pPr>
            <a:r>
              <a:rPr lang="en-US"/>
              <a:t>You’ve also seen the prioritization of inclusion in our messaging around high-quality inclusive UPK, in our Prek-3rd grade initiative, &amp; in our budget hearing testimony.  </a:t>
            </a:r>
            <a:endParaRPr lang="en-US" dirty="0"/>
          </a:p>
          <a:p>
            <a:pPr marL="171450" indent="-171450">
              <a:buFont typeface="Symbol"/>
              <a:buChar char="•"/>
            </a:pPr>
            <a:r>
              <a:rPr lang="en-US"/>
              <a:t>In addition, the UPK Mixed Delivery Quality &amp; Access Workgroup’s Legislative Report includes recommendations that focus on inclusion such as:</a:t>
            </a:r>
            <a:endParaRPr lang="en-US" dirty="0"/>
          </a:p>
          <a:p>
            <a:pPr marL="628650" lvl="1" indent="-171450">
              <a:buFont typeface="Courier New"/>
              <a:buChar char="○"/>
            </a:pPr>
            <a:r>
              <a:rPr lang="en-US"/>
              <a:t>Encouraging programs to review the federal </a:t>
            </a:r>
            <a:r>
              <a:rPr lang="en-US" i="1"/>
              <a:t>Policy Statement on Inclusion of Children with Disabilities in Early Childhood Programs</a:t>
            </a:r>
            <a:r>
              <a:rPr lang="en-US"/>
              <a:t>, which enshrines a “commitment to ensure that each child’s individual needs are supported appropriately, that each family’s goals for their children are considered, &amp; all have high expectations for each child.”</a:t>
            </a:r>
            <a:endParaRPr lang="en-US" dirty="0"/>
          </a:p>
          <a:p>
            <a:pPr marL="1085850" lvl="2" indent="-171450">
              <a:buFont typeface="Wingdings"/>
              <a:buChar char="▪"/>
            </a:pPr>
            <a:r>
              <a:rPr lang="en-US" b="1"/>
              <a:t>Chat</a:t>
            </a:r>
            <a:r>
              <a:rPr lang="en-US"/>
              <a:t>: </a:t>
            </a:r>
            <a:r>
              <a:rPr lang="en-US" u="sng">
                <a:hlinkClick r:id="rId4"/>
              </a:rPr>
              <a:t>https://sites.ed.gov/idea/idea-files/policy-statement-inclusion-of-children-with-disabilities-in-early-childhood-programs/#:~:text=This%20policy%20statement%2C%20released%20jointly%20by%20the%20Departments,meet%20high%20expectations%2C%20and%20achieve%20their%20full%20potential</a:t>
            </a:r>
            <a:r>
              <a:rPr lang="en-US"/>
              <a:t>. </a:t>
            </a:r>
            <a:endParaRPr lang="en-US" dirty="0"/>
          </a:p>
          <a:p>
            <a:pPr marL="628650" lvl="1" indent="-171450">
              <a:buFont typeface="Courier New"/>
              <a:buChar char="○"/>
            </a:pPr>
            <a:r>
              <a:rPr lang="en-US"/>
              <a:t>Providing best practice recommendations to support the implementation of inclusive models (including an itinerant model)</a:t>
            </a:r>
            <a:endParaRPr lang="en-US" dirty="0"/>
          </a:p>
          <a:p>
            <a:pPr marL="628650" lvl="1" indent="-171450">
              <a:buFont typeface="Courier New"/>
              <a:buChar char="○"/>
            </a:pPr>
            <a:r>
              <a:rPr lang="en-US"/>
              <a:t>Providing best practices &amp; technical assistance to encourage the workforce to utilize the Universal Design for Learning framework for proactively addressing the needs of diverse &amp; exceptional learners.</a:t>
            </a:r>
            <a:endParaRPr lang="en-US" dirty="0"/>
          </a:p>
          <a:p>
            <a:pPr marL="628650" lvl="1" indent="-171450">
              <a:buFont typeface="Courier New"/>
              <a:buChar char="○"/>
            </a:pPr>
            <a:r>
              <a:rPr lang="en-US"/>
              <a:t>Work with the resource and outreach centers at the California Schools for the Deaf through the California Department of Education’s State Special Schools and Services Division to increase preschool access for deaf and hard of hearing children.</a:t>
            </a:r>
            <a:endParaRPr lang="en-US" dirty="0"/>
          </a:p>
          <a:p>
            <a:pPr marL="628650" lvl="1" indent="-171450">
              <a:buFont typeface="Courier New"/>
              <a:buChar char="○"/>
            </a:pPr>
            <a:r>
              <a:rPr lang="en-US"/>
              <a:t>And just a note for this recommendation, we acknowledge that for some unique populations, such as those students who are deaf or hard of hearing, specialized environments may ensure that the students’ unique language, communication, cultural and related needs are properly addressed. In this regard, the least restrictive environment for deaf and hard of hearing children may be one in which students have direct access to language and communication and are able to directly engage other deaf and hard of hearing peers and adults.</a:t>
            </a:r>
            <a:endParaRPr lang="en-US" dirty="0"/>
          </a:p>
          <a:p>
            <a:pPr marL="171450" indent="-171450">
              <a:buFont typeface="Symbol"/>
              <a:buChar char="•"/>
            </a:pPr>
            <a:r>
              <a:rPr lang="en-US"/>
              <a:t>The IIW is working to support these recommendations &amp; successful strategies through continuous communication to the field to address awareness &amp; share best practices.</a:t>
            </a:r>
            <a:endParaRPr lang="en-US" dirty="0"/>
          </a:p>
          <a:p>
            <a:pPr marL="171450" indent="-171450">
              <a:buFont typeface="Symbol"/>
              <a:buChar char="•"/>
            </a:pPr>
            <a:r>
              <a:rPr lang="en-US"/>
              <a:t>I’ll end my introduction today with our P-3 Vision: CA will provide a strong &amp; early start to education for all children with high-quality, developmentally informed, joyful, rigorous, &amp; </a:t>
            </a:r>
            <a:r>
              <a:rPr lang="en-US" b="1"/>
              <a:t>inclusive</a:t>
            </a:r>
            <a:r>
              <a:rPr lang="en-US"/>
              <a:t> PreKindergarten (PreK) through 3rd grade (P-3) learning opportunities—beginning with equitable access to universal PreK (UPK). </a:t>
            </a:r>
            <a:endParaRPr lang="en-US" dirty="0"/>
          </a:p>
          <a:p>
            <a:pPr marL="171450" indent="-171450">
              <a:buFont typeface="Symbol"/>
              <a:buChar char="•"/>
            </a:pPr>
            <a:r>
              <a:rPr lang="en-US"/>
              <a:t>I will now turn it over to </a:t>
            </a:r>
            <a:r>
              <a:rPr lang="en-US" b="1"/>
              <a:t>Steve </a:t>
            </a:r>
            <a:r>
              <a:rPr lang="en-US"/>
              <a:t>to share with you all the accomplishments &amp; what’s to come from the workgroup before we move into the webinar. Steve – over to you.</a:t>
            </a:r>
            <a:endParaRPr lang="en-US" dirty="0"/>
          </a:p>
          <a:p>
            <a:r>
              <a:rPr lang="en-US" b="1"/>
              <a:t>Steve </a:t>
            </a:r>
            <a:endParaRPr lang="en-US" dirty="0"/>
          </a:p>
          <a:p>
            <a:pPr marL="171450" indent="-171450">
              <a:buFont typeface="Symbol"/>
              <a:buChar char="•"/>
            </a:pPr>
            <a:r>
              <a:rPr lang="en-US"/>
              <a:t>Thanks, Sarah. It’s great to be here today with all of you. I’m going to highlight a few accomplishments of the IIW.</a:t>
            </a:r>
            <a:endParaRPr lang="en-US" dirty="0"/>
          </a:p>
          <a:p>
            <a:pPr marL="171450" indent="-171450">
              <a:buFont typeface="Symbol"/>
              <a:buChar char="•"/>
            </a:pPr>
            <a:r>
              <a:rPr lang="en-US"/>
              <a:t>Led by the Early Education Division at the CDE, the IIW has been working hard to highlight &amp; develop resources to support the early education field to increase inclusive opportunities &amp; a rightful presence for children with disabilities. In 2019, with support from the ECTA in partnership with the Special Education Division, through a non-monetary grant, some of the IIW accomplishments have included:</a:t>
            </a:r>
            <a:endParaRPr lang="en-US" dirty="0"/>
          </a:p>
          <a:p>
            <a:pPr marL="628650" lvl="1" indent="-171450">
              <a:buFont typeface="Courier New"/>
              <a:buChar char="○"/>
            </a:pPr>
            <a:r>
              <a:rPr lang="en-US"/>
              <a:t>Development of a mission, vision, guiding principles, &amp; call to action for the workgroup which can be found on our CDE website, which we will link in the chat.</a:t>
            </a:r>
            <a:endParaRPr lang="en-US" dirty="0"/>
          </a:p>
          <a:p>
            <a:pPr marL="1085850" lvl="2" indent="-171450">
              <a:buFont typeface="Wingdings"/>
              <a:buChar char="▪"/>
            </a:pPr>
            <a:r>
              <a:rPr lang="en-US" b="1"/>
              <a:t>Chat:</a:t>
            </a:r>
            <a:r>
              <a:rPr lang="en-US"/>
              <a:t> </a:t>
            </a:r>
            <a:r>
              <a:rPr lang="en-US" u="sng" dirty="0">
                <a:hlinkClick r:id="rId5"/>
              </a:rPr>
              <a:t>Impact Inclusion Workgroup - Child Development (CA Dept of Education)</a:t>
            </a:r>
            <a:endParaRPr lang="en-US" dirty="0"/>
          </a:p>
          <a:p>
            <a:pPr marL="628650" lvl="1" indent="-171450">
              <a:buFont typeface="Courier New"/>
              <a:buChar char="○"/>
            </a:pPr>
            <a:r>
              <a:rPr lang="en-US"/>
              <a:t>Completion of the ECTA state indicators for high-quality inclusion</a:t>
            </a:r>
            <a:endParaRPr lang="en-US" dirty="0"/>
          </a:p>
          <a:p>
            <a:pPr marL="628650" lvl="1" indent="-171450">
              <a:buFont typeface="Courier New"/>
              <a:buChar char="○"/>
            </a:pPr>
            <a:r>
              <a:rPr lang="en-US"/>
              <a:t>Completion of an action plan to guide the efforts of the workgroup</a:t>
            </a:r>
            <a:endParaRPr lang="en-US" dirty="0"/>
          </a:p>
          <a:p>
            <a:pPr marL="628650" lvl="1" indent="-171450">
              <a:buFont typeface="Courier New"/>
              <a:buChar char="○"/>
            </a:pPr>
            <a:r>
              <a:rPr lang="en-US"/>
              <a:t>Continued work on activity deliverables &amp; fulfillment of several accomplishments which included development of a webpage with a matrix library of inclusion resources. The link to the webpage will be provided in the chat.</a:t>
            </a:r>
            <a:endParaRPr lang="en-US" dirty="0"/>
          </a:p>
          <a:p>
            <a:pPr marL="1085850" lvl="2" indent="-171450">
              <a:buFont typeface="Wingdings"/>
              <a:buChar char="▪"/>
            </a:pPr>
            <a:r>
              <a:rPr lang="en-US" b="1"/>
              <a:t>Chat: </a:t>
            </a:r>
            <a:r>
              <a:rPr lang="en-US" u="sng">
                <a:hlinkClick r:id="rId6"/>
              </a:rPr>
              <a:t>https://www.cde.ca.gov/sp/cd/op/ieeresources.asp</a:t>
            </a:r>
            <a:r>
              <a:rPr lang="en-US"/>
              <a:t>   </a:t>
            </a:r>
            <a:endParaRPr lang="en-US" dirty="0"/>
          </a:p>
          <a:p>
            <a:pPr marL="628650" lvl="1" indent="-171450">
              <a:buFont typeface="Courier New"/>
              <a:buChar char="○"/>
            </a:pPr>
            <a:r>
              <a:rPr lang="en-US"/>
              <a:t>The workgroup also developed a 1-page flyer that programs can use to share these resources &amp; support programs in developing a local inclusion definition &amp; move towards continuous improvement at the local level.  The flyer can be found on the CA Educators Together webpage &amp; the link will be provided in the chat. </a:t>
            </a:r>
            <a:endParaRPr lang="en-US" dirty="0"/>
          </a:p>
          <a:p>
            <a:pPr marL="1085850" lvl="2" indent="-171450">
              <a:buFont typeface="Wingdings"/>
              <a:buChar char="▪"/>
            </a:pPr>
            <a:r>
              <a:rPr lang="en-US" b="1"/>
              <a:t>Chat</a:t>
            </a:r>
            <a:r>
              <a:rPr lang="en-US"/>
              <a:t>: </a:t>
            </a:r>
            <a:r>
              <a:rPr lang="en-US" u="sng">
                <a:hlinkClick r:id="rId7"/>
              </a:rPr>
              <a:t>https://www.caeducatorstogether.org/resources/134811/CA-early-learning-and-care-inclusion-resources</a:t>
            </a:r>
            <a:r>
              <a:rPr lang="en-US"/>
              <a:t> </a:t>
            </a:r>
            <a:endParaRPr lang="en-US" dirty="0"/>
          </a:p>
          <a:p>
            <a:pPr marL="628650" lvl="1" indent="-171450">
              <a:buFont typeface="Courier New"/>
              <a:buChar char="○"/>
            </a:pPr>
            <a:r>
              <a:rPr lang="en-US"/>
              <a:t>An inclusion newsletter was first released in the Spring &amp; the second edition was just released in September. The newsletters provide the field valuable information about inclusion, including newly released resources, professional development opportunities, training &amp; technical assistance highlights &amp; bright spot highlights showcasing local programs moving the needle on inclusion. These newsletters are posted in the inclusive early education resources page under CA State Preschool Program Resources</a:t>
            </a:r>
            <a:endParaRPr lang="en-US" dirty="0"/>
          </a:p>
          <a:p>
            <a:pPr marL="1085850" lvl="2" indent="-171450">
              <a:buFont typeface="Wingdings"/>
              <a:buChar char="▪"/>
            </a:pPr>
            <a:r>
              <a:rPr lang="en-US" b="1"/>
              <a:t>Chat:</a:t>
            </a:r>
            <a:r>
              <a:rPr lang="en-US"/>
              <a:t> </a:t>
            </a:r>
            <a:r>
              <a:rPr lang="en-US" u="sng">
                <a:hlinkClick r:id="rId6"/>
              </a:rPr>
              <a:t>https://www.cde.ca.gov/sp/cd/op/ieeresources.asp</a:t>
            </a:r>
            <a:r>
              <a:rPr lang="en-US"/>
              <a:t> </a:t>
            </a:r>
            <a:endParaRPr lang="en-US" dirty="0"/>
          </a:p>
          <a:p>
            <a:pPr marL="628650" lvl="1" indent="-171450">
              <a:buFont typeface="Courier New"/>
              <a:buChar char="○"/>
            </a:pPr>
            <a:r>
              <a:rPr lang="en-US"/>
              <a:t>We’re proud of the work of the IIW &amp; thrilled to offer this webinar to introduce more free tools to help programs achieve high-quality inclusion &amp; support continuous improvement in local &amp; community initiatives.</a:t>
            </a:r>
            <a:endParaRPr lang="en-US" dirty="0"/>
          </a:p>
          <a:p>
            <a:pPr lvl="1"/>
            <a:r>
              <a:rPr lang="en-US"/>
              <a:t>I will now turn it over to </a:t>
            </a:r>
            <a:r>
              <a:rPr lang="en-US" b="1"/>
              <a:t>Rachel</a:t>
            </a:r>
            <a:r>
              <a:rPr lang="en-US"/>
              <a:t> for a few words from the Special Education Division before we transition over to ECTA. </a:t>
            </a:r>
            <a:endParaRPr lang="en-US" dirty="0"/>
          </a:p>
          <a:p>
            <a:pPr lvl="1"/>
            <a:r>
              <a:rPr lang="en-US" b="1"/>
              <a:t>Rachel</a:t>
            </a:r>
            <a:endParaRPr lang="en-US" dirty="0"/>
          </a:p>
          <a:p>
            <a:pPr marL="171450" indent="-171450">
              <a:buFont typeface="Symbol"/>
              <a:buChar char="•"/>
            </a:pPr>
            <a:r>
              <a:rPr lang="en-US"/>
              <a:t>Thank you, Steve, and thank you all for joining us today. As the Director of the Special Education Division, I want to emphasize how critical it is for general education and special education to work hand in hand in creating environments where every child has a rightful place, where they are not only included but are truly valued members of their educational community. I’m honored to be here alongside my colleagues from the Early Education Division and our partners at the Early Childhood Technical Assistance Center (ECTA) to discuss California’s commitment to inclusion and rightful presence for children with disabilities. </a:t>
            </a:r>
            <a:endParaRPr lang="en-US" dirty="0"/>
          </a:p>
          <a:p>
            <a:pPr marL="171450" indent="-171450">
              <a:buFont typeface="Symbol"/>
              <a:buChar char="•"/>
            </a:pPr>
            <a:r>
              <a:rPr lang="en-US"/>
              <a:t>The Special Education Division, as representatives of the Impact Inclusion Workgroup (IIW), echo the importance of programs having tools and resources to support them in increasing inclusive opportunities for children with disabilities in high-quality settings. This is why we are excited about this webinar and the opportunity to partner with ECTA in sharing these resources with you. </a:t>
            </a:r>
            <a:endParaRPr lang="en-US" dirty="0"/>
          </a:p>
          <a:p>
            <a:pPr marL="171450" indent="-171450">
              <a:buFont typeface="Symbol"/>
              <a:buChar char="•"/>
            </a:pPr>
            <a:r>
              <a:rPr lang="en-US"/>
              <a:t>To support this vision, the Special Education Division has many resources available with the goal of inclusion. </a:t>
            </a:r>
            <a:endParaRPr lang="en-US" dirty="0"/>
          </a:p>
          <a:p>
            <a:pPr marL="171450" indent="-171450">
              <a:buFont typeface="Symbol"/>
              <a:buChar char="•"/>
            </a:pPr>
            <a:r>
              <a:rPr lang="en-US"/>
              <a:t>One of the projects, called the Statewide System of Supports (SSOS) is a comprehensive system leveraging coordination, collaboration, and integration with various educational entities, including County Offices of Education, Local Educational Agencies (LEAs), and charter schools. The ultimate goal of the SSOS is to provide coordinated, needs-based, and differentiated resources and supports to LEAs that lead to improved services for all students evidenced by the closing of opportunity gaps and improved student outcomes. Lead Agencies, often situated within designated county offices, provide expertise, programs, and resources, to empower local educators to leverage the wide variety of resources and supports at the universal, targeted, and intensive levels, to help meet the needs of their individual LEAs.</a:t>
            </a:r>
            <a:endParaRPr lang="en-US" dirty="0"/>
          </a:p>
          <a:p>
            <a:pPr marL="628650" lvl="1" indent="-171450">
              <a:buFont typeface="Courier New"/>
              <a:buChar char="○"/>
            </a:pPr>
            <a:r>
              <a:rPr lang="en-US"/>
              <a:t>The SSOS Students With Disabilities for Inclusions group focusses specifically on inclusive practices. This team promotes inclusion across the state.</a:t>
            </a:r>
            <a:endParaRPr lang="en-US" dirty="0"/>
          </a:p>
          <a:p>
            <a:pPr marL="628650" lvl="1" indent="-171450">
              <a:buFont typeface="Courier New"/>
              <a:buChar char="○"/>
            </a:pPr>
            <a:r>
              <a:rPr lang="en-US"/>
              <a:t>We are currently forming an offshoot of this group aimed at our Birth to Five-year-old children. We are very excited about the formation of this group.</a:t>
            </a:r>
            <a:endParaRPr lang="en-US" dirty="0"/>
          </a:p>
          <a:p>
            <a:pPr marL="171450" indent="-171450">
              <a:buFont typeface="Symbol"/>
              <a:buChar char="•"/>
            </a:pPr>
            <a:r>
              <a:rPr lang="en-US"/>
              <a:t>California Early Childhood Special Education (CalECSE) Network is a valued partner of CDE. They are funded through CDE to improve the capacity, knowledge and implementation of evidence-based practices through:</a:t>
            </a:r>
            <a:endParaRPr lang="en-US" dirty="0"/>
          </a:p>
          <a:p>
            <a:pPr marL="628650" lvl="1" indent="-171450">
              <a:buFont typeface="Courier New"/>
              <a:buChar char="○"/>
            </a:pPr>
            <a:r>
              <a:rPr lang="en-US" b="1"/>
              <a:t>Chat: </a:t>
            </a:r>
            <a:r>
              <a:rPr lang="en-US" b="1" u="sng">
                <a:hlinkClick r:id="rId8"/>
              </a:rPr>
              <a:t>https://calecse.org/</a:t>
            </a:r>
            <a:r>
              <a:rPr lang="en-US" b="1"/>
              <a:t> </a:t>
            </a:r>
            <a:endParaRPr lang="en-US" dirty="0"/>
          </a:p>
          <a:p>
            <a:pPr marL="628650" lvl="1" indent="-171450">
              <a:buFont typeface="Courier New"/>
              <a:buChar char="○"/>
            </a:pPr>
            <a:r>
              <a:rPr lang="en-US"/>
              <a:t>Resource Development: CalECSE creates valuable resources such as exemplar lead videos and virtual sessions for professionals in early childhood special education. Topics are based on exemplary practices aimed at addressing the field's needs to cover an array of different areas including innovative inclusive practices.</a:t>
            </a:r>
            <a:endParaRPr lang="en-US" dirty="0"/>
          </a:p>
          <a:p>
            <a:pPr lvl="1"/>
            <a:endParaRPr lang="en-US" dirty="0"/>
          </a:p>
          <a:p>
            <a:pPr marL="628650" lvl="1" indent="-171450">
              <a:buFont typeface="Courier New"/>
              <a:buChar char="○"/>
            </a:pPr>
            <a:r>
              <a:rPr lang="en-US"/>
              <a:t>CalECSE also provides comprehensive support and technical assistance to local educational agencies (LEAs), Special Education Local Plan Areas (SELPAs), County Offices of Education (COEs), and other agency partners across California. CalECSE is a cornerstone for enhancing early childhood education quality. They assist LEAs in building capacity, knowledge, collaboration &amp; implement evidence-based practices</a:t>
            </a:r>
            <a:endParaRPr lang="en-US" dirty="0"/>
          </a:p>
          <a:p>
            <a:pPr lvl="1"/>
            <a:endParaRPr lang="en-US" dirty="0"/>
          </a:p>
          <a:p>
            <a:pPr marL="628650" lvl="1" indent="-171450">
              <a:buFont typeface="Courier New"/>
              <a:buChar char="○"/>
            </a:pPr>
            <a:r>
              <a:rPr lang="en-US"/>
              <a:t>CalECSE offers Professional Development Symposiums such as the "Building Bridges" Symposium in October 2024 which highlights their commitment to professional learning and capacity building that is aimed to ensure all preschool-aged students in California have the opportunity to thrive.</a:t>
            </a:r>
            <a:endParaRPr lang="en-US" dirty="0"/>
          </a:p>
          <a:p>
            <a:pPr lvl="1"/>
            <a:endParaRPr lang="en-US" dirty="0"/>
          </a:p>
          <a:p>
            <a:pPr marL="628650" lvl="1" indent="-171450">
              <a:buFont typeface="Courier New"/>
              <a:buChar char="○"/>
            </a:pPr>
            <a:r>
              <a:rPr lang="en-US"/>
              <a:t>CalECSE is working with CDE to improve outcomes for children and their families by addressing and eliminating barriers to access to educational programming for California’s youngest children with disabilities across agencies throughout California."</a:t>
            </a:r>
            <a:endParaRPr lang="en-US" dirty="0"/>
          </a:p>
          <a:p>
            <a:pPr lvl="1"/>
            <a:endParaRPr lang="en-US" dirty="0"/>
          </a:p>
          <a:p>
            <a:pPr marL="171450" indent="-171450">
              <a:buFont typeface="Symbol"/>
              <a:buChar char="•"/>
            </a:pPr>
            <a:r>
              <a:rPr lang="en-US"/>
              <a:t>Another valuable partner of CDE is Supporting Inclusive Practices (SIP). Their aim is to provide statewide technical assistance to educational communities in their pursuit of an inclusive and equitable system within an environment of belonging, community, and connection.</a:t>
            </a:r>
            <a:endParaRPr lang="en-US" dirty="0"/>
          </a:p>
          <a:p>
            <a:pPr marL="628650" lvl="1" indent="-171450">
              <a:buFont typeface="Courier New"/>
              <a:buChar char="○"/>
            </a:pPr>
            <a:r>
              <a:rPr lang="en-US" b="1"/>
              <a:t>Chat</a:t>
            </a:r>
            <a:r>
              <a:rPr lang="en-US"/>
              <a:t>: </a:t>
            </a:r>
            <a:r>
              <a:rPr lang="en-US" u="sng">
                <a:hlinkClick r:id="rId9"/>
              </a:rPr>
              <a:t>https://www.sipinclusion.org/</a:t>
            </a:r>
            <a:r>
              <a:rPr lang="en-US"/>
              <a:t> </a:t>
            </a:r>
            <a:endParaRPr lang="en-US" dirty="0"/>
          </a:p>
          <a:p>
            <a:pPr marL="171450" indent="-171450">
              <a:buFont typeface="Courier New"/>
              <a:buChar char="○"/>
            </a:pPr>
            <a:r>
              <a:rPr lang="en-US"/>
              <a:t>They assist and support LEAs by identifying evidence-based practice programs and improvement processes and provide resources and materials which include documents, presentations, and interactive modules to provide collaborative professional development and sustain the implementation of practices for students with disabilities. This year they are scheduled to host 4 virtual events, free of charge, focused on inclusion.</a:t>
            </a:r>
            <a:endParaRPr lang="en-US" dirty="0"/>
          </a:p>
          <a:p>
            <a:endParaRPr lang="en-US" dirty="0"/>
          </a:p>
          <a:p>
            <a:pPr marL="171450" indent="-171450">
              <a:buFont typeface="Symbol"/>
              <a:buChar char="•"/>
            </a:pPr>
            <a:r>
              <a:rPr lang="en-US"/>
              <a:t>Another project we coordinate is the Partnership for Effective Practices in Transition and Inclusion (PEPTI). PEPTI is a five-year initiative—ending in 2027— funded by the State Personnel Development Grant in collaboration with the Department of Developmental Services. The project aims to improve outcomes for young children with disabilities and those at risk of developmental delays by supporting smooth transitions and promoting inclusion through evidence-based practices. PEPTI focuses on enhancing learning and development for children from birth through preschool by fostering cross-agency collaboration, providing resources, and incorporating a strong implementation and coaching process. In 2024, six local LEAs from diverse regions joined PEPTI. By maintaining consistent, high-quality training and resources, PEPTI strives to create inclusive environments and improve outcomes for children with disabilities across California.</a:t>
            </a:r>
            <a:endParaRPr lang="en-US" dirty="0"/>
          </a:p>
          <a:p>
            <a:pPr marL="628650" lvl="1" indent="-171450">
              <a:buFont typeface="Courier New"/>
              <a:buChar char="○"/>
            </a:pPr>
            <a:r>
              <a:rPr lang="en-US" b="1"/>
              <a:t>Chat: </a:t>
            </a:r>
            <a:r>
              <a:rPr lang="en-US" u="sng">
                <a:hlinkClick r:id="rId10"/>
              </a:rPr>
              <a:t>https://pepti.org/</a:t>
            </a:r>
            <a:r>
              <a:rPr lang="en-US"/>
              <a:t> </a:t>
            </a:r>
            <a:endParaRPr lang="en-US" dirty="0"/>
          </a:p>
          <a:p>
            <a:pPr marL="171450" indent="-171450">
              <a:buFont typeface="Symbol"/>
              <a:buChar char="•"/>
            </a:pPr>
            <a:r>
              <a:rPr lang="en-US"/>
              <a:t>The Special Education Division also provides funding through grants and contracts for LEAs to receive coaching support in evidence-based practices. These practices use research-based coaching and embedded instruction to promote inclusion of our youngest learners into programs through designing approaches for planning, implementing, and evaluating instruction for preschool based upon each child’s individualized goals which are embedded into instruction in a naturalistic way. These practices empower teachers to feel capable of teaching All children and improves outcomes for All children.</a:t>
            </a:r>
            <a:endParaRPr lang="en-US" dirty="0"/>
          </a:p>
          <a:p>
            <a:pPr marL="171450" indent="-171450">
              <a:buFont typeface="Symbol"/>
              <a:buChar char="•"/>
            </a:pPr>
            <a:r>
              <a:rPr lang="en-US"/>
              <a:t>Without further ado, we will now hand it over to ECTA to share with you what their technical assistance center provides including an overview of the indicator tools they have available with a deeper dive on the tool to support program administrators &amp; partners in measuring high quality inclusion at the local level</a:t>
            </a:r>
            <a:endParaRPr lang="en-US" dirty="0"/>
          </a:p>
          <a:p>
            <a:endParaRPr lang="en-US" b="1" dirty="0">
              <a:ea typeface="Calibri"/>
              <a:cs typeface="Calibri"/>
            </a:endParaRPr>
          </a:p>
          <a:p>
            <a:endParaRPr lang="en-US" b="1" dirty="0">
              <a:cs typeface="Calibri"/>
            </a:endParaRPr>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16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www.cde.ca.gov</a:t>
            </a:r>
            <a:r>
              <a:rPr lang="en-US" dirty="0"/>
              <a:t>/</a:t>
            </a:r>
            <a:r>
              <a:rPr lang="en-US" dirty="0" err="1"/>
              <a:t>sp</a:t>
            </a:r>
            <a:r>
              <a:rPr lang="en-US" dirty="0"/>
              <a:t>/cd/op/</a:t>
            </a:r>
            <a:r>
              <a:rPr lang="en-US" dirty="0" err="1"/>
              <a:t>impactinclusionworkgroup.asp</a:t>
            </a:r>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367017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www.isbe.net</a:t>
            </a:r>
            <a:r>
              <a:rPr lang="en-US" dirty="0"/>
              <a:t>/Documents/Resource-Guide-Collaborative-</a:t>
            </a:r>
            <a:r>
              <a:rPr lang="en-US" dirty="0" err="1"/>
              <a:t>Services.pdf</a:t>
            </a:r>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21</a:t>
            </a:fld>
            <a:endParaRPr lang="en-US"/>
          </a:p>
        </p:txBody>
      </p:sp>
    </p:spTree>
    <p:extLst>
      <p:ext uri="{BB962C8B-B14F-4D97-AF65-F5344CB8AC3E}">
        <p14:creationId xmlns:p14="http://schemas.microsoft.com/office/powerpoint/2010/main" val="314963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ectacenter.org</a:t>
            </a:r>
            <a:r>
              <a:rPr lang="en-US" dirty="0"/>
              <a:t>/</a:t>
            </a:r>
            <a:r>
              <a:rPr lang="en-US" dirty="0" err="1"/>
              <a:t>decrp</a:t>
            </a:r>
            <a:r>
              <a:rPr lang="en-US" dirty="0"/>
              <a:t>/type-</a:t>
            </a:r>
            <a:r>
              <a:rPr lang="en-US" dirty="0" err="1"/>
              <a:t>checklists.asp</a:t>
            </a:r>
            <a:endParaRPr lang="en-US" dirty="0"/>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25</a:t>
            </a:fld>
            <a:endParaRPr lang="en-US"/>
          </a:p>
        </p:txBody>
      </p:sp>
    </p:spTree>
    <p:extLst>
      <p:ext uri="{BB962C8B-B14F-4D97-AF65-F5344CB8AC3E}">
        <p14:creationId xmlns:p14="http://schemas.microsoft.com/office/powerpoint/2010/main" val="394358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26</a:t>
            </a:fld>
            <a:endParaRPr lang="en-US"/>
          </a:p>
        </p:txBody>
      </p:sp>
    </p:spTree>
    <p:extLst>
      <p:ext uri="{BB962C8B-B14F-4D97-AF65-F5344CB8AC3E}">
        <p14:creationId xmlns:p14="http://schemas.microsoft.com/office/powerpoint/2010/main" val="3181196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4010021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357147"/>
          </a:xfrm>
        </p:spPr>
        <p:txBody>
          <a:bodyPr>
            <a:normAutofit/>
          </a:bodyPr>
          <a:lstStyle>
            <a:lvl1pPr marL="457200" indent="-457200">
              <a:buFont typeface="Arial" panose="020B0604020202020204" pitchFamily="34" charset="0"/>
              <a:buChar char="•"/>
              <a:defRPr sz="3200"/>
            </a:lvl1pPr>
            <a:lvl2pPr marL="914400" indent="-457200">
              <a:buFont typeface="Arial" panose="020B0604020202020204" pitchFamily="34" charset="0"/>
              <a:buChar char="•"/>
              <a:defRPr sz="3000"/>
            </a:lvl2pPr>
            <a:lvl3pPr marL="1371600" indent="-457200">
              <a:buFont typeface="Arial" panose="020B0604020202020204" pitchFamily="34" charset="0"/>
              <a:buChar char="•"/>
              <a:defRPr sz="2800">
                <a:solidFill>
                  <a:schemeClr val="bg1"/>
                </a:solidFill>
              </a:defRPr>
            </a:lvl3pPr>
            <a:lvl4pPr marL="1828800" indent="-457200">
              <a:buFont typeface="Arial" panose="020B0604020202020204" pitchFamily="34" charset="0"/>
              <a:buChar char="•"/>
              <a:defRPr sz="2600">
                <a:solidFill>
                  <a:schemeClr val="bg1"/>
                </a:solidFill>
              </a:defRPr>
            </a:lvl4pPr>
            <a:lvl5pPr marL="2171700" indent="-342900">
              <a:buFont typeface="Arial" panose="020B0604020202020204" pitchFamily="34" charset="0"/>
              <a:buChar char="•"/>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303137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51415"/>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51415"/>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274849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360111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1902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6607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6607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007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457200" indent="-457200">
              <a:buFont typeface="Arial" panose="020B0604020202020204" pitchFamily="34" charset="0"/>
              <a:buChar char="•"/>
              <a:defRPr>
                <a:solidFill>
                  <a:schemeClr val="bg1"/>
                </a:solidFill>
              </a:defRPr>
            </a:lvl1pPr>
            <a:lvl2pPr marL="914400" indent="-457200">
              <a:buFont typeface="Arial" panose="020B0604020202020204" pitchFamily="34" charset="0"/>
              <a:buChar char="•"/>
              <a:defRPr sz="3000">
                <a:solidFill>
                  <a:schemeClr val="bg1"/>
                </a:solidFill>
              </a:defRPr>
            </a:lvl2pPr>
            <a:lvl3pPr marL="1371600" indent="-457200">
              <a:buFont typeface="Arial" panose="020B0604020202020204" pitchFamily="34" charset="0"/>
              <a:buChar char="•"/>
              <a:defRPr sz="2800">
                <a:solidFill>
                  <a:schemeClr val="bg1"/>
                </a:solidFill>
              </a:defRPr>
            </a:lvl3pPr>
            <a:lvl4pPr marL="1828800" indent="-457200">
              <a:buFont typeface="Arial" panose="020B0604020202020204" pitchFamily="34" charset="0"/>
              <a:buChar char="•"/>
              <a:defRPr sz="2600">
                <a:solidFill>
                  <a:schemeClr val="bg1"/>
                </a:solidFill>
              </a:defRPr>
            </a:lvl4pPr>
            <a:lvl5pPr marL="2171700" indent="-3429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7496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a:xfrm>
            <a:off x="152400" y="203799"/>
            <a:ext cx="118872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422866"/>
          </a:xfrm>
        </p:spPr>
        <p:txBody>
          <a:bodyPr>
            <a:normAutofit/>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200"/>
            </a:lvl1pPr>
            <a:lvl2pPr marL="9144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800"/>
            </a:lvl2pPr>
            <a:lvl3pPr marL="13716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8288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717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Click to edit Master text styles</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a:ln>
                  <a:noFill/>
                </a:ln>
                <a:solidFill>
                  <a:prstClr val="white"/>
                </a:solidFill>
                <a:effectLst/>
                <a:uLnTx/>
                <a:uFillTx/>
                <a:latin typeface="+mn-lt"/>
                <a:ea typeface="+mn-ea"/>
                <a:cs typeface="+mn-cs"/>
              </a:rPr>
              <a:t>Second level</a:t>
            </a:r>
          </a:p>
          <a:p>
            <a:pPr marL="1371600"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mn-lt"/>
                <a:ea typeface="+mn-ea"/>
                <a:cs typeface="+mn-cs"/>
              </a:rPr>
              <a:t>Third level</a:t>
            </a:r>
          </a:p>
          <a:p>
            <a:pPr marL="1828800" marR="0" lvl="3"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FFFFFF"/>
                </a:solidFill>
                <a:effectLst/>
                <a:uLnTx/>
                <a:uFillTx/>
                <a:latin typeface="+mn-lt"/>
                <a:ea typeface="+mn-ea"/>
                <a:cs typeface="+mn-cs"/>
              </a:rPr>
              <a:t>Fourth level</a:t>
            </a:r>
          </a:p>
          <a:p>
            <a:pPr marL="2171700" marR="0" lvl="4"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mn-lt"/>
                <a:ea typeface="+mn-ea"/>
                <a:cs typeface="+mn-cs"/>
              </a:rPr>
              <a:t>Fifth Level  </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9333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777084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9060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97317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186414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Lst>
  <p:hf hdr="0" ftr="0" dt="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13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32944081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371600"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828800" indent="-4572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1390293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371600" indent="-457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ectacenter.org/topics/inclusion/indicators.asp" TargetMode="External"/><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8164-FF05-4824-A33D-D64C9249BE3B}"/>
              </a:ext>
            </a:extLst>
          </p:cNvPr>
          <p:cNvSpPr>
            <a:spLocks noGrp="1"/>
          </p:cNvSpPr>
          <p:nvPr>
            <p:ph type="ctrTitle"/>
          </p:nvPr>
        </p:nvSpPr>
        <p:spPr/>
        <p:txBody>
          <a:bodyPr>
            <a:normAutofit fontScale="90000"/>
          </a:bodyPr>
          <a:lstStyle/>
          <a:p>
            <a:pPr>
              <a:lnSpc>
                <a:spcPct val="100000"/>
              </a:lnSpc>
              <a:spcBef>
                <a:spcPts val="0"/>
              </a:spcBef>
            </a:pPr>
            <a:r>
              <a:rPr lang="en-US" sz="3200" b="1">
                <a:ea typeface="+mj-lt"/>
                <a:cs typeface="+mj-lt"/>
              </a:rPr>
              <a:t>This </a:t>
            </a:r>
            <a:r>
              <a:rPr lang="en-US" sz="3200">
                <a:ea typeface="+mj-lt"/>
                <a:cs typeface="+mj-lt"/>
              </a:rPr>
              <a:t>webinar</a:t>
            </a:r>
            <a:r>
              <a:rPr lang="en-US" sz="3200" b="1">
                <a:ea typeface="+mj-lt"/>
                <a:cs typeface="+mj-lt"/>
              </a:rPr>
              <a:t> </a:t>
            </a:r>
            <a:r>
              <a:rPr lang="en-US" sz="3200">
                <a:ea typeface="+mj-lt"/>
                <a:cs typeface="+mj-lt"/>
              </a:rPr>
              <a:t>will</a:t>
            </a:r>
            <a:r>
              <a:rPr lang="en-US" sz="3200" b="1">
                <a:ea typeface="+mj-lt"/>
                <a:cs typeface="+mj-lt"/>
              </a:rPr>
              <a:t> </a:t>
            </a:r>
            <a:r>
              <a:rPr lang="en-US" sz="3200">
                <a:ea typeface="+mj-lt"/>
                <a:cs typeface="+mj-lt"/>
              </a:rPr>
              <a:t>begin</a:t>
            </a:r>
            <a:r>
              <a:rPr lang="en-US" sz="3200" b="1">
                <a:ea typeface="+mj-lt"/>
                <a:cs typeface="+mj-lt"/>
              </a:rPr>
              <a:t> </a:t>
            </a:r>
            <a:r>
              <a:rPr lang="en-US" sz="3200">
                <a:ea typeface="+mj-lt"/>
                <a:cs typeface="+mj-lt"/>
              </a:rPr>
              <a:t>shortly</a:t>
            </a:r>
            <a:r>
              <a:rPr lang="en-US" sz="3200" b="1">
                <a:ea typeface="+mj-lt"/>
                <a:cs typeface="+mj-lt"/>
              </a:rPr>
              <a:t>.</a:t>
            </a:r>
            <a:br>
              <a:rPr lang="en-US" sz="3200" b="1">
                <a:ea typeface="+mj-lt"/>
                <a:cs typeface="+mj-lt"/>
              </a:rPr>
            </a:br>
            <a:br>
              <a:rPr lang="en-US" sz="3200" b="1">
                <a:ea typeface="+mj-lt"/>
                <a:cs typeface="+mj-lt"/>
              </a:rPr>
            </a:br>
            <a:r>
              <a:rPr lang="en-US" sz="3200" b="1">
                <a:ea typeface="+mj-lt"/>
                <a:cs typeface="+mj-lt"/>
              </a:rPr>
              <a:t>There will be no audio until the </a:t>
            </a:r>
            <a:r>
              <a:rPr lang="en-US" sz="3200">
                <a:ea typeface="+mj-lt"/>
                <a:cs typeface="+mj-lt"/>
              </a:rPr>
              <a:t>webinar</a:t>
            </a:r>
            <a:r>
              <a:rPr lang="en-US" sz="3200" b="1">
                <a:ea typeface="+mj-lt"/>
                <a:cs typeface="+mj-lt"/>
              </a:rPr>
              <a:t> begins at 1</a:t>
            </a:r>
            <a:r>
              <a:rPr lang="en-US" sz="3200">
                <a:ea typeface="+mj-lt"/>
                <a:cs typeface="+mj-lt"/>
              </a:rPr>
              <a:t>:00 p.m</a:t>
            </a:r>
            <a:r>
              <a:rPr lang="en-US" sz="3200" b="1">
                <a:ea typeface="+mj-lt"/>
                <a:cs typeface="+mj-lt"/>
              </a:rPr>
              <a:t>.</a:t>
            </a:r>
            <a:br>
              <a:rPr lang="en-US" sz="3200" b="1">
                <a:ea typeface="+mj-lt"/>
                <a:cs typeface="+mj-lt"/>
              </a:rPr>
            </a:br>
            <a:br>
              <a:rPr lang="en-US" sz="3200" b="1">
                <a:ea typeface="+mj-lt"/>
                <a:cs typeface="+mj-lt"/>
              </a:rPr>
            </a:br>
            <a:r>
              <a:rPr lang="en-US" sz="3200" b="1">
                <a:ea typeface="+mj-lt"/>
                <a:cs typeface="+mj-lt"/>
              </a:rPr>
              <a:t>Thank you for your patience.</a:t>
            </a:r>
            <a:br>
              <a:rPr lang="en-US" sz="3200" b="1">
                <a:ea typeface="+mj-lt"/>
                <a:cs typeface="+mj-lt"/>
              </a:rPr>
            </a:br>
            <a:endParaRPr lang="en-US" sz="3200">
              <a:ea typeface="+mj-lt"/>
              <a:cs typeface="+mj-lt"/>
            </a:endParaRPr>
          </a:p>
          <a:p>
            <a:endParaRPr lang="en-US" sz="800">
              <a:cs typeface="Arial"/>
            </a:endParaRPr>
          </a:p>
        </p:txBody>
      </p:sp>
    </p:spTree>
    <p:extLst>
      <p:ext uri="{BB962C8B-B14F-4D97-AF65-F5344CB8AC3E}">
        <p14:creationId xmlns:p14="http://schemas.microsoft.com/office/powerpoint/2010/main" val="326531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8C34-1821-A252-5F00-01361171E601}"/>
              </a:ext>
            </a:extLst>
          </p:cNvPr>
          <p:cNvSpPr>
            <a:spLocks noGrp="1"/>
          </p:cNvSpPr>
          <p:nvPr>
            <p:ph type="title"/>
          </p:nvPr>
        </p:nvSpPr>
        <p:spPr/>
        <p:txBody>
          <a:bodyPr/>
          <a:lstStyle/>
          <a:p>
            <a:r>
              <a:rPr lang="en-US" dirty="0"/>
              <a:t>Potential State Solution #1</a:t>
            </a:r>
          </a:p>
        </p:txBody>
      </p:sp>
      <p:sp>
        <p:nvSpPr>
          <p:cNvPr id="7" name="Text Placeholder 6">
            <a:extLst>
              <a:ext uri="{FF2B5EF4-FFF2-40B4-BE49-F238E27FC236}">
                <a16:creationId xmlns:a16="http://schemas.microsoft.com/office/drawing/2014/main" id="{9115546E-C0D0-E1CF-39CA-4CE4665A69B9}"/>
              </a:ext>
            </a:extLst>
          </p:cNvPr>
          <p:cNvSpPr>
            <a:spLocks noGrp="1"/>
          </p:cNvSpPr>
          <p:nvPr>
            <p:ph type="body" idx="1"/>
          </p:nvPr>
        </p:nvSpPr>
        <p:spPr/>
        <p:txBody>
          <a:bodyPr/>
          <a:lstStyle/>
          <a:p>
            <a:r>
              <a:rPr lang="en-US" dirty="0"/>
              <a:t>Possible solution</a:t>
            </a:r>
          </a:p>
        </p:txBody>
      </p:sp>
      <p:sp>
        <p:nvSpPr>
          <p:cNvPr id="5" name="Content Placeholder 4">
            <a:extLst>
              <a:ext uri="{FF2B5EF4-FFF2-40B4-BE49-F238E27FC236}">
                <a16:creationId xmlns:a16="http://schemas.microsoft.com/office/drawing/2014/main" id="{D7B11F6C-07FA-EB06-B9BE-A4DA92DC3E27}"/>
              </a:ext>
            </a:extLst>
          </p:cNvPr>
          <p:cNvSpPr>
            <a:spLocks noGrp="1"/>
          </p:cNvSpPr>
          <p:nvPr>
            <p:ph sz="half" idx="2"/>
          </p:nvPr>
        </p:nvSpPr>
        <p:spPr/>
        <p:txBody>
          <a:bodyPr>
            <a:normAutofit/>
          </a:bodyPr>
          <a:lstStyle/>
          <a:p>
            <a:r>
              <a:rPr lang="en-US" dirty="0">
                <a:latin typeface="+mn-lt"/>
              </a:rPr>
              <a:t>Install a state-level inclusion team </a:t>
            </a:r>
            <a:r>
              <a:rPr lang="en-US" dirty="0">
                <a:solidFill>
                  <a:srgbClr val="000000"/>
                </a:solidFill>
                <a:effectLst/>
                <a:latin typeface="+mn-lt"/>
              </a:rPr>
              <a:t>to support strategic planning efforts</a:t>
            </a:r>
            <a:endParaRPr lang="en-US" dirty="0">
              <a:latin typeface="+mn-lt"/>
            </a:endParaRPr>
          </a:p>
        </p:txBody>
      </p:sp>
      <p:sp>
        <p:nvSpPr>
          <p:cNvPr id="8" name="Text Placeholder 7">
            <a:extLst>
              <a:ext uri="{FF2B5EF4-FFF2-40B4-BE49-F238E27FC236}">
                <a16:creationId xmlns:a16="http://schemas.microsoft.com/office/drawing/2014/main" id="{18D67150-0387-060B-DCE2-0BEBB59E17A4}"/>
              </a:ext>
            </a:extLst>
          </p:cNvPr>
          <p:cNvSpPr>
            <a:spLocks noGrp="1"/>
          </p:cNvSpPr>
          <p:nvPr>
            <p:ph type="body" sz="quarter" idx="3"/>
          </p:nvPr>
        </p:nvSpPr>
        <p:spPr/>
        <p:txBody>
          <a:bodyPr/>
          <a:lstStyle/>
          <a:p>
            <a:r>
              <a:rPr lang="en-US" dirty="0"/>
              <a:t>Indicator: Cross-Sector Leadership</a:t>
            </a:r>
          </a:p>
        </p:txBody>
      </p:sp>
      <p:sp>
        <p:nvSpPr>
          <p:cNvPr id="6" name="Content Placeholder 5">
            <a:extLst>
              <a:ext uri="{FF2B5EF4-FFF2-40B4-BE49-F238E27FC236}">
                <a16:creationId xmlns:a16="http://schemas.microsoft.com/office/drawing/2014/main" id="{8CEFE053-F5D6-D4F1-708B-60972882E57F}"/>
              </a:ext>
            </a:extLst>
          </p:cNvPr>
          <p:cNvSpPr>
            <a:spLocks noGrp="1"/>
          </p:cNvSpPr>
          <p:nvPr>
            <p:ph sz="quarter" idx="4"/>
          </p:nvPr>
        </p:nvSpPr>
        <p:spPr/>
        <p:txBody>
          <a:bodyPr>
            <a:noAutofit/>
          </a:bodyPr>
          <a:lstStyle/>
          <a:p>
            <a:pPr marL="0" indent="0" algn="l">
              <a:buNone/>
            </a:pPr>
            <a:r>
              <a:rPr lang="en-US" sz="1800" b="0" i="0" u="none" strike="noStrike" dirty="0">
                <a:solidFill>
                  <a:srgbClr val="212529"/>
                </a:solidFill>
                <a:effectLst/>
                <a:latin typeface="+mn-lt"/>
              </a:rPr>
              <a:t>Develops and implements a written strategic plan that reflects its purpose statement and builds on an assessment of the current landscape of state early childhood initiatives. The strategic plan highlights experiences and issues that disproportionately affect children from historically and contemporarily marginalized communities and specific policies, funding, and approaches to address those issues.</a:t>
            </a:r>
            <a:endParaRPr lang="en-US" sz="1800" dirty="0">
              <a:latin typeface="+mn-lt"/>
            </a:endParaRPr>
          </a:p>
        </p:txBody>
      </p:sp>
      <p:sp>
        <p:nvSpPr>
          <p:cNvPr id="4" name="Slide Number Placeholder 3">
            <a:extLst>
              <a:ext uri="{FF2B5EF4-FFF2-40B4-BE49-F238E27FC236}">
                <a16:creationId xmlns:a16="http://schemas.microsoft.com/office/drawing/2014/main" id="{14DB657A-29EE-B0BD-4BF6-AF58D01B36DB}"/>
              </a:ext>
            </a:extLst>
          </p:cNvPr>
          <p:cNvSpPr>
            <a:spLocks noGrp="1"/>
          </p:cNvSpPr>
          <p:nvPr>
            <p:ph type="sldNum" sz="quarter" idx="12"/>
          </p:nvPr>
        </p:nvSpPr>
        <p:spPr/>
        <p:txBody>
          <a:bodyPr/>
          <a:lstStyle/>
          <a:p>
            <a:fld id="{8FF8BE51-C3B0-9B4F-9A06-4F809A9A7941}" type="slidenum">
              <a:rPr lang="en-US" smtClean="0"/>
              <a:pPr/>
              <a:t>10</a:t>
            </a:fld>
            <a:endParaRPr lang="en-US"/>
          </a:p>
        </p:txBody>
      </p:sp>
    </p:spTree>
    <p:extLst>
      <p:ext uri="{BB962C8B-B14F-4D97-AF65-F5344CB8AC3E}">
        <p14:creationId xmlns:p14="http://schemas.microsoft.com/office/powerpoint/2010/main" val="412445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320332A-6670-5200-70F1-8B636098257F}"/>
              </a:ext>
            </a:extLst>
          </p:cNvPr>
          <p:cNvSpPr>
            <a:spLocks noGrp="1"/>
          </p:cNvSpPr>
          <p:nvPr>
            <p:ph type="title"/>
          </p:nvPr>
        </p:nvSpPr>
        <p:spPr>
          <a:xfrm>
            <a:off x="587829" y="226989"/>
            <a:ext cx="11005457" cy="911753"/>
          </a:xfrm>
        </p:spPr>
        <p:txBody>
          <a:bodyPr/>
          <a:lstStyle/>
          <a:p>
            <a:r>
              <a:rPr lang="en-US" dirty="0"/>
              <a:t>Potential State Solution #2</a:t>
            </a:r>
          </a:p>
        </p:txBody>
      </p:sp>
      <p:sp>
        <p:nvSpPr>
          <p:cNvPr id="12" name="Text Placeholder 2">
            <a:extLst>
              <a:ext uri="{FF2B5EF4-FFF2-40B4-BE49-F238E27FC236}">
                <a16:creationId xmlns:a16="http://schemas.microsoft.com/office/drawing/2014/main" id="{3EEDC176-EACC-4AF9-00DD-B7C6E8E9EC86}"/>
              </a:ext>
            </a:extLst>
          </p:cNvPr>
          <p:cNvSpPr>
            <a:spLocks noGrp="1"/>
          </p:cNvSpPr>
          <p:nvPr>
            <p:ph type="body" idx="1"/>
          </p:nvPr>
        </p:nvSpPr>
        <p:spPr>
          <a:xfrm>
            <a:off x="587829" y="1258112"/>
            <a:ext cx="5388428" cy="771302"/>
          </a:xfrm>
        </p:spPr>
        <p:txBody>
          <a:bodyPr/>
          <a:lstStyle/>
          <a:p>
            <a:r>
              <a:rPr lang="en-US" dirty="0"/>
              <a:t>Possible Solution</a:t>
            </a:r>
          </a:p>
        </p:txBody>
      </p:sp>
      <p:sp>
        <p:nvSpPr>
          <p:cNvPr id="3" name="Content Placeholder 2">
            <a:extLst>
              <a:ext uri="{FF2B5EF4-FFF2-40B4-BE49-F238E27FC236}">
                <a16:creationId xmlns:a16="http://schemas.microsoft.com/office/drawing/2014/main" id="{BABCBB77-DC8E-B114-EF9B-273055C273F9}"/>
              </a:ext>
            </a:extLst>
          </p:cNvPr>
          <p:cNvSpPr>
            <a:spLocks noGrp="1"/>
          </p:cNvSpPr>
          <p:nvPr>
            <p:ph sz="half" idx="2"/>
          </p:nvPr>
        </p:nvSpPr>
        <p:spPr>
          <a:xfrm>
            <a:off x="587829" y="2148785"/>
            <a:ext cx="5388428" cy="3319942"/>
          </a:xfrm>
        </p:spPr>
        <p:txBody>
          <a:bodyPr>
            <a:normAutofit/>
          </a:bodyPr>
          <a:lstStyle/>
          <a:p>
            <a:r>
              <a:rPr lang="en-US" dirty="0"/>
              <a:t>Incentive and support grants for local programs</a:t>
            </a:r>
          </a:p>
        </p:txBody>
      </p:sp>
      <p:sp>
        <p:nvSpPr>
          <p:cNvPr id="14" name="Text Placeholder 4">
            <a:extLst>
              <a:ext uri="{FF2B5EF4-FFF2-40B4-BE49-F238E27FC236}">
                <a16:creationId xmlns:a16="http://schemas.microsoft.com/office/drawing/2014/main" id="{2115E861-9F9A-4E95-9770-833B94CDC342}"/>
              </a:ext>
            </a:extLst>
          </p:cNvPr>
          <p:cNvSpPr>
            <a:spLocks noGrp="1"/>
          </p:cNvSpPr>
          <p:nvPr>
            <p:ph type="body" sz="quarter" idx="3"/>
          </p:nvPr>
        </p:nvSpPr>
        <p:spPr>
          <a:xfrm>
            <a:off x="6204857" y="1261287"/>
            <a:ext cx="5388429" cy="771585"/>
          </a:xfrm>
        </p:spPr>
        <p:txBody>
          <a:bodyPr/>
          <a:lstStyle/>
          <a:p>
            <a:r>
              <a:rPr lang="en-US" dirty="0"/>
              <a:t>Indicator: Funding</a:t>
            </a:r>
          </a:p>
        </p:txBody>
      </p:sp>
      <p:sp>
        <p:nvSpPr>
          <p:cNvPr id="4" name="Content Placeholder 3">
            <a:extLst>
              <a:ext uri="{FF2B5EF4-FFF2-40B4-BE49-F238E27FC236}">
                <a16:creationId xmlns:a16="http://schemas.microsoft.com/office/drawing/2014/main" id="{16D45202-64D2-37DD-476A-BB704688F438}"/>
              </a:ext>
            </a:extLst>
          </p:cNvPr>
          <p:cNvSpPr>
            <a:spLocks noGrp="1"/>
          </p:cNvSpPr>
          <p:nvPr>
            <p:ph sz="quarter" idx="4"/>
          </p:nvPr>
        </p:nvSpPr>
        <p:spPr>
          <a:xfrm>
            <a:off x="6204857" y="2147817"/>
            <a:ext cx="5388429" cy="3311046"/>
          </a:xfrm>
        </p:spPr>
        <p:txBody>
          <a:bodyPr>
            <a:normAutofit/>
          </a:bodyPr>
          <a:lstStyle/>
          <a:p>
            <a:pPr marL="457200" indent="-457200">
              <a:lnSpc>
                <a:spcPct val="110000"/>
              </a:lnSpc>
              <a:buFont typeface="+mj-lt"/>
              <a:buAutoNum type="arabicPeriod"/>
            </a:pPr>
            <a:r>
              <a:rPr lang="en-US" b="0" i="0" u="none" strike="noStrike" dirty="0">
                <a:effectLst/>
              </a:rPr>
              <a:t>Determine strategies for leveraging funds and resources at state and local levels.</a:t>
            </a:r>
          </a:p>
          <a:p>
            <a:pPr marL="457200" indent="-457200">
              <a:lnSpc>
                <a:spcPct val="110000"/>
              </a:lnSpc>
              <a:buFont typeface="+mj-lt"/>
              <a:buAutoNum type="arabicPeriod"/>
            </a:pPr>
            <a:r>
              <a:rPr lang="en-US" b="0" i="0" u="none" strike="noStrike" dirty="0">
                <a:effectLst/>
              </a:rPr>
              <a:t>Write guidance for local programs on braiding and coordinating resources that reference policies, regulations, and requirements.</a:t>
            </a:r>
          </a:p>
          <a:p>
            <a:pPr marL="457200" indent="-457200">
              <a:lnSpc>
                <a:spcPct val="110000"/>
              </a:lnSpc>
              <a:buFont typeface="+mj-lt"/>
              <a:buAutoNum type="arabicPeriod"/>
            </a:pPr>
            <a:r>
              <a:rPr lang="en-US" b="0" i="0" u="none" strike="noStrike" dirty="0">
                <a:effectLst/>
              </a:rPr>
              <a:t>Monitor and evaluate the effectiveness of braiding and coordination of funds</a:t>
            </a:r>
          </a:p>
        </p:txBody>
      </p:sp>
      <p:sp>
        <p:nvSpPr>
          <p:cNvPr id="5" name="Slide Number Placeholder 4">
            <a:extLst>
              <a:ext uri="{FF2B5EF4-FFF2-40B4-BE49-F238E27FC236}">
                <a16:creationId xmlns:a16="http://schemas.microsoft.com/office/drawing/2014/main" id="{6BB7E577-789D-2029-8C8C-707A2FE560CC}"/>
              </a:ext>
            </a:extLst>
          </p:cNvPr>
          <p:cNvSpPr>
            <a:spLocks noGrp="1"/>
          </p:cNvSpPr>
          <p:nvPr>
            <p:ph type="sldNum" sz="quarter" idx="12"/>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11</a:t>
            </a:fld>
            <a:endParaRPr lang="en-US"/>
          </a:p>
        </p:txBody>
      </p:sp>
    </p:spTree>
    <p:extLst>
      <p:ext uri="{BB962C8B-B14F-4D97-AF65-F5344CB8AC3E}">
        <p14:creationId xmlns:p14="http://schemas.microsoft.com/office/powerpoint/2010/main" val="14203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AA3D-D5C7-4F31-865C-D385D8CB1141}"/>
              </a:ext>
            </a:extLst>
          </p:cNvPr>
          <p:cNvSpPr>
            <a:spLocks noGrp="1"/>
          </p:cNvSpPr>
          <p:nvPr>
            <p:ph type="title"/>
          </p:nvPr>
        </p:nvSpPr>
        <p:spPr/>
        <p:txBody>
          <a:bodyPr/>
          <a:lstStyle/>
          <a:p>
            <a:r>
              <a:rPr lang="en-US" dirty="0"/>
              <a:t>Examples of Community Indicators</a:t>
            </a:r>
          </a:p>
        </p:txBody>
      </p:sp>
      <p:sp>
        <p:nvSpPr>
          <p:cNvPr id="5" name="Content Placeholder 4">
            <a:extLst>
              <a:ext uri="{FF2B5EF4-FFF2-40B4-BE49-F238E27FC236}">
                <a16:creationId xmlns:a16="http://schemas.microsoft.com/office/drawing/2014/main" id="{6CDE655A-3920-7977-70CF-A350C4C4AC38}"/>
              </a:ext>
            </a:extLst>
          </p:cNvPr>
          <p:cNvSpPr>
            <a:spLocks noGrp="1"/>
          </p:cNvSpPr>
          <p:nvPr>
            <p:ph sz="half" idx="1"/>
          </p:nvPr>
        </p:nvSpPr>
        <p:spPr/>
        <p:txBody>
          <a:bodyPr>
            <a:normAutofit lnSpcReduction="10000"/>
          </a:bodyPr>
          <a:lstStyle/>
          <a:p>
            <a:r>
              <a:rPr lang="en-US" sz="2400" dirty="0"/>
              <a:t>Community Inclusion Teams</a:t>
            </a:r>
          </a:p>
          <a:p>
            <a:r>
              <a:rPr lang="en-US" sz="2400" dirty="0"/>
              <a:t>Family Partnerships</a:t>
            </a:r>
          </a:p>
          <a:p>
            <a:r>
              <a:rPr lang="en-US" sz="2400" dirty="0"/>
              <a:t>Policies and Procedures</a:t>
            </a:r>
          </a:p>
          <a:p>
            <a:r>
              <a:rPr lang="en-US" sz="2400" dirty="0"/>
              <a:t>Collaborative Teaming</a:t>
            </a:r>
          </a:p>
          <a:p>
            <a:r>
              <a:rPr lang="en-US" sz="2400" dirty="0"/>
              <a:t>Fiscal Resources</a:t>
            </a:r>
          </a:p>
          <a:p>
            <a:r>
              <a:rPr lang="en-US" sz="2400" dirty="0"/>
              <a:t>Staff Policies and Structures</a:t>
            </a:r>
          </a:p>
        </p:txBody>
      </p:sp>
      <p:sp>
        <p:nvSpPr>
          <p:cNvPr id="6" name="Content Placeholder 5">
            <a:extLst>
              <a:ext uri="{FF2B5EF4-FFF2-40B4-BE49-F238E27FC236}">
                <a16:creationId xmlns:a16="http://schemas.microsoft.com/office/drawing/2014/main" id="{7D00CB0A-CAF2-7F20-22F4-D07707BEE361}"/>
              </a:ext>
            </a:extLst>
          </p:cNvPr>
          <p:cNvSpPr>
            <a:spLocks noGrp="1"/>
          </p:cNvSpPr>
          <p:nvPr>
            <p:ph sz="half" idx="2"/>
          </p:nvPr>
        </p:nvSpPr>
        <p:spPr/>
        <p:txBody>
          <a:bodyPr>
            <a:normAutofit lnSpcReduction="10000"/>
          </a:bodyPr>
          <a:lstStyle/>
          <a:p>
            <a:pPr marL="0" indent="0">
              <a:buNone/>
            </a:pPr>
            <a:r>
              <a:rPr lang="en-US" sz="2400" b="1" dirty="0">
                <a:effectLst/>
                <a:latin typeface="+mn-lt"/>
                <a:ea typeface="Calibri" panose="020F0502020204030204" pitchFamily="34" charset="0"/>
              </a:rPr>
              <a:t>Communities are:</a:t>
            </a:r>
          </a:p>
          <a:p>
            <a:pPr marL="0" indent="0">
              <a:buNone/>
            </a:pPr>
            <a:r>
              <a:rPr lang="en-US" sz="2400" dirty="0">
                <a:effectLst/>
                <a:latin typeface="+mn-lt"/>
                <a:ea typeface="Calibri" panose="020F0502020204030204" pitchFamily="34" charset="0"/>
              </a:rPr>
              <a:t>Local area teams/ geographically close teams that have </a:t>
            </a:r>
            <a:r>
              <a:rPr lang="en-US" sz="2400" dirty="0">
                <a:latin typeface="+mn-lt"/>
                <a:ea typeface="Calibri" panose="020F0502020204030204" pitchFamily="34" charset="0"/>
              </a:rPr>
              <a:t>cross-sector </a:t>
            </a:r>
            <a:r>
              <a:rPr lang="en-US" sz="2400" dirty="0">
                <a:effectLst/>
                <a:latin typeface="+mn-lt"/>
                <a:ea typeface="Calibri" panose="020F0502020204030204" pitchFamily="34" charset="0"/>
              </a:rPr>
              <a:t>resources, skills and abilities to leverage change. Communities are representative of families and have knowledge of resources to best support all children and families across the system.</a:t>
            </a:r>
            <a:endParaRPr lang="en-US" sz="2400" dirty="0">
              <a:latin typeface="+mn-lt"/>
            </a:endParaRPr>
          </a:p>
        </p:txBody>
      </p:sp>
      <p:sp>
        <p:nvSpPr>
          <p:cNvPr id="4" name="Slide Number Placeholder 3">
            <a:extLst>
              <a:ext uri="{FF2B5EF4-FFF2-40B4-BE49-F238E27FC236}">
                <a16:creationId xmlns:a16="http://schemas.microsoft.com/office/drawing/2014/main" id="{0316BA1F-68F3-E735-709D-9269AB59C280}"/>
              </a:ext>
            </a:extLst>
          </p:cNvPr>
          <p:cNvSpPr>
            <a:spLocks noGrp="1"/>
          </p:cNvSpPr>
          <p:nvPr>
            <p:ph type="sldNum" sz="quarter" idx="4"/>
          </p:nvPr>
        </p:nvSpPr>
        <p:spPr/>
        <p:txBody>
          <a:bodyPr/>
          <a:lstStyle/>
          <a:p>
            <a:fld id="{8FF8BE51-C3B0-9B4F-9A06-4F809A9A7941}" type="slidenum">
              <a:rPr lang="en-US" smtClean="0"/>
              <a:pPr/>
              <a:t>12</a:t>
            </a:fld>
            <a:endParaRPr lang="en-US"/>
          </a:p>
        </p:txBody>
      </p:sp>
    </p:spTree>
    <p:extLst>
      <p:ext uri="{BB962C8B-B14F-4D97-AF65-F5344CB8AC3E}">
        <p14:creationId xmlns:p14="http://schemas.microsoft.com/office/powerpoint/2010/main" val="372512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17A2-CED2-B227-4FC9-65DC7682C188}"/>
              </a:ext>
            </a:extLst>
          </p:cNvPr>
          <p:cNvSpPr>
            <a:spLocks noGrp="1"/>
          </p:cNvSpPr>
          <p:nvPr>
            <p:ph type="title"/>
          </p:nvPr>
        </p:nvSpPr>
        <p:spPr>
          <a:xfrm>
            <a:off x="587829" y="798974"/>
            <a:ext cx="4129941" cy="1015539"/>
          </a:xfrm>
        </p:spPr>
        <p:txBody>
          <a:bodyPr anchor="b">
            <a:normAutofit/>
          </a:bodyPr>
          <a:lstStyle/>
          <a:p>
            <a:r>
              <a:rPr lang="en-US" sz="2800" dirty="0"/>
              <a:t>Potential Community Challenge</a:t>
            </a:r>
          </a:p>
        </p:txBody>
      </p:sp>
      <p:sp>
        <p:nvSpPr>
          <p:cNvPr id="3" name="Content Placeholder 2">
            <a:extLst>
              <a:ext uri="{FF2B5EF4-FFF2-40B4-BE49-F238E27FC236}">
                <a16:creationId xmlns:a16="http://schemas.microsoft.com/office/drawing/2014/main" id="{5514AD89-A09A-82F9-2D7F-148890B91A06}"/>
              </a:ext>
            </a:extLst>
          </p:cNvPr>
          <p:cNvSpPr>
            <a:spLocks noGrp="1"/>
          </p:cNvSpPr>
          <p:nvPr>
            <p:ph type="body" sz="half" idx="2"/>
          </p:nvPr>
        </p:nvSpPr>
        <p:spPr>
          <a:xfrm>
            <a:off x="587329" y="1957388"/>
            <a:ext cx="4132356" cy="3496285"/>
          </a:xfrm>
        </p:spPr>
        <p:txBody>
          <a:bodyPr>
            <a:noAutofit/>
          </a:bodyPr>
          <a:lstStyle/>
          <a:p>
            <a:r>
              <a:rPr lang="en-US" sz="2800" dirty="0"/>
              <a:t>How can children receive IDEA supports and services in the settings where children would be if they did not have a disability?</a:t>
            </a:r>
          </a:p>
        </p:txBody>
      </p:sp>
      <p:pic>
        <p:nvPicPr>
          <p:cNvPr id="2050" name="Picture 2" descr="A Group of People Jumping on a beach as the sun sets behind them.">
            <a:extLst>
              <a:ext uri="{FF2B5EF4-FFF2-40B4-BE49-F238E27FC236}">
                <a16:creationId xmlns:a16="http://schemas.microsoft.com/office/drawing/2014/main" id="{40CCF6C6-6794-105E-E9A0-69CC577DA0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6509" b="-2"/>
          <a:stretch/>
        </p:blipFill>
        <p:spPr bwMode="auto">
          <a:xfrm>
            <a:off x="5043714" y="798974"/>
            <a:ext cx="6549572" cy="4658826"/>
          </a:xfrm>
          <a:prstGeom prst="rect">
            <a:avLst/>
          </a:prstGeom>
          <a:solidFill>
            <a:srgbClr val="FFFFFF"/>
          </a:solidFill>
        </p:spPr>
      </p:pic>
      <p:sp>
        <p:nvSpPr>
          <p:cNvPr id="5" name="Slide Number Placeholder 4">
            <a:extLst>
              <a:ext uri="{FF2B5EF4-FFF2-40B4-BE49-F238E27FC236}">
                <a16:creationId xmlns:a16="http://schemas.microsoft.com/office/drawing/2014/main" id="{6E9D476F-60E8-6561-5B47-F4217C1F9202}"/>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13</a:t>
            </a:fld>
            <a:endParaRPr lang="en-US"/>
          </a:p>
        </p:txBody>
      </p:sp>
    </p:spTree>
    <p:extLst>
      <p:ext uri="{BB962C8B-B14F-4D97-AF65-F5344CB8AC3E}">
        <p14:creationId xmlns:p14="http://schemas.microsoft.com/office/powerpoint/2010/main" val="407813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D6F10B-8D77-87F6-187A-826D933256AB}"/>
              </a:ext>
            </a:extLst>
          </p:cNvPr>
          <p:cNvSpPr>
            <a:spLocks noGrp="1"/>
          </p:cNvSpPr>
          <p:nvPr>
            <p:ph type="title"/>
          </p:nvPr>
        </p:nvSpPr>
        <p:spPr>
          <a:xfrm>
            <a:off x="587829" y="346359"/>
            <a:ext cx="11005457" cy="911753"/>
          </a:xfrm>
        </p:spPr>
        <p:txBody>
          <a:bodyPr/>
          <a:lstStyle/>
          <a:p>
            <a:r>
              <a:rPr lang="en-US" dirty="0"/>
              <a:t>Potential Community Solution #1</a:t>
            </a:r>
          </a:p>
        </p:txBody>
      </p:sp>
      <p:sp>
        <p:nvSpPr>
          <p:cNvPr id="7" name="Text Placeholder 6">
            <a:extLst>
              <a:ext uri="{FF2B5EF4-FFF2-40B4-BE49-F238E27FC236}">
                <a16:creationId xmlns:a16="http://schemas.microsoft.com/office/drawing/2014/main" id="{7E2823E4-009B-8545-45F6-FEE5D59261CF}"/>
              </a:ext>
            </a:extLst>
          </p:cNvPr>
          <p:cNvSpPr>
            <a:spLocks noGrp="1"/>
          </p:cNvSpPr>
          <p:nvPr>
            <p:ph type="body" idx="1"/>
          </p:nvPr>
        </p:nvSpPr>
        <p:spPr/>
        <p:txBody>
          <a:bodyPr/>
          <a:lstStyle/>
          <a:p>
            <a:r>
              <a:rPr lang="en-US" dirty="0"/>
              <a:t>Possible </a:t>
            </a:r>
            <a:r>
              <a:rPr lang="en-US" dirty="0" err="1"/>
              <a:t>SOlution</a:t>
            </a:r>
            <a:endParaRPr lang="en-US" dirty="0"/>
          </a:p>
        </p:txBody>
      </p:sp>
      <p:sp>
        <p:nvSpPr>
          <p:cNvPr id="8" name="Content Placeholder 7">
            <a:extLst>
              <a:ext uri="{FF2B5EF4-FFF2-40B4-BE49-F238E27FC236}">
                <a16:creationId xmlns:a16="http://schemas.microsoft.com/office/drawing/2014/main" id="{8BFD3EA4-0BD8-8AB6-5797-F3234E67D88D}"/>
              </a:ext>
            </a:extLst>
          </p:cNvPr>
          <p:cNvSpPr>
            <a:spLocks noGrp="1"/>
          </p:cNvSpPr>
          <p:nvPr>
            <p:ph sz="half" idx="2"/>
          </p:nvPr>
        </p:nvSpPr>
        <p:spPr/>
        <p:txBody>
          <a:bodyPr>
            <a:normAutofit/>
          </a:bodyPr>
          <a:lstStyle/>
          <a:p>
            <a:r>
              <a:rPr lang="en-US" dirty="0"/>
              <a:t>Shared professional development across the system</a:t>
            </a:r>
          </a:p>
        </p:txBody>
      </p:sp>
      <p:sp>
        <p:nvSpPr>
          <p:cNvPr id="9" name="Text Placeholder 8">
            <a:extLst>
              <a:ext uri="{FF2B5EF4-FFF2-40B4-BE49-F238E27FC236}">
                <a16:creationId xmlns:a16="http://schemas.microsoft.com/office/drawing/2014/main" id="{390E3A24-D497-8106-4542-7CD805CFF4F4}"/>
              </a:ext>
            </a:extLst>
          </p:cNvPr>
          <p:cNvSpPr>
            <a:spLocks noGrp="1"/>
          </p:cNvSpPr>
          <p:nvPr>
            <p:ph type="body" sz="quarter" idx="3"/>
          </p:nvPr>
        </p:nvSpPr>
        <p:spPr/>
        <p:txBody>
          <a:bodyPr/>
          <a:lstStyle/>
          <a:p>
            <a:r>
              <a:rPr lang="en-US" dirty="0"/>
              <a:t>Indicator: Program supports for Professional Development</a:t>
            </a:r>
          </a:p>
        </p:txBody>
      </p:sp>
      <p:sp>
        <p:nvSpPr>
          <p:cNvPr id="10" name="Content Placeholder 9">
            <a:extLst>
              <a:ext uri="{FF2B5EF4-FFF2-40B4-BE49-F238E27FC236}">
                <a16:creationId xmlns:a16="http://schemas.microsoft.com/office/drawing/2014/main" id="{87C71BEA-4D0C-FDA3-8025-952E8D67D96F}"/>
              </a:ext>
            </a:extLst>
          </p:cNvPr>
          <p:cNvSpPr>
            <a:spLocks noGrp="1"/>
          </p:cNvSpPr>
          <p:nvPr>
            <p:ph sz="quarter" idx="4"/>
          </p:nvPr>
        </p:nvSpPr>
        <p:spPr/>
        <p:txBody>
          <a:bodyPr>
            <a:normAutofit/>
          </a:bodyPr>
          <a:lstStyle/>
          <a:p>
            <a:pPr marL="0" indent="0" algn="l">
              <a:buNone/>
            </a:pPr>
            <a:r>
              <a:rPr lang="en-US" b="0" i="0" u="none" strike="noStrike" dirty="0">
                <a:solidFill>
                  <a:srgbClr val="212529"/>
                </a:solidFill>
                <a:effectLst/>
                <a:latin typeface="+mn-lt"/>
              </a:rPr>
              <a:t>Guides and informs programs on evidence-based professional development approaches such as training, coaching, mentoring, and reflective practice (</a:t>
            </a:r>
            <a:r>
              <a:rPr lang="en-US" b="0" i="1" u="none" strike="noStrike" dirty="0">
                <a:solidFill>
                  <a:srgbClr val="212529"/>
                </a:solidFill>
                <a:effectLst/>
                <a:latin typeface="+mn-lt"/>
              </a:rPr>
              <a:t>i.e.</a:t>
            </a:r>
            <a:r>
              <a:rPr lang="en-US" b="0" i="0" u="none" strike="noStrike" dirty="0">
                <a:solidFill>
                  <a:srgbClr val="212529"/>
                </a:solidFill>
                <a:effectLst/>
                <a:latin typeface="+mn-lt"/>
              </a:rPr>
              <a:t>, supervisor-facilitated opportunities to reflect on one's experiences and biases as it relates to working with children and families).</a:t>
            </a:r>
          </a:p>
          <a:p>
            <a:pPr marL="0" indent="0">
              <a:buNone/>
            </a:pPr>
            <a:endParaRPr lang="en-US" dirty="0"/>
          </a:p>
        </p:txBody>
      </p:sp>
      <p:sp>
        <p:nvSpPr>
          <p:cNvPr id="5" name="Slide Number Placeholder 4">
            <a:extLst>
              <a:ext uri="{FF2B5EF4-FFF2-40B4-BE49-F238E27FC236}">
                <a16:creationId xmlns:a16="http://schemas.microsoft.com/office/drawing/2014/main" id="{FB399D03-8846-C134-9FC9-04467252A8CF}"/>
              </a:ext>
            </a:extLst>
          </p:cNvPr>
          <p:cNvSpPr>
            <a:spLocks noGrp="1"/>
          </p:cNvSpPr>
          <p:nvPr>
            <p:ph type="sldNum" sz="quarter" idx="12"/>
          </p:nvPr>
        </p:nvSpPr>
        <p:spPr/>
        <p:txBody>
          <a:bodyPr/>
          <a:lstStyle/>
          <a:p>
            <a:fld id="{8FF8BE51-C3B0-9B4F-9A06-4F809A9A7941}" type="slidenum">
              <a:rPr lang="en-US" smtClean="0"/>
              <a:pPr/>
              <a:t>14</a:t>
            </a:fld>
            <a:endParaRPr lang="en-US"/>
          </a:p>
        </p:txBody>
      </p:sp>
    </p:spTree>
    <p:extLst>
      <p:ext uri="{BB962C8B-B14F-4D97-AF65-F5344CB8AC3E}">
        <p14:creationId xmlns:p14="http://schemas.microsoft.com/office/powerpoint/2010/main" val="327520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C700-43AD-9289-76D5-9A5A388B5195}"/>
              </a:ext>
            </a:extLst>
          </p:cNvPr>
          <p:cNvSpPr>
            <a:spLocks noGrp="1"/>
          </p:cNvSpPr>
          <p:nvPr>
            <p:ph type="title"/>
          </p:nvPr>
        </p:nvSpPr>
        <p:spPr/>
        <p:txBody>
          <a:bodyPr/>
          <a:lstStyle/>
          <a:p>
            <a:r>
              <a:rPr lang="en-US" dirty="0"/>
              <a:t>Examples of Community Solutions</a:t>
            </a:r>
          </a:p>
        </p:txBody>
      </p:sp>
      <p:sp>
        <p:nvSpPr>
          <p:cNvPr id="3" name="Content Placeholder 2">
            <a:extLst>
              <a:ext uri="{FF2B5EF4-FFF2-40B4-BE49-F238E27FC236}">
                <a16:creationId xmlns:a16="http://schemas.microsoft.com/office/drawing/2014/main" id="{3A4E651B-20E5-D5DD-B1D1-4232E05FC4F3}"/>
              </a:ext>
            </a:extLst>
          </p:cNvPr>
          <p:cNvSpPr>
            <a:spLocks noGrp="1"/>
          </p:cNvSpPr>
          <p:nvPr>
            <p:ph idx="1"/>
          </p:nvPr>
        </p:nvSpPr>
        <p:spPr/>
        <p:txBody>
          <a:bodyPr/>
          <a:lstStyle/>
          <a:p>
            <a:r>
              <a:rPr lang="en-US" sz="2400" dirty="0">
                <a:effectLst/>
                <a:latin typeface="+mn-lt"/>
                <a:ea typeface="Times New Roman" panose="02020603050405020304" pitchFamily="18" charset="0"/>
              </a:rPr>
              <a:t>State Leaders partnered with Child Care Resource and Referral and Early Learning Hub directors to elevate the strategies to support Early Care and Education Providers when a child who experiences disability is enrolled in their program</a:t>
            </a:r>
          </a:p>
          <a:p>
            <a:r>
              <a:rPr lang="en-US" sz="2400" dirty="0">
                <a:effectLst/>
                <a:latin typeface="+mn-lt"/>
                <a:ea typeface="Times New Roman" panose="02020603050405020304" pitchFamily="18" charset="0"/>
              </a:rPr>
              <a:t>New training and technical assistance supports are being developed in partnership with Inclusive Partners, OCCD, ELD, and Inclusive Services</a:t>
            </a:r>
          </a:p>
          <a:p>
            <a:endParaRPr lang="en-US" dirty="0"/>
          </a:p>
        </p:txBody>
      </p:sp>
      <p:sp>
        <p:nvSpPr>
          <p:cNvPr id="4" name="Slide Number Placeholder 3">
            <a:extLst>
              <a:ext uri="{FF2B5EF4-FFF2-40B4-BE49-F238E27FC236}">
                <a16:creationId xmlns:a16="http://schemas.microsoft.com/office/drawing/2014/main" id="{5AA4BA52-D5B7-42EC-72B6-BB5FFEAB1A61}"/>
              </a:ext>
            </a:extLst>
          </p:cNvPr>
          <p:cNvSpPr>
            <a:spLocks noGrp="1"/>
          </p:cNvSpPr>
          <p:nvPr>
            <p:ph type="sldNum" sz="quarter" idx="4"/>
          </p:nvPr>
        </p:nvSpPr>
        <p:spPr/>
        <p:txBody>
          <a:bodyPr/>
          <a:lstStyle/>
          <a:p>
            <a:fld id="{8FF8BE51-C3B0-9B4F-9A06-4F809A9A7941}" type="slidenum">
              <a:rPr lang="en-US" smtClean="0"/>
              <a:pPr/>
              <a:t>15</a:t>
            </a:fld>
            <a:endParaRPr lang="en-US"/>
          </a:p>
        </p:txBody>
      </p:sp>
    </p:spTree>
    <p:extLst>
      <p:ext uri="{BB962C8B-B14F-4D97-AF65-F5344CB8AC3E}">
        <p14:creationId xmlns:p14="http://schemas.microsoft.com/office/powerpoint/2010/main" val="199381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C4B2-B23B-4C53-6EA9-77C37B17E19D}"/>
              </a:ext>
            </a:extLst>
          </p:cNvPr>
          <p:cNvSpPr>
            <a:spLocks noGrp="1"/>
          </p:cNvSpPr>
          <p:nvPr>
            <p:ph type="title"/>
          </p:nvPr>
        </p:nvSpPr>
        <p:spPr/>
        <p:txBody>
          <a:bodyPr/>
          <a:lstStyle/>
          <a:p>
            <a:r>
              <a:rPr lang="en-US" dirty="0"/>
              <a:t>Examples of Local Program Indicators</a:t>
            </a:r>
          </a:p>
        </p:txBody>
      </p:sp>
      <p:sp>
        <p:nvSpPr>
          <p:cNvPr id="8" name="Content Placeholder 7">
            <a:extLst>
              <a:ext uri="{FF2B5EF4-FFF2-40B4-BE49-F238E27FC236}">
                <a16:creationId xmlns:a16="http://schemas.microsoft.com/office/drawing/2014/main" id="{FE02A0BD-6C0D-704D-BE3A-91047AFC7DE1}"/>
              </a:ext>
            </a:extLst>
          </p:cNvPr>
          <p:cNvSpPr>
            <a:spLocks noGrp="1"/>
          </p:cNvSpPr>
          <p:nvPr>
            <p:ph idx="1"/>
          </p:nvPr>
        </p:nvSpPr>
        <p:spPr/>
        <p:txBody>
          <a:bodyPr/>
          <a:lstStyle/>
          <a:p>
            <a:r>
              <a:rPr lang="en-US" sz="2400" dirty="0"/>
              <a:t>Program Leadership Teams for Inclusion</a:t>
            </a:r>
          </a:p>
          <a:p>
            <a:r>
              <a:rPr lang="en-US" sz="2400" dirty="0"/>
              <a:t>Shared Purpose</a:t>
            </a:r>
          </a:p>
          <a:p>
            <a:r>
              <a:rPr lang="en-US" sz="2400" dirty="0"/>
              <a:t>Family Engagement and Partnerships</a:t>
            </a:r>
          </a:p>
          <a:p>
            <a:r>
              <a:rPr lang="en-US" sz="2400" dirty="0"/>
              <a:t>Curriculum</a:t>
            </a:r>
          </a:p>
          <a:p>
            <a:r>
              <a:rPr lang="en-US" sz="2400" dirty="0"/>
              <a:t>Policies and Procedures</a:t>
            </a:r>
          </a:p>
          <a:p>
            <a:r>
              <a:rPr lang="en-US" sz="2400" dirty="0"/>
              <a:t>Staff Policies and Structures</a:t>
            </a:r>
          </a:p>
          <a:p>
            <a:r>
              <a:rPr lang="en-US" sz="2400" dirty="0"/>
              <a:t>Collaborative Teaming</a:t>
            </a:r>
          </a:p>
          <a:p>
            <a:endParaRPr lang="en-US" dirty="0"/>
          </a:p>
        </p:txBody>
      </p:sp>
      <p:sp>
        <p:nvSpPr>
          <p:cNvPr id="4" name="Slide Number Placeholder 3">
            <a:extLst>
              <a:ext uri="{FF2B5EF4-FFF2-40B4-BE49-F238E27FC236}">
                <a16:creationId xmlns:a16="http://schemas.microsoft.com/office/drawing/2014/main" id="{F9E49E32-62FD-C24E-469A-1FC8DC6592D5}"/>
              </a:ext>
            </a:extLst>
          </p:cNvPr>
          <p:cNvSpPr>
            <a:spLocks noGrp="1"/>
          </p:cNvSpPr>
          <p:nvPr>
            <p:ph type="sldNum" sz="quarter" idx="4"/>
          </p:nvPr>
        </p:nvSpPr>
        <p:spPr/>
        <p:txBody>
          <a:bodyPr/>
          <a:lstStyle/>
          <a:p>
            <a:fld id="{8FF8BE51-C3B0-9B4F-9A06-4F809A9A7941}" type="slidenum">
              <a:rPr lang="en-US" smtClean="0"/>
              <a:pPr/>
              <a:t>16</a:t>
            </a:fld>
            <a:endParaRPr lang="en-US"/>
          </a:p>
        </p:txBody>
      </p:sp>
    </p:spTree>
    <p:extLst>
      <p:ext uri="{BB962C8B-B14F-4D97-AF65-F5344CB8AC3E}">
        <p14:creationId xmlns:p14="http://schemas.microsoft.com/office/powerpoint/2010/main" val="262178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17A2-CED2-B227-4FC9-65DC7682C188}"/>
              </a:ext>
            </a:extLst>
          </p:cNvPr>
          <p:cNvSpPr>
            <a:spLocks noGrp="1"/>
          </p:cNvSpPr>
          <p:nvPr>
            <p:ph type="title"/>
          </p:nvPr>
        </p:nvSpPr>
        <p:spPr>
          <a:xfrm>
            <a:off x="587829" y="798974"/>
            <a:ext cx="4129941" cy="1344152"/>
          </a:xfrm>
        </p:spPr>
        <p:txBody>
          <a:bodyPr anchor="b">
            <a:normAutofit/>
          </a:bodyPr>
          <a:lstStyle/>
          <a:p>
            <a:r>
              <a:rPr lang="en-US" sz="2800" dirty="0"/>
              <a:t>Potential Local Program Challenge</a:t>
            </a:r>
          </a:p>
        </p:txBody>
      </p:sp>
      <p:sp>
        <p:nvSpPr>
          <p:cNvPr id="3" name="Content Placeholder 2">
            <a:extLst>
              <a:ext uri="{FF2B5EF4-FFF2-40B4-BE49-F238E27FC236}">
                <a16:creationId xmlns:a16="http://schemas.microsoft.com/office/drawing/2014/main" id="{5514AD89-A09A-82F9-2D7F-148890B91A06}"/>
              </a:ext>
            </a:extLst>
          </p:cNvPr>
          <p:cNvSpPr>
            <a:spLocks noGrp="1"/>
          </p:cNvSpPr>
          <p:nvPr>
            <p:ph type="body" sz="half" idx="2"/>
          </p:nvPr>
        </p:nvSpPr>
        <p:spPr>
          <a:xfrm>
            <a:off x="587329" y="2428875"/>
            <a:ext cx="4132356" cy="3024797"/>
          </a:xfrm>
        </p:spPr>
        <p:txBody>
          <a:bodyPr>
            <a:noAutofit/>
          </a:bodyPr>
          <a:lstStyle/>
          <a:p>
            <a:r>
              <a:rPr lang="en-US" sz="2800" dirty="0"/>
              <a:t>How can administrators learn more about how to support preschool inclusion at the administrative level?</a:t>
            </a:r>
          </a:p>
        </p:txBody>
      </p:sp>
      <p:pic>
        <p:nvPicPr>
          <p:cNvPr id="3074" name="Picture 2" descr="Two women standing together reviewing papers as administrators discussing an IEP ">
            <a:extLst>
              <a:ext uri="{FF2B5EF4-FFF2-40B4-BE49-F238E27FC236}">
                <a16:creationId xmlns:a16="http://schemas.microsoft.com/office/drawing/2014/main" id="{713C116E-4098-C081-8B2D-003CCBE91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3" r="5475" b="-3"/>
          <a:stretch/>
        </p:blipFill>
        <p:spPr bwMode="auto">
          <a:xfrm>
            <a:off x="5043714" y="798974"/>
            <a:ext cx="6549572" cy="4658826"/>
          </a:xfrm>
          <a:prstGeom prst="rect">
            <a:avLst/>
          </a:prstGeom>
          <a:solidFill>
            <a:srgbClr val="FFFFFF"/>
          </a:solidFill>
        </p:spPr>
      </p:pic>
      <p:sp>
        <p:nvSpPr>
          <p:cNvPr id="5" name="Slide Number Placeholder 4">
            <a:extLst>
              <a:ext uri="{FF2B5EF4-FFF2-40B4-BE49-F238E27FC236}">
                <a16:creationId xmlns:a16="http://schemas.microsoft.com/office/drawing/2014/main" id="{6E9D476F-60E8-6561-5B47-F4217C1F9202}"/>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17</a:t>
            </a:fld>
            <a:endParaRPr lang="en-US"/>
          </a:p>
        </p:txBody>
      </p:sp>
    </p:spTree>
    <p:extLst>
      <p:ext uri="{BB962C8B-B14F-4D97-AF65-F5344CB8AC3E}">
        <p14:creationId xmlns:p14="http://schemas.microsoft.com/office/powerpoint/2010/main" val="2205114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5143-7821-C4DC-ACFD-68BD15903FC6}"/>
              </a:ext>
            </a:extLst>
          </p:cNvPr>
          <p:cNvSpPr>
            <a:spLocks noGrp="1"/>
          </p:cNvSpPr>
          <p:nvPr>
            <p:ph type="title"/>
          </p:nvPr>
        </p:nvSpPr>
        <p:spPr/>
        <p:txBody>
          <a:bodyPr/>
          <a:lstStyle/>
          <a:p>
            <a:r>
              <a:rPr lang="en-US" dirty="0"/>
              <a:t>Possible Local Program Solution #1</a:t>
            </a:r>
          </a:p>
        </p:txBody>
      </p:sp>
      <p:sp>
        <p:nvSpPr>
          <p:cNvPr id="3" name="Text Placeholder 2">
            <a:extLst>
              <a:ext uri="{FF2B5EF4-FFF2-40B4-BE49-F238E27FC236}">
                <a16:creationId xmlns:a16="http://schemas.microsoft.com/office/drawing/2014/main" id="{804D6210-56D7-D819-1F81-058FD4F0CFF1}"/>
              </a:ext>
            </a:extLst>
          </p:cNvPr>
          <p:cNvSpPr>
            <a:spLocks noGrp="1"/>
          </p:cNvSpPr>
          <p:nvPr>
            <p:ph type="body" idx="1"/>
          </p:nvPr>
        </p:nvSpPr>
        <p:spPr/>
        <p:txBody>
          <a:bodyPr/>
          <a:lstStyle/>
          <a:p>
            <a:r>
              <a:rPr lang="en-US" dirty="0"/>
              <a:t>Possible Solution</a:t>
            </a:r>
          </a:p>
        </p:txBody>
      </p:sp>
      <p:pic>
        <p:nvPicPr>
          <p:cNvPr id="9" name="Content Placeholder 8" descr="A close-up of a cover sheet of the preschool inclusion finance kit">
            <a:extLst>
              <a:ext uri="{FF2B5EF4-FFF2-40B4-BE49-F238E27FC236}">
                <a16:creationId xmlns:a16="http://schemas.microsoft.com/office/drawing/2014/main" id="{668ADA44-DB47-F635-7CE0-EC384CDE8EBE}"/>
              </a:ext>
            </a:extLst>
          </p:cNvPr>
          <p:cNvPicPr>
            <a:picLocks noGrp="1" noChangeAspect="1"/>
          </p:cNvPicPr>
          <p:nvPr>
            <p:ph sz="half" idx="2"/>
          </p:nvPr>
        </p:nvPicPr>
        <p:blipFill>
          <a:blip r:embed="rId2"/>
          <a:stretch>
            <a:fillRect/>
          </a:stretch>
        </p:blipFill>
        <p:spPr>
          <a:xfrm>
            <a:off x="855823" y="2149475"/>
            <a:ext cx="4852667" cy="3319463"/>
          </a:xfrm>
        </p:spPr>
      </p:pic>
      <p:sp>
        <p:nvSpPr>
          <p:cNvPr id="5" name="Text Placeholder 4">
            <a:extLst>
              <a:ext uri="{FF2B5EF4-FFF2-40B4-BE49-F238E27FC236}">
                <a16:creationId xmlns:a16="http://schemas.microsoft.com/office/drawing/2014/main" id="{069BE414-AD35-53D0-8808-226900020611}"/>
              </a:ext>
            </a:extLst>
          </p:cNvPr>
          <p:cNvSpPr>
            <a:spLocks noGrp="1"/>
          </p:cNvSpPr>
          <p:nvPr>
            <p:ph type="body" sz="quarter" idx="3"/>
          </p:nvPr>
        </p:nvSpPr>
        <p:spPr/>
        <p:txBody>
          <a:bodyPr/>
          <a:lstStyle/>
          <a:p>
            <a:r>
              <a:rPr lang="en-US" dirty="0"/>
              <a:t>Indicator: fiscal Resources</a:t>
            </a:r>
          </a:p>
        </p:txBody>
      </p:sp>
      <p:sp>
        <p:nvSpPr>
          <p:cNvPr id="6" name="Content Placeholder 5">
            <a:extLst>
              <a:ext uri="{FF2B5EF4-FFF2-40B4-BE49-F238E27FC236}">
                <a16:creationId xmlns:a16="http://schemas.microsoft.com/office/drawing/2014/main" id="{458156C0-55A5-B67D-79CD-64D430F0D889}"/>
              </a:ext>
            </a:extLst>
          </p:cNvPr>
          <p:cNvSpPr>
            <a:spLocks noGrp="1"/>
          </p:cNvSpPr>
          <p:nvPr>
            <p:ph sz="quarter" idx="4"/>
          </p:nvPr>
        </p:nvSpPr>
        <p:spPr/>
        <p:txBody>
          <a:bodyPr>
            <a:normAutofit/>
          </a:bodyPr>
          <a:lstStyle/>
          <a:p>
            <a:pPr marL="0" indent="0">
              <a:buNone/>
            </a:pPr>
            <a:r>
              <a:rPr lang="en-US" b="0" dirty="0">
                <a:effectLst/>
              </a:rPr>
              <a:t>The local program:</a:t>
            </a:r>
          </a:p>
          <a:p>
            <a:r>
              <a:rPr lang="en-US" dirty="0">
                <a:effectLst/>
              </a:rPr>
              <a:t>Develops a budget for staffing, training, and coaching to support inclusion.</a:t>
            </a:r>
          </a:p>
          <a:p>
            <a:r>
              <a:rPr lang="en-US" dirty="0">
                <a:effectLst/>
              </a:rPr>
              <a:t>Plans for, monitors, and evaluates the effective use of fiscal, staff and other resources to support inclusive practices.</a:t>
            </a:r>
            <a:endParaRPr lang="en-US" b="0" dirty="0">
              <a:solidFill>
                <a:srgbClr val="303030"/>
              </a:solidFill>
              <a:effectLst/>
            </a:endParaRPr>
          </a:p>
          <a:p>
            <a:endParaRPr lang="en-US" dirty="0"/>
          </a:p>
        </p:txBody>
      </p:sp>
      <p:sp>
        <p:nvSpPr>
          <p:cNvPr id="7" name="Slide Number Placeholder 6">
            <a:extLst>
              <a:ext uri="{FF2B5EF4-FFF2-40B4-BE49-F238E27FC236}">
                <a16:creationId xmlns:a16="http://schemas.microsoft.com/office/drawing/2014/main" id="{B3F26506-31A4-DAD5-B564-11A055ABC19C}"/>
              </a:ext>
            </a:extLst>
          </p:cNvPr>
          <p:cNvSpPr>
            <a:spLocks noGrp="1"/>
          </p:cNvSpPr>
          <p:nvPr>
            <p:ph type="sldNum" sz="quarter" idx="12"/>
          </p:nvPr>
        </p:nvSpPr>
        <p:spPr/>
        <p:txBody>
          <a:bodyPr/>
          <a:lstStyle/>
          <a:p>
            <a:fld id="{8FF8BE51-C3B0-9B4F-9A06-4F809A9A7941}" type="slidenum">
              <a:rPr lang="en-US" smtClean="0"/>
              <a:pPr/>
              <a:t>18</a:t>
            </a:fld>
            <a:endParaRPr lang="en-US"/>
          </a:p>
        </p:txBody>
      </p:sp>
    </p:spTree>
    <p:extLst>
      <p:ext uri="{BB962C8B-B14F-4D97-AF65-F5344CB8AC3E}">
        <p14:creationId xmlns:p14="http://schemas.microsoft.com/office/powerpoint/2010/main" val="92829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2EE8-B806-0FFE-F4A1-355C11929B39}"/>
              </a:ext>
            </a:extLst>
          </p:cNvPr>
          <p:cNvSpPr>
            <a:spLocks noGrp="1"/>
          </p:cNvSpPr>
          <p:nvPr>
            <p:ph type="title"/>
          </p:nvPr>
        </p:nvSpPr>
        <p:spPr/>
        <p:txBody>
          <a:bodyPr/>
          <a:lstStyle/>
          <a:p>
            <a:r>
              <a:rPr lang="en-US" dirty="0"/>
              <a:t>Possible Local Program Solution #2</a:t>
            </a:r>
          </a:p>
        </p:txBody>
      </p:sp>
      <p:sp>
        <p:nvSpPr>
          <p:cNvPr id="3" name="Text Placeholder 2">
            <a:extLst>
              <a:ext uri="{FF2B5EF4-FFF2-40B4-BE49-F238E27FC236}">
                <a16:creationId xmlns:a16="http://schemas.microsoft.com/office/drawing/2014/main" id="{EE5EA362-CFF5-5972-825C-0ACC5BDA729E}"/>
              </a:ext>
            </a:extLst>
          </p:cNvPr>
          <p:cNvSpPr>
            <a:spLocks noGrp="1"/>
          </p:cNvSpPr>
          <p:nvPr>
            <p:ph type="body" idx="1"/>
          </p:nvPr>
        </p:nvSpPr>
        <p:spPr/>
        <p:txBody>
          <a:bodyPr/>
          <a:lstStyle/>
          <a:p>
            <a:r>
              <a:rPr lang="en-US" dirty="0"/>
              <a:t>Possible Solution</a:t>
            </a:r>
          </a:p>
        </p:txBody>
      </p:sp>
      <p:sp>
        <p:nvSpPr>
          <p:cNvPr id="4" name="Content Placeholder 3">
            <a:extLst>
              <a:ext uri="{FF2B5EF4-FFF2-40B4-BE49-F238E27FC236}">
                <a16:creationId xmlns:a16="http://schemas.microsoft.com/office/drawing/2014/main" id="{3D6A9A1B-E9DB-C904-4ECB-5BA76BB2B739}"/>
              </a:ext>
            </a:extLst>
          </p:cNvPr>
          <p:cNvSpPr>
            <a:spLocks noGrp="1"/>
          </p:cNvSpPr>
          <p:nvPr>
            <p:ph sz="half" idx="2"/>
          </p:nvPr>
        </p:nvSpPr>
        <p:spPr>
          <a:xfrm>
            <a:off x="587829" y="2148785"/>
            <a:ext cx="5388428" cy="3769414"/>
          </a:xfrm>
        </p:spPr>
        <p:txBody>
          <a:bodyPr>
            <a:noAutofit/>
          </a:bodyPr>
          <a:lstStyle/>
          <a:p>
            <a:r>
              <a:rPr lang="en-US" dirty="0"/>
              <a:t>Administrators create a culture that values inclusion across the program</a:t>
            </a:r>
          </a:p>
        </p:txBody>
      </p:sp>
      <p:sp>
        <p:nvSpPr>
          <p:cNvPr id="5" name="Text Placeholder 4">
            <a:extLst>
              <a:ext uri="{FF2B5EF4-FFF2-40B4-BE49-F238E27FC236}">
                <a16:creationId xmlns:a16="http://schemas.microsoft.com/office/drawing/2014/main" id="{3F03613D-6C15-28BA-BD7D-AA038802AFB2}"/>
              </a:ext>
            </a:extLst>
          </p:cNvPr>
          <p:cNvSpPr>
            <a:spLocks noGrp="1"/>
          </p:cNvSpPr>
          <p:nvPr>
            <p:ph type="body" sz="quarter" idx="3"/>
          </p:nvPr>
        </p:nvSpPr>
        <p:spPr/>
        <p:txBody>
          <a:bodyPr/>
          <a:lstStyle/>
          <a:p>
            <a:r>
              <a:rPr lang="en-US" dirty="0"/>
              <a:t>Indicator: Collaborative Teaming</a:t>
            </a:r>
          </a:p>
        </p:txBody>
      </p:sp>
      <p:sp>
        <p:nvSpPr>
          <p:cNvPr id="6" name="Content Placeholder 5">
            <a:extLst>
              <a:ext uri="{FF2B5EF4-FFF2-40B4-BE49-F238E27FC236}">
                <a16:creationId xmlns:a16="http://schemas.microsoft.com/office/drawing/2014/main" id="{7488F69B-3BB8-B39F-D9E7-6C608BE369B5}"/>
              </a:ext>
            </a:extLst>
          </p:cNvPr>
          <p:cNvSpPr>
            <a:spLocks noGrp="1"/>
          </p:cNvSpPr>
          <p:nvPr>
            <p:ph sz="quarter" idx="4"/>
          </p:nvPr>
        </p:nvSpPr>
        <p:spPr>
          <a:xfrm>
            <a:off x="6204857" y="2147816"/>
            <a:ext cx="5388429" cy="3770383"/>
          </a:xfrm>
        </p:spPr>
        <p:txBody>
          <a:bodyPr>
            <a:noAutofit/>
          </a:bodyPr>
          <a:lstStyle/>
          <a:p>
            <a:r>
              <a:rPr lang="en-US" sz="1800" b="0" i="0" u="none" strike="noStrike" dirty="0">
                <a:solidFill>
                  <a:srgbClr val="212529"/>
                </a:solidFill>
                <a:effectLst/>
                <a:latin typeface="+mn-lt"/>
              </a:rPr>
              <a:t>Establishes interdisciplinary teams that include individuals who share families' culture or language to help them support families and their children in ways that are culturally responsive and sustaining.</a:t>
            </a:r>
          </a:p>
          <a:p>
            <a:r>
              <a:rPr lang="en-US" sz="1800" b="0" i="0" u="none" strike="noStrike" dirty="0">
                <a:solidFill>
                  <a:srgbClr val="212529"/>
                </a:solidFill>
                <a:effectLst/>
                <a:latin typeface="+mn-lt"/>
              </a:rPr>
              <a:t>Establishes an appropriate staffing structure to ensure EI, special education, and related service providers can support providers in using inclusive practices and embedded services to meet the needs of children with disabilities and their families.</a:t>
            </a:r>
          </a:p>
          <a:p>
            <a:endParaRPr lang="en-US" sz="1800" dirty="0"/>
          </a:p>
        </p:txBody>
      </p:sp>
      <p:sp>
        <p:nvSpPr>
          <p:cNvPr id="7" name="Slide Number Placeholder 6">
            <a:extLst>
              <a:ext uri="{FF2B5EF4-FFF2-40B4-BE49-F238E27FC236}">
                <a16:creationId xmlns:a16="http://schemas.microsoft.com/office/drawing/2014/main" id="{83FE8395-DD09-A605-0124-2A86A86DACCA}"/>
              </a:ext>
            </a:extLst>
          </p:cNvPr>
          <p:cNvSpPr>
            <a:spLocks noGrp="1"/>
          </p:cNvSpPr>
          <p:nvPr>
            <p:ph type="sldNum" sz="quarter" idx="12"/>
          </p:nvPr>
        </p:nvSpPr>
        <p:spPr/>
        <p:txBody>
          <a:bodyPr/>
          <a:lstStyle/>
          <a:p>
            <a:fld id="{8FF8BE51-C3B0-9B4F-9A06-4F809A9A7941}" type="slidenum">
              <a:rPr lang="en-US" smtClean="0"/>
              <a:pPr/>
              <a:t>19</a:t>
            </a:fld>
            <a:endParaRPr lang="en-US"/>
          </a:p>
        </p:txBody>
      </p:sp>
    </p:spTree>
    <p:extLst>
      <p:ext uri="{BB962C8B-B14F-4D97-AF65-F5344CB8AC3E}">
        <p14:creationId xmlns:p14="http://schemas.microsoft.com/office/powerpoint/2010/main" val="250987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a:xfrm>
            <a:off x="341319" y="203916"/>
            <a:ext cx="11636368" cy="1329610"/>
          </a:xfrm>
        </p:spPr>
        <p:txBody>
          <a:bodyPr>
            <a:noAutofit/>
          </a:bodyPr>
          <a:lstStyle/>
          <a:p>
            <a:r>
              <a:rPr lang="en-US" sz="4400" dirty="0"/>
              <a:t>A Blueprint to Inclusion: </a:t>
            </a:r>
            <a:br>
              <a:rPr lang="en-US" sz="4400" dirty="0"/>
            </a:br>
            <a:r>
              <a:rPr lang="en-US" sz="4400" dirty="0"/>
              <a:t>Supporting Systemic Change in California</a:t>
            </a:r>
            <a:endParaRPr lang="en-US" sz="4400" dirty="0">
              <a:cs typeface="Aria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quarter" idx="10"/>
          </p:nvPr>
        </p:nvSpPr>
        <p:spPr>
          <a:xfrm>
            <a:off x="1097759" y="1843087"/>
            <a:ext cx="10123488" cy="3171825"/>
          </a:xfrm>
        </p:spPr>
        <p:txBody>
          <a:bodyPr/>
          <a:lstStyle/>
          <a:p>
            <a:pPr marL="0" indent="0" algn="ctr">
              <a:buNone/>
            </a:pPr>
            <a:r>
              <a:rPr lang="en-US" b="1" dirty="0"/>
              <a:t>Opportunities for All Branch </a:t>
            </a:r>
          </a:p>
          <a:p>
            <a:pPr marL="0" indent="0" algn="ctr">
              <a:buNone/>
            </a:pPr>
            <a:r>
              <a:rPr lang="en-US" altLang="en-US" b="1" dirty="0"/>
              <a:t>Early Education Division </a:t>
            </a:r>
            <a:br>
              <a:rPr lang="en-US" altLang="en-US" b="1" dirty="0"/>
            </a:br>
            <a:r>
              <a:rPr lang="en-US" altLang="en-US" b="1" dirty="0"/>
              <a:t>Special Education Division </a:t>
            </a:r>
          </a:p>
          <a:p>
            <a:pPr marL="0" indent="0" algn="ctr">
              <a:buNone/>
            </a:pPr>
            <a:r>
              <a:rPr lang="en-US" b="1" dirty="0"/>
              <a:t>Date: October 4, 2024</a:t>
            </a:r>
          </a:p>
          <a:p>
            <a:pPr marL="0" indent="0" algn="ctr">
              <a:buNone/>
            </a:pPr>
            <a:r>
              <a:rPr lang="en-US" b="1" dirty="0"/>
              <a:t>Time: 1 to 2 p.m.</a:t>
            </a:r>
          </a:p>
          <a:p>
            <a:endParaRPr lang="en-US" dirty="0"/>
          </a:p>
        </p:txBody>
      </p:sp>
    </p:spTree>
    <p:extLst>
      <p:ext uri="{BB962C8B-B14F-4D97-AF65-F5344CB8AC3E}">
        <p14:creationId xmlns:p14="http://schemas.microsoft.com/office/powerpoint/2010/main" val="304272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12C342D-DDED-7F2F-02B0-8EF244895D0C}"/>
              </a:ext>
            </a:extLst>
          </p:cNvPr>
          <p:cNvSpPr>
            <a:spLocks noGrp="1"/>
          </p:cNvSpPr>
          <p:nvPr>
            <p:ph type="title" idx="4294967295"/>
          </p:nvPr>
        </p:nvSpPr>
        <p:spPr>
          <a:xfrm>
            <a:off x="10360025" y="6350000"/>
            <a:ext cx="1233488" cy="503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F8BE51-C3B0-9B4F-9A06-4F809A9A7941}" type="slidenum">
              <a:rPr kumimoji="0" lang="en-US" sz="20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2000" b="1" i="0"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8" descr="Document titled Belonging Reflection Tool for Early Care &amp; Learning Teams.&#10;Table with 3 columns: 1) Dimensions of Belonging with description on each line (present, invited), 2) What is our team doing really well right nnow in this area? (to be filled out) and 3) Are there opportunities for our team to grow in this area (to be filled out)?">
            <a:extLst>
              <a:ext uri="{FF2B5EF4-FFF2-40B4-BE49-F238E27FC236}">
                <a16:creationId xmlns:a16="http://schemas.microsoft.com/office/drawing/2014/main" id="{F91BC967-1760-8919-B805-2336F4B3CA3A}"/>
              </a:ext>
            </a:extLst>
          </p:cNvPr>
          <p:cNvPicPr>
            <a:picLocks noChangeAspect="1"/>
          </p:cNvPicPr>
          <p:nvPr/>
        </p:nvPicPr>
        <p:blipFill>
          <a:blip r:embed="rId2"/>
          <a:stretch>
            <a:fillRect/>
          </a:stretch>
        </p:blipFill>
        <p:spPr>
          <a:xfrm>
            <a:off x="2248336" y="68263"/>
            <a:ext cx="7695329" cy="5886926"/>
          </a:xfrm>
          <a:prstGeom prst="rect">
            <a:avLst/>
          </a:prstGeom>
          <a:noFill/>
        </p:spPr>
      </p:pic>
    </p:spTree>
    <p:extLst>
      <p:ext uri="{BB962C8B-B14F-4D97-AF65-F5344CB8AC3E}">
        <p14:creationId xmlns:p14="http://schemas.microsoft.com/office/powerpoint/2010/main" val="2917144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C700-43AD-9289-76D5-9A5A388B5195}"/>
              </a:ext>
            </a:extLst>
          </p:cNvPr>
          <p:cNvSpPr>
            <a:spLocks noGrp="1"/>
          </p:cNvSpPr>
          <p:nvPr>
            <p:ph type="title"/>
          </p:nvPr>
        </p:nvSpPr>
        <p:spPr>
          <a:xfrm>
            <a:off x="587829" y="226979"/>
            <a:ext cx="11005456" cy="899693"/>
          </a:xfrm>
        </p:spPr>
        <p:txBody>
          <a:bodyPr anchor="t">
            <a:normAutofit/>
          </a:bodyPr>
          <a:lstStyle/>
          <a:p>
            <a:r>
              <a:rPr lang="en-US" dirty="0"/>
              <a:t>Examples of Local Programs Solutions</a:t>
            </a:r>
          </a:p>
        </p:txBody>
      </p:sp>
      <p:pic>
        <p:nvPicPr>
          <p:cNvPr id="6" name="Content Placeholder 5" descr="Front cover of the Resource Guide for Early Childhood Collaborative Itinerant Teaching Model (published July 2024).">
            <a:extLst>
              <a:ext uri="{FF2B5EF4-FFF2-40B4-BE49-F238E27FC236}">
                <a16:creationId xmlns:a16="http://schemas.microsoft.com/office/drawing/2014/main" id="{5F779938-18AB-8F3C-76C1-A6FB49D33307}"/>
              </a:ext>
            </a:extLst>
          </p:cNvPr>
          <p:cNvPicPr>
            <a:picLocks noGrp="1" noChangeAspect="1"/>
          </p:cNvPicPr>
          <p:nvPr>
            <p:ph sz="half" idx="1"/>
          </p:nvPr>
        </p:nvPicPr>
        <p:blipFill>
          <a:blip r:embed="rId3"/>
          <a:stretch>
            <a:fillRect/>
          </a:stretch>
        </p:blipFill>
        <p:spPr>
          <a:xfrm>
            <a:off x="1589344" y="1368358"/>
            <a:ext cx="3385397" cy="4091116"/>
          </a:xfrm>
          <a:noFill/>
        </p:spPr>
      </p:pic>
      <p:sp>
        <p:nvSpPr>
          <p:cNvPr id="11" name="Text Placeholder 3">
            <a:extLst>
              <a:ext uri="{FF2B5EF4-FFF2-40B4-BE49-F238E27FC236}">
                <a16:creationId xmlns:a16="http://schemas.microsoft.com/office/drawing/2014/main" id="{A06670FD-2E88-164E-84B2-D639B57514A9}"/>
              </a:ext>
            </a:extLst>
          </p:cNvPr>
          <p:cNvSpPr>
            <a:spLocks noGrp="1"/>
          </p:cNvSpPr>
          <p:nvPr>
            <p:ph sz="half" idx="2"/>
          </p:nvPr>
        </p:nvSpPr>
        <p:spPr>
          <a:xfrm>
            <a:off x="6204856" y="1376140"/>
            <a:ext cx="5388429" cy="4082723"/>
          </a:xfrm>
        </p:spPr>
        <p:txBody>
          <a:bodyPr>
            <a:normAutofit/>
          </a:bodyPr>
          <a:lstStyle/>
          <a:p>
            <a:r>
              <a:rPr lang="en-US" sz="2800" dirty="0"/>
              <a:t>A guide for program administrators to build a collaborative services model.</a:t>
            </a:r>
          </a:p>
        </p:txBody>
      </p:sp>
      <p:sp>
        <p:nvSpPr>
          <p:cNvPr id="4" name="Slide Number Placeholder 3">
            <a:extLst>
              <a:ext uri="{FF2B5EF4-FFF2-40B4-BE49-F238E27FC236}">
                <a16:creationId xmlns:a16="http://schemas.microsoft.com/office/drawing/2014/main" id="{5AA4BA52-D5B7-42EC-72B6-BB5FFEAB1A61}"/>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21</a:t>
            </a:fld>
            <a:endParaRPr lang="en-US"/>
          </a:p>
        </p:txBody>
      </p:sp>
    </p:spTree>
    <p:extLst>
      <p:ext uri="{BB962C8B-B14F-4D97-AF65-F5344CB8AC3E}">
        <p14:creationId xmlns:p14="http://schemas.microsoft.com/office/powerpoint/2010/main" val="405848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F67C50-03A6-76A9-6B1B-E864269E83CA}"/>
              </a:ext>
            </a:extLst>
          </p:cNvPr>
          <p:cNvSpPr>
            <a:spLocks noGrp="1"/>
          </p:cNvSpPr>
          <p:nvPr>
            <p:ph type="title"/>
          </p:nvPr>
        </p:nvSpPr>
        <p:spPr/>
        <p:txBody>
          <a:bodyPr/>
          <a:lstStyle/>
          <a:p>
            <a:r>
              <a:rPr lang="en-US" dirty="0"/>
              <a:t>Examples of Environment Indicators</a:t>
            </a:r>
          </a:p>
        </p:txBody>
      </p:sp>
      <p:sp>
        <p:nvSpPr>
          <p:cNvPr id="7" name="Content Placeholder 6">
            <a:extLst>
              <a:ext uri="{FF2B5EF4-FFF2-40B4-BE49-F238E27FC236}">
                <a16:creationId xmlns:a16="http://schemas.microsoft.com/office/drawing/2014/main" id="{C8BA4506-E22A-85A4-96F3-4D631E216E95}"/>
              </a:ext>
            </a:extLst>
          </p:cNvPr>
          <p:cNvSpPr>
            <a:spLocks noGrp="1"/>
          </p:cNvSpPr>
          <p:nvPr>
            <p:ph idx="1"/>
          </p:nvPr>
        </p:nvSpPr>
        <p:spPr/>
        <p:txBody>
          <a:bodyPr>
            <a:noAutofit/>
          </a:bodyPr>
          <a:lstStyle/>
          <a:p>
            <a:r>
              <a:rPr lang="en-US" sz="2400" dirty="0"/>
              <a:t>Physical Environment</a:t>
            </a:r>
          </a:p>
          <a:p>
            <a:r>
              <a:rPr lang="en-US" sz="2400" dirty="0"/>
              <a:t>Children’s Autonomy and Child-Centered Approaches</a:t>
            </a:r>
          </a:p>
          <a:p>
            <a:r>
              <a:rPr lang="en-US" sz="2400" dirty="0"/>
              <a:t>Family Partnerships</a:t>
            </a:r>
          </a:p>
          <a:p>
            <a:r>
              <a:rPr lang="en-US" sz="2400" dirty="0"/>
              <a:t>Instruction</a:t>
            </a:r>
          </a:p>
          <a:p>
            <a:r>
              <a:rPr lang="en-US" sz="2400" dirty="0"/>
              <a:t>Supporting Dual Language Learners with Disabilities</a:t>
            </a:r>
          </a:p>
          <a:p>
            <a:r>
              <a:rPr lang="en-US" sz="2400" dirty="0"/>
              <a:t>Anti-Bias, Culturally Responsive, Sustaining and Identity Affirming Practices </a:t>
            </a:r>
          </a:p>
        </p:txBody>
      </p:sp>
      <p:sp>
        <p:nvSpPr>
          <p:cNvPr id="5" name="Slide Number Placeholder 4">
            <a:extLst>
              <a:ext uri="{FF2B5EF4-FFF2-40B4-BE49-F238E27FC236}">
                <a16:creationId xmlns:a16="http://schemas.microsoft.com/office/drawing/2014/main" id="{33E520C4-8C05-CAE0-A9B8-63A279AC5E00}"/>
              </a:ext>
            </a:extLst>
          </p:cNvPr>
          <p:cNvSpPr>
            <a:spLocks noGrp="1"/>
          </p:cNvSpPr>
          <p:nvPr>
            <p:ph type="sldNum" sz="quarter" idx="4"/>
          </p:nvPr>
        </p:nvSpPr>
        <p:spPr/>
        <p:txBody>
          <a:bodyPr/>
          <a:lstStyle/>
          <a:p>
            <a:fld id="{8FF8BE51-C3B0-9B4F-9A06-4F809A9A7941}" type="slidenum">
              <a:rPr lang="en-US" smtClean="0"/>
              <a:pPr/>
              <a:t>22</a:t>
            </a:fld>
            <a:endParaRPr lang="en-US"/>
          </a:p>
        </p:txBody>
      </p:sp>
    </p:spTree>
    <p:extLst>
      <p:ext uri="{BB962C8B-B14F-4D97-AF65-F5344CB8AC3E}">
        <p14:creationId xmlns:p14="http://schemas.microsoft.com/office/powerpoint/2010/main" val="2761179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17A2-CED2-B227-4FC9-65DC7682C188}"/>
              </a:ext>
            </a:extLst>
          </p:cNvPr>
          <p:cNvSpPr>
            <a:spLocks noGrp="1"/>
          </p:cNvSpPr>
          <p:nvPr>
            <p:ph type="title"/>
          </p:nvPr>
        </p:nvSpPr>
        <p:spPr>
          <a:xfrm>
            <a:off x="587829" y="798974"/>
            <a:ext cx="4129941" cy="1568670"/>
          </a:xfrm>
        </p:spPr>
        <p:txBody>
          <a:bodyPr anchor="b">
            <a:normAutofit/>
          </a:bodyPr>
          <a:lstStyle/>
          <a:p>
            <a:r>
              <a:rPr lang="en-US" sz="2800" dirty="0"/>
              <a:t>Potential Environment Challenge</a:t>
            </a:r>
          </a:p>
        </p:txBody>
      </p:sp>
      <p:sp>
        <p:nvSpPr>
          <p:cNvPr id="3" name="Content Placeholder 2">
            <a:extLst>
              <a:ext uri="{FF2B5EF4-FFF2-40B4-BE49-F238E27FC236}">
                <a16:creationId xmlns:a16="http://schemas.microsoft.com/office/drawing/2014/main" id="{5514AD89-A09A-82F9-2D7F-148890B91A06}"/>
              </a:ext>
            </a:extLst>
          </p:cNvPr>
          <p:cNvSpPr>
            <a:spLocks noGrp="1"/>
          </p:cNvSpPr>
          <p:nvPr>
            <p:ph type="body" sz="half" idx="2"/>
          </p:nvPr>
        </p:nvSpPr>
        <p:spPr>
          <a:xfrm>
            <a:off x="587329" y="2579915"/>
            <a:ext cx="4132356" cy="2873758"/>
          </a:xfrm>
        </p:spPr>
        <p:txBody>
          <a:bodyPr>
            <a:noAutofit/>
          </a:bodyPr>
          <a:lstStyle/>
          <a:p>
            <a:r>
              <a:rPr lang="en-US" sz="2800" dirty="0"/>
              <a:t>How can children receive IDEA supports and services within the general education classroom environment?</a:t>
            </a:r>
          </a:p>
        </p:txBody>
      </p:sp>
      <p:pic>
        <p:nvPicPr>
          <p:cNvPr id="4098" name="Picture 2" descr="Two girls painting pictures while sitting at a wooden table.">
            <a:extLst>
              <a:ext uri="{FF2B5EF4-FFF2-40B4-BE49-F238E27FC236}">
                <a16:creationId xmlns:a16="http://schemas.microsoft.com/office/drawing/2014/main" id="{FDF17E48-E044-8088-A7DA-479A4AA88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995" r="-2" b="19428"/>
          <a:stretch/>
        </p:blipFill>
        <p:spPr bwMode="auto">
          <a:xfrm>
            <a:off x="5244149" y="798974"/>
            <a:ext cx="6148701" cy="46588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E9D476F-60E8-6561-5B47-F4217C1F9202}"/>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23</a:t>
            </a:fld>
            <a:endParaRPr lang="en-US"/>
          </a:p>
        </p:txBody>
      </p:sp>
    </p:spTree>
    <p:extLst>
      <p:ext uri="{BB962C8B-B14F-4D97-AF65-F5344CB8AC3E}">
        <p14:creationId xmlns:p14="http://schemas.microsoft.com/office/powerpoint/2010/main" val="63864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D6F10B-8D77-87F6-187A-826D933256AB}"/>
              </a:ext>
            </a:extLst>
          </p:cNvPr>
          <p:cNvSpPr>
            <a:spLocks noGrp="1"/>
          </p:cNvSpPr>
          <p:nvPr>
            <p:ph type="title"/>
          </p:nvPr>
        </p:nvSpPr>
        <p:spPr/>
        <p:txBody>
          <a:bodyPr/>
          <a:lstStyle/>
          <a:p>
            <a:r>
              <a:rPr lang="en-US" dirty="0"/>
              <a:t>Potential Environment Solution #1</a:t>
            </a:r>
          </a:p>
        </p:txBody>
      </p:sp>
      <p:sp>
        <p:nvSpPr>
          <p:cNvPr id="7" name="Text Placeholder 6">
            <a:extLst>
              <a:ext uri="{FF2B5EF4-FFF2-40B4-BE49-F238E27FC236}">
                <a16:creationId xmlns:a16="http://schemas.microsoft.com/office/drawing/2014/main" id="{7E2823E4-009B-8545-45F6-FEE5D59261CF}"/>
              </a:ext>
            </a:extLst>
          </p:cNvPr>
          <p:cNvSpPr>
            <a:spLocks noGrp="1"/>
          </p:cNvSpPr>
          <p:nvPr>
            <p:ph type="body" idx="1"/>
          </p:nvPr>
        </p:nvSpPr>
        <p:spPr/>
        <p:txBody>
          <a:bodyPr/>
          <a:lstStyle/>
          <a:p>
            <a:r>
              <a:rPr lang="en-US" dirty="0"/>
              <a:t>Possible </a:t>
            </a:r>
            <a:r>
              <a:rPr lang="en-US" dirty="0" err="1"/>
              <a:t>SOlution</a:t>
            </a:r>
            <a:endParaRPr lang="en-US" dirty="0"/>
          </a:p>
        </p:txBody>
      </p:sp>
      <p:sp>
        <p:nvSpPr>
          <p:cNvPr id="8" name="Content Placeholder 7">
            <a:extLst>
              <a:ext uri="{FF2B5EF4-FFF2-40B4-BE49-F238E27FC236}">
                <a16:creationId xmlns:a16="http://schemas.microsoft.com/office/drawing/2014/main" id="{8BFD3EA4-0BD8-8AB6-5797-F3234E67D88D}"/>
              </a:ext>
            </a:extLst>
          </p:cNvPr>
          <p:cNvSpPr>
            <a:spLocks noGrp="1"/>
          </p:cNvSpPr>
          <p:nvPr>
            <p:ph sz="half" idx="2"/>
          </p:nvPr>
        </p:nvSpPr>
        <p:spPr>
          <a:xfrm>
            <a:off x="587829" y="2148785"/>
            <a:ext cx="5388428" cy="3447928"/>
          </a:xfrm>
        </p:spPr>
        <p:txBody>
          <a:bodyPr>
            <a:noAutofit/>
          </a:bodyPr>
          <a:lstStyle/>
          <a:p>
            <a:r>
              <a:rPr lang="en-US" dirty="0"/>
              <a:t>Build capacity to engage in practices that use natural routines to support IEP goals and objectives</a:t>
            </a:r>
          </a:p>
        </p:txBody>
      </p:sp>
      <p:sp>
        <p:nvSpPr>
          <p:cNvPr id="9" name="Text Placeholder 8">
            <a:extLst>
              <a:ext uri="{FF2B5EF4-FFF2-40B4-BE49-F238E27FC236}">
                <a16:creationId xmlns:a16="http://schemas.microsoft.com/office/drawing/2014/main" id="{390E3A24-D497-8106-4542-7CD805CFF4F4}"/>
              </a:ext>
            </a:extLst>
          </p:cNvPr>
          <p:cNvSpPr>
            <a:spLocks noGrp="1"/>
          </p:cNvSpPr>
          <p:nvPr>
            <p:ph type="body" sz="quarter" idx="3"/>
          </p:nvPr>
        </p:nvSpPr>
        <p:spPr/>
        <p:txBody>
          <a:bodyPr/>
          <a:lstStyle/>
          <a:p>
            <a:r>
              <a:rPr lang="en-US" dirty="0"/>
              <a:t>Indicator: Instruction</a:t>
            </a:r>
          </a:p>
        </p:txBody>
      </p:sp>
      <p:sp>
        <p:nvSpPr>
          <p:cNvPr id="10" name="Content Placeholder 9">
            <a:extLst>
              <a:ext uri="{FF2B5EF4-FFF2-40B4-BE49-F238E27FC236}">
                <a16:creationId xmlns:a16="http://schemas.microsoft.com/office/drawing/2014/main" id="{87C71BEA-4D0C-FDA3-8025-952E8D67D96F}"/>
              </a:ext>
            </a:extLst>
          </p:cNvPr>
          <p:cNvSpPr>
            <a:spLocks noGrp="1"/>
          </p:cNvSpPr>
          <p:nvPr>
            <p:ph sz="quarter" idx="4"/>
          </p:nvPr>
        </p:nvSpPr>
        <p:spPr>
          <a:xfrm>
            <a:off x="6204857" y="2147817"/>
            <a:ext cx="5388429" cy="3448896"/>
          </a:xfrm>
        </p:spPr>
        <p:txBody>
          <a:bodyPr>
            <a:normAutofit fontScale="85000" lnSpcReduction="20000"/>
          </a:bodyPr>
          <a:lstStyle/>
          <a:p>
            <a:r>
              <a:rPr lang="en-US" sz="2400" b="0" i="0" u="none" strike="noStrike" dirty="0">
                <a:solidFill>
                  <a:srgbClr val="212529"/>
                </a:solidFill>
                <a:effectLst/>
                <a:latin typeface="+mn-lt"/>
              </a:rPr>
              <a:t>Observe and record children's strengths, needs, interests, abilities, and reinforcers to inform instruction.</a:t>
            </a:r>
          </a:p>
          <a:p>
            <a:r>
              <a:rPr lang="en-US" sz="2400" b="0" i="0" u="none" strike="noStrike" dirty="0">
                <a:solidFill>
                  <a:srgbClr val="212529"/>
                </a:solidFill>
                <a:effectLst/>
                <a:latin typeface="+mn-lt"/>
              </a:rPr>
              <a:t>Develop or alter the environment, materials, and instruction to ensure children can engage in activities and reach their individualized goals.</a:t>
            </a:r>
          </a:p>
          <a:p>
            <a:r>
              <a:rPr lang="en-US" sz="2400" b="0" i="0" u="none" strike="noStrike" dirty="0">
                <a:solidFill>
                  <a:srgbClr val="212529"/>
                </a:solidFill>
                <a:effectLst/>
                <a:latin typeface="+mn-lt"/>
              </a:rPr>
              <a:t>Embed instruction and targeted goals into naturally-occurring opportunities for learning.</a:t>
            </a:r>
          </a:p>
          <a:p>
            <a:pPr marL="0" indent="0">
              <a:buNone/>
            </a:pPr>
            <a:endParaRPr lang="en-US" dirty="0"/>
          </a:p>
        </p:txBody>
      </p:sp>
      <p:sp>
        <p:nvSpPr>
          <p:cNvPr id="5" name="Slide Number Placeholder 4">
            <a:extLst>
              <a:ext uri="{FF2B5EF4-FFF2-40B4-BE49-F238E27FC236}">
                <a16:creationId xmlns:a16="http://schemas.microsoft.com/office/drawing/2014/main" id="{FB399D03-8846-C134-9FC9-04467252A8CF}"/>
              </a:ext>
            </a:extLst>
          </p:cNvPr>
          <p:cNvSpPr>
            <a:spLocks noGrp="1"/>
          </p:cNvSpPr>
          <p:nvPr>
            <p:ph type="sldNum" sz="quarter" idx="12"/>
          </p:nvPr>
        </p:nvSpPr>
        <p:spPr/>
        <p:txBody>
          <a:bodyPr/>
          <a:lstStyle/>
          <a:p>
            <a:fld id="{8FF8BE51-C3B0-9B4F-9A06-4F809A9A7941}" type="slidenum">
              <a:rPr lang="en-US" smtClean="0"/>
              <a:pPr/>
              <a:t>24</a:t>
            </a:fld>
            <a:endParaRPr lang="en-US"/>
          </a:p>
        </p:txBody>
      </p:sp>
    </p:spTree>
    <p:extLst>
      <p:ext uri="{BB962C8B-B14F-4D97-AF65-F5344CB8AC3E}">
        <p14:creationId xmlns:p14="http://schemas.microsoft.com/office/powerpoint/2010/main" val="526887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5501B0-2E68-BFF8-5C35-735060540A63}"/>
              </a:ext>
            </a:extLst>
          </p:cNvPr>
          <p:cNvSpPr>
            <a:spLocks noGrp="1"/>
          </p:cNvSpPr>
          <p:nvPr>
            <p:ph type="title" idx="4294967295"/>
          </p:nvPr>
        </p:nvSpPr>
        <p:spPr>
          <a:xfrm>
            <a:off x="10360025" y="6350000"/>
            <a:ext cx="1233488" cy="503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F8BE51-C3B0-9B4F-9A06-4F809A9A7941}" type="slidenum">
              <a:rPr kumimoji="0" lang="en-US" sz="20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2000" b="1" i="0" u="none" strike="noStrike" kern="1200" cap="none" spc="0" normalizeH="0" baseline="0" noProof="0" dirty="0">
              <a:ln>
                <a:noFill/>
              </a:ln>
              <a:solidFill>
                <a:schemeClr val="bg1"/>
              </a:solidFill>
              <a:effectLst/>
              <a:uLnTx/>
              <a:uFillTx/>
              <a:latin typeface="+mn-lt"/>
              <a:ea typeface="+mn-ea"/>
              <a:cs typeface="+mn-cs"/>
            </a:endParaRPr>
          </a:p>
        </p:txBody>
      </p:sp>
      <p:pic>
        <p:nvPicPr>
          <p:cNvPr id="4" name="Picture 3" descr="Picture of an ECTA Instruction checklist 2 of 3 titled: Embedded Instructional Practices Checklist.">
            <a:extLst>
              <a:ext uri="{FF2B5EF4-FFF2-40B4-BE49-F238E27FC236}">
                <a16:creationId xmlns:a16="http://schemas.microsoft.com/office/drawing/2014/main" id="{93C7A5AC-53CF-015D-6305-B95D579EE36F}"/>
              </a:ext>
            </a:extLst>
          </p:cNvPr>
          <p:cNvPicPr>
            <a:picLocks noChangeAspect="1"/>
          </p:cNvPicPr>
          <p:nvPr/>
        </p:nvPicPr>
        <p:blipFill>
          <a:blip r:embed="rId3"/>
          <a:stretch>
            <a:fillRect/>
          </a:stretch>
        </p:blipFill>
        <p:spPr>
          <a:xfrm>
            <a:off x="1793905" y="68263"/>
            <a:ext cx="8604190" cy="5893868"/>
          </a:xfrm>
          <a:prstGeom prst="rect">
            <a:avLst/>
          </a:prstGeom>
          <a:noFill/>
        </p:spPr>
      </p:pic>
    </p:spTree>
    <p:extLst>
      <p:ext uri="{BB962C8B-B14F-4D97-AF65-F5344CB8AC3E}">
        <p14:creationId xmlns:p14="http://schemas.microsoft.com/office/powerpoint/2010/main" val="1183012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FDCC-876C-4B9E-885A-E1AEABC72CA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50623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8F0F-8361-8264-AA40-5BD9E380230A}"/>
              </a:ext>
            </a:extLst>
          </p:cNvPr>
          <p:cNvSpPr>
            <a:spLocks noGrp="1"/>
          </p:cNvSpPr>
          <p:nvPr>
            <p:ph type="title"/>
          </p:nvPr>
        </p:nvSpPr>
        <p:spPr>
          <a:xfrm>
            <a:off x="152400" y="-181580"/>
            <a:ext cx="11887200" cy="1325563"/>
          </a:xfrm>
        </p:spPr>
        <p:txBody>
          <a:bodyPr>
            <a:normAutofit/>
          </a:bodyPr>
          <a:lstStyle/>
          <a:p>
            <a:r>
              <a:rPr lang="en-US" sz="4400"/>
              <a:t>Welcome and Introduction</a:t>
            </a:r>
          </a:p>
        </p:txBody>
      </p:sp>
      <p:pic>
        <p:nvPicPr>
          <p:cNvPr id="9" name="Content Placeholder 8" descr="Sarah Neville-Morgan, Chief Deputy of the Opportunities for All Branch">
            <a:extLst>
              <a:ext uri="{FF2B5EF4-FFF2-40B4-BE49-F238E27FC236}">
                <a16:creationId xmlns:a16="http://schemas.microsoft.com/office/drawing/2014/main" id="{9CA989E5-A039-2E18-C4EE-55A3290EB51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356" t="4061" r="6095" b="20088"/>
          <a:stretch/>
        </p:blipFill>
        <p:spPr>
          <a:xfrm>
            <a:off x="4955704" y="1296296"/>
            <a:ext cx="2021746" cy="2021746"/>
          </a:xfrm>
          <a:prstGeom prst="flowChartConnector">
            <a:avLst/>
          </a:prstGeom>
        </p:spPr>
      </p:pic>
      <p:sp>
        <p:nvSpPr>
          <p:cNvPr id="4" name="TextBox 3">
            <a:extLst>
              <a:ext uri="{FF2B5EF4-FFF2-40B4-BE49-F238E27FC236}">
                <a16:creationId xmlns:a16="http://schemas.microsoft.com/office/drawing/2014/main" id="{DAA8A0B0-A0B7-D08F-2EA8-E32486433401}"/>
              </a:ext>
            </a:extLst>
          </p:cNvPr>
          <p:cNvSpPr txBox="1"/>
          <p:nvPr/>
        </p:nvSpPr>
        <p:spPr>
          <a:xfrm>
            <a:off x="3044808" y="3405233"/>
            <a:ext cx="584792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Arial"/>
              </a:rPr>
              <a:t>Sarah Neville-Morgan, Opportunities for All Branch, </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Arial"/>
              </a:rPr>
              <a:t>Chief Deputy</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Arial"/>
            </a:endParaRPr>
          </a:p>
        </p:txBody>
      </p:sp>
      <p:pic>
        <p:nvPicPr>
          <p:cNvPr id="11" name="Content Placeholder 10" descr="Stephen Propheter, Division Director of the Early Education Division">
            <a:extLst>
              <a:ext uri="{FF2B5EF4-FFF2-40B4-BE49-F238E27FC236}">
                <a16:creationId xmlns:a16="http://schemas.microsoft.com/office/drawing/2014/main" id="{39253514-C8BB-DEDD-98C6-679E09DDBAA0}"/>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7426" t="13972" r="27993" b="23551"/>
          <a:stretch/>
        </p:blipFill>
        <p:spPr>
          <a:xfrm>
            <a:off x="284793" y="2985966"/>
            <a:ext cx="1971309" cy="1971309"/>
          </a:xfrm>
          <a:prstGeom prst="flowChartConnector">
            <a:avLst/>
          </a:prstGeom>
        </p:spPr>
      </p:pic>
      <p:sp>
        <p:nvSpPr>
          <p:cNvPr id="3" name="TextBox 2">
            <a:extLst>
              <a:ext uri="{FF2B5EF4-FFF2-40B4-BE49-F238E27FC236}">
                <a16:creationId xmlns:a16="http://schemas.microsoft.com/office/drawing/2014/main" id="{A1FC31B0-E8AF-C279-4C93-6CF406AD6CDA}"/>
              </a:ext>
            </a:extLst>
          </p:cNvPr>
          <p:cNvSpPr txBox="1"/>
          <p:nvPr/>
        </p:nvSpPr>
        <p:spPr>
          <a:xfrm>
            <a:off x="149044" y="5120864"/>
            <a:ext cx="538195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Arial"/>
              </a:rPr>
              <a:t>Stephen Propheter, </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Arial"/>
              </a:rPr>
              <a:t>Early Education Division Director</a:t>
            </a:r>
          </a:p>
        </p:txBody>
      </p:sp>
      <p:pic>
        <p:nvPicPr>
          <p:cNvPr id="13" name="Content Placeholder 12" descr="Rachel Heenan, Division Director of the Special Education Division">
            <a:extLst>
              <a:ext uri="{FF2B5EF4-FFF2-40B4-BE49-F238E27FC236}">
                <a16:creationId xmlns:a16="http://schemas.microsoft.com/office/drawing/2014/main" id="{86BDBB1B-173C-6982-5CCE-7E2D75DC7B36}"/>
              </a:ext>
            </a:extLst>
          </p:cNvPr>
          <p:cNvPicPr>
            <a:picLocks noGrp="1" noChangeAspect="1"/>
          </p:cNvPicPr>
          <p:nvPr>
            <p:ph sz="quarter" idx="11"/>
          </p:nvPr>
        </p:nvPicPr>
        <p:blipFill rotWithShape="1">
          <a:blip r:embed="rId5">
            <a:extLst>
              <a:ext uri="{28A0092B-C50C-407E-A947-70E740481C1C}">
                <a14:useLocalDpi xmlns:a14="http://schemas.microsoft.com/office/drawing/2010/main" val="0"/>
              </a:ext>
            </a:extLst>
          </a:blip>
          <a:srcRect t="10107" r="-810" b="1003"/>
          <a:stretch/>
        </p:blipFill>
        <p:spPr>
          <a:xfrm>
            <a:off x="9268850" y="2989419"/>
            <a:ext cx="2021746" cy="2206487"/>
          </a:xfrm>
          <a:prstGeom prst="flowChartConnector">
            <a:avLst/>
          </a:prstGeom>
        </p:spPr>
      </p:pic>
      <p:sp>
        <p:nvSpPr>
          <p:cNvPr id="7" name="Content Placeholder 6">
            <a:extLst>
              <a:ext uri="{FF2B5EF4-FFF2-40B4-BE49-F238E27FC236}">
                <a16:creationId xmlns:a16="http://schemas.microsoft.com/office/drawing/2014/main" id="{B10DF3C5-8FA4-D499-0DFB-ACF8CE3BC8DD}"/>
              </a:ext>
            </a:extLst>
          </p:cNvPr>
          <p:cNvSpPr>
            <a:spLocks noGrp="1"/>
          </p:cNvSpPr>
          <p:nvPr>
            <p:ph sz="quarter" idx="12"/>
          </p:nvPr>
        </p:nvSpPr>
        <p:spPr>
          <a:xfrm>
            <a:off x="6354489" y="5082573"/>
            <a:ext cx="5834007" cy="1031054"/>
          </a:xfrm>
        </p:spPr>
        <p:txBody>
          <a:bodyPr vert="horz" lIns="91440" tIns="45720" rIns="91440" bIns="45720" rtlCol="0" anchor="t">
            <a:noAutofit/>
          </a:bodyPr>
          <a:lstStyle/>
          <a:p>
            <a:pPr marL="0" indent="0">
              <a:buNone/>
            </a:pPr>
            <a:r>
              <a:rPr lang="en-US" sz="2800" dirty="0">
                <a:cs typeface="Arial"/>
              </a:rPr>
              <a:t>Rachel Heenan, </a:t>
            </a:r>
            <a:endParaRPr lang="en-US" dirty="0"/>
          </a:p>
          <a:p>
            <a:pPr marL="0" indent="0">
              <a:buNone/>
            </a:pPr>
            <a:r>
              <a:rPr lang="en-US" sz="2800" dirty="0">
                <a:cs typeface="Arial"/>
              </a:rPr>
              <a:t>Special Education Division Director</a:t>
            </a:r>
            <a:endParaRPr lang="en-US" dirty="0"/>
          </a:p>
        </p:txBody>
      </p:sp>
      <p:sp>
        <p:nvSpPr>
          <p:cNvPr id="5" name="Slide Number Placeholder 4">
            <a:extLst>
              <a:ext uri="{FF2B5EF4-FFF2-40B4-BE49-F238E27FC236}">
                <a16:creationId xmlns:a16="http://schemas.microsoft.com/office/drawing/2014/main" id="{CD5C92F4-7801-A9FB-C42B-87065141C75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2ED76D-8188-4B28-B316-CD85396F47B0}" type="slidenum">
              <a:rPr kumimoji="0" lang="en-US" sz="2400" b="0" i="0" u="none" strike="noStrike" kern="1200" cap="none" spc="0" normalizeH="0" baseline="0" noProof="0" dirty="0" smtClean="0">
                <a:ln>
                  <a:noFill/>
                </a:ln>
                <a:solidFill>
                  <a:srgbClr val="FFFFFF">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0" i="0" u="none" strike="noStrike" kern="1200" cap="none" spc="0" normalizeH="0" baseline="0" noProof="0" dirty="0">
              <a:ln>
                <a:noFill/>
              </a:ln>
              <a:solidFill>
                <a:srgbClr val="FFFFFF">
                  <a:tint val="75000"/>
                </a:srgbClr>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82557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0" i="0" u="none" strike="noStrike" dirty="0">
                <a:solidFill>
                  <a:srgbClr val="303030"/>
                </a:solidFill>
                <a:effectLst/>
                <a:latin typeface="+mn-lt"/>
              </a:rPr>
              <a:t>A Blueprint for Inclusion: Supporting Systemic Change in California</a:t>
            </a:r>
            <a:endParaRPr lang="en-US" sz="3600" dirty="0">
              <a:latin typeface="+mn-lt"/>
            </a:endParaRPr>
          </a:p>
        </p:txBody>
      </p:sp>
      <p:sp>
        <p:nvSpPr>
          <p:cNvPr id="3" name="Subtitle 2"/>
          <p:cNvSpPr>
            <a:spLocks noGrp="1"/>
          </p:cNvSpPr>
          <p:nvPr>
            <p:ph type="subTitle" idx="1"/>
          </p:nvPr>
        </p:nvSpPr>
        <p:spPr/>
        <p:txBody>
          <a:bodyPr>
            <a:normAutofit/>
          </a:bodyPr>
          <a:lstStyle/>
          <a:p>
            <a:pPr algn="ctr"/>
            <a:r>
              <a:rPr lang="en-US" sz="2800" dirty="0"/>
              <a:t>Alissa Rausch</a:t>
            </a:r>
          </a:p>
          <a:p>
            <a:pPr algn="ctr"/>
            <a:r>
              <a:rPr lang="en-US" sz="2800" dirty="0"/>
              <a:t>Jani Kozlowski</a:t>
            </a:r>
          </a:p>
        </p:txBody>
      </p:sp>
    </p:spTree>
    <p:extLst>
      <p:ext uri="{BB962C8B-B14F-4D97-AF65-F5344CB8AC3E}">
        <p14:creationId xmlns:p14="http://schemas.microsoft.com/office/powerpoint/2010/main" val="54755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Webinar Objectives</a:t>
            </a:r>
          </a:p>
        </p:txBody>
      </p:sp>
      <p:sp>
        <p:nvSpPr>
          <p:cNvPr id="5" name="Content Placeholder 4">
            <a:extLst>
              <a:ext uri="{C183D7F6-B498-43B3-948B-1728B52AA6E4}">
                <adec:decorative xmlns:adec="http://schemas.microsoft.com/office/drawing/2017/decorative" val="1"/>
              </a:ext>
            </a:extLst>
          </p:cNvPr>
          <p:cNvSpPr>
            <a:spLocks noGrp="1"/>
          </p:cNvSpPr>
          <p:nvPr>
            <p:ph idx="1"/>
          </p:nvPr>
        </p:nvSpPr>
        <p:spPr>
          <a:xfrm>
            <a:off x="587830" y="1368358"/>
            <a:ext cx="10768148" cy="409798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Participants will: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gain a comprehensive understanding of the ECTA Indicators of High-Quality Inclusion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review relevant challenges to implementing inclusion and identify ongoing opportunities for advancing inclusion within California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learn practical approaches to use the ECTA Indicators to leverage opportunities at the state, community, local program, and environment levels</a:t>
            </a:r>
          </a:p>
          <a:p>
            <a:endParaRPr lang="en-US" sz="3200" dirty="0"/>
          </a:p>
          <a:p>
            <a:endParaRPr lang="en-US" dirty="0"/>
          </a:p>
          <a:p>
            <a:endParaRPr lang="en-US" dirty="0"/>
          </a:p>
        </p:txBody>
      </p:sp>
      <p:sp>
        <p:nvSpPr>
          <p:cNvPr id="2" name="Slide Number Placeholder 1"/>
          <p:cNvSpPr>
            <a:spLocks noGrp="1"/>
          </p:cNvSpPr>
          <p:nvPr>
            <p:ph type="sldNum" sz="quarter" idx="4"/>
          </p:nvPr>
        </p:nvSpPr>
        <p:spPr/>
        <p:txBody>
          <a:bodyPr/>
          <a:lstStyle/>
          <a:p>
            <a:fld id="{8FF8BE51-C3B0-9B4F-9A06-4F809A9A7941}" type="slidenum">
              <a:rPr lang="en-US" smtClean="0"/>
              <a:pPr/>
              <a:t>5</a:t>
            </a:fld>
            <a:endParaRPr lang="en-US"/>
          </a:p>
        </p:txBody>
      </p:sp>
    </p:spTree>
    <p:extLst>
      <p:ext uri="{BB962C8B-B14F-4D97-AF65-F5344CB8AC3E}">
        <p14:creationId xmlns:p14="http://schemas.microsoft.com/office/powerpoint/2010/main" val="45806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73BA-14E3-4640-BD9E-77A3CA54380E}"/>
              </a:ext>
            </a:extLst>
          </p:cNvPr>
          <p:cNvSpPr>
            <a:spLocks noGrp="1"/>
          </p:cNvSpPr>
          <p:nvPr>
            <p:ph type="title"/>
          </p:nvPr>
        </p:nvSpPr>
        <p:spPr>
          <a:xfrm>
            <a:off x="643467" y="321734"/>
            <a:ext cx="10905066" cy="1135737"/>
          </a:xfrm>
        </p:spPr>
        <p:txBody>
          <a:bodyPr>
            <a:normAutofit/>
          </a:bodyPr>
          <a:lstStyle/>
          <a:p>
            <a:r>
              <a:rPr lang="en-US" dirty="0"/>
              <a:t>It’s Takes the Whole System!</a:t>
            </a:r>
          </a:p>
        </p:txBody>
      </p:sp>
      <p:graphicFrame>
        <p:nvGraphicFramePr>
          <p:cNvPr id="7" name="Content Placeholder 6">
            <a:extLst>
              <a:ext uri="{FF2B5EF4-FFF2-40B4-BE49-F238E27FC236}">
                <a16:creationId xmlns:a16="http://schemas.microsoft.com/office/drawing/2014/main" id="{69601FFF-7906-5446-B5FC-08B85782FFD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83448320"/>
              </p:ext>
            </p:extLst>
          </p:nvPr>
        </p:nvGraphicFramePr>
        <p:xfrm>
          <a:off x="417036" y="1232009"/>
          <a:ext cx="4008384"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List of the four sets of indicators: State Indicators, Community Indicators, Local Program Indicators and Early Care and Education Environment Indicators.">
            <a:extLst>
              <a:ext uri="{FF2B5EF4-FFF2-40B4-BE49-F238E27FC236}">
                <a16:creationId xmlns:a16="http://schemas.microsoft.com/office/drawing/2014/main" id="{45F04F9D-5148-ED43-B6D0-525B360B191D}"/>
              </a:ext>
            </a:extLst>
          </p:cNvPr>
          <p:cNvPicPr>
            <a:picLocks noChangeAspect="1"/>
          </p:cNvPicPr>
          <p:nvPr/>
        </p:nvPicPr>
        <p:blipFill>
          <a:blip r:embed="rId7"/>
          <a:stretch>
            <a:fillRect/>
          </a:stretch>
        </p:blipFill>
        <p:spPr>
          <a:xfrm>
            <a:off x="5123870" y="1457471"/>
            <a:ext cx="6253212" cy="3830092"/>
          </a:xfrm>
          <a:prstGeom prst="rect">
            <a:avLst/>
          </a:prstGeom>
        </p:spPr>
      </p:pic>
      <p:sp>
        <p:nvSpPr>
          <p:cNvPr id="4" name="TextBox 3">
            <a:extLst>
              <a:ext uri="{FF2B5EF4-FFF2-40B4-BE49-F238E27FC236}">
                <a16:creationId xmlns:a16="http://schemas.microsoft.com/office/drawing/2014/main" id="{4B217ABB-2B2C-B864-D7AF-5C6E8DBD1E8C}"/>
              </a:ext>
            </a:extLst>
          </p:cNvPr>
          <p:cNvSpPr txBox="1"/>
          <p:nvPr/>
        </p:nvSpPr>
        <p:spPr>
          <a:xfrm>
            <a:off x="4157663" y="6286500"/>
            <a:ext cx="5872162" cy="369332"/>
          </a:xfrm>
          <a:prstGeom prst="rect">
            <a:avLst/>
          </a:prstGeom>
          <a:noFill/>
        </p:spPr>
        <p:txBody>
          <a:bodyPr wrap="square" rtlCol="0">
            <a:spAutoFit/>
          </a:bodyPr>
          <a:lstStyle/>
          <a:p>
            <a:r>
              <a:rPr lang="en-US" dirty="0">
                <a:hlinkClick r:id="rId8"/>
              </a:rPr>
              <a:t>https://ectacenter.org/topics/inclusion/indicators.asp</a:t>
            </a:r>
            <a:r>
              <a:rPr lang="en-US" dirty="0"/>
              <a:t> </a:t>
            </a:r>
          </a:p>
        </p:txBody>
      </p:sp>
    </p:spTree>
    <p:extLst>
      <p:ext uri="{BB962C8B-B14F-4D97-AF65-F5344CB8AC3E}">
        <p14:creationId xmlns:p14="http://schemas.microsoft.com/office/powerpoint/2010/main" val="306502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3ED8-2227-2AF4-C23C-103D91B7F98B}"/>
              </a:ext>
            </a:extLst>
          </p:cNvPr>
          <p:cNvSpPr>
            <a:spLocks noGrp="1"/>
          </p:cNvSpPr>
          <p:nvPr>
            <p:ph type="title"/>
          </p:nvPr>
        </p:nvSpPr>
        <p:spPr/>
        <p:txBody>
          <a:bodyPr/>
          <a:lstStyle/>
          <a:p>
            <a:r>
              <a:rPr lang="en-US" dirty="0"/>
              <a:t>How Revisions Were Informed</a:t>
            </a:r>
          </a:p>
        </p:txBody>
      </p:sp>
      <p:sp>
        <p:nvSpPr>
          <p:cNvPr id="3" name="Content Placeholder 2">
            <a:extLst>
              <a:ext uri="{FF2B5EF4-FFF2-40B4-BE49-F238E27FC236}">
                <a16:creationId xmlns:a16="http://schemas.microsoft.com/office/drawing/2014/main" id="{C49D2A27-B2F9-8F41-0831-41A2E7F8D1AA}"/>
              </a:ext>
            </a:extLst>
          </p:cNvPr>
          <p:cNvSpPr>
            <a:spLocks noGrp="1"/>
          </p:cNvSpPr>
          <p:nvPr>
            <p:ph idx="1"/>
          </p:nvPr>
        </p:nvSpPr>
        <p:spPr/>
        <p:txBody>
          <a:bodyPr>
            <a:normAutofit/>
          </a:bodyPr>
          <a:lstStyle/>
          <a:p>
            <a:pPr marL="742950" marR="0" lvl="1" indent="-285750">
              <a:spcBef>
                <a:spcPts val="1000"/>
              </a:spcBef>
              <a:spcAft>
                <a:spcPts val="0"/>
              </a:spcAft>
              <a:buFont typeface="Courier New" panose="02070309020205020404" pitchFamily="49" charset="0"/>
              <a:buChar char="o"/>
            </a:pPr>
            <a:r>
              <a:rPr lang="en-US" sz="2400" kern="100" dirty="0">
                <a:effectLst/>
                <a:latin typeface="Arial" panose="020B0604020202020204" pitchFamily="34" charset="0"/>
                <a:ea typeface="Calibri" panose="020F0502020204030204" pitchFamily="34" charset="0"/>
                <a:cs typeface="Arial" panose="020B0604020202020204" pitchFamily="34" charset="0"/>
              </a:rPr>
              <a:t>2 Intensive states having worked with all 4 sets of indicators</a:t>
            </a:r>
          </a:p>
          <a:p>
            <a:pPr marL="742950" marR="0" lvl="1" indent="-285750">
              <a:spcBef>
                <a:spcPts val="1000"/>
              </a:spcBef>
              <a:spcAft>
                <a:spcPts val="0"/>
              </a:spcAft>
              <a:buFont typeface="Courier New" panose="02070309020205020404" pitchFamily="49" charset="0"/>
              <a:buChar char="o"/>
            </a:pPr>
            <a:r>
              <a:rPr lang="en-US" sz="2400" kern="100" dirty="0">
                <a:effectLst/>
                <a:latin typeface="Arial" panose="020B0604020202020204" pitchFamily="34" charset="0"/>
                <a:ea typeface="Calibri" panose="020F0502020204030204" pitchFamily="34" charset="0"/>
                <a:cs typeface="Arial" panose="020B0604020202020204" pitchFamily="34" charset="0"/>
              </a:rPr>
              <a:t>7 intensive TA states with the state leadership teams across 3 years</a:t>
            </a:r>
          </a:p>
          <a:p>
            <a:pPr marL="742950" marR="0" lvl="1" indent="-285750">
              <a:spcBef>
                <a:spcPts val="1000"/>
              </a:spcBef>
              <a:spcAft>
                <a:spcPts val="0"/>
              </a:spcAft>
              <a:buFont typeface="Courier New" panose="02070309020205020404" pitchFamily="49" charset="0"/>
              <a:buChar char="o"/>
            </a:pPr>
            <a:r>
              <a:rPr lang="en-US" sz="2400" kern="100" dirty="0">
                <a:effectLst/>
                <a:latin typeface="Arial" panose="020B0604020202020204" pitchFamily="34" charset="0"/>
                <a:ea typeface="Calibri" panose="020F0502020204030204" pitchFamily="34" charset="0"/>
                <a:cs typeface="Arial" panose="020B0604020202020204" pitchFamily="34" charset="0"/>
              </a:rPr>
              <a:t>Inclusive childcare piloted and provided revisions for ECEE indicators in 4 classrooms age 1-6</a:t>
            </a:r>
          </a:p>
          <a:p>
            <a:pPr marL="742950" marR="0" lvl="1" indent="-285750">
              <a:spcBef>
                <a:spcPts val="1000"/>
              </a:spcBef>
              <a:spcAft>
                <a:spcPts val="0"/>
              </a:spcAft>
              <a:buFont typeface="Courier New" panose="02070309020205020404" pitchFamily="49" charset="0"/>
              <a:buChar char="o"/>
            </a:pPr>
            <a:r>
              <a:rPr lang="en-US" sz="2400" kern="100" dirty="0">
                <a:effectLst/>
                <a:latin typeface="Arial" panose="020B0604020202020204" pitchFamily="34" charset="0"/>
                <a:ea typeface="Calibri" panose="020F0502020204030204" pitchFamily="34" charset="0"/>
                <a:cs typeface="Arial" panose="020B0604020202020204" pitchFamily="34" charset="0"/>
              </a:rPr>
              <a:t>OSEP request to highlight equity- </a:t>
            </a:r>
            <a:r>
              <a:rPr lang="en-US" sz="2400" kern="100" dirty="0">
                <a:latin typeface="Arial" panose="020B0604020202020204" pitchFamily="34" charset="0"/>
                <a:ea typeface="Calibri" panose="020F0502020204030204" pitchFamily="34" charset="0"/>
                <a:cs typeface="Arial" panose="020B0604020202020204" pitchFamily="34" charset="0"/>
              </a:rPr>
              <a:t>developed partnership with </a:t>
            </a:r>
            <a:r>
              <a:rPr lang="en-US" sz="2400" kern="100" dirty="0">
                <a:effectLst/>
                <a:latin typeface="Arial" panose="020B0604020202020204" pitchFamily="34" charset="0"/>
                <a:ea typeface="Calibri" panose="020F0502020204030204" pitchFamily="34" charset="0"/>
                <a:cs typeface="Arial" panose="020B0604020202020204" pitchFamily="34" charset="0"/>
              </a:rPr>
              <a:t>Children’s Equity Project </a:t>
            </a:r>
          </a:p>
          <a:p>
            <a:pPr marL="742950" marR="0" lvl="1" indent="-285750">
              <a:spcBef>
                <a:spcPts val="1000"/>
              </a:spcBef>
              <a:spcAft>
                <a:spcPts val="0"/>
              </a:spcAft>
              <a:buFont typeface="Courier New" panose="02070309020205020404" pitchFamily="49" charset="0"/>
              <a:buChar char="o"/>
            </a:pPr>
            <a:r>
              <a:rPr lang="en-US" sz="2400" kern="100" dirty="0">
                <a:effectLst/>
                <a:latin typeface="Arial" panose="020B0604020202020204" pitchFamily="34" charset="0"/>
                <a:ea typeface="Calibri" panose="020F0502020204030204" pitchFamily="34" charset="0"/>
                <a:cs typeface="Arial" panose="020B0604020202020204" pitchFamily="34" charset="0"/>
              </a:rPr>
              <a:t>Other users across the nation supporting inclusion at all levels</a:t>
            </a:r>
          </a:p>
          <a:p>
            <a:endParaRPr lang="en-US" dirty="0"/>
          </a:p>
        </p:txBody>
      </p:sp>
      <p:sp>
        <p:nvSpPr>
          <p:cNvPr id="4" name="Footer Placeholder 3">
            <a:extLst>
              <a:ext uri="{FF2B5EF4-FFF2-40B4-BE49-F238E27FC236}">
                <a16:creationId xmlns:a16="http://schemas.microsoft.com/office/drawing/2014/main" id="{FD679632-CA3B-F428-E1EA-ABF62494483B}"/>
              </a:ext>
            </a:extLst>
          </p:cNvPr>
          <p:cNvSpPr>
            <a:spLocks noGrp="1"/>
          </p:cNvSpPr>
          <p:nvPr>
            <p:ph type="ftr" sz="quarter" idx="3"/>
          </p:nvPr>
        </p:nvSpPr>
        <p:spPr/>
        <p:txBody>
          <a:bodyPr/>
          <a:lstStyle/>
          <a:p>
            <a:endParaRPr lang="en-US"/>
          </a:p>
        </p:txBody>
      </p:sp>
      <p:sp>
        <p:nvSpPr>
          <p:cNvPr id="5" name="Slide Number Placeholder 4">
            <a:extLst>
              <a:ext uri="{FF2B5EF4-FFF2-40B4-BE49-F238E27FC236}">
                <a16:creationId xmlns:a16="http://schemas.microsoft.com/office/drawing/2014/main" id="{95F065D4-F346-4CA2-A0D1-6A2753871F82}"/>
              </a:ext>
            </a:extLst>
          </p:cNvPr>
          <p:cNvSpPr>
            <a:spLocks noGrp="1"/>
          </p:cNvSpPr>
          <p:nvPr>
            <p:ph type="sldNum" sz="quarter" idx="4"/>
          </p:nvPr>
        </p:nvSpPr>
        <p:spPr/>
        <p:txBody>
          <a:bodyPr/>
          <a:lstStyle/>
          <a:p>
            <a:fld id="{8FF8BE51-C3B0-9B4F-9A06-4F809A9A7941}" type="slidenum">
              <a:rPr lang="en-US" smtClean="0"/>
              <a:pPr/>
              <a:t>7</a:t>
            </a:fld>
            <a:endParaRPr lang="en-US"/>
          </a:p>
        </p:txBody>
      </p:sp>
    </p:spTree>
    <p:extLst>
      <p:ext uri="{BB962C8B-B14F-4D97-AF65-F5344CB8AC3E}">
        <p14:creationId xmlns:p14="http://schemas.microsoft.com/office/powerpoint/2010/main" val="67782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1EC2-87B8-8746-08A1-74DE7DC05027}"/>
              </a:ext>
            </a:extLst>
          </p:cNvPr>
          <p:cNvSpPr>
            <a:spLocks noGrp="1"/>
          </p:cNvSpPr>
          <p:nvPr>
            <p:ph type="title"/>
          </p:nvPr>
        </p:nvSpPr>
        <p:spPr/>
        <p:txBody>
          <a:bodyPr/>
          <a:lstStyle/>
          <a:p>
            <a:r>
              <a:rPr lang="en-US" dirty="0"/>
              <a:t>Examples of State Indicators</a:t>
            </a:r>
          </a:p>
        </p:txBody>
      </p:sp>
      <p:sp>
        <p:nvSpPr>
          <p:cNvPr id="3" name="Content Placeholder 2">
            <a:extLst>
              <a:ext uri="{FF2B5EF4-FFF2-40B4-BE49-F238E27FC236}">
                <a16:creationId xmlns:a16="http://schemas.microsoft.com/office/drawing/2014/main" id="{832D7F1A-3D45-B0FE-0BA9-89B4D623531A}"/>
              </a:ext>
            </a:extLst>
          </p:cNvPr>
          <p:cNvSpPr>
            <a:spLocks noGrp="1"/>
          </p:cNvSpPr>
          <p:nvPr>
            <p:ph idx="1"/>
          </p:nvPr>
        </p:nvSpPr>
        <p:spPr>
          <a:xfrm>
            <a:off x="457200" y="914399"/>
            <a:ext cx="11136087" cy="4957763"/>
          </a:xfrm>
        </p:spPr>
        <p:txBody>
          <a:bodyPr>
            <a:normAutofit/>
          </a:bodyPr>
          <a:lstStyle/>
          <a:p>
            <a:r>
              <a:rPr lang="en-US" sz="2400" dirty="0"/>
              <a:t>Cross-Sector Leadership Team</a:t>
            </a:r>
          </a:p>
          <a:p>
            <a:r>
              <a:rPr lang="en-US" sz="2400" dirty="0"/>
              <a:t>Policy and Guidance</a:t>
            </a:r>
          </a:p>
          <a:p>
            <a:r>
              <a:rPr lang="en-US" sz="2400" dirty="0"/>
              <a:t>Funding </a:t>
            </a:r>
          </a:p>
          <a:p>
            <a:r>
              <a:rPr lang="en-US" sz="2400" dirty="0"/>
              <a:t>Accountability, Data and Use of Quality Assurance Systems</a:t>
            </a:r>
          </a:p>
          <a:p>
            <a:r>
              <a:rPr lang="en-US" sz="2400" dirty="0"/>
              <a:t>Personnel and State Standards</a:t>
            </a:r>
          </a:p>
          <a:p>
            <a:r>
              <a:rPr lang="en-US" sz="2400" dirty="0"/>
              <a:t>Professional Development</a:t>
            </a:r>
          </a:p>
          <a:p>
            <a:r>
              <a:rPr lang="en-US" sz="2400" dirty="0"/>
              <a:t>Allocation of Resources</a:t>
            </a:r>
          </a:p>
          <a:p>
            <a:r>
              <a:rPr lang="en-US" sz="2400" dirty="0"/>
              <a:t>Public Awareness</a:t>
            </a:r>
          </a:p>
          <a:p>
            <a:endParaRPr lang="en-US" dirty="0"/>
          </a:p>
        </p:txBody>
      </p:sp>
      <p:sp>
        <p:nvSpPr>
          <p:cNvPr id="4" name="Slide Number Placeholder 3">
            <a:extLst>
              <a:ext uri="{FF2B5EF4-FFF2-40B4-BE49-F238E27FC236}">
                <a16:creationId xmlns:a16="http://schemas.microsoft.com/office/drawing/2014/main" id="{E00B657B-0CAB-A26A-259C-306906431627}"/>
              </a:ext>
            </a:extLst>
          </p:cNvPr>
          <p:cNvSpPr>
            <a:spLocks noGrp="1"/>
          </p:cNvSpPr>
          <p:nvPr>
            <p:ph type="sldNum" sz="quarter" idx="4"/>
          </p:nvPr>
        </p:nvSpPr>
        <p:spPr/>
        <p:txBody>
          <a:bodyPr/>
          <a:lstStyle/>
          <a:p>
            <a:fld id="{8FF8BE51-C3B0-9B4F-9A06-4F809A9A7941}" type="slidenum">
              <a:rPr lang="en-US" smtClean="0"/>
              <a:pPr/>
              <a:t>8</a:t>
            </a:fld>
            <a:endParaRPr lang="en-US"/>
          </a:p>
        </p:txBody>
      </p:sp>
    </p:spTree>
    <p:extLst>
      <p:ext uri="{BB962C8B-B14F-4D97-AF65-F5344CB8AC3E}">
        <p14:creationId xmlns:p14="http://schemas.microsoft.com/office/powerpoint/2010/main" val="276234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25CB-AC91-48F5-6666-5ACFEE84C797}"/>
              </a:ext>
            </a:extLst>
          </p:cNvPr>
          <p:cNvSpPr>
            <a:spLocks noGrp="1"/>
          </p:cNvSpPr>
          <p:nvPr>
            <p:ph type="title"/>
          </p:nvPr>
        </p:nvSpPr>
        <p:spPr>
          <a:xfrm>
            <a:off x="587829" y="798974"/>
            <a:ext cx="4129941" cy="1301290"/>
          </a:xfrm>
        </p:spPr>
        <p:txBody>
          <a:bodyPr anchor="b">
            <a:normAutofit/>
          </a:bodyPr>
          <a:lstStyle/>
          <a:p>
            <a:r>
              <a:rPr lang="en-US" sz="2800" dirty="0"/>
              <a:t>Potential State Challenge</a:t>
            </a:r>
          </a:p>
        </p:txBody>
      </p:sp>
      <p:sp>
        <p:nvSpPr>
          <p:cNvPr id="5" name="Content Placeholder 4">
            <a:extLst>
              <a:ext uri="{FF2B5EF4-FFF2-40B4-BE49-F238E27FC236}">
                <a16:creationId xmlns:a16="http://schemas.microsoft.com/office/drawing/2014/main" id="{169FEE6D-5F94-6351-60C0-6BE419E2D5CE}"/>
              </a:ext>
            </a:extLst>
          </p:cNvPr>
          <p:cNvSpPr>
            <a:spLocks noGrp="1"/>
          </p:cNvSpPr>
          <p:nvPr>
            <p:ph type="body" sz="half" idx="2"/>
          </p:nvPr>
        </p:nvSpPr>
        <p:spPr>
          <a:xfrm>
            <a:off x="587329" y="2343150"/>
            <a:ext cx="4132356" cy="3110523"/>
          </a:xfrm>
        </p:spPr>
        <p:txBody>
          <a:bodyPr>
            <a:noAutofit/>
          </a:bodyPr>
          <a:lstStyle/>
          <a:p>
            <a:pPr marL="0" indent="0">
              <a:buNone/>
            </a:pPr>
            <a:r>
              <a:rPr lang="en-US" sz="2800" dirty="0"/>
              <a:t>How can a state provide local-level resources (funding, professional development, etc.) to support inclusion?</a:t>
            </a:r>
          </a:p>
        </p:txBody>
      </p:sp>
      <p:pic>
        <p:nvPicPr>
          <p:cNvPr id="1026" name="Picture 2" descr="Five white closed doors on a black and white wall. Free stock photo.">
            <a:extLst>
              <a:ext uri="{FF2B5EF4-FFF2-40B4-BE49-F238E27FC236}">
                <a16:creationId xmlns:a16="http://schemas.microsoft.com/office/drawing/2014/main" id="{FE7C5F10-A5FF-7D95-B009-DE85CCD17B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446" r="11483" b="1"/>
          <a:stretch/>
        </p:blipFill>
        <p:spPr bwMode="auto">
          <a:xfrm>
            <a:off x="5043714" y="798974"/>
            <a:ext cx="6549572" cy="4658826"/>
          </a:xfrm>
          <a:prstGeom prst="rect">
            <a:avLst/>
          </a:prstGeom>
          <a:solidFill>
            <a:srgbClr val="FFFFFF"/>
          </a:solidFill>
        </p:spPr>
      </p:pic>
      <p:sp>
        <p:nvSpPr>
          <p:cNvPr id="4" name="Slide Number Placeholder 3">
            <a:extLst>
              <a:ext uri="{FF2B5EF4-FFF2-40B4-BE49-F238E27FC236}">
                <a16:creationId xmlns:a16="http://schemas.microsoft.com/office/drawing/2014/main" id="{9A068F1E-6186-CB57-5532-515267FC4FC7}"/>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9</a:t>
            </a:fld>
            <a:endParaRPr lang="en-US"/>
          </a:p>
        </p:txBody>
      </p:sp>
    </p:spTree>
    <p:extLst>
      <p:ext uri="{BB962C8B-B14F-4D97-AF65-F5344CB8AC3E}">
        <p14:creationId xmlns:p14="http://schemas.microsoft.com/office/powerpoint/2010/main" val="1933861506"/>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5f851d95206ff549cae7472056c39b41">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b990271a2c98459608b75e1841d2f49d"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CF6B7A-E5E0-4877-B6CF-8A79427AF98C}">
  <ds:schemaRefs>
    <ds:schemaRef ds:uri="http://schemas.microsoft.com/sharepoint/v3/contenttype/forms"/>
  </ds:schemaRefs>
</ds:datastoreItem>
</file>

<file path=customXml/itemProps2.xml><?xml version="1.0" encoding="utf-8"?>
<ds:datastoreItem xmlns:ds="http://schemas.openxmlformats.org/officeDocument/2006/customXml" ds:itemID="{B5BA0DE0-6507-4A36-96AF-AF44300396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DED297-0F05-48E1-B0A1-BC6FF0CA07F2}">
  <ds:schemaRefs>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9c8a845-e7a6-41fb-9590-158bae58e4d1"/>
    <ds:schemaRef ds:uri="8d8b1221-cb47-43e5-997b-7d0bdebf637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523</TotalTime>
  <Words>3730</Words>
  <Application>Microsoft Office PowerPoint</Application>
  <PresentationFormat>Widescreen</PresentationFormat>
  <Paragraphs>220</Paragraphs>
  <Slides>26</Slides>
  <Notes>7</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Courier New</vt:lpstr>
      <vt:lpstr>Symbol</vt:lpstr>
      <vt:lpstr>Wingdings</vt:lpstr>
      <vt:lpstr>Gallery</vt:lpstr>
      <vt:lpstr>CDE Set 2</vt:lpstr>
      <vt:lpstr>CDE Set 1</vt:lpstr>
      <vt:lpstr>This webinar will begin shortly.  There will be no audio until the webinar begins at 1:00 p.m.  Thank you for your patience.  </vt:lpstr>
      <vt:lpstr>A Blueprint to Inclusion:  Supporting Systemic Change in California</vt:lpstr>
      <vt:lpstr>Welcome and Introduction</vt:lpstr>
      <vt:lpstr>A Blueprint for Inclusion: Supporting Systemic Change in California</vt:lpstr>
      <vt:lpstr>Webinar Objectives</vt:lpstr>
      <vt:lpstr>It’s Takes the Whole System!</vt:lpstr>
      <vt:lpstr>How Revisions Were Informed</vt:lpstr>
      <vt:lpstr>Examples of State Indicators</vt:lpstr>
      <vt:lpstr>Potential State Challenge</vt:lpstr>
      <vt:lpstr>Potential State Solution #1</vt:lpstr>
      <vt:lpstr>Potential State Solution #2</vt:lpstr>
      <vt:lpstr>Examples of Community Indicators</vt:lpstr>
      <vt:lpstr>Potential Community Challenge</vt:lpstr>
      <vt:lpstr>Potential Community Solution #1</vt:lpstr>
      <vt:lpstr>Examples of Community Solutions</vt:lpstr>
      <vt:lpstr>Examples of Local Program Indicators</vt:lpstr>
      <vt:lpstr>Potential Local Program Challenge</vt:lpstr>
      <vt:lpstr>Possible Local Program Solution #1</vt:lpstr>
      <vt:lpstr>Possible Local Program Solution #2</vt:lpstr>
      <vt:lpstr>20</vt:lpstr>
      <vt:lpstr>Examples of Local Programs Solutions</vt:lpstr>
      <vt:lpstr>Examples of Environment Indicators</vt:lpstr>
      <vt:lpstr>Potential Environment Challenge</vt:lpstr>
      <vt:lpstr>Potential Environment Solution #1</vt:lpstr>
      <vt:lpstr>25</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Design</dc:title>
  <dc:creator>Criscuolo, Sarah</dc:creator>
  <cp:lastModifiedBy>Wagner, Christine D</cp:lastModifiedBy>
  <cp:revision>40</cp:revision>
  <cp:lastPrinted>2018-02-14T17:21:13Z</cp:lastPrinted>
  <dcterms:modified xsi:type="dcterms:W3CDTF">2024-10-07T15:08:15Z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