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3"/>
  </p:notesMasterIdLst>
  <p:handoutMasterIdLst>
    <p:handoutMasterId r:id="rId34"/>
  </p:handoutMasterIdLst>
  <p:sldIdLst>
    <p:sldId id="287" r:id="rId5"/>
    <p:sldId id="288" r:id="rId6"/>
    <p:sldId id="289" r:id="rId7"/>
    <p:sldId id="290" r:id="rId8"/>
    <p:sldId id="291" r:id="rId9"/>
    <p:sldId id="292" r:id="rId10"/>
    <p:sldId id="293" r:id="rId11"/>
    <p:sldId id="294"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0" r:id="rId28"/>
    <p:sldId id="311" r:id="rId29"/>
    <p:sldId id="312" r:id="rId30"/>
    <p:sldId id="313"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76" autoAdjust="0"/>
    <p:restoredTop sz="69784" autoAdjust="0"/>
  </p:normalViewPr>
  <p:slideViewPr>
    <p:cSldViewPr snapToGrid="0" snapToObjects="1">
      <p:cViewPr varScale="1">
        <p:scale>
          <a:sx n="74" d="100"/>
          <a:sy n="74" d="100"/>
        </p:scale>
        <p:origin x="1368"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0" d="100"/>
          <a:sy n="150" d="100"/>
        </p:scale>
        <p:origin x="392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9A3280-CD02-4E42-97C2-58F05D4E7E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D7BB4EF-55C7-4CE1-AFC8-C68E544B9734}">
      <dgm:prSet custT="1"/>
      <dgm:spPr>
        <a:solidFill>
          <a:schemeClr val="accent1">
            <a:lumMod val="75000"/>
          </a:schemeClr>
        </a:solidFill>
      </dgm:spPr>
      <dgm:t>
        <a:bodyPr/>
        <a:lstStyle/>
        <a:p>
          <a:r>
            <a:rPr lang="en-US" sz="3200" b="1" dirty="0"/>
            <a:t>Enhance State Capacity To: </a:t>
          </a:r>
          <a:endParaRPr lang="en-US" sz="3200" dirty="0"/>
        </a:p>
      </dgm:t>
    </dgm:pt>
    <dgm:pt modelId="{290D707D-AD3C-4E17-96BD-3DCAC6B4E571}" type="parTrans" cxnId="{16D4132D-A86E-458F-B107-1241AA7CE62B}">
      <dgm:prSet/>
      <dgm:spPr/>
      <dgm:t>
        <a:bodyPr/>
        <a:lstStyle/>
        <a:p>
          <a:endParaRPr lang="en-US"/>
        </a:p>
      </dgm:t>
    </dgm:pt>
    <dgm:pt modelId="{DFE6862F-FD11-4737-88A7-FA7FDEA965E9}" type="sibTrans" cxnId="{16D4132D-A86E-458F-B107-1241AA7CE62B}">
      <dgm:prSet/>
      <dgm:spPr/>
      <dgm:t>
        <a:bodyPr/>
        <a:lstStyle/>
        <a:p>
          <a:endParaRPr lang="en-US"/>
        </a:p>
      </dgm:t>
    </dgm:pt>
    <dgm:pt modelId="{2C87D8D1-6D13-4082-BBDF-D67339D1626F}">
      <dgm:prSet custT="1"/>
      <dgm:spPr/>
      <dgm:t>
        <a:bodyPr/>
        <a:lstStyle/>
        <a:p>
          <a:r>
            <a:rPr lang="en-US" sz="2800" baseline="0" dirty="0"/>
            <a:t>Implement systems-level approach  </a:t>
          </a:r>
          <a:endParaRPr lang="en-US" sz="2800" dirty="0"/>
        </a:p>
      </dgm:t>
    </dgm:pt>
    <dgm:pt modelId="{AF6DD74F-72B9-4B0F-910F-A8437B563E29}" type="parTrans" cxnId="{D976447F-E8CE-4F15-B0BB-F2A86F27F31E}">
      <dgm:prSet/>
      <dgm:spPr/>
      <dgm:t>
        <a:bodyPr/>
        <a:lstStyle/>
        <a:p>
          <a:endParaRPr lang="en-US"/>
        </a:p>
      </dgm:t>
    </dgm:pt>
    <dgm:pt modelId="{F8E6F8D3-8425-4300-9D90-F5D2EE177372}" type="sibTrans" cxnId="{D976447F-E8CE-4F15-B0BB-F2A86F27F31E}">
      <dgm:prSet/>
      <dgm:spPr/>
      <dgm:t>
        <a:bodyPr/>
        <a:lstStyle/>
        <a:p>
          <a:endParaRPr lang="en-US"/>
        </a:p>
      </dgm:t>
    </dgm:pt>
    <dgm:pt modelId="{97A067BA-FF77-479A-897A-E840AB66E1F6}">
      <dgm:prSet custT="1"/>
      <dgm:spPr/>
      <dgm:t>
        <a:bodyPr/>
        <a:lstStyle/>
        <a:p>
          <a:r>
            <a:rPr lang="en-US" sz="2800" baseline="0" dirty="0"/>
            <a:t>Foster Inclusion</a:t>
          </a:r>
          <a:endParaRPr lang="en-US" sz="2800" dirty="0"/>
        </a:p>
      </dgm:t>
    </dgm:pt>
    <dgm:pt modelId="{F799B36B-7DC3-438C-B009-F6EC2C251BA1}" type="parTrans" cxnId="{CBCA50C5-1147-4F05-A8E2-485415741E4B}">
      <dgm:prSet/>
      <dgm:spPr/>
      <dgm:t>
        <a:bodyPr/>
        <a:lstStyle/>
        <a:p>
          <a:endParaRPr lang="en-US"/>
        </a:p>
      </dgm:t>
    </dgm:pt>
    <dgm:pt modelId="{C3800009-2C9D-4399-B70C-42F63E565B99}" type="sibTrans" cxnId="{CBCA50C5-1147-4F05-A8E2-485415741E4B}">
      <dgm:prSet/>
      <dgm:spPr/>
      <dgm:t>
        <a:bodyPr/>
        <a:lstStyle/>
        <a:p>
          <a:endParaRPr lang="en-US"/>
        </a:p>
      </dgm:t>
    </dgm:pt>
    <dgm:pt modelId="{6B701C6D-7262-4F69-9E0C-5BFB86751972}">
      <dgm:prSet custT="1"/>
      <dgm:spPr/>
      <dgm:t>
        <a:bodyPr/>
        <a:lstStyle/>
        <a:p>
          <a:r>
            <a:rPr lang="en-US" sz="2800" baseline="0" dirty="0"/>
            <a:t>Reduce disparity especially for those at the intersections of disability, race, language and/or extensive support needs</a:t>
          </a:r>
          <a:endParaRPr lang="en-US" sz="2800" dirty="0"/>
        </a:p>
      </dgm:t>
    </dgm:pt>
    <dgm:pt modelId="{5A8D39D4-1C46-47A6-A1EC-99EFEB2A00B6}" type="parTrans" cxnId="{D1C48D1B-CB81-4407-8E24-AAFD6267DEB2}">
      <dgm:prSet/>
      <dgm:spPr/>
      <dgm:t>
        <a:bodyPr/>
        <a:lstStyle/>
        <a:p>
          <a:endParaRPr lang="en-US"/>
        </a:p>
      </dgm:t>
    </dgm:pt>
    <dgm:pt modelId="{03C4ACA4-9AD3-481F-8511-EAAFCABC9054}" type="sibTrans" cxnId="{D1C48D1B-CB81-4407-8E24-AAFD6267DEB2}">
      <dgm:prSet/>
      <dgm:spPr/>
      <dgm:t>
        <a:bodyPr/>
        <a:lstStyle/>
        <a:p>
          <a:endParaRPr lang="en-US"/>
        </a:p>
      </dgm:t>
    </dgm:pt>
    <dgm:pt modelId="{92844242-8BBA-4C41-9168-7680C1A99DB0}" type="pres">
      <dgm:prSet presAssocID="{A49A3280-CD02-4E42-97C2-58F05D4E7EE9}" presName="Name0" presStyleCnt="0">
        <dgm:presLayoutVars>
          <dgm:dir/>
          <dgm:animLvl val="lvl"/>
          <dgm:resizeHandles val="exact"/>
        </dgm:presLayoutVars>
      </dgm:prSet>
      <dgm:spPr/>
    </dgm:pt>
    <dgm:pt modelId="{B019E615-411D-4AC0-977B-E862244B4005}" type="pres">
      <dgm:prSet presAssocID="{DD7BB4EF-55C7-4CE1-AFC8-C68E544B9734}" presName="linNode" presStyleCnt="0"/>
      <dgm:spPr/>
    </dgm:pt>
    <dgm:pt modelId="{B1D15CA8-1809-443C-A9A1-4CF897E912AA}" type="pres">
      <dgm:prSet presAssocID="{DD7BB4EF-55C7-4CE1-AFC8-C68E544B9734}" presName="parentText" presStyleLbl="node1" presStyleIdx="0" presStyleCnt="1">
        <dgm:presLayoutVars>
          <dgm:chMax val="1"/>
          <dgm:bulletEnabled val="1"/>
        </dgm:presLayoutVars>
      </dgm:prSet>
      <dgm:spPr/>
    </dgm:pt>
    <dgm:pt modelId="{BD378D69-4844-4483-86B0-26388B9A16D6}" type="pres">
      <dgm:prSet presAssocID="{DD7BB4EF-55C7-4CE1-AFC8-C68E544B9734}" presName="descendantText" presStyleLbl="alignAccFollowNode1" presStyleIdx="0" presStyleCnt="1">
        <dgm:presLayoutVars>
          <dgm:bulletEnabled val="1"/>
        </dgm:presLayoutVars>
      </dgm:prSet>
      <dgm:spPr/>
    </dgm:pt>
  </dgm:ptLst>
  <dgm:cxnLst>
    <dgm:cxn modelId="{B0ECFF03-97D3-4B96-9EB4-1898E2E15F7A}" type="presOf" srcId="{DD7BB4EF-55C7-4CE1-AFC8-C68E544B9734}" destId="{B1D15CA8-1809-443C-A9A1-4CF897E912AA}" srcOrd="0" destOrd="0" presId="urn:microsoft.com/office/officeart/2005/8/layout/vList5"/>
    <dgm:cxn modelId="{D1C48D1B-CB81-4407-8E24-AAFD6267DEB2}" srcId="{DD7BB4EF-55C7-4CE1-AFC8-C68E544B9734}" destId="{6B701C6D-7262-4F69-9E0C-5BFB86751972}" srcOrd="2" destOrd="0" parTransId="{5A8D39D4-1C46-47A6-A1EC-99EFEB2A00B6}" sibTransId="{03C4ACA4-9AD3-481F-8511-EAAFCABC9054}"/>
    <dgm:cxn modelId="{F3DBE71F-F13C-4587-86A8-9FBE3B5D6B2F}" type="presOf" srcId="{2C87D8D1-6D13-4082-BBDF-D67339D1626F}" destId="{BD378D69-4844-4483-86B0-26388B9A16D6}" srcOrd="0" destOrd="0" presId="urn:microsoft.com/office/officeart/2005/8/layout/vList5"/>
    <dgm:cxn modelId="{52440D28-B883-40DF-AD08-D6B36EF6C1A0}" type="presOf" srcId="{A49A3280-CD02-4E42-97C2-58F05D4E7EE9}" destId="{92844242-8BBA-4C41-9168-7680C1A99DB0}" srcOrd="0" destOrd="0" presId="urn:microsoft.com/office/officeart/2005/8/layout/vList5"/>
    <dgm:cxn modelId="{16D4132D-A86E-458F-B107-1241AA7CE62B}" srcId="{A49A3280-CD02-4E42-97C2-58F05D4E7EE9}" destId="{DD7BB4EF-55C7-4CE1-AFC8-C68E544B9734}" srcOrd="0" destOrd="0" parTransId="{290D707D-AD3C-4E17-96BD-3DCAC6B4E571}" sibTransId="{DFE6862F-FD11-4737-88A7-FA7FDEA965E9}"/>
    <dgm:cxn modelId="{D976447F-E8CE-4F15-B0BB-F2A86F27F31E}" srcId="{DD7BB4EF-55C7-4CE1-AFC8-C68E544B9734}" destId="{2C87D8D1-6D13-4082-BBDF-D67339D1626F}" srcOrd="0" destOrd="0" parTransId="{AF6DD74F-72B9-4B0F-910F-A8437B563E29}" sibTransId="{F8E6F8D3-8425-4300-9D90-F5D2EE177372}"/>
    <dgm:cxn modelId="{370E2E92-DFFF-48DA-9EFF-2C1EA130E644}" type="presOf" srcId="{97A067BA-FF77-479A-897A-E840AB66E1F6}" destId="{BD378D69-4844-4483-86B0-26388B9A16D6}" srcOrd="0" destOrd="1" presId="urn:microsoft.com/office/officeart/2005/8/layout/vList5"/>
    <dgm:cxn modelId="{0A761CB3-0515-4FD0-BF65-F80AE4055893}" type="presOf" srcId="{6B701C6D-7262-4F69-9E0C-5BFB86751972}" destId="{BD378D69-4844-4483-86B0-26388B9A16D6}" srcOrd="0" destOrd="2" presId="urn:microsoft.com/office/officeart/2005/8/layout/vList5"/>
    <dgm:cxn modelId="{CBCA50C5-1147-4F05-A8E2-485415741E4B}" srcId="{DD7BB4EF-55C7-4CE1-AFC8-C68E544B9734}" destId="{97A067BA-FF77-479A-897A-E840AB66E1F6}" srcOrd="1" destOrd="0" parTransId="{F799B36B-7DC3-438C-B009-F6EC2C251BA1}" sibTransId="{C3800009-2C9D-4399-B70C-42F63E565B99}"/>
    <dgm:cxn modelId="{C2F3C1D6-ABF3-4CB0-9C25-9836AD950B40}" type="presParOf" srcId="{92844242-8BBA-4C41-9168-7680C1A99DB0}" destId="{B019E615-411D-4AC0-977B-E862244B4005}" srcOrd="0" destOrd="0" presId="urn:microsoft.com/office/officeart/2005/8/layout/vList5"/>
    <dgm:cxn modelId="{75CD97D4-12DB-4A7C-AD45-29477408CCE6}" type="presParOf" srcId="{B019E615-411D-4AC0-977B-E862244B4005}" destId="{B1D15CA8-1809-443C-A9A1-4CF897E912AA}" srcOrd="0" destOrd="0" presId="urn:microsoft.com/office/officeart/2005/8/layout/vList5"/>
    <dgm:cxn modelId="{D18002C8-9EB1-423F-A069-BBBBBD04156F}" type="presParOf" srcId="{B019E615-411D-4AC0-977B-E862244B4005}" destId="{BD378D69-4844-4483-86B0-26388B9A16D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F166A97-96A9-4BDD-A52A-7A06E6FD25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5132503-3763-43A7-8C66-6F9EB0AC4FC4}">
      <dgm:prSet custT="1"/>
      <dgm:spPr>
        <a:solidFill>
          <a:schemeClr val="accent1">
            <a:lumMod val="75000"/>
          </a:schemeClr>
        </a:solidFill>
      </dgm:spPr>
      <dgm:t>
        <a:bodyPr/>
        <a:lstStyle/>
        <a:p>
          <a:r>
            <a:rPr lang="en-US" sz="4000" dirty="0"/>
            <a:t>ECTA will : </a:t>
          </a:r>
        </a:p>
      </dgm:t>
    </dgm:pt>
    <dgm:pt modelId="{FE052A85-7BC2-45E4-A31F-1C3A6FBEFA32}" type="parTrans" cxnId="{A63942FA-A80F-40AD-A75B-3D7BCCCEEBAD}">
      <dgm:prSet/>
      <dgm:spPr/>
      <dgm:t>
        <a:bodyPr/>
        <a:lstStyle/>
        <a:p>
          <a:endParaRPr lang="en-US"/>
        </a:p>
      </dgm:t>
    </dgm:pt>
    <dgm:pt modelId="{C660C793-1C52-425D-8DE4-5D6B84B9B721}" type="sibTrans" cxnId="{A63942FA-A80F-40AD-A75B-3D7BCCCEEBAD}">
      <dgm:prSet/>
      <dgm:spPr/>
      <dgm:t>
        <a:bodyPr/>
        <a:lstStyle/>
        <a:p>
          <a:endParaRPr lang="en-US"/>
        </a:p>
      </dgm:t>
    </dgm:pt>
    <dgm:pt modelId="{04B1572A-B68C-4BC3-BABB-C5E54424AEF8}">
      <dgm:prSet/>
      <dgm:spPr/>
      <dgm:t>
        <a:bodyPr/>
        <a:lstStyle/>
        <a:p>
          <a:r>
            <a:rPr lang="en-US" dirty="0"/>
            <a:t>Provide monthly consultation to SLT</a:t>
          </a:r>
        </a:p>
      </dgm:t>
    </dgm:pt>
    <dgm:pt modelId="{1AFD1F19-FDB3-4EC2-94DD-6C3F7B628CE4}" type="parTrans" cxnId="{8BE0763E-D946-4F8B-BD69-2035A624F486}">
      <dgm:prSet/>
      <dgm:spPr/>
      <dgm:t>
        <a:bodyPr/>
        <a:lstStyle/>
        <a:p>
          <a:endParaRPr lang="en-US"/>
        </a:p>
      </dgm:t>
    </dgm:pt>
    <dgm:pt modelId="{92097C74-9566-4396-AFC9-C613D2DAD5E9}" type="sibTrans" cxnId="{8BE0763E-D946-4F8B-BD69-2035A624F486}">
      <dgm:prSet/>
      <dgm:spPr/>
      <dgm:t>
        <a:bodyPr/>
        <a:lstStyle/>
        <a:p>
          <a:endParaRPr lang="en-US"/>
        </a:p>
      </dgm:t>
    </dgm:pt>
    <dgm:pt modelId="{F77E0125-3956-47C3-8C69-FA5320E62363}">
      <dgm:prSet/>
      <dgm:spPr/>
      <dgm:t>
        <a:bodyPr/>
        <a:lstStyle/>
        <a:p>
          <a:r>
            <a:rPr lang="en-US" dirty="0"/>
            <a:t>Provide monthly consultation to Program Implementation coaches</a:t>
          </a:r>
        </a:p>
      </dgm:t>
    </dgm:pt>
    <dgm:pt modelId="{B83C83FE-6199-4977-8E50-B13593CA2F27}" type="parTrans" cxnId="{FAED58A2-AA73-4CBE-9EE6-CA21E6215926}">
      <dgm:prSet/>
      <dgm:spPr/>
      <dgm:t>
        <a:bodyPr/>
        <a:lstStyle/>
        <a:p>
          <a:endParaRPr lang="en-US"/>
        </a:p>
      </dgm:t>
    </dgm:pt>
    <dgm:pt modelId="{6FAC85AE-8708-4A4B-9131-D85049E6DEEA}" type="sibTrans" cxnId="{FAED58A2-AA73-4CBE-9EE6-CA21E6215926}">
      <dgm:prSet/>
      <dgm:spPr/>
      <dgm:t>
        <a:bodyPr/>
        <a:lstStyle/>
        <a:p>
          <a:endParaRPr lang="en-US"/>
        </a:p>
      </dgm:t>
    </dgm:pt>
    <dgm:pt modelId="{A88D2B55-330A-4AA1-9AF9-ACC3CF775748}">
      <dgm:prSet/>
      <dgm:spPr/>
      <dgm:t>
        <a:bodyPr/>
        <a:lstStyle/>
        <a:p>
          <a:r>
            <a:rPr lang="en-US" dirty="0"/>
            <a:t>Support independence, sustainability, and scale-up</a:t>
          </a:r>
        </a:p>
      </dgm:t>
    </dgm:pt>
    <dgm:pt modelId="{A640F954-50E4-4983-8BD1-3204288E8C34}" type="parTrans" cxnId="{D63CCD46-EE9C-477D-AA5C-D79220DF65A5}">
      <dgm:prSet/>
      <dgm:spPr/>
      <dgm:t>
        <a:bodyPr/>
        <a:lstStyle/>
        <a:p>
          <a:endParaRPr lang="en-US"/>
        </a:p>
      </dgm:t>
    </dgm:pt>
    <dgm:pt modelId="{0ED13B88-9C6A-40DF-A04D-765162F89A7C}" type="sibTrans" cxnId="{D63CCD46-EE9C-477D-AA5C-D79220DF65A5}">
      <dgm:prSet/>
      <dgm:spPr/>
      <dgm:t>
        <a:bodyPr/>
        <a:lstStyle/>
        <a:p>
          <a:endParaRPr lang="en-US"/>
        </a:p>
      </dgm:t>
    </dgm:pt>
    <dgm:pt modelId="{F2BF61F6-3F43-4C5F-8549-6E070BF366F5}" type="pres">
      <dgm:prSet presAssocID="{4F166A97-96A9-4BDD-A52A-7A06E6FD2504}" presName="linear" presStyleCnt="0">
        <dgm:presLayoutVars>
          <dgm:animLvl val="lvl"/>
          <dgm:resizeHandles val="exact"/>
        </dgm:presLayoutVars>
      </dgm:prSet>
      <dgm:spPr/>
    </dgm:pt>
    <dgm:pt modelId="{47C8F8B4-4310-460B-914C-360629FD6B0D}" type="pres">
      <dgm:prSet presAssocID="{F5132503-3763-43A7-8C66-6F9EB0AC4FC4}" presName="parentText" presStyleLbl="node1" presStyleIdx="0" presStyleCnt="1" custLinFactNeighborX="-27095" custLinFactNeighborY="-2494">
        <dgm:presLayoutVars>
          <dgm:chMax val="0"/>
          <dgm:bulletEnabled val="1"/>
        </dgm:presLayoutVars>
      </dgm:prSet>
      <dgm:spPr/>
    </dgm:pt>
    <dgm:pt modelId="{83BD8A26-6EC0-49F3-9113-7FE32BFA81DC}" type="pres">
      <dgm:prSet presAssocID="{F5132503-3763-43A7-8C66-6F9EB0AC4FC4}" presName="childText" presStyleLbl="revTx" presStyleIdx="0" presStyleCnt="1">
        <dgm:presLayoutVars>
          <dgm:bulletEnabled val="1"/>
        </dgm:presLayoutVars>
      </dgm:prSet>
      <dgm:spPr/>
    </dgm:pt>
  </dgm:ptLst>
  <dgm:cxnLst>
    <dgm:cxn modelId="{3A95F42A-FD03-41CE-BAFB-738206F75727}" type="presOf" srcId="{04B1572A-B68C-4BC3-BABB-C5E54424AEF8}" destId="{83BD8A26-6EC0-49F3-9113-7FE32BFA81DC}" srcOrd="0" destOrd="0" presId="urn:microsoft.com/office/officeart/2005/8/layout/vList2"/>
    <dgm:cxn modelId="{24DF922F-59FE-4C65-A98E-1BAC3BBEC554}" type="presOf" srcId="{F5132503-3763-43A7-8C66-6F9EB0AC4FC4}" destId="{47C8F8B4-4310-460B-914C-360629FD6B0D}" srcOrd="0" destOrd="0" presId="urn:microsoft.com/office/officeart/2005/8/layout/vList2"/>
    <dgm:cxn modelId="{8BE0763E-D946-4F8B-BD69-2035A624F486}" srcId="{F5132503-3763-43A7-8C66-6F9EB0AC4FC4}" destId="{04B1572A-B68C-4BC3-BABB-C5E54424AEF8}" srcOrd="0" destOrd="0" parTransId="{1AFD1F19-FDB3-4EC2-94DD-6C3F7B628CE4}" sibTransId="{92097C74-9566-4396-AFC9-C613D2DAD5E9}"/>
    <dgm:cxn modelId="{D63CCD46-EE9C-477D-AA5C-D79220DF65A5}" srcId="{F5132503-3763-43A7-8C66-6F9EB0AC4FC4}" destId="{A88D2B55-330A-4AA1-9AF9-ACC3CF775748}" srcOrd="2" destOrd="0" parTransId="{A640F954-50E4-4983-8BD1-3204288E8C34}" sibTransId="{0ED13B88-9C6A-40DF-A04D-765162F89A7C}"/>
    <dgm:cxn modelId="{FAED58A2-AA73-4CBE-9EE6-CA21E6215926}" srcId="{F5132503-3763-43A7-8C66-6F9EB0AC4FC4}" destId="{F77E0125-3956-47C3-8C69-FA5320E62363}" srcOrd="1" destOrd="0" parTransId="{B83C83FE-6199-4977-8E50-B13593CA2F27}" sibTransId="{6FAC85AE-8708-4A4B-9131-D85049E6DEEA}"/>
    <dgm:cxn modelId="{433A3EAA-5E33-4288-811A-D8308C17DA75}" type="presOf" srcId="{A88D2B55-330A-4AA1-9AF9-ACC3CF775748}" destId="{83BD8A26-6EC0-49F3-9113-7FE32BFA81DC}" srcOrd="0" destOrd="2" presId="urn:microsoft.com/office/officeart/2005/8/layout/vList2"/>
    <dgm:cxn modelId="{B15AD7CB-884B-49E7-9001-2F7F5D603E35}" type="presOf" srcId="{4F166A97-96A9-4BDD-A52A-7A06E6FD2504}" destId="{F2BF61F6-3F43-4C5F-8549-6E070BF366F5}" srcOrd="0" destOrd="0" presId="urn:microsoft.com/office/officeart/2005/8/layout/vList2"/>
    <dgm:cxn modelId="{5E5C81CC-32A8-4CC2-984C-DB5609244CA6}" type="presOf" srcId="{F77E0125-3956-47C3-8C69-FA5320E62363}" destId="{83BD8A26-6EC0-49F3-9113-7FE32BFA81DC}" srcOrd="0" destOrd="1" presId="urn:microsoft.com/office/officeart/2005/8/layout/vList2"/>
    <dgm:cxn modelId="{A63942FA-A80F-40AD-A75B-3D7BCCCEEBAD}" srcId="{4F166A97-96A9-4BDD-A52A-7A06E6FD2504}" destId="{F5132503-3763-43A7-8C66-6F9EB0AC4FC4}" srcOrd="0" destOrd="0" parTransId="{FE052A85-7BC2-45E4-A31F-1C3A6FBEFA32}" sibTransId="{C660C793-1C52-425D-8DE4-5D6B84B9B721}"/>
    <dgm:cxn modelId="{10532B64-E070-4693-B3F0-C0C9224E77D5}" type="presParOf" srcId="{F2BF61F6-3F43-4C5F-8549-6E070BF366F5}" destId="{47C8F8B4-4310-460B-914C-360629FD6B0D}" srcOrd="0" destOrd="0" presId="urn:microsoft.com/office/officeart/2005/8/layout/vList2"/>
    <dgm:cxn modelId="{6697B77F-6F46-489A-A4B2-8A06F91FCF82}" type="presParOf" srcId="{F2BF61F6-3F43-4C5F-8549-6E070BF366F5}" destId="{83BD8A26-6EC0-49F3-9113-7FE32BFA81D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44F866-AF25-4785-A1BF-627CAD4953D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ED5225C-1A95-46E4-B692-42BE6CA56896}">
      <dgm:prSet phldrT="[Text]"/>
      <dgm:spPr>
        <a:solidFill>
          <a:schemeClr val="accent1">
            <a:lumMod val="75000"/>
          </a:schemeClr>
        </a:solidFill>
      </dgm:spPr>
      <dgm:t>
        <a:bodyPr/>
        <a:lstStyle/>
        <a:p>
          <a:r>
            <a:rPr lang="en-US" dirty="0"/>
            <a:t>SLT Establish Program Implementation Coach Cadres</a:t>
          </a:r>
        </a:p>
      </dgm:t>
    </dgm:pt>
    <dgm:pt modelId="{7A307FA3-A61D-4CB7-9825-5AF576045651}" type="parTrans" cxnId="{E45155DE-212D-4EBB-AB2C-C42B3A5F3BE6}">
      <dgm:prSet/>
      <dgm:spPr/>
      <dgm:t>
        <a:bodyPr/>
        <a:lstStyle/>
        <a:p>
          <a:endParaRPr lang="en-US"/>
        </a:p>
      </dgm:t>
    </dgm:pt>
    <dgm:pt modelId="{E7D1315F-660A-4A16-8E3F-C13F45386D18}" type="sibTrans" cxnId="{E45155DE-212D-4EBB-AB2C-C42B3A5F3BE6}">
      <dgm:prSet/>
      <dgm:spPr/>
      <dgm:t>
        <a:bodyPr/>
        <a:lstStyle/>
        <a:p>
          <a:endParaRPr lang="en-US"/>
        </a:p>
      </dgm:t>
    </dgm:pt>
    <dgm:pt modelId="{968289C1-0BAD-4C6F-85F7-4570EE0B68E2}">
      <dgm:prSet phldrT="[Text]"/>
      <dgm:spPr>
        <a:solidFill>
          <a:schemeClr val="accent1">
            <a:lumMod val="75000"/>
          </a:schemeClr>
        </a:solidFill>
      </dgm:spPr>
      <dgm:t>
        <a:bodyPr/>
        <a:lstStyle/>
        <a:p>
          <a:r>
            <a:rPr lang="en-US" dirty="0"/>
            <a:t>SLT Scale-up Community Inclusion Teams and Program Implementation Coaches</a:t>
          </a:r>
        </a:p>
      </dgm:t>
    </dgm:pt>
    <dgm:pt modelId="{E6AB18D3-BD13-4B06-8D00-1A6ADFDAF84B}" type="parTrans" cxnId="{2B16723A-1B80-4326-901F-B7824916AFFE}">
      <dgm:prSet/>
      <dgm:spPr/>
      <dgm:t>
        <a:bodyPr/>
        <a:lstStyle/>
        <a:p>
          <a:endParaRPr lang="en-US"/>
        </a:p>
      </dgm:t>
    </dgm:pt>
    <dgm:pt modelId="{6CE203F3-C96B-4E34-B993-4F8FC0DC27B4}" type="sibTrans" cxnId="{2B16723A-1B80-4326-901F-B7824916AFFE}">
      <dgm:prSet/>
      <dgm:spPr/>
      <dgm:t>
        <a:bodyPr/>
        <a:lstStyle/>
        <a:p>
          <a:endParaRPr lang="en-US"/>
        </a:p>
      </dgm:t>
    </dgm:pt>
    <dgm:pt modelId="{73D8E0F3-D632-44AC-A107-35D6AD4C939B}">
      <dgm:prSet phldrT="[Text]"/>
      <dgm:spPr>
        <a:solidFill>
          <a:schemeClr val="accent1">
            <a:lumMod val="75000"/>
          </a:schemeClr>
        </a:solidFill>
      </dgm:spPr>
      <dgm:t>
        <a:bodyPr/>
        <a:lstStyle/>
        <a:p>
          <a:r>
            <a:rPr lang="en-US" dirty="0"/>
            <a:t>SLT and CIT: Data-based decision making, written sustainability plans</a:t>
          </a:r>
        </a:p>
      </dgm:t>
    </dgm:pt>
    <dgm:pt modelId="{B219A080-BEA0-43E2-B957-DF7C3FCA47D2}" type="parTrans" cxnId="{366E5681-D48D-4DCC-99AE-083BBB93A5F0}">
      <dgm:prSet/>
      <dgm:spPr/>
      <dgm:t>
        <a:bodyPr/>
        <a:lstStyle/>
        <a:p>
          <a:endParaRPr lang="en-US"/>
        </a:p>
      </dgm:t>
    </dgm:pt>
    <dgm:pt modelId="{0DCB7B81-C093-4072-85B3-44C0FBB13EFE}" type="sibTrans" cxnId="{366E5681-D48D-4DCC-99AE-083BBB93A5F0}">
      <dgm:prSet/>
      <dgm:spPr/>
      <dgm:t>
        <a:bodyPr/>
        <a:lstStyle/>
        <a:p>
          <a:endParaRPr lang="en-US"/>
        </a:p>
      </dgm:t>
    </dgm:pt>
    <dgm:pt modelId="{A5F80A1B-9638-42D8-AD77-BA68E5F6C7DD}" type="pres">
      <dgm:prSet presAssocID="{9944F866-AF25-4785-A1BF-627CAD4953D3}" presName="diagram" presStyleCnt="0">
        <dgm:presLayoutVars>
          <dgm:dir/>
          <dgm:resizeHandles val="exact"/>
        </dgm:presLayoutVars>
      </dgm:prSet>
      <dgm:spPr/>
    </dgm:pt>
    <dgm:pt modelId="{1A46C528-3963-4CD5-9AE1-86A916BEF10B}" type="pres">
      <dgm:prSet presAssocID="{7ED5225C-1A95-46E4-B692-42BE6CA56896}" presName="node" presStyleLbl="node1" presStyleIdx="0" presStyleCnt="3">
        <dgm:presLayoutVars>
          <dgm:bulletEnabled val="1"/>
        </dgm:presLayoutVars>
      </dgm:prSet>
      <dgm:spPr/>
    </dgm:pt>
    <dgm:pt modelId="{BCE70D2B-BCF5-45AD-B09F-8D7C97030D7B}" type="pres">
      <dgm:prSet presAssocID="{E7D1315F-660A-4A16-8E3F-C13F45386D18}" presName="sibTrans" presStyleCnt="0"/>
      <dgm:spPr/>
    </dgm:pt>
    <dgm:pt modelId="{4657A758-7139-4A76-92F3-B4BC4BADB65D}" type="pres">
      <dgm:prSet presAssocID="{968289C1-0BAD-4C6F-85F7-4570EE0B68E2}" presName="node" presStyleLbl="node1" presStyleIdx="1" presStyleCnt="3">
        <dgm:presLayoutVars>
          <dgm:bulletEnabled val="1"/>
        </dgm:presLayoutVars>
      </dgm:prSet>
      <dgm:spPr/>
    </dgm:pt>
    <dgm:pt modelId="{9F71F36F-9178-4608-9B06-91E982B2E3FF}" type="pres">
      <dgm:prSet presAssocID="{6CE203F3-C96B-4E34-B993-4F8FC0DC27B4}" presName="sibTrans" presStyleCnt="0"/>
      <dgm:spPr/>
    </dgm:pt>
    <dgm:pt modelId="{EDB464CA-5AAC-4177-BD23-A4D28F422DB3}" type="pres">
      <dgm:prSet presAssocID="{73D8E0F3-D632-44AC-A107-35D6AD4C939B}" presName="node" presStyleLbl="node1" presStyleIdx="2" presStyleCnt="3">
        <dgm:presLayoutVars>
          <dgm:bulletEnabled val="1"/>
        </dgm:presLayoutVars>
      </dgm:prSet>
      <dgm:spPr/>
    </dgm:pt>
  </dgm:ptLst>
  <dgm:cxnLst>
    <dgm:cxn modelId="{535DE338-0BE1-4A16-896D-393C60FCB5ED}" type="presOf" srcId="{968289C1-0BAD-4C6F-85F7-4570EE0B68E2}" destId="{4657A758-7139-4A76-92F3-B4BC4BADB65D}" srcOrd="0" destOrd="0" presId="urn:microsoft.com/office/officeart/2005/8/layout/default"/>
    <dgm:cxn modelId="{2B16723A-1B80-4326-901F-B7824916AFFE}" srcId="{9944F866-AF25-4785-A1BF-627CAD4953D3}" destId="{968289C1-0BAD-4C6F-85F7-4570EE0B68E2}" srcOrd="1" destOrd="0" parTransId="{E6AB18D3-BD13-4B06-8D00-1A6ADFDAF84B}" sibTransId="{6CE203F3-C96B-4E34-B993-4F8FC0DC27B4}"/>
    <dgm:cxn modelId="{366E5681-D48D-4DCC-99AE-083BBB93A5F0}" srcId="{9944F866-AF25-4785-A1BF-627CAD4953D3}" destId="{73D8E0F3-D632-44AC-A107-35D6AD4C939B}" srcOrd="2" destOrd="0" parTransId="{B219A080-BEA0-43E2-B957-DF7C3FCA47D2}" sibTransId="{0DCB7B81-C093-4072-85B3-44C0FBB13EFE}"/>
    <dgm:cxn modelId="{2F9AC3D3-6E9D-4A5B-8638-ED6AD2EE3EBC}" type="presOf" srcId="{7ED5225C-1A95-46E4-B692-42BE6CA56896}" destId="{1A46C528-3963-4CD5-9AE1-86A916BEF10B}" srcOrd="0" destOrd="0" presId="urn:microsoft.com/office/officeart/2005/8/layout/default"/>
    <dgm:cxn modelId="{181C1ED5-8AC9-4A30-B52A-87FF0AF19754}" type="presOf" srcId="{9944F866-AF25-4785-A1BF-627CAD4953D3}" destId="{A5F80A1B-9638-42D8-AD77-BA68E5F6C7DD}" srcOrd="0" destOrd="0" presId="urn:microsoft.com/office/officeart/2005/8/layout/default"/>
    <dgm:cxn modelId="{E45155DE-212D-4EBB-AB2C-C42B3A5F3BE6}" srcId="{9944F866-AF25-4785-A1BF-627CAD4953D3}" destId="{7ED5225C-1A95-46E4-B692-42BE6CA56896}" srcOrd="0" destOrd="0" parTransId="{7A307FA3-A61D-4CB7-9825-5AF576045651}" sibTransId="{E7D1315F-660A-4A16-8E3F-C13F45386D18}"/>
    <dgm:cxn modelId="{264886F0-9D26-4A3E-9B7C-9086382615EA}" type="presOf" srcId="{73D8E0F3-D632-44AC-A107-35D6AD4C939B}" destId="{EDB464CA-5AAC-4177-BD23-A4D28F422DB3}" srcOrd="0" destOrd="0" presId="urn:microsoft.com/office/officeart/2005/8/layout/default"/>
    <dgm:cxn modelId="{DBEAE071-78D7-437B-A6C6-AF7491D9DD4D}" type="presParOf" srcId="{A5F80A1B-9638-42D8-AD77-BA68E5F6C7DD}" destId="{1A46C528-3963-4CD5-9AE1-86A916BEF10B}" srcOrd="0" destOrd="0" presId="urn:microsoft.com/office/officeart/2005/8/layout/default"/>
    <dgm:cxn modelId="{8F245890-2F19-4BB5-9EFE-C696FB22B184}" type="presParOf" srcId="{A5F80A1B-9638-42D8-AD77-BA68E5F6C7DD}" destId="{BCE70D2B-BCF5-45AD-B09F-8D7C97030D7B}" srcOrd="1" destOrd="0" presId="urn:microsoft.com/office/officeart/2005/8/layout/default"/>
    <dgm:cxn modelId="{077C7833-9AE7-4214-BD34-07B47FA89CF4}" type="presParOf" srcId="{A5F80A1B-9638-42D8-AD77-BA68E5F6C7DD}" destId="{4657A758-7139-4A76-92F3-B4BC4BADB65D}" srcOrd="2" destOrd="0" presId="urn:microsoft.com/office/officeart/2005/8/layout/default"/>
    <dgm:cxn modelId="{448F669A-4B5C-4D9E-B7BC-164D0FC07EB0}" type="presParOf" srcId="{A5F80A1B-9638-42D8-AD77-BA68E5F6C7DD}" destId="{9F71F36F-9178-4608-9B06-91E982B2E3FF}" srcOrd="3" destOrd="0" presId="urn:microsoft.com/office/officeart/2005/8/layout/default"/>
    <dgm:cxn modelId="{FBC0737D-E9A5-4D9A-8A24-2335E7B05C36}" type="presParOf" srcId="{A5F80A1B-9638-42D8-AD77-BA68E5F6C7DD}" destId="{EDB464CA-5AAC-4177-BD23-A4D28F422DB3}"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BB82252-EE53-427C-B737-F5108DD965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75194C-1A10-41D6-8C88-472DBF26FC78}">
      <dgm:prSet/>
      <dgm:spPr>
        <a:solidFill>
          <a:schemeClr val="accent1">
            <a:lumMod val="75000"/>
          </a:schemeClr>
        </a:solidFill>
      </dgm:spPr>
      <dgm:t>
        <a:bodyPr/>
        <a:lstStyle/>
        <a:p>
          <a:r>
            <a:rPr lang="en-US" dirty="0"/>
            <a:t>Applications due: August 18, 2023 </a:t>
          </a:r>
        </a:p>
      </dgm:t>
    </dgm:pt>
    <dgm:pt modelId="{267BD78D-BB4A-4793-84FE-6D6EA01639B5}" type="parTrans" cxnId="{24C08A72-2864-43E0-919D-0CB8D45C9F50}">
      <dgm:prSet/>
      <dgm:spPr/>
      <dgm:t>
        <a:bodyPr/>
        <a:lstStyle/>
        <a:p>
          <a:endParaRPr lang="en-US"/>
        </a:p>
      </dgm:t>
    </dgm:pt>
    <dgm:pt modelId="{BB93A228-5C8E-493C-B392-CA89EBF62236}" type="sibTrans" cxnId="{24C08A72-2864-43E0-919D-0CB8D45C9F50}">
      <dgm:prSet/>
      <dgm:spPr/>
      <dgm:t>
        <a:bodyPr/>
        <a:lstStyle/>
        <a:p>
          <a:endParaRPr lang="en-US"/>
        </a:p>
      </dgm:t>
    </dgm:pt>
    <dgm:pt modelId="{0F16A6CD-B569-458E-BF02-E67574410EE6}">
      <dgm:prSet/>
      <dgm:spPr>
        <a:solidFill>
          <a:schemeClr val="accent1">
            <a:lumMod val="75000"/>
          </a:schemeClr>
        </a:solidFill>
      </dgm:spPr>
      <dgm:t>
        <a:bodyPr/>
        <a:lstStyle/>
        <a:p>
          <a:r>
            <a:rPr lang="en-US" dirty="0"/>
            <a:t>States notified on or about: By the end of September. NOTE: OSEP must approve before we notify. </a:t>
          </a:r>
        </a:p>
      </dgm:t>
    </dgm:pt>
    <dgm:pt modelId="{7604643A-64FE-432F-9448-BAF599CA0209}" type="parTrans" cxnId="{DF4F3A82-216E-4BCB-8E92-95A7608DC61F}">
      <dgm:prSet/>
      <dgm:spPr/>
      <dgm:t>
        <a:bodyPr/>
        <a:lstStyle/>
        <a:p>
          <a:endParaRPr lang="en-US"/>
        </a:p>
      </dgm:t>
    </dgm:pt>
    <dgm:pt modelId="{9193CD58-7105-4963-925F-B71D40F96D13}" type="sibTrans" cxnId="{DF4F3A82-216E-4BCB-8E92-95A7608DC61F}">
      <dgm:prSet/>
      <dgm:spPr/>
      <dgm:t>
        <a:bodyPr/>
        <a:lstStyle/>
        <a:p>
          <a:endParaRPr lang="en-US"/>
        </a:p>
      </dgm:t>
    </dgm:pt>
    <dgm:pt modelId="{BD823C96-7775-40DB-91EF-2A6D4FF3CD31}">
      <dgm:prSet/>
      <dgm:spPr>
        <a:solidFill>
          <a:schemeClr val="accent1">
            <a:lumMod val="75000"/>
          </a:schemeClr>
        </a:solidFill>
      </dgm:spPr>
      <dgm:t>
        <a:bodyPr/>
        <a:lstStyle/>
        <a:p>
          <a:r>
            <a:rPr lang="en-US" dirty="0"/>
            <a:t>We will not select more than 2 states</a:t>
          </a:r>
        </a:p>
      </dgm:t>
    </dgm:pt>
    <dgm:pt modelId="{23692357-05EE-460F-8CB2-40BE43CBE7AB}" type="parTrans" cxnId="{33FB9584-DABE-4C8B-98C8-1DF6C2649454}">
      <dgm:prSet/>
      <dgm:spPr/>
      <dgm:t>
        <a:bodyPr/>
        <a:lstStyle/>
        <a:p>
          <a:endParaRPr lang="en-US"/>
        </a:p>
      </dgm:t>
    </dgm:pt>
    <dgm:pt modelId="{91C48942-03D2-4458-B420-80A47D068EA1}" type="sibTrans" cxnId="{33FB9584-DABE-4C8B-98C8-1DF6C2649454}">
      <dgm:prSet/>
      <dgm:spPr/>
      <dgm:t>
        <a:bodyPr/>
        <a:lstStyle/>
        <a:p>
          <a:endParaRPr lang="en-US"/>
        </a:p>
      </dgm:t>
    </dgm:pt>
    <dgm:pt modelId="{15CDFAF5-3432-4550-88CC-ADEC7E001725}">
      <dgm:prSet/>
      <dgm:spPr>
        <a:solidFill>
          <a:schemeClr val="accent1">
            <a:lumMod val="75000"/>
          </a:schemeClr>
        </a:solidFill>
      </dgm:spPr>
      <dgm:t>
        <a:bodyPr/>
        <a:lstStyle/>
        <a:p>
          <a:r>
            <a:rPr lang="en-US" dirty="0"/>
            <a:t>Once selected, we will schedule a planning call</a:t>
          </a:r>
        </a:p>
      </dgm:t>
    </dgm:pt>
    <dgm:pt modelId="{862FB83D-CDB0-4FC9-89E9-5E561801621D}" type="parTrans" cxnId="{C9270200-AA93-4E7D-82FE-1A0B2023484A}">
      <dgm:prSet/>
      <dgm:spPr/>
      <dgm:t>
        <a:bodyPr/>
        <a:lstStyle/>
        <a:p>
          <a:endParaRPr lang="en-US"/>
        </a:p>
      </dgm:t>
    </dgm:pt>
    <dgm:pt modelId="{94A0E163-16AA-4136-AC2F-0442AAAD98AD}" type="sibTrans" cxnId="{C9270200-AA93-4E7D-82FE-1A0B2023484A}">
      <dgm:prSet/>
      <dgm:spPr/>
      <dgm:t>
        <a:bodyPr/>
        <a:lstStyle/>
        <a:p>
          <a:endParaRPr lang="en-US"/>
        </a:p>
      </dgm:t>
    </dgm:pt>
    <dgm:pt modelId="{2E1E4997-F4D3-4DFD-BAA9-5C5796B79AFF}" type="pres">
      <dgm:prSet presAssocID="{4BB82252-EE53-427C-B737-F5108DD9655F}" presName="linear" presStyleCnt="0">
        <dgm:presLayoutVars>
          <dgm:animLvl val="lvl"/>
          <dgm:resizeHandles val="exact"/>
        </dgm:presLayoutVars>
      </dgm:prSet>
      <dgm:spPr/>
    </dgm:pt>
    <dgm:pt modelId="{7A97674A-949B-4D2B-89CA-659A8AC2EB9E}" type="pres">
      <dgm:prSet presAssocID="{DC75194C-1A10-41D6-8C88-472DBF26FC78}" presName="parentText" presStyleLbl="node1" presStyleIdx="0" presStyleCnt="4">
        <dgm:presLayoutVars>
          <dgm:chMax val="0"/>
          <dgm:bulletEnabled val="1"/>
        </dgm:presLayoutVars>
      </dgm:prSet>
      <dgm:spPr/>
    </dgm:pt>
    <dgm:pt modelId="{4C08E521-01A4-473E-8055-62F91DFB7458}" type="pres">
      <dgm:prSet presAssocID="{BB93A228-5C8E-493C-B392-CA89EBF62236}" presName="spacer" presStyleCnt="0"/>
      <dgm:spPr/>
    </dgm:pt>
    <dgm:pt modelId="{59039887-6057-4DF5-8321-1E1C227E4226}" type="pres">
      <dgm:prSet presAssocID="{0F16A6CD-B569-458E-BF02-E67574410EE6}" presName="parentText" presStyleLbl="node1" presStyleIdx="1" presStyleCnt="4">
        <dgm:presLayoutVars>
          <dgm:chMax val="0"/>
          <dgm:bulletEnabled val="1"/>
        </dgm:presLayoutVars>
      </dgm:prSet>
      <dgm:spPr/>
    </dgm:pt>
    <dgm:pt modelId="{595DB329-758F-7E4D-AA7F-8FD329927D8F}" type="pres">
      <dgm:prSet presAssocID="{9193CD58-7105-4963-925F-B71D40F96D13}" presName="spacer" presStyleCnt="0"/>
      <dgm:spPr/>
    </dgm:pt>
    <dgm:pt modelId="{AD44E9F8-9463-4521-9D34-BFAA6EA790DA}" type="pres">
      <dgm:prSet presAssocID="{BD823C96-7775-40DB-91EF-2A6D4FF3CD31}" presName="parentText" presStyleLbl="node1" presStyleIdx="2" presStyleCnt="4">
        <dgm:presLayoutVars>
          <dgm:chMax val="0"/>
          <dgm:bulletEnabled val="1"/>
        </dgm:presLayoutVars>
      </dgm:prSet>
      <dgm:spPr/>
    </dgm:pt>
    <dgm:pt modelId="{3E17EB94-449B-4930-8446-AD472AB45F2B}" type="pres">
      <dgm:prSet presAssocID="{91C48942-03D2-4458-B420-80A47D068EA1}" presName="spacer" presStyleCnt="0"/>
      <dgm:spPr/>
    </dgm:pt>
    <dgm:pt modelId="{6E0760BB-1E90-492F-8DE1-E81AD71C7411}" type="pres">
      <dgm:prSet presAssocID="{15CDFAF5-3432-4550-88CC-ADEC7E001725}" presName="parentText" presStyleLbl="node1" presStyleIdx="3" presStyleCnt="4">
        <dgm:presLayoutVars>
          <dgm:chMax val="0"/>
          <dgm:bulletEnabled val="1"/>
        </dgm:presLayoutVars>
      </dgm:prSet>
      <dgm:spPr/>
    </dgm:pt>
  </dgm:ptLst>
  <dgm:cxnLst>
    <dgm:cxn modelId="{C9270200-AA93-4E7D-82FE-1A0B2023484A}" srcId="{4BB82252-EE53-427C-B737-F5108DD9655F}" destId="{15CDFAF5-3432-4550-88CC-ADEC7E001725}" srcOrd="3" destOrd="0" parTransId="{862FB83D-CDB0-4FC9-89E9-5E561801621D}" sibTransId="{94A0E163-16AA-4136-AC2F-0442AAAD98AD}"/>
    <dgm:cxn modelId="{044D5D11-5987-420A-8018-6026E74ECAC6}" type="presOf" srcId="{DC75194C-1A10-41D6-8C88-472DBF26FC78}" destId="{7A97674A-949B-4D2B-89CA-659A8AC2EB9E}" srcOrd="0" destOrd="0" presId="urn:microsoft.com/office/officeart/2005/8/layout/vList2"/>
    <dgm:cxn modelId="{DAC3D245-345A-4E28-BEC1-BE9A44D8F170}" type="presOf" srcId="{0F16A6CD-B569-458E-BF02-E67574410EE6}" destId="{59039887-6057-4DF5-8321-1E1C227E4226}" srcOrd="0" destOrd="0" presId="urn:microsoft.com/office/officeart/2005/8/layout/vList2"/>
    <dgm:cxn modelId="{24C08A72-2864-43E0-919D-0CB8D45C9F50}" srcId="{4BB82252-EE53-427C-B737-F5108DD9655F}" destId="{DC75194C-1A10-41D6-8C88-472DBF26FC78}" srcOrd="0" destOrd="0" parTransId="{267BD78D-BB4A-4793-84FE-6D6EA01639B5}" sibTransId="{BB93A228-5C8E-493C-B392-CA89EBF62236}"/>
    <dgm:cxn modelId="{57F98D72-BFCD-48E3-9246-7C81BF0CFCCB}" type="presOf" srcId="{15CDFAF5-3432-4550-88CC-ADEC7E001725}" destId="{6E0760BB-1E90-492F-8DE1-E81AD71C7411}" srcOrd="0" destOrd="0" presId="urn:microsoft.com/office/officeart/2005/8/layout/vList2"/>
    <dgm:cxn modelId="{DF4F3A82-216E-4BCB-8E92-95A7608DC61F}" srcId="{4BB82252-EE53-427C-B737-F5108DD9655F}" destId="{0F16A6CD-B569-458E-BF02-E67574410EE6}" srcOrd="1" destOrd="0" parTransId="{7604643A-64FE-432F-9448-BAF599CA0209}" sibTransId="{9193CD58-7105-4963-925F-B71D40F96D13}"/>
    <dgm:cxn modelId="{33FB9584-DABE-4C8B-98C8-1DF6C2649454}" srcId="{4BB82252-EE53-427C-B737-F5108DD9655F}" destId="{BD823C96-7775-40DB-91EF-2A6D4FF3CD31}" srcOrd="2" destOrd="0" parTransId="{23692357-05EE-460F-8CB2-40BE43CBE7AB}" sibTransId="{91C48942-03D2-4458-B420-80A47D068EA1}"/>
    <dgm:cxn modelId="{AD9C9DB8-74C8-4A97-AEA5-528A78DD6678}" type="presOf" srcId="{4BB82252-EE53-427C-B737-F5108DD9655F}" destId="{2E1E4997-F4D3-4DFD-BAA9-5C5796B79AFF}" srcOrd="0" destOrd="0" presId="urn:microsoft.com/office/officeart/2005/8/layout/vList2"/>
    <dgm:cxn modelId="{058AA3F5-1D79-40B8-8F0F-FC72C56DBB9A}" type="presOf" srcId="{BD823C96-7775-40DB-91EF-2A6D4FF3CD31}" destId="{AD44E9F8-9463-4521-9D34-BFAA6EA790DA}" srcOrd="0" destOrd="0" presId="urn:microsoft.com/office/officeart/2005/8/layout/vList2"/>
    <dgm:cxn modelId="{0F25F778-7F80-4E24-8FAA-C749EF9B63DE}" type="presParOf" srcId="{2E1E4997-F4D3-4DFD-BAA9-5C5796B79AFF}" destId="{7A97674A-949B-4D2B-89CA-659A8AC2EB9E}" srcOrd="0" destOrd="0" presId="urn:microsoft.com/office/officeart/2005/8/layout/vList2"/>
    <dgm:cxn modelId="{216E661C-E6DD-4E8A-9CEF-5A41DE84C471}" type="presParOf" srcId="{2E1E4997-F4D3-4DFD-BAA9-5C5796B79AFF}" destId="{4C08E521-01A4-473E-8055-62F91DFB7458}" srcOrd="1" destOrd="0" presId="urn:microsoft.com/office/officeart/2005/8/layout/vList2"/>
    <dgm:cxn modelId="{72CA31DB-336D-4A3E-A4CB-21173CEEE1C6}" type="presParOf" srcId="{2E1E4997-F4D3-4DFD-BAA9-5C5796B79AFF}" destId="{59039887-6057-4DF5-8321-1E1C227E4226}" srcOrd="2" destOrd="0" presId="urn:microsoft.com/office/officeart/2005/8/layout/vList2"/>
    <dgm:cxn modelId="{A400CCCF-4021-4B45-A3BB-F9CA5572DCC6}" type="presParOf" srcId="{2E1E4997-F4D3-4DFD-BAA9-5C5796B79AFF}" destId="{595DB329-758F-7E4D-AA7F-8FD329927D8F}" srcOrd="3" destOrd="0" presId="urn:microsoft.com/office/officeart/2005/8/layout/vList2"/>
    <dgm:cxn modelId="{6FD7E93D-3BF2-467F-8A26-14CE5DC05ED4}" type="presParOf" srcId="{2E1E4997-F4D3-4DFD-BAA9-5C5796B79AFF}" destId="{AD44E9F8-9463-4521-9D34-BFAA6EA790DA}" srcOrd="4" destOrd="0" presId="urn:microsoft.com/office/officeart/2005/8/layout/vList2"/>
    <dgm:cxn modelId="{11FB9485-42A3-4860-A9C0-D5DD6286BE80}" type="presParOf" srcId="{2E1E4997-F4D3-4DFD-BAA9-5C5796B79AFF}" destId="{3E17EB94-449B-4930-8446-AD472AB45F2B}" srcOrd="5" destOrd="0" presId="urn:microsoft.com/office/officeart/2005/8/layout/vList2"/>
    <dgm:cxn modelId="{B82817CC-C58E-40F1-B4E9-F8A88B1216DA}" type="presParOf" srcId="{2E1E4997-F4D3-4DFD-BAA9-5C5796B79AFF}" destId="{6E0760BB-1E90-492F-8DE1-E81AD71C741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7370B4-95E5-4BFC-9097-692EBDA2071F}" type="doc">
      <dgm:prSet loTypeId="urn:microsoft.com/office/officeart/2005/8/layout/pList2" loCatId="list" qsTypeId="urn:microsoft.com/office/officeart/2005/8/quickstyle/simple1" qsCatId="simple" csTypeId="urn:microsoft.com/office/officeart/2005/8/colors/accent1_2" csCatId="accent1" phldr="1"/>
      <dgm:spPr/>
    </dgm:pt>
    <dgm:pt modelId="{B1F099D8-6EFD-4A61-BAAE-4DFE24F109F5}">
      <dgm:prSet phldrT="[Text]"/>
      <dgm:spPr>
        <a:solidFill>
          <a:schemeClr val="accent1">
            <a:lumMod val="75000"/>
          </a:schemeClr>
        </a:solidFill>
      </dgm:spPr>
      <dgm:t>
        <a:bodyPr/>
        <a:lstStyle/>
        <a:p>
          <a:r>
            <a:rPr lang="en-US" dirty="0"/>
            <a:t>Values, Policies, Practices </a:t>
          </a:r>
        </a:p>
      </dgm:t>
    </dgm:pt>
    <dgm:pt modelId="{8C4197E0-AEE9-4F5D-9DA7-438D75B19471}" type="parTrans" cxnId="{593DFE0F-9E35-4AD8-89CE-972CF14737A0}">
      <dgm:prSet/>
      <dgm:spPr/>
      <dgm:t>
        <a:bodyPr/>
        <a:lstStyle/>
        <a:p>
          <a:endParaRPr lang="en-US"/>
        </a:p>
      </dgm:t>
    </dgm:pt>
    <dgm:pt modelId="{00DBAFB2-2314-437D-A0B1-E7E9D8ADBD19}" type="sibTrans" cxnId="{593DFE0F-9E35-4AD8-89CE-972CF14737A0}">
      <dgm:prSet/>
      <dgm:spPr/>
      <dgm:t>
        <a:bodyPr/>
        <a:lstStyle/>
        <a:p>
          <a:endParaRPr lang="en-US"/>
        </a:p>
      </dgm:t>
    </dgm:pt>
    <dgm:pt modelId="{B808E87F-6745-45EE-8DA7-EF6ACC6809A1}">
      <dgm:prSet phldrT="[Text]"/>
      <dgm:spPr>
        <a:solidFill>
          <a:schemeClr val="accent1">
            <a:lumMod val="75000"/>
          </a:schemeClr>
        </a:solidFill>
      </dgm:spPr>
      <dgm:t>
        <a:bodyPr/>
        <a:lstStyle/>
        <a:p>
          <a:r>
            <a:rPr lang="en-US" dirty="0"/>
            <a:t>Membership, Belonging, Positive Social Relationships</a:t>
          </a:r>
        </a:p>
      </dgm:t>
    </dgm:pt>
    <dgm:pt modelId="{CA5C6335-DB70-47CF-87DA-8303B0C8436F}" type="parTrans" cxnId="{E8EAA1F6-1A92-4396-B42F-781442510BED}">
      <dgm:prSet/>
      <dgm:spPr/>
      <dgm:t>
        <a:bodyPr/>
        <a:lstStyle/>
        <a:p>
          <a:endParaRPr lang="en-US"/>
        </a:p>
      </dgm:t>
    </dgm:pt>
    <dgm:pt modelId="{03F7D4FC-0360-466B-B4AB-1F53A9F9090D}" type="sibTrans" cxnId="{E8EAA1F6-1A92-4396-B42F-781442510BED}">
      <dgm:prSet/>
      <dgm:spPr/>
      <dgm:t>
        <a:bodyPr/>
        <a:lstStyle/>
        <a:p>
          <a:endParaRPr lang="en-US"/>
        </a:p>
      </dgm:t>
    </dgm:pt>
    <dgm:pt modelId="{330660D1-9049-4805-9E4B-655510F31764}">
      <dgm:prSet phldrT="[Text]"/>
      <dgm:spPr>
        <a:solidFill>
          <a:schemeClr val="accent1">
            <a:lumMod val="75000"/>
          </a:schemeClr>
        </a:solidFill>
      </dgm:spPr>
      <dgm:t>
        <a:bodyPr/>
        <a:lstStyle/>
        <a:p>
          <a:r>
            <a:rPr lang="en-US" dirty="0"/>
            <a:t>Learning and Reaching Full Potential through Access, Participation and Supports</a:t>
          </a:r>
        </a:p>
      </dgm:t>
    </dgm:pt>
    <dgm:pt modelId="{CCCAECAE-B48F-4323-B83D-5182789084AA}" type="parTrans" cxnId="{154BB378-3A87-4C7A-9EFE-EA246172C0C6}">
      <dgm:prSet/>
      <dgm:spPr/>
      <dgm:t>
        <a:bodyPr/>
        <a:lstStyle/>
        <a:p>
          <a:endParaRPr lang="en-US"/>
        </a:p>
      </dgm:t>
    </dgm:pt>
    <dgm:pt modelId="{8F9F5EC4-2962-476E-9CAD-7047357ACE55}" type="sibTrans" cxnId="{154BB378-3A87-4C7A-9EFE-EA246172C0C6}">
      <dgm:prSet/>
      <dgm:spPr/>
      <dgm:t>
        <a:bodyPr/>
        <a:lstStyle/>
        <a:p>
          <a:endParaRPr lang="en-US"/>
        </a:p>
      </dgm:t>
    </dgm:pt>
    <dgm:pt modelId="{47DE92D2-2039-4F20-B84E-E5E9D74DA572}" type="pres">
      <dgm:prSet presAssocID="{1F7370B4-95E5-4BFC-9097-692EBDA2071F}" presName="Name0" presStyleCnt="0">
        <dgm:presLayoutVars>
          <dgm:dir/>
          <dgm:resizeHandles val="exact"/>
        </dgm:presLayoutVars>
      </dgm:prSet>
      <dgm:spPr/>
    </dgm:pt>
    <dgm:pt modelId="{6F1434FD-CB41-49CA-B78A-05FB37937ACE}" type="pres">
      <dgm:prSet presAssocID="{1F7370B4-95E5-4BFC-9097-692EBDA2071F}" presName="bkgdShp" presStyleLbl="alignAccFollowNode1" presStyleIdx="0" presStyleCnt="1" custLinFactNeighborX="1061" custLinFactNeighborY="24611"/>
      <dgm:spPr/>
    </dgm:pt>
    <dgm:pt modelId="{1EE1304D-B6BD-4A0E-A14D-524028751091}" type="pres">
      <dgm:prSet presAssocID="{1F7370B4-95E5-4BFC-9097-692EBDA2071F}" presName="linComp" presStyleCnt="0"/>
      <dgm:spPr/>
    </dgm:pt>
    <dgm:pt modelId="{7FB52AA1-0049-4DF7-A98C-06B3D1F338AC}" type="pres">
      <dgm:prSet presAssocID="{B1F099D8-6EFD-4A61-BAAE-4DFE24F109F5}" presName="compNode" presStyleCnt="0"/>
      <dgm:spPr/>
    </dgm:pt>
    <dgm:pt modelId="{BB2D636F-191E-4ACF-8A52-C6DCAACE0FBE}" type="pres">
      <dgm:prSet presAssocID="{B1F099D8-6EFD-4A61-BAAE-4DFE24F109F5}" presName="node" presStyleLbl="node1" presStyleIdx="0" presStyleCnt="3">
        <dgm:presLayoutVars>
          <dgm:bulletEnabled val="1"/>
        </dgm:presLayoutVars>
      </dgm:prSet>
      <dgm:spPr/>
    </dgm:pt>
    <dgm:pt modelId="{247B14CD-07DC-40F3-BBC1-044228E368DD}" type="pres">
      <dgm:prSet presAssocID="{B1F099D8-6EFD-4A61-BAAE-4DFE24F109F5}" presName="invisiNode" presStyleLbl="node1" presStyleIdx="0" presStyleCnt="3"/>
      <dgm:spPr/>
    </dgm:pt>
    <dgm:pt modelId="{19EC26C5-571B-4991-A8D0-9B890AF23FE6}" type="pres">
      <dgm:prSet presAssocID="{B1F099D8-6EFD-4A61-BAAE-4DFE24F109F5}"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5F43DFD9-F308-440C-B2DB-A7E4E45564E3}" type="pres">
      <dgm:prSet presAssocID="{00DBAFB2-2314-437D-A0B1-E7E9D8ADBD19}" presName="sibTrans" presStyleLbl="sibTrans2D1" presStyleIdx="0" presStyleCnt="0"/>
      <dgm:spPr/>
    </dgm:pt>
    <dgm:pt modelId="{720CD287-3981-47CC-BE1A-692D5AF2524A}" type="pres">
      <dgm:prSet presAssocID="{B808E87F-6745-45EE-8DA7-EF6ACC6809A1}" presName="compNode" presStyleCnt="0"/>
      <dgm:spPr/>
    </dgm:pt>
    <dgm:pt modelId="{AA717DF6-F389-41B7-8080-6A16550164BA}" type="pres">
      <dgm:prSet presAssocID="{B808E87F-6745-45EE-8DA7-EF6ACC6809A1}" presName="node" presStyleLbl="node1" presStyleIdx="1" presStyleCnt="3">
        <dgm:presLayoutVars>
          <dgm:bulletEnabled val="1"/>
        </dgm:presLayoutVars>
      </dgm:prSet>
      <dgm:spPr/>
    </dgm:pt>
    <dgm:pt modelId="{DD3D4ADC-8ECA-405F-905D-9BACDEBEEC59}" type="pres">
      <dgm:prSet presAssocID="{B808E87F-6745-45EE-8DA7-EF6ACC6809A1}" presName="invisiNode" presStyleLbl="node1" presStyleIdx="1" presStyleCnt="3"/>
      <dgm:spPr/>
    </dgm:pt>
    <dgm:pt modelId="{94F3B29F-1AC6-4BDB-A97E-D0BB75FDFC5E}" type="pres">
      <dgm:prSet presAssocID="{B808E87F-6745-45EE-8DA7-EF6ACC6809A1}"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D064FA50-9343-4F8D-9764-153041DA2D81}" type="pres">
      <dgm:prSet presAssocID="{03F7D4FC-0360-466B-B4AB-1F53A9F9090D}" presName="sibTrans" presStyleLbl="sibTrans2D1" presStyleIdx="0" presStyleCnt="0"/>
      <dgm:spPr/>
    </dgm:pt>
    <dgm:pt modelId="{6F27C7FE-6E6F-4583-903E-F0683E77E976}" type="pres">
      <dgm:prSet presAssocID="{330660D1-9049-4805-9E4B-655510F31764}" presName="compNode" presStyleCnt="0"/>
      <dgm:spPr/>
    </dgm:pt>
    <dgm:pt modelId="{0E6DDF50-8AD8-4759-8E27-EFCDD6D1CFBF}" type="pres">
      <dgm:prSet presAssocID="{330660D1-9049-4805-9E4B-655510F31764}" presName="node" presStyleLbl="node1" presStyleIdx="2" presStyleCnt="3">
        <dgm:presLayoutVars>
          <dgm:bulletEnabled val="1"/>
        </dgm:presLayoutVars>
      </dgm:prSet>
      <dgm:spPr/>
    </dgm:pt>
    <dgm:pt modelId="{C035E821-EEE3-46CF-8A8F-16046C8AFAD2}" type="pres">
      <dgm:prSet presAssocID="{330660D1-9049-4805-9E4B-655510F31764}" presName="invisiNode" presStyleLbl="node1" presStyleIdx="2" presStyleCnt="3"/>
      <dgm:spPr/>
    </dgm:pt>
    <dgm:pt modelId="{0ED0C9C0-793E-4294-8A75-949051AB4128}" type="pres">
      <dgm:prSet presAssocID="{330660D1-9049-4805-9E4B-655510F31764}" presName="imagNode" presStyleLbl="fgImgPlace1" presStyleIdx="2" presStyleCnt="3"/>
      <dgm:spPr>
        <a:blipFill>
          <a:blip xmlns:r="http://schemas.openxmlformats.org/officeDocument/2006/relationships" r:embed="rId3"/>
          <a:srcRect/>
          <a:stretch>
            <a:fillRect l="-6000" r="-6000"/>
          </a:stretch>
        </a:blipFill>
      </dgm:spPr>
    </dgm:pt>
  </dgm:ptLst>
  <dgm:cxnLst>
    <dgm:cxn modelId="{593DFE0F-9E35-4AD8-89CE-972CF14737A0}" srcId="{1F7370B4-95E5-4BFC-9097-692EBDA2071F}" destId="{B1F099D8-6EFD-4A61-BAAE-4DFE24F109F5}" srcOrd="0" destOrd="0" parTransId="{8C4197E0-AEE9-4F5D-9DA7-438D75B19471}" sibTransId="{00DBAFB2-2314-437D-A0B1-E7E9D8ADBD19}"/>
    <dgm:cxn modelId="{13D38510-8C3A-4FE5-846E-23EDD98AE325}" type="presOf" srcId="{00DBAFB2-2314-437D-A0B1-E7E9D8ADBD19}" destId="{5F43DFD9-F308-440C-B2DB-A7E4E45564E3}" srcOrd="0" destOrd="0" presId="urn:microsoft.com/office/officeart/2005/8/layout/pList2"/>
    <dgm:cxn modelId="{154BB378-3A87-4C7A-9EFE-EA246172C0C6}" srcId="{1F7370B4-95E5-4BFC-9097-692EBDA2071F}" destId="{330660D1-9049-4805-9E4B-655510F31764}" srcOrd="2" destOrd="0" parTransId="{CCCAECAE-B48F-4323-B83D-5182789084AA}" sibTransId="{8F9F5EC4-2962-476E-9CAD-7047357ACE55}"/>
    <dgm:cxn modelId="{1040D67C-2F32-4D28-A24D-022397D05262}" type="presOf" srcId="{B1F099D8-6EFD-4A61-BAAE-4DFE24F109F5}" destId="{BB2D636F-191E-4ACF-8A52-C6DCAACE0FBE}" srcOrd="0" destOrd="0" presId="urn:microsoft.com/office/officeart/2005/8/layout/pList2"/>
    <dgm:cxn modelId="{D1B29492-5AC9-4716-821B-F2BB50B634E2}" type="presOf" srcId="{B808E87F-6745-45EE-8DA7-EF6ACC6809A1}" destId="{AA717DF6-F389-41B7-8080-6A16550164BA}" srcOrd="0" destOrd="0" presId="urn:microsoft.com/office/officeart/2005/8/layout/pList2"/>
    <dgm:cxn modelId="{07AD4BAA-3759-4051-88A6-D2B115C4C0F1}" type="presOf" srcId="{330660D1-9049-4805-9E4B-655510F31764}" destId="{0E6DDF50-8AD8-4759-8E27-EFCDD6D1CFBF}" srcOrd="0" destOrd="0" presId="urn:microsoft.com/office/officeart/2005/8/layout/pList2"/>
    <dgm:cxn modelId="{993521D2-9D77-446D-A5EB-4230A24EDC07}" type="presOf" srcId="{03F7D4FC-0360-466B-B4AB-1F53A9F9090D}" destId="{D064FA50-9343-4F8D-9764-153041DA2D81}" srcOrd="0" destOrd="0" presId="urn:microsoft.com/office/officeart/2005/8/layout/pList2"/>
    <dgm:cxn modelId="{19BD72E7-C20F-46B2-ADBD-73FC8EE21D0C}" type="presOf" srcId="{1F7370B4-95E5-4BFC-9097-692EBDA2071F}" destId="{47DE92D2-2039-4F20-B84E-E5E9D74DA572}" srcOrd="0" destOrd="0" presId="urn:microsoft.com/office/officeart/2005/8/layout/pList2"/>
    <dgm:cxn modelId="{E8EAA1F6-1A92-4396-B42F-781442510BED}" srcId="{1F7370B4-95E5-4BFC-9097-692EBDA2071F}" destId="{B808E87F-6745-45EE-8DA7-EF6ACC6809A1}" srcOrd="1" destOrd="0" parTransId="{CA5C6335-DB70-47CF-87DA-8303B0C8436F}" sibTransId="{03F7D4FC-0360-466B-B4AB-1F53A9F9090D}"/>
    <dgm:cxn modelId="{9D9637C5-24E7-47E1-B07A-CC4663FD03E9}" type="presParOf" srcId="{47DE92D2-2039-4F20-B84E-E5E9D74DA572}" destId="{6F1434FD-CB41-49CA-B78A-05FB37937ACE}" srcOrd="0" destOrd="0" presId="urn:microsoft.com/office/officeart/2005/8/layout/pList2"/>
    <dgm:cxn modelId="{7D1B0194-8811-4362-8E55-135121ED9591}" type="presParOf" srcId="{47DE92D2-2039-4F20-B84E-E5E9D74DA572}" destId="{1EE1304D-B6BD-4A0E-A14D-524028751091}" srcOrd="1" destOrd="0" presId="urn:microsoft.com/office/officeart/2005/8/layout/pList2"/>
    <dgm:cxn modelId="{6B78B840-B1CA-41A0-A3D7-A0705584409F}" type="presParOf" srcId="{1EE1304D-B6BD-4A0E-A14D-524028751091}" destId="{7FB52AA1-0049-4DF7-A98C-06B3D1F338AC}" srcOrd="0" destOrd="0" presId="urn:microsoft.com/office/officeart/2005/8/layout/pList2"/>
    <dgm:cxn modelId="{B32B2951-EAA5-466D-AEB6-AAA3DDB9D3B0}" type="presParOf" srcId="{7FB52AA1-0049-4DF7-A98C-06B3D1F338AC}" destId="{BB2D636F-191E-4ACF-8A52-C6DCAACE0FBE}" srcOrd="0" destOrd="0" presId="urn:microsoft.com/office/officeart/2005/8/layout/pList2"/>
    <dgm:cxn modelId="{1FE8A008-8C91-41A3-8792-15D63B6B8A10}" type="presParOf" srcId="{7FB52AA1-0049-4DF7-A98C-06B3D1F338AC}" destId="{247B14CD-07DC-40F3-BBC1-044228E368DD}" srcOrd="1" destOrd="0" presId="urn:microsoft.com/office/officeart/2005/8/layout/pList2"/>
    <dgm:cxn modelId="{2422E2F3-41CB-412A-8FD1-6DE10A5398C9}" type="presParOf" srcId="{7FB52AA1-0049-4DF7-A98C-06B3D1F338AC}" destId="{19EC26C5-571B-4991-A8D0-9B890AF23FE6}" srcOrd="2" destOrd="0" presId="urn:microsoft.com/office/officeart/2005/8/layout/pList2"/>
    <dgm:cxn modelId="{796F5DE2-BE84-425E-AE20-7AA301B20E86}" type="presParOf" srcId="{1EE1304D-B6BD-4A0E-A14D-524028751091}" destId="{5F43DFD9-F308-440C-B2DB-A7E4E45564E3}" srcOrd="1" destOrd="0" presId="urn:microsoft.com/office/officeart/2005/8/layout/pList2"/>
    <dgm:cxn modelId="{BC150C16-158A-4045-B747-9574D0C68BD3}" type="presParOf" srcId="{1EE1304D-B6BD-4A0E-A14D-524028751091}" destId="{720CD287-3981-47CC-BE1A-692D5AF2524A}" srcOrd="2" destOrd="0" presId="urn:microsoft.com/office/officeart/2005/8/layout/pList2"/>
    <dgm:cxn modelId="{3C94B90A-CBBA-4A13-A861-321F86187482}" type="presParOf" srcId="{720CD287-3981-47CC-BE1A-692D5AF2524A}" destId="{AA717DF6-F389-41B7-8080-6A16550164BA}" srcOrd="0" destOrd="0" presId="urn:microsoft.com/office/officeart/2005/8/layout/pList2"/>
    <dgm:cxn modelId="{DD5D07E4-F70B-44E2-B68A-0D6DAEB4AF82}" type="presParOf" srcId="{720CD287-3981-47CC-BE1A-692D5AF2524A}" destId="{DD3D4ADC-8ECA-405F-905D-9BACDEBEEC59}" srcOrd="1" destOrd="0" presId="urn:microsoft.com/office/officeart/2005/8/layout/pList2"/>
    <dgm:cxn modelId="{A4DE2635-7A5D-40FC-8D2D-B4B7FCD33B2A}" type="presParOf" srcId="{720CD287-3981-47CC-BE1A-692D5AF2524A}" destId="{94F3B29F-1AC6-4BDB-A97E-D0BB75FDFC5E}" srcOrd="2" destOrd="0" presId="urn:microsoft.com/office/officeart/2005/8/layout/pList2"/>
    <dgm:cxn modelId="{C8F412D8-60F3-47B6-AFC7-9566FD1BF96E}" type="presParOf" srcId="{1EE1304D-B6BD-4A0E-A14D-524028751091}" destId="{D064FA50-9343-4F8D-9764-153041DA2D81}" srcOrd="3" destOrd="0" presId="urn:microsoft.com/office/officeart/2005/8/layout/pList2"/>
    <dgm:cxn modelId="{82E17118-A260-4196-B6CC-43225D01C968}" type="presParOf" srcId="{1EE1304D-B6BD-4A0E-A14D-524028751091}" destId="{6F27C7FE-6E6F-4583-903E-F0683E77E976}" srcOrd="4" destOrd="0" presId="urn:microsoft.com/office/officeart/2005/8/layout/pList2"/>
    <dgm:cxn modelId="{5E0B86E0-2A41-466A-8A43-124204FA9938}" type="presParOf" srcId="{6F27C7FE-6E6F-4583-903E-F0683E77E976}" destId="{0E6DDF50-8AD8-4759-8E27-EFCDD6D1CFBF}" srcOrd="0" destOrd="0" presId="urn:microsoft.com/office/officeart/2005/8/layout/pList2"/>
    <dgm:cxn modelId="{E61A9FA4-80C9-4A6C-84FD-D3F81A3552C1}" type="presParOf" srcId="{6F27C7FE-6E6F-4583-903E-F0683E77E976}" destId="{C035E821-EEE3-46CF-8A8F-16046C8AFAD2}" srcOrd="1" destOrd="0" presId="urn:microsoft.com/office/officeart/2005/8/layout/pList2"/>
    <dgm:cxn modelId="{0BD744C0-5532-49D1-8ABE-0B71E6878E0A}" type="presParOf" srcId="{6F27C7FE-6E6F-4583-903E-F0683E77E976}" destId="{0ED0C9C0-793E-4294-8A75-949051AB4128}"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A31DDB-3DC6-485C-84BE-B09F0CE2A48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31654A87-CAE6-43CF-8522-E091C18BF9D0}">
      <dgm:prSet phldrT="[Text]"/>
      <dgm:spPr/>
      <dgm:t>
        <a:bodyPr/>
        <a:lstStyle/>
        <a:p>
          <a:r>
            <a:rPr lang="en-US" dirty="0"/>
            <a:t>Installation </a:t>
          </a:r>
        </a:p>
      </dgm:t>
    </dgm:pt>
    <dgm:pt modelId="{63E14BA2-5150-4A0A-B6F6-C4D3B9B796B5}" type="parTrans" cxnId="{8DD6B61C-1D1A-4074-B587-B26553B92A44}">
      <dgm:prSet/>
      <dgm:spPr/>
      <dgm:t>
        <a:bodyPr/>
        <a:lstStyle/>
        <a:p>
          <a:endParaRPr lang="en-US"/>
        </a:p>
      </dgm:t>
    </dgm:pt>
    <dgm:pt modelId="{749B41FF-840D-45AE-9335-42165740C477}" type="sibTrans" cxnId="{8DD6B61C-1D1A-4074-B587-B26553B92A44}">
      <dgm:prSet/>
      <dgm:spPr/>
      <dgm:t>
        <a:bodyPr/>
        <a:lstStyle/>
        <a:p>
          <a:endParaRPr lang="en-US"/>
        </a:p>
      </dgm:t>
    </dgm:pt>
    <dgm:pt modelId="{198E6728-50CC-426E-9457-6B1525971B75}">
      <dgm:prSet phldrT="[Text]"/>
      <dgm:spPr/>
      <dgm:t>
        <a:bodyPr/>
        <a:lstStyle/>
        <a:p>
          <a:r>
            <a:rPr lang="en-US" dirty="0"/>
            <a:t>Implementation </a:t>
          </a:r>
        </a:p>
      </dgm:t>
    </dgm:pt>
    <dgm:pt modelId="{3E94FB20-E4EF-4A36-904F-781281569D5F}" type="parTrans" cxnId="{7ACC1007-52CD-4649-9881-AC13A8161DBE}">
      <dgm:prSet/>
      <dgm:spPr/>
      <dgm:t>
        <a:bodyPr/>
        <a:lstStyle/>
        <a:p>
          <a:endParaRPr lang="en-US"/>
        </a:p>
      </dgm:t>
    </dgm:pt>
    <dgm:pt modelId="{A4DAC5F1-2461-4919-BE58-BF8415563743}" type="sibTrans" cxnId="{7ACC1007-52CD-4649-9881-AC13A8161DBE}">
      <dgm:prSet/>
      <dgm:spPr/>
      <dgm:t>
        <a:bodyPr/>
        <a:lstStyle/>
        <a:p>
          <a:endParaRPr lang="en-US"/>
        </a:p>
      </dgm:t>
    </dgm:pt>
    <dgm:pt modelId="{7B329EE0-656C-4C04-9727-65378DAA5C38}">
      <dgm:prSet phldrT="[Text]"/>
      <dgm:spPr/>
      <dgm:t>
        <a:bodyPr/>
        <a:lstStyle/>
        <a:p>
          <a:r>
            <a:rPr lang="en-US" dirty="0"/>
            <a:t>Scale Up </a:t>
          </a:r>
        </a:p>
      </dgm:t>
    </dgm:pt>
    <dgm:pt modelId="{039F5B59-7B94-4CCD-8BFD-456AADAC27BC}" type="parTrans" cxnId="{9EC98D80-4E8C-4676-9C58-AE6B62CC17A8}">
      <dgm:prSet/>
      <dgm:spPr/>
      <dgm:t>
        <a:bodyPr/>
        <a:lstStyle/>
        <a:p>
          <a:endParaRPr lang="en-US"/>
        </a:p>
      </dgm:t>
    </dgm:pt>
    <dgm:pt modelId="{1C6BEDA0-25F4-40B7-B60F-0E815736B02C}" type="sibTrans" cxnId="{9EC98D80-4E8C-4676-9C58-AE6B62CC17A8}">
      <dgm:prSet/>
      <dgm:spPr/>
      <dgm:t>
        <a:bodyPr/>
        <a:lstStyle/>
        <a:p>
          <a:endParaRPr lang="en-US"/>
        </a:p>
      </dgm:t>
    </dgm:pt>
    <dgm:pt modelId="{0912C3D6-999F-428F-B81B-FD3DDA5CD08A}">
      <dgm:prSet phldrT="[Text]"/>
      <dgm:spPr/>
      <dgm:t>
        <a:bodyPr/>
        <a:lstStyle/>
        <a:p>
          <a:r>
            <a:rPr lang="en-US" dirty="0"/>
            <a:t>Exploration and Planning </a:t>
          </a:r>
        </a:p>
      </dgm:t>
    </dgm:pt>
    <dgm:pt modelId="{68D480BB-06A0-4580-862B-56C3CE3FA102}" type="parTrans" cxnId="{0A5E06D3-BE17-474A-9874-8ADD0A19A298}">
      <dgm:prSet/>
      <dgm:spPr/>
      <dgm:t>
        <a:bodyPr/>
        <a:lstStyle/>
        <a:p>
          <a:endParaRPr lang="en-US"/>
        </a:p>
      </dgm:t>
    </dgm:pt>
    <dgm:pt modelId="{8F84B147-092A-4043-9ED9-6E5E5AF286F5}" type="sibTrans" cxnId="{0A5E06D3-BE17-474A-9874-8ADD0A19A298}">
      <dgm:prSet/>
      <dgm:spPr/>
      <dgm:t>
        <a:bodyPr/>
        <a:lstStyle/>
        <a:p>
          <a:endParaRPr lang="en-US"/>
        </a:p>
      </dgm:t>
    </dgm:pt>
    <dgm:pt modelId="{51B01B92-F13C-4835-89E2-BDB4829C4402}" type="pres">
      <dgm:prSet presAssocID="{78A31DDB-3DC6-485C-84BE-B09F0CE2A481}" presName="cycle" presStyleCnt="0">
        <dgm:presLayoutVars>
          <dgm:dir/>
          <dgm:resizeHandles val="exact"/>
        </dgm:presLayoutVars>
      </dgm:prSet>
      <dgm:spPr/>
    </dgm:pt>
    <dgm:pt modelId="{877E174A-929F-49FC-8888-CAAAEF8A284A}" type="pres">
      <dgm:prSet presAssocID="{31654A87-CAE6-43CF-8522-E091C18BF9D0}" presName="dummy" presStyleCnt="0"/>
      <dgm:spPr/>
    </dgm:pt>
    <dgm:pt modelId="{32724554-D29E-4E31-BBE1-870E7B3661D9}" type="pres">
      <dgm:prSet presAssocID="{31654A87-CAE6-43CF-8522-E091C18BF9D0}" presName="node" presStyleLbl="revTx" presStyleIdx="0" presStyleCnt="4">
        <dgm:presLayoutVars>
          <dgm:bulletEnabled val="1"/>
        </dgm:presLayoutVars>
      </dgm:prSet>
      <dgm:spPr/>
    </dgm:pt>
    <dgm:pt modelId="{4889F287-B773-49AA-B135-0670302431CF}" type="pres">
      <dgm:prSet presAssocID="{749B41FF-840D-45AE-9335-42165740C477}" presName="sibTrans" presStyleLbl="node1" presStyleIdx="0" presStyleCnt="4"/>
      <dgm:spPr/>
    </dgm:pt>
    <dgm:pt modelId="{257D89FB-0F50-4708-914D-E99B130E2CC7}" type="pres">
      <dgm:prSet presAssocID="{198E6728-50CC-426E-9457-6B1525971B75}" presName="dummy" presStyleCnt="0"/>
      <dgm:spPr/>
    </dgm:pt>
    <dgm:pt modelId="{CB9BA874-159C-4BC6-A596-CC85FCABEE5E}" type="pres">
      <dgm:prSet presAssocID="{198E6728-50CC-426E-9457-6B1525971B75}" presName="node" presStyleLbl="revTx" presStyleIdx="1" presStyleCnt="4">
        <dgm:presLayoutVars>
          <dgm:bulletEnabled val="1"/>
        </dgm:presLayoutVars>
      </dgm:prSet>
      <dgm:spPr/>
    </dgm:pt>
    <dgm:pt modelId="{FD042A39-0EB2-46F8-8B80-90AFEF94D0F8}" type="pres">
      <dgm:prSet presAssocID="{A4DAC5F1-2461-4919-BE58-BF8415563743}" presName="sibTrans" presStyleLbl="node1" presStyleIdx="1" presStyleCnt="4"/>
      <dgm:spPr/>
    </dgm:pt>
    <dgm:pt modelId="{75CD48DF-A945-43CF-9DBE-64A5BBF193D4}" type="pres">
      <dgm:prSet presAssocID="{7B329EE0-656C-4C04-9727-65378DAA5C38}" presName="dummy" presStyleCnt="0"/>
      <dgm:spPr/>
    </dgm:pt>
    <dgm:pt modelId="{429D458C-B77A-4B3E-9247-5F5521BC61E3}" type="pres">
      <dgm:prSet presAssocID="{7B329EE0-656C-4C04-9727-65378DAA5C38}" presName="node" presStyleLbl="revTx" presStyleIdx="2" presStyleCnt="4">
        <dgm:presLayoutVars>
          <dgm:bulletEnabled val="1"/>
        </dgm:presLayoutVars>
      </dgm:prSet>
      <dgm:spPr/>
    </dgm:pt>
    <dgm:pt modelId="{A38125FD-0517-4976-B3B0-E02A69D683FE}" type="pres">
      <dgm:prSet presAssocID="{1C6BEDA0-25F4-40B7-B60F-0E815736B02C}" presName="sibTrans" presStyleLbl="node1" presStyleIdx="2" presStyleCnt="4"/>
      <dgm:spPr/>
    </dgm:pt>
    <dgm:pt modelId="{06ACF840-43D7-4DCA-B604-1B110FF71F8F}" type="pres">
      <dgm:prSet presAssocID="{0912C3D6-999F-428F-B81B-FD3DDA5CD08A}" presName="dummy" presStyleCnt="0"/>
      <dgm:spPr/>
    </dgm:pt>
    <dgm:pt modelId="{8524ECBD-6197-45AE-B16A-D2F1BD3A8517}" type="pres">
      <dgm:prSet presAssocID="{0912C3D6-999F-428F-B81B-FD3DDA5CD08A}" presName="node" presStyleLbl="revTx" presStyleIdx="3" presStyleCnt="4">
        <dgm:presLayoutVars>
          <dgm:bulletEnabled val="1"/>
        </dgm:presLayoutVars>
      </dgm:prSet>
      <dgm:spPr/>
    </dgm:pt>
    <dgm:pt modelId="{2BCEA23D-F868-406D-A60F-0BD1CA4A53EF}" type="pres">
      <dgm:prSet presAssocID="{8F84B147-092A-4043-9ED9-6E5E5AF286F5}" presName="sibTrans" presStyleLbl="node1" presStyleIdx="3" presStyleCnt="4"/>
      <dgm:spPr/>
    </dgm:pt>
  </dgm:ptLst>
  <dgm:cxnLst>
    <dgm:cxn modelId="{C7468C01-5940-4AA9-8BF9-ABB458AF435A}" type="presOf" srcId="{749B41FF-840D-45AE-9335-42165740C477}" destId="{4889F287-B773-49AA-B135-0670302431CF}" srcOrd="0" destOrd="0" presId="urn:microsoft.com/office/officeart/2005/8/layout/cycle1"/>
    <dgm:cxn modelId="{7ACC1007-52CD-4649-9881-AC13A8161DBE}" srcId="{78A31DDB-3DC6-485C-84BE-B09F0CE2A481}" destId="{198E6728-50CC-426E-9457-6B1525971B75}" srcOrd="1" destOrd="0" parTransId="{3E94FB20-E4EF-4A36-904F-781281569D5F}" sibTransId="{A4DAC5F1-2461-4919-BE58-BF8415563743}"/>
    <dgm:cxn modelId="{594B420A-40A3-4240-AC08-0639E8FE639B}" type="presOf" srcId="{8F84B147-092A-4043-9ED9-6E5E5AF286F5}" destId="{2BCEA23D-F868-406D-A60F-0BD1CA4A53EF}" srcOrd="0" destOrd="0" presId="urn:microsoft.com/office/officeart/2005/8/layout/cycle1"/>
    <dgm:cxn modelId="{8DD6B61C-1D1A-4074-B587-B26553B92A44}" srcId="{78A31DDB-3DC6-485C-84BE-B09F0CE2A481}" destId="{31654A87-CAE6-43CF-8522-E091C18BF9D0}" srcOrd="0" destOrd="0" parTransId="{63E14BA2-5150-4A0A-B6F6-C4D3B9B796B5}" sibTransId="{749B41FF-840D-45AE-9335-42165740C477}"/>
    <dgm:cxn modelId="{8C63305C-758E-4667-8A60-7FD1B27CE125}" type="presOf" srcId="{31654A87-CAE6-43CF-8522-E091C18BF9D0}" destId="{32724554-D29E-4E31-BBE1-870E7B3661D9}" srcOrd="0" destOrd="0" presId="urn:microsoft.com/office/officeart/2005/8/layout/cycle1"/>
    <dgm:cxn modelId="{2FF7F15F-B257-48A4-A0A6-3EEC9F0CB0C6}" type="presOf" srcId="{78A31DDB-3DC6-485C-84BE-B09F0CE2A481}" destId="{51B01B92-F13C-4835-89E2-BDB4829C4402}" srcOrd="0" destOrd="0" presId="urn:microsoft.com/office/officeart/2005/8/layout/cycle1"/>
    <dgm:cxn modelId="{3F1CB34B-39CF-4425-9B63-528FA6DB8510}" type="presOf" srcId="{A4DAC5F1-2461-4919-BE58-BF8415563743}" destId="{FD042A39-0EB2-46F8-8B80-90AFEF94D0F8}" srcOrd="0" destOrd="0" presId="urn:microsoft.com/office/officeart/2005/8/layout/cycle1"/>
    <dgm:cxn modelId="{9EC98D80-4E8C-4676-9C58-AE6B62CC17A8}" srcId="{78A31DDB-3DC6-485C-84BE-B09F0CE2A481}" destId="{7B329EE0-656C-4C04-9727-65378DAA5C38}" srcOrd="2" destOrd="0" parTransId="{039F5B59-7B94-4CCD-8BFD-456AADAC27BC}" sibTransId="{1C6BEDA0-25F4-40B7-B60F-0E815736B02C}"/>
    <dgm:cxn modelId="{E218A89B-C6BF-4AA6-9575-20E42A5EE1DB}" type="presOf" srcId="{198E6728-50CC-426E-9457-6B1525971B75}" destId="{CB9BA874-159C-4BC6-A596-CC85FCABEE5E}" srcOrd="0" destOrd="0" presId="urn:microsoft.com/office/officeart/2005/8/layout/cycle1"/>
    <dgm:cxn modelId="{1BFD3EB1-714D-4E4A-AC4E-81B3CC060762}" type="presOf" srcId="{7B329EE0-656C-4C04-9727-65378DAA5C38}" destId="{429D458C-B77A-4B3E-9247-5F5521BC61E3}" srcOrd="0" destOrd="0" presId="urn:microsoft.com/office/officeart/2005/8/layout/cycle1"/>
    <dgm:cxn modelId="{0A5E06D3-BE17-474A-9874-8ADD0A19A298}" srcId="{78A31DDB-3DC6-485C-84BE-B09F0CE2A481}" destId="{0912C3D6-999F-428F-B81B-FD3DDA5CD08A}" srcOrd="3" destOrd="0" parTransId="{68D480BB-06A0-4580-862B-56C3CE3FA102}" sibTransId="{8F84B147-092A-4043-9ED9-6E5E5AF286F5}"/>
    <dgm:cxn modelId="{09979DE3-8AC1-43D6-AB1C-0CA938EDAD81}" type="presOf" srcId="{1C6BEDA0-25F4-40B7-B60F-0E815736B02C}" destId="{A38125FD-0517-4976-B3B0-E02A69D683FE}" srcOrd="0" destOrd="0" presId="urn:microsoft.com/office/officeart/2005/8/layout/cycle1"/>
    <dgm:cxn modelId="{0F6FD6EC-E802-4CA9-AFC0-292F94D70AF5}" type="presOf" srcId="{0912C3D6-999F-428F-B81B-FD3DDA5CD08A}" destId="{8524ECBD-6197-45AE-B16A-D2F1BD3A8517}" srcOrd="0" destOrd="0" presId="urn:microsoft.com/office/officeart/2005/8/layout/cycle1"/>
    <dgm:cxn modelId="{1DDE3A3A-6807-4F19-A35C-D4F3EDA2C424}" type="presParOf" srcId="{51B01B92-F13C-4835-89E2-BDB4829C4402}" destId="{877E174A-929F-49FC-8888-CAAAEF8A284A}" srcOrd="0" destOrd="0" presId="urn:microsoft.com/office/officeart/2005/8/layout/cycle1"/>
    <dgm:cxn modelId="{51EE0A8F-7D3A-413A-9E17-3A75ED31673E}" type="presParOf" srcId="{51B01B92-F13C-4835-89E2-BDB4829C4402}" destId="{32724554-D29E-4E31-BBE1-870E7B3661D9}" srcOrd="1" destOrd="0" presId="urn:microsoft.com/office/officeart/2005/8/layout/cycle1"/>
    <dgm:cxn modelId="{D9631380-9DC8-4138-AD83-3B957958756F}" type="presParOf" srcId="{51B01B92-F13C-4835-89E2-BDB4829C4402}" destId="{4889F287-B773-49AA-B135-0670302431CF}" srcOrd="2" destOrd="0" presId="urn:microsoft.com/office/officeart/2005/8/layout/cycle1"/>
    <dgm:cxn modelId="{FEA3049E-CE26-40C3-BD70-D057E537E1EA}" type="presParOf" srcId="{51B01B92-F13C-4835-89E2-BDB4829C4402}" destId="{257D89FB-0F50-4708-914D-E99B130E2CC7}" srcOrd="3" destOrd="0" presId="urn:microsoft.com/office/officeart/2005/8/layout/cycle1"/>
    <dgm:cxn modelId="{9E97D5E0-7622-4541-AA7E-9F431F47359E}" type="presParOf" srcId="{51B01B92-F13C-4835-89E2-BDB4829C4402}" destId="{CB9BA874-159C-4BC6-A596-CC85FCABEE5E}" srcOrd="4" destOrd="0" presId="urn:microsoft.com/office/officeart/2005/8/layout/cycle1"/>
    <dgm:cxn modelId="{34ED1DF2-0918-48AE-BCBE-C699F48168F2}" type="presParOf" srcId="{51B01B92-F13C-4835-89E2-BDB4829C4402}" destId="{FD042A39-0EB2-46F8-8B80-90AFEF94D0F8}" srcOrd="5" destOrd="0" presId="urn:microsoft.com/office/officeart/2005/8/layout/cycle1"/>
    <dgm:cxn modelId="{E6CF130E-713A-4D0C-8611-263BACE0A35B}" type="presParOf" srcId="{51B01B92-F13C-4835-89E2-BDB4829C4402}" destId="{75CD48DF-A945-43CF-9DBE-64A5BBF193D4}" srcOrd="6" destOrd="0" presId="urn:microsoft.com/office/officeart/2005/8/layout/cycle1"/>
    <dgm:cxn modelId="{26711DD5-86DB-491B-947B-40BED9F01E5B}" type="presParOf" srcId="{51B01B92-F13C-4835-89E2-BDB4829C4402}" destId="{429D458C-B77A-4B3E-9247-5F5521BC61E3}" srcOrd="7" destOrd="0" presId="urn:microsoft.com/office/officeart/2005/8/layout/cycle1"/>
    <dgm:cxn modelId="{945158DF-530B-4416-ADE2-DDBCF5521650}" type="presParOf" srcId="{51B01B92-F13C-4835-89E2-BDB4829C4402}" destId="{A38125FD-0517-4976-B3B0-E02A69D683FE}" srcOrd="8" destOrd="0" presId="urn:microsoft.com/office/officeart/2005/8/layout/cycle1"/>
    <dgm:cxn modelId="{F1C06362-5376-40B3-B870-016B650ED71D}" type="presParOf" srcId="{51B01B92-F13C-4835-89E2-BDB4829C4402}" destId="{06ACF840-43D7-4DCA-B604-1B110FF71F8F}" srcOrd="9" destOrd="0" presId="urn:microsoft.com/office/officeart/2005/8/layout/cycle1"/>
    <dgm:cxn modelId="{AF32F693-6BCF-4C7E-AE03-73E43E380055}" type="presParOf" srcId="{51B01B92-F13C-4835-89E2-BDB4829C4402}" destId="{8524ECBD-6197-45AE-B16A-D2F1BD3A8517}" srcOrd="10" destOrd="0" presId="urn:microsoft.com/office/officeart/2005/8/layout/cycle1"/>
    <dgm:cxn modelId="{28D0EC48-4610-4945-A306-28A015CC7C63}" type="presParOf" srcId="{51B01B92-F13C-4835-89E2-BDB4829C4402}" destId="{2BCEA23D-F868-406D-A60F-0BD1CA4A53EF}"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227F48-3BDD-48F1-B720-7F2B37DDCE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D859B05-BD55-45AE-A515-F02F57D7E433}">
      <dgm:prSet/>
      <dgm:spPr>
        <a:solidFill>
          <a:schemeClr val="accent1">
            <a:lumMod val="75000"/>
          </a:schemeClr>
        </a:solidFill>
      </dgm:spPr>
      <dgm:t>
        <a:bodyPr/>
        <a:lstStyle/>
        <a:p>
          <a:r>
            <a:rPr lang="en-US" b="1" dirty="0"/>
            <a:t>Phase I: </a:t>
          </a:r>
          <a:r>
            <a:rPr lang="en-US" b="0" dirty="0"/>
            <a:t> Relationship </a:t>
          </a:r>
          <a:r>
            <a:rPr lang="en-US" dirty="0"/>
            <a:t>building and current inclusion initiatives. Monthly consultation and training events to the State Leadership Team, Program Implementation Coaches, Community Inclusion Teams, Implementation Sites, Classroom/Practitioner Coaches, and Practitioners. </a:t>
          </a:r>
        </a:p>
      </dgm:t>
    </dgm:pt>
    <dgm:pt modelId="{35F68080-DCA6-44CF-BC45-9BD76DF20900}" type="parTrans" cxnId="{39B860D0-FC60-42CD-AFA6-96CDD4A4C6BC}">
      <dgm:prSet/>
      <dgm:spPr/>
      <dgm:t>
        <a:bodyPr/>
        <a:lstStyle/>
        <a:p>
          <a:endParaRPr lang="en-US"/>
        </a:p>
      </dgm:t>
    </dgm:pt>
    <dgm:pt modelId="{B1D00177-E860-4CFB-A99D-F22945D935D2}" type="sibTrans" cxnId="{39B860D0-FC60-42CD-AFA6-96CDD4A4C6BC}">
      <dgm:prSet/>
      <dgm:spPr/>
      <dgm:t>
        <a:bodyPr/>
        <a:lstStyle/>
        <a:p>
          <a:endParaRPr lang="en-US"/>
        </a:p>
      </dgm:t>
    </dgm:pt>
    <dgm:pt modelId="{5F0897A9-9BEB-446E-9659-D053B233A7A3}">
      <dgm:prSet/>
      <dgm:spPr>
        <a:solidFill>
          <a:schemeClr val="accent1">
            <a:lumMod val="75000"/>
          </a:schemeClr>
        </a:solidFill>
      </dgm:spPr>
      <dgm:t>
        <a:bodyPr/>
        <a:lstStyle/>
        <a:p>
          <a:r>
            <a:rPr lang="en-US" b="1" dirty="0"/>
            <a:t>Phase II: </a:t>
          </a:r>
          <a:r>
            <a:rPr lang="en-US" b="0" dirty="0"/>
            <a:t>M</a:t>
          </a:r>
          <a:r>
            <a:rPr lang="en-US" dirty="0"/>
            <a:t>onthly consultation to the state coordinators of the State Leadership Team and Program Implementation Coaches with a focus on state independence, sustainability, and scale-up. </a:t>
          </a:r>
        </a:p>
      </dgm:t>
    </dgm:pt>
    <dgm:pt modelId="{38E7C5A1-2C03-4BEB-A4BD-2FCCF9E03F30}" type="parTrans" cxnId="{8860AE00-7BAC-496C-BB38-55310092ECAD}">
      <dgm:prSet/>
      <dgm:spPr/>
      <dgm:t>
        <a:bodyPr/>
        <a:lstStyle/>
        <a:p>
          <a:endParaRPr lang="en-US"/>
        </a:p>
      </dgm:t>
    </dgm:pt>
    <dgm:pt modelId="{DA982EFB-A4A6-42D6-9497-23AF6623FA31}" type="sibTrans" cxnId="{8860AE00-7BAC-496C-BB38-55310092ECAD}">
      <dgm:prSet/>
      <dgm:spPr/>
      <dgm:t>
        <a:bodyPr/>
        <a:lstStyle/>
        <a:p>
          <a:endParaRPr lang="en-US"/>
        </a:p>
      </dgm:t>
    </dgm:pt>
    <dgm:pt modelId="{4B80698C-D0DC-4D0A-BA9F-1AAC8B81312A}" type="pres">
      <dgm:prSet presAssocID="{29227F48-3BDD-48F1-B720-7F2B37DDCEFE}" presName="linear" presStyleCnt="0">
        <dgm:presLayoutVars>
          <dgm:animLvl val="lvl"/>
          <dgm:resizeHandles val="exact"/>
        </dgm:presLayoutVars>
      </dgm:prSet>
      <dgm:spPr/>
    </dgm:pt>
    <dgm:pt modelId="{C6E5A49D-A765-4E5B-9990-206FB8CDA9AD}" type="pres">
      <dgm:prSet presAssocID="{ED859B05-BD55-45AE-A515-F02F57D7E433}" presName="parentText" presStyleLbl="node1" presStyleIdx="0" presStyleCnt="2">
        <dgm:presLayoutVars>
          <dgm:chMax val="0"/>
          <dgm:bulletEnabled val="1"/>
        </dgm:presLayoutVars>
      </dgm:prSet>
      <dgm:spPr/>
    </dgm:pt>
    <dgm:pt modelId="{264D1316-342F-4E90-B5D0-5F83642D1D30}" type="pres">
      <dgm:prSet presAssocID="{B1D00177-E860-4CFB-A99D-F22945D935D2}" presName="spacer" presStyleCnt="0"/>
      <dgm:spPr/>
    </dgm:pt>
    <dgm:pt modelId="{26704B47-C973-41CF-B726-0B5A3CB844B2}" type="pres">
      <dgm:prSet presAssocID="{5F0897A9-9BEB-446E-9659-D053B233A7A3}" presName="parentText" presStyleLbl="node1" presStyleIdx="1" presStyleCnt="2">
        <dgm:presLayoutVars>
          <dgm:chMax val="0"/>
          <dgm:bulletEnabled val="1"/>
        </dgm:presLayoutVars>
      </dgm:prSet>
      <dgm:spPr/>
    </dgm:pt>
  </dgm:ptLst>
  <dgm:cxnLst>
    <dgm:cxn modelId="{8860AE00-7BAC-496C-BB38-55310092ECAD}" srcId="{29227F48-3BDD-48F1-B720-7F2B37DDCEFE}" destId="{5F0897A9-9BEB-446E-9659-D053B233A7A3}" srcOrd="1" destOrd="0" parTransId="{38E7C5A1-2C03-4BEB-A4BD-2FCCF9E03F30}" sibTransId="{DA982EFB-A4A6-42D6-9497-23AF6623FA31}"/>
    <dgm:cxn modelId="{1F67223F-E209-4DB9-AE10-E8EF7F0D200A}" type="presOf" srcId="{29227F48-3BDD-48F1-B720-7F2B37DDCEFE}" destId="{4B80698C-D0DC-4D0A-BA9F-1AAC8B81312A}" srcOrd="0" destOrd="0" presId="urn:microsoft.com/office/officeart/2005/8/layout/vList2"/>
    <dgm:cxn modelId="{6A92EE4D-8FCC-4043-8F2F-18557F1F73B5}" type="presOf" srcId="{5F0897A9-9BEB-446E-9659-D053B233A7A3}" destId="{26704B47-C973-41CF-B726-0B5A3CB844B2}" srcOrd="0" destOrd="0" presId="urn:microsoft.com/office/officeart/2005/8/layout/vList2"/>
    <dgm:cxn modelId="{39B860D0-FC60-42CD-AFA6-96CDD4A4C6BC}" srcId="{29227F48-3BDD-48F1-B720-7F2B37DDCEFE}" destId="{ED859B05-BD55-45AE-A515-F02F57D7E433}" srcOrd="0" destOrd="0" parTransId="{35F68080-DCA6-44CF-BC45-9BD76DF20900}" sibTransId="{B1D00177-E860-4CFB-A99D-F22945D935D2}"/>
    <dgm:cxn modelId="{C6D9EDFF-3252-4714-9CFB-82B7C2D906A3}" type="presOf" srcId="{ED859B05-BD55-45AE-A515-F02F57D7E433}" destId="{C6E5A49D-A765-4E5B-9990-206FB8CDA9AD}" srcOrd="0" destOrd="0" presId="urn:microsoft.com/office/officeart/2005/8/layout/vList2"/>
    <dgm:cxn modelId="{142D2874-EA0D-48CE-A096-35D083513C1F}" type="presParOf" srcId="{4B80698C-D0DC-4D0A-BA9F-1AAC8B81312A}" destId="{C6E5A49D-A765-4E5B-9990-206FB8CDA9AD}" srcOrd="0" destOrd="0" presId="urn:microsoft.com/office/officeart/2005/8/layout/vList2"/>
    <dgm:cxn modelId="{356B61DB-C427-4FE4-9FD7-4FD9791668E8}" type="presParOf" srcId="{4B80698C-D0DC-4D0A-BA9F-1AAC8B81312A}" destId="{264D1316-342F-4E90-B5D0-5F83642D1D30}" srcOrd="1" destOrd="0" presId="urn:microsoft.com/office/officeart/2005/8/layout/vList2"/>
    <dgm:cxn modelId="{88E4E38C-3215-44E3-86FF-5906F88E7B88}" type="presParOf" srcId="{4B80698C-D0DC-4D0A-BA9F-1AAC8B81312A}" destId="{26704B47-C973-41CF-B726-0B5A3CB844B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166A97-96A9-4BDD-A52A-7A06E6FD25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5132503-3763-43A7-8C66-6F9EB0AC4FC4}">
      <dgm:prSet custT="1"/>
      <dgm:spPr>
        <a:solidFill>
          <a:schemeClr val="accent1">
            <a:lumMod val="75000"/>
          </a:schemeClr>
        </a:solidFill>
      </dgm:spPr>
      <dgm:t>
        <a:bodyPr/>
        <a:lstStyle/>
        <a:p>
          <a:r>
            <a:rPr lang="en-US" sz="3600" dirty="0"/>
            <a:t>ECTA will: </a:t>
          </a:r>
        </a:p>
      </dgm:t>
    </dgm:pt>
    <dgm:pt modelId="{FE052A85-7BC2-45E4-A31F-1C3A6FBEFA32}" type="parTrans" cxnId="{A63942FA-A80F-40AD-A75B-3D7BCCCEEBAD}">
      <dgm:prSet/>
      <dgm:spPr/>
      <dgm:t>
        <a:bodyPr/>
        <a:lstStyle/>
        <a:p>
          <a:endParaRPr lang="en-US"/>
        </a:p>
      </dgm:t>
    </dgm:pt>
    <dgm:pt modelId="{C660C793-1C52-425D-8DE4-5D6B84B9B721}" type="sibTrans" cxnId="{A63942FA-A80F-40AD-A75B-3D7BCCCEEBAD}">
      <dgm:prSet/>
      <dgm:spPr/>
      <dgm:t>
        <a:bodyPr/>
        <a:lstStyle/>
        <a:p>
          <a:endParaRPr lang="en-US"/>
        </a:p>
      </dgm:t>
    </dgm:pt>
    <dgm:pt modelId="{04B1572A-B68C-4BC3-BABB-C5E54424AEF8}">
      <dgm:prSet custT="1"/>
      <dgm:spPr/>
      <dgm:t>
        <a:bodyPr/>
        <a:lstStyle/>
        <a:p>
          <a:r>
            <a:rPr lang="en-US" sz="2400" baseline="0" dirty="0"/>
            <a:t>Build relationships, establish communication system, understand context to optimize sustainability. </a:t>
          </a:r>
          <a:endParaRPr lang="en-US" sz="2400" dirty="0"/>
        </a:p>
      </dgm:t>
    </dgm:pt>
    <dgm:pt modelId="{1AFD1F19-FDB3-4EC2-94DD-6C3F7B628CE4}" type="parTrans" cxnId="{8BE0763E-D946-4F8B-BD69-2035A624F486}">
      <dgm:prSet/>
      <dgm:spPr/>
      <dgm:t>
        <a:bodyPr/>
        <a:lstStyle/>
        <a:p>
          <a:endParaRPr lang="en-US"/>
        </a:p>
      </dgm:t>
    </dgm:pt>
    <dgm:pt modelId="{92097C74-9566-4396-AFC9-C613D2DAD5E9}" type="sibTrans" cxnId="{8BE0763E-D946-4F8B-BD69-2035A624F486}">
      <dgm:prSet/>
      <dgm:spPr/>
      <dgm:t>
        <a:bodyPr/>
        <a:lstStyle/>
        <a:p>
          <a:endParaRPr lang="en-US"/>
        </a:p>
      </dgm:t>
    </dgm:pt>
    <dgm:pt modelId="{52B21A77-A853-4CEB-9A1E-69554A39D867}">
      <dgm:prSet custT="1"/>
      <dgm:spPr/>
      <dgm:t>
        <a:bodyPr/>
        <a:lstStyle/>
        <a:p>
          <a:r>
            <a:rPr lang="en-US" sz="2400" baseline="0" dirty="0"/>
            <a:t>Meet with SLT to provide orientation and support</a:t>
          </a:r>
          <a:endParaRPr lang="en-US" sz="2400" dirty="0"/>
        </a:p>
      </dgm:t>
    </dgm:pt>
    <dgm:pt modelId="{EDBB8F58-31FC-4F63-AE02-E4E6AF2069D4}" type="parTrans" cxnId="{9F953C5F-AF17-46EC-AD5C-A05FF9E67B44}">
      <dgm:prSet/>
      <dgm:spPr/>
      <dgm:t>
        <a:bodyPr/>
        <a:lstStyle/>
        <a:p>
          <a:endParaRPr lang="en-US"/>
        </a:p>
      </dgm:t>
    </dgm:pt>
    <dgm:pt modelId="{C2C7309C-4546-4593-B7C9-27EBA783E2C1}" type="sibTrans" cxnId="{9F953C5F-AF17-46EC-AD5C-A05FF9E67B44}">
      <dgm:prSet/>
      <dgm:spPr/>
      <dgm:t>
        <a:bodyPr/>
        <a:lstStyle/>
        <a:p>
          <a:endParaRPr lang="en-US"/>
        </a:p>
      </dgm:t>
    </dgm:pt>
    <dgm:pt modelId="{AB24F395-388E-48C2-833B-D6A29978E64E}">
      <dgm:prSet custT="1"/>
      <dgm:spPr/>
      <dgm:t>
        <a:bodyPr/>
        <a:lstStyle/>
        <a:p>
          <a:r>
            <a:rPr lang="en-US" sz="2400" baseline="0" dirty="0"/>
            <a:t>Communicate regularly to support planning of monthly meetings, reviewing and discussing progress</a:t>
          </a:r>
          <a:endParaRPr lang="en-US" sz="2400" dirty="0"/>
        </a:p>
      </dgm:t>
    </dgm:pt>
    <dgm:pt modelId="{C4B1BB6B-E643-4855-A89C-FA94267CDB1F}" type="parTrans" cxnId="{4FC53879-80E9-4947-9295-71A8D9D59446}">
      <dgm:prSet/>
      <dgm:spPr/>
      <dgm:t>
        <a:bodyPr/>
        <a:lstStyle/>
        <a:p>
          <a:endParaRPr lang="en-US"/>
        </a:p>
      </dgm:t>
    </dgm:pt>
    <dgm:pt modelId="{AC04D958-36B7-460E-9988-BA0B52223B86}" type="sibTrans" cxnId="{4FC53879-80E9-4947-9295-71A8D9D59446}">
      <dgm:prSet/>
      <dgm:spPr/>
      <dgm:t>
        <a:bodyPr/>
        <a:lstStyle/>
        <a:p>
          <a:endParaRPr lang="en-US"/>
        </a:p>
      </dgm:t>
    </dgm:pt>
    <dgm:pt modelId="{0B4E47EA-A5AB-479B-A303-DF0E0D249AB6}">
      <dgm:prSet custT="1"/>
      <dgm:spPr/>
      <dgm:t>
        <a:bodyPr/>
        <a:lstStyle/>
        <a:p>
          <a:r>
            <a:rPr lang="en-US" sz="2400" baseline="0" dirty="0"/>
            <a:t>Support State team as they develop the Professional Development network of Program Implementation Coaches</a:t>
          </a:r>
          <a:endParaRPr lang="en-US" sz="2400" dirty="0"/>
        </a:p>
      </dgm:t>
    </dgm:pt>
    <dgm:pt modelId="{1EDC9992-5768-414E-9F92-BACFBF5D34BB}" type="parTrans" cxnId="{86465D3A-FE87-4B12-8490-4E8BBA384A83}">
      <dgm:prSet/>
      <dgm:spPr/>
      <dgm:t>
        <a:bodyPr/>
        <a:lstStyle/>
        <a:p>
          <a:endParaRPr lang="en-US"/>
        </a:p>
      </dgm:t>
    </dgm:pt>
    <dgm:pt modelId="{AA893F9A-DB7E-4825-8177-5593A3DE5D28}" type="sibTrans" cxnId="{86465D3A-FE87-4B12-8490-4E8BBA384A83}">
      <dgm:prSet/>
      <dgm:spPr/>
      <dgm:t>
        <a:bodyPr/>
        <a:lstStyle/>
        <a:p>
          <a:endParaRPr lang="en-US"/>
        </a:p>
      </dgm:t>
    </dgm:pt>
    <dgm:pt modelId="{D832E9C9-5734-495C-B5C7-7B5A2E09E4A7}">
      <dgm:prSet custT="1"/>
      <dgm:spPr/>
      <dgm:t>
        <a:bodyPr/>
        <a:lstStyle/>
        <a:p>
          <a:r>
            <a:rPr lang="en-US" sz="2400" b="0" dirty="0"/>
            <a:t>Support Program Implementation Coaches </a:t>
          </a:r>
        </a:p>
      </dgm:t>
    </dgm:pt>
    <dgm:pt modelId="{38E6009A-05C8-47BB-8C62-4BA4C502738D}" type="parTrans" cxnId="{800E69CA-0A1F-49CE-A8A3-D136F6983F21}">
      <dgm:prSet/>
      <dgm:spPr/>
      <dgm:t>
        <a:bodyPr/>
        <a:lstStyle/>
        <a:p>
          <a:endParaRPr lang="en-US"/>
        </a:p>
      </dgm:t>
    </dgm:pt>
    <dgm:pt modelId="{31580EBE-6445-4E88-B7CC-1A8023660A4C}" type="sibTrans" cxnId="{800E69CA-0A1F-49CE-A8A3-D136F6983F21}">
      <dgm:prSet/>
      <dgm:spPr/>
      <dgm:t>
        <a:bodyPr/>
        <a:lstStyle/>
        <a:p>
          <a:endParaRPr lang="en-US"/>
        </a:p>
      </dgm:t>
    </dgm:pt>
    <dgm:pt modelId="{F2BF61F6-3F43-4C5F-8549-6E070BF366F5}" type="pres">
      <dgm:prSet presAssocID="{4F166A97-96A9-4BDD-A52A-7A06E6FD2504}" presName="linear" presStyleCnt="0">
        <dgm:presLayoutVars>
          <dgm:animLvl val="lvl"/>
          <dgm:resizeHandles val="exact"/>
        </dgm:presLayoutVars>
      </dgm:prSet>
      <dgm:spPr/>
    </dgm:pt>
    <dgm:pt modelId="{47C8F8B4-4310-460B-914C-360629FD6B0D}" type="pres">
      <dgm:prSet presAssocID="{F5132503-3763-43A7-8C66-6F9EB0AC4FC4}" presName="parentText" presStyleLbl="node1" presStyleIdx="0" presStyleCnt="1" custLinFactNeighborY="1125">
        <dgm:presLayoutVars>
          <dgm:chMax val="0"/>
          <dgm:bulletEnabled val="1"/>
        </dgm:presLayoutVars>
      </dgm:prSet>
      <dgm:spPr/>
    </dgm:pt>
    <dgm:pt modelId="{83BD8A26-6EC0-49F3-9113-7FE32BFA81DC}" type="pres">
      <dgm:prSet presAssocID="{F5132503-3763-43A7-8C66-6F9EB0AC4FC4}" presName="childText" presStyleLbl="revTx" presStyleIdx="0" presStyleCnt="1">
        <dgm:presLayoutVars>
          <dgm:bulletEnabled val="1"/>
        </dgm:presLayoutVars>
      </dgm:prSet>
      <dgm:spPr/>
    </dgm:pt>
  </dgm:ptLst>
  <dgm:cxnLst>
    <dgm:cxn modelId="{3A95F42A-FD03-41CE-BAFB-738206F75727}" type="presOf" srcId="{04B1572A-B68C-4BC3-BABB-C5E54424AEF8}" destId="{83BD8A26-6EC0-49F3-9113-7FE32BFA81DC}" srcOrd="0" destOrd="0" presId="urn:microsoft.com/office/officeart/2005/8/layout/vList2"/>
    <dgm:cxn modelId="{24DF922F-59FE-4C65-A98E-1BAC3BBEC554}" type="presOf" srcId="{F5132503-3763-43A7-8C66-6F9EB0AC4FC4}" destId="{47C8F8B4-4310-460B-914C-360629FD6B0D}" srcOrd="0" destOrd="0" presId="urn:microsoft.com/office/officeart/2005/8/layout/vList2"/>
    <dgm:cxn modelId="{86465D3A-FE87-4B12-8490-4E8BBA384A83}" srcId="{F5132503-3763-43A7-8C66-6F9EB0AC4FC4}" destId="{0B4E47EA-A5AB-479B-A303-DF0E0D249AB6}" srcOrd="3" destOrd="0" parTransId="{1EDC9992-5768-414E-9F92-BACFBF5D34BB}" sibTransId="{AA893F9A-DB7E-4825-8177-5593A3DE5D28}"/>
    <dgm:cxn modelId="{8BE0763E-D946-4F8B-BD69-2035A624F486}" srcId="{F5132503-3763-43A7-8C66-6F9EB0AC4FC4}" destId="{04B1572A-B68C-4BC3-BABB-C5E54424AEF8}" srcOrd="0" destOrd="0" parTransId="{1AFD1F19-FDB3-4EC2-94DD-6C3F7B628CE4}" sibTransId="{92097C74-9566-4396-AFC9-C613D2DAD5E9}"/>
    <dgm:cxn modelId="{4516055B-08CD-41F0-9DBB-D7FAAB7EC778}" type="presOf" srcId="{0B4E47EA-A5AB-479B-A303-DF0E0D249AB6}" destId="{83BD8A26-6EC0-49F3-9113-7FE32BFA81DC}" srcOrd="0" destOrd="3" presId="urn:microsoft.com/office/officeart/2005/8/layout/vList2"/>
    <dgm:cxn modelId="{9F953C5F-AF17-46EC-AD5C-A05FF9E67B44}" srcId="{F5132503-3763-43A7-8C66-6F9EB0AC4FC4}" destId="{52B21A77-A853-4CEB-9A1E-69554A39D867}" srcOrd="1" destOrd="0" parTransId="{EDBB8F58-31FC-4F63-AE02-E4E6AF2069D4}" sibTransId="{C2C7309C-4546-4593-B7C9-27EBA783E2C1}"/>
    <dgm:cxn modelId="{7993C86D-B461-47C3-8656-2CA441B8D314}" type="presOf" srcId="{AB24F395-388E-48C2-833B-D6A29978E64E}" destId="{83BD8A26-6EC0-49F3-9113-7FE32BFA81DC}" srcOrd="0" destOrd="2" presId="urn:microsoft.com/office/officeart/2005/8/layout/vList2"/>
    <dgm:cxn modelId="{4FC53879-80E9-4947-9295-71A8D9D59446}" srcId="{F5132503-3763-43A7-8C66-6F9EB0AC4FC4}" destId="{AB24F395-388E-48C2-833B-D6A29978E64E}" srcOrd="2" destOrd="0" parTransId="{C4B1BB6B-E643-4855-A89C-FA94267CDB1F}" sibTransId="{AC04D958-36B7-460E-9988-BA0B52223B86}"/>
    <dgm:cxn modelId="{2DD2ACB9-36BE-4AEB-B32D-49DCC094FA82}" type="presOf" srcId="{D832E9C9-5734-495C-B5C7-7B5A2E09E4A7}" destId="{83BD8A26-6EC0-49F3-9113-7FE32BFA81DC}" srcOrd="0" destOrd="4" presId="urn:microsoft.com/office/officeart/2005/8/layout/vList2"/>
    <dgm:cxn modelId="{800E69CA-0A1F-49CE-A8A3-D136F6983F21}" srcId="{F5132503-3763-43A7-8C66-6F9EB0AC4FC4}" destId="{D832E9C9-5734-495C-B5C7-7B5A2E09E4A7}" srcOrd="4" destOrd="0" parTransId="{38E6009A-05C8-47BB-8C62-4BA4C502738D}" sibTransId="{31580EBE-6445-4E88-B7CC-1A8023660A4C}"/>
    <dgm:cxn modelId="{B15AD7CB-884B-49E7-9001-2F7F5D603E35}" type="presOf" srcId="{4F166A97-96A9-4BDD-A52A-7A06E6FD2504}" destId="{F2BF61F6-3F43-4C5F-8549-6E070BF366F5}" srcOrd="0" destOrd="0" presId="urn:microsoft.com/office/officeart/2005/8/layout/vList2"/>
    <dgm:cxn modelId="{9F02A3E8-AAF3-476D-9362-AD6FFA016FB5}" type="presOf" srcId="{52B21A77-A853-4CEB-9A1E-69554A39D867}" destId="{83BD8A26-6EC0-49F3-9113-7FE32BFA81DC}" srcOrd="0" destOrd="1" presId="urn:microsoft.com/office/officeart/2005/8/layout/vList2"/>
    <dgm:cxn modelId="{A63942FA-A80F-40AD-A75B-3D7BCCCEEBAD}" srcId="{4F166A97-96A9-4BDD-A52A-7A06E6FD2504}" destId="{F5132503-3763-43A7-8C66-6F9EB0AC4FC4}" srcOrd="0" destOrd="0" parTransId="{FE052A85-7BC2-45E4-A31F-1C3A6FBEFA32}" sibTransId="{C660C793-1C52-425D-8DE4-5D6B84B9B721}"/>
    <dgm:cxn modelId="{10532B64-E070-4693-B3F0-C0C9224E77D5}" type="presParOf" srcId="{F2BF61F6-3F43-4C5F-8549-6E070BF366F5}" destId="{47C8F8B4-4310-460B-914C-360629FD6B0D}" srcOrd="0" destOrd="0" presId="urn:microsoft.com/office/officeart/2005/8/layout/vList2"/>
    <dgm:cxn modelId="{6697B77F-6F46-489A-A4B2-8A06F91FCF82}" type="presParOf" srcId="{F2BF61F6-3F43-4C5F-8549-6E070BF366F5}" destId="{83BD8A26-6EC0-49F3-9113-7FE32BFA81D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166A97-96A9-4BDD-A52A-7A06E6FD25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5132503-3763-43A7-8C66-6F9EB0AC4FC4}">
      <dgm:prSet custT="1"/>
      <dgm:spPr>
        <a:solidFill>
          <a:schemeClr val="accent1">
            <a:lumMod val="75000"/>
          </a:schemeClr>
        </a:solidFill>
      </dgm:spPr>
      <dgm:t>
        <a:bodyPr/>
        <a:lstStyle/>
        <a:p>
          <a:r>
            <a:rPr lang="en-US" sz="3600" dirty="0"/>
            <a:t>ECTA will: </a:t>
          </a:r>
        </a:p>
      </dgm:t>
    </dgm:pt>
    <dgm:pt modelId="{FE052A85-7BC2-45E4-A31F-1C3A6FBEFA32}" type="parTrans" cxnId="{A63942FA-A80F-40AD-A75B-3D7BCCCEEBAD}">
      <dgm:prSet/>
      <dgm:spPr/>
      <dgm:t>
        <a:bodyPr/>
        <a:lstStyle/>
        <a:p>
          <a:endParaRPr lang="en-US"/>
        </a:p>
      </dgm:t>
    </dgm:pt>
    <dgm:pt modelId="{C660C793-1C52-425D-8DE4-5D6B84B9B721}" type="sibTrans" cxnId="{A63942FA-A80F-40AD-A75B-3D7BCCCEEBAD}">
      <dgm:prSet/>
      <dgm:spPr/>
      <dgm:t>
        <a:bodyPr/>
        <a:lstStyle/>
        <a:p>
          <a:endParaRPr lang="en-US"/>
        </a:p>
      </dgm:t>
    </dgm:pt>
    <dgm:pt modelId="{0B4E47EA-A5AB-479B-A303-DF0E0D249AB6}">
      <dgm:prSet custT="1"/>
      <dgm:spPr/>
      <dgm:t>
        <a:bodyPr/>
        <a:lstStyle/>
        <a:p>
          <a:r>
            <a:rPr lang="en-US" sz="2800" dirty="0"/>
            <a:t>Assist with identification of future implementation communities for scale-up</a:t>
          </a:r>
        </a:p>
      </dgm:t>
    </dgm:pt>
    <dgm:pt modelId="{1EDC9992-5768-414E-9F92-BACFBF5D34BB}" type="parTrans" cxnId="{86465D3A-FE87-4B12-8490-4E8BBA384A83}">
      <dgm:prSet/>
      <dgm:spPr/>
      <dgm:t>
        <a:bodyPr/>
        <a:lstStyle/>
        <a:p>
          <a:endParaRPr lang="en-US"/>
        </a:p>
      </dgm:t>
    </dgm:pt>
    <dgm:pt modelId="{AA893F9A-DB7E-4825-8177-5593A3DE5D28}" type="sibTrans" cxnId="{86465D3A-FE87-4B12-8490-4E8BBA384A83}">
      <dgm:prSet/>
      <dgm:spPr/>
      <dgm:t>
        <a:bodyPr/>
        <a:lstStyle/>
        <a:p>
          <a:endParaRPr lang="en-US"/>
        </a:p>
      </dgm:t>
    </dgm:pt>
    <dgm:pt modelId="{16C732ED-D5AD-4B46-856B-F56BA0F859B1}">
      <dgm:prSet custT="1"/>
      <dgm:spPr/>
      <dgm:t>
        <a:bodyPr/>
        <a:lstStyle/>
        <a:p>
          <a:r>
            <a:rPr lang="en-US" sz="2800" dirty="0"/>
            <a:t>Provide on-going TA and training to Program Implementation Coaches </a:t>
          </a:r>
        </a:p>
      </dgm:t>
    </dgm:pt>
    <dgm:pt modelId="{E98B78AE-98F2-4712-A99F-4A7E084EBB2B}" type="parTrans" cxnId="{E48AC5BE-4B91-4180-9679-900AF2F971DD}">
      <dgm:prSet/>
      <dgm:spPr/>
      <dgm:t>
        <a:bodyPr/>
        <a:lstStyle/>
        <a:p>
          <a:endParaRPr lang="en-US"/>
        </a:p>
      </dgm:t>
    </dgm:pt>
    <dgm:pt modelId="{703FC776-33B3-4132-8675-55A543F9BDF4}" type="sibTrans" cxnId="{E48AC5BE-4B91-4180-9679-900AF2F971DD}">
      <dgm:prSet/>
      <dgm:spPr/>
      <dgm:t>
        <a:bodyPr/>
        <a:lstStyle/>
        <a:p>
          <a:endParaRPr lang="en-US"/>
        </a:p>
      </dgm:t>
    </dgm:pt>
    <dgm:pt modelId="{891C9BCD-70D4-4F2F-AAC3-AC3CD2F0C4E2}">
      <dgm:prSet custT="1"/>
      <dgm:spPr/>
      <dgm:t>
        <a:bodyPr/>
        <a:lstStyle/>
        <a:p>
          <a:r>
            <a:rPr lang="en-US" sz="2800" dirty="0"/>
            <a:t>Provide support using Community, Local Program, and ECEE Indicators of High-Quality Inclusion </a:t>
          </a:r>
        </a:p>
      </dgm:t>
    </dgm:pt>
    <dgm:pt modelId="{0BAA703E-E50A-4346-90FC-38590E820001}" type="parTrans" cxnId="{F2DD96C8-3CED-425D-87A2-2612BD14E3EF}">
      <dgm:prSet/>
      <dgm:spPr/>
      <dgm:t>
        <a:bodyPr/>
        <a:lstStyle/>
        <a:p>
          <a:endParaRPr lang="en-US"/>
        </a:p>
      </dgm:t>
    </dgm:pt>
    <dgm:pt modelId="{7619BEEA-75BB-4B1B-9824-D157AC090BA8}" type="sibTrans" cxnId="{F2DD96C8-3CED-425D-87A2-2612BD14E3EF}">
      <dgm:prSet/>
      <dgm:spPr/>
      <dgm:t>
        <a:bodyPr/>
        <a:lstStyle/>
        <a:p>
          <a:endParaRPr lang="en-US"/>
        </a:p>
      </dgm:t>
    </dgm:pt>
    <dgm:pt modelId="{F2BF61F6-3F43-4C5F-8549-6E070BF366F5}" type="pres">
      <dgm:prSet presAssocID="{4F166A97-96A9-4BDD-A52A-7A06E6FD2504}" presName="linear" presStyleCnt="0">
        <dgm:presLayoutVars>
          <dgm:animLvl val="lvl"/>
          <dgm:resizeHandles val="exact"/>
        </dgm:presLayoutVars>
      </dgm:prSet>
      <dgm:spPr/>
    </dgm:pt>
    <dgm:pt modelId="{47C8F8B4-4310-460B-914C-360629FD6B0D}" type="pres">
      <dgm:prSet presAssocID="{F5132503-3763-43A7-8C66-6F9EB0AC4FC4}" presName="parentText" presStyleLbl="node1" presStyleIdx="0" presStyleCnt="1">
        <dgm:presLayoutVars>
          <dgm:chMax val="0"/>
          <dgm:bulletEnabled val="1"/>
        </dgm:presLayoutVars>
      </dgm:prSet>
      <dgm:spPr/>
    </dgm:pt>
    <dgm:pt modelId="{83BD8A26-6EC0-49F3-9113-7FE32BFA81DC}" type="pres">
      <dgm:prSet presAssocID="{F5132503-3763-43A7-8C66-6F9EB0AC4FC4}" presName="childText" presStyleLbl="revTx" presStyleIdx="0" presStyleCnt="1">
        <dgm:presLayoutVars>
          <dgm:bulletEnabled val="1"/>
        </dgm:presLayoutVars>
      </dgm:prSet>
      <dgm:spPr/>
    </dgm:pt>
  </dgm:ptLst>
  <dgm:cxnLst>
    <dgm:cxn modelId="{24DF922F-59FE-4C65-A98E-1BAC3BBEC554}" type="presOf" srcId="{F5132503-3763-43A7-8C66-6F9EB0AC4FC4}" destId="{47C8F8B4-4310-460B-914C-360629FD6B0D}" srcOrd="0" destOrd="0" presId="urn:microsoft.com/office/officeart/2005/8/layout/vList2"/>
    <dgm:cxn modelId="{86465D3A-FE87-4B12-8490-4E8BBA384A83}" srcId="{F5132503-3763-43A7-8C66-6F9EB0AC4FC4}" destId="{0B4E47EA-A5AB-479B-A303-DF0E0D249AB6}" srcOrd="0" destOrd="0" parTransId="{1EDC9992-5768-414E-9F92-BACFBF5D34BB}" sibTransId="{AA893F9A-DB7E-4825-8177-5593A3DE5D28}"/>
    <dgm:cxn modelId="{4516055B-08CD-41F0-9DBB-D7FAAB7EC778}" type="presOf" srcId="{0B4E47EA-A5AB-479B-A303-DF0E0D249AB6}" destId="{83BD8A26-6EC0-49F3-9113-7FE32BFA81DC}" srcOrd="0" destOrd="0" presId="urn:microsoft.com/office/officeart/2005/8/layout/vList2"/>
    <dgm:cxn modelId="{D7BC97AE-EB34-43A1-8994-9BAF4321725D}" type="presOf" srcId="{16C732ED-D5AD-4B46-856B-F56BA0F859B1}" destId="{83BD8A26-6EC0-49F3-9113-7FE32BFA81DC}" srcOrd="0" destOrd="1" presId="urn:microsoft.com/office/officeart/2005/8/layout/vList2"/>
    <dgm:cxn modelId="{E48AC5BE-4B91-4180-9679-900AF2F971DD}" srcId="{F5132503-3763-43A7-8C66-6F9EB0AC4FC4}" destId="{16C732ED-D5AD-4B46-856B-F56BA0F859B1}" srcOrd="1" destOrd="0" parTransId="{E98B78AE-98F2-4712-A99F-4A7E084EBB2B}" sibTransId="{703FC776-33B3-4132-8675-55A543F9BDF4}"/>
    <dgm:cxn modelId="{F2DD96C8-3CED-425D-87A2-2612BD14E3EF}" srcId="{F5132503-3763-43A7-8C66-6F9EB0AC4FC4}" destId="{891C9BCD-70D4-4F2F-AAC3-AC3CD2F0C4E2}" srcOrd="2" destOrd="0" parTransId="{0BAA703E-E50A-4346-90FC-38590E820001}" sibTransId="{7619BEEA-75BB-4B1B-9824-D157AC090BA8}"/>
    <dgm:cxn modelId="{B15AD7CB-884B-49E7-9001-2F7F5D603E35}" type="presOf" srcId="{4F166A97-96A9-4BDD-A52A-7A06E6FD2504}" destId="{F2BF61F6-3F43-4C5F-8549-6E070BF366F5}" srcOrd="0" destOrd="0" presId="urn:microsoft.com/office/officeart/2005/8/layout/vList2"/>
    <dgm:cxn modelId="{85EA06DB-B521-4DEC-B04C-02F8C43501A4}" type="presOf" srcId="{891C9BCD-70D4-4F2F-AAC3-AC3CD2F0C4E2}" destId="{83BD8A26-6EC0-49F3-9113-7FE32BFA81DC}" srcOrd="0" destOrd="2" presId="urn:microsoft.com/office/officeart/2005/8/layout/vList2"/>
    <dgm:cxn modelId="{A63942FA-A80F-40AD-A75B-3D7BCCCEEBAD}" srcId="{4F166A97-96A9-4BDD-A52A-7A06E6FD2504}" destId="{F5132503-3763-43A7-8C66-6F9EB0AC4FC4}" srcOrd="0" destOrd="0" parTransId="{FE052A85-7BC2-45E4-A31F-1C3A6FBEFA32}" sibTransId="{C660C793-1C52-425D-8DE4-5D6B84B9B721}"/>
    <dgm:cxn modelId="{10532B64-E070-4693-B3F0-C0C9224E77D5}" type="presParOf" srcId="{F2BF61F6-3F43-4C5F-8549-6E070BF366F5}" destId="{47C8F8B4-4310-460B-914C-360629FD6B0D}" srcOrd="0" destOrd="0" presId="urn:microsoft.com/office/officeart/2005/8/layout/vList2"/>
    <dgm:cxn modelId="{6697B77F-6F46-489A-A4B2-8A06F91FCF82}" type="presParOf" srcId="{F2BF61F6-3F43-4C5F-8549-6E070BF366F5}" destId="{83BD8A26-6EC0-49F3-9113-7FE32BFA81D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166A97-96A9-4BDD-A52A-7A06E6FD25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5132503-3763-43A7-8C66-6F9EB0AC4FC4}">
      <dgm:prSet custT="1"/>
      <dgm:spPr>
        <a:solidFill>
          <a:schemeClr val="accent1">
            <a:lumMod val="75000"/>
          </a:schemeClr>
        </a:solidFill>
      </dgm:spPr>
      <dgm:t>
        <a:bodyPr/>
        <a:lstStyle/>
        <a:p>
          <a:r>
            <a:rPr lang="en-US" sz="3600" dirty="0"/>
            <a:t>ECTA will: </a:t>
          </a:r>
        </a:p>
      </dgm:t>
    </dgm:pt>
    <dgm:pt modelId="{FE052A85-7BC2-45E4-A31F-1C3A6FBEFA32}" type="parTrans" cxnId="{A63942FA-A80F-40AD-A75B-3D7BCCCEEBAD}">
      <dgm:prSet/>
      <dgm:spPr/>
      <dgm:t>
        <a:bodyPr/>
        <a:lstStyle/>
        <a:p>
          <a:endParaRPr lang="en-US"/>
        </a:p>
      </dgm:t>
    </dgm:pt>
    <dgm:pt modelId="{C660C793-1C52-425D-8DE4-5D6B84B9B721}" type="sibTrans" cxnId="{A63942FA-A80F-40AD-A75B-3D7BCCCEEBAD}">
      <dgm:prSet/>
      <dgm:spPr/>
      <dgm:t>
        <a:bodyPr/>
        <a:lstStyle/>
        <a:p>
          <a:endParaRPr lang="en-US"/>
        </a:p>
      </dgm:t>
    </dgm:pt>
    <dgm:pt modelId="{04B1572A-B68C-4BC3-BABB-C5E54424AEF8}">
      <dgm:prSet/>
      <dgm:spPr/>
      <dgm:t>
        <a:bodyPr/>
        <a:lstStyle/>
        <a:p>
          <a:r>
            <a:rPr lang="en-US" dirty="0"/>
            <a:t>Support Program and Practitioner Coaches</a:t>
          </a:r>
        </a:p>
      </dgm:t>
    </dgm:pt>
    <dgm:pt modelId="{1AFD1F19-FDB3-4EC2-94DD-6C3F7B628CE4}" type="parTrans" cxnId="{8BE0763E-D946-4F8B-BD69-2035A624F486}">
      <dgm:prSet/>
      <dgm:spPr/>
      <dgm:t>
        <a:bodyPr/>
        <a:lstStyle/>
        <a:p>
          <a:endParaRPr lang="en-US"/>
        </a:p>
      </dgm:t>
    </dgm:pt>
    <dgm:pt modelId="{92097C74-9566-4396-AFC9-C613D2DAD5E9}" type="sibTrans" cxnId="{8BE0763E-D946-4F8B-BD69-2035A624F486}">
      <dgm:prSet/>
      <dgm:spPr/>
      <dgm:t>
        <a:bodyPr/>
        <a:lstStyle/>
        <a:p>
          <a:endParaRPr lang="en-US"/>
        </a:p>
      </dgm:t>
    </dgm:pt>
    <dgm:pt modelId="{C0E4A2C3-09AB-441B-8BFA-A6E32A19B3B8}">
      <dgm:prSet/>
      <dgm:spPr/>
      <dgm:t>
        <a:bodyPr/>
        <a:lstStyle/>
        <a:p>
          <a:r>
            <a:rPr lang="en-US" dirty="0"/>
            <a:t>Support use of Local Program and ECE Environment Indicators</a:t>
          </a:r>
        </a:p>
      </dgm:t>
    </dgm:pt>
    <dgm:pt modelId="{FFB44F7F-2A81-4E11-904E-D711927FA1F6}" type="parTrans" cxnId="{E6675260-0060-4571-9F3F-305818A2AC8E}">
      <dgm:prSet/>
      <dgm:spPr/>
      <dgm:t>
        <a:bodyPr/>
        <a:lstStyle/>
        <a:p>
          <a:endParaRPr lang="en-US"/>
        </a:p>
      </dgm:t>
    </dgm:pt>
    <dgm:pt modelId="{615D17E4-CB4A-45C0-871A-9E5EF70FA70B}" type="sibTrans" cxnId="{E6675260-0060-4571-9F3F-305818A2AC8E}">
      <dgm:prSet/>
      <dgm:spPr/>
      <dgm:t>
        <a:bodyPr/>
        <a:lstStyle/>
        <a:p>
          <a:endParaRPr lang="en-US"/>
        </a:p>
      </dgm:t>
    </dgm:pt>
    <dgm:pt modelId="{E4B46A04-5D52-412B-87AC-101C10B4D917}">
      <dgm:prSet/>
      <dgm:spPr/>
      <dgm:t>
        <a:bodyPr/>
        <a:lstStyle/>
        <a:p>
          <a:r>
            <a:rPr lang="en-US" dirty="0"/>
            <a:t>Support data-based decision making</a:t>
          </a:r>
        </a:p>
      </dgm:t>
    </dgm:pt>
    <dgm:pt modelId="{D40AF74B-0E82-43E7-9275-22EB69101895}" type="parTrans" cxnId="{1EC384C4-72FA-40A6-BE51-FBAAB3792822}">
      <dgm:prSet/>
      <dgm:spPr/>
      <dgm:t>
        <a:bodyPr/>
        <a:lstStyle/>
        <a:p>
          <a:endParaRPr lang="en-US"/>
        </a:p>
      </dgm:t>
    </dgm:pt>
    <dgm:pt modelId="{0C873935-E2E6-48B8-A7B2-3D56A04A3B4F}" type="sibTrans" cxnId="{1EC384C4-72FA-40A6-BE51-FBAAB3792822}">
      <dgm:prSet/>
      <dgm:spPr/>
      <dgm:t>
        <a:bodyPr/>
        <a:lstStyle/>
        <a:p>
          <a:endParaRPr lang="en-US"/>
        </a:p>
      </dgm:t>
    </dgm:pt>
    <dgm:pt modelId="{70472D9D-D9F4-48C1-A6D0-864C3D57C63F}">
      <dgm:prSet/>
      <dgm:spPr/>
      <dgm:t>
        <a:bodyPr/>
        <a:lstStyle/>
        <a:p>
          <a:r>
            <a:rPr lang="en-US" dirty="0"/>
            <a:t>Support expansion efforts </a:t>
          </a:r>
        </a:p>
      </dgm:t>
    </dgm:pt>
    <dgm:pt modelId="{F2E03CDF-08B8-4684-B4FF-A023346071B6}" type="parTrans" cxnId="{E934CC67-A6E2-4F58-95AD-F29E3235D58B}">
      <dgm:prSet/>
      <dgm:spPr/>
      <dgm:t>
        <a:bodyPr/>
        <a:lstStyle/>
        <a:p>
          <a:endParaRPr lang="en-US"/>
        </a:p>
      </dgm:t>
    </dgm:pt>
    <dgm:pt modelId="{A427ED3E-7A27-48DC-A3B2-3259C796CAE2}" type="sibTrans" cxnId="{E934CC67-A6E2-4F58-95AD-F29E3235D58B}">
      <dgm:prSet/>
      <dgm:spPr/>
      <dgm:t>
        <a:bodyPr/>
        <a:lstStyle/>
        <a:p>
          <a:endParaRPr lang="en-US"/>
        </a:p>
      </dgm:t>
    </dgm:pt>
    <dgm:pt modelId="{F2BF61F6-3F43-4C5F-8549-6E070BF366F5}" type="pres">
      <dgm:prSet presAssocID="{4F166A97-96A9-4BDD-A52A-7A06E6FD2504}" presName="linear" presStyleCnt="0">
        <dgm:presLayoutVars>
          <dgm:animLvl val="lvl"/>
          <dgm:resizeHandles val="exact"/>
        </dgm:presLayoutVars>
      </dgm:prSet>
      <dgm:spPr/>
    </dgm:pt>
    <dgm:pt modelId="{47C8F8B4-4310-460B-914C-360629FD6B0D}" type="pres">
      <dgm:prSet presAssocID="{F5132503-3763-43A7-8C66-6F9EB0AC4FC4}" presName="parentText" presStyleLbl="node1" presStyleIdx="0" presStyleCnt="1">
        <dgm:presLayoutVars>
          <dgm:chMax val="0"/>
          <dgm:bulletEnabled val="1"/>
        </dgm:presLayoutVars>
      </dgm:prSet>
      <dgm:spPr/>
    </dgm:pt>
    <dgm:pt modelId="{83BD8A26-6EC0-49F3-9113-7FE32BFA81DC}" type="pres">
      <dgm:prSet presAssocID="{F5132503-3763-43A7-8C66-6F9EB0AC4FC4}" presName="childText" presStyleLbl="revTx" presStyleIdx="0" presStyleCnt="1">
        <dgm:presLayoutVars>
          <dgm:bulletEnabled val="1"/>
        </dgm:presLayoutVars>
      </dgm:prSet>
      <dgm:spPr/>
    </dgm:pt>
  </dgm:ptLst>
  <dgm:cxnLst>
    <dgm:cxn modelId="{3A95F42A-FD03-41CE-BAFB-738206F75727}" type="presOf" srcId="{04B1572A-B68C-4BC3-BABB-C5E54424AEF8}" destId="{83BD8A26-6EC0-49F3-9113-7FE32BFA81DC}" srcOrd="0" destOrd="0" presId="urn:microsoft.com/office/officeart/2005/8/layout/vList2"/>
    <dgm:cxn modelId="{24DF922F-59FE-4C65-A98E-1BAC3BBEC554}" type="presOf" srcId="{F5132503-3763-43A7-8C66-6F9EB0AC4FC4}" destId="{47C8F8B4-4310-460B-914C-360629FD6B0D}" srcOrd="0" destOrd="0" presId="urn:microsoft.com/office/officeart/2005/8/layout/vList2"/>
    <dgm:cxn modelId="{8BE0763E-D946-4F8B-BD69-2035A624F486}" srcId="{F5132503-3763-43A7-8C66-6F9EB0AC4FC4}" destId="{04B1572A-B68C-4BC3-BABB-C5E54424AEF8}" srcOrd="0" destOrd="0" parTransId="{1AFD1F19-FDB3-4EC2-94DD-6C3F7B628CE4}" sibTransId="{92097C74-9566-4396-AFC9-C613D2DAD5E9}"/>
    <dgm:cxn modelId="{CFFCD65B-D521-42D5-8EB8-D441026DAA41}" type="presOf" srcId="{C0E4A2C3-09AB-441B-8BFA-A6E32A19B3B8}" destId="{83BD8A26-6EC0-49F3-9113-7FE32BFA81DC}" srcOrd="0" destOrd="1" presId="urn:microsoft.com/office/officeart/2005/8/layout/vList2"/>
    <dgm:cxn modelId="{E6675260-0060-4571-9F3F-305818A2AC8E}" srcId="{F5132503-3763-43A7-8C66-6F9EB0AC4FC4}" destId="{C0E4A2C3-09AB-441B-8BFA-A6E32A19B3B8}" srcOrd="1" destOrd="0" parTransId="{FFB44F7F-2A81-4E11-904E-D711927FA1F6}" sibTransId="{615D17E4-CB4A-45C0-871A-9E5EF70FA70B}"/>
    <dgm:cxn modelId="{E934CC67-A6E2-4F58-95AD-F29E3235D58B}" srcId="{F5132503-3763-43A7-8C66-6F9EB0AC4FC4}" destId="{70472D9D-D9F4-48C1-A6D0-864C3D57C63F}" srcOrd="3" destOrd="0" parTransId="{F2E03CDF-08B8-4684-B4FF-A023346071B6}" sibTransId="{A427ED3E-7A27-48DC-A3B2-3259C796CAE2}"/>
    <dgm:cxn modelId="{DA2E254C-5F47-4083-9BE2-3B0DAB9B55E2}" type="presOf" srcId="{70472D9D-D9F4-48C1-A6D0-864C3D57C63F}" destId="{83BD8A26-6EC0-49F3-9113-7FE32BFA81DC}" srcOrd="0" destOrd="3" presId="urn:microsoft.com/office/officeart/2005/8/layout/vList2"/>
    <dgm:cxn modelId="{FA6D6A4F-E9C6-4921-AC11-5BBD3C95449F}" type="presOf" srcId="{E4B46A04-5D52-412B-87AC-101C10B4D917}" destId="{83BD8A26-6EC0-49F3-9113-7FE32BFA81DC}" srcOrd="0" destOrd="2" presId="urn:microsoft.com/office/officeart/2005/8/layout/vList2"/>
    <dgm:cxn modelId="{1EC384C4-72FA-40A6-BE51-FBAAB3792822}" srcId="{F5132503-3763-43A7-8C66-6F9EB0AC4FC4}" destId="{E4B46A04-5D52-412B-87AC-101C10B4D917}" srcOrd="2" destOrd="0" parTransId="{D40AF74B-0E82-43E7-9275-22EB69101895}" sibTransId="{0C873935-E2E6-48B8-A7B2-3D56A04A3B4F}"/>
    <dgm:cxn modelId="{B15AD7CB-884B-49E7-9001-2F7F5D603E35}" type="presOf" srcId="{4F166A97-96A9-4BDD-A52A-7A06E6FD2504}" destId="{F2BF61F6-3F43-4C5F-8549-6E070BF366F5}" srcOrd="0" destOrd="0" presId="urn:microsoft.com/office/officeart/2005/8/layout/vList2"/>
    <dgm:cxn modelId="{A63942FA-A80F-40AD-A75B-3D7BCCCEEBAD}" srcId="{4F166A97-96A9-4BDD-A52A-7A06E6FD2504}" destId="{F5132503-3763-43A7-8C66-6F9EB0AC4FC4}" srcOrd="0" destOrd="0" parTransId="{FE052A85-7BC2-45E4-A31F-1C3A6FBEFA32}" sibTransId="{C660C793-1C52-425D-8DE4-5D6B84B9B721}"/>
    <dgm:cxn modelId="{10532B64-E070-4693-B3F0-C0C9224E77D5}" type="presParOf" srcId="{F2BF61F6-3F43-4C5F-8549-6E070BF366F5}" destId="{47C8F8B4-4310-460B-914C-360629FD6B0D}" srcOrd="0" destOrd="0" presId="urn:microsoft.com/office/officeart/2005/8/layout/vList2"/>
    <dgm:cxn modelId="{6697B77F-6F46-489A-A4B2-8A06F91FCF82}" type="presParOf" srcId="{F2BF61F6-3F43-4C5F-8549-6E070BF366F5}" destId="{83BD8A26-6EC0-49F3-9113-7FE32BFA81D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F166A97-96A9-4BDD-A52A-7A06E6FD25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5132503-3763-43A7-8C66-6F9EB0AC4FC4}">
      <dgm:prSet custT="1"/>
      <dgm:spPr>
        <a:solidFill>
          <a:schemeClr val="accent1">
            <a:lumMod val="75000"/>
          </a:schemeClr>
        </a:solidFill>
      </dgm:spPr>
      <dgm:t>
        <a:bodyPr/>
        <a:lstStyle/>
        <a:p>
          <a:r>
            <a:rPr lang="en-US" sz="4000" dirty="0"/>
            <a:t>CIT and Implementation sites will: </a:t>
          </a:r>
        </a:p>
      </dgm:t>
    </dgm:pt>
    <dgm:pt modelId="{FE052A85-7BC2-45E4-A31F-1C3A6FBEFA32}" type="parTrans" cxnId="{A63942FA-A80F-40AD-A75B-3D7BCCCEEBAD}">
      <dgm:prSet/>
      <dgm:spPr/>
      <dgm:t>
        <a:bodyPr/>
        <a:lstStyle/>
        <a:p>
          <a:endParaRPr lang="en-US"/>
        </a:p>
      </dgm:t>
    </dgm:pt>
    <dgm:pt modelId="{C660C793-1C52-425D-8DE4-5D6B84B9B721}" type="sibTrans" cxnId="{A63942FA-A80F-40AD-A75B-3D7BCCCEEBAD}">
      <dgm:prSet/>
      <dgm:spPr/>
      <dgm:t>
        <a:bodyPr/>
        <a:lstStyle/>
        <a:p>
          <a:endParaRPr lang="en-US"/>
        </a:p>
      </dgm:t>
    </dgm:pt>
    <dgm:pt modelId="{04B1572A-B68C-4BC3-BABB-C5E54424AEF8}">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Receive ongoing support from Program Implementation Coach</a:t>
          </a:r>
        </a:p>
      </dgm:t>
    </dgm:pt>
    <dgm:pt modelId="{1AFD1F19-FDB3-4EC2-94DD-6C3F7B628CE4}" type="parTrans" cxnId="{8BE0763E-D946-4F8B-BD69-2035A624F486}">
      <dgm:prSet/>
      <dgm:spPr/>
      <dgm:t>
        <a:bodyPr/>
        <a:lstStyle/>
        <a:p>
          <a:endParaRPr lang="en-US"/>
        </a:p>
      </dgm:t>
    </dgm:pt>
    <dgm:pt modelId="{92097C74-9566-4396-AFC9-C613D2DAD5E9}" type="sibTrans" cxnId="{8BE0763E-D946-4F8B-BD69-2035A624F486}">
      <dgm:prSet/>
      <dgm:spPr/>
      <dgm:t>
        <a:bodyPr/>
        <a:lstStyle/>
        <a:p>
          <a:endParaRPr lang="en-US"/>
        </a:p>
      </dgm:t>
    </dgm:pt>
    <dgm:pt modelId="{027C74DA-D76B-4196-B5F7-646B9F500CC9}">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Identify/assign Practitioner Coaches</a:t>
          </a:r>
        </a:p>
      </dgm:t>
    </dgm:pt>
    <dgm:pt modelId="{BEC2CE35-9F5F-40DC-B014-76E53391E394}" type="parTrans" cxnId="{F269D7C7-DF7D-4700-BFAD-330648EC21FE}">
      <dgm:prSet/>
      <dgm:spPr/>
      <dgm:t>
        <a:bodyPr/>
        <a:lstStyle/>
        <a:p>
          <a:endParaRPr lang="en-US"/>
        </a:p>
      </dgm:t>
    </dgm:pt>
    <dgm:pt modelId="{E649303D-1D51-48FD-B21A-9C772C1FA579}" type="sibTrans" cxnId="{F269D7C7-DF7D-4700-BFAD-330648EC21FE}">
      <dgm:prSet/>
      <dgm:spPr/>
      <dgm:t>
        <a:bodyPr/>
        <a:lstStyle/>
        <a:p>
          <a:endParaRPr lang="en-US"/>
        </a:p>
      </dgm:t>
    </dgm:pt>
    <dgm:pt modelId="{54D42C59-2738-4818-8D3F-E2F31F5DE109}">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Practitioner Coaches provide on-going coaching to practitioners on high-quality inclusion practices. </a:t>
          </a:r>
        </a:p>
      </dgm:t>
    </dgm:pt>
    <dgm:pt modelId="{BFD9ED87-9D44-43BB-96A8-6570199210A4}" type="parTrans" cxnId="{CFFD9146-484B-44CE-8E92-432BE8A63ECE}">
      <dgm:prSet/>
      <dgm:spPr/>
      <dgm:t>
        <a:bodyPr/>
        <a:lstStyle/>
        <a:p>
          <a:endParaRPr lang="en-US"/>
        </a:p>
      </dgm:t>
    </dgm:pt>
    <dgm:pt modelId="{79E1AA72-0D1A-4F5C-93C4-E0F16F23C639}" type="sibTrans" cxnId="{CFFD9146-484B-44CE-8E92-432BE8A63ECE}">
      <dgm:prSet/>
      <dgm:spPr/>
      <dgm:t>
        <a:bodyPr/>
        <a:lstStyle/>
        <a:p>
          <a:endParaRPr lang="en-US"/>
        </a:p>
      </dgm:t>
    </dgm:pt>
    <dgm:pt modelId="{F2BF61F6-3F43-4C5F-8549-6E070BF366F5}" type="pres">
      <dgm:prSet presAssocID="{4F166A97-96A9-4BDD-A52A-7A06E6FD2504}" presName="linear" presStyleCnt="0">
        <dgm:presLayoutVars>
          <dgm:animLvl val="lvl"/>
          <dgm:resizeHandles val="exact"/>
        </dgm:presLayoutVars>
      </dgm:prSet>
      <dgm:spPr/>
    </dgm:pt>
    <dgm:pt modelId="{47C8F8B4-4310-460B-914C-360629FD6B0D}" type="pres">
      <dgm:prSet presAssocID="{F5132503-3763-43A7-8C66-6F9EB0AC4FC4}" presName="parentText" presStyleLbl="node1" presStyleIdx="0" presStyleCnt="1">
        <dgm:presLayoutVars>
          <dgm:chMax val="0"/>
          <dgm:bulletEnabled val="1"/>
        </dgm:presLayoutVars>
      </dgm:prSet>
      <dgm:spPr/>
    </dgm:pt>
    <dgm:pt modelId="{83BD8A26-6EC0-49F3-9113-7FE32BFA81DC}" type="pres">
      <dgm:prSet presAssocID="{F5132503-3763-43A7-8C66-6F9EB0AC4FC4}" presName="childText" presStyleLbl="revTx" presStyleIdx="0" presStyleCnt="1">
        <dgm:presLayoutVars>
          <dgm:bulletEnabled val="1"/>
        </dgm:presLayoutVars>
      </dgm:prSet>
      <dgm:spPr/>
    </dgm:pt>
  </dgm:ptLst>
  <dgm:cxnLst>
    <dgm:cxn modelId="{3C6BBD06-4BA6-4C5D-8C04-2D2040DAAECE}" type="presOf" srcId="{027C74DA-D76B-4196-B5F7-646B9F500CC9}" destId="{83BD8A26-6EC0-49F3-9113-7FE32BFA81DC}" srcOrd="0" destOrd="1" presId="urn:microsoft.com/office/officeart/2005/8/layout/vList2"/>
    <dgm:cxn modelId="{3A95F42A-FD03-41CE-BAFB-738206F75727}" type="presOf" srcId="{04B1572A-B68C-4BC3-BABB-C5E54424AEF8}" destId="{83BD8A26-6EC0-49F3-9113-7FE32BFA81DC}" srcOrd="0" destOrd="0" presId="urn:microsoft.com/office/officeart/2005/8/layout/vList2"/>
    <dgm:cxn modelId="{24DF922F-59FE-4C65-A98E-1BAC3BBEC554}" type="presOf" srcId="{F5132503-3763-43A7-8C66-6F9EB0AC4FC4}" destId="{47C8F8B4-4310-460B-914C-360629FD6B0D}" srcOrd="0" destOrd="0" presId="urn:microsoft.com/office/officeart/2005/8/layout/vList2"/>
    <dgm:cxn modelId="{8BE0763E-D946-4F8B-BD69-2035A624F486}" srcId="{F5132503-3763-43A7-8C66-6F9EB0AC4FC4}" destId="{04B1572A-B68C-4BC3-BABB-C5E54424AEF8}" srcOrd="0" destOrd="0" parTransId="{1AFD1F19-FDB3-4EC2-94DD-6C3F7B628CE4}" sibTransId="{92097C74-9566-4396-AFC9-C613D2DAD5E9}"/>
    <dgm:cxn modelId="{CFFD9146-484B-44CE-8E92-432BE8A63ECE}" srcId="{F5132503-3763-43A7-8C66-6F9EB0AC4FC4}" destId="{54D42C59-2738-4818-8D3F-E2F31F5DE109}" srcOrd="2" destOrd="0" parTransId="{BFD9ED87-9D44-43BB-96A8-6570199210A4}" sibTransId="{79E1AA72-0D1A-4F5C-93C4-E0F16F23C639}"/>
    <dgm:cxn modelId="{8E97C195-6C25-45A4-8633-52840487CCED}" type="presOf" srcId="{54D42C59-2738-4818-8D3F-E2F31F5DE109}" destId="{83BD8A26-6EC0-49F3-9113-7FE32BFA81DC}" srcOrd="0" destOrd="2" presId="urn:microsoft.com/office/officeart/2005/8/layout/vList2"/>
    <dgm:cxn modelId="{F269D7C7-DF7D-4700-BFAD-330648EC21FE}" srcId="{F5132503-3763-43A7-8C66-6F9EB0AC4FC4}" destId="{027C74DA-D76B-4196-B5F7-646B9F500CC9}" srcOrd="1" destOrd="0" parTransId="{BEC2CE35-9F5F-40DC-B014-76E53391E394}" sibTransId="{E649303D-1D51-48FD-B21A-9C772C1FA579}"/>
    <dgm:cxn modelId="{B15AD7CB-884B-49E7-9001-2F7F5D603E35}" type="presOf" srcId="{4F166A97-96A9-4BDD-A52A-7A06E6FD2504}" destId="{F2BF61F6-3F43-4C5F-8549-6E070BF366F5}" srcOrd="0" destOrd="0" presId="urn:microsoft.com/office/officeart/2005/8/layout/vList2"/>
    <dgm:cxn modelId="{A63942FA-A80F-40AD-A75B-3D7BCCCEEBAD}" srcId="{4F166A97-96A9-4BDD-A52A-7A06E6FD2504}" destId="{F5132503-3763-43A7-8C66-6F9EB0AC4FC4}" srcOrd="0" destOrd="0" parTransId="{FE052A85-7BC2-45E4-A31F-1C3A6FBEFA32}" sibTransId="{C660C793-1C52-425D-8DE4-5D6B84B9B721}"/>
    <dgm:cxn modelId="{10532B64-E070-4693-B3F0-C0C9224E77D5}" type="presParOf" srcId="{F2BF61F6-3F43-4C5F-8549-6E070BF366F5}" destId="{47C8F8B4-4310-460B-914C-360629FD6B0D}" srcOrd="0" destOrd="0" presId="urn:microsoft.com/office/officeart/2005/8/layout/vList2"/>
    <dgm:cxn modelId="{6697B77F-6F46-489A-A4B2-8A06F91FCF82}" type="presParOf" srcId="{F2BF61F6-3F43-4C5F-8549-6E070BF366F5}" destId="{83BD8A26-6EC0-49F3-9113-7FE32BFA81D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F166A97-96A9-4BDD-A52A-7A06E6FD25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5132503-3763-43A7-8C66-6F9EB0AC4FC4}">
      <dgm:prSet custT="1"/>
      <dgm:spPr>
        <a:solidFill>
          <a:schemeClr val="accent1">
            <a:lumMod val="75000"/>
          </a:schemeClr>
        </a:solidFill>
      </dgm:spPr>
      <dgm:t>
        <a:bodyPr/>
        <a:lstStyle/>
        <a:p>
          <a:r>
            <a:rPr lang="en-US" sz="4000" dirty="0"/>
            <a:t>Practitioners will : </a:t>
          </a:r>
        </a:p>
      </dgm:t>
    </dgm:pt>
    <dgm:pt modelId="{FE052A85-7BC2-45E4-A31F-1C3A6FBEFA32}" type="parTrans" cxnId="{A63942FA-A80F-40AD-A75B-3D7BCCCEEBAD}">
      <dgm:prSet/>
      <dgm:spPr/>
      <dgm:t>
        <a:bodyPr/>
        <a:lstStyle/>
        <a:p>
          <a:endParaRPr lang="en-US"/>
        </a:p>
      </dgm:t>
    </dgm:pt>
    <dgm:pt modelId="{C660C793-1C52-425D-8DE4-5D6B84B9B721}" type="sibTrans" cxnId="{A63942FA-A80F-40AD-A75B-3D7BCCCEEBAD}">
      <dgm:prSet/>
      <dgm:spPr/>
      <dgm:t>
        <a:bodyPr/>
        <a:lstStyle/>
        <a:p>
          <a:endParaRPr lang="en-US"/>
        </a:p>
      </dgm:t>
    </dgm:pt>
    <dgm:pt modelId="{04B1572A-B68C-4BC3-BABB-C5E54424AEF8}">
      <dgm:prSet/>
      <dgm:spPr/>
      <dgm:t>
        <a:bodyPr/>
        <a:lstStyle/>
        <a:p>
          <a:r>
            <a:rPr lang="en-US" dirty="0"/>
            <a:t>Receive on-site and ongoing coaching on high-quality inclusion practices as measured on the ECE Environment Indicators of High-Quality Inclusion </a:t>
          </a:r>
        </a:p>
      </dgm:t>
    </dgm:pt>
    <dgm:pt modelId="{1AFD1F19-FDB3-4EC2-94DD-6C3F7B628CE4}" type="parTrans" cxnId="{8BE0763E-D946-4F8B-BD69-2035A624F486}">
      <dgm:prSet/>
      <dgm:spPr/>
      <dgm:t>
        <a:bodyPr/>
        <a:lstStyle/>
        <a:p>
          <a:endParaRPr lang="en-US"/>
        </a:p>
      </dgm:t>
    </dgm:pt>
    <dgm:pt modelId="{92097C74-9566-4396-AFC9-C613D2DAD5E9}" type="sibTrans" cxnId="{8BE0763E-D946-4F8B-BD69-2035A624F486}">
      <dgm:prSet/>
      <dgm:spPr/>
      <dgm:t>
        <a:bodyPr/>
        <a:lstStyle/>
        <a:p>
          <a:endParaRPr lang="en-US"/>
        </a:p>
      </dgm:t>
    </dgm:pt>
    <dgm:pt modelId="{F2BF61F6-3F43-4C5F-8549-6E070BF366F5}" type="pres">
      <dgm:prSet presAssocID="{4F166A97-96A9-4BDD-A52A-7A06E6FD2504}" presName="linear" presStyleCnt="0">
        <dgm:presLayoutVars>
          <dgm:animLvl val="lvl"/>
          <dgm:resizeHandles val="exact"/>
        </dgm:presLayoutVars>
      </dgm:prSet>
      <dgm:spPr/>
    </dgm:pt>
    <dgm:pt modelId="{47C8F8B4-4310-460B-914C-360629FD6B0D}" type="pres">
      <dgm:prSet presAssocID="{F5132503-3763-43A7-8C66-6F9EB0AC4FC4}" presName="parentText" presStyleLbl="node1" presStyleIdx="0" presStyleCnt="1">
        <dgm:presLayoutVars>
          <dgm:chMax val="0"/>
          <dgm:bulletEnabled val="1"/>
        </dgm:presLayoutVars>
      </dgm:prSet>
      <dgm:spPr/>
    </dgm:pt>
    <dgm:pt modelId="{83BD8A26-6EC0-49F3-9113-7FE32BFA81DC}" type="pres">
      <dgm:prSet presAssocID="{F5132503-3763-43A7-8C66-6F9EB0AC4FC4}" presName="childText" presStyleLbl="revTx" presStyleIdx="0" presStyleCnt="1">
        <dgm:presLayoutVars>
          <dgm:bulletEnabled val="1"/>
        </dgm:presLayoutVars>
      </dgm:prSet>
      <dgm:spPr/>
    </dgm:pt>
  </dgm:ptLst>
  <dgm:cxnLst>
    <dgm:cxn modelId="{3A95F42A-FD03-41CE-BAFB-738206F75727}" type="presOf" srcId="{04B1572A-B68C-4BC3-BABB-C5E54424AEF8}" destId="{83BD8A26-6EC0-49F3-9113-7FE32BFA81DC}" srcOrd="0" destOrd="0" presId="urn:microsoft.com/office/officeart/2005/8/layout/vList2"/>
    <dgm:cxn modelId="{24DF922F-59FE-4C65-A98E-1BAC3BBEC554}" type="presOf" srcId="{F5132503-3763-43A7-8C66-6F9EB0AC4FC4}" destId="{47C8F8B4-4310-460B-914C-360629FD6B0D}" srcOrd="0" destOrd="0" presId="urn:microsoft.com/office/officeart/2005/8/layout/vList2"/>
    <dgm:cxn modelId="{8BE0763E-D946-4F8B-BD69-2035A624F486}" srcId="{F5132503-3763-43A7-8C66-6F9EB0AC4FC4}" destId="{04B1572A-B68C-4BC3-BABB-C5E54424AEF8}" srcOrd="0" destOrd="0" parTransId="{1AFD1F19-FDB3-4EC2-94DD-6C3F7B628CE4}" sibTransId="{92097C74-9566-4396-AFC9-C613D2DAD5E9}"/>
    <dgm:cxn modelId="{B15AD7CB-884B-49E7-9001-2F7F5D603E35}" type="presOf" srcId="{4F166A97-96A9-4BDD-A52A-7A06E6FD2504}" destId="{F2BF61F6-3F43-4C5F-8549-6E070BF366F5}" srcOrd="0" destOrd="0" presId="urn:microsoft.com/office/officeart/2005/8/layout/vList2"/>
    <dgm:cxn modelId="{A63942FA-A80F-40AD-A75B-3D7BCCCEEBAD}" srcId="{4F166A97-96A9-4BDD-A52A-7A06E6FD2504}" destId="{F5132503-3763-43A7-8C66-6F9EB0AC4FC4}" srcOrd="0" destOrd="0" parTransId="{FE052A85-7BC2-45E4-A31F-1C3A6FBEFA32}" sibTransId="{C660C793-1C52-425D-8DE4-5D6B84B9B721}"/>
    <dgm:cxn modelId="{10532B64-E070-4693-B3F0-C0C9224E77D5}" type="presParOf" srcId="{F2BF61F6-3F43-4C5F-8549-6E070BF366F5}" destId="{47C8F8B4-4310-460B-914C-360629FD6B0D}" srcOrd="0" destOrd="0" presId="urn:microsoft.com/office/officeart/2005/8/layout/vList2"/>
    <dgm:cxn modelId="{6697B77F-6F46-489A-A4B2-8A06F91FCF82}" type="presParOf" srcId="{F2BF61F6-3F43-4C5F-8549-6E070BF366F5}" destId="{83BD8A26-6EC0-49F3-9113-7FE32BFA81D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78D69-4844-4483-86B0-26388B9A16D6}">
      <dsp:nvSpPr>
        <dsp:cNvPr id="0" name=""/>
        <dsp:cNvSpPr/>
      </dsp:nvSpPr>
      <dsp:spPr>
        <a:xfrm rot="5400000">
          <a:off x="4297168" y="-452769"/>
          <a:ext cx="4027210" cy="593955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baseline="0" dirty="0"/>
            <a:t>Implement systems-level approach  </a:t>
          </a:r>
          <a:endParaRPr lang="en-US" sz="2800" kern="1200" dirty="0"/>
        </a:p>
        <a:p>
          <a:pPr marL="285750" lvl="1" indent="-285750" algn="l" defTabSz="1244600">
            <a:lnSpc>
              <a:spcPct val="90000"/>
            </a:lnSpc>
            <a:spcBef>
              <a:spcPct val="0"/>
            </a:spcBef>
            <a:spcAft>
              <a:spcPct val="15000"/>
            </a:spcAft>
            <a:buChar char="•"/>
          </a:pPr>
          <a:r>
            <a:rPr lang="en-US" sz="2800" kern="1200" baseline="0" dirty="0"/>
            <a:t>Foster Inclusion</a:t>
          </a:r>
          <a:endParaRPr lang="en-US" sz="2800" kern="1200" dirty="0"/>
        </a:p>
        <a:p>
          <a:pPr marL="285750" lvl="1" indent="-285750" algn="l" defTabSz="1244600">
            <a:lnSpc>
              <a:spcPct val="90000"/>
            </a:lnSpc>
            <a:spcBef>
              <a:spcPct val="0"/>
            </a:spcBef>
            <a:spcAft>
              <a:spcPct val="15000"/>
            </a:spcAft>
            <a:buChar char="•"/>
          </a:pPr>
          <a:r>
            <a:rPr lang="en-US" sz="2800" kern="1200" baseline="0" dirty="0"/>
            <a:t>Reduce disparity especially for those at the intersections of disability, race, language and/or extensive support needs</a:t>
          </a:r>
          <a:endParaRPr lang="en-US" sz="2800" kern="1200" dirty="0"/>
        </a:p>
      </dsp:txBody>
      <dsp:txXfrm rot="-5400000">
        <a:off x="3340998" y="699993"/>
        <a:ext cx="5742959" cy="3634026"/>
      </dsp:txXfrm>
    </dsp:sp>
    <dsp:sp modelId="{B1D15CA8-1809-443C-A9A1-4CF897E912AA}">
      <dsp:nvSpPr>
        <dsp:cNvPr id="0" name=""/>
        <dsp:cNvSpPr/>
      </dsp:nvSpPr>
      <dsp:spPr>
        <a:xfrm>
          <a:off x="0" y="0"/>
          <a:ext cx="3340997" cy="5034012"/>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t>Enhance State Capacity To: </a:t>
          </a:r>
          <a:endParaRPr lang="en-US" sz="3200" kern="1200" dirty="0"/>
        </a:p>
      </dsp:txBody>
      <dsp:txXfrm>
        <a:off x="163094" y="163094"/>
        <a:ext cx="3014809" cy="47078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8F8B4-4310-460B-914C-360629FD6B0D}">
      <dsp:nvSpPr>
        <dsp:cNvPr id="0" name=""/>
        <dsp:cNvSpPr/>
      </dsp:nvSpPr>
      <dsp:spPr>
        <a:xfrm>
          <a:off x="0" y="153502"/>
          <a:ext cx="8254093" cy="94185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ECTA will : </a:t>
          </a:r>
        </a:p>
      </dsp:txBody>
      <dsp:txXfrm>
        <a:off x="45977" y="199479"/>
        <a:ext cx="8162139" cy="849896"/>
      </dsp:txXfrm>
    </dsp:sp>
    <dsp:sp modelId="{83BD8A26-6EC0-49F3-9113-7FE32BFA81DC}">
      <dsp:nvSpPr>
        <dsp:cNvPr id="0" name=""/>
        <dsp:cNvSpPr/>
      </dsp:nvSpPr>
      <dsp:spPr>
        <a:xfrm>
          <a:off x="0" y="1163033"/>
          <a:ext cx="8254093" cy="271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067" tIns="58420" rIns="327152" bIns="58420" numCol="1" spcCol="1270" anchor="t" anchorCtr="0">
          <a:noAutofit/>
        </a:bodyPr>
        <a:lstStyle/>
        <a:p>
          <a:pPr marL="285750" lvl="1" indent="-285750" algn="l" defTabSz="1600200">
            <a:lnSpc>
              <a:spcPct val="90000"/>
            </a:lnSpc>
            <a:spcBef>
              <a:spcPct val="0"/>
            </a:spcBef>
            <a:spcAft>
              <a:spcPct val="20000"/>
            </a:spcAft>
            <a:buChar char="•"/>
          </a:pPr>
          <a:r>
            <a:rPr lang="en-US" sz="3600" kern="1200" dirty="0"/>
            <a:t>Provide monthly consultation to SLT</a:t>
          </a:r>
        </a:p>
        <a:p>
          <a:pPr marL="285750" lvl="1" indent="-285750" algn="l" defTabSz="1600200">
            <a:lnSpc>
              <a:spcPct val="90000"/>
            </a:lnSpc>
            <a:spcBef>
              <a:spcPct val="0"/>
            </a:spcBef>
            <a:spcAft>
              <a:spcPct val="20000"/>
            </a:spcAft>
            <a:buChar char="•"/>
          </a:pPr>
          <a:r>
            <a:rPr lang="en-US" sz="3600" kern="1200" dirty="0"/>
            <a:t>Provide monthly consultation to Program Implementation coaches</a:t>
          </a:r>
        </a:p>
        <a:p>
          <a:pPr marL="285750" lvl="1" indent="-285750" algn="l" defTabSz="1600200">
            <a:lnSpc>
              <a:spcPct val="90000"/>
            </a:lnSpc>
            <a:spcBef>
              <a:spcPct val="0"/>
            </a:spcBef>
            <a:spcAft>
              <a:spcPct val="20000"/>
            </a:spcAft>
            <a:buChar char="•"/>
          </a:pPr>
          <a:r>
            <a:rPr lang="en-US" sz="3600" kern="1200" dirty="0"/>
            <a:t>Support independence, sustainability, and scale-up</a:t>
          </a:r>
        </a:p>
      </dsp:txBody>
      <dsp:txXfrm>
        <a:off x="0" y="1163033"/>
        <a:ext cx="8254093" cy="27137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46C528-3963-4CD5-9AE1-86A916BEF10B}">
      <dsp:nvSpPr>
        <dsp:cNvPr id="0" name=""/>
        <dsp:cNvSpPr/>
      </dsp:nvSpPr>
      <dsp:spPr>
        <a:xfrm>
          <a:off x="1055660" y="968"/>
          <a:ext cx="3592734" cy="2155640"/>
        </a:xfrm>
        <a:prstGeom prst="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SLT Establish Program Implementation Coach Cadres</a:t>
          </a:r>
        </a:p>
      </dsp:txBody>
      <dsp:txXfrm>
        <a:off x="1055660" y="968"/>
        <a:ext cx="3592734" cy="2155640"/>
      </dsp:txXfrm>
    </dsp:sp>
    <dsp:sp modelId="{4657A758-7139-4A76-92F3-B4BC4BADB65D}">
      <dsp:nvSpPr>
        <dsp:cNvPr id="0" name=""/>
        <dsp:cNvSpPr/>
      </dsp:nvSpPr>
      <dsp:spPr>
        <a:xfrm>
          <a:off x="5007668" y="968"/>
          <a:ext cx="3592734" cy="2155640"/>
        </a:xfrm>
        <a:prstGeom prst="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SLT Scale-up Community Inclusion Teams and Program Implementation Coaches</a:t>
          </a:r>
        </a:p>
      </dsp:txBody>
      <dsp:txXfrm>
        <a:off x="5007668" y="968"/>
        <a:ext cx="3592734" cy="2155640"/>
      </dsp:txXfrm>
    </dsp:sp>
    <dsp:sp modelId="{EDB464CA-5AAC-4177-BD23-A4D28F422DB3}">
      <dsp:nvSpPr>
        <dsp:cNvPr id="0" name=""/>
        <dsp:cNvSpPr/>
      </dsp:nvSpPr>
      <dsp:spPr>
        <a:xfrm>
          <a:off x="3031664" y="2515882"/>
          <a:ext cx="3592734" cy="2155640"/>
        </a:xfrm>
        <a:prstGeom prst="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SLT and CIT: Data-based decision making, written sustainability plans</a:t>
          </a:r>
        </a:p>
      </dsp:txBody>
      <dsp:txXfrm>
        <a:off x="3031664" y="2515882"/>
        <a:ext cx="3592734" cy="21556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7674A-949B-4D2B-89CA-659A8AC2EB9E}">
      <dsp:nvSpPr>
        <dsp:cNvPr id="0" name=""/>
        <dsp:cNvSpPr/>
      </dsp:nvSpPr>
      <dsp:spPr>
        <a:xfrm>
          <a:off x="0" y="144891"/>
          <a:ext cx="8254093" cy="98865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Applications due: August 18, 2023 </a:t>
          </a:r>
        </a:p>
      </dsp:txBody>
      <dsp:txXfrm>
        <a:off x="48262" y="193153"/>
        <a:ext cx="8157569" cy="892126"/>
      </dsp:txXfrm>
    </dsp:sp>
    <dsp:sp modelId="{59039887-6057-4DF5-8321-1E1C227E4226}">
      <dsp:nvSpPr>
        <dsp:cNvPr id="0" name=""/>
        <dsp:cNvSpPr/>
      </dsp:nvSpPr>
      <dsp:spPr>
        <a:xfrm>
          <a:off x="0" y="1208422"/>
          <a:ext cx="8254093" cy="98865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States notified on or about: By the end of September. NOTE: OSEP must approve before we notify. </a:t>
          </a:r>
        </a:p>
      </dsp:txBody>
      <dsp:txXfrm>
        <a:off x="48262" y="1256684"/>
        <a:ext cx="8157569" cy="892126"/>
      </dsp:txXfrm>
    </dsp:sp>
    <dsp:sp modelId="{AD44E9F8-9463-4521-9D34-BFAA6EA790DA}">
      <dsp:nvSpPr>
        <dsp:cNvPr id="0" name=""/>
        <dsp:cNvSpPr/>
      </dsp:nvSpPr>
      <dsp:spPr>
        <a:xfrm>
          <a:off x="0" y="2271952"/>
          <a:ext cx="8254093" cy="98865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We will not select more than 2 states</a:t>
          </a:r>
        </a:p>
      </dsp:txBody>
      <dsp:txXfrm>
        <a:off x="48262" y="2320214"/>
        <a:ext cx="8157569" cy="892126"/>
      </dsp:txXfrm>
    </dsp:sp>
    <dsp:sp modelId="{6E0760BB-1E90-492F-8DE1-E81AD71C7411}">
      <dsp:nvSpPr>
        <dsp:cNvPr id="0" name=""/>
        <dsp:cNvSpPr/>
      </dsp:nvSpPr>
      <dsp:spPr>
        <a:xfrm>
          <a:off x="0" y="3335482"/>
          <a:ext cx="8254093" cy="98865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Once selected, we will schedule a planning call</a:t>
          </a:r>
        </a:p>
      </dsp:txBody>
      <dsp:txXfrm>
        <a:off x="48262" y="3383744"/>
        <a:ext cx="8157569" cy="8921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434FD-CB41-49CA-B78A-05FB37937ACE}">
      <dsp:nvSpPr>
        <dsp:cNvPr id="0" name=""/>
        <dsp:cNvSpPr/>
      </dsp:nvSpPr>
      <dsp:spPr>
        <a:xfrm>
          <a:off x="0" y="560899"/>
          <a:ext cx="8433906" cy="2279061"/>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EC26C5-571B-4991-A8D0-9B890AF23FE6}">
      <dsp:nvSpPr>
        <dsp:cNvPr id="0" name=""/>
        <dsp:cNvSpPr/>
      </dsp:nvSpPr>
      <dsp:spPr>
        <a:xfrm>
          <a:off x="253017" y="303874"/>
          <a:ext cx="2477459" cy="167131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2D636F-191E-4ACF-8A52-C6DCAACE0FBE}">
      <dsp:nvSpPr>
        <dsp:cNvPr id="0" name=""/>
        <dsp:cNvSpPr/>
      </dsp:nvSpPr>
      <dsp:spPr>
        <a:xfrm rot="10800000">
          <a:off x="253017" y="2279061"/>
          <a:ext cx="2477459" cy="2785520"/>
        </a:xfrm>
        <a:prstGeom prst="round2SameRect">
          <a:avLst>
            <a:gd name="adj1" fmla="val 10500"/>
            <a:gd name="adj2" fmla="val 0"/>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kern="1200" dirty="0"/>
            <a:t>Values, Policies, Practices </a:t>
          </a:r>
        </a:p>
      </dsp:txBody>
      <dsp:txXfrm rot="10800000">
        <a:off x="329207" y="2279061"/>
        <a:ext cx="2325079" cy="2709330"/>
      </dsp:txXfrm>
    </dsp:sp>
    <dsp:sp modelId="{94F3B29F-1AC6-4BDB-A97E-D0BB75FDFC5E}">
      <dsp:nvSpPr>
        <dsp:cNvPr id="0" name=""/>
        <dsp:cNvSpPr/>
      </dsp:nvSpPr>
      <dsp:spPr>
        <a:xfrm>
          <a:off x="2978223" y="303874"/>
          <a:ext cx="2477459" cy="167131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717DF6-F389-41B7-8080-6A16550164BA}">
      <dsp:nvSpPr>
        <dsp:cNvPr id="0" name=""/>
        <dsp:cNvSpPr/>
      </dsp:nvSpPr>
      <dsp:spPr>
        <a:xfrm rot="10800000">
          <a:off x="2978223" y="2279061"/>
          <a:ext cx="2477459" cy="2785520"/>
        </a:xfrm>
        <a:prstGeom prst="round2SameRect">
          <a:avLst>
            <a:gd name="adj1" fmla="val 10500"/>
            <a:gd name="adj2" fmla="val 0"/>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kern="1200" dirty="0"/>
            <a:t>Membership, Belonging, Positive Social Relationships</a:t>
          </a:r>
        </a:p>
      </dsp:txBody>
      <dsp:txXfrm rot="10800000">
        <a:off x="3054413" y="2279061"/>
        <a:ext cx="2325079" cy="2709330"/>
      </dsp:txXfrm>
    </dsp:sp>
    <dsp:sp modelId="{0ED0C9C0-793E-4294-8A75-949051AB4128}">
      <dsp:nvSpPr>
        <dsp:cNvPr id="0" name=""/>
        <dsp:cNvSpPr/>
      </dsp:nvSpPr>
      <dsp:spPr>
        <a:xfrm>
          <a:off x="5703428" y="303874"/>
          <a:ext cx="2477459" cy="1671312"/>
        </a:xfrm>
        <a:prstGeom prst="roundRect">
          <a:avLst>
            <a:gd name="adj" fmla="val 10000"/>
          </a:avLst>
        </a:prstGeom>
        <a:blipFill>
          <a:blip xmlns:r="http://schemas.openxmlformats.org/officeDocument/2006/relationships" r:embed="rId3"/>
          <a:srcRect/>
          <a:stretch>
            <a:fillRect l="-6000" r="-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6DDF50-8AD8-4759-8E27-EFCDD6D1CFBF}">
      <dsp:nvSpPr>
        <dsp:cNvPr id="0" name=""/>
        <dsp:cNvSpPr/>
      </dsp:nvSpPr>
      <dsp:spPr>
        <a:xfrm rot="10800000">
          <a:off x="5703428" y="2279061"/>
          <a:ext cx="2477459" cy="2785520"/>
        </a:xfrm>
        <a:prstGeom prst="round2SameRect">
          <a:avLst>
            <a:gd name="adj1" fmla="val 10500"/>
            <a:gd name="adj2" fmla="val 0"/>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kern="1200" dirty="0"/>
            <a:t>Learning and Reaching Full Potential through Access, Participation and Supports</a:t>
          </a:r>
        </a:p>
      </dsp:txBody>
      <dsp:txXfrm rot="10800000">
        <a:off x="5779618" y="2279061"/>
        <a:ext cx="2325079" cy="2709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24554-D29E-4E31-BBE1-870E7B3661D9}">
      <dsp:nvSpPr>
        <dsp:cNvPr id="0" name=""/>
        <dsp:cNvSpPr/>
      </dsp:nvSpPr>
      <dsp:spPr>
        <a:xfrm>
          <a:off x="2693148" y="305052"/>
          <a:ext cx="1528521" cy="1528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Installation </a:t>
          </a:r>
        </a:p>
      </dsp:txBody>
      <dsp:txXfrm>
        <a:off x="2693148" y="305052"/>
        <a:ext cx="1528521" cy="1528521"/>
      </dsp:txXfrm>
    </dsp:sp>
    <dsp:sp modelId="{4889F287-B773-49AA-B135-0670302431CF}">
      <dsp:nvSpPr>
        <dsp:cNvPr id="0" name=""/>
        <dsp:cNvSpPr/>
      </dsp:nvSpPr>
      <dsp:spPr>
        <a:xfrm>
          <a:off x="-357" y="208555"/>
          <a:ext cx="4318525" cy="4318525"/>
        </a:xfrm>
        <a:prstGeom prst="circularArrow">
          <a:avLst>
            <a:gd name="adj1" fmla="val 6902"/>
            <a:gd name="adj2" fmla="val 465342"/>
            <a:gd name="adj3" fmla="val 549458"/>
            <a:gd name="adj4" fmla="val 20585200"/>
            <a:gd name="adj5" fmla="val 8052"/>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9BA874-159C-4BC6-A596-CC85FCABEE5E}">
      <dsp:nvSpPr>
        <dsp:cNvPr id="0" name=""/>
        <dsp:cNvSpPr/>
      </dsp:nvSpPr>
      <dsp:spPr>
        <a:xfrm>
          <a:off x="2693148" y="2902061"/>
          <a:ext cx="1528521" cy="1528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Implementation </a:t>
          </a:r>
        </a:p>
      </dsp:txBody>
      <dsp:txXfrm>
        <a:off x="2693148" y="2902061"/>
        <a:ext cx="1528521" cy="1528521"/>
      </dsp:txXfrm>
    </dsp:sp>
    <dsp:sp modelId="{FD042A39-0EB2-46F8-8B80-90AFEF94D0F8}">
      <dsp:nvSpPr>
        <dsp:cNvPr id="0" name=""/>
        <dsp:cNvSpPr/>
      </dsp:nvSpPr>
      <dsp:spPr>
        <a:xfrm>
          <a:off x="-357" y="208555"/>
          <a:ext cx="4318525" cy="4318525"/>
        </a:xfrm>
        <a:prstGeom prst="circularArrow">
          <a:avLst>
            <a:gd name="adj1" fmla="val 6902"/>
            <a:gd name="adj2" fmla="val 465342"/>
            <a:gd name="adj3" fmla="val 5949458"/>
            <a:gd name="adj4" fmla="val 4385200"/>
            <a:gd name="adj5" fmla="val 8052"/>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9D458C-B77A-4B3E-9247-5F5521BC61E3}">
      <dsp:nvSpPr>
        <dsp:cNvPr id="0" name=""/>
        <dsp:cNvSpPr/>
      </dsp:nvSpPr>
      <dsp:spPr>
        <a:xfrm>
          <a:off x="96140" y="2902061"/>
          <a:ext cx="1528521" cy="1528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Scale Up </a:t>
          </a:r>
        </a:p>
      </dsp:txBody>
      <dsp:txXfrm>
        <a:off x="96140" y="2902061"/>
        <a:ext cx="1528521" cy="1528521"/>
      </dsp:txXfrm>
    </dsp:sp>
    <dsp:sp modelId="{A38125FD-0517-4976-B3B0-E02A69D683FE}">
      <dsp:nvSpPr>
        <dsp:cNvPr id="0" name=""/>
        <dsp:cNvSpPr/>
      </dsp:nvSpPr>
      <dsp:spPr>
        <a:xfrm>
          <a:off x="-357" y="208555"/>
          <a:ext cx="4318525" cy="4318525"/>
        </a:xfrm>
        <a:prstGeom prst="circularArrow">
          <a:avLst>
            <a:gd name="adj1" fmla="val 6902"/>
            <a:gd name="adj2" fmla="val 465342"/>
            <a:gd name="adj3" fmla="val 11349458"/>
            <a:gd name="adj4" fmla="val 9785200"/>
            <a:gd name="adj5" fmla="val 8052"/>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24ECBD-6197-45AE-B16A-D2F1BD3A8517}">
      <dsp:nvSpPr>
        <dsp:cNvPr id="0" name=""/>
        <dsp:cNvSpPr/>
      </dsp:nvSpPr>
      <dsp:spPr>
        <a:xfrm>
          <a:off x="96140" y="305052"/>
          <a:ext cx="1528521" cy="1528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Exploration and Planning </a:t>
          </a:r>
        </a:p>
      </dsp:txBody>
      <dsp:txXfrm>
        <a:off x="96140" y="305052"/>
        <a:ext cx="1528521" cy="1528521"/>
      </dsp:txXfrm>
    </dsp:sp>
    <dsp:sp modelId="{2BCEA23D-F868-406D-A60F-0BD1CA4A53EF}">
      <dsp:nvSpPr>
        <dsp:cNvPr id="0" name=""/>
        <dsp:cNvSpPr/>
      </dsp:nvSpPr>
      <dsp:spPr>
        <a:xfrm>
          <a:off x="-357" y="208555"/>
          <a:ext cx="4318525" cy="4318525"/>
        </a:xfrm>
        <a:prstGeom prst="circularArrow">
          <a:avLst>
            <a:gd name="adj1" fmla="val 6902"/>
            <a:gd name="adj2" fmla="val 465342"/>
            <a:gd name="adj3" fmla="val 16749458"/>
            <a:gd name="adj4" fmla="val 15185200"/>
            <a:gd name="adj5" fmla="val 8052"/>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5A49D-A765-4E5B-9990-206FB8CDA9AD}">
      <dsp:nvSpPr>
        <dsp:cNvPr id="0" name=""/>
        <dsp:cNvSpPr/>
      </dsp:nvSpPr>
      <dsp:spPr>
        <a:xfrm>
          <a:off x="0" y="213583"/>
          <a:ext cx="8746836" cy="204750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Phase I: </a:t>
          </a:r>
          <a:r>
            <a:rPr lang="en-US" sz="2500" b="0" kern="1200" dirty="0"/>
            <a:t> Relationship </a:t>
          </a:r>
          <a:r>
            <a:rPr lang="en-US" sz="2500" kern="1200" dirty="0"/>
            <a:t>building and current inclusion initiatives. Monthly consultation and training events to the State Leadership Team, Program Implementation Coaches, Community Inclusion Teams, Implementation Sites, Classroom/Practitioner Coaches, and Practitioners. </a:t>
          </a:r>
        </a:p>
      </dsp:txBody>
      <dsp:txXfrm>
        <a:off x="99951" y="313534"/>
        <a:ext cx="8546934" cy="1847598"/>
      </dsp:txXfrm>
    </dsp:sp>
    <dsp:sp modelId="{26704B47-C973-41CF-B726-0B5A3CB844B2}">
      <dsp:nvSpPr>
        <dsp:cNvPr id="0" name=""/>
        <dsp:cNvSpPr/>
      </dsp:nvSpPr>
      <dsp:spPr>
        <a:xfrm>
          <a:off x="0" y="2333083"/>
          <a:ext cx="8746836" cy="204750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Phase II: </a:t>
          </a:r>
          <a:r>
            <a:rPr lang="en-US" sz="2500" b="0" kern="1200" dirty="0"/>
            <a:t>M</a:t>
          </a:r>
          <a:r>
            <a:rPr lang="en-US" sz="2500" kern="1200" dirty="0"/>
            <a:t>onthly consultation to the state coordinators of the State Leadership Team and Program Implementation Coaches with a focus on state independence, sustainability, and scale-up. </a:t>
          </a:r>
        </a:p>
      </dsp:txBody>
      <dsp:txXfrm>
        <a:off x="99951" y="2433034"/>
        <a:ext cx="8546934" cy="18475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8F8B4-4310-460B-914C-360629FD6B0D}">
      <dsp:nvSpPr>
        <dsp:cNvPr id="0" name=""/>
        <dsp:cNvSpPr/>
      </dsp:nvSpPr>
      <dsp:spPr>
        <a:xfrm>
          <a:off x="0" y="36930"/>
          <a:ext cx="8254093" cy="106704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ECTA will: </a:t>
          </a:r>
        </a:p>
      </dsp:txBody>
      <dsp:txXfrm>
        <a:off x="52089" y="89019"/>
        <a:ext cx="8149915" cy="962862"/>
      </dsp:txXfrm>
    </dsp:sp>
    <dsp:sp modelId="{83BD8A26-6EC0-49F3-9113-7FE32BFA81DC}">
      <dsp:nvSpPr>
        <dsp:cNvPr id="0" name=""/>
        <dsp:cNvSpPr/>
      </dsp:nvSpPr>
      <dsp:spPr>
        <a:xfrm>
          <a:off x="0" y="1068130"/>
          <a:ext cx="8254093" cy="318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067"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baseline="0" dirty="0"/>
            <a:t>Build relationships, establish communication system, understand context to optimize sustainability. </a:t>
          </a:r>
          <a:endParaRPr lang="en-US" sz="2400" kern="1200" dirty="0"/>
        </a:p>
        <a:p>
          <a:pPr marL="228600" lvl="1" indent="-228600" algn="l" defTabSz="1066800">
            <a:lnSpc>
              <a:spcPct val="90000"/>
            </a:lnSpc>
            <a:spcBef>
              <a:spcPct val="0"/>
            </a:spcBef>
            <a:spcAft>
              <a:spcPct val="20000"/>
            </a:spcAft>
            <a:buChar char="•"/>
          </a:pPr>
          <a:r>
            <a:rPr lang="en-US" sz="2400" kern="1200" baseline="0" dirty="0"/>
            <a:t>Meet with SLT to provide orientation and support</a:t>
          </a:r>
          <a:endParaRPr lang="en-US" sz="2400" kern="1200" dirty="0"/>
        </a:p>
        <a:p>
          <a:pPr marL="228600" lvl="1" indent="-228600" algn="l" defTabSz="1066800">
            <a:lnSpc>
              <a:spcPct val="90000"/>
            </a:lnSpc>
            <a:spcBef>
              <a:spcPct val="0"/>
            </a:spcBef>
            <a:spcAft>
              <a:spcPct val="20000"/>
            </a:spcAft>
            <a:buChar char="•"/>
          </a:pPr>
          <a:r>
            <a:rPr lang="en-US" sz="2400" kern="1200" baseline="0" dirty="0"/>
            <a:t>Communicate regularly to support planning of monthly meetings, reviewing and discussing progress</a:t>
          </a:r>
          <a:endParaRPr lang="en-US" sz="2400" kern="1200" dirty="0"/>
        </a:p>
        <a:p>
          <a:pPr marL="228600" lvl="1" indent="-228600" algn="l" defTabSz="1066800">
            <a:lnSpc>
              <a:spcPct val="90000"/>
            </a:lnSpc>
            <a:spcBef>
              <a:spcPct val="0"/>
            </a:spcBef>
            <a:spcAft>
              <a:spcPct val="20000"/>
            </a:spcAft>
            <a:buChar char="•"/>
          </a:pPr>
          <a:r>
            <a:rPr lang="en-US" sz="2400" kern="1200" baseline="0" dirty="0"/>
            <a:t>Support State team as they develop the Professional Development network of Program Implementation Coaches</a:t>
          </a:r>
          <a:endParaRPr lang="en-US" sz="2400" kern="1200" dirty="0"/>
        </a:p>
        <a:p>
          <a:pPr marL="228600" lvl="1" indent="-228600" algn="l" defTabSz="1066800">
            <a:lnSpc>
              <a:spcPct val="90000"/>
            </a:lnSpc>
            <a:spcBef>
              <a:spcPct val="0"/>
            </a:spcBef>
            <a:spcAft>
              <a:spcPct val="20000"/>
            </a:spcAft>
            <a:buChar char="•"/>
          </a:pPr>
          <a:r>
            <a:rPr lang="en-US" sz="2400" b="0" kern="1200" dirty="0"/>
            <a:t>Support Program Implementation Coaches </a:t>
          </a:r>
        </a:p>
      </dsp:txBody>
      <dsp:txXfrm>
        <a:off x="0" y="1068130"/>
        <a:ext cx="8254093" cy="31857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8F8B4-4310-460B-914C-360629FD6B0D}">
      <dsp:nvSpPr>
        <dsp:cNvPr id="0" name=""/>
        <dsp:cNvSpPr/>
      </dsp:nvSpPr>
      <dsp:spPr>
        <a:xfrm>
          <a:off x="0" y="27819"/>
          <a:ext cx="8254093" cy="121680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ECTA will: </a:t>
          </a:r>
        </a:p>
      </dsp:txBody>
      <dsp:txXfrm>
        <a:off x="59399" y="87218"/>
        <a:ext cx="8135295" cy="1098002"/>
      </dsp:txXfrm>
    </dsp:sp>
    <dsp:sp modelId="{83BD8A26-6EC0-49F3-9113-7FE32BFA81DC}">
      <dsp:nvSpPr>
        <dsp:cNvPr id="0" name=""/>
        <dsp:cNvSpPr/>
      </dsp:nvSpPr>
      <dsp:spPr>
        <a:xfrm>
          <a:off x="0" y="1244619"/>
          <a:ext cx="8254093" cy="2825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067"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Assist with identification of future implementation communities for scale-up</a:t>
          </a:r>
        </a:p>
        <a:p>
          <a:pPr marL="285750" lvl="1" indent="-285750" algn="l" defTabSz="1244600">
            <a:lnSpc>
              <a:spcPct val="90000"/>
            </a:lnSpc>
            <a:spcBef>
              <a:spcPct val="0"/>
            </a:spcBef>
            <a:spcAft>
              <a:spcPct val="20000"/>
            </a:spcAft>
            <a:buChar char="•"/>
          </a:pPr>
          <a:r>
            <a:rPr lang="en-US" sz="2800" kern="1200" dirty="0"/>
            <a:t>Provide on-going TA and training to Program Implementation Coaches </a:t>
          </a:r>
        </a:p>
        <a:p>
          <a:pPr marL="285750" lvl="1" indent="-285750" algn="l" defTabSz="1244600">
            <a:lnSpc>
              <a:spcPct val="90000"/>
            </a:lnSpc>
            <a:spcBef>
              <a:spcPct val="0"/>
            </a:spcBef>
            <a:spcAft>
              <a:spcPct val="20000"/>
            </a:spcAft>
            <a:buChar char="•"/>
          </a:pPr>
          <a:r>
            <a:rPr lang="en-US" sz="2800" kern="1200" dirty="0"/>
            <a:t>Provide support using Community, Local Program, and ECEE Indicators of High-Quality Inclusion </a:t>
          </a:r>
        </a:p>
      </dsp:txBody>
      <dsp:txXfrm>
        <a:off x="0" y="1244619"/>
        <a:ext cx="8254093" cy="28255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8F8B4-4310-460B-914C-360629FD6B0D}">
      <dsp:nvSpPr>
        <dsp:cNvPr id="0" name=""/>
        <dsp:cNvSpPr/>
      </dsp:nvSpPr>
      <dsp:spPr>
        <a:xfrm>
          <a:off x="0" y="75923"/>
          <a:ext cx="8254093" cy="84942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ECTA will: </a:t>
          </a:r>
        </a:p>
      </dsp:txBody>
      <dsp:txXfrm>
        <a:off x="41465" y="117388"/>
        <a:ext cx="8171163" cy="766490"/>
      </dsp:txXfrm>
    </dsp:sp>
    <dsp:sp modelId="{83BD8A26-6EC0-49F3-9113-7FE32BFA81DC}">
      <dsp:nvSpPr>
        <dsp:cNvPr id="0" name=""/>
        <dsp:cNvSpPr/>
      </dsp:nvSpPr>
      <dsp:spPr>
        <a:xfrm>
          <a:off x="0" y="925343"/>
          <a:ext cx="8254093" cy="309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067"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US" sz="3400" kern="1200" dirty="0"/>
            <a:t>Support Program and Practitioner Coaches</a:t>
          </a:r>
        </a:p>
        <a:p>
          <a:pPr marL="285750" lvl="1" indent="-285750" algn="l" defTabSz="1511300">
            <a:lnSpc>
              <a:spcPct val="90000"/>
            </a:lnSpc>
            <a:spcBef>
              <a:spcPct val="0"/>
            </a:spcBef>
            <a:spcAft>
              <a:spcPct val="20000"/>
            </a:spcAft>
            <a:buChar char="•"/>
          </a:pPr>
          <a:r>
            <a:rPr lang="en-US" sz="3400" kern="1200" dirty="0"/>
            <a:t>Support use of Local Program and ECE Environment Indicators</a:t>
          </a:r>
        </a:p>
        <a:p>
          <a:pPr marL="285750" lvl="1" indent="-285750" algn="l" defTabSz="1511300">
            <a:lnSpc>
              <a:spcPct val="90000"/>
            </a:lnSpc>
            <a:spcBef>
              <a:spcPct val="0"/>
            </a:spcBef>
            <a:spcAft>
              <a:spcPct val="20000"/>
            </a:spcAft>
            <a:buChar char="•"/>
          </a:pPr>
          <a:r>
            <a:rPr lang="en-US" sz="3400" kern="1200" dirty="0"/>
            <a:t>Support data-based decision making</a:t>
          </a:r>
        </a:p>
        <a:p>
          <a:pPr marL="285750" lvl="1" indent="-285750" algn="l" defTabSz="1511300">
            <a:lnSpc>
              <a:spcPct val="90000"/>
            </a:lnSpc>
            <a:spcBef>
              <a:spcPct val="0"/>
            </a:spcBef>
            <a:spcAft>
              <a:spcPct val="20000"/>
            </a:spcAft>
            <a:buChar char="•"/>
          </a:pPr>
          <a:r>
            <a:rPr lang="en-US" sz="3400" kern="1200" dirty="0"/>
            <a:t>Support expansion efforts </a:t>
          </a:r>
        </a:p>
      </dsp:txBody>
      <dsp:txXfrm>
        <a:off x="0" y="925343"/>
        <a:ext cx="8254093" cy="30967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8F8B4-4310-460B-914C-360629FD6B0D}">
      <dsp:nvSpPr>
        <dsp:cNvPr id="0" name=""/>
        <dsp:cNvSpPr/>
      </dsp:nvSpPr>
      <dsp:spPr>
        <a:xfrm>
          <a:off x="0" y="37313"/>
          <a:ext cx="8254093" cy="92664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CIT and Implementation sites will: </a:t>
          </a:r>
        </a:p>
      </dsp:txBody>
      <dsp:txXfrm>
        <a:off x="45235" y="82548"/>
        <a:ext cx="8163623" cy="836170"/>
      </dsp:txXfrm>
    </dsp:sp>
    <dsp:sp modelId="{83BD8A26-6EC0-49F3-9113-7FE32BFA81DC}">
      <dsp:nvSpPr>
        <dsp:cNvPr id="0" name=""/>
        <dsp:cNvSpPr/>
      </dsp:nvSpPr>
      <dsp:spPr>
        <a:xfrm>
          <a:off x="0" y="963954"/>
          <a:ext cx="8254093" cy="309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067" tIns="55880" rIns="312928" bIns="5588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3400" kern="1200" dirty="0"/>
            <a:t>Receive ongoing support from Program Implementation Coach</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3400" kern="1200" dirty="0"/>
            <a:t>Identify/assign Practitioner Coaches</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3400" kern="1200" dirty="0"/>
            <a:t>Practitioner Coaches provide on-going coaching to practitioners on high-quality inclusion practices. </a:t>
          </a:r>
        </a:p>
      </dsp:txBody>
      <dsp:txXfrm>
        <a:off x="0" y="963954"/>
        <a:ext cx="8254093" cy="30967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8F8B4-4310-460B-914C-360629FD6B0D}">
      <dsp:nvSpPr>
        <dsp:cNvPr id="0" name=""/>
        <dsp:cNvSpPr/>
      </dsp:nvSpPr>
      <dsp:spPr>
        <a:xfrm>
          <a:off x="0" y="257431"/>
          <a:ext cx="8254093" cy="945945"/>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Practitioners will : </a:t>
          </a:r>
        </a:p>
      </dsp:txBody>
      <dsp:txXfrm>
        <a:off x="46177" y="303608"/>
        <a:ext cx="8161739" cy="853591"/>
      </dsp:txXfrm>
    </dsp:sp>
    <dsp:sp modelId="{83BD8A26-6EC0-49F3-9113-7FE32BFA81DC}">
      <dsp:nvSpPr>
        <dsp:cNvPr id="0" name=""/>
        <dsp:cNvSpPr/>
      </dsp:nvSpPr>
      <dsp:spPr>
        <a:xfrm>
          <a:off x="0" y="1203376"/>
          <a:ext cx="8254093" cy="2637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067" tIns="62230" rIns="348488" bIns="62230" numCol="1" spcCol="1270" anchor="t" anchorCtr="0">
          <a:noAutofit/>
        </a:bodyPr>
        <a:lstStyle/>
        <a:p>
          <a:pPr marL="285750" lvl="1" indent="-285750" algn="l" defTabSz="1689100">
            <a:lnSpc>
              <a:spcPct val="90000"/>
            </a:lnSpc>
            <a:spcBef>
              <a:spcPct val="0"/>
            </a:spcBef>
            <a:spcAft>
              <a:spcPct val="20000"/>
            </a:spcAft>
            <a:buChar char="•"/>
          </a:pPr>
          <a:r>
            <a:rPr lang="en-US" sz="3800" kern="1200" dirty="0"/>
            <a:t>Receive on-site and ongoing coaching on high-quality inclusion practices as measured on the ECE Environment Indicators of High-Quality Inclusion </a:t>
          </a:r>
        </a:p>
      </dsp:txBody>
      <dsp:txXfrm>
        <a:off x="0" y="1203376"/>
        <a:ext cx="8254093" cy="263718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98058-8D94-324A-88BA-6357AD2FDE55}" type="datetimeFigureOut">
              <a:rPr lang="en-US" smtClean="0"/>
              <a:t>8/2/2023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23FA6-E043-9F4E-99C7-7E8AF99961B7}"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r>
              <a:rPr lang="en-US" sz="1200" dirty="0"/>
              <a:t>Enhance state capacity plan, implement and sustain a systems-level approach to providing equitable and effective early childhood inclusion. </a:t>
            </a:r>
          </a:p>
          <a:p>
            <a:r>
              <a:rPr lang="en-US" sz="1200" dirty="0"/>
              <a:t>Efforts will be made to enhance the State’s systems’ capacity to foster inclusion and belonging for each and every child by reducing the disparity in opportunities that children with disabilities, and especially those at the intersections of disability and race, language and or extensive support needs, experience. </a:t>
            </a:r>
          </a:p>
          <a:p>
            <a:endParaRPr lang="en-US" dirty="0"/>
          </a:p>
        </p:txBody>
      </p:sp>
      <p:sp>
        <p:nvSpPr>
          <p:cNvPr id="4" name="Slide Number Placeholder 3"/>
          <p:cNvSpPr>
            <a:spLocks noGrp="1"/>
          </p:cNvSpPr>
          <p:nvPr>
            <p:ph type="sldNum" sz="quarter" idx="5"/>
          </p:nvPr>
        </p:nvSpPr>
        <p:spPr/>
        <p:txBody>
          <a:bodyPr/>
          <a:lstStyle/>
          <a:p>
            <a:fld id="{B2D51DE3-8DEF-44D3-94EB-8362A60B37F1}" type="slidenum">
              <a:rPr lang="en-US" smtClean="0"/>
              <a:t>3</a:t>
            </a:fld>
            <a:endParaRPr lang="en-US"/>
          </a:p>
        </p:txBody>
      </p:sp>
    </p:spTree>
    <p:extLst>
      <p:ext uri="{BB962C8B-B14F-4D97-AF65-F5344CB8AC3E}">
        <p14:creationId xmlns:p14="http://schemas.microsoft.com/office/powerpoint/2010/main" val="9113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r>
              <a:rPr lang="en-US" sz="1600" dirty="0"/>
              <a:t>State Leadership Team (SLT) selected and monthly meeting schedule established.</a:t>
            </a:r>
          </a:p>
          <a:p>
            <a:pPr lvl="1"/>
            <a:r>
              <a:rPr lang="en-US" sz="1600" dirty="0"/>
              <a:t>ECTA staff will meet with the SLT the first meeting to provide orientation to the initiative within the context of the state and to provide recommendations for effective meeting strategies and tools</a:t>
            </a:r>
          </a:p>
          <a:p>
            <a:r>
              <a:rPr lang="en-US" sz="1600" dirty="0"/>
              <a:t>SLT coordinator and ECTA staff communicate regularly to plan monthly meetings, discuss progress, share information.</a:t>
            </a:r>
          </a:p>
          <a:p>
            <a:r>
              <a:rPr lang="en-US" sz="1600" dirty="0"/>
              <a:t>SLT meets monthly using the </a:t>
            </a:r>
            <a:r>
              <a:rPr lang="en-US" sz="1600" i="1" dirty="0"/>
              <a:t>State Indicators of High-Quality Inclusion </a:t>
            </a:r>
            <a:r>
              <a:rPr lang="en-US" sz="1600" dirty="0"/>
              <a:t>to guide planning and measure progress (selecting and guiding Community Inclusion Teams, Program Coaches, data collection and analysis)</a:t>
            </a:r>
          </a:p>
          <a:p>
            <a:pPr lvl="1"/>
            <a:r>
              <a:rPr lang="en-US" sz="1600" dirty="0"/>
              <a:t>ECTA staff meet several times with the SLT in the first year; fewer meetings the second year</a:t>
            </a:r>
          </a:p>
          <a:p>
            <a:r>
              <a:rPr lang="en-US" sz="1600" dirty="0"/>
              <a:t>SLT will identify, with ECTA team support, the professional development network of program implementation coaches. These coaches will serve as the professional development network of program implementation coaches and provide ongoing training and external coaching to communities and local programs for their implementation of the </a:t>
            </a:r>
            <a:r>
              <a:rPr lang="en-US" sz="1600" i="1" dirty="0"/>
              <a:t>Community, Local Program, and ECEE Indicators of High-Quality Inclusion</a:t>
            </a:r>
            <a:r>
              <a:rPr lang="en-US" sz="1600" dirty="0"/>
              <a:t>, the </a:t>
            </a:r>
            <a:r>
              <a:rPr lang="en-US" sz="1600" i="1" dirty="0"/>
              <a:t>Preschool Inclusion Toolbox</a:t>
            </a:r>
            <a:r>
              <a:rPr lang="en-US" sz="1600" dirty="0"/>
              <a:t>, </a:t>
            </a:r>
            <a:r>
              <a:rPr lang="en-US" sz="1600" i="1" dirty="0"/>
              <a:t>First Steps to Preschool Inclusion</a:t>
            </a:r>
            <a:r>
              <a:rPr lang="en-US" sz="1600" dirty="0"/>
              <a:t> and other resources. </a:t>
            </a:r>
          </a:p>
          <a:p>
            <a:endParaRPr lang="en-US" dirty="0"/>
          </a:p>
        </p:txBody>
      </p:sp>
      <p:sp>
        <p:nvSpPr>
          <p:cNvPr id="4" name="Slide Number Placeholder 3"/>
          <p:cNvSpPr>
            <a:spLocks noGrp="1"/>
          </p:cNvSpPr>
          <p:nvPr>
            <p:ph type="sldNum" sz="quarter" idx="5"/>
          </p:nvPr>
        </p:nvSpPr>
        <p:spPr/>
        <p:txBody>
          <a:bodyPr/>
          <a:lstStyle/>
          <a:p>
            <a:fld id="{B2D51DE3-8DEF-44D3-94EB-8362A60B37F1}" type="slidenum">
              <a:rPr lang="en-US" smtClean="0"/>
              <a:t>17</a:t>
            </a:fld>
            <a:endParaRPr lang="en-US"/>
          </a:p>
        </p:txBody>
      </p:sp>
    </p:spTree>
    <p:extLst>
      <p:ext uri="{BB962C8B-B14F-4D97-AF65-F5344CB8AC3E}">
        <p14:creationId xmlns:p14="http://schemas.microsoft.com/office/powerpoint/2010/main" val="1325896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r>
              <a:rPr lang="en-US" sz="1600" dirty="0"/>
              <a:t>LEAs establish (or confirm) their Community Inclusion Team that meets monthly</a:t>
            </a:r>
          </a:p>
          <a:p>
            <a:pPr lvl="1"/>
            <a:r>
              <a:rPr lang="en-US" sz="1600" dirty="0"/>
              <a:t>Program Coaches support meetings, data collection and data-based decision- making and the implementation of inclusive policies and practices as measured by </a:t>
            </a:r>
            <a:r>
              <a:rPr lang="en-US" sz="1600" i="1" dirty="0"/>
              <a:t>Local Program and ECE Environment Indicators of High-Quality Inclusion </a:t>
            </a:r>
            <a:r>
              <a:rPr lang="en-US" sz="1600" dirty="0"/>
              <a:t>with ECTA distance support</a:t>
            </a:r>
          </a:p>
          <a:p>
            <a:pPr lvl="1"/>
            <a:endParaRPr lang="en-US" sz="1600" dirty="0"/>
          </a:p>
          <a:p>
            <a:r>
              <a:rPr lang="en-US" sz="1600" dirty="0"/>
              <a:t> Community Inclusion Teams select 2-3 sites to serve as high fidelity implementation sites with Program Coach support</a:t>
            </a:r>
          </a:p>
          <a:p>
            <a:r>
              <a:rPr lang="en-US" sz="1600" dirty="0"/>
              <a:t>Community Inclusion Teams provide Practitioner Coaches to assist site practitioners in reaching high fidelity as measured by the </a:t>
            </a:r>
            <a:r>
              <a:rPr lang="en-US" sz="1600" i="1" dirty="0"/>
              <a:t>ECE Environment Indicators of High-Quality Inclusion </a:t>
            </a:r>
            <a:endParaRPr lang="en-US" sz="1600" dirty="0"/>
          </a:p>
          <a:p>
            <a:r>
              <a:rPr lang="en-US" sz="1600" dirty="0"/>
              <a:t>Program Coaches support Practitioner Coaches as needed with ECTA  distance support</a:t>
            </a:r>
          </a:p>
          <a:p>
            <a:r>
              <a:rPr lang="en-US" sz="1600" dirty="0"/>
              <a:t>Community Inclusion Teams provide data on quality indicator improvement</a:t>
            </a:r>
          </a:p>
          <a:p>
            <a:r>
              <a:rPr lang="en-US" sz="1600" dirty="0"/>
              <a:t>Program Coaches assist Community and State leadership teams to make data-based decisions with ECTA distance support</a:t>
            </a:r>
          </a:p>
          <a:p>
            <a:endParaRPr lang="en-US" dirty="0"/>
          </a:p>
        </p:txBody>
      </p:sp>
      <p:sp>
        <p:nvSpPr>
          <p:cNvPr id="4" name="Slide Number Placeholder 3"/>
          <p:cNvSpPr>
            <a:spLocks noGrp="1"/>
          </p:cNvSpPr>
          <p:nvPr>
            <p:ph type="sldNum" sz="quarter" idx="5"/>
          </p:nvPr>
        </p:nvSpPr>
        <p:spPr/>
        <p:txBody>
          <a:bodyPr/>
          <a:lstStyle/>
          <a:p>
            <a:fld id="{B2D51DE3-8DEF-44D3-94EB-8362A60B37F1}" type="slidenum">
              <a:rPr lang="en-US" smtClean="0"/>
              <a:t>18</a:t>
            </a:fld>
            <a:endParaRPr lang="en-US"/>
          </a:p>
        </p:txBody>
      </p:sp>
    </p:spTree>
    <p:extLst>
      <p:ext uri="{BB962C8B-B14F-4D97-AF65-F5344CB8AC3E}">
        <p14:creationId xmlns:p14="http://schemas.microsoft.com/office/powerpoint/2010/main" val="2698092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pPr marL="0" indent="0">
              <a:buNone/>
            </a:pPr>
            <a:r>
              <a:rPr lang="en-US" sz="1750" dirty="0"/>
              <a:t>ECTA staff will provide ongoing distance support to Program Coaches and Practitioner Coaches as they work toward establishing high quality inclusive programs and practices. ECTA staff will support Program Coaches to:</a:t>
            </a:r>
          </a:p>
          <a:p>
            <a:pPr lvl="1"/>
            <a:r>
              <a:rPr lang="en-US" sz="1800" dirty="0"/>
              <a:t>Support Community Inclusion Teams to implement high quality inclusive policies and practices as measured by the </a:t>
            </a:r>
            <a:r>
              <a:rPr lang="en-US" sz="1800" i="1" dirty="0"/>
              <a:t>Local Program and ECE Environment Indicators of High-Quality Inclusion</a:t>
            </a:r>
          </a:p>
          <a:p>
            <a:pPr lvl="1"/>
            <a:r>
              <a:rPr lang="en-US" sz="1800" dirty="0"/>
              <a:t>Guide Practitioner Coaches at implementation sites as they strive for implementation of the </a:t>
            </a:r>
            <a:r>
              <a:rPr lang="en-US" sz="1800" i="1" dirty="0"/>
              <a:t>ECE Environment Indicators of High-Quality Inclusion</a:t>
            </a:r>
          </a:p>
          <a:p>
            <a:pPr lvl="1"/>
            <a:r>
              <a:rPr lang="en-US" sz="1800" dirty="0"/>
              <a:t>Assist Community Inclusion Teams in collecting relevant data to make decisions across sites</a:t>
            </a:r>
          </a:p>
          <a:p>
            <a:pPr lvl="1"/>
            <a:r>
              <a:rPr lang="en-US" sz="1800" dirty="0"/>
              <a:t>Collaborate with the SLT to expand LEAs and  implementation sites and maintain quality across years</a:t>
            </a:r>
          </a:p>
          <a:p>
            <a:endParaRPr lang="en-US" dirty="0"/>
          </a:p>
        </p:txBody>
      </p:sp>
      <p:sp>
        <p:nvSpPr>
          <p:cNvPr id="4" name="Slide Number Placeholder 3"/>
          <p:cNvSpPr>
            <a:spLocks noGrp="1"/>
          </p:cNvSpPr>
          <p:nvPr>
            <p:ph type="sldNum" sz="quarter" idx="5"/>
          </p:nvPr>
        </p:nvSpPr>
        <p:spPr/>
        <p:txBody>
          <a:bodyPr/>
          <a:lstStyle/>
          <a:p>
            <a:fld id="{B2D51DE3-8DEF-44D3-94EB-8362A60B37F1}" type="slidenum">
              <a:rPr lang="en-US" smtClean="0"/>
              <a:t>19</a:t>
            </a:fld>
            <a:endParaRPr lang="en-US"/>
          </a:p>
        </p:txBody>
      </p:sp>
    </p:spTree>
    <p:extLst>
      <p:ext uri="{BB962C8B-B14F-4D97-AF65-F5344CB8AC3E}">
        <p14:creationId xmlns:p14="http://schemas.microsoft.com/office/powerpoint/2010/main" val="129227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51DE3-8DEF-44D3-94EB-8362A60B37F1}" type="slidenum">
              <a:rPr lang="en-US" smtClean="0"/>
              <a:t>20</a:t>
            </a:fld>
            <a:endParaRPr lang="en-US"/>
          </a:p>
        </p:txBody>
      </p:sp>
    </p:spTree>
    <p:extLst>
      <p:ext uri="{BB962C8B-B14F-4D97-AF65-F5344CB8AC3E}">
        <p14:creationId xmlns:p14="http://schemas.microsoft.com/office/powerpoint/2010/main" val="3951673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r>
              <a:rPr lang="en-US" sz="1200" dirty="0"/>
              <a:t>The State Leadership Team (SLT) will make sustained progress on the </a:t>
            </a:r>
            <a:r>
              <a:rPr lang="en-US" sz="1200" i="1" dirty="0"/>
              <a:t>State Indicators of High-Quality Inclusion</a:t>
            </a:r>
          </a:p>
          <a:p>
            <a:pPr lvl="0"/>
            <a:r>
              <a:rPr lang="en-US" sz="1200" dirty="0"/>
              <a:t>The SLT will have established a cadre of Program Coaches</a:t>
            </a:r>
          </a:p>
          <a:p>
            <a:pPr lvl="0"/>
            <a:r>
              <a:rPr lang="en-US" sz="1200" dirty="0"/>
              <a:t>The SLT will have increased the number of Program Coaches to scale-up</a:t>
            </a:r>
          </a:p>
          <a:p>
            <a:pPr lvl="0"/>
            <a:r>
              <a:rPr lang="en-US" dirty="0"/>
              <a:t> </a:t>
            </a:r>
            <a:r>
              <a:rPr lang="en-US" sz="1200" dirty="0"/>
              <a:t> The Community Inclusion Teams will make sustained progress on the </a:t>
            </a:r>
            <a:r>
              <a:rPr lang="en-US" sz="1200" i="1" dirty="0"/>
              <a:t>Local Program Indicators of High-Quality Inclusion</a:t>
            </a:r>
            <a:endParaRPr lang="en-US" sz="1200" dirty="0"/>
          </a:p>
          <a:p>
            <a:pPr lvl="0"/>
            <a:r>
              <a:rPr lang="en-US" sz="1200" dirty="0"/>
              <a:t>The implementation sites will make sustained progress on the </a:t>
            </a:r>
            <a:r>
              <a:rPr lang="en-US" sz="1200" i="1" dirty="0"/>
              <a:t>ECE Environment Indicators of High-Quality Inclusion</a:t>
            </a:r>
            <a:endParaRPr lang="en-US" sz="1200" dirty="0"/>
          </a:p>
          <a:p>
            <a:pPr lvl="0"/>
            <a:r>
              <a:rPr lang="en-US" sz="1200" dirty="0"/>
              <a:t>SLT will have selected at least 2 more LEA teams and their programs for scale up</a:t>
            </a:r>
          </a:p>
          <a:p>
            <a:r>
              <a:rPr lang="en-US" sz="1200" dirty="0"/>
              <a:t>The SLT and Community Inclusion Teams will be collecting and using data to make decisions about progress, and the quality and effectiveness of the inclusive opportunities</a:t>
            </a:r>
          </a:p>
          <a:p>
            <a:r>
              <a:rPr lang="en-US" sz="1200" dirty="0"/>
              <a:t>The SLT and CIT teams will have written sustainability and scale-up plans and budgets</a:t>
            </a:r>
          </a:p>
          <a:p>
            <a:endParaRPr lang="en-US" dirty="0"/>
          </a:p>
        </p:txBody>
      </p:sp>
      <p:sp>
        <p:nvSpPr>
          <p:cNvPr id="4" name="Slide Number Placeholder 3"/>
          <p:cNvSpPr>
            <a:spLocks noGrp="1"/>
          </p:cNvSpPr>
          <p:nvPr>
            <p:ph type="sldNum" sz="quarter" idx="5"/>
          </p:nvPr>
        </p:nvSpPr>
        <p:spPr/>
        <p:txBody>
          <a:bodyPr/>
          <a:lstStyle/>
          <a:p>
            <a:fld id="{B2D51DE3-8DEF-44D3-94EB-8362A60B37F1}" type="slidenum">
              <a:rPr lang="en-US" smtClean="0"/>
              <a:t>23</a:t>
            </a:fld>
            <a:endParaRPr lang="en-US"/>
          </a:p>
        </p:txBody>
      </p:sp>
    </p:spTree>
    <p:extLst>
      <p:ext uri="{BB962C8B-B14F-4D97-AF65-F5344CB8AC3E}">
        <p14:creationId xmlns:p14="http://schemas.microsoft.com/office/powerpoint/2010/main" val="1647792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pPr>
              <a:lnSpc>
                <a:spcPct val="110000"/>
              </a:lnSpc>
            </a:pPr>
            <a:r>
              <a:rPr lang="en-US" sz="1200" dirty="0"/>
              <a:t>Submitted by Part B 619 Coordinator and state Special Education Director</a:t>
            </a:r>
          </a:p>
          <a:p>
            <a:pPr>
              <a:lnSpc>
                <a:spcPct val="110000"/>
              </a:lnSpc>
            </a:pPr>
            <a:r>
              <a:rPr lang="en-US" sz="1200" dirty="0"/>
              <a:t>Description of cross-agency State Leadership Team (letters of commitment)</a:t>
            </a:r>
          </a:p>
          <a:p>
            <a:pPr>
              <a:lnSpc>
                <a:spcPct val="110000"/>
              </a:lnSpc>
            </a:pPr>
            <a:r>
              <a:rPr lang="en-US" sz="1200" dirty="0"/>
              <a:t>Ability to allocate $20,000 per year to support your implementation activities</a:t>
            </a:r>
          </a:p>
          <a:p>
            <a:pPr>
              <a:lnSpc>
                <a:spcPct val="110000"/>
              </a:lnSpc>
            </a:pPr>
            <a:r>
              <a:rPr lang="en-US" sz="1200" dirty="0"/>
              <a:t>Committed FTE to implementation (1.0; can be two people)</a:t>
            </a:r>
          </a:p>
          <a:p>
            <a:pPr>
              <a:lnSpc>
                <a:spcPct val="110000"/>
              </a:lnSpc>
            </a:pPr>
            <a:r>
              <a:rPr lang="en-US" sz="1200" dirty="0"/>
              <a:t>Commitment of 2-3 LEAs to serve as initial implementation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it for the long haul!  Commitment to implementation is evident in the narrative.</a:t>
            </a:r>
          </a:p>
          <a:p>
            <a:endParaRPr lang="en-US" dirty="0"/>
          </a:p>
        </p:txBody>
      </p:sp>
      <p:sp>
        <p:nvSpPr>
          <p:cNvPr id="4" name="Slide Number Placeholder 3"/>
          <p:cNvSpPr>
            <a:spLocks noGrp="1"/>
          </p:cNvSpPr>
          <p:nvPr>
            <p:ph type="sldNum" sz="quarter" idx="5"/>
          </p:nvPr>
        </p:nvSpPr>
        <p:spPr/>
        <p:txBody>
          <a:bodyPr/>
          <a:lstStyle/>
          <a:p>
            <a:fld id="{B2D51DE3-8DEF-44D3-94EB-8362A60B37F1}" type="slidenum">
              <a:rPr lang="en-US" smtClean="0"/>
              <a:t>24</a:t>
            </a:fld>
            <a:endParaRPr lang="en-US"/>
          </a:p>
        </p:txBody>
      </p:sp>
    </p:spTree>
    <p:extLst>
      <p:ext uri="{BB962C8B-B14F-4D97-AF65-F5344CB8AC3E}">
        <p14:creationId xmlns:p14="http://schemas.microsoft.com/office/powerpoint/2010/main" val="3915165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1DE3-8DEF-44D3-94EB-8362A60B37F1}" type="slidenum">
              <a:rPr lang="en-US" smtClean="0"/>
              <a:t>25</a:t>
            </a:fld>
            <a:endParaRPr lang="en-US"/>
          </a:p>
        </p:txBody>
      </p:sp>
    </p:spTree>
    <p:extLst>
      <p:ext uri="{BB962C8B-B14F-4D97-AF65-F5344CB8AC3E}">
        <p14:creationId xmlns:p14="http://schemas.microsoft.com/office/powerpoint/2010/main" val="175066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51DE3-8DEF-44D3-94EB-8362A60B37F1}" type="slidenum">
              <a:rPr lang="en-US" smtClean="0"/>
              <a:t>26</a:t>
            </a:fld>
            <a:endParaRPr lang="en-US"/>
          </a:p>
        </p:txBody>
      </p:sp>
    </p:spTree>
    <p:extLst>
      <p:ext uri="{BB962C8B-B14F-4D97-AF65-F5344CB8AC3E}">
        <p14:creationId xmlns:p14="http://schemas.microsoft.com/office/powerpoint/2010/main" val="2507804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51DE3-8DEF-44D3-94EB-8362A60B37F1}" type="slidenum">
              <a:rPr lang="en-US" smtClean="0"/>
              <a:t>27</a:t>
            </a:fld>
            <a:endParaRPr lang="en-US"/>
          </a:p>
        </p:txBody>
      </p:sp>
    </p:spTree>
    <p:extLst>
      <p:ext uri="{BB962C8B-B14F-4D97-AF65-F5344CB8AC3E}">
        <p14:creationId xmlns:p14="http://schemas.microsoft.com/office/powerpoint/2010/main" val="2111786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that the due date moved to the 18th</a:t>
            </a:r>
          </a:p>
        </p:txBody>
      </p:sp>
      <p:sp>
        <p:nvSpPr>
          <p:cNvPr id="4" name="Slide Number Placeholder 3"/>
          <p:cNvSpPr>
            <a:spLocks noGrp="1"/>
          </p:cNvSpPr>
          <p:nvPr>
            <p:ph type="sldNum" sz="quarter" idx="5"/>
          </p:nvPr>
        </p:nvSpPr>
        <p:spPr/>
        <p:txBody>
          <a:bodyPr/>
          <a:lstStyle/>
          <a:p>
            <a:fld id="{44BAE9E6-FC52-7F4E-B22E-76509B4751CB}" type="slidenum">
              <a:rPr lang="en-US" smtClean="0"/>
              <a:t>5</a:t>
            </a:fld>
            <a:endParaRPr lang="en-US"/>
          </a:p>
        </p:txBody>
      </p:sp>
    </p:spTree>
    <p:extLst>
      <p:ext uri="{BB962C8B-B14F-4D97-AF65-F5344CB8AC3E}">
        <p14:creationId xmlns:p14="http://schemas.microsoft.com/office/powerpoint/2010/main" val="1535434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pPr marL="0" indent="0">
              <a:buNone/>
            </a:pPr>
            <a:r>
              <a:rPr lang="en-US" sz="1200" dirty="0"/>
              <a:t>Early childhood inclusion embodies the </a:t>
            </a:r>
            <a:r>
              <a:rPr lang="en-US" sz="1200" b="1" dirty="0"/>
              <a:t>values, policies, and practices </a:t>
            </a:r>
            <a:r>
              <a:rPr lang="en-US" sz="1200" dirty="0"/>
              <a:t>that support the right of every infant and young child and his or her family, regardless of ability, to participate in a broad range of activities and contexts as full members of families, communities, and society. The desired results of inclusive experiences for children with and without disabilities and their families include a sense of belonging and membership, positive social relationships and friendships, and development and learning to reach their full potential. The defining features of inclusion that can be used to identify high quality early childhood programs and services are </a:t>
            </a:r>
            <a:r>
              <a:rPr lang="en-US" sz="1200" b="1" dirty="0"/>
              <a:t>access, participation, and supports.</a:t>
            </a:r>
          </a:p>
          <a:p>
            <a:pPr marL="0" indent="0">
              <a:buNone/>
            </a:pPr>
            <a:r>
              <a:rPr lang="en-US" dirty="0"/>
              <a:t>DEC/NAEYC 2009</a:t>
            </a:r>
          </a:p>
          <a:p>
            <a:endParaRPr lang="en-US" dirty="0"/>
          </a:p>
        </p:txBody>
      </p:sp>
      <p:sp>
        <p:nvSpPr>
          <p:cNvPr id="4" name="Slide Number Placeholder 3"/>
          <p:cNvSpPr>
            <a:spLocks noGrp="1"/>
          </p:cNvSpPr>
          <p:nvPr>
            <p:ph type="sldNum" sz="quarter" idx="5"/>
          </p:nvPr>
        </p:nvSpPr>
        <p:spPr/>
        <p:txBody>
          <a:bodyPr/>
          <a:lstStyle/>
          <a:p>
            <a:fld id="{B2D51DE3-8DEF-44D3-94EB-8362A60B37F1}" type="slidenum">
              <a:rPr lang="en-US" smtClean="0"/>
              <a:t>6</a:t>
            </a:fld>
            <a:endParaRPr lang="en-US"/>
          </a:p>
        </p:txBody>
      </p:sp>
    </p:spTree>
    <p:extLst>
      <p:ext uri="{BB962C8B-B14F-4D97-AF65-F5344CB8AC3E}">
        <p14:creationId xmlns:p14="http://schemas.microsoft.com/office/powerpoint/2010/main" val="1374520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pPr marL="0" marR="0" lvl="0" indent="0">
              <a:spcBef>
                <a:spcPts val="0"/>
              </a:spcBef>
              <a:spcAft>
                <a:spcPts val="0"/>
              </a:spcAft>
              <a:buSzPts val="1200"/>
              <a:buFontTx/>
              <a:buNone/>
              <a:tabLst>
                <a:tab pos="457200" algn="l"/>
              </a:tabLst>
            </a:pPr>
            <a:r>
              <a:rPr lang="en-US" dirty="0"/>
              <a:t>A state professional development network of Program Implementation Coaches (i.e., systems coaches or training and technical assistance providers) who can provide training and coaching to community inclusion teams and local implementation site leadership teams leading to high fidelity implementation of equitable and effective inclusion practices. The professional development network of Program Implementation Coaches will be instrumental in scale-up as the state continues this work after the intensive TA and expands the number of communities and programs that are providing effective and equitable inclusive options to preschool children.</a:t>
            </a:r>
          </a:p>
          <a:p>
            <a:pPr marL="457200" marR="0">
              <a:spcBef>
                <a:spcPts val="0"/>
              </a:spcBef>
              <a:spcAft>
                <a:spcPts val="0"/>
              </a:spcAft>
              <a:buFontTx/>
              <a:buNone/>
            </a:pPr>
            <a:r>
              <a:rPr lang="en-US" dirty="0"/>
              <a:t> </a:t>
            </a:r>
          </a:p>
          <a:p>
            <a:pPr marL="0" marR="0" lvl="0" indent="0">
              <a:spcBef>
                <a:spcPts val="0"/>
              </a:spcBef>
              <a:spcAft>
                <a:spcPts val="0"/>
              </a:spcAft>
              <a:buSzPts val="1200"/>
              <a:buFontTx/>
              <a:buNone/>
              <a:tabLst>
                <a:tab pos="457200" algn="l"/>
              </a:tabLst>
            </a:pPr>
            <a:r>
              <a:rPr lang="en-US" dirty="0"/>
              <a:t>2-3 Community Inclusion Teams across the state. The Community Inclusion Team (CIT) is comprised of LEA administrators, community program administrators, program staff, family members, and others as appropriate who implement action plans, using the Community Indicators of High-Quality Inclusion, to guide and support the availability of effective and equitable inclusive early care and education environments. The state will continue to recruit CITs after the intensive TA is completed to expand the number of communities and programs providing equitable and effective inclusion. </a:t>
            </a:r>
          </a:p>
          <a:p>
            <a:pPr marL="457200" marR="0">
              <a:spcBef>
                <a:spcPts val="0"/>
              </a:spcBef>
              <a:spcAft>
                <a:spcPts val="0"/>
              </a:spcAft>
              <a:buFontTx/>
              <a:buNone/>
            </a:pPr>
            <a:r>
              <a:rPr lang="en-US" dirty="0"/>
              <a:t> </a:t>
            </a:r>
          </a:p>
          <a:p>
            <a:pPr marL="0" marR="0" lvl="0" indent="0">
              <a:spcBef>
                <a:spcPts val="0"/>
              </a:spcBef>
              <a:spcAft>
                <a:spcPts val="0"/>
              </a:spcAft>
              <a:buSzPts val="1200"/>
              <a:buFontTx/>
              <a:buNone/>
              <a:tabLst>
                <a:tab pos="457200" algn="l"/>
              </a:tabLst>
            </a:pPr>
            <a:r>
              <a:rPr lang="en-US" dirty="0"/>
              <a:t>At least 2 local implementation sites within each community. The CIT establishes a minimum of 2 local implementation sites to implement the Early Care and Education Environment indicators, which include critical teaching practices needed to maximize the access, meaningful participation, belonging, and developmental outcomes of young children with disabilities in early care and education environments.</a:t>
            </a:r>
          </a:p>
          <a:p>
            <a:pPr marL="457200" marR="0">
              <a:spcBef>
                <a:spcPts val="0"/>
              </a:spcBef>
              <a:spcAft>
                <a:spcPts val="0"/>
              </a:spcAft>
              <a:buFontTx/>
              <a:buNone/>
            </a:pPr>
            <a:r>
              <a:rPr lang="en-US" dirty="0"/>
              <a:t> </a:t>
            </a:r>
          </a:p>
          <a:p>
            <a:pPr marL="0" marR="0" lvl="0" indent="0">
              <a:spcBef>
                <a:spcPts val="0"/>
              </a:spcBef>
              <a:spcAft>
                <a:spcPts val="0"/>
              </a:spcAft>
              <a:buSzPts val="1200"/>
              <a:buFontTx/>
              <a:buNone/>
              <a:tabLst>
                <a:tab pos="457200" algn="l"/>
              </a:tabLst>
            </a:pPr>
            <a:r>
              <a:rPr lang="en-US" dirty="0"/>
              <a:t>Data decision-making tools are used to evaluate fidelity of implementation, outcomes, and data-based decision-making strategies. </a:t>
            </a:r>
          </a:p>
          <a:p>
            <a:pPr marL="457200" marR="0">
              <a:spcBef>
                <a:spcPts val="0"/>
              </a:spcBef>
              <a:spcAft>
                <a:spcPts val="0"/>
              </a:spcAft>
              <a:buFontTx/>
              <a:buNone/>
            </a:pPr>
            <a:r>
              <a:rPr lang="en-US" dirty="0"/>
              <a:t> </a:t>
            </a:r>
          </a:p>
          <a:p>
            <a:pPr marL="0" marR="0" lvl="0" indent="0">
              <a:spcBef>
                <a:spcPts val="0"/>
              </a:spcBef>
              <a:spcAft>
                <a:spcPts val="0"/>
              </a:spcAft>
              <a:buSzPts val="1200"/>
              <a:buFontTx/>
              <a:buNone/>
              <a:tabLst>
                <a:tab pos="457200" algn="l"/>
              </a:tabLst>
            </a:pPr>
            <a:r>
              <a:rPr lang="en-US" dirty="0"/>
              <a:t>Written plans and budgets to scale up and sustain these efforts over time at both the State and community levels.</a:t>
            </a:r>
          </a:p>
          <a:p>
            <a:endParaRPr lang="en-US" dirty="0"/>
          </a:p>
        </p:txBody>
      </p:sp>
      <p:sp>
        <p:nvSpPr>
          <p:cNvPr id="4" name="Slide Number Placeholder 3"/>
          <p:cNvSpPr>
            <a:spLocks noGrp="1"/>
          </p:cNvSpPr>
          <p:nvPr>
            <p:ph type="sldNum" sz="quarter" idx="5"/>
          </p:nvPr>
        </p:nvSpPr>
        <p:spPr/>
        <p:txBody>
          <a:bodyPr/>
          <a:lstStyle/>
          <a:p>
            <a:fld id="{B2D51DE3-8DEF-44D3-94EB-8362A60B37F1}" type="slidenum">
              <a:rPr lang="en-US" smtClean="0"/>
              <a:t>8</a:t>
            </a:fld>
            <a:endParaRPr lang="en-US"/>
          </a:p>
        </p:txBody>
      </p:sp>
    </p:spTree>
    <p:extLst>
      <p:ext uri="{BB962C8B-B14F-4D97-AF65-F5344CB8AC3E}">
        <p14:creationId xmlns:p14="http://schemas.microsoft.com/office/powerpoint/2010/main" val="197818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State Leadership Team</a:t>
            </a:r>
            <a:r>
              <a:rPr lang="en-US" sz="1200" dirty="0"/>
              <a:t>: an interagency, collaborative team (this may be an already existing group) to develop or strengthen policies, procedures, funding and other system infrastructure components. The State Leadership Team will use the </a:t>
            </a:r>
            <a:r>
              <a:rPr lang="en-US" sz="1200" i="1" dirty="0"/>
              <a:t>State Indicators of High-Quality Inclusion </a:t>
            </a:r>
            <a:r>
              <a:rPr lang="en-US" sz="1200" dirty="0"/>
              <a:t>to guide planning and measure progress. This team of about 15 people agrees to meet monthly and make decisions collaboratively to build the state capacity to implement, sustain and scale-up high- quality inclusion. </a:t>
            </a:r>
          </a:p>
          <a:p>
            <a:endParaRPr lang="en-US" dirty="0"/>
          </a:p>
          <a:p>
            <a:r>
              <a:rPr lang="en-US" sz="1200" b="1" dirty="0"/>
              <a:t>Community Inclusion Team </a:t>
            </a:r>
            <a:r>
              <a:rPr lang="en-US" sz="1200" b="1" dirty="0">
                <a:latin typeface="+mn-lt"/>
              </a:rPr>
              <a:t>:</a:t>
            </a:r>
            <a:r>
              <a:rPr lang="en-US" sz="1200" dirty="0">
                <a:latin typeface="+mn-lt"/>
              </a:rPr>
              <a:t> a leadership team comprised of LEA administrators, community program administrators, program staff, family members, and others as appropriate. The team implements action plans, using the </a:t>
            </a:r>
            <a:r>
              <a:rPr lang="en-US" sz="1200" i="1" dirty="0">
                <a:latin typeface="+mn-lt"/>
              </a:rPr>
              <a:t>Community Indicators of High- Quality Inclusion</a:t>
            </a:r>
            <a:r>
              <a:rPr lang="en-US" sz="1200" dirty="0">
                <a:latin typeface="+mn-lt"/>
              </a:rPr>
              <a:t>, to guide and support </a:t>
            </a:r>
            <a:r>
              <a:rPr lang="en-US" sz="1200" dirty="0"/>
              <a:t>the availability of high-quality inclusive early care and education environments and serves as a model for others in the state</a:t>
            </a:r>
            <a:endParaRPr lang="en-US" dirty="0"/>
          </a:p>
          <a:p>
            <a:endParaRPr lang="en-US" dirty="0"/>
          </a:p>
        </p:txBody>
      </p:sp>
      <p:sp>
        <p:nvSpPr>
          <p:cNvPr id="4" name="Slide Number Placeholder 3"/>
          <p:cNvSpPr>
            <a:spLocks noGrp="1"/>
          </p:cNvSpPr>
          <p:nvPr>
            <p:ph type="sldNum" sz="quarter" idx="5"/>
          </p:nvPr>
        </p:nvSpPr>
        <p:spPr/>
        <p:txBody>
          <a:bodyPr/>
          <a:lstStyle/>
          <a:p>
            <a:fld id="{B2D51DE3-8DEF-44D3-94EB-8362A60B37F1}" type="slidenum">
              <a:rPr lang="en-US" smtClean="0"/>
              <a:t>11</a:t>
            </a:fld>
            <a:endParaRPr lang="en-US"/>
          </a:p>
        </p:txBody>
      </p:sp>
    </p:spTree>
    <p:extLst>
      <p:ext uri="{BB962C8B-B14F-4D97-AF65-F5344CB8AC3E}">
        <p14:creationId xmlns:p14="http://schemas.microsoft.com/office/powerpoint/2010/main" val="596136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pPr marL="0" indent="0">
              <a:buNone/>
            </a:pPr>
            <a:r>
              <a:rPr lang="en-US" b="1" dirty="0"/>
              <a:t>Implementation Site: </a:t>
            </a:r>
            <a:r>
              <a:rPr lang="en-US" dirty="0"/>
              <a:t>T</a:t>
            </a:r>
            <a:r>
              <a:rPr lang="en-US" sz="1200" dirty="0"/>
              <a:t>he Community Inclusion Team establishes a minimum of 2 sites or programs to use the </a:t>
            </a:r>
            <a:r>
              <a:rPr lang="en-US" sz="1200" i="1" dirty="0"/>
              <a:t>ECE Environment Indicators of High-Quality Inclusion to </a:t>
            </a:r>
            <a:r>
              <a:rPr lang="en-US" sz="1200" dirty="0"/>
              <a:t>implement the critical teaching practices and environments needed to maximize the access, meaningful participation, and developmental outcomes of young children with disabilities in early care and education environments. </a:t>
            </a:r>
            <a:endParaRPr lang="en-US" b="1" dirty="0"/>
          </a:p>
          <a:p>
            <a:pPr marL="0" indent="0">
              <a:buNone/>
            </a:pPr>
            <a:r>
              <a:rPr lang="en-US" b="1" dirty="0"/>
              <a:t>Implementation-Site Leadership Team</a:t>
            </a:r>
            <a:r>
              <a:rPr lang="en-US" dirty="0"/>
              <a:t>: Composed of administrators, program staff, family members, and community partners who implement action plans that guide, support, and ensure the availability of high-quality inclusive settings and the implementation of evidence-based inclusion practices.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Practitioner Coach: </a:t>
            </a:r>
            <a:r>
              <a:rPr lang="en-US" sz="1200" dirty="0"/>
              <a:t>Provides onsite coaching to practitioners in high-quality inclusive practices as measured by the </a:t>
            </a:r>
            <a:r>
              <a:rPr lang="en-US" sz="1200" i="1" dirty="0"/>
              <a:t>ECE Environment Indicators of High-Quality Inclusion.</a:t>
            </a:r>
            <a:endParaRPr lang="en-US" sz="1200" b="1" dirty="0"/>
          </a:p>
          <a:p>
            <a:endParaRPr lang="en-US" dirty="0"/>
          </a:p>
        </p:txBody>
      </p:sp>
      <p:sp>
        <p:nvSpPr>
          <p:cNvPr id="4" name="Slide Number Placeholder 3"/>
          <p:cNvSpPr>
            <a:spLocks noGrp="1"/>
          </p:cNvSpPr>
          <p:nvPr>
            <p:ph type="sldNum" sz="quarter" idx="5"/>
          </p:nvPr>
        </p:nvSpPr>
        <p:spPr/>
        <p:txBody>
          <a:bodyPr/>
          <a:lstStyle/>
          <a:p>
            <a:fld id="{B2D51DE3-8DEF-44D3-94EB-8362A60B37F1}" type="slidenum">
              <a:rPr lang="en-US" smtClean="0"/>
              <a:t>13</a:t>
            </a:fld>
            <a:endParaRPr lang="en-US"/>
          </a:p>
        </p:txBody>
      </p:sp>
    </p:spTree>
    <p:extLst>
      <p:ext uri="{BB962C8B-B14F-4D97-AF65-F5344CB8AC3E}">
        <p14:creationId xmlns:p14="http://schemas.microsoft.com/office/powerpoint/2010/main" val="3838572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A9BB35-9E73-9D42-BF09-E53F506BAE6E}" type="slidenum">
              <a:rPr lang="en-US" smtClean="0"/>
              <a:t>14</a:t>
            </a:fld>
            <a:endParaRPr lang="en-US" dirty="0"/>
          </a:p>
        </p:txBody>
      </p:sp>
    </p:spTree>
    <p:extLst>
      <p:ext uri="{BB962C8B-B14F-4D97-AF65-F5344CB8AC3E}">
        <p14:creationId xmlns:p14="http://schemas.microsoft.com/office/powerpoint/2010/main" val="424089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pPr>
              <a:lnSpc>
                <a:spcPct val="110000"/>
              </a:lnSpc>
            </a:pPr>
            <a:r>
              <a:rPr lang="en-US" sz="2000" dirty="0"/>
              <a:t>Implementation Science: stages of implementation</a:t>
            </a:r>
          </a:p>
          <a:p>
            <a:pPr lvl="1">
              <a:lnSpc>
                <a:spcPct val="110000"/>
              </a:lnSpc>
            </a:pPr>
            <a:r>
              <a:rPr lang="en-US" sz="2000" dirty="0"/>
              <a:t>Exploration and Planning</a:t>
            </a:r>
          </a:p>
          <a:p>
            <a:pPr lvl="1">
              <a:lnSpc>
                <a:spcPct val="110000"/>
              </a:lnSpc>
            </a:pPr>
            <a:r>
              <a:rPr lang="en-US" sz="2000" dirty="0"/>
              <a:t>Installation</a:t>
            </a:r>
          </a:p>
          <a:p>
            <a:pPr lvl="1">
              <a:lnSpc>
                <a:spcPct val="110000"/>
              </a:lnSpc>
            </a:pPr>
            <a:r>
              <a:rPr lang="en-US" sz="2000" dirty="0"/>
              <a:t>Implementation: Initial to Full</a:t>
            </a:r>
          </a:p>
          <a:p>
            <a:pPr lvl="1">
              <a:lnSpc>
                <a:spcPct val="110000"/>
              </a:lnSpc>
            </a:pPr>
            <a:r>
              <a:rPr lang="en-US" sz="2000" dirty="0"/>
              <a:t>Scale-up</a:t>
            </a:r>
          </a:p>
          <a:p>
            <a:pPr>
              <a:lnSpc>
                <a:spcPct val="110000"/>
              </a:lnSpc>
            </a:pPr>
            <a:r>
              <a:rPr lang="en-US" sz="2000" dirty="0"/>
              <a:t>Resources, templates and examples</a:t>
            </a:r>
          </a:p>
          <a:p>
            <a:endParaRPr lang="en-US" dirty="0"/>
          </a:p>
        </p:txBody>
      </p:sp>
      <p:sp>
        <p:nvSpPr>
          <p:cNvPr id="4" name="Slide Number Placeholder 3"/>
          <p:cNvSpPr>
            <a:spLocks noGrp="1"/>
          </p:cNvSpPr>
          <p:nvPr>
            <p:ph type="sldNum" sz="quarter" idx="5"/>
          </p:nvPr>
        </p:nvSpPr>
        <p:spPr/>
        <p:txBody>
          <a:bodyPr/>
          <a:lstStyle/>
          <a:p>
            <a:fld id="{B2D51DE3-8DEF-44D3-94EB-8362A60B37F1}" type="slidenum">
              <a:rPr lang="en-US" smtClean="0"/>
              <a:t>15</a:t>
            </a:fld>
            <a:endParaRPr lang="en-US"/>
          </a:p>
        </p:txBody>
      </p:sp>
    </p:spTree>
    <p:extLst>
      <p:ext uri="{BB962C8B-B14F-4D97-AF65-F5344CB8AC3E}">
        <p14:creationId xmlns:p14="http://schemas.microsoft.com/office/powerpoint/2010/main" val="878036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pPr lvl="0"/>
            <a:r>
              <a:rPr lang="en-US" b="1" dirty="0"/>
              <a:t>Phase I</a:t>
            </a:r>
            <a:r>
              <a:rPr lang="en-US" dirty="0"/>
              <a:t> involves relationship building and understanding ongoing state context and current inclusion initiatives. Activities include monthly consultation and training events to the State Leadership Team, Program Implementation Coaches, Community Inclusion Teams, Implementation Sites, and Classroom/Practitioner Coaches. </a:t>
            </a:r>
          </a:p>
          <a:p>
            <a:pPr lvl="0"/>
            <a:r>
              <a:rPr lang="en-US" b="1" dirty="0"/>
              <a:t>Phase II</a:t>
            </a:r>
            <a:r>
              <a:rPr lang="en-US" dirty="0"/>
              <a:t> involves monthly consultation to the state coordinators of the State Leadership Team and Program Implementation Coaches with a focus on state independence, sustainability, and scale-up. </a:t>
            </a:r>
          </a:p>
          <a:p>
            <a:endParaRPr lang="en-US" dirty="0"/>
          </a:p>
        </p:txBody>
      </p:sp>
      <p:sp>
        <p:nvSpPr>
          <p:cNvPr id="4" name="Slide Number Placeholder 3"/>
          <p:cNvSpPr>
            <a:spLocks noGrp="1"/>
          </p:cNvSpPr>
          <p:nvPr>
            <p:ph type="sldNum" sz="quarter" idx="5"/>
          </p:nvPr>
        </p:nvSpPr>
        <p:spPr/>
        <p:txBody>
          <a:bodyPr/>
          <a:lstStyle/>
          <a:p>
            <a:fld id="{B2D51DE3-8DEF-44D3-94EB-8362A60B37F1}" type="slidenum">
              <a:rPr lang="en-US" smtClean="0"/>
              <a:t>16</a:t>
            </a:fld>
            <a:endParaRPr lang="en-US"/>
          </a:p>
        </p:txBody>
      </p:sp>
    </p:spTree>
    <p:extLst>
      <p:ext uri="{BB962C8B-B14F-4D97-AF65-F5344CB8AC3E}">
        <p14:creationId xmlns:p14="http://schemas.microsoft.com/office/powerpoint/2010/main" val="3558402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EC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74080" y="2410119"/>
            <a:ext cx="5624362" cy="1841842"/>
          </a:xfrm>
        </p:spPr>
        <p:txBody>
          <a:bodyPr bIns="0" anchor="b">
            <a:normAutofit/>
          </a:bodyPr>
          <a:lstStyle>
            <a:lvl1pPr algn="l">
              <a:defRPr sz="5400" cap="none"/>
            </a:lvl1pPr>
          </a:lstStyle>
          <a:p>
            <a:r>
              <a:rPr lang="en-US" dirty="0"/>
              <a:t>Click to edit master title style</a:t>
            </a:r>
          </a:p>
        </p:txBody>
      </p:sp>
      <p:sp>
        <p:nvSpPr>
          <p:cNvPr id="8" name="Subtitle 2"/>
          <p:cNvSpPr>
            <a:spLocks noGrp="1"/>
          </p:cNvSpPr>
          <p:nvPr>
            <p:ph type="subTitle" idx="1" hasCustomPrompt="1"/>
          </p:nvPr>
        </p:nvSpPr>
        <p:spPr>
          <a:xfrm>
            <a:off x="5974080" y="4436836"/>
            <a:ext cx="5624362" cy="1702399"/>
          </a:xfrm>
        </p:spPr>
        <p:txBody>
          <a:bodyPr tIns="91440" bIns="91440" anchor="ctr" anchorCtr="0">
            <a:normAutofit/>
          </a:bodyPr>
          <a:lstStyle>
            <a:lvl1pPr marL="0" indent="0" algn="l">
              <a:buNone/>
              <a:defRPr sz="20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3" name="Straight Connector 12"/>
          <p:cNvCxnSpPr/>
          <p:nvPr userDrawn="1"/>
        </p:nvCxnSpPr>
        <p:spPr>
          <a:xfrm>
            <a:off x="5974080" y="1906003"/>
            <a:ext cx="56243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title="Logo: ECTA: Early Childhood Technical Assistance Cente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74080" y="891304"/>
            <a:ext cx="5624362" cy="82982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9" name="Footer Placeholder 4"/>
          <p:cNvSpPr>
            <a:spLocks noGrp="1"/>
          </p:cNvSpPr>
          <p:nvPr>
            <p:ph type="ftr" sz="quarter" idx="3"/>
          </p:nvPr>
        </p:nvSpPr>
        <p:spPr>
          <a:xfrm>
            <a:off x="587829" y="6349533"/>
            <a:ext cx="9772682" cy="496463"/>
          </a:xfrm>
          <a:prstGeom prst="rect">
            <a:avLst/>
          </a:prstGeom>
        </p:spPr>
        <p:txBody>
          <a:bodyPr anchor="ctr" anchorCtr="0"/>
          <a:lstStyle>
            <a:lvl1pPr>
              <a:defRPr sz="1100">
                <a:solidFill>
                  <a:schemeClr val="bg1"/>
                </a:solidFill>
              </a:defRPr>
            </a:lvl1pPr>
          </a:lstStyle>
          <a:p>
            <a:endParaRPr lang="en-US" dirty="0"/>
          </a:p>
        </p:txBody>
      </p:sp>
      <p:sp>
        <p:nvSpPr>
          <p:cNvPr id="1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1100" b="1">
                <a:solidFill>
                  <a:schemeClr val="bg1"/>
                </a:solidFill>
              </a:defRPr>
            </a:lvl1pPr>
          </a:lstStyle>
          <a:p>
            <a:fld id="{8FF8BE51-C3B0-9B4F-9A06-4F809A9A794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376BDA46-1110-434B-AA02-F91B5A31EAD6}"/>
              </a:ext>
            </a:extLst>
          </p:cNvPr>
          <p:cNvSpPr>
            <a:spLocks noGrp="1"/>
          </p:cNvSpPr>
          <p:nvPr>
            <p:ph type="ftr" sz="quarter" idx="3"/>
          </p:nvPr>
        </p:nvSpPr>
        <p:spPr>
          <a:xfrm>
            <a:off x="587829" y="6349533"/>
            <a:ext cx="9772682" cy="496463"/>
          </a:xfrm>
          <a:prstGeom prst="rect">
            <a:avLst/>
          </a:prstGeom>
        </p:spPr>
        <p:txBody>
          <a:bodyPr anchor="ctr" anchorCtr="0"/>
          <a:lstStyle>
            <a:lvl1pPr>
              <a:defRPr sz="1100">
                <a:solidFill>
                  <a:schemeClr val="bg1"/>
                </a:solidFill>
              </a:defRPr>
            </a:lvl1pPr>
          </a:lstStyle>
          <a:p>
            <a:endParaRPr lang="en-US" dirty="0"/>
          </a:p>
        </p:txBody>
      </p:sp>
      <p:sp>
        <p:nvSpPr>
          <p:cNvPr id="5" name="Slide Number Placeholder 5">
            <a:extLst>
              <a:ext uri="{FF2B5EF4-FFF2-40B4-BE49-F238E27FC236}">
                <a16:creationId xmlns:a16="http://schemas.microsoft.com/office/drawing/2014/main" id="{0D1528AD-1EC2-864E-918F-C7819C249147}"/>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100" b="1">
                <a:solidFill>
                  <a:schemeClr val="bg1"/>
                </a:solidFill>
              </a:defRPr>
            </a:lvl1pPr>
          </a:lstStyle>
          <a:p>
            <a:fld id="{8FF8BE51-C3B0-9B4F-9A06-4F809A9A794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4"/>
                </a:solidFill>
              </a:defRPr>
            </a:lvl1pPr>
          </a:lstStyle>
          <a:p>
            <a:r>
              <a:rPr lang="en-US" dirty="0"/>
              <a:t>Click to edit master title style</a:t>
            </a:r>
          </a:p>
        </p:txBody>
      </p:sp>
      <p:sp>
        <p:nvSpPr>
          <p:cNvPr id="3" name="Content Placeholder 2"/>
          <p:cNvSpPr>
            <a:spLocks noGrp="1"/>
          </p:cNvSpPr>
          <p:nvPr>
            <p:ph idx="1"/>
          </p:nvPr>
        </p:nvSpPr>
        <p:spPr>
          <a:xfrm>
            <a:off x="5043714" y="798974"/>
            <a:ext cx="6549572"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7329" y="3205491"/>
            <a:ext cx="4132356"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4">
            <a:extLst>
              <a:ext uri="{FF2B5EF4-FFF2-40B4-BE49-F238E27FC236}">
                <a16:creationId xmlns:a16="http://schemas.microsoft.com/office/drawing/2014/main" id="{3D3E9143-2178-5643-A516-BAC2A09BF74E}"/>
              </a:ext>
            </a:extLst>
          </p:cNvPr>
          <p:cNvSpPr>
            <a:spLocks noGrp="1"/>
          </p:cNvSpPr>
          <p:nvPr>
            <p:ph type="ftr" sz="quarter" idx="3"/>
          </p:nvPr>
        </p:nvSpPr>
        <p:spPr>
          <a:xfrm>
            <a:off x="587829" y="6349533"/>
            <a:ext cx="9772682" cy="496463"/>
          </a:xfrm>
          <a:prstGeom prst="rect">
            <a:avLst/>
          </a:prstGeom>
        </p:spPr>
        <p:txBody>
          <a:bodyPr anchor="ctr" anchorCtr="0"/>
          <a:lstStyle>
            <a:lvl1pPr>
              <a:defRPr sz="110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F06C3C33-31D3-AC4A-B67D-5F2194595658}"/>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100" b="1">
                <a:solidFill>
                  <a:schemeClr val="bg1"/>
                </a:solidFill>
              </a:defRPr>
            </a:lvl1pPr>
          </a:lstStyle>
          <a:p>
            <a:fld id="{8FF8BE51-C3B0-9B4F-9A06-4F809A9A7941}"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CTA disclaimer">
    <p:spTree>
      <p:nvGrpSpPr>
        <p:cNvPr id="1" name=""/>
        <p:cNvGrpSpPr/>
        <p:nvPr/>
      </p:nvGrpSpPr>
      <p:grpSpPr>
        <a:xfrm>
          <a:off x="0" y="0"/>
          <a:ext cx="0" cy="0"/>
          <a:chOff x="0" y="0"/>
          <a:chExt cx="0" cy="0"/>
        </a:xfrm>
      </p:grpSpPr>
      <p:cxnSp>
        <p:nvCxnSpPr>
          <p:cNvPr id="8" name="Straight Connector 7"/>
          <p:cNvCxnSpPr/>
          <p:nvPr userDrawn="1"/>
        </p:nvCxnSpPr>
        <p:spPr>
          <a:xfrm>
            <a:off x="1941533" y="3513638"/>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852" y="5058531"/>
            <a:ext cx="3779520" cy="585216"/>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3669" y="4750570"/>
            <a:ext cx="1867611" cy="1099570"/>
          </a:xfrm>
          <a:prstGeom prst="rect">
            <a:avLst/>
          </a:prstGeom>
        </p:spPr>
      </p:pic>
      <p:cxnSp>
        <p:nvCxnSpPr>
          <p:cNvPr id="15" name="Straight Connector 14"/>
          <p:cNvCxnSpPr/>
          <p:nvPr userDrawn="1"/>
        </p:nvCxnSpPr>
        <p:spPr>
          <a:xfrm>
            <a:off x="1973580" y="2070735"/>
            <a:ext cx="82593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title="Logo: ECTA: Early Childhood Technical Assistance Cent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73580" y="633520"/>
            <a:ext cx="7382443" cy="1089213"/>
          </a:xfrm>
          <a:prstGeom prst="rect">
            <a:avLst/>
          </a:prstGeom>
        </p:spPr>
      </p:pic>
      <p:sp>
        <p:nvSpPr>
          <p:cNvPr id="2" name="TextBox 1">
            <a:extLst>
              <a:ext uri="{FF2B5EF4-FFF2-40B4-BE49-F238E27FC236}">
                <a16:creationId xmlns:a16="http://schemas.microsoft.com/office/drawing/2014/main" id="{56482657-BEB4-8647-9BF3-DF631B060FF1}"/>
              </a:ext>
            </a:extLst>
          </p:cNvPr>
          <p:cNvSpPr txBox="1"/>
          <p:nvPr userDrawn="1"/>
        </p:nvSpPr>
        <p:spPr>
          <a:xfrm>
            <a:off x="1941533" y="3729038"/>
            <a:ext cx="829139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The ECTA Center is a program of the FPG Child Development Institute of the University of North Carolina at Chapel Hill, funded through cooperative agreement </a:t>
            </a:r>
            <a:r>
              <a:rPr lang="en-US" sz="1300"/>
              <a:t>number H326P220002 </a:t>
            </a:r>
            <a:r>
              <a:rPr lang="en-US" sz="1300" dirty="0"/>
              <a:t>from the Office of Special Education Programs, U.S. Department of Education. Opinions expressed herein do not necessarily represent the Department of Education's position or policy. Project Officer: Julia Martin </a:t>
            </a:r>
            <a:r>
              <a:rPr lang="en-US" sz="1300" dirty="0" err="1"/>
              <a:t>Eile</a:t>
            </a:r>
            <a:endParaRPr lang="en-US" sz="1300" dirty="0"/>
          </a:p>
        </p:txBody>
      </p:sp>
      <p:sp>
        <p:nvSpPr>
          <p:cNvPr id="3" name="TextBox 2">
            <a:extLst>
              <a:ext uri="{FF2B5EF4-FFF2-40B4-BE49-F238E27FC236}">
                <a16:creationId xmlns:a16="http://schemas.microsoft.com/office/drawing/2014/main" id="{0ECAD082-ED69-CA49-8CA0-CE32F7AEAD8C}"/>
              </a:ext>
            </a:extLst>
          </p:cNvPr>
          <p:cNvSpPr txBox="1"/>
          <p:nvPr userDrawn="1"/>
        </p:nvSpPr>
        <p:spPr>
          <a:xfrm>
            <a:off x="1973580" y="2485113"/>
            <a:ext cx="8259347" cy="646331"/>
          </a:xfrm>
          <a:prstGeom prst="rect">
            <a:avLst/>
          </a:prstGeom>
          <a:noFill/>
        </p:spPr>
        <p:txBody>
          <a:bodyPr wrap="square" rtlCol="0">
            <a:spAutoFit/>
          </a:bodyPr>
          <a:lstStyle/>
          <a:p>
            <a:pPr algn="ctr"/>
            <a:r>
              <a:rPr lang="en-US" sz="3600" b="0" dirty="0">
                <a:solidFill>
                  <a:schemeClr val="accent3">
                    <a:lumMod val="75000"/>
                  </a:schemeClr>
                </a:solidFill>
              </a:rPr>
              <a:t>Find out more at</a:t>
            </a:r>
            <a:r>
              <a:rPr lang="en-US" sz="3600" dirty="0">
                <a:solidFill>
                  <a:schemeClr val="accent3">
                    <a:lumMod val="75000"/>
                  </a:schemeClr>
                </a:solidFill>
              </a:rPr>
              <a:t> </a:t>
            </a:r>
            <a:r>
              <a:rPr lang="en-US" sz="3600" b="1" dirty="0" err="1">
                <a:solidFill>
                  <a:schemeClr val="accent3">
                    <a:lumMod val="75000"/>
                  </a:schemeClr>
                </a:solidFill>
              </a:rPr>
              <a:t>ectacenter.org</a:t>
            </a:r>
            <a:endParaRPr lang="en-US" sz="3600" b="1" dirty="0">
              <a:solidFill>
                <a:schemeClr val="accent3">
                  <a:lumMod val="75000"/>
                </a:scheme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Thank You</a:t>
            </a:r>
          </a:p>
        </p:txBody>
      </p:sp>
      <p:sp>
        <p:nvSpPr>
          <p:cNvPr id="5" name="Date Placeholder 4"/>
          <p:cNvSpPr>
            <a:spLocks noGrp="1"/>
          </p:cNvSpPr>
          <p:nvPr>
            <p:ph type="dt" sz="half" idx="10"/>
          </p:nvPr>
        </p:nvSpPr>
        <p:spPr/>
        <p:txBody>
          <a:bodyPr/>
          <a:lstStyle/>
          <a:p>
            <a:fld id="{F390DD09-0360-4660-A7E9-639A85444962}"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971FFB-7B45-45C1-AF6D-082615564737}" type="slidenum">
              <a:rPr lang="en-US" smtClean="0"/>
              <a:t>‹#›</a:t>
            </a:fld>
            <a:endParaRPr lang="en-US"/>
          </a:p>
        </p:txBody>
      </p:sp>
    </p:spTree>
    <p:extLst>
      <p:ext uri="{BB962C8B-B14F-4D97-AF65-F5344CB8AC3E}">
        <p14:creationId xmlns:p14="http://schemas.microsoft.com/office/powerpoint/2010/main" val="3975906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 Logos by H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74080" y="268898"/>
            <a:ext cx="5624362" cy="2541431"/>
          </a:xfrm>
        </p:spPr>
        <p:txBody>
          <a:bodyPr bIns="0" anchor="b">
            <a:normAutofit/>
          </a:bodyPr>
          <a:lstStyle>
            <a:lvl1pPr algn="l">
              <a:defRPr sz="5400" cap="none"/>
            </a:lvl1pPr>
          </a:lstStyle>
          <a:p>
            <a:r>
              <a:rPr lang="en-US" dirty="0"/>
              <a:t>Click to edit master title style</a:t>
            </a:r>
          </a:p>
        </p:txBody>
      </p:sp>
      <p:sp>
        <p:nvSpPr>
          <p:cNvPr id="3" name="Subtitle 2"/>
          <p:cNvSpPr>
            <a:spLocks noGrp="1"/>
          </p:cNvSpPr>
          <p:nvPr>
            <p:ph type="subTitle" idx="1" hasCustomPrompt="1"/>
          </p:nvPr>
        </p:nvSpPr>
        <p:spPr>
          <a:xfrm>
            <a:off x="5974080" y="3227741"/>
            <a:ext cx="5624362" cy="1702399"/>
          </a:xfrm>
        </p:spPr>
        <p:txBody>
          <a:bodyPr tIns="91440" bIns="91440" anchor="ctr" anchorCtr="0">
            <a:normAutofit/>
          </a:bodyPr>
          <a:lstStyle>
            <a:lvl1pPr marL="0" indent="0" algn="l">
              <a:buNone/>
              <a:defRPr sz="20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20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7" name="Straight Connector 6"/>
          <p:cNvCxnSpPr/>
          <p:nvPr userDrawn="1"/>
        </p:nvCxnSpPr>
        <p:spPr>
          <a:xfrm flipV="1">
            <a:off x="571154" y="2743200"/>
            <a:ext cx="11009158" cy="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dirty="0"/>
              <a:t>Click to edit master title style</a:t>
            </a:r>
          </a:p>
        </p:txBody>
      </p:sp>
      <p:pic>
        <p:nvPicPr>
          <p:cNvPr id="6" name="Picture 5" title="Logo: ECTA: Early Childhood Technical Assistance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154" y="1333947"/>
            <a:ext cx="7382443" cy="108921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 Multi-Or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dirty="0"/>
              <a:t>Click to edit master title style</a:t>
            </a:r>
          </a:p>
        </p:txBody>
      </p:sp>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0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7" name="Straight Connector 6"/>
          <p:cNvCxnSpPr/>
          <p:nvPr userDrawn="1"/>
        </p:nvCxnSpPr>
        <p:spPr>
          <a:xfrm flipV="1">
            <a:off x="3497580" y="802299"/>
            <a:ext cx="0" cy="466124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title="Logo: ECT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dirty="0"/>
              <a:t>Click to edit master title style</a:t>
            </a:r>
          </a:p>
        </p:txBody>
      </p:sp>
      <p:sp>
        <p:nvSpPr>
          <p:cNvPr id="3" name="Text Placeholder 2"/>
          <p:cNvSpPr>
            <a:spLocks noGrp="1"/>
          </p:cNvSpPr>
          <p:nvPr>
            <p:ph type="body" idx="1"/>
          </p:nvPr>
        </p:nvSpPr>
        <p:spPr>
          <a:xfrm>
            <a:off x="1941679" y="3851915"/>
            <a:ext cx="8287544" cy="1012929"/>
          </a:xfrm>
        </p:spPr>
        <p:txBody>
          <a:bodyPr tIns="91440">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p:cNvCxnSpPr/>
          <p:nvPr userDrawn="1"/>
        </p:nvCxnSpPr>
        <p:spPr>
          <a:xfrm>
            <a:off x="1941533" y="3713663"/>
            <a:ext cx="8299747"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p:cNvSpPr>
            <a:spLocks noGrp="1"/>
          </p:cNvSpPr>
          <p:nvPr>
            <p:ph type="ftr" sz="quarter" idx="3"/>
          </p:nvPr>
        </p:nvSpPr>
        <p:spPr>
          <a:xfrm>
            <a:off x="587829" y="6349533"/>
            <a:ext cx="9772682" cy="496463"/>
          </a:xfrm>
          <a:prstGeom prst="rect">
            <a:avLst/>
          </a:prstGeom>
        </p:spPr>
        <p:txBody>
          <a:bodyPr anchor="ctr" anchorCtr="0"/>
          <a:lstStyle>
            <a:lvl1pPr>
              <a:defRPr sz="1100" b="1">
                <a:solidFill>
                  <a:schemeClr val="bg1"/>
                </a:solidFill>
              </a:defRPr>
            </a:lvl1pPr>
          </a:lstStyle>
          <a:p>
            <a:endParaRPr lang="en-US" dirty="0"/>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1100" b="1">
                <a:solidFill>
                  <a:schemeClr val="bg1"/>
                </a:solidFill>
              </a:defRPr>
            </a:lvl1pPr>
          </a:lstStyle>
          <a:p>
            <a:fld id="{8FF8BE51-C3B0-9B4F-9A06-4F809A9A794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dirty="0"/>
              <a:t>Click to edit master title style</a:t>
            </a:r>
          </a:p>
        </p:txBody>
      </p:sp>
      <p:sp>
        <p:nvSpPr>
          <p:cNvPr id="3" name="Content Placeholder 2"/>
          <p:cNvSpPr>
            <a:spLocks noGrp="1"/>
          </p:cNvSpPr>
          <p:nvPr>
            <p:ph sz="half" idx="1"/>
          </p:nvPr>
        </p:nvSpPr>
        <p:spPr>
          <a:xfrm>
            <a:off x="587829" y="1368358"/>
            <a:ext cx="5388428" cy="4091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4856" y="1376140"/>
            <a:ext cx="5388429" cy="4082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p:cNvSpPr>
            <a:spLocks noGrp="1"/>
          </p:cNvSpPr>
          <p:nvPr>
            <p:ph type="ftr" sz="quarter" idx="3"/>
          </p:nvPr>
        </p:nvSpPr>
        <p:spPr>
          <a:xfrm>
            <a:off x="587829" y="6349533"/>
            <a:ext cx="9772681" cy="496463"/>
          </a:xfrm>
          <a:prstGeom prst="rect">
            <a:avLst/>
          </a:prstGeom>
        </p:spPr>
        <p:txBody>
          <a:bodyPr anchor="ctr" anchorCtr="0"/>
          <a:lstStyle>
            <a:lvl1pPr>
              <a:defRPr sz="1100">
                <a:solidFill>
                  <a:schemeClr val="bg1"/>
                </a:solidFill>
              </a:defRPr>
            </a:lvl1pPr>
          </a:lstStyle>
          <a:p>
            <a:endParaRPr lang="en-US" dirty="0"/>
          </a:p>
        </p:txBody>
      </p:sp>
      <p:sp>
        <p:nvSpPr>
          <p:cNvPr id="13"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1100" b="1">
                <a:solidFill>
                  <a:schemeClr val="bg1"/>
                </a:solidFill>
              </a:defRPr>
            </a:lvl1pPr>
          </a:lstStyle>
          <a:p>
            <a:fld id="{8FF8BE51-C3B0-9B4F-9A06-4F809A9A794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dirty="0"/>
              <a:t>Click to edit master title style</a:t>
            </a:r>
          </a:p>
        </p:txBody>
      </p:sp>
      <p:sp>
        <p:nvSpPr>
          <p:cNvPr id="3" name="Text Placeholder 2"/>
          <p:cNvSpPr>
            <a:spLocks noGrp="1"/>
          </p:cNvSpPr>
          <p:nvPr>
            <p:ph type="body" idx="1"/>
          </p:nvPr>
        </p:nvSpPr>
        <p:spPr>
          <a:xfrm>
            <a:off x="587829" y="1258112"/>
            <a:ext cx="5388428" cy="771302"/>
          </a:xfrm>
          <a:solidFill>
            <a:schemeClr val="accent5">
              <a:lumMod val="75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7829" y="2148785"/>
            <a:ext cx="5388428" cy="3319942"/>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04857" y="1261287"/>
            <a:ext cx="5388429" cy="771585"/>
          </a:xfrm>
          <a:solidFill>
            <a:schemeClr val="accent2">
              <a:lumMod val="75000"/>
            </a:schemeClr>
          </a:solidFill>
          <a:ln w="50800">
            <a:solidFill>
              <a:schemeClr val="accent2"/>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04857" y="2147817"/>
            <a:ext cx="5388429" cy="3311046"/>
          </a:xfrm>
          <a:solidFill>
            <a:schemeClr val="accent2">
              <a:lumMod val="20000"/>
              <a:lumOff val="80000"/>
            </a:schemeClr>
          </a:solidFill>
          <a:effectLst>
            <a:softEdge rad="12700"/>
          </a:effectLst>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a:spLocks noGrp="1"/>
          </p:cNvSpPr>
          <p:nvPr>
            <p:ph type="ftr" sz="quarter" idx="11"/>
          </p:nvPr>
        </p:nvSpPr>
        <p:spPr>
          <a:xfrm>
            <a:off x="587829" y="6349533"/>
            <a:ext cx="9772681" cy="496463"/>
          </a:xfrm>
          <a:prstGeom prst="rect">
            <a:avLst/>
          </a:prstGeom>
        </p:spPr>
        <p:txBody>
          <a:bodyPr anchor="ctr" anchorCtr="0"/>
          <a:lstStyle>
            <a:lvl1pPr>
              <a:defRPr sz="1100">
                <a:solidFill>
                  <a:schemeClr val="bg1"/>
                </a:solidFill>
              </a:defRPr>
            </a:lvl1pPr>
          </a:lstStyle>
          <a:p>
            <a:endParaRPr lang="en-US" dirty="0"/>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1100" b="1">
                <a:solidFill>
                  <a:schemeClr val="bg1"/>
                </a:solidFill>
              </a:defRPr>
            </a:lvl1pPr>
          </a:lstStyle>
          <a:p>
            <a:fld id="{8FF8BE51-C3B0-9B4F-9A06-4F809A9A794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dirty="0"/>
              <a:t>Click to edit master title style</a:t>
            </a:r>
          </a:p>
        </p:txBody>
      </p:sp>
      <p:sp>
        <p:nvSpPr>
          <p:cNvPr id="3" name="Text Placeholder 2"/>
          <p:cNvSpPr>
            <a:spLocks noGrp="1"/>
          </p:cNvSpPr>
          <p:nvPr>
            <p:ph type="body" idx="1"/>
          </p:nvPr>
        </p:nvSpPr>
        <p:spPr>
          <a:xfrm>
            <a:off x="587829" y="1258112"/>
            <a:ext cx="5388428" cy="771302"/>
          </a:xfrm>
          <a:solidFill>
            <a:schemeClr val="accent3">
              <a:lumMod val="75000"/>
            </a:schemeClr>
          </a:solidFill>
          <a:ln w="50800">
            <a:solidFill>
              <a:schemeClr val="accent3"/>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7829" y="2148785"/>
            <a:ext cx="5388428" cy="3319942"/>
          </a:xfrm>
          <a:solidFill>
            <a:schemeClr val="accent3">
              <a:lumMod val="20000"/>
              <a:lumOff val="80000"/>
            </a:schemeClr>
          </a:solidFill>
          <a:effectLst>
            <a:softEdge rad="12700"/>
          </a:effectLst>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04857" y="2147817"/>
            <a:ext cx="5388429" cy="3311046"/>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a:spLocks noGrp="1"/>
          </p:cNvSpPr>
          <p:nvPr>
            <p:ph type="ftr" sz="quarter" idx="11"/>
          </p:nvPr>
        </p:nvSpPr>
        <p:spPr>
          <a:xfrm>
            <a:off x="587829" y="6349533"/>
            <a:ext cx="9772681" cy="496463"/>
          </a:xfrm>
          <a:prstGeom prst="rect">
            <a:avLst/>
          </a:prstGeom>
        </p:spPr>
        <p:txBody>
          <a:bodyPr anchor="ctr" anchorCtr="0"/>
          <a:lstStyle>
            <a:lvl1pPr>
              <a:defRPr sz="1100">
                <a:solidFill>
                  <a:schemeClr val="bg1"/>
                </a:solidFill>
              </a:defRPr>
            </a:lvl1pPr>
          </a:lstStyle>
          <a:p>
            <a:endParaRPr lang="en-US" dirty="0"/>
          </a:p>
        </p:txBody>
      </p:sp>
      <p:sp>
        <p:nvSpPr>
          <p:cNvPr id="15" name="Slide Number Placeholder 5"/>
          <p:cNvSpPr>
            <a:spLocks noGrp="1"/>
          </p:cNvSpPr>
          <p:nvPr>
            <p:ph type="sldNum" sz="quarter" idx="12"/>
          </p:nvPr>
        </p:nvSpPr>
        <p:spPr>
          <a:xfrm>
            <a:off x="10360510" y="6349534"/>
            <a:ext cx="1232776" cy="503578"/>
          </a:xfrm>
          <a:prstGeom prst="rect">
            <a:avLst/>
          </a:prstGeom>
        </p:spPr>
        <p:txBody>
          <a:bodyPr anchor="ctr" anchorCtr="0"/>
          <a:lstStyle>
            <a:lvl1pPr algn="r">
              <a:defRPr sz="1100" b="1">
                <a:solidFill>
                  <a:schemeClr val="bg1"/>
                </a:solidFill>
              </a:defRPr>
            </a:lvl1pPr>
          </a:lstStyle>
          <a:p>
            <a:fld id="{8FF8BE51-C3B0-9B4F-9A06-4F809A9A794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87829" y="1368358"/>
            <a:ext cx="11005457" cy="40979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Footer Placeholder 4"/>
          <p:cNvSpPr>
            <a:spLocks noGrp="1"/>
          </p:cNvSpPr>
          <p:nvPr>
            <p:ph type="ftr" sz="quarter" idx="3"/>
          </p:nvPr>
        </p:nvSpPr>
        <p:spPr>
          <a:xfrm>
            <a:off x="587829" y="6349533"/>
            <a:ext cx="9772682" cy="496463"/>
          </a:xfrm>
          <a:prstGeom prst="rect">
            <a:avLst/>
          </a:prstGeom>
        </p:spPr>
        <p:txBody>
          <a:bodyPr anchor="ctr" anchorCtr="0"/>
          <a:lstStyle>
            <a:lvl1pPr>
              <a:defRPr sz="1100" b="1">
                <a:solidFill>
                  <a:schemeClr val="bg1"/>
                </a:solidFill>
              </a:defRPr>
            </a:lvl1pPr>
          </a:lstStyle>
          <a:p>
            <a:endParaRPr lang="en-US" dirty="0"/>
          </a:p>
        </p:txBody>
      </p:sp>
      <p:sp>
        <p:nvSpPr>
          <p:cNvPr id="20" name="Slide Number Placeholder 5"/>
          <p:cNvSpPr>
            <a:spLocks noGrp="1"/>
          </p:cNvSpPr>
          <p:nvPr>
            <p:ph type="sldNum" sz="quarter" idx="4"/>
          </p:nvPr>
        </p:nvSpPr>
        <p:spPr>
          <a:xfrm>
            <a:off x="10360510" y="6349534"/>
            <a:ext cx="1232776" cy="503578"/>
          </a:xfrm>
          <a:prstGeom prst="rect">
            <a:avLst/>
          </a:prstGeom>
        </p:spPr>
        <p:txBody>
          <a:bodyPr anchor="ctr" anchorCtr="0"/>
          <a:lstStyle>
            <a:lvl1pPr algn="r">
              <a:defRPr sz="1100" b="1">
                <a:solidFill>
                  <a:schemeClr val="bg1"/>
                </a:solidFill>
              </a:defRPr>
            </a:lvl1pPr>
          </a:lstStyle>
          <a:p>
            <a:fld id="{8FF8BE51-C3B0-9B4F-9A06-4F809A9A794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2" r:id="rId3"/>
    <p:sldLayoutId id="2147483673" r:id="rId4"/>
    <p:sldLayoutId id="2147483663" r:id="rId5"/>
    <p:sldLayoutId id="2147483662" r:id="rId6"/>
    <p:sldLayoutId id="2147483664" r:id="rId7"/>
    <p:sldLayoutId id="2147483665" r:id="rId8"/>
    <p:sldLayoutId id="2147483671" r:id="rId9"/>
    <p:sldLayoutId id="2147483666" r:id="rId10"/>
    <p:sldLayoutId id="2147483667" r:id="rId11"/>
    <p:sldLayoutId id="2147483668" r:id="rId12"/>
    <p:sldLayoutId id="2147483678" r:id="rId13"/>
    <p:sldLayoutId id="2147483679" r:id="rId14"/>
  </p:sldLayoutIdLst>
  <p:hf hdr="0"/>
  <p:txStyles>
    <p:titleStyle>
      <a:lvl1pPr algn="ctr" defTabSz="914400" rtl="0" eaLnBrk="1" latinLnBrk="0" hangingPunct="1">
        <a:lnSpc>
          <a:spcPct val="90000"/>
        </a:lnSpc>
        <a:spcBef>
          <a:spcPct val="0"/>
        </a:spcBef>
        <a:buNone/>
        <a:defRPr sz="3200" b="1" i="0" kern="1200" cap="none">
          <a:solidFill>
            <a:schemeClr val="accent4"/>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E01F3-A3AB-4A3D-B8BA-44394CEEC09A}"/>
              </a:ext>
            </a:extLst>
          </p:cNvPr>
          <p:cNvSpPr>
            <a:spLocks noGrp="1"/>
          </p:cNvSpPr>
          <p:nvPr>
            <p:ph type="ctrTitle"/>
          </p:nvPr>
        </p:nvSpPr>
        <p:spPr>
          <a:xfrm>
            <a:off x="6004560" y="2410119"/>
            <a:ext cx="4218272" cy="2782666"/>
          </a:xfrm>
        </p:spPr>
        <p:txBody>
          <a:bodyPr>
            <a:normAutofit/>
          </a:bodyPr>
          <a:lstStyle/>
          <a:p>
            <a:r>
              <a:rPr lang="en-US" sz="2800" dirty="0"/>
              <a:t>Implementing, Sustaining and Scaling-Up High-Quality Inclusive Preschool Policies and Practices:  </a:t>
            </a:r>
            <a:r>
              <a:rPr lang="en-US" sz="2800" i="1" dirty="0"/>
              <a:t>Application for Intensive TA</a:t>
            </a:r>
          </a:p>
        </p:txBody>
      </p:sp>
    </p:spTree>
    <p:extLst>
      <p:ext uri="{BB962C8B-B14F-4D97-AF65-F5344CB8AC3E}">
        <p14:creationId xmlns:p14="http://schemas.microsoft.com/office/powerpoint/2010/main" val="1729251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105A19-FF04-8564-BAC1-77AA1A8D7E9D}"/>
              </a:ext>
            </a:extLst>
          </p:cNvPr>
          <p:cNvSpPr txBox="1">
            <a:spLocks noGrp="1"/>
          </p:cNvSpPr>
          <p:nvPr>
            <p:ph type="title" idx="4294967295"/>
          </p:nvPr>
        </p:nvSpPr>
        <p:spPr>
          <a:xfrm>
            <a:off x="1964872" y="226980"/>
            <a:ext cx="8254093" cy="6681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685800" rtl="0" eaLnBrk="1" latinLnBrk="0" hangingPunct="1">
              <a:lnSpc>
                <a:spcPct val="90000"/>
              </a:lnSpc>
              <a:spcBef>
                <a:spcPct val="0"/>
              </a:spcBef>
              <a:buNone/>
              <a:defRPr sz="2400" b="1" i="0" kern="1200" cap="none">
                <a:solidFill>
                  <a:schemeClr val="accent4"/>
                </a:solidFill>
                <a:effectLst/>
                <a:latin typeface="Arial" charset="0"/>
                <a:ea typeface="Arial" charset="0"/>
                <a:cs typeface="Arial"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accent4"/>
                </a:solidFill>
                <a:effectLst/>
                <a:uLnTx/>
                <a:uFillTx/>
                <a:latin typeface="Arial" charset="0"/>
                <a:ea typeface="Arial" charset="0"/>
                <a:cs typeface="Arial" charset="0"/>
              </a:rPr>
              <a:t>The Indicators of High-Quality Inclusion</a:t>
            </a:r>
          </a:p>
        </p:txBody>
      </p:sp>
      <p:pic>
        <p:nvPicPr>
          <p:cNvPr id="3" name="Picture 2" descr="snapshot of the state indicators document">
            <a:extLst>
              <a:ext uri="{FF2B5EF4-FFF2-40B4-BE49-F238E27FC236}">
                <a16:creationId xmlns:a16="http://schemas.microsoft.com/office/drawing/2014/main" id="{E134B5DC-B468-FF2F-DEFE-E61EAC617883}"/>
              </a:ext>
            </a:extLst>
          </p:cNvPr>
          <p:cNvPicPr>
            <a:picLocks noChangeAspect="1"/>
          </p:cNvPicPr>
          <p:nvPr/>
        </p:nvPicPr>
        <p:blipFill>
          <a:blip r:embed="rId2"/>
          <a:stretch>
            <a:fillRect/>
          </a:stretch>
        </p:blipFill>
        <p:spPr>
          <a:xfrm>
            <a:off x="207264" y="734042"/>
            <a:ext cx="3118680" cy="4013605"/>
          </a:xfrm>
          <a:prstGeom prst="rect">
            <a:avLst/>
          </a:prstGeom>
        </p:spPr>
      </p:pic>
      <p:pic>
        <p:nvPicPr>
          <p:cNvPr id="2" name="Picture 1" descr="snapshot of the community indicators document">
            <a:extLst>
              <a:ext uri="{FF2B5EF4-FFF2-40B4-BE49-F238E27FC236}">
                <a16:creationId xmlns:a16="http://schemas.microsoft.com/office/drawing/2014/main" id="{FBE7FF93-1359-F48D-A5AE-668B199B2416}"/>
              </a:ext>
            </a:extLst>
          </p:cNvPr>
          <p:cNvPicPr>
            <a:picLocks noChangeAspect="1"/>
          </p:cNvPicPr>
          <p:nvPr/>
        </p:nvPicPr>
        <p:blipFill>
          <a:blip r:embed="rId3"/>
          <a:stretch>
            <a:fillRect/>
          </a:stretch>
        </p:blipFill>
        <p:spPr>
          <a:xfrm>
            <a:off x="2661363" y="1211926"/>
            <a:ext cx="3170865" cy="4074923"/>
          </a:xfrm>
          <a:prstGeom prst="rect">
            <a:avLst/>
          </a:prstGeom>
        </p:spPr>
      </p:pic>
      <p:pic>
        <p:nvPicPr>
          <p:cNvPr id="5" name="Picture 4" descr="snapshot of the local program indicators document">
            <a:extLst>
              <a:ext uri="{FF2B5EF4-FFF2-40B4-BE49-F238E27FC236}">
                <a16:creationId xmlns:a16="http://schemas.microsoft.com/office/drawing/2014/main" id="{3A0F6E04-BFAA-000D-576D-2B98BA1CB351}"/>
              </a:ext>
            </a:extLst>
          </p:cNvPr>
          <p:cNvPicPr>
            <a:picLocks noChangeAspect="1"/>
          </p:cNvPicPr>
          <p:nvPr/>
        </p:nvPicPr>
        <p:blipFill>
          <a:blip r:embed="rId4"/>
          <a:stretch>
            <a:fillRect/>
          </a:stretch>
        </p:blipFill>
        <p:spPr>
          <a:xfrm>
            <a:off x="5630508" y="1755243"/>
            <a:ext cx="3118680" cy="3860570"/>
          </a:xfrm>
          <a:prstGeom prst="rect">
            <a:avLst/>
          </a:prstGeom>
        </p:spPr>
      </p:pic>
      <p:pic>
        <p:nvPicPr>
          <p:cNvPr id="7" name="Picture 6" descr="snapshot of the early care and education environment indicators document">
            <a:extLst>
              <a:ext uri="{FF2B5EF4-FFF2-40B4-BE49-F238E27FC236}">
                <a16:creationId xmlns:a16="http://schemas.microsoft.com/office/drawing/2014/main" id="{EE611A9D-199D-9670-F627-888F8A55C4B3}"/>
              </a:ext>
            </a:extLst>
          </p:cNvPr>
          <p:cNvPicPr>
            <a:picLocks noChangeAspect="1"/>
          </p:cNvPicPr>
          <p:nvPr/>
        </p:nvPicPr>
        <p:blipFill>
          <a:blip r:embed="rId5"/>
          <a:stretch>
            <a:fillRect/>
          </a:stretch>
        </p:blipFill>
        <p:spPr>
          <a:xfrm>
            <a:off x="8749188" y="2142012"/>
            <a:ext cx="3031473" cy="3938742"/>
          </a:xfrm>
          <a:prstGeom prst="rect">
            <a:avLst/>
          </a:prstGeom>
        </p:spPr>
      </p:pic>
      <p:sp>
        <p:nvSpPr>
          <p:cNvPr id="6" name="TextBox 5">
            <a:extLst>
              <a:ext uri="{FF2B5EF4-FFF2-40B4-BE49-F238E27FC236}">
                <a16:creationId xmlns:a16="http://schemas.microsoft.com/office/drawing/2014/main" id="{631C404E-E4FC-49DD-92A6-FB7C484A4133}"/>
              </a:ext>
            </a:extLst>
          </p:cNvPr>
          <p:cNvSpPr txBox="1"/>
          <p:nvPr/>
        </p:nvSpPr>
        <p:spPr>
          <a:xfrm>
            <a:off x="3422238" y="6397564"/>
            <a:ext cx="6796726" cy="369332"/>
          </a:xfrm>
          <a:prstGeom prst="rect">
            <a:avLst/>
          </a:prstGeom>
          <a:noFill/>
        </p:spPr>
        <p:txBody>
          <a:bodyPr wrap="square" rtlCol="0">
            <a:spAutoFit/>
          </a:bodyPr>
          <a:lstStyle/>
          <a:p>
            <a:r>
              <a:rPr lang="en-US" sz="1800" dirty="0">
                <a:solidFill>
                  <a:schemeClr val="accent5">
                    <a:lumMod val="60000"/>
                    <a:lumOff val="40000"/>
                  </a:schemeClr>
                </a:solidFill>
              </a:rPr>
              <a:t>https://ectacenter.org/topics/inclusion/indicators-state.asp</a:t>
            </a:r>
          </a:p>
        </p:txBody>
      </p:sp>
    </p:spTree>
    <p:extLst>
      <p:ext uri="{BB962C8B-B14F-4D97-AF65-F5344CB8AC3E}">
        <p14:creationId xmlns:p14="http://schemas.microsoft.com/office/powerpoint/2010/main" val="669022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C2A8AD-49CB-45DF-BC16-CBE446F0A3DF}"/>
              </a:ext>
            </a:extLst>
          </p:cNvPr>
          <p:cNvSpPr>
            <a:spLocks noGrp="1"/>
          </p:cNvSpPr>
          <p:nvPr>
            <p:ph type="title"/>
          </p:nvPr>
        </p:nvSpPr>
        <p:spPr/>
        <p:txBody>
          <a:bodyPr>
            <a:normAutofit/>
          </a:bodyPr>
          <a:lstStyle/>
          <a:p>
            <a:r>
              <a:rPr lang="en-US" sz="3200" dirty="0"/>
              <a:t>Terms We Use and What They Mean</a:t>
            </a:r>
          </a:p>
        </p:txBody>
      </p:sp>
      <p:sp>
        <p:nvSpPr>
          <p:cNvPr id="5" name="Content Placeholder 4">
            <a:extLst>
              <a:ext uri="{FF2B5EF4-FFF2-40B4-BE49-F238E27FC236}">
                <a16:creationId xmlns:a16="http://schemas.microsoft.com/office/drawing/2014/main" id="{43B92E39-716F-42DA-A252-50A96739A85B}"/>
              </a:ext>
            </a:extLst>
          </p:cNvPr>
          <p:cNvSpPr>
            <a:spLocks noGrp="1"/>
          </p:cNvSpPr>
          <p:nvPr>
            <p:ph sz="half" idx="1"/>
          </p:nvPr>
        </p:nvSpPr>
        <p:spPr/>
        <p:txBody>
          <a:bodyPr>
            <a:normAutofit fontScale="92500" lnSpcReduction="10000"/>
          </a:bodyPr>
          <a:lstStyle/>
          <a:p>
            <a:pPr marL="0" indent="0">
              <a:buNone/>
            </a:pPr>
            <a:r>
              <a:rPr lang="en-US" b="1" dirty="0"/>
              <a:t>State Leadership Team (SLT)</a:t>
            </a:r>
            <a:r>
              <a:rPr lang="en-US" dirty="0"/>
              <a:t>: An interagency, collaborative team that develops or strengthens policies, procedures, funding and other system infrastructure components. The SLT will use the </a:t>
            </a:r>
            <a:r>
              <a:rPr lang="en-US" i="1" dirty="0"/>
              <a:t>State Indicators of High-Quality Inclusion </a:t>
            </a:r>
            <a:r>
              <a:rPr lang="en-US" dirty="0"/>
              <a:t>to guide planning and measure progress. </a:t>
            </a:r>
          </a:p>
        </p:txBody>
      </p:sp>
      <p:sp>
        <p:nvSpPr>
          <p:cNvPr id="2" name="Content Placeholder 1">
            <a:extLst>
              <a:ext uri="{FF2B5EF4-FFF2-40B4-BE49-F238E27FC236}">
                <a16:creationId xmlns:a16="http://schemas.microsoft.com/office/drawing/2014/main" id="{8347278D-68BD-7402-CD3F-E1296C6EF690}"/>
              </a:ext>
            </a:extLst>
          </p:cNvPr>
          <p:cNvSpPr>
            <a:spLocks noGrp="1"/>
          </p:cNvSpPr>
          <p:nvPr>
            <p:ph sz="half" idx="2"/>
          </p:nvPr>
        </p:nvSpPr>
        <p:spPr/>
        <p:txBody>
          <a:bodyPr>
            <a:normAutofit fontScale="92500" lnSpcReduction="10000"/>
          </a:bodyPr>
          <a:lstStyle/>
          <a:p>
            <a:pPr marL="0" indent="0">
              <a:buNone/>
            </a:pPr>
            <a:r>
              <a:rPr lang="en-US" b="1" dirty="0"/>
              <a:t>Community Inclusion Team (CIT) </a:t>
            </a:r>
            <a:r>
              <a:rPr lang="en-US" dirty="0"/>
              <a:t>: A leadership team comprised of LEA administrators, community program administrators, program staff, family members, and others as appropriate. The team implements action plans, using the Community Indicators of High-Quality Inclusion, to guide and support the availability of high-quality inclusive early care and education environments</a:t>
            </a:r>
          </a:p>
          <a:p>
            <a:endParaRPr lang="en-US" dirty="0"/>
          </a:p>
        </p:txBody>
      </p:sp>
    </p:spTree>
    <p:extLst>
      <p:ext uri="{BB962C8B-B14F-4D97-AF65-F5344CB8AC3E}">
        <p14:creationId xmlns:p14="http://schemas.microsoft.com/office/powerpoint/2010/main" val="1714855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EE68F08-3B25-D4E7-F345-E4BCE2215845}"/>
              </a:ext>
            </a:extLst>
          </p:cNvPr>
          <p:cNvSpPr>
            <a:spLocks noGrp="1"/>
          </p:cNvSpPr>
          <p:nvPr>
            <p:ph type="title"/>
          </p:nvPr>
        </p:nvSpPr>
        <p:spPr>
          <a:xfrm>
            <a:off x="1964872" y="226981"/>
            <a:ext cx="8254092" cy="899693"/>
          </a:xfrm>
        </p:spPr>
        <p:txBody>
          <a:bodyPr anchor="t">
            <a:noAutofit/>
          </a:bodyPr>
          <a:lstStyle/>
          <a:p>
            <a:r>
              <a:rPr lang="en-US" sz="3200" dirty="0"/>
              <a:t>What is a Program Implementation Coach?</a:t>
            </a:r>
          </a:p>
        </p:txBody>
      </p:sp>
      <p:sp>
        <p:nvSpPr>
          <p:cNvPr id="6" name="Content Placeholder 5">
            <a:extLst>
              <a:ext uri="{FF2B5EF4-FFF2-40B4-BE49-F238E27FC236}">
                <a16:creationId xmlns:a16="http://schemas.microsoft.com/office/drawing/2014/main" id="{2B3B4BBF-BBE9-0304-A7E7-D51591658B41}"/>
              </a:ext>
            </a:extLst>
          </p:cNvPr>
          <p:cNvSpPr>
            <a:spLocks noGrp="1"/>
          </p:cNvSpPr>
          <p:nvPr>
            <p:ph sz="half" idx="1"/>
          </p:nvPr>
        </p:nvSpPr>
        <p:spPr>
          <a:xfrm>
            <a:off x="855401" y="1368358"/>
            <a:ext cx="4041321" cy="4435034"/>
          </a:xfrm>
        </p:spPr>
        <p:txBody>
          <a:bodyPr>
            <a:noAutofit/>
          </a:bodyPr>
          <a:lstStyle/>
          <a:p>
            <a:pPr marL="0" indent="0">
              <a:buNone/>
            </a:pPr>
            <a:r>
              <a:rPr lang="en-US" sz="2000" dirty="0"/>
              <a:t>Professional development experts responsible for providing guidance and technical assistance to Community Inclusion Teams and program-wide leadership teams in implementation sites. They provide training on practices and consultation to practitioner coaches as they guide the implementation of high-quality inclusion.  </a:t>
            </a:r>
          </a:p>
        </p:txBody>
      </p:sp>
      <p:pic>
        <p:nvPicPr>
          <p:cNvPr id="9" name="Picture 8" descr="A teacher giving thumbs up to children in a preschool classroom&#10;&#10;">
            <a:extLst>
              <a:ext uri="{FF2B5EF4-FFF2-40B4-BE49-F238E27FC236}">
                <a16:creationId xmlns:a16="http://schemas.microsoft.com/office/drawing/2014/main" id="{C2E3FBBD-B5D0-6BE3-3404-51C1227D6F77}"/>
              </a:ext>
            </a:extLst>
          </p:cNvPr>
          <p:cNvPicPr>
            <a:picLocks noChangeAspect="1"/>
          </p:cNvPicPr>
          <p:nvPr/>
        </p:nvPicPr>
        <p:blipFill rotWithShape="1">
          <a:blip r:embed="rId2">
            <a:extLst>
              <a:ext uri="{28A0092B-C50C-407E-A947-70E740481C1C}">
                <a14:useLocalDpi xmlns:a14="http://schemas.microsoft.com/office/drawing/2010/main" val="0"/>
              </a:ext>
            </a:extLst>
          </a:blip>
          <a:srcRect t="7285" b="25281"/>
          <a:stretch/>
        </p:blipFill>
        <p:spPr>
          <a:xfrm>
            <a:off x="6091918" y="1126674"/>
            <a:ext cx="4041322" cy="4082723"/>
          </a:xfrm>
          <a:prstGeom prst="rect">
            <a:avLst/>
          </a:prstGeom>
          <a:ln>
            <a:noFill/>
          </a:ln>
          <a:effectLst>
            <a:softEdge rad="112500"/>
          </a:effectLst>
        </p:spPr>
      </p:pic>
    </p:spTree>
    <p:extLst>
      <p:ext uri="{BB962C8B-B14F-4D97-AF65-F5344CB8AC3E}">
        <p14:creationId xmlns:p14="http://schemas.microsoft.com/office/powerpoint/2010/main" val="2592325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AA9A4-DB38-B1D1-9941-4D76A7B9CFA1}"/>
              </a:ext>
            </a:extLst>
          </p:cNvPr>
          <p:cNvSpPr>
            <a:spLocks noGrp="1"/>
          </p:cNvSpPr>
          <p:nvPr>
            <p:ph type="title"/>
          </p:nvPr>
        </p:nvSpPr>
        <p:spPr>
          <a:xfrm>
            <a:off x="1968954" y="100767"/>
            <a:ext cx="8254092" cy="899693"/>
          </a:xfrm>
        </p:spPr>
        <p:txBody>
          <a:bodyPr>
            <a:normAutofit/>
          </a:bodyPr>
          <a:lstStyle/>
          <a:p>
            <a:r>
              <a:rPr lang="en-US" sz="3200" dirty="0"/>
              <a:t>More Terms</a:t>
            </a:r>
          </a:p>
        </p:txBody>
      </p:sp>
      <p:sp>
        <p:nvSpPr>
          <p:cNvPr id="3" name="Content Placeholder 2">
            <a:extLst>
              <a:ext uri="{FF2B5EF4-FFF2-40B4-BE49-F238E27FC236}">
                <a16:creationId xmlns:a16="http://schemas.microsoft.com/office/drawing/2014/main" id="{9D391259-CEC7-C8E9-8D28-BB37F6B3E7B3}"/>
              </a:ext>
            </a:extLst>
          </p:cNvPr>
          <p:cNvSpPr>
            <a:spLocks noGrp="1"/>
          </p:cNvSpPr>
          <p:nvPr>
            <p:ph sz="half" idx="1"/>
          </p:nvPr>
        </p:nvSpPr>
        <p:spPr>
          <a:xfrm>
            <a:off x="579066" y="727707"/>
            <a:ext cx="5065830" cy="5231898"/>
          </a:xfrm>
        </p:spPr>
        <p:txBody>
          <a:bodyPr>
            <a:noAutofit/>
          </a:bodyPr>
          <a:lstStyle/>
          <a:p>
            <a:pPr marL="0" indent="0">
              <a:buNone/>
            </a:pPr>
            <a:r>
              <a:rPr lang="en-US" sz="2000" b="1" dirty="0"/>
              <a:t>Implementation Site: </a:t>
            </a:r>
            <a:r>
              <a:rPr lang="en-US" sz="2000" dirty="0"/>
              <a:t>CIT</a:t>
            </a:r>
            <a:r>
              <a:rPr lang="en-US" sz="2000" b="1" dirty="0"/>
              <a:t> </a:t>
            </a:r>
            <a:r>
              <a:rPr lang="en-US" sz="2000" dirty="0"/>
              <a:t>establishes a minimum of 2 sites/ programs to use the </a:t>
            </a:r>
            <a:r>
              <a:rPr lang="en-US" sz="2000" i="1" dirty="0"/>
              <a:t>ECE Environment Indicators of High-Quality Inclusion </a:t>
            </a:r>
            <a:r>
              <a:rPr lang="en-US" sz="2000" dirty="0"/>
              <a:t>to</a:t>
            </a:r>
            <a:r>
              <a:rPr lang="en-US" sz="2000" i="1" dirty="0"/>
              <a:t> </a:t>
            </a:r>
            <a:r>
              <a:rPr lang="en-US" sz="2000" dirty="0"/>
              <a:t>implement critical teaching practices and create high-quality inclusive environments.</a:t>
            </a:r>
          </a:p>
          <a:p>
            <a:pPr marL="0" indent="0">
              <a:buNone/>
            </a:pPr>
            <a:r>
              <a:rPr lang="en-US" sz="2000" b="1" dirty="0"/>
              <a:t>Implementation Site Leadership Team</a:t>
            </a:r>
            <a:r>
              <a:rPr lang="en-US" sz="2000" dirty="0"/>
              <a:t>: Composed of administrators, program staff, family members, and community partners who implement action plans that guide, support, and ensure the availability of high-quality inclusive settings and the implementation of evidence-based inclusion practices. </a:t>
            </a:r>
          </a:p>
        </p:txBody>
      </p:sp>
      <p:sp>
        <p:nvSpPr>
          <p:cNvPr id="4" name="Content Placeholder 3">
            <a:extLst>
              <a:ext uri="{FF2B5EF4-FFF2-40B4-BE49-F238E27FC236}">
                <a16:creationId xmlns:a16="http://schemas.microsoft.com/office/drawing/2014/main" id="{72D798C2-E22D-83F2-FAEF-2BCF8C975AA3}"/>
              </a:ext>
            </a:extLst>
          </p:cNvPr>
          <p:cNvSpPr>
            <a:spLocks noGrp="1"/>
          </p:cNvSpPr>
          <p:nvPr>
            <p:ph sz="half" idx="2"/>
          </p:nvPr>
        </p:nvSpPr>
        <p:spPr>
          <a:xfrm>
            <a:off x="6318156" y="1792706"/>
            <a:ext cx="4041322" cy="2562726"/>
          </a:xfrm>
        </p:spPr>
        <p:txBody>
          <a:bodyPr>
            <a:normAutofit/>
          </a:bodyPr>
          <a:lstStyle/>
          <a:p>
            <a:r>
              <a:rPr lang="en-US" sz="2000" b="1" dirty="0"/>
              <a:t>Practitioner Coach: </a:t>
            </a:r>
            <a:r>
              <a:rPr lang="en-US" sz="2000" dirty="0"/>
              <a:t>Provides onsite coaching to practitioners in high-quality inclusive practices as measured by the </a:t>
            </a:r>
            <a:r>
              <a:rPr lang="en-US" sz="2000" i="1" dirty="0"/>
              <a:t>ECE Environment Indicators of High-Quality Inclusion.</a:t>
            </a:r>
            <a:endParaRPr lang="en-US" sz="2000" b="1" dirty="0"/>
          </a:p>
        </p:txBody>
      </p:sp>
    </p:spTree>
    <p:extLst>
      <p:ext uri="{BB962C8B-B14F-4D97-AF65-F5344CB8AC3E}">
        <p14:creationId xmlns:p14="http://schemas.microsoft.com/office/powerpoint/2010/main" val="3150698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Visit Us"/>
          <p:cNvSpPr>
            <a:spLocks noGrp="1"/>
          </p:cNvSpPr>
          <p:nvPr>
            <p:ph type="title"/>
          </p:nvPr>
        </p:nvSpPr>
        <p:spPr/>
        <p:txBody>
          <a:bodyPr>
            <a:noAutofit/>
          </a:bodyPr>
          <a:lstStyle/>
          <a:p>
            <a:r>
              <a:rPr lang="en-US" sz="3200" dirty="0"/>
              <a:t>Our Implementation and Scale-up Approach: Statewide Implementation Guide</a:t>
            </a:r>
          </a:p>
        </p:txBody>
      </p:sp>
      <p:pic>
        <p:nvPicPr>
          <p:cNvPr id="6" name="Homepage" descr="Screenshot, ECTA Statewide Implementation Guide webpag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4970" y="1726604"/>
            <a:ext cx="4615112" cy="4055299"/>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sz="half" idx="4294967295"/>
          </p:nvPr>
        </p:nvSpPr>
        <p:spPr>
          <a:xfrm>
            <a:off x="6781800" y="1825625"/>
            <a:ext cx="3886200" cy="4351338"/>
          </a:xfrm>
        </p:spPr>
        <p:txBody>
          <a:bodyPr>
            <a:normAutofit/>
          </a:bodyPr>
          <a:lstStyle/>
          <a:p>
            <a:r>
              <a:rPr lang="en-US" sz="2400" dirty="0"/>
              <a:t>A process for implementing evidence-based practices statewide</a:t>
            </a:r>
          </a:p>
          <a:p>
            <a:r>
              <a:rPr lang="en-US" sz="2400" dirty="0"/>
              <a:t>Includes tools, materials, and examples</a:t>
            </a:r>
          </a:p>
        </p:txBody>
      </p:sp>
      <p:sp>
        <p:nvSpPr>
          <p:cNvPr id="2" name="TextBox 1"/>
          <p:cNvSpPr txBox="1"/>
          <p:nvPr/>
        </p:nvSpPr>
        <p:spPr>
          <a:xfrm>
            <a:off x="7049826" y="5597236"/>
            <a:ext cx="7236349" cy="369332"/>
          </a:xfrm>
          <a:prstGeom prst="rect">
            <a:avLst/>
          </a:prstGeom>
          <a:noFill/>
        </p:spPr>
        <p:txBody>
          <a:bodyPr wrap="square" rtlCol="0">
            <a:spAutoFit/>
          </a:bodyPr>
          <a:lstStyle/>
          <a:p>
            <a:r>
              <a:rPr lang="en-US" sz="1800" dirty="0"/>
              <a:t>http://ectacenter.org/sig/</a:t>
            </a:r>
          </a:p>
        </p:txBody>
      </p:sp>
    </p:spTree>
    <p:extLst>
      <p:ext uri="{BB962C8B-B14F-4D97-AF65-F5344CB8AC3E}">
        <p14:creationId xmlns:p14="http://schemas.microsoft.com/office/powerpoint/2010/main" val="2627623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873" y="226991"/>
            <a:ext cx="8254093" cy="911753"/>
          </a:xfrm>
        </p:spPr>
        <p:txBody>
          <a:bodyPr anchor="t">
            <a:normAutofit/>
          </a:bodyPr>
          <a:lstStyle/>
          <a:p>
            <a:r>
              <a:rPr lang="en-US" sz="3200" b="1" dirty="0"/>
              <a:t>Major Components of the Guide</a:t>
            </a:r>
          </a:p>
        </p:txBody>
      </p:sp>
      <p:sp>
        <p:nvSpPr>
          <p:cNvPr id="3" name="Content Placeholder 2"/>
          <p:cNvSpPr>
            <a:spLocks noGrp="1"/>
          </p:cNvSpPr>
          <p:nvPr>
            <p:ph sz="half" idx="2"/>
          </p:nvPr>
        </p:nvSpPr>
        <p:spPr>
          <a:xfrm>
            <a:off x="581094" y="1264851"/>
            <a:ext cx="4041321" cy="4194563"/>
          </a:xfrm>
          <a:solidFill>
            <a:schemeClr val="accent1">
              <a:lumMod val="20000"/>
              <a:lumOff val="80000"/>
            </a:schemeClr>
          </a:solidFill>
        </p:spPr>
        <p:txBody>
          <a:bodyPr>
            <a:normAutofit/>
          </a:bodyPr>
          <a:lstStyle/>
          <a:p>
            <a:pPr>
              <a:lnSpc>
                <a:spcPct val="110000"/>
              </a:lnSpc>
            </a:pPr>
            <a:r>
              <a:rPr lang="en-US" sz="2000" dirty="0"/>
              <a:t> 4 Essential Support Structures</a:t>
            </a:r>
          </a:p>
          <a:p>
            <a:pPr lvl="1">
              <a:lnSpc>
                <a:spcPct val="110000"/>
              </a:lnSpc>
            </a:pPr>
            <a:r>
              <a:rPr lang="en-US" sz="2000" dirty="0"/>
              <a:t>State Leadership Team</a:t>
            </a:r>
          </a:p>
          <a:p>
            <a:pPr lvl="1">
              <a:lnSpc>
                <a:spcPct val="110000"/>
              </a:lnSpc>
            </a:pPr>
            <a:r>
              <a:rPr lang="en-US" sz="2000" dirty="0"/>
              <a:t>Professional Development Network of Program Implementation Coaches</a:t>
            </a:r>
          </a:p>
          <a:p>
            <a:pPr lvl="1">
              <a:lnSpc>
                <a:spcPct val="110000"/>
              </a:lnSpc>
            </a:pPr>
            <a:r>
              <a:rPr lang="en-US" sz="2000" dirty="0"/>
              <a:t>Implementation Sites </a:t>
            </a:r>
          </a:p>
          <a:p>
            <a:pPr lvl="1">
              <a:lnSpc>
                <a:spcPct val="110000"/>
              </a:lnSpc>
            </a:pPr>
            <a:r>
              <a:rPr lang="en-US" sz="2000" dirty="0"/>
              <a:t>Data Evaluation Systems</a:t>
            </a:r>
          </a:p>
          <a:p>
            <a:pPr>
              <a:lnSpc>
                <a:spcPct val="110000"/>
              </a:lnSpc>
            </a:pPr>
            <a:endParaRPr lang="en-US" sz="1200" dirty="0"/>
          </a:p>
          <a:p>
            <a:pPr>
              <a:lnSpc>
                <a:spcPct val="110000"/>
              </a:lnSpc>
            </a:pPr>
            <a:endParaRPr lang="en-US" sz="1200" dirty="0"/>
          </a:p>
        </p:txBody>
      </p:sp>
      <p:graphicFrame>
        <p:nvGraphicFramePr>
          <p:cNvPr id="6" name="Content Placeholder 5" descr="diagram of implementation science including the phases of exploration and planning, installation, implementation, and scale up as a continuous cycle">
            <a:extLst>
              <a:ext uri="{FF2B5EF4-FFF2-40B4-BE49-F238E27FC236}">
                <a16:creationId xmlns:a16="http://schemas.microsoft.com/office/drawing/2014/main" id="{85B373AB-6B01-F412-71CF-B1F56B617ED8}"/>
              </a:ext>
            </a:extLst>
          </p:cNvPr>
          <p:cNvGraphicFramePr>
            <a:graphicFrameLocks noGrp="1"/>
          </p:cNvGraphicFramePr>
          <p:nvPr>
            <p:ph sz="quarter" idx="4"/>
            <p:extLst>
              <p:ext uri="{D42A27DB-BD31-4B8C-83A1-F6EECF244321}">
                <p14:modId xmlns:p14="http://schemas.microsoft.com/office/powerpoint/2010/main" val="817302678"/>
              </p:ext>
            </p:extLst>
          </p:nvPr>
        </p:nvGraphicFramePr>
        <p:xfrm>
          <a:off x="6096000" y="755905"/>
          <a:ext cx="4317811" cy="4735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8C10E273-910C-F1D9-01CC-0719250599C1}"/>
              </a:ext>
            </a:extLst>
          </p:cNvPr>
          <p:cNvSpPr txBox="1"/>
          <p:nvPr/>
        </p:nvSpPr>
        <p:spPr>
          <a:xfrm>
            <a:off x="7100341" y="2683240"/>
            <a:ext cx="2218544" cy="646331"/>
          </a:xfrm>
          <a:prstGeom prst="rect">
            <a:avLst/>
          </a:prstGeom>
          <a:noFill/>
        </p:spPr>
        <p:txBody>
          <a:bodyPr wrap="square" rtlCol="0">
            <a:spAutoFit/>
          </a:bodyPr>
          <a:lstStyle/>
          <a:p>
            <a:pPr algn="ctr"/>
            <a:r>
              <a:rPr lang="en-US" sz="1800" dirty="0"/>
              <a:t>Implementation Science </a:t>
            </a:r>
          </a:p>
        </p:txBody>
      </p:sp>
      <p:sp>
        <p:nvSpPr>
          <p:cNvPr id="9" name="TextBox 8">
            <a:extLst>
              <a:ext uri="{FF2B5EF4-FFF2-40B4-BE49-F238E27FC236}">
                <a16:creationId xmlns:a16="http://schemas.microsoft.com/office/drawing/2014/main" id="{F32E7753-ED08-14E5-3D74-10CCB9A91FE9}"/>
              </a:ext>
            </a:extLst>
          </p:cNvPr>
          <p:cNvSpPr txBox="1"/>
          <p:nvPr/>
        </p:nvSpPr>
        <p:spPr>
          <a:xfrm>
            <a:off x="3592712" y="5501130"/>
            <a:ext cx="5576340" cy="467051"/>
          </a:xfrm>
          <a:prstGeom prst="rect">
            <a:avLst/>
          </a:prstGeom>
          <a:noFill/>
        </p:spPr>
        <p:txBody>
          <a:bodyPr wrap="square" rtlCol="0">
            <a:spAutoFit/>
          </a:bodyPr>
          <a:lstStyle/>
          <a:p>
            <a:pPr>
              <a:lnSpc>
                <a:spcPct val="110000"/>
              </a:lnSpc>
            </a:pPr>
            <a:r>
              <a:rPr lang="en-US" sz="2400" dirty="0"/>
              <a:t>Resources, templates and examples</a:t>
            </a:r>
          </a:p>
        </p:txBody>
      </p:sp>
    </p:spTree>
    <p:extLst>
      <p:ext uri="{BB962C8B-B14F-4D97-AF65-F5344CB8AC3E}">
        <p14:creationId xmlns:p14="http://schemas.microsoft.com/office/powerpoint/2010/main" val="3346042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091" y="226980"/>
            <a:ext cx="8746836" cy="914400"/>
          </a:xfrm>
        </p:spPr>
        <p:txBody>
          <a:bodyPr>
            <a:normAutofit fontScale="90000"/>
          </a:bodyPr>
          <a:lstStyle/>
          <a:p>
            <a:r>
              <a:rPr lang="en-US" sz="3600" dirty="0"/>
              <a:t>Intensive TA to be provided by ECTA across two and 1/2 years </a:t>
            </a:r>
            <a:br>
              <a:rPr lang="en-US" dirty="0"/>
            </a:br>
            <a:endParaRPr lang="en-US" dirty="0"/>
          </a:p>
        </p:txBody>
      </p:sp>
      <p:graphicFrame>
        <p:nvGraphicFramePr>
          <p:cNvPr id="4" name="Content Placeholder 3" descr="list of Phase 1 and Phase 2 plans">
            <a:extLst>
              <a:ext uri="{FF2B5EF4-FFF2-40B4-BE49-F238E27FC236}">
                <a16:creationId xmlns:a16="http://schemas.microsoft.com/office/drawing/2014/main" id="{8B6F6B69-8F17-0DA1-88E6-05E124847B05}"/>
              </a:ext>
            </a:extLst>
          </p:cNvPr>
          <p:cNvGraphicFramePr>
            <a:graphicFrameLocks noGrp="1"/>
          </p:cNvGraphicFramePr>
          <p:nvPr>
            <p:ph idx="1"/>
            <p:extLst>
              <p:ext uri="{D42A27DB-BD31-4B8C-83A1-F6EECF244321}">
                <p14:modId xmlns:p14="http://schemas.microsoft.com/office/powerpoint/2010/main" val="1736263450"/>
              </p:ext>
            </p:extLst>
          </p:nvPr>
        </p:nvGraphicFramePr>
        <p:xfrm>
          <a:off x="1472131" y="1280160"/>
          <a:ext cx="8746836" cy="4594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5185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11F57-6545-06E2-F1E6-6748CCE206D4}"/>
              </a:ext>
            </a:extLst>
          </p:cNvPr>
          <p:cNvSpPr>
            <a:spLocks noGrp="1"/>
          </p:cNvSpPr>
          <p:nvPr>
            <p:ph type="title"/>
          </p:nvPr>
        </p:nvSpPr>
        <p:spPr>
          <a:xfrm>
            <a:off x="1968954" y="311200"/>
            <a:ext cx="8254093" cy="914400"/>
          </a:xfrm>
        </p:spPr>
        <p:txBody>
          <a:bodyPr>
            <a:noAutofit/>
          </a:bodyPr>
          <a:lstStyle/>
          <a:p>
            <a:r>
              <a:rPr lang="en-US" sz="3200" dirty="0"/>
              <a:t>Intensive TA Phase I: State Leadership Team</a:t>
            </a:r>
          </a:p>
        </p:txBody>
      </p:sp>
      <p:graphicFrame>
        <p:nvGraphicFramePr>
          <p:cNvPr id="4" name="Content Placeholder 3" descr="list of items ECTA will provide during Phase 1 to State Leadership Teams">
            <a:extLst>
              <a:ext uri="{FF2B5EF4-FFF2-40B4-BE49-F238E27FC236}">
                <a16:creationId xmlns:a16="http://schemas.microsoft.com/office/drawing/2014/main" id="{115E6A2F-76E3-40C4-2856-E4664F3F936E}"/>
              </a:ext>
            </a:extLst>
          </p:cNvPr>
          <p:cNvGraphicFramePr>
            <a:graphicFrameLocks noGrp="1"/>
          </p:cNvGraphicFramePr>
          <p:nvPr>
            <p:ph idx="1"/>
            <p:extLst>
              <p:ext uri="{D42A27DB-BD31-4B8C-83A1-F6EECF244321}">
                <p14:modId xmlns:p14="http://schemas.microsoft.com/office/powerpoint/2010/main" val="476097718"/>
              </p:ext>
            </p:extLst>
          </p:nvPr>
        </p:nvGraphicFramePr>
        <p:xfrm>
          <a:off x="2121282" y="1301524"/>
          <a:ext cx="8254093" cy="4254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4045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BBF691-E4FF-9651-56DE-2FE1579EA640}"/>
              </a:ext>
            </a:extLst>
          </p:cNvPr>
          <p:cNvSpPr>
            <a:spLocks noGrp="1"/>
          </p:cNvSpPr>
          <p:nvPr>
            <p:ph type="title"/>
          </p:nvPr>
        </p:nvSpPr>
        <p:spPr>
          <a:xfrm>
            <a:off x="1965326" y="227013"/>
            <a:ext cx="8253413" cy="914400"/>
          </a:xfrm>
        </p:spPr>
        <p:txBody>
          <a:bodyPr>
            <a:noAutofit/>
          </a:bodyPr>
          <a:lstStyle/>
          <a:p>
            <a:r>
              <a:rPr lang="en-US" sz="3200" dirty="0"/>
              <a:t>Intensive TA Phase I: Community Inclusion Teams</a:t>
            </a:r>
          </a:p>
        </p:txBody>
      </p:sp>
      <p:graphicFrame>
        <p:nvGraphicFramePr>
          <p:cNvPr id="5" name="Content Placeholder 3" descr="list of items ECTA will provide during Phase 1 to Community Inclusion Teams">
            <a:extLst>
              <a:ext uri="{FF2B5EF4-FFF2-40B4-BE49-F238E27FC236}">
                <a16:creationId xmlns:a16="http://schemas.microsoft.com/office/drawing/2014/main" id="{0F4100FD-DC40-A1FE-8B11-0EC735A46254}"/>
              </a:ext>
            </a:extLst>
          </p:cNvPr>
          <p:cNvGraphicFramePr>
            <a:graphicFrameLocks noGrp="1"/>
          </p:cNvGraphicFramePr>
          <p:nvPr>
            <p:ph idx="1"/>
            <p:extLst>
              <p:ext uri="{D42A27DB-BD31-4B8C-83A1-F6EECF244321}">
                <p14:modId xmlns:p14="http://schemas.microsoft.com/office/powerpoint/2010/main" val="2255073072"/>
              </p:ext>
            </p:extLst>
          </p:nvPr>
        </p:nvGraphicFramePr>
        <p:xfrm>
          <a:off x="2121282" y="1380006"/>
          <a:ext cx="8254093" cy="4097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7100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B47386-8E74-5B3A-E30B-3FC8249EE7A6}"/>
              </a:ext>
            </a:extLst>
          </p:cNvPr>
          <p:cNvSpPr>
            <a:spLocks noGrp="1"/>
          </p:cNvSpPr>
          <p:nvPr>
            <p:ph type="title"/>
          </p:nvPr>
        </p:nvSpPr>
        <p:spPr>
          <a:xfrm>
            <a:off x="1716506" y="227013"/>
            <a:ext cx="8771021" cy="914400"/>
          </a:xfrm>
        </p:spPr>
        <p:txBody>
          <a:bodyPr>
            <a:noAutofit/>
          </a:bodyPr>
          <a:lstStyle/>
          <a:p>
            <a:r>
              <a:rPr lang="en-US" sz="3200" dirty="0"/>
              <a:t>Intensive TA Phase I: Implementation Site Leadership Team </a:t>
            </a:r>
          </a:p>
        </p:txBody>
      </p:sp>
      <p:graphicFrame>
        <p:nvGraphicFramePr>
          <p:cNvPr id="5" name="Content Placeholder 3" descr="list of items ECTA will provide during Phase 1 to Implementation Site Leadership Teams">
            <a:extLst>
              <a:ext uri="{FF2B5EF4-FFF2-40B4-BE49-F238E27FC236}">
                <a16:creationId xmlns:a16="http://schemas.microsoft.com/office/drawing/2014/main" id="{7A3EF2A3-D083-A014-628B-91E9AD7E5A77}"/>
              </a:ext>
            </a:extLst>
          </p:cNvPr>
          <p:cNvGraphicFramePr>
            <a:graphicFrameLocks noGrp="1"/>
          </p:cNvGraphicFramePr>
          <p:nvPr>
            <p:ph idx="1"/>
            <p:extLst>
              <p:ext uri="{D42A27DB-BD31-4B8C-83A1-F6EECF244321}">
                <p14:modId xmlns:p14="http://schemas.microsoft.com/office/powerpoint/2010/main" val="1680114893"/>
              </p:ext>
            </p:extLst>
          </p:nvPr>
        </p:nvGraphicFramePr>
        <p:xfrm>
          <a:off x="2121282" y="1380006"/>
          <a:ext cx="8254093" cy="4097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0394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AB6877-EED1-4C21-80AF-4FAAF63462C0}"/>
              </a:ext>
            </a:extLst>
          </p:cNvPr>
          <p:cNvSpPr>
            <a:spLocks noGrp="1"/>
          </p:cNvSpPr>
          <p:nvPr>
            <p:ph type="title"/>
          </p:nvPr>
        </p:nvSpPr>
        <p:spPr/>
        <p:txBody>
          <a:bodyPr>
            <a:normAutofit/>
          </a:bodyPr>
          <a:lstStyle/>
          <a:p>
            <a:r>
              <a:rPr lang="en-US" sz="3600" dirty="0"/>
              <a:t>Agenda</a:t>
            </a:r>
          </a:p>
        </p:txBody>
      </p:sp>
      <p:sp>
        <p:nvSpPr>
          <p:cNvPr id="5" name="Content Placeholder 4">
            <a:extLst>
              <a:ext uri="{FF2B5EF4-FFF2-40B4-BE49-F238E27FC236}">
                <a16:creationId xmlns:a16="http://schemas.microsoft.com/office/drawing/2014/main" id="{3AA760B9-B021-4607-82C6-97FC610859DF}"/>
              </a:ext>
            </a:extLst>
          </p:cNvPr>
          <p:cNvSpPr>
            <a:spLocks noGrp="1"/>
          </p:cNvSpPr>
          <p:nvPr>
            <p:ph idx="1"/>
          </p:nvPr>
        </p:nvSpPr>
        <p:spPr/>
        <p:txBody>
          <a:bodyPr>
            <a:normAutofit/>
          </a:bodyPr>
          <a:lstStyle/>
          <a:p>
            <a:r>
              <a:rPr lang="en-US" sz="2800" dirty="0"/>
              <a:t>Overview of the purpose of the TA</a:t>
            </a:r>
          </a:p>
          <a:p>
            <a:r>
              <a:rPr lang="en-US" sz="2800" dirty="0"/>
              <a:t>Description of the TA model and activities</a:t>
            </a:r>
          </a:p>
          <a:p>
            <a:r>
              <a:rPr lang="en-US" sz="2800" dirty="0"/>
              <a:t>Discussion of the responsibilities of the TA Team (State, Community, Implementation sites and ECTA Staff) </a:t>
            </a:r>
          </a:p>
          <a:p>
            <a:r>
              <a:rPr lang="en-US" sz="2800" dirty="0"/>
              <a:t>Description of selection and notification timeline</a:t>
            </a:r>
          </a:p>
          <a:p>
            <a:endParaRPr lang="en-US" sz="2800" dirty="0"/>
          </a:p>
        </p:txBody>
      </p:sp>
      <p:sp>
        <p:nvSpPr>
          <p:cNvPr id="6" name="TextBox 5">
            <a:extLst>
              <a:ext uri="{FF2B5EF4-FFF2-40B4-BE49-F238E27FC236}">
                <a16:creationId xmlns:a16="http://schemas.microsoft.com/office/drawing/2014/main" id="{DC9BA9C9-CFBA-4977-8B1B-EE837181831A}"/>
              </a:ext>
            </a:extLst>
          </p:cNvPr>
          <p:cNvSpPr txBox="1"/>
          <p:nvPr/>
        </p:nvSpPr>
        <p:spPr>
          <a:xfrm rot="21087465">
            <a:off x="6227263" y="4453385"/>
            <a:ext cx="5568269" cy="83099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dirty="0"/>
              <a:t>Ask Your Questions at </a:t>
            </a:r>
          </a:p>
          <a:p>
            <a:pPr algn="ctr"/>
            <a:r>
              <a:rPr lang="en-US" sz="2400" dirty="0"/>
              <a:t>Any Point! </a:t>
            </a:r>
          </a:p>
        </p:txBody>
      </p:sp>
    </p:spTree>
    <p:extLst>
      <p:ext uri="{BB962C8B-B14F-4D97-AF65-F5344CB8AC3E}">
        <p14:creationId xmlns:p14="http://schemas.microsoft.com/office/powerpoint/2010/main" val="2393103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934569-C2D6-256F-E10B-F39665F43D82}"/>
              </a:ext>
            </a:extLst>
          </p:cNvPr>
          <p:cNvSpPr>
            <a:spLocks noGrp="1"/>
          </p:cNvSpPr>
          <p:nvPr>
            <p:ph type="title"/>
          </p:nvPr>
        </p:nvSpPr>
        <p:spPr>
          <a:xfrm>
            <a:off x="1965326" y="227013"/>
            <a:ext cx="8253413" cy="914400"/>
          </a:xfrm>
        </p:spPr>
        <p:txBody>
          <a:bodyPr>
            <a:noAutofit/>
          </a:bodyPr>
          <a:lstStyle/>
          <a:p>
            <a:r>
              <a:rPr lang="en-US" sz="3200" dirty="0"/>
              <a:t>Intensive TA Phase I: Practitioner Coaches</a:t>
            </a:r>
          </a:p>
        </p:txBody>
      </p:sp>
      <p:graphicFrame>
        <p:nvGraphicFramePr>
          <p:cNvPr id="5" name="Content Placeholder 3" descr="list of items Practitioner Coaches will receive during Phase 1">
            <a:extLst>
              <a:ext uri="{FF2B5EF4-FFF2-40B4-BE49-F238E27FC236}">
                <a16:creationId xmlns:a16="http://schemas.microsoft.com/office/drawing/2014/main" id="{1D8C2A89-8ED2-A7F7-B66C-D7B2A87CF157}"/>
              </a:ext>
            </a:extLst>
          </p:cNvPr>
          <p:cNvGraphicFramePr>
            <a:graphicFrameLocks noGrp="1"/>
          </p:cNvGraphicFramePr>
          <p:nvPr>
            <p:ph idx="1"/>
            <p:extLst>
              <p:ext uri="{D42A27DB-BD31-4B8C-83A1-F6EECF244321}">
                <p14:modId xmlns:p14="http://schemas.microsoft.com/office/powerpoint/2010/main" val="3755638762"/>
              </p:ext>
            </p:extLst>
          </p:nvPr>
        </p:nvGraphicFramePr>
        <p:xfrm>
          <a:off x="2121282" y="1380006"/>
          <a:ext cx="8254093" cy="4097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6507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934569-C2D6-256F-E10B-F39665F43D82}"/>
              </a:ext>
            </a:extLst>
          </p:cNvPr>
          <p:cNvSpPr>
            <a:spLocks noGrp="1"/>
          </p:cNvSpPr>
          <p:nvPr>
            <p:ph type="title"/>
          </p:nvPr>
        </p:nvSpPr>
        <p:spPr>
          <a:xfrm>
            <a:off x="1965326" y="227013"/>
            <a:ext cx="8253413" cy="914400"/>
          </a:xfrm>
        </p:spPr>
        <p:txBody>
          <a:bodyPr>
            <a:normAutofit/>
          </a:bodyPr>
          <a:lstStyle/>
          <a:p>
            <a:r>
              <a:rPr lang="en-US" sz="3200" dirty="0"/>
              <a:t>Intensive TA Phase I: Practitioners </a:t>
            </a:r>
          </a:p>
        </p:txBody>
      </p:sp>
      <p:graphicFrame>
        <p:nvGraphicFramePr>
          <p:cNvPr id="6" name="Content Placeholder 3" descr="list of items Practitioners will receive during Phase 1 ">
            <a:extLst>
              <a:ext uri="{FF2B5EF4-FFF2-40B4-BE49-F238E27FC236}">
                <a16:creationId xmlns:a16="http://schemas.microsoft.com/office/drawing/2014/main" id="{51E3D3C8-088C-21A6-C1A9-501801FD549F}"/>
              </a:ext>
            </a:extLst>
          </p:cNvPr>
          <p:cNvGraphicFramePr>
            <a:graphicFrameLocks/>
          </p:cNvGraphicFramePr>
          <p:nvPr>
            <p:extLst>
              <p:ext uri="{D42A27DB-BD31-4B8C-83A1-F6EECF244321}">
                <p14:modId xmlns:p14="http://schemas.microsoft.com/office/powerpoint/2010/main" val="2393662708"/>
              </p:ext>
            </p:extLst>
          </p:nvPr>
        </p:nvGraphicFramePr>
        <p:xfrm>
          <a:off x="1964646" y="1055154"/>
          <a:ext cx="8254093" cy="4097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268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999D-2C2C-DDC4-B43B-D1839AC255C6}"/>
              </a:ext>
            </a:extLst>
          </p:cNvPr>
          <p:cNvSpPr>
            <a:spLocks noGrp="1"/>
          </p:cNvSpPr>
          <p:nvPr>
            <p:ph type="title"/>
          </p:nvPr>
        </p:nvSpPr>
        <p:spPr/>
        <p:txBody>
          <a:bodyPr>
            <a:noAutofit/>
          </a:bodyPr>
          <a:lstStyle/>
          <a:p>
            <a:r>
              <a:rPr lang="en-US" dirty="0"/>
              <a:t>Intensive TA Phase II: Focus on Independence, Sustainability and Scale-Up </a:t>
            </a:r>
          </a:p>
        </p:txBody>
      </p:sp>
      <p:graphicFrame>
        <p:nvGraphicFramePr>
          <p:cNvPr id="4" name="Content Placeholder 3" descr="list of items ECTA will provide during Phase 2">
            <a:extLst>
              <a:ext uri="{FF2B5EF4-FFF2-40B4-BE49-F238E27FC236}">
                <a16:creationId xmlns:a16="http://schemas.microsoft.com/office/drawing/2014/main" id="{7BFA7CB5-6EF9-D45A-9910-C3F6AD915FE8}"/>
              </a:ext>
            </a:extLst>
          </p:cNvPr>
          <p:cNvGraphicFramePr>
            <a:graphicFrameLocks/>
          </p:cNvGraphicFramePr>
          <p:nvPr>
            <p:extLst>
              <p:ext uri="{D42A27DB-BD31-4B8C-83A1-F6EECF244321}">
                <p14:modId xmlns:p14="http://schemas.microsoft.com/office/powerpoint/2010/main" val="3440921683"/>
              </p:ext>
            </p:extLst>
          </p:nvPr>
        </p:nvGraphicFramePr>
        <p:xfrm>
          <a:off x="1964646" y="1055154"/>
          <a:ext cx="8254093" cy="4097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5617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872" y="226980"/>
            <a:ext cx="8254093" cy="696656"/>
          </a:xfrm>
        </p:spPr>
        <p:txBody>
          <a:bodyPr>
            <a:normAutofit/>
          </a:bodyPr>
          <a:lstStyle/>
          <a:p>
            <a:r>
              <a:rPr lang="en-US" sz="3200" dirty="0"/>
              <a:t>Intended Outcomes</a:t>
            </a:r>
          </a:p>
        </p:txBody>
      </p:sp>
      <p:sp>
        <p:nvSpPr>
          <p:cNvPr id="3" name="Content Placeholder 2" descr="list of intended outcomes"/>
          <p:cNvSpPr>
            <a:spLocks noGrp="1"/>
          </p:cNvSpPr>
          <p:nvPr>
            <p:ph idx="1"/>
          </p:nvPr>
        </p:nvSpPr>
        <p:spPr>
          <a:xfrm>
            <a:off x="1964873" y="738910"/>
            <a:ext cx="8254093" cy="5458691"/>
          </a:xfrm>
        </p:spPr>
        <p:txBody>
          <a:bodyPr>
            <a:normAutofit/>
          </a:bodyPr>
          <a:lstStyle/>
          <a:p>
            <a:pPr marL="0" indent="0">
              <a:buNone/>
            </a:pPr>
            <a:endParaRPr lang="en-US" dirty="0"/>
          </a:p>
          <a:p>
            <a:pPr lvl="0"/>
            <a:endParaRPr lang="en-US" dirty="0"/>
          </a:p>
          <a:p>
            <a:endParaRPr lang="en-US" dirty="0"/>
          </a:p>
          <a:p>
            <a:endParaRPr lang="en-US" dirty="0"/>
          </a:p>
          <a:p>
            <a:endParaRPr lang="en-US" dirty="0"/>
          </a:p>
        </p:txBody>
      </p:sp>
      <p:graphicFrame>
        <p:nvGraphicFramePr>
          <p:cNvPr id="6" name="Diagram 5" descr="list of intended outcomes">
            <a:extLst>
              <a:ext uri="{FF2B5EF4-FFF2-40B4-BE49-F238E27FC236}">
                <a16:creationId xmlns:a16="http://schemas.microsoft.com/office/drawing/2014/main" id="{78F05087-CF73-A320-04D4-6E9F7CA55BEE}"/>
              </a:ext>
            </a:extLst>
          </p:cNvPr>
          <p:cNvGraphicFramePr/>
          <p:nvPr>
            <p:extLst>
              <p:ext uri="{D42A27DB-BD31-4B8C-83A1-F6EECF244321}">
                <p14:modId xmlns:p14="http://schemas.microsoft.com/office/powerpoint/2010/main" val="570321011"/>
              </p:ext>
            </p:extLst>
          </p:nvPr>
        </p:nvGraphicFramePr>
        <p:xfrm>
          <a:off x="1389888" y="1092754"/>
          <a:ext cx="9656064" cy="4672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1243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4715" y="152029"/>
            <a:ext cx="8254093" cy="914400"/>
          </a:xfrm>
        </p:spPr>
        <p:txBody>
          <a:bodyPr anchor="t">
            <a:normAutofit/>
          </a:bodyPr>
          <a:lstStyle/>
          <a:p>
            <a:r>
              <a:rPr lang="en-US" sz="3200" dirty="0"/>
              <a:t>Application Requirements</a:t>
            </a:r>
          </a:p>
        </p:txBody>
      </p:sp>
      <p:sp>
        <p:nvSpPr>
          <p:cNvPr id="3" name="Content Placeholder 2"/>
          <p:cNvSpPr>
            <a:spLocks noGrp="1"/>
          </p:cNvSpPr>
          <p:nvPr>
            <p:ph idx="1"/>
          </p:nvPr>
        </p:nvSpPr>
        <p:spPr>
          <a:xfrm>
            <a:off x="1662217" y="1929267"/>
            <a:ext cx="8859400" cy="4097988"/>
          </a:xfrm>
        </p:spPr>
        <p:txBody>
          <a:bodyPr anchor="t">
            <a:normAutofit lnSpcReduction="10000"/>
          </a:bodyPr>
          <a:lstStyle/>
          <a:p>
            <a:r>
              <a:rPr lang="en-US" sz="2400" dirty="0"/>
              <a:t>Submitted by Part B 619 Coordinator and state Special Education Director</a:t>
            </a:r>
          </a:p>
          <a:p>
            <a:r>
              <a:rPr lang="en-US" sz="2400" dirty="0"/>
              <a:t>Letters of Commitment </a:t>
            </a:r>
          </a:p>
          <a:p>
            <a:r>
              <a:rPr lang="en-US" sz="2400" dirty="0"/>
              <a:t>Ability to allocate $20,000 per year to support your implementation activities</a:t>
            </a:r>
          </a:p>
          <a:p>
            <a:r>
              <a:rPr lang="en-US" sz="2400" dirty="0"/>
              <a:t>Committed FTE to implementation (1.0; can be two people)</a:t>
            </a:r>
          </a:p>
          <a:p>
            <a:r>
              <a:rPr lang="en-US" sz="2400" dirty="0"/>
              <a:t>Commitment of 2-3 LEAs to serve as initial implementation sites</a:t>
            </a:r>
          </a:p>
          <a:p>
            <a:pPr marL="0" indent="0">
              <a:buNone/>
            </a:pPr>
            <a:endParaRPr lang="en-US" dirty="0"/>
          </a:p>
        </p:txBody>
      </p:sp>
      <p:sp>
        <p:nvSpPr>
          <p:cNvPr id="4" name="Rectangle 3">
            <a:extLst>
              <a:ext uri="{FF2B5EF4-FFF2-40B4-BE49-F238E27FC236}">
                <a16:creationId xmlns:a16="http://schemas.microsoft.com/office/drawing/2014/main" id="{5EEB761A-5218-8AF9-6559-25F9D0F72298}"/>
              </a:ext>
            </a:extLst>
          </p:cNvPr>
          <p:cNvSpPr/>
          <p:nvPr/>
        </p:nvSpPr>
        <p:spPr>
          <a:xfrm>
            <a:off x="3614315" y="1218220"/>
            <a:ext cx="4955203" cy="923330"/>
          </a:xfrm>
          <a:prstGeom prst="rect">
            <a:avLst/>
          </a:prstGeom>
          <a:noFill/>
        </p:spPr>
        <p:txBody>
          <a:bodyPr wrap="none" lIns="91440" tIns="45720" rIns="91440" bIns="45720">
            <a:prstTxWarp prst="textArchUp">
              <a:avLst/>
            </a:prstTxWarp>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COMMITMENT</a:t>
            </a:r>
          </a:p>
        </p:txBody>
      </p:sp>
    </p:spTree>
    <p:extLst>
      <p:ext uri="{BB962C8B-B14F-4D97-AF65-F5344CB8AC3E}">
        <p14:creationId xmlns:p14="http://schemas.microsoft.com/office/powerpoint/2010/main" val="4284660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Selection and Award</a:t>
            </a:r>
          </a:p>
        </p:txBody>
      </p:sp>
      <p:graphicFrame>
        <p:nvGraphicFramePr>
          <p:cNvPr id="2" name="Content Placeholder 1" descr="Application information including due date August 18 2023 and notification by end of September">
            <a:extLst>
              <a:ext uri="{FF2B5EF4-FFF2-40B4-BE49-F238E27FC236}">
                <a16:creationId xmlns:a16="http://schemas.microsoft.com/office/drawing/2014/main" id="{4B2D3B97-ED43-76E9-29D5-5DCD34A1CA3F}"/>
              </a:ext>
            </a:extLst>
          </p:cNvPr>
          <p:cNvGraphicFramePr>
            <a:graphicFrameLocks noGrp="1"/>
          </p:cNvGraphicFramePr>
          <p:nvPr>
            <p:ph idx="1"/>
            <p:extLst>
              <p:ext uri="{D42A27DB-BD31-4B8C-83A1-F6EECF244321}">
                <p14:modId xmlns:p14="http://schemas.microsoft.com/office/powerpoint/2010/main" val="563579317"/>
              </p:ext>
            </p:extLst>
          </p:nvPr>
        </p:nvGraphicFramePr>
        <p:xfrm>
          <a:off x="1964873" y="1368358"/>
          <a:ext cx="8254093" cy="4469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169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489" y="286329"/>
            <a:ext cx="5915025" cy="692727"/>
          </a:xfrm>
        </p:spPr>
        <p:txBody>
          <a:bodyPr>
            <a:normAutofit/>
          </a:bodyPr>
          <a:lstStyle/>
          <a:p>
            <a:r>
              <a:rPr lang="en-US" sz="3200" dirty="0"/>
              <a:t>Frequently Asked Questions</a:t>
            </a:r>
          </a:p>
        </p:txBody>
      </p:sp>
      <p:sp>
        <p:nvSpPr>
          <p:cNvPr id="3" name="Content Placeholder 2"/>
          <p:cNvSpPr>
            <a:spLocks noGrp="1"/>
          </p:cNvSpPr>
          <p:nvPr>
            <p:ph idx="1"/>
          </p:nvPr>
        </p:nvSpPr>
        <p:spPr>
          <a:xfrm>
            <a:off x="1298554" y="1170709"/>
            <a:ext cx="3747541" cy="4516582"/>
          </a:xfrm>
        </p:spPr>
        <p:txBody>
          <a:bodyPr>
            <a:normAutofit lnSpcReduction="10000"/>
          </a:bodyPr>
          <a:lstStyle/>
          <a:p>
            <a:pPr marL="385763" indent="-385763">
              <a:buFont typeface="+mj-lt"/>
              <a:buAutoNum type="arabicPeriod"/>
            </a:pPr>
            <a:r>
              <a:rPr lang="en-US" sz="1800" dirty="0"/>
              <a:t>What are our considerations for LEA selection? Should we select LEAs that have struggled with providing FAPE and LRE?</a:t>
            </a:r>
          </a:p>
          <a:p>
            <a:pPr marL="385763" indent="-385763">
              <a:buAutoNum type="arabicPeriod"/>
            </a:pPr>
            <a:r>
              <a:rPr lang="en-US" sz="1800" dirty="0"/>
              <a:t>Will you do training on preschool inclusion practices?</a:t>
            </a:r>
          </a:p>
          <a:p>
            <a:pPr marL="385763" indent="-385763">
              <a:buAutoNum type="arabicPeriod"/>
            </a:pPr>
            <a:r>
              <a:rPr lang="en-US" sz="1800" dirty="0"/>
              <a:t>We have a statewide system for training in inclusive practices and provide technical assistance to LEAs when requested. Are we eligible to apply?</a:t>
            </a:r>
          </a:p>
          <a:p>
            <a:pPr marL="385763" indent="-385763">
              <a:buAutoNum type="arabicPeriod"/>
            </a:pPr>
            <a:endParaRPr lang="en-US" dirty="0"/>
          </a:p>
          <a:p>
            <a:pPr marL="385763" indent="-385763">
              <a:buAutoNum type="arabicPeriod"/>
            </a:pPr>
            <a:endParaRPr lang="en-US" dirty="0"/>
          </a:p>
          <a:p>
            <a:pPr marL="385763" indent="-385763">
              <a:buAutoNum type="arabicPeriod"/>
            </a:pPr>
            <a:endParaRPr lang="en-US" dirty="0"/>
          </a:p>
        </p:txBody>
      </p:sp>
      <p:sp>
        <p:nvSpPr>
          <p:cNvPr id="6" name="TextBox 5">
            <a:extLst>
              <a:ext uri="{FF2B5EF4-FFF2-40B4-BE49-F238E27FC236}">
                <a16:creationId xmlns:a16="http://schemas.microsoft.com/office/drawing/2014/main" id="{2B4E9833-3A98-4B3E-9A10-3C11FF89BCC2}"/>
              </a:ext>
            </a:extLst>
          </p:cNvPr>
          <p:cNvSpPr txBox="1"/>
          <p:nvPr/>
        </p:nvSpPr>
        <p:spPr>
          <a:xfrm>
            <a:off x="6096000" y="1195371"/>
            <a:ext cx="3747541" cy="3139321"/>
          </a:xfrm>
          <a:prstGeom prst="rect">
            <a:avLst/>
          </a:prstGeom>
          <a:noFill/>
        </p:spPr>
        <p:txBody>
          <a:bodyPr wrap="square" rtlCol="0">
            <a:spAutoFit/>
          </a:bodyPr>
          <a:lstStyle/>
          <a:p>
            <a:r>
              <a:rPr lang="en-US" sz="1800" dirty="0">
                <a:solidFill>
                  <a:schemeClr val="accent2"/>
                </a:solidFill>
              </a:rPr>
              <a:t>4. </a:t>
            </a:r>
            <a:r>
              <a:rPr lang="en-US" sz="1800" dirty="0"/>
              <a:t>Who should be selected as a program coach? Are they staff already within the LEA? </a:t>
            </a:r>
          </a:p>
          <a:p>
            <a:r>
              <a:rPr lang="en-US" sz="1800" dirty="0">
                <a:solidFill>
                  <a:schemeClr val="accent2"/>
                </a:solidFill>
              </a:rPr>
              <a:t>5. </a:t>
            </a:r>
            <a:r>
              <a:rPr lang="en-US" sz="1800" dirty="0"/>
              <a:t>Our state wants to do a birth to five implementation in all settings and IDEA services. Can you help us with that? </a:t>
            </a:r>
          </a:p>
          <a:p>
            <a:r>
              <a:rPr lang="en-US" sz="1800" dirty="0">
                <a:solidFill>
                  <a:schemeClr val="accent2"/>
                </a:solidFill>
              </a:rPr>
              <a:t>6. </a:t>
            </a:r>
            <a:r>
              <a:rPr lang="en-US" sz="1800" dirty="0"/>
              <a:t>We have a state team already, but it is not cross-sector. Should we form a new one? </a:t>
            </a:r>
          </a:p>
          <a:p>
            <a:endParaRPr lang="en-US" sz="1800" dirty="0">
              <a:solidFill>
                <a:schemeClr val="accent2"/>
              </a:solidFill>
            </a:endParaRPr>
          </a:p>
        </p:txBody>
      </p:sp>
      <p:pic>
        <p:nvPicPr>
          <p:cNvPr id="10" name="Picture 9" descr="A child in a red shirt and jeans&#10;">
            <a:extLst>
              <a:ext uri="{FF2B5EF4-FFF2-40B4-BE49-F238E27FC236}">
                <a16:creationId xmlns:a16="http://schemas.microsoft.com/office/drawing/2014/main" id="{9FE404AF-9C98-FF58-A5E7-B60710B7F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2765" y="3570725"/>
            <a:ext cx="1894164" cy="2382180"/>
          </a:xfrm>
          <a:prstGeom prst="rect">
            <a:avLst/>
          </a:prstGeom>
          <a:ln>
            <a:noFill/>
          </a:ln>
          <a:effectLst>
            <a:softEdge rad="112500"/>
          </a:effectLst>
        </p:spPr>
      </p:pic>
    </p:spTree>
    <p:extLst>
      <p:ext uri="{BB962C8B-B14F-4D97-AF65-F5344CB8AC3E}">
        <p14:creationId xmlns:p14="http://schemas.microsoft.com/office/powerpoint/2010/main" val="3431725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7B03E1-0288-403A-892A-86F32019700D}"/>
              </a:ext>
            </a:extLst>
          </p:cNvPr>
          <p:cNvSpPr>
            <a:spLocks noGrp="1"/>
          </p:cNvSpPr>
          <p:nvPr>
            <p:ph type="title"/>
          </p:nvPr>
        </p:nvSpPr>
        <p:spPr>
          <a:xfrm>
            <a:off x="1968954" y="46507"/>
            <a:ext cx="8254093" cy="908991"/>
          </a:xfrm>
        </p:spPr>
        <p:txBody>
          <a:bodyPr>
            <a:normAutofit fontScale="90000"/>
          </a:bodyPr>
          <a:lstStyle/>
          <a:p>
            <a:br>
              <a:rPr lang="en-US" dirty="0"/>
            </a:br>
            <a:r>
              <a:rPr lang="en-US" sz="3600" dirty="0"/>
              <a:t>Any Other Questions?</a:t>
            </a:r>
            <a:br>
              <a:rPr lang="en-US" sz="3600" dirty="0"/>
            </a:br>
            <a:br>
              <a:rPr lang="en-US" sz="3600"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6" name="Rectangle 5">
            <a:extLst>
              <a:ext uri="{FF2B5EF4-FFF2-40B4-BE49-F238E27FC236}">
                <a16:creationId xmlns:a16="http://schemas.microsoft.com/office/drawing/2014/main" id="{5E6B2479-F9F9-4A6C-CD1E-F9919F199350}"/>
              </a:ext>
            </a:extLst>
          </p:cNvPr>
          <p:cNvSpPr/>
          <p:nvPr/>
        </p:nvSpPr>
        <p:spPr>
          <a:xfrm>
            <a:off x="2353744" y="4763910"/>
            <a:ext cx="7704944" cy="1046468"/>
          </a:xfrm>
          <a:prstGeom prst="rect">
            <a:avLst/>
          </a:prstGeom>
          <a:noFill/>
        </p:spPr>
        <p:txBody>
          <a:bodyPr wrap="none" lIns="91440" tIns="45720" rIns="91440" bIns="45720">
            <a:prstTxWarp prst="textArchDown">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Thank you! </a:t>
            </a:r>
          </a:p>
        </p:txBody>
      </p:sp>
      <p:pic>
        <p:nvPicPr>
          <p:cNvPr id="8" name="Picture 7" descr="A child in a blue striped shirt with his hand to his ear&#10;&#10;">
            <a:extLst>
              <a:ext uri="{FF2B5EF4-FFF2-40B4-BE49-F238E27FC236}">
                <a16:creationId xmlns:a16="http://schemas.microsoft.com/office/drawing/2014/main" id="{AD344396-0513-D58F-A647-A8A862842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713" y="1135972"/>
            <a:ext cx="3870104" cy="4151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0132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79FA9-9C57-7B3F-8319-EB7A67F8014B}"/>
              </a:ext>
            </a:extLst>
          </p:cNvPr>
          <p:cNvSpPr>
            <a:spLocks noGrp="1"/>
          </p:cNvSpPr>
          <p:nvPr>
            <p:ph type="title" idx="4294967295"/>
          </p:nvPr>
        </p:nvSpPr>
        <p:spPr>
          <a:xfrm>
            <a:off x="587828" y="-914400"/>
            <a:ext cx="11005457" cy="914400"/>
          </a:xfrm>
        </p:spPr>
        <p:txBody>
          <a:bodyPr vert="horz" lIns="91440" tIns="45720" rIns="91440" bIns="45720" rtlCol="0" anchor="b">
            <a:normAutofit/>
          </a:bodyPr>
          <a:lstStyle/>
          <a:p>
            <a:r>
              <a:rPr lang="en-US" dirty="0"/>
              <a:t>Conclusion</a:t>
            </a:r>
          </a:p>
        </p:txBody>
      </p:sp>
      <p:sp>
        <p:nvSpPr>
          <p:cNvPr id="4" name="Slide Number Placeholder 3">
            <a:extLst>
              <a:ext uri="{FF2B5EF4-FFF2-40B4-BE49-F238E27FC236}">
                <a16:creationId xmlns:a16="http://schemas.microsoft.com/office/drawing/2014/main" id="{42580B09-956A-1942-BD11-7B9911ECF3D0}"/>
              </a:ext>
            </a:extLst>
          </p:cNvPr>
          <p:cNvSpPr>
            <a:spLocks noGrp="1"/>
          </p:cNvSpPr>
          <p:nvPr>
            <p:ph type="sldNum" sz="quarter" idx="4294967295"/>
          </p:nvPr>
        </p:nvSpPr>
        <p:spPr>
          <a:xfrm>
            <a:off x="10958513" y="6350000"/>
            <a:ext cx="1233487" cy="503238"/>
          </a:xfrm>
        </p:spPr>
        <p:txBody>
          <a:bodyPr/>
          <a:lstStyle/>
          <a:p>
            <a:fld id="{8FF8BE51-C3B0-9B4F-9A06-4F809A9A7941}" type="slidenum">
              <a:rPr lang="en-US" smtClean="0"/>
              <a:pPr/>
              <a:t>28</a:t>
            </a:fld>
            <a:endParaRPr lang="en-US"/>
          </a:p>
        </p:txBody>
      </p:sp>
    </p:spTree>
    <p:extLst>
      <p:ext uri="{BB962C8B-B14F-4D97-AF65-F5344CB8AC3E}">
        <p14:creationId xmlns:p14="http://schemas.microsoft.com/office/powerpoint/2010/main" val="2349596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68954" y="118696"/>
            <a:ext cx="8254093" cy="914400"/>
          </a:xfrm>
        </p:spPr>
        <p:txBody>
          <a:bodyPr anchor="t">
            <a:normAutofit/>
          </a:bodyPr>
          <a:lstStyle/>
          <a:p>
            <a:r>
              <a:rPr lang="en-US" sz="3200" dirty="0"/>
              <a:t>Intensive TA Goal</a:t>
            </a:r>
          </a:p>
        </p:txBody>
      </p:sp>
      <p:graphicFrame>
        <p:nvGraphicFramePr>
          <p:cNvPr id="2" name="Content Placeholder 1" descr="list of the goals for enhancing state capacity">
            <a:extLst>
              <a:ext uri="{FF2B5EF4-FFF2-40B4-BE49-F238E27FC236}">
                <a16:creationId xmlns:a16="http://schemas.microsoft.com/office/drawing/2014/main" id="{76C820AB-9EAE-23A6-19D3-2FE3CC7E0881}"/>
              </a:ext>
            </a:extLst>
          </p:cNvPr>
          <p:cNvGraphicFramePr>
            <a:graphicFrameLocks noGrp="1"/>
          </p:cNvGraphicFramePr>
          <p:nvPr>
            <p:ph idx="1"/>
            <p:extLst>
              <p:ext uri="{D42A27DB-BD31-4B8C-83A1-F6EECF244321}">
                <p14:modId xmlns:p14="http://schemas.microsoft.com/office/powerpoint/2010/main" val="3376660456"/>
              </p:ext>
            </p:extLst>
          </p:nvPr>
        </p:nvGraphicFramePr>
        <p:xfrm>
          <a:off x="1680059" y="818147"/>
          <a:ext cx="9280549" cy="5034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4279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70C8-B83F-7FA6-F1E5-A1269879F423}"/>
              </a:ext>
            </a:extLst>
          </p:cNvPr>
          <p:cNvSpPr>
            <a:spLocks noGrp="1"/>
          </p:cNvSpPr>
          <p:nvPr>
            <p:ph type="title"/>
          </p:nvPr>
        </p:nvSpPr>
        <p:spPr>
          <a:xfrm>
            <a:off x="1964873" y="226991"/>
            <a:ext cx="8254093" cy="911753"/>
          </a:xfrm>
        </p:spPr>
        <p:txBody>
          <a:bodyPr vert="horz" lIns="91440" tIns="45720" rIns="91440" bIns="45720" rtlCol="0" anchor="t">
            <a:normAutofit/>
          </a:bodyPr>
          <a:lstStyle/>
          <a:p>
            <a:r>
              <a:rPr lang="en-US" sz="3200" b="1" i="0" kern="1200" cap="none" dirty="0">
                <a:effectLst/>
                <a:latin typeface="Arial" charset="0"/>
                <a:ea typeface="Arial" charset="0"/>
                <a:cs typeface="Arial" charset="0"/>
              </a:rPr>
              <a:t>What’s in it for you? </a:t>
            </a:r>
          </a:p>
        </p:txBody>
      </p:sp>
      <p:sp>
        <p:nvSpPr>
          <p:cNvPr id="4" name="TextBox 3">
            <a:extLst>
              <a:ext uri="{FF2B5EF4-FFF2-40B4-BE49-F238E27FC236}">
                <a16:creationId xmlns:a16="http://schemas.microsoft.com/office/drawing/2014/main" id="{A1BD0965-37B0-A2D9-6D6F-CE1E4AFEBDA9}"/>
              </a:ext>
            </a:extLst>
          </p:cNvPr>
          <p:cNvSpPr txBox="1"/>
          <p:nvPr/>
        </p:nvSpPr>
        <p:spPr>
          <a:xfrm>
            <a:off x="524257" y="1261289"/>
            <a:ext cx="5481938" cy="4334839"/>
          </a:xfrm>
          <a:prstGeom prst="rect">
            <a:avLst/>
          </a:prstGeom>
          <a:solidFill>
            <a:schemeClr val="accent3">
              <a:lumMod val="20000"/>
              <a:lumOff val="80000"/>
            </a:schemeClr>
          </a:solidFill>
          <a:effectLst>
            <a:softEdge rad="12700"/>
          </a:effectLst>
        </p:spPr>
        <p:txBody>
          <a:bodyPr vert="horz" lIns="91440" tIns="45720" rIns="91440" bIns="45720" rtlCol="0">
            <a:normAutofit/>
          </a:bodyPr>
          <a:lstStyle/>
          <a:p>
            <a:pPr defTabSz="685800">
              <a:lnSpc>
                <a:spcPct val="120000"/>
              </a:lnSpc>
              <a:spcBef>
                <a:spcPts val="750"/>
              </a:spcBef>
              <a:buClr>
                <a:schemeClr val="accent3"/>
              </a:buClr>
              <a:buSzPct val="100000"/>
            </a:pPr>
            <a:r>
              <a:rPr lang="en-US" sz="2400" cap="all" baseline="0" dirty="0">
                <a:latin typeface="Arial" charset="0"/>
                <a:cs typeface="Arial" charset="0"/>
              </a:rPr>
              <a:t>Selected states (2) will receive technical assistance and training to result in the sustainable implementation of the </a:t>
            </a:r>
            <a:r>
              <a:rPr lang="en-US" sz="2400" i="1" cap="all" baseline="0" dirty="0">
                <a:latin typeface="Arial" charset="0"/>
                <a:cs typeface="Arial" charset="0"/>
              </a:rPr>
              <a:t>Indicators of High-Quality Inclusion </a:t>
            </a:r>
            <a:r>
              <a:rPr lang="en-US" sz="2400" cap="all" baseline="0" dirty="0">
                <a:latin typeface="Arial" charset="0"/>
                <a:cs typeface="Arial" charset="0"/>
              </a:rPr>
              <a:t>at the state, LEA/Community, and implementation site levels.</a:t>
            </a:r>
          </a:p>
        </p:txBody>
      </p:sp>
      <p:sp>
        <p:nvSpPr>
          <p:cNvPr id="9" name="Rectangle 8">
            <a:extLst>
              <a:ext uri="{FF2B5EF4-FFF2-40B4-BE49-F238E27FC236}">
                <a16:creationId xmlns:a16="http://schemas.microsoft.com/office/drawing/2014/main" id="{051BF6F3-FECE-17DB-5CE3-B659FEBC5478}"/>
              </a:ext>
            </a:extLst>
          </p:cNvPr>
          <p:cNvSpPr/>
          <p:nvPr/>
        </p:nvSpPr>
        <p:spPr>
          <a:xfrm>
            <a:off x="6177643" y="1121123"/>
            <a:ext cx="4041322" cy="911752"/>
          </a:xfrm>
          <a:prstGeom prst="rect">
            <a:avLst/>
          </a:prstGeom>
          <a:solidFill>
            <a:schemeClr val="accent1">
              <a:lumMod val="75000"/>
            </a:schemeClr>
          </a:solidFill>
          <a:ln w="50800">
            <a:solidFill>
              <a:schemeClr val="accent1"/>
            </a:solidFill>
          </a:ln>
        </p:spPr>
        <p:txBody>
          <a:bodyPr vert="horz" lIns="91440" tIns="45720" rIns="91440" bIns="45720" rtlCol="0" anchor="ctr">
            <a:noAutofit/>
          </a:bodyPr>
          <a:lstStyle/>
          <a:p>
            <a:pPr algn="ctr" defTabSz="685800">
              <a:spcBef>
                <a:spcPts val="750"/>
              </a:spcBef>
              <a:buClr>
                <a:schemeClr val="accent1"/>
              </a:buClr>
              <a:buSzPct val="100000"/>
            </a:pPr>
            <a:r>
              <a:rPr lang="en-US" sz="2800" b="1" kern="1200" cap="all" spc="0" baseline="0" dirty="0">
                <a:ln w="0"/>
                <a:solidFill>
                  <a:schemeClr val="bg1"/>
                </a:solidFill>
                <a:effectLst/>
                <a:latin typeface="Arial" charset="0"/>
                <a:ea typeface="Arial" charset="0"/>
                <a:cs typeface="Arial" charset="0"/>
              </a:rPr>
              <a:t>Each and Every Child Wins! </a:t>
            </a:r>
          </a:p>
        </p:txBody>
      </p:sp>
      <p:pic>
        <p:nvPicPr>
          <p:cNvPr id="12" name="Picture 11" descr="A young girl and her mother playing on  a playground">
            <a:extLst>
              <a:ext uri="{FF2B5EF4-FFF2-40B4-BE49-F238E27FC236}">
                <a16:creationId xmlns:a16="http://schemas.microsoft.com/office/drawing/2014/main" id="{FACE0BFA-A965-017C-6972-55605D818BD1}"/>
              </a:ext>
            </a:extLst>
          </p:cNvPr>
          <p:cNvPicPr>
            <a:picLocks noChangeAspect="1"/>
          </p:cNvPicPr>
          <p:nvPr/>
        </p:nvPicPr>
        <p:blipFill>
          <a:blip r:embed="rId2"/>
          <a:stretch>
            <a:fillRect/>
          </a:stretch>
        </p:blipFill>
        <p:spPr>
          <a:xfrm>
            <a:off x="6962274" y="2155418"/>
            <a:ext cx="2732756" cy="3860478"/>
          </a:xfrm>
          <a:prstGeom prst="rect">
            <a:avLst/>
          </a:prstGeom>
          <a:ln>
            <a:noFill/>
          </a:ln>
          <a:effectLst>
            <a:softEdge rad="112500"/>
          </a:effectLst>
        </p:spPr>
      </p:pic>
    </p:spTree>
    <p:extLst>
      <p:ext uri="{BB962C8B-B14F-4D97-AF65-F5344CB8AC3E}">
        <p14:creationId xmlns:p14="http://schemas.microsoft.com/office/powerpoint/2010/main" val="1471248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IMPLEMENTING, SUSTAINING AND SCALING-UP HIGH-QUALITY INCLUSIVE PRESCHOOL POLICIES AND PRACTICES</a:t>
            </a:r>
            <a:br>
              <a:rPr lang="en-US" sz="2000" dirty="0"/>
            </a:br>
            <a:endParaRPr lang="en-US" sz="2000" dirty="0"/>
          </a:p>
        </p:txBody>
      </p:sp>
      <p:sp>
        <p:nvSpPr>
          <p:cNvPr id="3" name="Content Placeholder 2"/>
          <p:cNvSpPr>
            <a:spLocks noGrp="1"/>
          </p:cNvSpPr>
          <p:nvPr>
            <p:ph idx="1"/>
          </p:nvPr>
        </p:nvSpPr>
        <p:spPr>
          <a:xfrm>
            <a:off x="1964872" y="1645084"/>
            <a:ext cx="8254093" cy="4097988"/>
          </a:xfrm>
        </p:spPr>
        <p:txBody>
          <a:bodyPr>
            <a:normAutofit lnSpcReduction="10000"/>
          </a:bodyPr>
          <a:lstStyle/>
          <a:p>
            <a:pPr marL="0" indent="0">
              <a:buNone/>
            </a:pPr>
            <a:r>
              <a:rPr lang="en-US" b="1" dirty="0"/>
              <a:t> </a:t>
            </a:r>
            <a:endParaRPr lang="en-US" dirty="0"/>
          </a:p>
          <a:p>
            <a:r>
              <a:rPr lang="en-US" dirty="0"/>
              <a:t>RFA posted on ECTA website; online submission</a:t>
            </a:r>
          </a:p>
          <a:p>
            <a:endParaRPr lang="en-US" dirty="0"/>
          </a:p>
          <a:p>
            <a:r>
              <a:rPr lang="en-US" dirty="0"/>
              <a:t>Applications due </a:t>
            </a:r>
            <a:r>
              <a:rPr lang="en-US" b="1" dirty="0"/>
              <a:t>August 18, 2023 </a:t>
            </a:r>
          </a:p>
          <a:p>
            <a:pPr lvl="1"/>
            <a:r>
              <a:rPr lang="en-US" dirty="0"/>
              <a:t>Submitted by Part B 619 Coordinator and state Special Education Director</a:t>
            </a:r>
          </a:p>
          <a:p>
            <a:pPr lvl="1"/>
            <a:endParaRPr lang="en-US" dirty="0"/>
          </a:p>
          <a:p>
            <a:r>
              <a:rPr lang="en-US" dirty="0"/>
              <a:t>TA Provided from September 2023- August 2025</a:t>
            </a:r>
          </a:p>
          <a:p>
            <a:endParaRPr lang="en-US" b="1" dirty="0"/>
          </a:p>
          <a:p>
            <a:endParaRPr lang="en-US" dirty="0"/>
          </a:p>
          <a:p>
            <a:endParaRPr lang="en-US" dirty="0"/>
          </a:p>
        </p:txBody>
      </p:sp>
    </p:spTree>
    <p:extLst>
      <p:ext uri="{BB962C8B-B14F-4D97-AF65-F5344CB8AC3E}">
        <p14:creationId xmlns:p14="http://schemas.microsoft.com/office/powerpoint/2010/main" val="470537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FF042-F67F-41EC-9777-6D4FCC4C0BBB}"/>
              </a:ext>
            </a:extLst>
          </p:cNvPr>
          <p:cNvSpPr>
            <a:spLocks noGrp="1"/>
          </p:cNvSpPr>
          <p:nvPr>
            <p:ph type="title"/>
          </p:nvPr>
        </p:nvSpPr>
        <p:spPr/>
        <p:txBody>
          <a:bodyPr>
            <a:normAutofit fontScale="90000"/>
          </a:bodyPr>
          <a:lstStyle/>
          <a:p>
            <a:r>
              <a:rPr lang="en-US" sz="3600" dirty="0">
                <a:solidFill>
                  <a:schemeClr val="accent5">
                    <a:lumMod val="60000"/>
                    <a:lumOff val="40000"/>
                  </a:schemeClr>
                </a:solidFill>
              </a:rPr>
              <a:t>High-Quality </a:t>
            </a:r>
            <a:r>
              <a:rPr lang="en-US" sz="3600" dirty="0"/>
              <a:t>Inclusion: </a:t>
            </a:r>
            <a:br>
              <a:rPr lang="en-US" sz="3600" dirty="0"/>
            </a:br>
            <a:r>
              <a:rPr lang="en-US" sz="3600" dirty="0"/>
              <a:t>What is It?</a:t>
            </a:r>
          </a:p>
        </p:txBody>
      </p:sp>
      <p:graphicFrame>
        <p:nvGraphicFramePr>
          <p:cNvPr id="6" name="Diagram 5" descr="list of what high-quality inclusion has and does">
            <a:extLst>
              <a:ext uri="{FF2B5EF4-FFF2-40B4-BE49-F238E27FC236}">
                <a16:creationId xmlns:a16="http://schemas.microsoft.com/office/drawing/2014/main" id="{B3978C87-1F08-DB41-579C-4AD9D7F00FF6}"/>
              </a:ext>
            </a:extLst>
          </p:cNvPr>
          <p:cNvGraphicFramePr/>
          <p:nvPr>
            <p:extLst>
              <p:ext uri="{D42A27DB-BD31-4B8C-83A1-F6EECF244321}">
                <p14:modId xmlns:p14="http://schemas.microsoft.com/office/powerpoint/2010/main" val="1817680891"/>
              </p:ext>
            </p:extLst>
          </p:nvPr>
        </p:nvGraphicFramePr>
        <p:xfrm>
          <a:off x="1819565" y="1141380"/>
          <a:ext cx="8433906" cy="5064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6D7E0D4E-A03B-B62B-BCA6-8B76956452E4}"/>
              </a:ext>
            </a:extLst>
          </p:cNvPr>
          <p:cNvSpPr txBox="1"/>
          <p:nvPr/>
        </p:nvSpPr>
        <p:spPr>
          <a:xfrm>
            <a:off x="9702607" y="6241614"/>
            <a:ext cx="2714027" cy="369332"/>
          </a:xfrm>
          <a:prstGeom prst="rect">
            <a:avLst/>
          </a:prstGeom>
          <a:noFill/>
        </p:spPr>
        <p:txBody>
          <a:bodyPr wrap="square">
            <a:spAutoFit/>
          </a:bodyPr>
          <a:lstStyle/>
          <a:p>
            <a:pPr marL="0" indent="0">
              <a:buNone/>
            </a:pPr>
            <a:r>
              <a:rPr lang="en-US" sz="1800" dirty="0">
                <a:solidFill>
                  <a:schemeClr val="bg1"/>
                </a:solidFill>
              </a:rPr>
              <a:t>DEC/NAEYC 2009</a:t>
            </a:r>
          </a:p>
        </p:txBody>
      </p:sp>
    </p:spTree>
    <p:extLst>
      <p:ext uri="{BB962C8B-B14F-4D97-AF65-F5344CB8AC3E}">
        <p14:creationId xmlns:p14="http://schemas.microsoft.com/office/powerpoint/2010/main" val="1417024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738A0-1C6D-42CB-B878-F6B277F60BFC}"/>
              </a:ext>
            </a:extLst>
          </p:cNvPr>
          <p:cNvSpPr>
            <a:spLocks noGrp="1"/>
          </p:cNvSpPr>
          <p:nvPr>
            <p:ph type="title"/>
          </p:nvPr>
        </p:nvSpPr>
        <p:spPr>
          <a:xfrm>
            <a:off x="1964872" y="226981"/>
            <a:ext cx="8254092" cy="899693"/>
          </a:xfrm>
        </p:spPr>
        <p:txBody>
          <a:bodyPr anchor="t">
            <a:noAutofit/>
          </a:bodyPr>
          <a:lstStyle/>
          <a:p>
            <a:r>
              <a:rPr lang="en-US" dirty="0"/>
              <a:t>High-Quality Inclusion: </a:t>
            </a:r>
            <a:br>
              <a:rPr lang="en-US" dirty="0"/>
            </a:br>
            <a:r>
              <a:rPr lang="en-US" dirty="0"/>
              <a:t>How do We Get There?</a:t>
            </a:r>
          </a:p>
        </p:txBody>
      </p:sp>
      <p:sp>
        <p:nvSpPr>
          <p:cNvPr id="3" name="Content Placeholder 2">
            <a:extLst>
              <a:ext uri="{FF2B5EF4-FFF2-40B4-BE49-F238E27FC236}">
                <a16:creationId xmlns:a16="http://schemas.microsoft.com/office/drawing/2014/main" id="{A5CD05BB-9132-485B-A9D5-8800701D2FFA}"/>
              </a:ext>
            </a:extLst>
          </p:cNvPr>
          <p:cNvSpPr>
            <a:spLocks noGrp="1"/>
          </p:cNvSpPr>
          <p:nvPr>
            <p:ph sz="half" idx="1"/>
          </p:nvPr>
        </p:nvSpPr>
        <p:spPr>
          <a:xfrm>
            <a:off x="571935" y="1126674"/>
            <a:ext cx="5386948" cy="4945478"/>
          </a:xfrm>
        </p:spPr>
        <p:txBody>
          <a:bodyPr>
            <a:noAutofit/>
          </a:bodyPr>
          <a:lstStyle/>
          <a:p>
            <a:r>
              <a:rPr lang="en-US" sz="2000" dirty="0"/>
              <a:t>Changing minds, beliefs, attitudes and values: increase understanding of the importance of high-quality preschool inclusion</a:t>
            </a:r>
          </a:p>
          <a:p>
            <a:r>
              <a:rPr lang="en-US" sz="2000" dirty="0"/>
              <a:t>Changing state implementation infrastructure: implementing funding, personnel, professional development, and other actions that promote high-quality preschool inclusion</a:t>
            </a:r>
          </a:p>
          <a:p>
            <a:r>
              <a:rPr lang="en-US" sz="2000" dirty="0"/>
              <a:t>Changing practice: implementing high- quality inclusion practices within ECE environments</a:t>
            </a:r>
          </a:p>
        </p:txBody>
      </p:sp>
      <p:sp>
        <p:nvSpPr>
          <p:cNvPr id="4" name="Thought Bubble: Cloud 3" descr="green thought bubble that says &quot;values, policies, and practices, access, participation, and supports&quot;">
            <a:extLst>
              <a:ext uri="{FF2B5EF4-FFF2-40B4-BE49-F238E27FC236}">
                <a16:creationId xmlns:a16="http://schemas.microsoft.com/office/drawing/2014/main" id="{D9B3C747-834B-8918-AD56-F9677CCCCD79}"/>
              </a:ext>
            </a:extLst>
          </p:cNvPr>
          <p:cNvSpPr/>
          <p:nvPr/>
        </p:nvSpPr>
        <p:spPr>
          <a:xfrm rot="2264511">
            <a:off x="7175144" y="1291510"/>
            <a:ext cx="3792311" cy="340192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Box 4">
            <a:extLst>
              <a:ext uri="{FF2B5EF4-FFF2-40B4-BE49-F238E27FC236}">
                <a16:creationId xmlns:a16="http://schemas.microsoft.com/office/drawing/2014/main" id="{648F2BF3-6376-27C4-891D-ECB02F697475}"/>
              </a:ext>
            </a:extLst>
          </p:cNvPr>
          <p:cNvSpPr txBox="1"/>
          <p:nvPr/>
        </p:nvSpPr>
        <p:spPr>
          <a:xfrm>
            <a:off x="7519338" y="2301660"/>
            <a:ext cx="3237017" cy="1477328"/>
          </a:xfrm>
          <a:prstGeom prst="rect">
            <a:avLst/>
          </a:prstGeom>
          <a:noFill/>
        </p:spPr>
        <p:txBody>
          <a:bodyPr wrap="square" rtlCol="0">
            <a:spAutoFit/>
          </a:bodyPr>
          <a:lstStyle/>
          <a:p>
            <a:pPr marL="0" indent="0" algn="ctr">
              <a:buNone/>
            </a:pPr>
            <a:r>
              <a:rPr lang="en-US" sz="1800" dirty="0">
                <a:solidFill>
                  <a:srgbClr val="000000"/>
                </a:solidFill>
              </a:rPr>
              <a:t>“values, policies, and practices”</a:t>
            </a:r>
          </a:p>
          <a:p>
            <a:pPr marL="0" indent="0" algn="ctr">
              <a:buNone/>
            </a:pPr>
            <a:r>
              <a:rPr lang="en-US" sz="1800" dirty="0">
                <a:solidFill>
                  <a:srgbClr val="000000"/>
                </a:solidFill>
              </a:rPr>
              <a:t>“access, participation, and supports”</a:t>
            </a:r>
          </a:p>
          <a:p>
            <a:endParaRPr lang="en-US" sz="1800" dirty="0"/>
          </a:p>
        </p:txBody>
      </p:sp>
    </p:spTree>
    <p:extLst>
      <p:ext uri="{BB962C8B-B14F-4D97-AF65-F5344CB8AC3E}">
        <p14:creationId xmlns:p14="http://schemas.microsoft.com/office/powerpoint/2010/main" val="1546597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7F53B6-10D6-4981-2F52-6F55BD58B30B}"/>
              </a:ext>
            </a:extLst>
          </p:cNvPr>
          <p:cNvSpPr>
            <a:spLocks noGrp="1"/>
          </p:cNvSpPr>
          <p:nvPr>
            <p:ph type="title"/>
          </p:nvPr>
        </p:nvSpPr>
        <p:spPr>
          <a:xfrm>
            <a:off x="587828" y="-914400"/>
            <a:ext cx="11005457" cy="914400"/>
          </a:xfrm>
        </p:spPr>
        <p:txBody>
          <a:bodyPr vert="horz" lIns="91440" tIns="45720" rIns="91440" bIns="45720" rtlCol="0" anchor="b">
            <a:normAutofit/>
          </a:bodyPr>
          <a:lstStyle/>
          <a:p>
            <a:r>
              <a:rPr lang="en-US" dirty="0"/>
              <a:t>Professional Development Network</a:t>
            </a:r>
          </a:p>
        </p:txBody>
      </p:sp>
      <p:pic>
        <p:nvPicPr>
          <p:cNvPr id="2" name="Picture 1" descr="Diagram of the development network with state leadership team at the top, followed by community leadership teams on the second tier, program implementation coaches on the third tier, implementation sites on the fourth tier, and data and evaluation systems on the fifth tier.">
            <a:extLst>
              <a:ext uri="{FF2B5EF4-FFF2-40B4-BE49-F238E27FC236}">
                <a16:creationId xmlns:a16="http://schemas.microsoft.com/office/drawing/2014/main" id="{224F99B2-A605-F0A0-E8CC-999E815C63E6}"/>
              </a:ext>
            </a:extLst>
          </p:cNvPr>
          <p:cNvPicPr>
            <a:picLocks noChangeAspect="1"/>
          </p:cNvPicPr>
          <p:nvPr/>
        </p:nvPicPr>
        <p:blipFill>
          <a:blip r:embed="rId3"/>
          <a:stretch>
            <a:fillRect/>
          </a:stretch>
        </p:blipFill>
        <p:spPr>
          <a:xfrm>
            <a:off x="1135502" y="68263"/>
            <a:ext cx="9920996" cy="6721475"/>
          </a:xfrm>
          <a:prstGeom prst="rect">
            <a:avLst/>
          </a:prstGeom>
          <a:noFill/>
        </p:spPr>
      </p:pic>
    </p:spTree>
    <p:extLst>
      <p:ext uri="{BB962C8B-B14F-4D97-AF65-F5344CB8AC3E}">
        <p14:creationId xmlns:p14="http://schemas.microsoft.com/office/powerpoint/2010/main" val="1854088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B6553-4D67-4BB6-B007-469C16BB330E}"/>
              </a:ext>
            </a:extLst>
          </p:cNvPr>
          <p:cNvSpPr>
            <a:spLocks noGrp="1"/>
          </p:cNvSpPr>
          <p:nvPr>
            <p:ph type="title"/>
          </p:nvPr>
        </p:nvSpPr>
        <p:spPr/>
        <p:txBody>
          <a:bodyPr>
            <a:noAutofit/>
          </a:bodyPr>
          <a:lstStyle/>
          <a:p>
            <a:r>
              <a:rPr lang="en-US" sz="2800" dirty="0"/>
              <a:t>Using the ECTA &amp; NCPMI High Quality Indicator Tools</a:t>
            </a:r>
          </a:p>
        </p:txBody>
      </p:sp>
      <p:sp>
        <p:nvSpPr>
          <p:cNvPr id="3" name="Content Placeholder 2">
            <a:extLst>
              <a:ext uri="{FF2B5EF4-FFF2-40B4-BE49-F238E27FC236}">
                <a16:creationId xmlns:a16="http://schemas.microsoft.com/office/drawing/2014/main" id="{46C58AD9-C4B0-4F1F-85D3-78A63F16F350}"/>
              </a:ext>
            </a:extLst>
          </p:cNvPr>
          <p:cNvSpPr>
            <a:spLocks noGrp="1"/>
          </p:cNvSpPr>
          <p:nvPr>
            <p:ph idx="1"/>
          </p:nvPr>
        </p:nvSpPr>
        <p:spPr>
          <a:xfrm>
            <a:off x="1560577" y="1292352"/>
            <a:ext cx="8658390" cy="4517321"/>
          </a:xfrm>
        </p:spPr>
        <p:txBody>
          <a:bodyPr>
            <a:normAutofit lnSpcReduction="10000"/>
          </a:bodyPr>
          <a:lstStyle/>
          <a:p>
            <a:r>
              <a:rPr lang="en-US" sz="2400" dirty="0"/>
              <a:t>A national initiative with partners across early care and education to develop indicators of  high-quality inclusive policies and practices at the </a:t>
            </a:r>
          </a:p>
          <a:p>
            <a:pPr marL="685800" lvl="1" indent="-342900">
              <a:buFont typeface="+mj-lt"/>
              <a:buAutoNum type="arabicPeriod"/>
            </a:pPr>
            <a:r>
              <a:rPr lang="en-US" sz="2400" b="1" dirty="0"/>
              <a:t>State,</a:t>
            </a:r>
            <a:r>
              <a:rPr lang="en-US" sz="2400" dirty="0"/>
              <a:t> </a:t>
            </a:r>
          </a:p>
          <a:p>
            <a:pPr marL="685800" lvl="1" indent="-342900">
              <a:buFont typeface="+mj-lt"/>
              <a:buAutoNum type="arabicPeriod"/>
            </a:pPr>
            <a:r>
              <a:rPr lang="en-US" sz="2400" b="1" dirty="0"/>
              <a:t>Community,</a:t>
            </a:r>
          </a:p>
          <a:p>
            <a:pPr marL="685800" lvl="1" indent="-342900">
              <a:buFont typeface="+mj-lt"/>
              <a:buAutoNum type="arabicPeriod"/>
            </a:pPr>
            <a:r>
              <a:rPr lang="en-US" sz="2400" b="1" dirty="0"/>
              <a:t>Local program,  </a:t>
            </a:r>
            <a:r>
              <a:rPr lang="en-US" sz="2400" dirty="0"/>
              <a:t>and </a:t>
            </a:r>
          </a:p>
          <a:p>
            <a:pPr marL="685800" lvl="1" indent="-342900">
              <a:buFont typeface="+mj-lt"/>
              <a:buAutoNum type="arabicPeriod"/>
            </a:pPr>
            <a:r>
              <a:rPr lang="en-US" sz="2400" b="1" dirty="0"/>
              <a:t>Early care and education environments</a:t>
            </a:r>
            <a:r>
              <a:rPr lang="en-US" sz="2400" dirty="0"/>
              <a:t> levels</a:t>
            </a:r>
          </a:p>
          <a:p>
            <a:pPr marL="685800" lvl="1" indent="-342900">
              <a:buFont typeface="+mj-lt"/>
              <a:buAutoNum type="arabicPeriod"/>
            </a:pPr>
            <a:endParaRPr lang="en-US" sz="1800" dirty="0"/>
          </a:p>
          <a:p>
            <a:r>
              <a:rPr lang="en-US" sz="1950" dirty="0"/>
              <a:t>The four sets of indicators will guide team processes to strengthen implementation and collaboration for high quality inclusion </a:t>
            </a:r>
          </a:p>
        </p:txBody>
      </p:sp>
    </p:spTree>
    <p:extLst>
      <p:ext uri="{BB962C8B-B14F-4D97-AF65-F5344CB8AC3E}">
        <p14:creationId xmlns:p14="http://schemas.microsoft.com/office/powerpoint/2010/main" val="3106359472"/>
      </p:ext>
    </p:extLst>
  </p:cSld>
  <p:clrMapOvr>
    <a:masterClrMapping/>
  </p:clrMapOvr>
</p:sld>
</file>

<file path=ppt/theme/theme1.xml><?xml version="1.0" encoding="utf-8"?>
<a:theme xmlns:a="http://schemas.openxmlformats.org/drawingml/2006/main" name="Gallery">
  <a:themeElements>
    <a:clrScheme name="ECTA-2018-Final">
      <a:dk1>
        <a:srgbClr val="000000"/>
      </a:dk1>
      <a:lt1>
        <a:srgbClr val="FFFFFF"/>
      </a:lt1>
      <a:dk2>
        <a:srgbClr val="13284B"/>
      </a:dk2>
      <a:lt2>
        <a:srgbClr val="EBF6FF"/>
      </a:lt2>
      <a:accent1>
        <a:srgbClr val="24B953"/>
      </a:accent1>
      <a:accent2>
        <a:srgbClr val="79D32A"/>
      </a:accent2>
      <a:accent3>
        <a:srgbClr val="0178D2"/>
      </a:accent3>
      <a:accent4>
        <a:srgbClr val="145083"/>
      </a:accent4>
      <a:accent5>
        <a:srgbClr val="9A2279"/>
      </a:accent5>
      <a:accent6>
        <a:srgbClr val="F7931D"/>
      </a:accent6>
      <a:hlink>
        <a:srgbClr val="9DD3FF"/>
      </a:hlink>
      <a:folHlink>
        <a:srgbClr val="145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C9FC4C8E81C74EA077FD4A6A616E7F" ma:contentTypeVersion="16" ma:contentTypeDescription="Create a new document." ma:contentTypeScope="" ma:versionID="ff47b30e14e5f0798f1601c6ce584dc4">
  <xsd:schema xmlns:xsd="http://www.w3.org/2001/XMLSchema" xmlns:xs="http://www.w3.org/2001/XMLSchema" xmlns:p="http://schemas.microsoft.com/office/2006/metadata/properties" xmlns:ns2="8d8b1221-cb47-43e5-997b-7d0bdebf637a" xmlns:ns3="09c8a845-e7a6-41fb-9590-158bae58e4d1" xmlns:ns4="c436c572-21bc-4fc1-bb65-153c842e904d" targetNamespace="http://schemas.microsoft.com/office/2006/metadata/properties" ma:root="true" ma:fieldsID="40442ad80bc1e17e8eab154c0f35abc0" ns2:_="" ns3:_="" ns4:_="">
    <xsd:import namespace="8d8b1221-cb47-43e5-997b-7d0bdebf637a"/>
    <xsd:import namespace="09c8a845-e7a6-41fb-9590-158bae58e4d1"/>
    <xsd:import namespace="c436c572-21bc-4fc1-bb65-153c842e90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1221-cb47-43e5-997b-7d0bdebf637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c8a845-e7a6-41fb-9590-158bae58e4d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36c572-21bc-4fc1-bb65-153c842e904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80e1644-1452-4b3d-990c-3b27352efd04}" ma:internalName="TaxCatchAll" ma:showField="CatchAllData" ma:web="c436c572-21bc-4fc1-bb65-153c842e90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436c572-21bc-4fc1-bb65-153c842e904d" xsi:nil="true"/>
    <lcf76f155ced4ddcb4097134ff3c332f xmlns="09c8a845-e7a6-41fb-9590-158bae58e4d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E04B737-9014-4F55-BBE5-6E51CA600E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8b1221-cb47-43e5-997b-7d0bdebf637a"/>
    <ds:schemaRef ds:uri="09c8a845-e7a6-41fb-9590-158bae58e4d1"/>
    <ds:schemaRef ds:uri="c436c572-21bc-4fc1-bb65-153c842e90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12D7D0-E325-4D45-8D08-C9CD3E84CC19}">
  <ds:schemaRefs>
    <ds:schemaRef ds:uri="http://schemas.microsoft.com/sharepoint/v3/contenttype/forms"/>
  </ds:schemaRefs>
</ds:datastoreItem>
</file>

<file path=customXml/itemProps3.xml><?xml version="1.0" encoding="utf-8"?>
<ds:datastoreItem xmlns:ds="http://schemas.openxmlformats.org/officeDocument/2006/customXml" ds:itemID="{6BC07F56-F1D5-43AE-BB82-E0CD4F5815AC}">
  <ds:schemaRefs>
    <ds:schemaRef ds:uri="http://schemas.microsoft.com/office/infopath/2007/PartnerControls"/>
    <ds:schemaRef ds:uri="http://schemas.openxmlformats.org/package/2006/metadata/core-properties"/>
    <ds:schemaRef ds:uri="c436c572-21bc-4fc1-bb65-153c842e904d"/>
    <ds:schemaRef ds:uri="http://purl.org/dc/terms/"/>
    <ds:schemaRef ds:uri="http://schemas.microsoft.com/office/2006/documentManagement/types"/>
    <ds:schemaRef ds:uri="http://purl.org/dc/elements/1.1/"/>
    <ds:schemaRef ds:uri="8d8b1221-cb47-43e5-997b-7d0bdebf637a"/>
    <ds:schemaRef ds:uri="http://schemas.microsoft.com/office/2006/metadata/properties"/>
    <ds:schemaRef ds:uri="http://www.w3.org/XML/1998/namespace"/>
    <ds:schemaRef ds:uri="09c8a845-e7a6-41fb-9590-158bae58e4d1"/>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ecta2-template-v1</Template>
  <TotalTime>526</TotalTime>
  <Words>2799</Words>
  <Application>Microsoft Office PowerPoint</Application>
  <PresentationFormat>Widescreen</PresentationFormat>
  <Paragraphs>217</Paragraphs>
  <Slides>28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Gallery</vt:lpstr>
      <vt:lpstr>Implementing, Sustaining and Scaling-Up High-Quality Inclusive Preschool Policies and Practices:  Application for Intensive TA</vt:lpstr>
      <vt:lpstr>Agenda</vt:lpstr>
      <vt:lpstr>Intensive TA Goal</vt:lpstr>
      <vt:lpstr>What’s in it for you? </vt:lpstr>
      <vt:lpstr>IMPLEMENTING, SUSTAINING AND SCALING-UP HIGH-QUALITY INCLUSIVE PRESCHOOL POLICIES AND PRACTICES </vt:lpstr>
      <vt:lpstr>High-Quality Inclusion:  What is It?</vt:lpstr>
      <vt:lpstr>High-Quality Inclusion:  How do We Get There?</vt:lpstr>
      <vt:lpstr>Professional Development Network</vt:lpstr>
      <vt:lpstr>Using the ECTA &amp; NCPMI High Quality Indicator Tools</vt:lpstr>
      <vt:lpstr>The Indicators of High-Quality Inclusion</vt:lpstr>
      <vt:lpstr>Terms We Use and What They Mean</vt:lpstr>
      <vt:lpstr>What is a Program Implementation Coach?</vt:lpstr>
      <vt:lpstr>More Terms</vt:lpstr>
      <vt:lpstr>Our Implementation and Scale-up Approach: Statewide Implementation Guide</vt:lpstr>
      <vt:lpstr>Major Components of the Guide</vt:lpstr>
      <vt:lpstr>Intensive TA to be provided by ECTA across two and 1/2 years  </vt:lpstr>
      <vt:lpstr>Intensive TA Phase I: State Leadership Team</vt:lpstr>
      <vt:lpstr>Intensive TA Phase I: Community Inclusion Teams</vt:lpstr>
      <vt:lpstr>Intensive TA Phase I: Implementation Site Leadership Team </vt:lpstr>
      <vt:lpstr>Intensive TA Phase I: Practitioner Coaches</vt:lpstr>
      <vt:lpstr>Intensive TA Phase I: Practitioners </vt:lpstr>
      <vt:lpstr>Intensive TA Phase II: Focus on Independence, Sustainability and Scale-Up </vt:lpstr>
      <vt:lpstr>Intended Outcomes</vt:lpstr>
      <vt:lpstr>Application Requirements</vt:lpstr>
      <vt:lpstr>Selection and Award</vt:lpstr>
      <vt:lpstr>Frequently Asked Questions</vt:lpstr>
      <vt:lpstr> Any Other Questions?             </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Logo and Powerpoint Template</dc:title>
  <dc:subject/>
  <dc:creator>ECTA Center</dc:creator>
  <cp:keywords/>
  <dc:description/>
  <cp:lastModifiedBy>Wagner, Christine D</cp:lastModifiedBy>
  <cp:revision>61</cp:revision>
  <dcterms:created xsi:type="dcterms:W3CDTF">2017-11-28T16:39:02Z</dcterms:created>
  <dcterms:modified xsi:type="dcterms:W3CDTF">2023-08-02T16:43:17Z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0x010100C2C9FC4C8E81C74EA077FD4A6A616E7F</vt:lpwstr>
  </property>
  <property fmtid="{D5CDD505-2E9C-101B-9397-08002B2CF9AE}" pid="3" name="MediaServiceImageTags">
    <vt:lpwstr/>
  </property>
</Properties>
</file>