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91" r:id="rId5"/>
    <p:sldMasterId id="2147483711" r:id="rId6"/>
    <p:sldMasterId id="2147483729" r:id="rId7"/>
    <p:sldMasterId id="2147483745" r:id="rId8"/>
    <p:sldMasterId id="2147483758" r:id="rId9"/>
  </p:sldMasterIdLst>
  <p:notesMasterIdLst>
    <p:notesMasterId r:id="rId32"/>
  </p:notesMasterIdLst>
  <p:sldIdLst>
    <p:sldId id="1357" r:id="rId10"/>
    <p:sldId id="269" r:id="rId11"/>
    <p:sldId id="271" r:id="rId12"/>
    <p:sldId id="1348" r:id="rId13"/>
    <p:sldId id="1352" r:id="rId14"/>
    <p:sldId id="1362" r:id="rId15"/>
    <p:sldId id="447" r:id="rId16"/>
    <p:sldId id="268" r:id="rId17"/>
    <p:sldId id="2214" r:id="rId18"/>
    <p:sldId id="1349" r:id="rId19"/>
    <p:sldId id="1347" r:id="rId20"/>
    <p:sldId id="934" r:id="rId21"/>
    <p:sldId id="2215" r:id="rId22"/>
    <p:sldId id="2210" r:id="rId23"/>
    <p:sldId id="2211" r:id="rId24"/>
    <p:sldId id="2212" r:id="rId25"/>
    <p:sldId id="2216" r:id="rId26"/>
    <p:sldId id="2219" r:id="rId27"/>
    <p:sldId id="1355" r:id="rId28"/>
    <p:sldId id="1356" r:id="rId29"/>
    <p:sldId id="1361" r:id="rId30"/>
    <p:sldId id="22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vanaugh, Alyson" initials="CA" lastIdx="3" clrIdx="0">
    <p:extLst>
      <p:ext uri="{19B8F6BF-5375-455C-9EA6-DF929625EA0E}">
        <p15:presenceInfo xmlns:p15="http://schemas.microsoft.com/office/powerpoint/2012/main" userId="S::alysonc@ad.unc.edu::1b6602db-1a15-4d4b-a533-7f29c0a41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14F58-0EAD-4962-92E1-992140A399C0}" v="3412" dt="2022-04-11T13:58:49.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59233" autoAdjust="0"/>
  </p:normalViewPr>
  <p:slideViewPr>
    <p:cSldViewPr snapToGrid="0">
      <p:cViewPr>
        <p:scale>
          <a:sx n="95" d="100"/>
          <a:sy n="95" d="100"/>
        </p:scale>
        <p:origin x="1158" y="66"/>
      </p:cViewPr>
      <p:guideLst/>
    </p:cSldViewPr>
  </p:slideViewPr>
  <p:outlineViewPr>
    <p:cViewPr>
      <p:scale>
        <a:sx n="33" d="100"/>
        <a:sy n="33" d="100"/>
      </p:scale>
      <p:origin x="0" y="-105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0C7F1-DE5B-4309-8D20-95B35E2AA521}"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DFAC5-C227-44F9-9A23-F98259278E12}" type="slidenum">
              <a:rPr lang="en-US" smtClean="0"/>
              <a:t>‹#›</a:t>
            </a:fld>
            <a:endParaRPr lang="en-US"/>
          </a:p>
        </p:txBody>
      </p:sp>
    </p:spTree>
    <p:extLst>
      <p:ext uri="{BB962C8B-B14F-4D97-AF65-F5344CB8AC3E}">
        <p14:creationId xmlns:p14="http://schemas.microsoft.com/office/powerpoint/2010/main" val="6199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asycenter.org/" TargetMode="External"/><Relationship Id="rId7" Type="http://schemas.openxmlformats.org/officeDocument/2006/relationships/hyperlink" Target="https://nasdse.or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ideainfanttoddler.org/" TargetMode="External"/><Relationship Id="rId5" Type="http://schemas.openxmlformats.org/officeDocument/2006/relationships/hyperlink" Target="https://ectacenter.org/" TargetMode="External"/><Relationship Id="rId4" Type="http://schemas.openxmlformats.org/officeDocument/2006/relationships/hyperlink" Target="https://ecpcta.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ateofbabies.org/nationa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Christina: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Welcome to the first session, Leading from the Middle: Maximizing Influence Through Collaboration and Communication! </a:t>
            </a:r>
          </a:p>
          <a:p>
            <a:endParaRPr lang="en-US" sz="1200" b="0" i="0" kern="1200">
              <a:solidFill>
                <a:schemeClr val="tx1"/>
              </a:solidFill>
              <a:effectLst/>
              <a:latin typeface="+mn-lt"/>
              <a:ea typeface="+mn-ea"/>
              <a:cs typeface="+mn-cs"/>
            </a:endParaRPr>
          </a:p>
          <a:p>
            <a:r>
              <a:rPr lang="en-US" b="0" i="0">
                <a:solidFill>
                  <a:srgbClr val="212529"/>
                </a:solidFill>
                <a:effectLst/>
                <a:latin typeface="-apple-system"/>
              </a:rPr>
              <a:t>Thank you to all of you for taking time to join today and also a big thank you to our planning team for these standalone sessions includes representatives from Part C and 619 coordinators, </a:t>
            </a:r>
            <a:r>
              <a:rPr lang="en-US" b="0" i="0" u="sng" err="1">
                <a:solidFill>
                  <a:srgbClr val="007BFF"/>
                </a:solidFill>
                <a:effectLst/>
                <a:latin typeface="-apple-system"/>
                <a:hlinkClick r:id="rId3"/>
              </a:rPr>
              <a:t>DaSy</a:t>
            </a:r>
            <a:r>
              <a:rPr lang="en-US" b="0" i="0">
                <a:solidFill>
                  <a:srgbClr val="212529"/>
                </a:solidFill>
                <a:effectLst/>
                <a:latin typeface="-apple-system"/>
              </a:rPr>
              <a:t>, </a:t>
            </a:r>
            <a:r>
              <a:rPr lang="en-US" b="0" i="0" u="sng">
                <a:solidFill>
                  <a:srgbClr val="007BFF"/>
                </a:solidFill>
                <a:effectLst/>
                <a:latin typeface="-apple-system"/>
                <a:hlinkClick r:id="rId4"/>
              </a:rPr>
              <a:t>ECPC</a:t>
            </a:r>
            <a:r>
              <a:rPr lang="en-US" b="0" i="0">
                <a:solidFill>
                  <a:srgbClr val="212529"/>
                </a:solidFill>
                <a:effectLst/>
                <a:latin typeface="-apple-system"/>
              </a:rPr>
              <a:t>, </a:t>
            </a:r>
            <a:r>
              <a:rPr lang="en-US" b="0" i="0" u="sng">
                <a:solidFill>
                  <a:srgbClr val="007BFF"/>
                </a:solidFill>
                <a:effectLst/>
                <a:latin typeface="-apple-system"/>
                <a:hlinkClick r:id="rId5"/>
              </a:rPr>
              <a:t>ECTA</a:t>
            </a:r>
            <a:r>
              <a:rPr lang="en-US" b="0" i="0">
                <a:solidFill>
                  <a:srgbClr val="212529"/>
                </a:solidFill>
                <a:effectLst/>
                <a:latin typeface="-apple-system"/>
              </a:rPr>
              <a:t>, </a:t>
            </a:r>
            <a:r>
              <a:rPr lang="en-US" b="0" i="0" u="sng">
                <a:solidFill>
                  <a:srgbClr val="007BFF"/>
                </a:solidFill>
                <a:effectLst/>
                <a:latin typeface="-apple-system"/>
                <a:hlinkClick r:id="rId6"/>
              </a:rPr>
              <a:t>ITCA</a:t>
            </a:r>
            <a:r>
              <a:rPr lang="en-US" b="0" i="0">
                <a:solidFill>
                  <a:srgbClr val="212529"/>
                </a:solidFill>
                <a:effectLst/>
                <a:latin typeface="-apple-system"/>
              </a:rPr>
              <a:t>, and </a:t>
            </a:r>
            <a:r>
              <a:rPr lang="en-US" b="0" i="0" u="sng">
                <a:solidFill>
                  <a:srgbClr val="007BFF"/>
                </a:solidFill>
                <a:effectLst/>
                <a:latin typeface="-apple-system"/>
                <a:hlinkClick r:id="rId7"/>
              </a:rPr>
              <a:t>NASDSE</a:t>
            </a:r>
            <a:r>
              <a:rPr lang="en-US" b="0" i="0">
                <a:solidFill>
                  <a:srgbClr val="212529"/>
                </a:solidFill>
                <a:effectLst/>
                <a:latin typeface="-apple-system"/>
              </a:rPr>
              <a:t> 619 Affinity Group</a:t>
            </a:r>
          </a:p>
          <a:p>
            <a:endParaRPr lang="en-US" b="0" i="0">
              <a:solidFill>
                <a:srgbClr val="212529"/>
              </a:solidFill>
              <a:effectLst/>
              <a:latin typeface="-apple-system"/>
            </a:endParaRPr>
          </a:p>
          <a:p>
            <a:endParaRPr lang="en-US" sz="1200" b="0" i="0" kern="1200">
              <a:solidFill>
                <a:schemeClr val="tx1"/>
              </a:solidFill>
              <a:effectLst/>
              <a:highlight>
                <a:srgbClr val="FFFF00"/>
              </a:highlight>
              <a:latin typeface="+mn-lt"/>
              <a:ea typeface="+mn-ea"/>
              <a:cs typeface="+mn-cs"/>
            </a:endParaRPr>
          </a:p>
          <a:p>
            <a:r>
              <a:rPr lang="en-US"/>
              <a:t>Today’s call will be recorded and session materials (e.g., recording, </a:t>
            </a:r>
            <a:r>
              <a:rPr lang="en-US" err="1"/>
              <a:t>powerpoint</a:t>
            </a:r>
            <a:r>
              <a:rPr lang="en-US"/>
              <a:t>, and handout) will be available on the webpage after the presentation. https://ectacenter.org/~calls/2020/leadership.asp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AEE2-A263-4C4A-AD76-E6E2303B2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00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 you’re answering,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Do the operational leadership in a strategic way </a:t>
            </a:r>
            <a:endPar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3.0 Strategic Leadership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3.2 Strategic Thinking and Planning: After completion of this module, you will be able to facilitate *diverse **stakeholder groups to implement a work plan with equitable and measurable goals, objectives, activities, identified resources, timelines, and outcomes to develop or improve a service issue/need for the state Part C and/or Part B (619) service system.</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3.2.3. </a:t>
            </a:r>
            <a:r>
              <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Develop strategic partnerships with programs, agencies, and organizations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meet the needs of all infants and young children with risk conditions, delays, and/or disabilities (birth to five) and their families.</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2.0 Operational Leadership</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2.1 Communication and Collaboration:</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After completion of this module, you will be able to build state and local collaborations with programs, agencies, and organizations to meet the needs of all infants and young children with risk conditions, delays, and/or disabilities and their families who represent *diverse backgrounds.</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2.1.3. Demonstrate the ability to identify, gather, and use input from *diverse **stakeholders to administer the Part C and/or Part B (619) service system.</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Diverse (e.g., representing linguistic, racial, ethnic, cultural, socio-economic, educational, and historically underrepresented backgrounds).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**Stakeholders (e.g., including families, administrators, staff, school and other board or council members, community members, faculty, policy makers, and historically underrepresented populations).</a:t>
            </a:r>
          </a:p>
          <a:p>
            <a:endParaRPr lang="en-US"/>
          </a:p>
        </p:txBody>
      </p:sp>
      <p:sp>
        <p:nvSpPr>
          <p:cNvPr id="4" name="Slide Number Placeholder 3"/>
          <p:cNvSpPr>
            <a:spLocks noGrp="1"/>
          </p:cNvSpPr>
          <p:nvPr>
            <p:ph type="sldNum" sz="quarter" idx="5"/>
          </p:nvPr>
        </p:nvSpPr>
        <p:spPr/>
        <p:txBody>
          <a:bodyPr/>
          <a:lstStyle/>
          <a:p>
            <a:fld id="{BB8DFAC5-C227-44F9-9A23-F98259278E12}" type="slidenum">
              <a:rPr lang="en-US" smtClean="0"/>
              <a:t>10</a:t>
            </a:fld>
            <a:endParaRPr lang="en-US"/>
          </a:p>
        </p:txBody>
      </p:sp>
    </p:spTree>
    <p:extLst>
      <p:ext uri="{BB962C8B-B14F-4D97-AF65-F5344CB8AC3E}">
        <p14:creationId xmlns:p14="http://schemas.microsoft.com/office/powerpoint/2010/main" val="4034951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your operational and strategic leadership role we’re asking you to do… out of your circle of influence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4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41B7A-7598-B44C-8F44-3AB57D48B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020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Kids and Families need more and it’s not just up to them… Way to influence </a:t>
            </a:r>
          </a:p>
          <a:p>
            <a:endParaRPr lang="en-US"/>
          </a:p>
          <a:p>
            <a:r>
              <a:rPr lang="en-US"/>
              <a:t>Potential transition to next slide: </a:t>
            </a:r>
          </a:p>
          <a:p>
            <a:r>
              <a:rPr lang="en-US">
                <a:ea typeface="Calibri"/>
                <a:cs typeface="Calibri"/>
              </a:rPr>
              <a:t>It’s important to understand the situatedness of families and children within your state or entity by race/ethnicity, place, economic status, and other characteristics of underserved communities as defined in the Executive Order as these communities have been “</a:t>
            </a:r>
            <a:r>
              <a:rPr lang="en-US"/>
              <a:t>systematically denied a full opportunity to participate in aspects of economic, social, and civic life”</a:t>
            </a:r>
          </a:p>
          <a:p>
            <a:endParaRPr lang="en-US">
              <a:ea typeface="Calibri"/>
              <a:cs typeface="Calibri"/>
            </a:endParaRPr>
          </a:p>
          <a:p>
            <a:endParaRPr lang="en-US">
              <a:ea typeface="Calibri"/>
              <a:cs typeface="Calibri"/>
            </a:endParaRPr>
          </a:p>
          <a:p>
            <a:r>
              <a:rPr lang="en-US" sz="1200">
                <a:effectLst/>
                <a:latin typeface="Calibri" panose="020F0502020204030204" pitchFamily="34" charset="0"/>
                <a:ea typeface="Times New Roman" panose="02020603050405020304" pitchFamily="18" charset="0"/>
              </a:rPr>
              <a:t>Benefiting from services is not just about the service is self but the situatedness of families and children matter. </a:t>
            </a:r>
            <a:endParaRPr lang="en-US">
              <a:ea typeface="Calibri"/>
              <a:cs typeface="Calibri"/>
            </a:endParaRPr>
          </a:p>
          <a:p>
            <a:endParaRPr lang="en-US"/>
          </a:p>
          <a:p>
            <a:endParaRPr lang="en-US"/>
          </a:p>
          <a:p>
            <a:endParaRPr lang="en-US"/>
          </a:p>
          <a:p>
            <a:pPr algn="l"/>
            <a:r>
              <a:rPr lang="en-US" b="1" i="0">
                <a:solidFill>
                  <a:srgbClr val="006990"/>
                </a:solidFill>
                <a:effectLst/>
                <a:latin typeface="Alegreya Sans"/>
              </a:rPr>
              <a:t>An early childhood system contains:</a:t>
            </a:r>
          </a:p>
          <a:p>
            <a:pPr algn="l">
              <a:buFont typeface="Arial" panose="020B0604020202020204" pitchFamily="34" charset="0"/>
              <a:buChar char="•"/>
            </a:pPr>
            <a:r>
              <a:rPr lang="en-US" b="0" i="0">
                <a:solidFill>
                  <a:srgbClr val="333333"/>
                </a:solidFill>
                <a:effectLst/>
                <a:latin typeface="Roboto" panose="02000000000000000000" pitchFamily="2" charset="0"/>
              </a:rPr>
              <a:t>Interdependent policies, programs, services, and infrastructure.</a:t>
            </a:r>
          </a:p>
          <a:p>
            <a:pPr algn="l">
              <a:buFont typeface="Arial" panose="020B0604020202020204" pitchFamily="34" charset="0"/>
              <a:buChar char="•"/>
            </a:pPr>
            <a:r>
              <a:rPr lang="en-US" b="0" i="0">
                <a:solidFill>
                  <a:srgbClr val="333333"/>
                </a:solidFill>
                <a:effectLst/>
                <a:latin typeface="Roboto" panose="02000000000000000000" pitchFamily="2" charset="0"/>
              </a:rPr>
              <a:t>All child- and family-serving systems—such as early learning, health, housing, economic development, and transportation.</a:t>
            </a:r>
          </a:p>
          <a:p>
            <a:pPr algn="l">
              <a:buFont typeface="Arial" panose="020B0604020202020204" pitchFamily="34" charset="0"/>
              <a:buChar char="•"/>
            </a:pPr>
            <a:r>
              <a:rPr lang="en-US" b="0" i="0">
                <a:solidFill>
                  <a:srgbClr val="333333"/>
                </a:solidFill>
                <a:effectLst/>
                <a:latin typeface="Roboto" panose="02000000000000000000" pitchFamily="2" charset="0"/>
              </a:rPr>
              <a:t>Connections of each of these elements to each other.</a:t>
            </a:r>
          </a:p>
          <a:p>
            <a:r>
              <a:rPr lang="en-US"/>
              <a:t>https://buildinitiative.org/approach/early-childhood-system/</a:t>
            </a:r>
          </a:p>
          <a:p>
            <a:endParaRPr lang="en-US"/>
          </a:p>
          <a:p>
            <a:pPr algn="l"/>
            <a:r>
              <a:rPr lang="en-US" b="0" i="0">
                <a:solidFill>
                  <a:srgbClr val="333333"/>
                </a:solidFill>
                <a:effectLst/>
                <a:latin typeface="Roboto" panose="02000000000000000000" pitchFamily="2" charset="0"/>
              </a:rPr>
              <a:t>Every member of our team must recognize that the child- and family-serving systems that are not generally considered to be under the umbrella of the early childhood system—like housing, economic development, and transportation—are less often viewed as opportunities for or barriers to child and family well-being. Each of these systems, and how they interact with one another, impacts a child’s outcome.</a:t>
            </a:r>
          </a:p>
          <a:p>
            <a:pPr algn="l"/>
            <a:r>
              <a:rPr lang="en-US" b="0" i="0">
                <a:solidFill>
                  <a:srgbClr val="333333"/>
                </a:solidFill>
                <a:effectLst/>
                <a:latin typeface="Roboto" panose="02000000000000000000" pitchFamily="2" charset="0"/>
              </a:rPr>
              <a:t>It is up to early childhood systems builders to identify the barriers to positive outcomes that result from an issue with any of the elements within the overall system. This is one of the early childhood systems builders’ greatest challenges, as these barriers are deeply interwoven with our country’s history and ongoing practice of racial discrimination and disinvestment.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4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(Set the context that the point of this is not for these data slides to prove that there is a problem.... the work is understanding how children and families are situated within local and state context...across many indicators and different types of data)</a:t>
            </a:r>
          </a:p>
          <a:p>
            <a:endParaRPr lang="en-US" dirty="0">
              <a:ea typeface="Calibri"/>
              <a:cs typeface="Calibri"/>
            </a:endParaRPr>
          </a:p>
          <a:p>
            <a:r>
              <a:rPr lang="en-US" dirty="0">
                <a:ea typeface="Calibri"/>
                <a:cs typeface="Calibri"/>
              </a:rPr>
              <a:t>50% of Babies (or infants and toddlers) are children of color.. How do you listen to children and families of color in your state or entity? </a:t>
            </a:r>
          </a:p>
          <a:p>
            <a:endParaRPr lang="en-US">
              <a:ea typeface="Calibri"/>
              <a:cs typeface="Calibri"/>
            </a:endParaRPr>
          </a:p>
          <a:p>
            <a:endParaRPr lang="en-US">
              <a:ea typeface="Calibri"/>
              <a:cs typeface="Calibri"/>
            </a:endParaRPr>
          </a:p>
          <a:p>
            <a:r>
              <a:rPr lang="en-US" dirty="0">
                <a:hlinkClick r:id="rId3"/>
              </a:rPr>
              <a:t>https://stateofbabies.org/national/</a:t>
            </a:r>
            <a:r>
              <a:rPr lang="en-US" dirty="0">
                <a:ea typeface="Calibri"/>
                <a:cs typeface="Calibri"/>
              </a:rPr>
              <a:t>Note that the Puerto Rico (PR); the outlying areas of American Samoa, Guam, the Northern Mariana Islands, and the Virgin Islands; and the three freely associated states of the Federated States of Micronesia, the Republic of Palau, and the Republic of the Marshall Islands are not included in the map in the State of Babies Yearbook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B8DFAC5-C227-44F9-9A23-F98259278E12}" type="slidenum">
              <a:rPr lang="en-US" smtClean="0"/>
              <a:t>14</a:t>
            </a:fld>
            <a:endParaRPr lang="en-US"/>
          </a:p>
        </p:txBody>
      </p:sp>
    </p:spTree>
    <p:extLst>
      <p:ext uri="{BB962C8B-B14F-4D97-AF65-F5344CB8AC3E}">
        <p14:creationId xmlns:p14="http://schemas.microsoft.com/office/powerpoint/2010/main" val="353790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in 5 Babies lives in poverty and 1 in 11 babies lives in a rural area… .How do you listen to children and families living in poverty or from rural parts of the state? (and listen to families of color, living in rural poverty and in a rural part of the state) </a:t>
            </a:r>
          </a:p>
          <a:p>
            <a:endParaRPr lang="en-US"/>
          </a:p>
          <a:p>
            <a:r>
              <a:rPr lang="en-US"/>
              <a:t>ACCESS  = Access includes the following elements: awareness, affordability, accessibility, availability, accommodation, and acceptability</a:t>
            </a:r>
          </a:p>
          <a:p>
            <a:r>
              <a:rPr lang="en-US"/>
              <a:t>https://buildinitiative.org/wp-content/uploads/2018/07/ProjectHopeProtocol_TakingAction.pdf</a:t>
            </a:r>
          </a:p>
          <a:p>
            <a:endParaRPr lang="en-US"/>
          </a:p>
          <a:p>
            <a:r>
              <a:rPr lang="en-US"/>
              <a:t>How does access vary for children and families? </a:t>
            </a:r>
          </a:p>
        </p:txBody>
      </p:sp>
      <p:sp>
        <p:nvSpPr>
          <p:cNvPr id="4" name="Slide Number Placeholder 3"/>
          <p:cNvSpPr>
            <a:spLocks noGrp="1"/>
          </p:cNvSpPr>
          <p:nvPr>
            <p:ph type="sldNum" sz="quarter" idx="5"/>
          </p:nvPr>
        </p:nvSpPr>
        <p:spPr/>
        <p:txBody>
          <a:bodyPr/>
          <a:lstStyle/>
          <a:p>
            <a:fld id="{BB8DFAC5-C227-44F9-9A23-F98259278E12}" type="slidenum">
              <a:rPr lang="en-US" smtClean="0"/>
              <a:t>15</a:t>
            </a:fld>
            <a:endParaRPr lang="en-US"/>
          </a:p>
        </p:txBody>
      </p:sp>
    </p:spTree>
    <p:extLst>
      <p:ext uri="{BB962C8B-B14F-4D97-AF65-F5344CB8AC3E}">
        <p14:creationId xmlns:p14="http://schemas.microsoft.com/office/powerpoint/2010/main" val="3220280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(Paraphrase from below)</a:t>
            </a:r>
          </a:p>
          <a:p>
            <a:endParaRPr lang="en-US"/>
          </a:p>
          <a:p>
            <a:r>
              <a:rPr lang="en-US"/>
              <a:t>According to the Zero to Three State of Babies 2021 Yearbook, </a:t>
            </a:r>
          </a:p>
          <a:p>
            <a:endParaRPr lang="en-US"/>
          </a:p>
          <a:p>
            <a:r>
              <a:rPr lang="en-US"/>
              <a:t>“Nationally, only 1 in 3 (32.5 percent) infants and toddlers from 9 through 35 months old received a developmental screening in the past year. “</a:t>
            </a:r>
          </a:p>
          <a:p>
            <a:endParaRPr lang="en-US"/>
          </a:p>
          <a:p>
            <a:r>
              <a:rPr lang="en-US"/>
              <a:t>“Nationally, the percentage of White parents (35.7 percent) reporting that their infants and toddlers had received a developmental screening in the past year was higher than the national average of 32.5 percent. Hispanic (27.9 percent), Black (27.2 percent), and Asian (26.1 percent) parents reporting that their child had received a developmental screening in the past year were similar and lower than the national average. </a:t>
            </a:r>
          </a:p>
          <a:p>
            <a:endParaRPr lang="en-US"/>
          </a:p>
          <a:p>
            <a:r>
              <a:rPr lang="en-US"/>
              <a:t>• Income—Nationally, the average number parents with low income (27.2 percent) reporting that their child had received a developmental screening in the past year was significantly less than the number of families above low income (36.0 percent). Due to small sample sizes, most of the state estimates for families with low income were either unreliable or suppressed, however, among states with significant differences, all differences also showed lower rates of screening for families with low income.” </a:t>
            </a:r>
          </a:p>
          <a:p>
            <a:endParaRPr lang="en-US"/>
          </a:p>
          <a:p>
            <a:r>
              <a:rPr lang="en-US"/>
              <a:t>Significance  Quoted from the State of Babies Yearbook “Children who receive a developmental screening are more likely to have delays identified, be referred for early intervention, and be determined eligible for early intervention services. For this reason, the American Academy of Pediatrics recommends that children receive developmental screening from their physicians at least three times before their third birthday. It is difficult to interpret the percentage of children receiving early intervention services, which has remained stable over several years. Because the Yearbook shows concerning rates of conditions that create risk for developmental delays, such as preterm birth, living in crowded housing, high rates of maltreatment, and multiple ACEs—more prevalent in children of color and those in families with low income— monitoring the development of these infants and toddlers is an important prevention measure. Even as early intervention service providers worked hard to continue supporting the infants and toddlers already identified as having developmental delays and disabilities, the pandemic exacerbated the conditions, including mental health issues, that could undermine future development. Yet, only six states have elected to serve an “at risk” category of children, to catch and address those risks before they develop into something more serious.”</a:t>
            </a:r>
          </a:p>
        </p:txBody>
      </p:sp>
      <p:sp>
        <p:nvSpPr>
          <p:cNvPr id="4" name="Slide Number Placeholder 3"/>
          <p:cNvSpPr>
            <a:spLocks noGrp="1"/>
          </p:cNvSpPr>
          <p:nvPr>
            <p:ph type="sldNum" sz="quarter" idx="5"/>
          </p:nvPr>
        </p:nvSpPr>
        <p:spPr/>
        <p:txBody>
          <a:bodyPr/>
          <a:lstStyle/>
          <a:p>
            <a:fld id="{BB8DFAC5-C227-44F9-9A23-F98259278E12}" type="slidenum">
              <a:rPr lang="en-US" smtClean="0"/>
              <a:t>16</a:t>
            </a:fld>
            <a:endParaRPr lang="en-US"/>
          </a:p>
        </p:txBody>
      </p:sp>
    </p:spTree>
    <p:extLst>
      <p:ext uri="{BB962C8B-B14F-4D97-AF65-F5344CB8AC3E}">
        <p14:creationId xmlns:p14="http://schemas.microsoft.com/office/powerpoint/2010/main" val="1507033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a:ea typeface="Calibri" panose="020F0502020204030204" pitchFamily="34" charset="0"/>
                <a:cs typeface="Calibri"/>
              </a:rPr>
              <a:t>“Recent IDEA section 618 (20 U.S.C. 1418) child count data from State IDEA Part C and Part B, section 619 programs indicate that these systems are not being implemented as effectively or equitably as they should be. The data show that there are groups of infants and toddlers, specifically Black, Asian and American Indian or Alaska Native and preschool children, specifically Black and Asian Americans, that are less likely to receive IDEA services. “</a:t>
            </a: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r>
              <a:rPr lang="en-US" sz="1200" dirty="0">
                <a:effectLst/>
                <a:latin typeface="Calibri"/>
                <a:ea typeface="Calibri" panose="020F0502020204030204" pitchFamily="34" charset="0"/>
                <a:cs typeface="Calibri"/>
              </a:rPr>
              <a:t>Quick mention:</a:t>
            </a:r>
            <a:r>
              <a:rPr lang="en-US" dirty="0">
                <a:latin typeface="Calibri"/>
                <a:ea typeface="Calibri" panose="020F0502020204030204" pitchFamily="34" charset="0"/>
                <a:cs typeface="Calibri"/>
              </a:rPr>
              <a:t> </a:t>
            </a:r>
            <a:endParaRPr lang="en-US" sz="1200" dirty="0">
              <a:effectLst/>
              <a:latin typeface="Calibri" panose="020F0502020204030204" pitchFamily="34" charset="0"/>
              <a:ea typeface="Calibri" panose="020F0502020204030204" pitchFamily="34" charset="0"/>
              <a:cs typeface="Calibri"/>
            </a:endParaRPr>
          </a:p>
          <a:p>
            <a:r>
              <a:rPr lang="en-US" sz="1200" dirty="0">
                <a:effectLst/>
                <a:latin typeface="Calibri"/>
                <a:ea typeface="Calibri" panose="020F0502020204030204" pitchFamily="34" charset="0"/>
                <a:cs typeface="Calibri"/>
              </a:rPr>
              <a:t>You can see in the graphs the groups highlighted where the % served is lower than the % in the population compared to the white group </a:t>
            </a:r>
            <a:r>
              <a:rPr lang="en-US" dirty="0">
                <a:latin typeface="Calibri"/>
                <a:ea typeface="Calibri" panose="020F0502020204030204" pitchFamily="34" charset="0"/>
                <a:cs typeface="Calibri"/>
              </a:rPr>
              <a:t>is more likely to be </a:t>
            </a:r>
            <a:r>
              <a:rPr lang="en-US" sz="1200" dirty="0">
                <a:effectLst/>
                <a:latin typeface="Calibri"/>
                <a:ea typeface="Calibri" panose="020F0502020204030204" pitchFamily="34" charset="0"/>
                <a:cs typeface="Calibri"/>
              </a:rPr>
              <a:t>% served under IDEA Part C and 619</a:t>
            </a:r>
            <a:r>
              <a:rPr lang="en-US" dirty="0">
                <a:latin typeface="Calibri"/>
                <a:ea typeface="Calibri" panose="020F0502020204030204" pitchFamily="34" charset="0"/>
                <a:cs typeface="Calibri"/>
              </a:rPr>
              <a:t> </a:t>
            </a:r>
            <a:endParaRPr lang="en-US" sz="1200" dirty="0">
              <a:effectLst/>
              <a:latin typeface="Calibri"/>
              <a:ea typeface="Calibri" panose="020F0502020204030204" pitchFamily="34" charset="0"/>
              <a:cs typeface="Calibri"/>
            </a:endParaRP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a:ea typeface="Calibri" panose="020F0502020204030204" pitchFamily="34" charset="0"/>
                <a:cs typeface="Calibri"/>
              </a:rPr>
              <a:t>**************************************************</a:t>
            </a:r>
          </a:p>
          <a:p>
            <a:pPr marL="0" marR="0">
              <a:spcBef>
                <a:spcPts val="0"/>
              </a:spcBef>
              <a:spcAft>
                <a:spcPts val="0"/>
              </a:spcAft>
            </a:pPr>
            <a:r>
              <a:rPr lang="en-US" sz="1400" b="0" i="0" dirty="0">
                <a:solidFill>
                  <a:srgbClr val="343C47"/>
                </a:solidFill>
                <a:effectLst/>
                <a:latin typeface="Open Sans"/>
                <a:ea typeface="Open Sans"/>
                <a:cs typeface="Open Sans"/>
              </a:rPr>
              <a:t>The </a:t>
            </a:r>
            <a:r>
              <a:rPr lang="en-US" sz="1400" b="0" i="1" dirty="0">
                <a:solidFill>
                  <a:srgbClr val="343C47"/>
                </a:solidFill>
                <a:effectLst/>
                <a:latin typeface="Open Sans"/>
                <a:ea typeface="Open Sans"/>
                <a:cs typeface="Open Sans"/>
              </a:rPr>
              <a:t>43rd Annual Report to Congress, 2021</a:t>
            </a:r>
            <a:r>
              <a:rPr lang="en-US" sz="1400" b="0" i="0" dirty="0">
                <a:solidFill>
                  <a:srgbClr val="343C47"/>
                </a:solidFill>
                <a:effectLst/>
                <a:latin typeface="Open Sans"/>
                <a:ea typeface="Open Sans"/>
                <a:cs typeface="Open Sans"/>
              </a:rPr>
              <a:t> presents data collected from States. </a:t>
            </a:r>
            <a:endParaRPr lang="en-US" sz="1050" dirty="0">
              <a:effectLst/>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a:ea typeface="Calibri" panose="020F0502020204030204" pitchFamily="34" charset="0"/>
                <a:cs typeface="Calibri"/>
              </a:rPr>
              <a:t>https://sites.ed.gov/idea/2021-individuals-with-disabilities-education-act-annual-report-to-congress/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a:ea typeface="Calibri" panose="020F0502020204030204" pitchFamily="34" charset="0"/>
                <a:cs typeface="Calibri"/>
              </a:rPr>
              <a:t>https://sites.ed.gov/idea/files/43rd-arc-for-idea.pdf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C4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Cumulative child count data reveal Native Hawaiian or Other Pacific Islander and Hispanic/Latino infants and toddlers had risk ratios of 1.3 and 1.1, respectively, indicating that infants and toddlers in each of these racial/ethnic groups were more likely than those in all other racial/ethnic groups combined to be served under IDEA, Part C. Cumulative child count data reveal American Indian or Alaska Native, Asian, and Black or African American infants and toddlers and infants and toddlers associated with two or more racial/ethnic groups had risk ratios xxi of 0.8, 0.9, 0.9, and 0.9, respectively, indicating that infants and toddlers in each of these groups were less likely than those in all other racial/ethnic groups combined to be served under IDEA, Part C. Cumulative child count data reveal White infants and toddlers had a risk ratio of 1, indicating they were as likely to be served under Part C as the infants and toddlers of all other racial/ethnic groups combined (Exhibit 4).</a:t>
            </a:r>
            <a:endParaRPr lang="en-US" b="0" i="0" dirty="0">
              <a:solidFill>
                <a:srgbClr val="343C47"/>
              </a:solidFill>
              <a:effectLst/>
              <a:latin typeface="inherit"/>
            </a:endParaRPr>
          </a:p>
          <a:p>
            <a:endParaRPr lang="en-US"/>
          </a:p>
          <a:p>
            <a:r>
              <a:rPr lang="en-US" b="0" i="0" dirty="0">
                <a:solidFill>
                  <a:srgbClr val="343C47"/>
                </a:solidFill>
                <a:effectLst/>
                <a:latin typeface="Open Sans"/>
                <a:ea typeface="Open Sans"/>
                <a:cs typeface="Open Sans"/>
              </a:rPr>
              <a:t>In 2019, American Indian or Alaska Native, Native Hawaiian or Other Pacific Islander, and White children and children associated with two or more racial/ethnic groups ages 3 through 5 (early childhood) had risk ratios above 1 (i.e., 1.3, 1.3, 1.1, and 1.4, respectively). This indicates that the children in each of these groups were more likely to be served under Part B than were children ages 3 through 5 (early childhood) in all other racial/ethnic groups combined. Hispanic/Latino and Asian children ages 3 through 5 (early childhood), were associated with risk ratios less than 1 (i.e., 0.8 and 0.7, respectively), indicating that the children in each of these groups were less likely to be served under Part B than children ages 3 through 5 (early childhood) in all other racial/ethnic groups combined. Black or African American children ages 3 through 5 (early childhood) were associated with a risk ratio of 1, indicating that they were as likely to be served under Part B as the children of all other racial/ethnic groups combined (Exhibit 14).</a:t>
            </a:r>
            <a:endParaRPr lang="en-US" dirty="0">
              <a:latin typeface="Open Sans"/>
              <a:ea typeface="Open Sans"/>
              <a:cs typeface="Open Sans"/>
            </a:endParaRPr>
          </a:p>
          <a:p>
            <a:endParaRPr lang="en-US"/>
          </a:p>
        </p:txBody>
      </p:sp>
      <p:sp>
        <p:nvSpPr>
          <p:cNvPr id="4" name="Slide Number Placeholder 3"/>
          <p:cNvSpPr>
            <a:spLocks noGrp="1"/>
          </p:cNvSpPr>
          <p:nvPr>
            <p:ph type="sldNum" sz="quarter" idx="5"/>
          </p:nvPr>
        </p:nvSpPr>
        <p:spPr/>
        <p:txBody>
          <a:bodyPr/>
          <a:lstStyle/>
          <a:p>
            <a:fld id="{BB8DFAC5-C227-44F9-9A23-F98259278E12}" type="slidenum">
              <a:rPr lang="en-US" smtClean="0"/>
              <a:t>17</a:t>
            </a:fld>
            <a:endParaRPr lang="en-US"/>
          </a:p>
        </p:txBody>
      </p:sp>
    </p:spTree>
    <p:extLst>
      <p:ext uri="{BB962C8B-B14F-4D97-AF65-F5344CB8AC3E}">
        <p14:creationId xmlns:p14="http://schemas.microsoft.com/office/powerpoint/2010/main" val="3439651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comes the shift: </a:t>
            </a:r>
            <a:endParaRPr lang="en-US"/>
          </a:p>
          <a:p>
            <a:endParaRPr lang="en-US"/>
          </a:p>
          <a:p>
            <a:r>
              <a:rPr lang="en-US" dirty="0"/>
              <a:t>In general, school aged students of color were more likely to be served under IDEA.  </a:t>
            </a:r>
            <a:endParaRPr lang="en-US" dirty="0">
              <a:cs typeface="Calibri"/>
            </a:endParaRPr>
          </a:p>
          <a:p>
            <a:endParaRPr lang="en-US"/>
          </a:p>
          <a:p>
            <a:r>
              <a:rPr lang="en-US" b="1" dirty="0"/>
              <a:t>AND if you remember, in Early Childhood (Early Intervention and Preschool), B</a:t>
            </a:r>
            <a:r>
              <a:rPr lang="en-US" sz="1800" b="1" dirty="0">
                <a:solidFill>
                  <a:srgbClr val="000000"/>
                </a:solidFill>
                <a:effectLst/>
                <a:latin typeface="Calibri"/>
                <a:ea typeface="Times New Roman" panose="02020603050405020304" pitchFamily="18" charset="0"/>
                <a:cs typeface="Calibri"/>
              </a:rPr>
              <a:t>lack or African American children specifically were less likely to receive services….</a:t>
            </a:r>
            <a:r>
              <a:rPr lang="en-US" sz="1800" b="1" dirty="0">
                <a:solidFill>
                  <a:srgbClr val="000000"/>
                </a:solidFill>
                <a:latin typeface="Calibri"/>
                <a:ea typeface="Times New Roman" panose="02020603050405020304" pitchFamily="18" charset="0"/>
                <a:cs typeface="Calibri"/>
              </a:rPr>
              <a:t> </a:t>
            </a:r>
            <a:endParaRPr lang="en-US" sz="1800" b="1" dirty="0">
              <a:solidFill>
                <a:srgbClr val="000000"/>
              </a:solidFill>
              <a:effectLst/>
              <a:latin typeface="Calibri" panose="020F0502020204030204" pitchFamily="34" charset="0"/>
              <a:ea typeface="Times New Roman" panose="02020603050405020304" pitchFamily="18" charset="0"/>
              <a:cs typeface="Calibri"/>
            </a:endParaRPr>
          </a:p>
          <a:p>
            <a:endParaRPr lang="en-US" sz="1800">
              <a:solidFill>
                <a:srgbClr val="000000"/>
              </a:solidFill>
              <a:effectLst/>
              <a:latin typeface="Calibri" panose="020F0502020204030204" pitchFamily="34" charset="0"/>
            </a:endParaRPr>
          </a:p>
          <a:p>
            <a:r>
              <a:rPr lang="en-US" sz="1800" dirty="0">
                <a:solidFill>
                  <a:srgbClr val="000000"/>
                </a:solidFill>
                <a:effectLst/>
                <a:latin typeface="Calibri"/>
                <a:cs typeface="Calibri"/>
              </a:rPr>
              <a:t>You can read more about disparities described in countless other reports including the Children’s Equity Project reports, National Black Child Agenda</a:t>
            </a:r>
            <a:r>
              <a:rPr lang="en-US" sz="1800" dirty="0">
                <a:solidFill>
                  <a:srgbClr val="000000"/>
                </a:solidFill>
                <a:latin typeface="Calibri"/>
                <a:cs typeface="Calibri"/>
              </a:rPr>
              <a:t>....</a:t>
            </a:r>
            <a:r>
              <a:rPr lang="en-US" sz="1800" dirty="0">
                <a:solidFill>
                  <a:srgbClr val="000000"/>
                </a:solidFill>
                <a:effectLst/>
                <a:latin typeface="Calibri"/>
                <a:cs typeface="Calibri"/>
              </a:rPr>
              <a:t> which </a:t>
            </a:r>
            <a:r>
              <a:rPr lang="en-US" sz="1800" dirty="0">
                <a:solidFill>
                  <a:srgbClr val="000000"/>
                </a:solidFill>
                <a:latin typeface="Calibri"/>
                <a:cs typeface="Calibri"/>
              </a:rPr>
              <a:t>we have</a:t>
            </a:r>
            <a:r>
              <a:rPr lang="en-US" sz="1800" dirty="0">
                <a:solidFill>
                  <a:srgbClr val="000000"/>
                </a:solidFill>
                <a:effectLst/>
                <a:latin typeface="Calibri"/>
                <a:cs typeface="Calibri"/>
              </a:rPr>
              <a:t> linked to as resources at the end…. And these are all reminders of how important it is to have our data disaggregated by race and ethnicity and include different sources of data to better understand how children and families are situated in the context of our state and across communities...</a:t>
            </a:r>
            <a:r>
              <a:rPr lang="en-US" sz="1800" dirty="0">
                <a:solidFill>
                  <a:srgbClr val="000000"/>
                </a:solidFill>
                <a:latin typeface="Calibri"/>
                <a:cs typeface="Calibri"/>
              </a:rPr>
              <a:t> the child count data is only one part of the story of access as you know -- looking at outcomes, suspension and expulsion data, whether children with disabilities are included with their peers, receiving services in their natural environment... </a:t>
            </a:r>
            <a:endParaRPr lang="en-US" sz="1800" dirty="0">
              <a:solidFill>
                <a:srgbClr val="000000"/>
              </a:solidFill>
              <a:effectLst/>
              <a:latin typeface="Calibri" panose="020F0502020204030204" pitchFamily="34" charset="0"/>
              <a:cs typeface="Calibri"/>
            </a:endParaRPr>
          </a:p>
          <a:p>
            <a:endParaRPr lang="en-US" sz="1800">
              <a:solidFill>
                <a:srgbClr val="000000"/>
              </a:solidFill>
              <a:effectLst/>
              <a:latin typeface="Calibri" panose="020F0502020204030204" pitchFamily="34" charset="0"/>
            </a:endParaRPr>
          </a:p>
          <a:p>
            <a:r>
              <a:rPr lang="en-US" sz="1800" dirty="0">
                <a:solidFill>
                  <a:srgbClr val="000000"/>
                </a:solidFill>
                <a:latin typeface="Calibri"/>
                <a:cs typeface="Calibri"/>
              </a:rPr>
              <a:t>And how are</a:t>
            </a:r>
            <a:r>
              <a:rPr lang="en-US" sz="1800" dirty="0">
                <a:solidFill>
                  <a:srgbClr val="000000"/>
                </a:solidFill>
                <a:effectLst/>
                <a:latin typeface="Calibri"/>
                <a:cs typeface="Calibri"/>
              </a:rPr>
              <a:t> we listening to families and communities to inform decision making?</a:t>
            </a:r>
            <a:r>
              <a:rPr lang="en-US" sz="1800" dirty="0">
                <a:solidFill>
                  <a:srgbClr val="000000"/>
                </a:solidFill>
                <a:latin typeface="Calibri"/>
                <a:cs typeface="Calibri"/>
              </a:rPr>
              <a:t> </a:t>
            </a:r>
            <a:endParaRPr lang="en-US" sz="1800" dirty="0">
              <a:solidFill>
                <a:srgbClr val="000000"/>
              </a:solidFill>
              <a:effectLst/>
              <a:latin typeface="Calibri" panose="020F0502020204030204" pitchFamily="34" charset="0"/>
              <a:cs typeface="Calibri"/>
            </a:endParaRPr>
          </a:p>
          <a:p>
            <a:endParaRPr lang="en-US" sz="1800">
              <a:solidFill>
                <a:srgbClr val="000000"/>
              </a:solidFill>
              <a:effectLst/>
              <a:latin typeface="Calibri" panose="020F0502020204030204" pitchFamily="34" charset="0"/>
            </a:endParaRPr>
          </a:p>
          <a:p>
            <a:r>
              <a:rPr lang="en-US" dirty="0"/>
              <a:t>In 2019, for all disabilities, American Indian or Alaska Native students, Black or African American students, Hispanic/Latino students, Native Hawaiian or Other Pacific Islander students, and students associated with two or more races ages 5 (school age) through 21, with risk ratios of 1.6, 1.4, 1.1, 1.5, and 1.1, respectively, were more likely to be served under IDEA, Part B, than were students ages 5 (school age) through 21 in all other racial/ethnic groups combined.</a:t>
            </a:r>
            <a:endParaRPr lang="en-US" dirty="0">
              <a:cs typeface="Calibri"/>
            </a:endParaRPr>
          </a:p>
          <a:p>
            <a:endParaRPr lang="en-US" sz="1800" dirty="0">
              <a:cs typeface="Calibri"/>
            </a:endParaRPr>
          </a:p>
          <a:p>
            <a:endParaRPr lang="en-US"/>
          </a:p>
          <a:p>
            <a:r>
              <a:rPr lang="en-US" dirty="0"/>
              <a:t>https://sites.ed.gov/idea/2021-individuals-with-disabilities-education-act-annual-report-to-congress/</a:t>
            </a:r>
            <a:endParaRPr lang="en-US" dirty="0">
              <a:cs typeface="Calibri"/>
            </a:endParaRPr>
          </a:p>
          <a:p>
            <a:endParaRPr lang="en-US"/>
          </a:p>
          <a:p>
            <a:r>
              <a:rPr lang="en-US" dirty="0"/>
              <a:t>In 2019, for all disabilities, American Indian or Alaska Native students, Black or African American students, Hispanic/Latino students, Native Hawaiian or Other Pacific Islander students, and students associated with two or more races ages 5 (school age) through 21, with risk ratios of 1.6, 1.4, 1.1, 1.5, and 1.1, respectively, were more likely to be served under IDEA, Part B, than were students ages 5 (school age) through 21 in all other racial/ethnic groups combined. Asian students and White students ages 5 (school age) through 21, with risk ratios of 0.5 and 0.8, respectively, were less likely to be served under IDEA, Part B, than were students ages 5 (school age) through 21 in all other racial/ethnic groups combined (Exhibit 26).</a:t>
            </a:r>
            <a:endParaRPr lang="en-US" dirty="0">
              <a:cs typeface="Calibri"/>
            </a:endParaRPr>
          </a:p>
        </p:txBody>
      </p:sp>
      <p:sp>
        <p:nvSpPr>
          <p:cNvPr id="4" name="Slide Number Placeholder 3"/>
          <p:cNvSpPr>
            <a:spLocks noGrp="1"/>
          </p:cNvSpPr>
          <p:nvPr>
            <p:ph type="sldNum" sz="quarter" idx="5"/>
          </p:nvPr>
        </p:nvSpPr>
        <p:spPr/>
        <p:txBody>
          <a:bodyPr/>
          <a:lstStyle/>
          <a:p>
            <a:fld id="{BB8DFAC5-C227-44F9-9A23-F98259278E12}" type="slidenum">
              <a:rPr lang="en-US" smtClean="0"/>
              <a:t>18</a:t>
            </a:fld>
            <a:endParaRPr lang="en-US"/>
          </a:p>
        </p:txBody>
      </p:sp>
    </p:spTree>
    <p:extLst>
      <p:ext uri="{BB962C8B-B14F-4D97-AF65-F5344CB8AC3E}">
        <p14:creationId xmlns:p14="http://schemas.microsoft.com/office/powerpoint/2010/main" val="1369525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The equity leadership proposition provides as a framework for taking action: </a:t>
            </a:r>
            <a:endParaRPr lang="en-US" sz="120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Calibri" panose="020F0502020204030204" pitchFamily="34" charset="0"/>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to shift policy, program, and practices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ensuring equitable access to high-quality services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200">
                <a:effectLst/>
                <a:latin typeface="Calibri" panose="020F0502020204030204" pitchFamily="34" charset="0"/>
                <a:ea typeface="Times New Roman" panose="02020603050405020304" pitchFamily="18" charset="0"/>
                <a:cs typeface="Times New Roman" panose="02020603050405020304" pitchFamily="18" charset="0"/>
              </a:rPr>
              <a:t>by tailoring solutions that result in positive outcomes for each and every young child with disabilities and their families, especially those who have been historically underserved.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a:effectLst/>
                <a:latin typeface="Calibri" panose="020F0502020204030204" pitchFamily="34" charset="0"/>
                <a:ea typeface="Times New Roman" panose="02020603050405020304" pitchFamily="18" charset="0"/>
              </a:rPr>
              <a:t>This is not work that can be done alone. Partnerships with leadership and those we contract with to provide services are essential partners to achieve goals. Benefiting from services is not just about the service is self but the situatedness of families and children matter.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Times New Roman" panose="02020603050405020304" pitchFamily="18" charset="0"/>
              </a:rPr>
              <a:t>Strategic thinking, listening, planning, communication, and collaboration are critical leadership skills especially when leading from the middle. This includes considering what values are held and the messages that are needed for different audiences.  Leveraging your power from the middle to influence decisions and share foundational information for system changes to increase benefit, access, and outcomes. </a:t>
            </a: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Times New Roman" panose="02020603050405020304" pitchFamily="18" charset="0"/>
              </a:rPr>
              <a:t>Briefly Introduce yourself including a short response to this question in </a:t>
            </a:r>
            <a:r>
              <a:rPr lang="en-US" sz="1800" b="1">
                <a:effectLst/>
                <a:latin typeface="Calibri" panose="020F0502020204030204" pitchFamily="34" charset="0"/>
                <a:ea typeface="Times New Roman" panose="02020603050405020304" pitchFamily="18" charset="0"/>
              </a:rPr>
              <a:t>3 minutes. </a:t>
            </a:r>
            <a:r>
              <a:rPr lang="en-US" sz="1800" i="1">
                <a:effectLst/>
                <a:latin typeface="Calibri" panose="020F0502020204030204" pitchFamily="34" charset="0"/>
                <a:ea typeface="Calibri" panose="020F0502020204030204" pitchFamily="34" charset="0"/>
              </a:rPr>
              <a:t>The overall conversation will be centering young children with delays and disabilities (birth to five) and their families, especially those who have been historically underserved, and how are you </a:t>
            </a:r>
            <a:r>
              <a:rPr lang="en-US" sz="1800" i="1">
                <a:effectLst/>
                <a:latin typeface="Calibri" panose="020F0502020204030204" pitchFamily="34" charset="0"/>
                <a:ea typeface="Times New Roman" panose="02020603050405020304" pitchFamily="18" charset="0"/>
              </a:rPr>
              <a:t>building strategic partnerships, empowering leaders, and leading from the middle to build equitable and inclusive systems to meet their needs. </a:t>
            </a:r>
            <a:endParaRPr lang="en-US" sz="1200" i="1">
              <a:effectLst/>
              <a:latin typeface="Calibri" panose="020F0502020204030204" pitchFamily="34" charset="0"/>
              <a:ea typeface="Times New Roman" panose="02020603050405020304" pitchFamily="18" charset="0"/>
              <a:cs typeface="+mn-cs"/>
            </a:endParaRPr>
          </a:p>
          <a:p>
            <a:pPr marL="0" marR="0">
              <a:spcBef>
                <a:spcPts val="0"/>
              </a:spcBef>
              <a:spcAft>
                <a:spcPts val="0"/>
              </a:spcAft>
            </a:pPr>
            <a:endParaRPr lang="en-US" sz="1200" i="1">
              <a:effectLst/>
              <a:latin typeface="Calibri" panose="020F0502020204030204" pitchFamily="34" charset="0"/>
              <a:ea typeface="Times New Roman" panose="02020603050405020304" pitchFamily="18" charset="0"/>
              <a:cs typeface="+mn-cs"/>
            </a:endParaRPr>
          </a:p>
          <a:p>
            <a:pPr marL="171450" marR="0" indent="-171450">
              <a:spcBef>
                <a:spcPts val="0"/>
              </a:spcBef>
              <a:spcAft>
                <a:spcPts val="0"/>
              </a:spcAft>
              <a:buFont typeface="Arial" panose="020B0604020202020204" pitchFamily="34" charset="0"/>
              <a:buChar char="•"/>
            </a:pPr>
            <a:r>
              <a:rPr lang="en-US" sz="1100">
                <a:effectLst/>
                <a:latin typeface="Calibri" panose="020F0502020204030204" pitchFamily="34" charset="0"/>
                <a:ea typeface="Times New Roman" panose="02020603050405020304" pitchFamily="18" charset="0"/>
                <a:cs typeface="Times New Roman" panose="02020603050405020304" pitchFamily="18" charset="0"/>
              </a:rPr>
              <a:t>Considering your role what suggestions do you have about leading from the middle?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Calibri" panose="020F0502020204030204" pitchFamily="34" charset="0"/>
                <a:ea typeface="Times New Roman" panose="02020603050405020304" pitchFamily="18" charset="0"/>
                <a:cs typeface="Times New Roman" panose="02020603050405020304" pitchFamily="18" charset="0"/>
              </a:rPr>
              <a:t>Charlie and Kimberly, please speak to: How do you work with and empower the Part C or 619 coordinator in your state?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a:effectLst/>
                <a:latin typeface="Calibri" panose="020F0502020204030204" pitchFamily="34" charset="0"/>
                <a:ea typeface="Times New Roman" panose="02020603050405020304" pitchFamily="18" charset="0"/>
                <a:cs typeface="Times New Roman" panose="02020603050405020304" pitchFamily="18" charset="0"/>
              </a:rPr>
              <a:t>Andrea and Tracy: </a:t>
            </a:r>
            <a:r>
              <a:rPr lang="en-US" sz="1100">
                <a:effectLst/>
                <a:latin typeface="Calibri" panose="020F0502020204030204" pitchFamily="34" charset="0"/>
                <a:ea typeface="Calibri" panose="020F0502020204030204" pitchFamily="34" charset="0"/>
                <a:cs typeface="Times New Roman" panose="02020603050405020304" pitchFamily="18" charset="0"/>
              </a:rPr>
              <a:t>Please mention any specific strategies you use as you provide input and try to influence leadership in your state</a:t>
            </a:r>
          </a:p>
          <a:p>
            <a:pPr marL="1143000" marR="0" lvl="2" indent="-228600">
              <a:lnSpc>
                <a:spcPct val="107000"/>
              </a:lnSpc>
              <a:spcBef>
                <a:spcPts val="0"/>
              </a:spcBef>
              <a:spcAft>
                <a:spcPts val="800"/>
              </a:spcAft>
              <a:buFont typeface="+mj-lt"/>
              <a:buAutoNum type="romanLcPeriod"/>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Question and Answer with Charlie &amp; Kimberly </a:t>
            </a:r>
            <a:r>
              <a:rPr lang="en-US" sz="1800" b="1">
                <a:effectLst/>
                <a:latin typeface="Calibri" panose="020F0502020204030204" pitchFamily="34" charset="0"/>
                <a:ea typeface="Calibri" panose="020F0502020204030204" pitchFamily="34" charset="0"/>
                <a:cs typeface="Times New Roman" panose="02020603050405020304" pitchFamily="18" charset="0"/>
              </a:rPr>
              <a:t>(7 minutes total)</a:t>
            </a:r>
            <a:r>
              <a:rPr lang="en-US" sz="1800">
                <a:effectLst/>
                <a:latin typeface="Calibri" panose="020F0502020204030204" pitchFamily="34" charset="0"/>
                <a:ea typeface="Calibri" panose="020F0502020204030204" pitchFamily="34" charset="0"/>
                <a:cs typeface="Times New Roman" panose="02020603050405020304" pitchFamily="18" charset="0"/>
              </a:rPr>
              <a:t>: Who are the partners in your state who help create policy and practice to ensure (access, benefit, or positive outcomes) for each and every young child with disabilities and their families? How does the Part C or 619 coordinator contribute to and inform that work?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Please share an example from your experience that speaks to access, benefit, or positive outcomes for children and families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especially those who have been historically underserved.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Question for Andrea and Tracy: Regardless of our best intentions, we know from the data that Black and Brown children and families are most often not included. How do you leverage leaders in a position above you and partners across the system to ensure all children and their families have access to experiences in Part C and 619 as we build these strategic partnerships especially when some need a differential response?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Please share an example from your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Open question for a panel member to answer: How are you engaging partners (teams, networks) in listening to families and communities most impacted to proactively to shape policies and practices?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Please share an example from your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Open question for a panel member to answer: What are some of the opportunities and barriers in expanding your influence in workgroups and committees so you’re investing your time with partners in ways that increases access for all children, especially those mentioned in the Executive Order who have been historically underserved?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Please share an example from your experience.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B8DFAC5-C227-44F9-9A23-F98259278E12}" type="slidenum">
              <a:rPr lang="en-US" smtClean="0"/>
              <a:t>19</a:t>
            </a:fld>
            <a:endParaRPr lang="en-US"/>
          </a:p>
        </p:txBody>
      </p:sp>
    </p:spTree>
    <p:extLst>
      <p:ext uri="{BB962C8B-B14F-4D97-AF65-F5344CB8AC3E}">
        <p14:creationId xmlns:p14="http://schemas.microsoft.com/office/powerpoint/2010/main" val="193669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networking and getting to know each other, please find your name in the participant list– select more– and “rename” to include more about you (e.g., role, state, pronouns) </a:t>
            </a:r>
          </a:p>
        </p:txBody>
      </p:sp>
      <p:sp>
        <p:nvSpPr>
          <p:cNvPr id="4" name="Slide Number Placeholder 3"/>
          <p:cNvSpPr>
            <a:spLocks noGrp="1"/>
          </p:cNvSpPr>
          <p:nvPr>
            <p:ph type="sldNum" sz="quarter" idx="5"/>
          </p:nvPr>
        </p:nvSpPr>
        <p:spPr/>
        <p:txBody>
          <a:bodyPr/>
          <a:lstStyle/>
          <a:p>
            <a:fld id="{BB8DFAC5-C227-44F9-9A23-F98259278E12}" type="slidenum">
              <a:rPr lang="en-US" smtClean="0"/>
              <a:t>2</a:t>
            </a:fld>
            <a:endParaRPr lang="en-US"/>
          </a:p>
        </p:txBody>
      </p:sp>
    </p:spTree>
    <p:extLst>
      <p:ext uri="{BB962C8B-B14F-4D97-AF65-F5344CB8AC3E}">
        <p14:creationId xmlns:p14="http://schemas.microsoft.com/office/powerpoint/2010/main" val="346167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Sharing your experiences with your peers, how can Part C and 619 leaders </a:t>
            </a:r>
          </a:p>
          <a:p>
            <a:pPr marL="742950" marR="0" lvl="1" indent="-285750">
              <a:lnSpc>
                <a:spcPct val="107000"/>
              </a:lnSpc>
              <a:spcBef>
                <a:spcPts val="0"/>
              </a:spcBef>
              <a:spcAft>
                <a:spcPts val="0"/>
              </a:spcAft>
              <a:buFont typeface="Calibri" panose="020F050202020403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Educate, advocate, and leverage partnerships </a:t>
            </a:r>
            <a:r>
              <a:rPr lang="en-US" sz="110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to tailor solutions that result in positive outcomes for each and every young child with disabilities and their families, especially those who have been historically underserved?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How do you identify your partners to reach populations who do not connect to services based on the current structures? What are examples of tailored solutions to achieve universal goals?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What are your experiences working with leadership and those who support your work in shifting policies and practices responsive to the children and families you serve?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What are examples of shifts in policy, programs, and practices?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mj-lt"/>
              <a:buAutoNum type="arabicPeriod"/>
            </a:pPr>
            <a:r>
              <a:rPr lang="en-US" sz="1100">
                <a:solidFill>
                  <a:srgbClr val="212529"/>
                </a:solidFill>
                <a:effectLst/>
                <a:latin typeface="Calibri" panose="020F0502020204030204" pitchFamily="34" charset="0"/>
                <a:ea typeface="Calibri" panose="020F0502020204030204" pitchFamily="34" charset="0"/>
                <a:cs typeface="Times New Roman" panose="02020603050405020304" pitchFamily="18" charset="0"/>
              </a:rPr>
              <a:t>How did the foundational work of building partnerships lead to these system changes?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B8DFAC5-C227-44F9-9A23-F98259278E12}" type="slidenum">
              <a:rPr lang="en-US" smtClean="0"/>
              <a:t>20</a:t>
            </a:fld>
            <a:endParaRPr lang="en-US"/>
          </a:p>
        </p:txBody>
      </p:sp>
    </p:spTree>
    <p:extLst>
      <p:ext uri="{BB962C8B-B14F-4D97-AF65-F5344CB8AC3E}">
        <p14:creationId xmlns:p14="http://schemas.microsoft.com/office/powerpoint/2010/main" val="2282485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hope you’ll join us for part 2 and come and share with your colleagues </a:t>
            </a:r>
          </a:p>
          <a:p>
            <a:endParaRPr lang="en-US"/>
          </a:p>
          <a:p>
            <a:r>
              <a:rPr lang="en-US" sz="1800">
                <a:effectLst/>
                <a:latin typeface="Calibri" panose="020F0502020204030204" pitchFamily="34" charset="0"/>
                <a:ea typeface="Times New Roman" panose="02020603050405020304" pitchFamily="18" charset="0"/>
              </a:rPr>
              <a:t>bring data about children and families in Part C and/or 619 systems (i.e., leaning into populations who have been historically underserved</a:t>
            </a:r>
            <a:endParaRPr lang="en-US"/>
          </a:p>
        </p:txBody>
      </p:sp>
      <p:sp>
        <p:nvSpPr>
          <p:cNvPr id="4" name="Slide Number Placeholder 3"/>
          <p:cNvSpPr>
            <a:spLocks noGrp="1"/>
          </p:cNvSpPr>
          <p:nvPr>
            <p:ph type="sldNum" sz="quarter" idx="5"/>
          </p:nvPr>
        </p:nvSpPr>
        <p:spPr/>
        <p:txBody>
          <a:bodyPr/>
          <a:lstStyle/>
          <a:p>
            <a:fld id="{BB8DFAC5-C227-44F9-9A23-F98259278E12}" type="slidenum">
              <a:rPr lang="en-US" smtClean="0"/>
              <a:t>21</a:t>
            </a:fld>
            <a:endParaRPr lang="en-US"/>
          </a:p>
        </p:txBody>
      </p:sp>
    </p:spTree>
    <p:extLst>
      <p:ext uri="{BB962C8B-B14F-4D97-AF65-F5344CB8AC3E}">
        <p14:creationId xmlns:p14="http://schemas.microsoft.com/office/powerpoint/2010/main" val="399273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Bef>
                <a:spcPts val="0"/>
              </a:spcBef>
              <a:buNone/>
            </a:pPr>
            <a:r>
              <a:rPr lang="en-US" sz="1200">
                <a:latin typeface="Calibri" panose="020F0502020204030204" pitchFamily="34" charset="0"/>
                <a:ea typeface="Times New Roman" panose="02020603050405020304" pitchFamily="18" charset="0"/>
                <a:cs typeface="Times New Roman" panose="02020603050405020304" pitchFamily="18" charset="0"/>
              </a:rPr>
              <a:t>Kimberly Hauck, Director of the Ohio Department of Developmental Disabilities (Part C)</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sz="1200">
                <a:latin typeface="Calibri" panose="020F0502020204030204" pitchFamily="34" charset="0"/>
                <a:ea typeface="Times New Roman" panose="02020603050405020304" pitchFamily="18" charset="0"/>
                <a:cs typeface="Times New Roman" panose="02020603050405020304" pitchFamily="18" charset="0"/>
              </a:rPr>
              <a:t>Tracy Turner, Part C Coordinator, Arkansas </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sz="1200">
                <a:latin typeface="Calibri" panose="020F0502020204030204" pitchFamily="34" charset="0"/>
                <a:ea typeface="Times New Roman" panose="02020603050405020304" pitchFamily="18" charset="0"/>
                <a:cs typeface="Times New Roman" panose="02020603050405020304" pitchFamily="18" charset="0"/>
              </a:rPr>
              <a:t>Charlie Silva, State Special Education Director of Idaho (Part B)</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sz="1200">
                <a:latin typeface="Calibri" panose="020F0502020204030204" pitchFamily="34" charset="0"/>
                <a:ea typeface="Times New Roman" panose="02020603050405020304" pitchFamily="18" charset="0"/>
                <a:cs typeface="Times New Roman" panose="02020603050405020304" pitchFamily="18" charset="0"/>
              </a:rPr>
              <a:t>Andrea Brinnel, 619 Coordinator, Connecticut</a:t>
            </a:r>
          </a:p>
          <a:p>
            <a:endParaRPr lang="en-US"/>
          </a:p>
          <a:p>
            <a:endParaRPr lang="en-US"/>
          </a:p>
          <a:p>
            <a:r>
              <a:rPr lang="en-US"/>
              <a:t>Please read more about the great group of leaders from their bios on the webpage located here: https://ectacenter.org/~calls/2020/leadership.asp</a:t>
            </a:r>
          </a:p>
        </p:txBody>
      </p:sp>
      <p:sp>
        <p:nvSpPr>
          <p:cNvPr id="4" name="Slide Number Placeholder 3"/>
          <p:cNvSpPr>
            <a:spLocks noGrp="1"/>
          </p:cNvSpPr>
          <p:nvPr>
            <p:ph type="sldNum" sz="quarter" idx="5"/>
          </p:nvPr>
        </p:nvSpPr>
        <p:spPr/>
        <p:txBody>
          <a:bodyPr/>
          <a:lstStyle/>
          <a:p>
            <a:fld id="{BB8DFAC5-C227-44F9-9A23-F98259278E12}" type="slidenum">
              <a:rPr lang="en-US" smtClean="0"/>
              <a:t>3</a:t>
            </a:fld>
            <a:endParaRPr lang="en-US"/>
          </a:p>
        </p:txBody>
      </p:sp>
    </p:spTree>
    <p:extLst>
      <p:ext uri="{BB962C8B-B14F-4D97-AF65-F5344CB8AC3E}">
        <p14:creationId xmlns:p14="http://schemas.microsoft.com/office/powerpoint/2010/main" val="353372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sharing challenges and success you’ve experienced when leading from the middle to shift policy, program, and practices to ensure equitable access to high quality services, especially for children and families who have been historically underserved…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Three main challenges you described are in leadership, policy, and taking action. The three main areas of successes are building a network, planning, and engaging partners which are necessary to meet the challenges you’ve described. </a:t>
            </a:r>
          </a:p>
          <a:p>
            <a:endParaRPr lang="en-US"/>
          </a:p>
        </p:txBody>
      </p:sp>
      <p:sp>
        <p:nvSpPr>
          <p:cNvPr id="4" name="Slide Number Placeholder 3"/>
          <p:cNvSpPr>
            <a:spLocks noGrp="1"/>
          </p:cNvSpPr>
          <p:nvPr>
            <p:ph type="sldNum" sz="quarter" idx="5"/>
          </p:nvPr>
        </p:nvSpPr>
        <p:spPr/>
        <p:txBody>
          <a:bodyPr/>
          <a:lstStyle/>
          <a:p>
            <a:fld id="{BB8DFAC5-C227-44F9-9A23-F98259278E12}" type="slidenum">
              <a:rPr lang="en-US" smtClean="0"/>
              <a:t>4</a:t>
            </a:fld>
            <a:endParaRPr lang="en-US"/>
          </a:p>
        </p:txBody>
      </p:sp>
    </p:spTree>
    <p:extLst>
      <p:ext uri="{BB962C8B-B14F-4D97-AF65-F5344CB8AC3E}">
        <p14:creationId xmlns:p14="http://schemas.microsoft.com/office/powerpoint/2010/main" val="199618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Glenna Gallo, former NASDSE president and Washington State Special Education Director will share her strategy for leading from the middle with three main points.  (show the video) </a:t>
            </a:r>
          </a:p>
          <a:p>
            <a:endParaRPr lang="en-US"/>
          </a:p>
          <a:p>
            <a:r>
              <a:rPr lang="en-US"/>
              <a:t>She expands on her remarks in the video that you’ll be able to access on the webpage following the event. </a:t>
            </a:r>
          </a:p>
        </p:txBody>
      </p:sp>
      <p:sp>
        <p:nvSpPr>
          <p:cNvPr id="4" name="Slide Number Placeholder 3"/>
          <p:cNvSpPr>
            <a:spLocks noGrp="1"/>
          </p:cNvSpPr>
          <p:nvPr>
            <p:ph type="sldNum" sz="quarter" idx="5"/>
          </p:nvPr>
        </p:nvSpPr>
        <p:spPr/>
        <p:txBody>
          <a:bodyPr/>
          <a:lstStyle/>
          <a:p>
            <a:fld id="{BB8DFAC5-C227-44F9-9A23-F98259278E12}" type="slidenum">
              <a:rPr lang="en-US" smtClean="0"/>
              <a:t>5</a:t>
            </a:fld>
            <a:endParaRPr lang="en-US"/>
          </a:p>
        </p:txBody>
      </p:sp>
    </p:spTree>
    <p:extLst>
      <p:ext uri="{BB962C8B-B14F-4D97-AF65-F5344CB8AC3E}">
        <p14:creationId xmlns:p14="http://schemas.microsoft.com/office/powerpoint/2010/main" val="398959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with picture of Executive Order): </a:t>
            </a:r>
          </a:p>
          <a:p>
            <a:endParaRPr lang="en-US"/>
          </a:p>
          <a:p>
            <a:r>
              <a:rPr lang="en-US"/>
              <a:t>In addition to listening to perspectives from the field, this session and the leadership series overall will align with the Executive Order which describes the impact of systemic racism in policies, practices, and programs, emphasizes our collective role in taking action, and provides a definition </a:t>
            </a:r>
            <a:r>
              <a:rPr lang="en-US" i="1"/>
              <a:t>(advance slide to definition) </a:t>
            </a:r>
            <a:r>
              <a:rPr lang="en-US"/>
              <a:t>of equity focusing on the communities who have been historically underserved… </a:t>
            </a:r>
          </a:p>
          <a:p>
            <a:endParaRPr lang="en-US"/>
          </a:p>
          <a:p>
            <a:r>
              <a:rPr lang="en-US"/>
              <a:t>for those who may be listening in, I will read the definition of equity which states “equity” means the consistent…. </a:t>
            </a:r>
          </a:p>
          <a:p>
            <a:endParaRPr lang="en-US"/>
          </a:p>
          <a:p>
            <a:r>
              <a:rPr lang="en-US"/>
              <a:t>And underserved communities haven been systematically denied a full opportunity to participate in aspects of economic, social, and civic life… </a:t>
            </a:r>
          </a:p>
          <a:p>
            <a:r>
              <a:rPr lang="en-US"/>
              <a:t> </a:t>
            </a:r>
          </a:p>
        </p:txBody>
      </p:sp>
      <p:sp>
        <p:nvSpPr>
          <p:cNvPr id="4" name="Slide Number Placeholder 3"/>
          <p:cNvSpPr>
            <a:spLocks noGrp="1"/>
          </p:cNvSpPr>
          <p:nvPr>
            <p:ph type="sldNum" sz="quarter" idx="5"/>
          </p:nvPr>
        </p:nvSpPr>
        <p:spPr/>
        <p:txBody>
          <a:bodyPr/>
          <a:lstStyle/>
          <a:p>
            <a:fld id="{BB8DFAC5-C227-44F9-9A23-F98259278E12}" type="slidenum">
              <a:rPr lang="en-US" smtClean="0"/>
              <a:t>6</a:t>
            </a:fld>
            <a:endParaRPr lang="en-US"/>
          </a:p>
        </p:txBody>
      </p:sp>
    </p:spTree>
    <p:extLst>
      <p:ext uri="{BB962C8B-B14F-4D97-AF65-F5344CB8AC3E}">
        <p14:creationId xmlns:p14="http://schemas.microsoft.com/office/powerpoint/2010/main" val="209201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so, the Executive Order requires us to have a proactive focus to identify how we can influence disparities to ensure that </a:t>
            </a:r>
            <a:r>
              <a:rPr lang="en-US" sz="1200">
                <a:solidFill>
                  <a:srgbClr val="212529"/>
                </a:solidFill>
                <a:effectLst/>
                <a:latin typeface="Calibri" panose="020F0502020204030204" pitchFamily="34" charset="0"/>
                <a:ea typeface="Calibri" panose="020F0502020204030204" pitchFamily="34" charset="0"/>
              </a:rPr>
              <a:t>each and every young child with disabilities and their families, especially those who have been historically underserved, experience</a:t>
            </a:r>
            <a:r>
              <a:rPr lang="en-US"/>
              <a:t> </a:t>
            </a:r>
            <a:r>
              <a:rPr lang="en-US" sz="1200">
                <a:solidFill>
                  <a:srgbClr val="212529"/>
                </a:solidFill>
                <a:effectLst/>
                <a:latin typeface="Calibri" panose="020F0502020204030204" pitchFamily="34" charset="0"/>
                <a:ea typeface="Calibri" panose="020F0502020204030204" pitchFamily="34" charset="0"/>
              </a:rPr>
              <a:t>equitable access to high-quality services that result in positive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12529"/>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12529"/>
                </a:solidFill>
                <a:effectLst/>
                <a:latin typeface="Calibri" panose="020F0502020204030204" pitchFamily="34" charset="0"/>
                <a:ea typeface="Calibri" panose="020F0502020204030204" pitchFamily="34" charset="0"/>
              </a:rPr>
              <a:t>	Reactively focusing on our concerns without identifying what we can do, limits our circle of influence as shown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12529"/>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12529"/>
                </a:solidFill>
                <a:effectLst/>
                <a:latin typeface="Calibri" panose="020F0502020204030204" pitchFamily="34" charset="0"/>
                <a:ea typeface="Calibri" panose="020F0502020204030204" pitchFamily="34" charset="0"/>
              </a:rPr>
              <a:t>A shift in our mindset to expand what we think we can affect expands our circle of influence (as shown on the left with the inner circle getting bigger) </a:t>
            </a:r>
            <a:r>
              <a:rPr lang="en-US"/>
              <a:t>especially as we partner with others building networks where we can leverage our collective influence to create and sustain system changes that benefit all children, families, and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19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I’d like to welcome and thank Dr. Sherri Killins Stewart, Director of State Systems Alignment and Integration and Co-Director of State Services for the BUILD Initiative and an Independent Consultant, who we’ve been grateful to have supporting the planning of this leadership series and who will be providing initial grounding before moderating the conversation with the panel. </a:t>
            </a:r>
          </a:p>
          <a:p>
            <a:endParaRPr lang="en-US">
              <a:cs typeface="Calibri"/>
            </a:endParaRPr>
          </a:p>
        </p:txBody>
      </p:sp>
      <p:sp>
        <p:nvSpPr>
          <p:cNvPr id="4" name="Slide Number Placeholder 3"/>
          <p:cNvSpPr>
            <a:spLocks noGrp="1"/>
          </p:cNvSpPr>
          <p:nvPr>
            <p:ph type="sldNum" sz="quarter" idx="5"/>
          </p:nvPr>
        </p:nvSpPr>
        <p:spPr/>
        <p:txBody>
          <a:bodyPr/>
          <a:lstStyle/>
          <a:p>
            <a:fld id="{BB8DFAC5-C227-44F9-9A23-F98259278E12}" type="slidenum">
              <a:rPr lang="en-US" smtClean="0"/>
              <a:t>8</a:t>
            </a:fld>
            <a:endParaRPr lang="en-US"/>
          </a:p>
        </p:txBody>
      </p:sp>
    </p:spTree>
    <p:extLst>
      <p:ext uri="{BB962C8B-B14F-4D97-AF65-F5344CB8AC3E}">
        <p14:creationId xmlns:p14="http://schemas.microsoft.com/office/powerpoint/2010/main" val="290014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Great, thanks Christina. We’d like to learn from you about how influential you feel in your role… please take 30 seconds or so and answer these three questions… </a:t>
            </a:r>
          </a:p>
        </p:txBody>
      </p:sp>
      <p:sp>
        <p:nvSpPr>
          <p:cNvPr id="4" name="Slide Number Placeholder 3"/>
          <p:cNvSpPr>
            <a:spLocks noGrp="1"/>
          </p:cNvSpPr>
          <p:nvPr>
            <p:ph type="sldNum" sz="quarter" idx="5"/>
          </p:nvPr>
        </p:nvSpPr>
        <p:spPr/>
        <p:txBody>
          <a:bodyPr/>
          <a:lstStyle/>
          <a:p>
            <a:fld id="{BB8DFAC5-C227-44F9-9A23-F98259278E12}" type="slidenum">
              <a:rPr lang="en-US" smtClean="0"/>
              <a:t>9</a:t>
            </a:fld>
            <a:endParaRPr lang="en-US"/>
          </a:p>
        </p:txBody>
      </p:sp>
    </p:spTree>
    <p:extLst>
      <p:ext uri="{BB962C8B-B14F-4D97-AF65-F5344CB8AC3E}">
        <p14:creationId xmlns:p14="http://schemas.microsoft.com/office/powerpoint/2010/main" val="345752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ubtitle 2"/>
          <p:cNvSpPr txBox="1">
            <a:spLocks/>
          </p:cNvSpPr>
          <p:nvPr userDrawn="1"/>
        </p:nvSpPr>
        <p:spPr>
          <a:xfrm>
            <a:off x="495300" y="2410119"/>
            <a:ext cx="3451860" cy="3729116"/>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extLst>
      <p:ext uri="{BB962C8B-B14F-4D97-AF65-F5344CB8AC3E}">
        <p14:creationId xmlns:p14="http://schemas.microsoft.com/office/powerpoint/2010/main" val="318075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45246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403372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954462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40664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076462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058008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marL="0" indent="0">
              <a:buNone/>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extLst>
      <p:ext uri="{BB962C8B-B14F-4D97-AF65-F5344CB8AC3E}">
        <p14:creationId xmlns:p14="http://schemas.microsoft.com/office/powerpoint/2010/main" val="677725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743986"/>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094445"/>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5"/>
          <a:stretch>
            <a:fillRect/>
          </a:stretch>
        </p:blipFill>
        <p:spPr>
          <a:xfrm>
            <a:off x="1973580" y="786003"/>
            <a:ext cx="4218498" cy="620041"/>
          </a:xfrm>
          <a:prstGeom prst="rect">
            <a:avLst/>
          </a:prstGeom>
        </p:spPr>
      </p:pic>
      <p:sp>
        <p:nvSpPr>
          <p:cNvPr id="21" name="Text Placeholder 2">
            <a:extLst>
              <a:ext uri="{FF2B5EF4-FFF2-40B4-BE49-F238E27FC236}">
                <a16:creationId xmlns:a16="http://schemas.microsoft.com/office/drawing/2014/main" id="{5A2D4CB2-D6B7-C846-9227-FDD8AF7614F8}"/>
              </a:ext>
            </a:extLst>
          </p:cNvPr>
          <p:cNvSpPr>
            <a:spLocks noGrp="1"/>
          </p:cNvSpPr>
          <p:nvPr>
            <p:ph idx="1"/>
          </p:nvPr>
        </p:nvSpPr>
        <p:spPr>
          <a:xfrm>
            <a:off x="1973580" y="3379302"/>
            <a:ext cx="8259347" cy="1387319"/>
          </a:xfrm>
        </p:spPr>
        <p:txBody>
          <a:bodyPr>
            <a:noAutofit/>
          </a:bodyPr>
          <a:lstStyle/>
          <a:p>
            <a:pPr marL="0" indent="0">
              <a:buNone/>
            </a:pPr>
            <a:r>
              <a:rPr lang="en-US" sz="1300"/>
              <a:t>The content of this presentation was developed under a cooperative agreement, #H326P170001, and a grant, #H373Z120002, from the Office of Special Education Programs, U.S. Department of Education. However, the content does not necessarily represent the policy of the U.S. Department of Education, and you should not assume endorsement by the Federal Government. ECTA Center Project Officer, Julia Martin </a:t>
            </a:r>
            <a:r>
              <a:rPr lang="en-US" sz="1300" err="1"/>
              <a:t>Eile</a:t>
            </a:r>
            <a:r>
              <a:rPr lang="en-US" sz="1300"/>
              <a:t>, and </a:t>
            </a:r>
            <a:r>
              <a:rPr lang="en-US" sz="1300" err="1"/>
              <a:t>DaSy</a:t>
            </a:r>
            <a:r>
              <a:rPr lang="en-US" sz="1300"/>
              <a:t> Center Project Officers, Meredith Miceli and Richelle Davis.</a:t>
            </a:r>
          </a:p>
        </p:txBody>
      </p:sp>
      <p:sp>
        <p:nvSpPr>
          <p:cNvPr id="22" name="Title 1">
            <a:extLst>
              <a:ext uri="{FF2B5EF4-FFF2-40B4-BE49-F238E27FC236}">
                <a16:creationId xmlns:a16="http://schemas.microsoft.com/office/drawing/2014/main" id="{466FE9D8-B2F8-F343-BB50-AC0590FAD917}"/>
              </a:ext>
            </a:extLst>
          </p:cNvPr>
          <p:cNvSpPr>
            <a:spLocks noGrp="1"/>
          </p:cNvSpPr>
          <p:nvPr>
            <p:ph type="title"/>
          </p:nvPr>
        </p:nvSpPr>
        <p:spPr>
          <a:xfrm>
            <a:off x="1973580" y="1923615"/>
            <a:ext cx="8259347" cy="914400"/>
          </a:xfrm>
        </p:spPr>
        <p:txBody>
          <a:bodyPr anchor="ctr" anchorCtr="0">
            <a:normAutofit fontScale="90000"/>
          </a:body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045799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C8F4-3F41-C542-A3D6-F106093E0D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8E7E1F-C8C3-2E46-9BFC-74AFF63F17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3D4E26-ED7B-8F4C-9DEC-7278A62CEE4A}"/>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5" name="Footer Placeholder 4">
            <a:extLst>
              <a:ext uri="{FF2B5EF4-FFF2-40B4-BE49-F238E27FC236}">
                <a16:creationId xmlns:a16="http://schemas.microsoft.com/office/drawing/2014/main" id="{0D019F38-4825-4647-9C49-66D26BBD6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E06B-DB72-A34F-85FB-4C50D7175E20}"/>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580355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8B23-A09B-A74B-B7B6-BA08C08D5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51CE8E-E058-3448-AA58-B311E42EB1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905CF-2CFA-0148-B593-3B25D2BDB8D5}"/>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5" name="Footer Placeholder 4">
            <a:extLst>
              <a:ext uri="{FF2B5EF4-FFF2-40B4-BE49-F238E27FC236}">
                <a16:creationId xmlns:a16="http://schemas.microsoft.com/office/drawing/2014/main" id="{EDE0F680-558F-BB4E-8C88-9179B18BA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A24EC-8E52-B64E-A6D1-1FD4FF7611DC}"/>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271146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 ECTA-DaS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pic>
        <p:nvPicPr>
          <p:cNvPr id="11" name="Picture 10" title="Logo: DaSy"/>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667" y="5250566"/>
            <a:ext cx="1988153" cy="1427519"/>
          </a:xfrm>
          <a:prstGeom prst="rect">
            <a:avLst/>
          </a:prstGeom>
        </p:spPr>
      </p:pic>
      <p:pic>
        <p:nvPicPr>
          <p:cNvPr id="4" name="Picture 3" title="Logo: ECTA"/>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080" y="5524683"/>
            <a:ext cx="2725422" cy="1048239"/>
          </a:xfrm>
          <a:prstGeom prst="rect">
            <a:avLst/>
          </a:prstGeom>
        </p:spPr>
      </p:pic>
    </p:spTree>
    <p:extLst>
      <p:ext uri="{BB962C8B-B14F-4D97-AF65-F5344CB8AC3E}">
        <p14:creationId xmlns:p14="http://schemas.microsoft.com/office/powerpoint/2010/main" val="550503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3B05-511B-A948-B245-FBA7A0226C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0B66FE-A33D-6E40-8580-F31E78358A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666D0-C90A-4F45-B9F8-B7C692752F75}"/>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5" name="Footer Placeholder 4">
            <a:extLst>
              <a:ext uri="{FF2B5EF4-FFF2-40B4-BE49-F238E27FC236}">
                <a16:creationId xmlns:a16="http://schemas.microsoft.com/office/drawing/2014/main" id="{B6BADE7B-F21A-FE4A-A07B-580AB438A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9049B-7E39-5142-A1A2-E8BB246087F0}"/>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321262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F66-7B7D-1B48-98C0-F2F7053EB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B60E9-BAC0-4F44-9730-899912DF1A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82E42-C2E7-E94F-93F7-743A3FB6D4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14A9CD-8276-D04D-9E6A-BDFF4928F27A}"/>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6" name="Footer Placeholder 5">
            <a:extLst>
              <a:ext uri="{FF2B5EF4-FFF2-40B4-BE49-F238E27FC236}">
                <a16:creationId xmlns:a16="http://schemas.microsoft.com/office/drawing/2014/main" id="{BF11B81D-2BFE-EE4E-9A5F-320A59A22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066B7-A2C5-8646-99E7-150406C8C2F4}"/>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1183795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8166D-7430-1E47-9BD9-F4E60737DD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2C008-A3E2-2147-99A0-E5B62675F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A0B5BC-6CCC-7346-837B-F57345CEBF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1F7E4-1574-3049-9F4A-3A6E2B76F7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F7765E-766D-5D45-9A2C-C8324BA76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094644-3812-2C43-A671-37218BEFF15B}"/>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8" name="Footer Placeholder 7">
            <a:extLst>
              <a:ext uri="{FF2B5EF4-FFF2-40B4-BE49-F238E27FC236}">
                <a16:creationId xmlns:a16="http://schemas.microsoft.com/office/drawing/2014/main" id="{A3C5D4A9-3ACB-114F-A545-C8A5EAF7E8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FDB4AD-796C-5845-A32E-B82CE97B5BB5}"/>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2843354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ADD9-3BD4-CE4F-864D-9905BCAA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98ED5D-74CA-2A41-81CA-715809EE2910}"/>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4" name="Footer Placeholder 3">
            <a:extLst>
              <a:ext uri="{FF2B5EF4-FFF2-40B4-BE49-F238E27FC236}">
                <a16:creationId xmlns:a16="http://schemas.microsoft.com/office/drawing/2014/main" id="{FE0DC3DB-6C2A-3A44-93DB-F85BCD59D7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9D8ACB-C09A-3E47-8445-5B2503E9F348}"/>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515719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1AC431-3925-C94F-AAE7-2350B5416676}"/>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3" name="Footer Placeholder 2">
            <a:extLst>
              <a:ext uri="{FF2B5EF4-FFF2-40B4-BE49-F238E27FC236}">
                <a16:creationId xmlns:a16="http://schemas.microsoft.com/office/drawing/2014/main" id="{6DA17EE0-044A-3944-BE67-06CE2369F7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8A4947-18ED-C44B-B1E3-19418EA99B41}"/>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1787993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82A6C-AFC8-E74E-A09B-32C32D8C36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337A5B-9D55-1447-A037-E40FEA1AFB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3CE44C-DDBD-704A-B1BB-54F4A5C31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E176C-88F0-B143-9975-CBB20084782A}"/>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6" name="Footer Placeholder 5">
            <a:extLst>
              <a:ext uri="{FF2B5EF4-FFF2-40B4-BE49-F238E27FC236}">
                <a16:creationId xmlns:a16="http://schemas.microsoft.com/office/drawing/2014/main" id="{75056C5F-B69F-764E-9722-E73D332F3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7AA5D-EECB-7B4B-A07D-5321F334EFA5}"/>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4048758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2DED-251F-9E40-9040-A17F5047C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A28307-080D-4F4B-A8F5-6EDDA7227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7DCCD-D81D-5F43-BC70-604782174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6783D-906E-FC48-B60A-87042CAEB573}"/>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6" name="Footer Placeholder 5">
            <a:extLst>
              <a:ext uri="{FF2B5EF4-FFF2-40B4-BE49-F238E27FC236}">
                <a16:creationId xmlns:a16="http://schemas.microsoft.com/office/drawing/2014/main" id="{419660C6-BC69-2A47-899C-3FF36A04C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18533-0FC1-6B44-A871-9DECB4EBDF12}"/>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771329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B81D-5548-1C46-822C-F64966A13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B4868-017E-204C-8B9B-A9C04DD99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BFAC4-4495-4845-BA8B-8870B513CB83}"/>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5" name="Footer Placeholder 4">
            <a:extLst>
              <a:ext uri="{FF2B5EF4-FFF2-40B4-BE49-F238E27FC236}">
                <a16:creationId xmlns:a16="http://schemas.microsoft.com/office/drawing/2014/main" id="{BDF8FBD8-E818-E740-ADD8-6A7E56AD5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06C94-1A48-E74C-957D-359D084F5609}"/>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2741158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21E04A-266A-0C49-AAC9-2327CE20E6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79C64B-65B8-C247-9D5E-AA24057D1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C9CDB-BEA5-214E-9F45-08B9EA15D65B}"/>
              </a:ext>
            </a:extLst>
          </p:cNvPr>
          <p:cNvSpPr>
            <a:spLocks noGrp="1"/>
          </p:cNvSpPr>
          <p:nvPr>
            <p:ph type="dt" sz="half" idx="10"/>
          </p:nvPr>
        </p:nvSpPr>
        <p:spPr/>
        <p:txBody>
          <a:bodyPr/>
          <a:lstStyle/>
          <a:p>
            <a:fld id="{1E6AC916-1DC4-2E4B-98BC-98B566FB0CF9}" type="datetimeFigureOut">
              <a:rPr lang="en-US" smtClean="0"/>
              <a:t>4/11/2022</a:t>
            </a:fld>
            <a:endParaRPr lang="en-US"/>
          </a:p>
        </p:txBody>
      </p:sp>
      <p:sp>
        <p:nvSpPr>
          <p:cNvPr id="5" name="Footer Placeholder 4">
            <a:extLst>
              <a:ext uri="{FF2B5EF4-FFF2-40B4-BE49-F238E27FC236}">
                <a16:creationId xmlns:a16="http://schemas.microsoft.com/office/drawing/2014/main" id="{949FE396-A07B-2848-887A-BD215F88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260F9-AB42-8E49-8A2C-C377D316FBC1}"/>
              </a:ext>
            </a:extLst>
          </p:cNvPr>
          <p:cNvSpPr>
            <a:spLocks noGrp="1"/>
          </p:cNvSpPr>
          <p:nvPr>
            <p:ph type="sldNum" sz="quarter" idx="12"/>
          </p:nvPr>
        </p:nvSpPr>
        <p:spPr/>
        <p:txBody>
          <a:bodyPr/>
          <a:lstStyle/>
          <a:p>
            <a:fld id="{EFBA143C-80BA-2940-9631-D50E83F79BEE}" type="slidenum">
              <a:rPr lang="en-US" smtClean="0"/>
              <a:t>‹#›</a:t>
            </a:fld>
            <a:endParaRPr lang="en-US"/>
          </a:p>
        </p:txBody>
      </p:sp>
    </p:spTree>
    <p:extLst>
      <p:ext uri="{BB962C8B-B14F-4D97-AF65-F5344CB8AC3E}">
        <p14:creationId xmlns:p14="http://schemas.microsoft.com/office/powerpoint/2010/main" val="3037520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BCDD0B8-FB67-4F55-91BA-11F42A6264E1}"/>
              </a:ext>
            </a:extLst>
          </p:cNvPr>
          <p:cNvGrpSpPr/>
          <p:nvPr userDrawn="1"/>
        </p:nvGrpSpPr>
        <p:grpSpPr>
          <a:xfrm>
            <a:off x="6974026" y="3040498"/>
            <a:ext cx="4611447" cy="3817503"/>
            <a:chOff x="6974025" y="3040497"/>
            <a:chExt cx="4611447" cy="3817503"/>
          </a:xfrm>
        </p:grpSpPr>
        <p:sp>
          <p:nvSpPr>
            <p:cNvPr id="11" name="Freeform: Shape 10">
              <a:extLst>
                <a:ext uri="{FF2B5EF4-FFF2-40B4-BE49-F238E27FC236}">
                  <a16:creationId xmlns:a16="http://schemas.microsoft.com/office/drawing/2014/main" id="{F052760D-C57E-4D1B-85B5-AB2B49E8CB83}"/>
                </a:ext>
              </a:extLst>
            </p:cNvPr>
            <p:cNvSpPr>
              <a:spLocks/>
            </p:cNvSpPr>
            <p:nvPr userDrawn="1"/>
          </p:nvSpPr>
          <p:spPr bwMode="auto">
            <a:xfrm>
              <a:off x="8573467" y="5261026"/>
              <a:ext cx="1275155" cy="1596974"/>
            </a:xfrm>
            <a:custGeom>
              <a:avLst/>
              <a:gdLst>
                <a:gd name="connsiteX0" fmla="*/ 1200633 w 1275155"/>
                <a:gd name="connsiteY0" fmla="*/ 0 h 1596974"/>
                <a:gd name="connsiteX1" fmla="*/ 1275155 w 1275155"/>
                <a:gd name="connsiteY1" fmla="*/ 32978 h 1596974"/>
                <a:gd name="connsiteX2" fmla="*/ 1225474 w 1275155"/>
                <a:gd name="connsiteY2" fmla="*/ 807966 h 1596974"/>
                <a:gd name="connsiteX3" fmla="*/ 1225474 w 1275155"/>
                <a:gd name="connsiteY3" fmla="*/ 1487295 h 1596974"/>
                <a:gd name="connsiteX4" fmla="*/ 1225474 w 1275155"/>
                <a:gd name="connsiteY4" fmla="*/ 1596974 h 1596974"/>
                <a:gd name="connsiteX5" fmla="*/ 471898 w 1275155"/>
                <a:gd name="connsiteY5" fmla="*/ 1596974 h 1596974"/>
                <a:gd name="connsiteX6" fmla="*/ 471601 w 1275155"/>
                <a:gd name="connsiteY6" fmla="*/ 1457497 h 1596974"/>
                <a:gd name="connsiteX7" fmla="*/ 455413 w 1275155"/>
                <a:gd name="connsiteY7" fmla="*/ 544140 h 1596974"/>
                <a:gd name="connsiteX8" fmla="*/ 414011 w 1275155"/>
                <a:gd name="connsiteY8" fmla="*/ 469939 h 1596974"/>
                <a:gd name="connsiteX9" fmla="*/ 0 w 1275155"/>
                <a:gd name="connsiteY9" fmla="*/ 436961 h 1596974"/>
                <a:gd name="connsiteX10" fmla="*/ 0 w 1275155"/>
                <a:gd name="connsiteY10" fmla="*/ 230848 h 1596974"/>
                <a:gd name="connsiteX11" fmla="*/ 687259 w 1275155"/>
                <a:gd name="connsiteY11" fmla="*/ 148402 h 1596974"/>
                <a:gd name="connsiteX12" fmla="*/ 1200633 w 1275155"/>
                <a:gd name="connsiteY12" fmla="*/ 0 h 159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155" h="1596974">
                  <a:moveTo>
                    <a:pt x="1200633" y="0"/>
                  </a:moveTo>
                  <a:cubicBezTo>
                    <a:pt x="1200633" y="0"/>
                    <a:pt x="1200633" y="0"/>
                    <a:pt x="1275155" y="32978"/>
                  </a:cubicBezTo>
                  <a:cubicBezTo>
                    <a:pt x="1242034" y="305048"/>
                    <a:pt x="1225474" y="568874"/>
                    <a:pt x="1225474" y="807966"/>
                  </a:cubicBezTo>
                  <a:cubicBezTo>
                    <a:pt x="1225474" y="807966"/>
                    <a:pt x="1225474" y="807966"/>
                    <a:pt x="1225474" y="1487295"/>
                  </a:cubicBezTo>
                  <a:lnTo>
                    <a:pt x="1225474" y="1596974"/>
                  </a:lnTo>
                  <a:lnTo>
                    <a:pt x="471898" y="1596974"/>
                  </a:lnTo>
                  <a:lnTo>
                    <a:pt x="471601" y="1457497"/>
                  </a:lnTo>
                  <a:cubicBezTo>
                    <a:pt x="469903" y="1041003"/>
                    <a:pt x="462658" y="587424"/>
                    <a:pt x="455413" y="544140"/>
                  </a:cubicBezTo>
                  <a:cubicBezTo>
                    <a:pt x="447132" y="502918"/>
                    <a:pt x="430572" y="486428"/>
                    <a:pt x="414011" y="469939"/>
                  </a:cubicBezTo>
                  <a:cubicBezTo>
                    <a:pt x="372610" y="453450"/>
                    <a:pt x="231846" y="436961"/>
                    <a:pt x="0" y="436961"/>
                  </a:cubicBezTo>
                  <a:cubicBezTo>
                    <a:pt x="0" y="436961"/>
                    <a:pt x="0" y="436961"/>
                    <a:pt x="0" y="230848"/>
                  </a:cubicBezTo>
                  <a:cubicBezTo>
                    <a:pt x="306368" y="206114"/>
                    <a:pt x="538215" y="173136"/>
                    <a:pt x="687259" y="148402"/>
                  </a:cubicBezTo>
                  <a:cubicBezTo>
                    <a:pt x="844583" y="115424"/>
                    <a:pt x="1018468" y="65957"/>
                    <a:pt x="1200633"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400"/>
            </a:p>
          </p:txBody>
        </p:sp>
        <p:sp>
          <p:nvSpPr>
            <p:cNvPr id="12" name="Freeform: Shape 11">
              <a:extLst>
                <a:ext uri="{FF2B5EF4-FFF2-40B4-BE49-F238E27FC236}">
                  <a16:creationId xmlns:a16="http://schemas.microsoft.com/office/drawing/2014/main" id="{95680704-C2D8-46C1-AE36-C28E2573DDF0}"/>
                </a:ext>
              </a:extLst>
            </p:cNvPr>
            <p:cNvSpPr>
              <a:spLocks/>
            </p:cNvSpPr>
            <p:nvPr userDrawn="1"/>
          </p:nvSpPr>
          <p:spPr bwMode="auto">
            <a:xfrm>
              <a:off x="10167411" y="4519019"/>
              <a:ext cx="1275155" cy="2338981"/>
            </a:xfrm>
            <a:custGeom>
              <a:avLst/>
              <a:gdLst>
                <a:gd name="connsiteX0" fmla="*/ 1208913 w 1275155"/>
                <a:gd name="connsiteY0" fmla="*/ 0 h 2338981"/>
                <a:gd name="connsiteX1" fmla="*/ 1275155 w 1275155"/>
                <a:gd name="connsiteY1" fmla="*/ 32978 h 2338981"/>
                <a:gd name="connsiteX2" fmla="*/ 1242034 w 1275155"/>
                <a:gd name="connsiteY2" fmla="*/ 560629 h 2338981"/>
                <a:gd name="connsiteX3" fmla="*/ 1225474 w 1275155"/>
                <a:gd name="connsiteY3" fmla="*/ 1657152 h 2338981"/>
                <a:gd name="connsiteX4" fmla="*/ 1225474 w 1275155"/>
                <a:gd name="connsiteY4" fmla="*/ 2248169 h 2338981"/>
                <a:gd name="connsiteX5" fmla="*/ 1225474 w 1275155"/>
                <a:gd name="connsiteY5" fmla="*/ 2338981 h 2338981"/>
                <a:gd name="connsiteX6" fmla="*/ 471973 w 1275155"/>
                <a:gd name="connsiteY6" fmla="*/ 2338981 h 2338981"/>
                <a:gd name="connsiteX7" fmla="*/ 471973 w 1275155"/>
                <a:gd name="connsiteY7" fmla="*/ 2325733 h 2338981"/>
                <a:gd name="connsiteX8" fmla="*/ 471973 w 1275155"/>
                <a:gd name="connsiteY8" fmla="*/ 1451039 h 2338981"/>
                <a:gd name="connsiteX9" fmla="*/ 455413 w 1275155"/>
                <a:gd name="connsiteY9" fmla="*/ 700786 h 2338981"/>
                <a:gd name="connsiteX10" fmla="*/ 422292 w 1275155"/>
                <a:gd name="connsiteY10" fmla="*/ 486428 h 2338981"/>
                <a:gd name="connsiteX11" fmla="*/ 389171 w 1275155"/>
                <a:gd name="connsiteY11" fmla="*/ 461694 h 2338981"/>
                <a:gd name="connsiteX12" fmla="*/ 273247 w 1275155"/>
                <a:gd name="connsiteY12" fmla="*/ 428716 h 2338981"/>
                <a:gd name="connsiteX13" fmla="*/ 0 w 1275155"/>
                <a:gd name="connsiteY13" fmla="*/ 420472 h 2338981"/>
                <a:gd name="connsiteX14" fmla="*/ 0 w 1275155"/>
                <a:gd name="connsiteY14" fmla="*/ 214358 h 2338981"/>
                <a:gd name="connsiteX15" fmla="*/ 604457 w 1275155"/>
                <a:gd name="connsiteY15" fmla="*/ 140157 h 2338981"/>
                <a:gd name="connsiteX16" fmla="*/ 1208913 w 1275155"/>
                <a:gd name="connsiteY16" fmla="*/ 0 h 23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155" h="2338981">
                  <a:moveTo>
                    <a:pt x="1208913" y="0"/>
                  </a:moveTo>
                  <a:cubicBezTo>
                    <a:pt x="1208913" y="0"/>
                    <a:pt x="1208913" y="0"/>
                    <a:pt x="1275155" y="32978"/>
                  </a:cubicBezTo>
                  <a:cubicBezTo>
                    <a:pt x="1275155" y="32978"/>
                    <a:pt x="1275155" y="32978"/>
                    <a:pt x="1242034" y="560629"/>
                  </a:cubicBezTo>
                  <a:cubicBezTo>
                    <a:pt x="1233754" y="857432"/>
                    <a:pt x="1225474" y="1220192"/>
                    <a:pt x="1225474" y="1657152"/>
                  </a:cubicBezTo>
                  <a:cubicBezTo>
                    <a:pt x="1225474" y="1657152"/>
                    <a:pt x="1225474" y="1657152"/>
                    <a:pt x="1225474" y="2248169"/>
                  </a:cubicBezTo>
                  <a:lnTo>
                    <a:pt x="1225474" y="2338981"/>
                  </a:lnTo>
                  <a:lnTo>
                    <a:pt x="471973" y="2338981"/>
                  </a:lnTo>
                  <a:lnTo>
                    <a:pt x="471973" y="2325733"/>
                  </a:lnTo>
                  <a:cubicBezTo>
                    <a:pt x="471973" y="2244576"/>
                    <a:pt x="471973" y="2028157"/>
                    <a:pt x="471973" y="1451039"/>
                  </a:cubicBezTo>
                  <a:cubicBezTo>
                    <a:pt x="471973" y="1178969"/>
                    <a:pt x="463693" y="923388"/>
                    <a:pt x="455413" y="700786"/>
                  </a:cubicBezTo>
                  <a:cubicBezTo>
                    <a:pt x="447132" y="577118"/>
                    <a:pt x="438852" y="511162"/>
                    <a:pt x="422292" y="486428"/>
                  </a:cubicBezTo>
                  <a:cubicBezTo>
                    <a:pt x="414011" y="478183"/>
                    <a:pt x="405731" y="469939"/>
                    <a:pt x="389171" y="461694"/>
                  </a:cubicBezTo>
                  <a:cubicBezTo>
                    <a:pt x="364330" y="445205"/>
                    <a:pt x="322929" y="436961"/>
                    <a:pt x="273247" y="428716"/>
                  </a:cubicBezTo>
                  <a:cubicBezTo>
                    <a:pt x="240127" y="428716"/>
                    <a:pt x="149044" y="420472"/>
                    <a:pt x="0" y="420472"/>
                  </a:cubicBezTo>
                  <a:cubicBezTo>
                    <a:pt x="0" y="420472"/>
                    <a:pt x="0" y="420472"/>
                    <a:pt x="0" y="214358"/>
                  </a:cubicBezTo>
                  <a:cubicBezTo>
                    <a:pt x="248407" y="189625"/>
                    <a:pt x="447132" y="164891"/>
                    <a:pt x="604457" y="140157"/>
                  </a:cubicBezTo>
                  <a:cubicBezTo>
                    <a:pt x="753501" y="115424"/>
                    <a:pt x="952226" y="65957"/>
                    <a:pt x="1208913"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400"/>
            </a:p>
          </p:txBody>
        </p:sp>
        <p:sp>
          <p:nvSpPr>
            <p:cNvPr id="13" name="Freeform: Shape 12">
              <a:extLst>
                <a:ext uri="{FF2B5EF4-FFF2-40B4-BE49-F238E27FC236}">
                  <a16:creationId xmlns:a16="http://schemas.microsoft.com/office/drawing/2014/main" id="{73EDB63B-14D6-46B5-8E31-A0F27F82B711}"/>
                </a:ext>
              </a:extLst>
            </p:cNvPr>
            <p:cNvSpPr>
              <a:spLocks/>
            </p:cNvSpPr>
            <p:nvPr userDrawn="1"/>
          </p:nvSpPr>
          <p:spPr bwMode="auto">
            <a:xfrm>
              <a:off x="6974025" y="5865626"/>
              <a:ext cx="1258668" cy="992374"/>
            </a:xfrm>
            <a:custGeom>
              <a:avLst/>
              <a:gdLst>
                <a:gd name="connsiteX0" fmla="*/ 1208984 w 1258668"/>
                <a:gd name="connsiteY0" fmla="*/ 0 h 992374"/>
                <a:gd name="connsiteX1" fmla="*/ 1258668 w 1258668"/>
                <a:gd name="connsiteY1" fmla="*/ 24668 h 992374"/>
                <a:gd name="connsiteX2" fmla="*/ 1233826 w 1258668"/>
                <a:gd name="connsiteY2" fmla="*/ 509799 h 992374"/>
                <a:gd name="connsiteX3" fmla="*/ 1220014 w 1258668"/>
                <a:gd name="connsiteY3" fmla="*/ 983978 h 992374"/>
                <a:gd name="connsiteX4" fmla="*/ 1219488 w 1258668"/>
                <a:gd name="connsiteY4" fmla="*/ 992374 h 992374"/>
                <a:gd name="connsiteX5" fmla="*/ 454500 w 1258668"/>
                <a:gd name="connsiteY5" fmla="*/ 992374 h 992374"/>
                <a:gd name="connsiteX6" fmla="*/ 454404 w 1258668"/>
                <a:gd name="connsiteY6" fmla="*/ 988764 h 992374"/>
                <a:gd name="connsiteX7" fmla="*/ 447159 w 1258668"/>
                <a:gd name="connsiteY7" fmla="*/ 715364 h 992374"/>
                <a:gd name="connsiteX8" fmla="*/ 414036 w 1258668"/>
                <a:gd name="connsiteY8" fmla="*/ 501577 h 992374"/>
                <a:gd name="connsiteX9" fmla="*/ 356071 w 1258668"/>
                <a:gd name="connsiteY9" fmla="*/ 460464 h 992374"/>
                <a:gd name="connsiteX10" fmla="*/ 0 w 1258668"/>
                <a:gd name="connsiteY10" fmla="*/ 435796 h 992374"/>
                <a:gd name="connsiteX11" fmla="*/ 0 w 1258668"/>
                <a:gd name="connsiteY11" fmla="*/ 230232 h 992374"/>
                <a:gd name="connsiteX12" fmla="*/ 629334 w 1258668"/>
                <a:gd name="connsiteY12" fmla="*/ 148006 h 992374"/>
                <a:gd name="connsiteX13" fmla="*/ 1208984 w 1258668"/>
                <a:gd name="connsiteY13" fmla="*/ 0 h 99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8668" h="992374">
                  <a:moveTo>
                    <a:pt x="1208984" y="0"/>
                  </a:moveTo>
                  <a:cubicBezTo>
                    <a:pt x="1208984" y="0"/>
                    <a:pt x="1208984" y="0"/>
                    <a:pt x="1258668" y="24668"/>
                  </a:cubicBezTo>
                  <a:cubicBezTo>
                    <a:pt x="1258668" y="24668"/>
                    <a:pt x="1258668" y="24668"/>
                    <a:pt x="1233826" y="509799"/>
                  </a:cubicBezTo>
                  <a:cubicBezTo>
                    <a:pt x="1226581" y="653694"/>
                    <a:pt x="1225675" y="866839"/>
                    <a:pt x="1220014" y="983978"/>
                  </a:cubicBezTo>
                  <a:lnTo>
                    <a:pt x="1219488" y="992374"/>
                  </a:lnTo>
                  <a:lnTo>
                    <a:pt x="454500" y="992374"/>
                  </a:lnTo>
                  <a:lnTo>
                    <a:pt x="454404" y="988764"/>
                  </a:lnTo>
                  <a:cubicBezTo>
                    <a:pt x="453369" y="949707"/>
                    <a:pt x="451299" y="871593"/>
                    <a:pt x="447159" y="715364"/>
                  </a:cubicBezTo>
                  <a:cubicBezTo>
                    <a:pt x="447159" y="592025"/>
                    <a:pt x="430597" y="526245"/>
                    <a:pt x="414036" y="501577"/>
                  </a:cubicBezTo>
                  <a:cubicBezTo>
                    <a:pt x="405755" y="485132"/>
                    <a:pt x="389194" y="468687"/>
                    <a:pt x="356071" y="460464"/>
                  </a:cubicBezTo>
                  <a:cubicBezTo>
                    <a:pt x="331229" y="452241"/>
                    <a:pt x="207018" y="444019"/>
                    <a:pt x="0" y="435796"/>
                  </a:cubicBezTo>
                  <a:cubicBezTo>
                    <a:pt x="0" y="435796"/>
                    <a:pt x="0" y="435796"/>
                    <a:pt x="0" y="230232"/>
                  </a:cubicBezTo>
                  <a:cubicBezTo>
                    <a:pt x="306387" y="197342"/>
                    <a:pt x="521685" y="172674"/>
                    <a:pt x="629334" y="148006"/>
                  </a:cubicBezTo>
                  <a:cubicBezTo>
                    <a:pt x="745264" y="123339"/>
                    <a:pt x="935721" y="74003"/>
                    <a:pt x="1208984"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400"/>
            </a:p>
          </p:txBody>
        </p:sp>
        <p:sp>
          <p:nvSpPr>
            <p:cNvPr id="14" name="Freeform 11">
              <a:extLst>
                <a:ext uri="{FF2B5EF4-FFF2-40B4-BE49-F238E27FC236}">
                  <a16:creationId xmlns:a16="http://schemas.microsoft.com/office/drawing/2014/main" id="{D1C9CFDC-1E47-4092-AE25-1923DFDF1EE6}"/>
                </a:ext>
              </a:extLst>
            </p:cNvPr>
            <p:cNvSpPr>
              <a:spLocks/>
            </p:cNvSpPr>
            <p:nvPr userDrawn="1"/>
          </p:nvSpPr>
          <p:spPr bwMode="auto">
            <a:xfrm>
              <a:off x="8727365" y="3782507"/>
              <a:ext cx="1236682" cy="1231184"/>
            </a:xfrm>
            <a:custGeom>
              <a:avLst/>
              <a:gdLst>
                <a:gd name="T0" fmla="*/ 75 w 149"/>
                <a:gd name="T1" fmla="*/ 0 h 149"/>
                <a:gd name="T2" fmla="*/ 128 w 149"/>
                <a:gd name="T3" fmla="*/ 22 h 149"/>
                <a:gd name="T4" fmla="*/ 149 w 149"/>
                <a:gd name="T5" fmla="*/ 74 h 149"/>
                <a:gd name="T6" fmla="*/ 128 w 149"/>
                <a:gd name="T7" fmla="*/ 127 h 149"/>
                <a:gd name="T8" fmla="*/ 75 w 149"/>
                <a:gd name="T9" fmla="*/ 149 h 149"/>
                <a:gd name="T10" fmla="*/ 22 w 149"/>
                <a:gd name="T11" fmla="*/ 127 h 149"/>
                <a:gd name="T12" fmla="*/ 0 w 149"/>
                <a:gd name="T13" fmla="*/ 74 h 149"/>
                <a:gd name="T14" fmla="*/ 22 w 149"/>
                <a:gd name="T15" fmla="*/ 22 h 149"/>
                <a:gd name="T16" fmla="*/ 75 w 149"/>
                <a:gd name="T1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49">
                  <a:moveTo>
                    <a:pt x="75" y="0"/>
                  </a:moveTo>
                  <a:cubicBezTo>
                    <a:pt x="96" y="0"/>
                    <a:pt x="113" y="7"/>
                    <a:pt x="128" y="22"/>
                  </a:cubicBezTo>
                  <a:cubicBezTo>
                    <a:pt x="142" y="36"/>
                    <a:pt x="149" y="54"/>
                    <a:pt x="149" y="74"/>
                  </a:cubicBezTo>
                  <a:cubicBezTo>
                    <a:pt x="149" y="95"/>
                    <a:pt x="142" y="113"/>
                    <a:pt x="128" y="127"/>
                  </a:cubicBezTo>
                  <a:cubicBezTo>
                    <a:pt x="113" y="142"/>
                    <a:pt x="96" y="149"/>
                    <a:pt x="75" y="149"/>
                  </a:cubicBezTo>
                  <a:cubicBezTo>
                    <a:pt x="54" y="149"/>
                    <a:pt x="37" y="142"/>
                    <a:pt x="22" y="127"/>
                  </a:cubicBezTo>
                  <a:cubicBezTo>
                    <a:pt x="7" y="113"/>
                    <a:pt x="0" y="95"/>
                    <a:pt x="0" y="74"/>
                  </a:cubicBezTo>
                  <a:cubicBezTo>
                    <a:pt x="0" y="54"/>
                    <a:pt x="7" y="36"/>
                    <a:pt x="22" y="22"/>
                  </a:cubicBezTo>
                  <a:cubicBezTo>
                    <a:pt x="36" y="7"/>
                    <a:pt x="54" y="0"/>
                    <a:pt x="75"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5" name="Freeform 12">
              <a:extLst>
                <a:ext uri="{FF2B5EF4-FFF2-40B4-BE49-F238E27FC236}">
                  <a16:creationId xmlns:a16="http://schemas.microsoft.com/office/drawing/2014/main" id="{9EA2E2DA-9AEC-4C05-8DB8-F75579465DB3}"/>
                </a:ext>
              </a:extLst>
            </p:cNvPr>
            <p:cNvSpPr>
              <a:spLocks/>
            </p:cNvSpPr>
            <p:nvPr userDrawn="1"/>
          </p:nvSpPr>
          <p:spPr bwMode="auto">
            <a:xfrm>
              <a:off x="10343295" y="3040497"/>
              <a:ext cx="1242177" cy="1225690"/>
            </a:xfrm>
            <a:custGeom>
              <a:avLst/>
              <a:gdLst>
                <a:gd name="T0" fmla="*/ 75 w 150"/>
                <a:gd name="T1" fmla="*/ 0 h 149"/>
                <a:gd name="T2" fmla="*/ 128 w 150"/>
                <a:gd name="T3" fmla="*/ 22 h 149"/>
                <a:gd name="T4" fmla="*/ 150 w 150"/>
                <a:gd name="T5" fmla="*/ 74 h 149"/>
                <a:gd name="T6" fmla="*/ 128 w 150"/>
                <a:gd name="T7" fmla="*/ 127 h 149"/>
                <a:gd name="T8" fmla="*/ 75 w 150"/>
                <a:gd name="T9" fmla="*/ 149 h 149"/>
                <a:gd name="T10" fmla="*/ 22 w 150"/>
                <a:gd name="T11" fmla="*/ 127 h 149"/>
                <a:gd name="T12" fmla="*/ 0 w 150"/>
                <a:gd name="T13" fmla="*/ 74 h 149"/>
                <a:gd name="T14" fmla="*/ 22 w 150"/>
                <a:gd name="T15" fmla="*/ 22 h 149"/>
                <a:gd name="T16" fmla="*/ 75 w 150"/>
                <a:gd name="T1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149">
                  <a:moveTo>
                    <a:pt x="75" y="0"/>
                  </a:moveTo>
                  <a:cubicBezTo>
                    <a:pt x="96" y="0"/>
                    <a:pt x="114" y="7"/>
                    <a:pt x="128" y="22"/>
                  </a:cubicBezTo>
                  <a:cubicBezTo>
                    <a:pt x="142" y="36"/>
                    <a:pt x="150" y="54"/>
                    <a:pt x="150" y="74"/>
                  </a:cubicBezTo>
                  <a:cubicBezTo>
                    <a:pt x="150" y="95"/>
                    <a:pt x="142" y="112"/>
                    <a:pt x="128" y="127"/>
                  </a:cubicBezTo>
                  <a:cubicBezTo>
                    <a:pt x="114" y="142"/>
                    <a:pt x="96" y="149"/>
                    <a:pt x="75" y="149"/>
                  </a:cubicBezTo>
                  <a:cubicBezTo>
                    <a:pt x="55" y="149"/>
                    <a:pt x="37" y="142"/>
                    <a:pt x="22" y="127"/>
                  </a:cubicBezTo>
                  <a:cubicBezTo>
                    <a:pt x="8" y="112"/>
                    <a:pt x="0" y="95"/>
                    <a:pt x="0" y="74"/>
                  </a:cubicBezTo>
                  <a:cubicBezTo>
                    <a:pt x="0" y="54"/>
                    <a:pt x="8" y="36"/>
                    <a:pt x="22" y="22"/>
                  </a:cubicBezTo>
                  <a:cubicBezTo>
                    <a:pt x="37" y="7"/>
                    <a:pt x="54" y="0"/>
                    <a:pt x="75"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6" name="Freeform 13">
              <a:extLst>
                <a:ext uri="{FF2B5EF4-FFF2-40B4-BE49-F238E27FC236}">
                  <a16:creationId xmlns:a16="http://schemas.microsoft.com/office/drawing/2014/main" id="{04F37796-C87A-433B-9B72-602F089F4C28}"/>
                </a:ext>
              </a:extLst>
            </p:cNvPr>
            <p:cNvSpPr>
              <a:spLocks/>
            </p:cNvSpPr>
            <p:nvPr userDrawn="1"/>
          </p:nvSpPr>
          <p:spPr bwMode="auto">
            <a:xfrm>
              <a:off x="7144414" y="4502529"/>
              <a:ext cx="1236682" cy="1231184"/>
            </a:xfrm>
            <a:custGeom>
              <a:avLst/>
              <a:gdLst>
                <a:gd name="T0" fmla="*/ 74 w 149"/>
                <a:gd name="T1" fmla="*/ 0 h 149"/>
                <a:gd name="T2" fmla="*/ 127 w 149"/>
                <a:gd name="T3" fmla="*/ 22 h 149"/>
                <a:gd name="T4" fmla="*/ 149 w 149"/>
                <a:gd name="T5" fmla="*/ 75 h 149"/>
                <a:gd name="T6" fmla="*/ 127 w 149"/>
                <a:gd name="T7" fmla="*/ 128 h 149"/>
                <a:gd name="T8" fmla="*/ 74 w 149"/>
                <a:gd name="T9" fmla="*/ 149 h 149"/>
                <a:gd name="T10" fmla="*/ 22 w 149"/>
                <a:gd name="T11" fmla="*/ 128 h 149"/>
                <a:gd name="T12" fmla="*/ 0 w 149"/>
                <a:gd name="T13" fmla="*/ 75 h 149"/>
                <a:gd name="T14" fmla="*/ 21 w 149"/>
                <a:gd name="T15" fmla="*/ 22 h 149"/>
                <a:gd name="T16" fmla="*/ 74 w 149"/>
                <a:gd name="T1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49">
                  <a:moveTo>
                    <a:pt x="74" y="0"/>
                  </a:moveTo>
                  <a:cubicBezTo>
                    <a:pt x="95" y="0"/>
                    <a:pt x="113" y="7"/>
                    <a:pt x="127" y="22"/>
                  </a:cubicBezTo>
                  <a:cubicBezTo>
                    <a:pt x="142" y="37"/>
                    <a:pt x="149" y="54"/>
                    <a:pt x="149" y="75"/>
                  </a:cubicBezTo>
                  <a:cubicBezTo>
                    <a:pt x="149" y="95"/>
                    <a:pt x="142" y="113"/>
                    <a:pt x="127" y="128"/>
                  </a:cubicBezTo>
                  <a:cubicBezTo>
                    <a:pt x="113" y="142"/>
                    <a:pt x="95" y="149"/>
                    <a:pt x="74" y="149"/>
                  </a:cubicBezTo>
                  <a:cubicBezTo>
                    <a:pt x="54" y="149"/>
                    <a:pt x="36" y="142"/>
                    <a:pt x="22" y="128"/>
                  </a:cubicBezTo>
                  <a:cubicBezTo>
                    <a:pt x="7" y="113"/>
                    <a:pt x="0" y="95"/>
                    <a:pt x="0" y="75"/>
                  </a:cubicBezTo>
                  <a:cubicBezTo>
                    <a:pt x="0" y="54"/>
                    <a:pt x="7" y="37"/>
                    <a:pt x="21" y="22"/>
                  </a:cubicBezTo>
                  <a:cubicBezTo>
                    <a:pt x="36" y="7"/>
                    <a:pt x="53" y="0"/>
                    <a:pt x="74"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9"/>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11268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CDC541DE-07CC-41B6-8E2E-7E97DD3857D1}"/>
              </a:ext>
            </a:extLst>
          </p:cNvPr>
          <p:cNvSpPr>
            <a:spLocks noGrp="1"/>
          </p:cNvSpPr>
          <p:nvPr>
            <p:ph type="sldNum" sz="quarter" idx="14"/>
          </p:nvPr>
        </p:nvSpPr>
        <p:spPr/>
        <p:txBody>
          <a:bodyPr/>
          <a:lstStyle/>
          <a:p>
            <a:fld id="{F01BB1D5-A67E-4A6E-9F0E-8044DFA6F129}" type="slidenum">
              <a:rPr lang="en-US" noProof="0" smtClean="0"/>
              <a:pPr/>
              <a:t>‹#›</a:t>
            </a:fld>
            <a:endParaRPr lang="en-US" noProof="0"/>
          </a:p>
        </p:txBody>
      </p:sp>
    </p:spTree>
    <p:extLst>
      <p:ext uri="{BB962C8B-B14F-4D97-AF65-F5344CB8AC3E}">
        <p14:creationId xmlns:p14="http://schemas.microsoft.com/office/powerpoint/2010/main" val="346909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22">
          <p15:clr>
            <a:srgbClr val="FBAE40"/>
          </p15:clr>
        </p15:guide>
        <p15:guide id="5" orient="horz" pos="37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spTree>
    <p:extLst>
      <p:ext uri="{BB962C8B-B14F-4D97-AF65-F5344CB8AC3E}">
        <p14:creationId xmlns:p14="http://schemas.microsoft.com/office/powerpoint/2010/main" val="116340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Quot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199493D-744B-4970-8913-9998CABB938D}"/>
              </a:ext>
            </a:extLst>
          </p:cNvPr>
          <p:cNvGrpSpPr/>
          <p:nvPr userDrawn="1"/>
        </p:nvGrpSpPr>
        <p:grpSpPr>
          <a:xfrm rot="10800000">
            <a:off x="10017125" y="4683125"/>
            <a:ext cx="2174875" cy="2174875"/>
            <a:chOff x="1" y="0"/>
            <a:chExt cx="2174875" cy="2174875"/>
          </a:xfrm>
        </p:grpSpPr>
        <p:sp>
          <p:nvSpPr>
            <p:cNvPr id="23" name="Freeform 5">
              <a:extLst>
                <a:ext uri="{FF2B5EF4-FFF2-40B4-BE49-F238E27FC236}">
                  <a16:creationId xmlns:a16="http://schemas.microsoft.com/office/drawing/2014/main" id="{420B9A66-265F-4460-A716-0DC4C22DAE62}"/>
                </a:ext>
              </a:extLst>
            </p:cNvPr>
            <p:cNvSpPr>
              <a:spLocks/>
            </p:cNvSpPr>
            <p:nvPr userDrawn="1"/>
          </p:nvSpPr>
          <p:spPr bwMode="auto">
            <a:xfrm rot="10800000">
              <a:off x="1" y="0"/>
              <a:ext cx="1881188" cy="1881188"/>
            </a:xfrm>
            <a:custGeom>
              <a:avLst/>
              <a:gdLst>
                <a:gd name="T0" fmla="*/ 1956 w 1956"/>
                <a:gd name="T1" fmla="*/ 1956 h 1956"/>
                <a:gd name="T2" fmla="*/ 1956 w 1956"/>
                <a:gd name="T3" fmla="*/ 1956 h 1956"/>
                <a:gd name="T4" fmla="*/ 1956 w 1956"/>
                <a:gd name="T5" fmla="*/ 0 h 1956"/>
                <a:gd name="T6" fmla="*/ 0 w 1956"/>
                <a:gd name="T7" fmla="*/ 1956 h 1956"/>
                <a:gd name="T8" fmla="*/ 1956 w 1956"/>
                <a:gd name="T9" fmla="*/ 1956 h 1956"/>
              </a:gdLst>
              <a:ahLst/>
              <a:cxnLst>
                <a:cxn ang="0">
                  <a:pos x="T0" y="T1"/>
                </a:cxn>
                <a:cxn ang="0">
                  <a:pos x="T2" y="T3"/>
                </a:cxn>
                <a:cxn ang="0">
                  <a:pos x="T4" y="T5"/>
                </a:cxn>
                <a:cxn ang="0">
                  <a:pos x="T6" y="T7"/>
                </a:cxn>
                <a:cxn ang="0">
                  <a:pos x="T8" y="T9"/>
                </a:cxn>
              </a:cxnLst>
              <a:rect l="0" t="0" r="r" b="b"/>
              <a:pathLst>
                <a:path w="1956" h="1956">
                  <a:moveTo>
                    <a:pt x="1956" y="1956"/>
                  </a:moveTo>
                  <a:lnTo>
                    <a:pt x="1956" y="1956"/>
                  </a:lnTo>
                  <a:lnTo>
                    <a:pt x="1956" y="0"/>
                  </a:lnTo>
                  <a:cubicBezTo>
                    <a:pt x="876" y="0"/>
                    <a:pt x="0" y="876"/>
                    <a:pt x="0" y="1956"/>
                  </a:cubicBezTo>
                  <a:lnTo>
                    <a:pt x="1956" y="1956"/>
                  </a:lnTo>
                  <a:close/>
                </a:path>
              </a:pathLst>
            </a:custGeom>
            <a:solidFill>
              <a:schemeClr val="accent4">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
              <a:extLst>
                <a:ext uri="{FF2B5EF4-FFF2-40B4-BE49-F238E27FC236}">
                  <a16:creationId xmlns:a16="http://schemas.microsoft.com/office/drawing/2014/main" id="{4797EDA0-0A4F-452D-A71B-500845C66821}"/>
                </a:ext>
              </a:extLst>
            </p:cNvPr>
            <p:cNvSpPr>
              <a:spLocks noEditPoints="1"/>
            </p:cNvSpPr>
            <p:nvPr userDrawn="1"/>
          </p:nvSpPr>
          <p:spPr bwMode="auto">
            <a:xfrm rot="10800000">
              <a:off x="1" y="0"/>
              <a:ext cx="2174875" cy="2174875"/>
            </a:xfrm>
            <a:custGeom>
              <a:avLst/>
              <a:gdLst>
                <a:gd name="T0" fmla="*/ 0 w 2262"/>
                <a:gd name="T1" fmla="*/ 2262 h 2262"/>
                <a:gd name="T2" fmla="*/ 44 w 2262"/>
                <a:gd name="T3" fmla="*/ 2217 h 2262"/>
                <a:gd name="T4" fmla="*/ 88 w 2262"/>
                <a:gd name="T5" fmla="*/ 2262 h 2262"/>
                <a:gd name="T6" fmla="*/ 2262 w 2262"/>
                <a:gd name="T7" fmla="*/ 88 h 2262"/>
                <a:gd name="T8" fmla="*/ 2217 w 2262"/>
                <a:gd name="T9" fmla="*/ 44 h 2262"/>
                <a:gd name="T10" fmla="*/ 2262 w 2262"/>
                <a:gd name="T11" fmla="*/ 0 h 2262"/>
                <a:gd name="T12" fmla="*/ 2000 w 2262"/>
                <a:gd name="T13" fmla="*/ 105 h 2262"/>
                <a:gd name="T14" fmla="*/ 2000 w 2262"/>
                <a:gd name="T15" fmla="*/ 105 h 2262"/>
                <a:gd name="T16" fmla="*/ 1989 w 2262"/>
                <a:gd name="T17" fmla="*/ 17 h 2262"/>
                <a:gd name="T18" fmla="*/ 2000 w 2262"/>
                <a:gd name="T19" fmla="*/ 105 h 2262"/>
                <a:gd name="T20" fmla="*/ 1742 w 2262"/>
                <a:gd name="T21" fmla="*/ 152 h 2262"/>
                <a:gd name="T22" fmla="*/ 1688 w 2262"/>
                <a:gd name="T23" fmla="*/ 120 h 2262"/>
                <a:gd name="T24" fmla="*/ 1774 w 2262"/>
                <a:gd name="T25" fmla="*/ 98 h 2262"/>
                <a:gd name="T26" fmla="*/ 1491 w 2262"/>
                <a:gd name="T27" fmla="*/ 230 h 2262"/>
                <a:gd name="T28" fmla="*/ 1491 w 2262"/>
                <a:gd name="T29" fmla="*/ 230 h 2262"/>
                <a:gd name="T30" fmla="*/ 1459 w 2262"/>
                <a:gd name="T31" fmla="*/ 147 h 2262"/>
                <a:gd name="T32" fmla="*/ 1491 w 2262"/>
                <a:gd name="T33" fmla="*/ 230 h 2262"/>
                <a:gd name="T34" fmla="*/ 1251 w 2262"/>
                <a:gd name="T35" fmla="*/ 338 h 2262"/>
                <a:gd name="T36" fmla="*/ 1191 w 2262"/>
                <a:gd name="T37" fmla="*/ 320 h 2262"/>
                <a:gd name="T38" fmla="*/ 1270 w 2262"/>
                <a:gd name="T39" fmla="*/ 278 h 2262"/>
                <a:gd name="T40" fmla="*/ 1027 w 2262"/>
                <a:gd name="T41" fmla="*/ 474 h 2262"/>
                <a:gd name="T42" fmla="*/ 1027 w 2262"/>
                <a:gd name="T43" fmla="*/ 474 h 2262"/>
                <a:gd name="T44" fmla="*/ 976 w 2262"/>
                <a:gd name="T45" fmla="*/ 401 h 2262"/>
                <a:gd name="T46" fmla="*/ 1027 w 2262"/>
                <a:gd name="T47" fmla="*/ 474 h 2262"/>
                <a:gd name="T48" fmla="*/ 820 w 2262"/>
                <a:gd name="T49" fmla="*/ 636 h 2262"/>
                <a:gd name="T50" fmla="*/ 758 w 2262"/>
                <a:gd name="T51" fmla="*/ 632 h 2262"/>
                <a:gd name="T52" fmla="*/ 824 w 2262"/>
                <a:gd name="T53" fmla="*/ 573 h 2262"/>
                <a:gd name="T54" fmla="*/ 635 w 2262"/>
                <a:gd name="T55" fmla="*/ 822 h 2262"/>
                <a:gd name="T56" fmla="*/ 635 w 2262"/>
                <a:gd name="T57" fmla="*/ 822 h 2262"/>
                <a:gd name="T58" fmla="*/ 568 w 2262"/>
                <a:gd name="T59" fmla="*/ 763 h 2262"/>
                <a:gd name="T60" fmla="*/ 635 w 2262"/>
                <a:gd name="T61" fmla="*/ 822 h 2262"/>
                <a:gd name="T62" fmla="*/ 473 w 2262"/>
                <a:gd name="T63" fmla="*/ 1028 h 2262"/>
                <a:gd name="T64" fmla="*/ 411 w 2262"/>
                <a:gd name="T65" fmla="*/ 1040 h 2262"/>
                <a:gd name="T66" fmla="*/ 462 w 2262"/>
                <a:gd name="T67" fmla="*/ 966 h 2262"/>
                <a:gd name="T68" fmla="*/ 337 w 2262"/>
                <a:gd name="T69" fmla="*/ 1253 h 2262"/>
                <a:gd name="T70" fmla="*/ 337 w 2262"/>
                <a:gd name="T71" fmla="*/ 1253 h 2262"/>
                <a:gd name="T72" fmla="*/ 258 w 2262"/>
                <a:gd name="T73" fmla="*/ 1211 h 2262"/>
                <a:gd name="T74" fmla="*/ 337 w 2262"/>
                <a:gd name="T75" fmla="*/ 1253 h 2262"/>
                <a:gd name="T76" fmla="*/ 229 w 2262"/>
                <a:gd name="T77" fmla="*/ 1492 h 2262"/>
                <a:gd name="T78" fmla="*/ 172 w 2262"/>
                <a:gd name="T79" fmla="*/ 1517 h 2262"/>
                <a:gd name="T80" fmla="*/ 203 w 2262"/>
                <a:gd name="T81" fmla="*/ 1434 h 2262"/>
                <a:gd name="T82" fmla="*/ 151 w 2262"/>
                <a:gd name="T83" fmla="*/ 1742 h 2262"/>
                <a:gd name="T84" fmla="*/ 151 w 2262"/>
                <a:gd name="T85" fmla="*/ 1742 h 2262"/>
                <a:gd name="T86" fmla="*/ 65 w 2262"/>
                <a:gd name="T87" fmla="*/ 1721 h 2262"/>
                <a:gd name="T88" fmla="*/ 151 w 2262"/>
                <a:gd name="T89" fmla="*/ 1742 h 2262"/>
                <a:gd name="T90" fmla="*/ 104 w 2262"/>
                <a:gd name="T91" fmla="*/ 2000 h 2262"/>
                <a:gd name="T92" fmla="*/ 55 w 2262"/>
                <a:gd name="T93" fmla="*/ 2039 h 2262"/>
                <a:gd name="T94" fmla="*/ 65 w 2262"/>
                <a:gd name="T95" fmla="*/ 195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2" h="2262">
                  <a:moveTo>
                    <a:pt x="0" y="2262"/>
                  </a:moveTo>
                  <a:lnTo>
                    <a:pt x="0" y="2262"/>
                  </a:lnTo>
                  <a:cubicBezTo>
                    <a:pt x="0" y="2250"/>
                    <a:pt x="4" y="2238"/>
                    <a:pt x="13" y="2230"/>
                  </a:cubicBezTo>
                  <a:cubicBezTo>
                    <a:pt x="21" y="2222"/>
                    <a:pt x="32" y="2217"/>
                    <a:pt x="44" y="2217"/>
                  </a:cubicBezTo>
                  <a:cubicBezTo>
                    <a:pt x="56" y="2217"/>
                    <a:pt x="67" y="2222"/>
                    <a:pt x="75" y="2230"/>
                  </a:cubicBezTo>
                  <a:cubicBezTo>
                    <a:pt x="84" y="2238"/>
                    <a:pt x="88" y="2250"/>
                    <a:pt x="88" y="2262"/>
                  </a:cubicBezTo>
                  <a:moveTo>
                    <a:pt x="2262" y="88"/>
                  </a:moveTo>
                  <a:lnTo>
                    <a:pt x="2262" y="88"/>
                  </a:lnTo>
                  <a:cubicBezTo>
                    <a:pt x="2250" y="88"/>
                    <a:pt x="2239" y="83"/>
                    <a:pt x="2230" y="75"/>
                  </a:cubicBezTo>
                  <a:cubicBezTo>
                    <a:pt x="2222" y="67"/>
                    <a:pt x="2217" y="55"/>
                    <a:pt x="2217" y="44"/>
                  </a:cubicBezTo>
                  <a:cubicBezTo>
                    <a:pt x="2217" y="32"/>
                    <a:pt x="2222" y="21"/>
                    <a:pt x="2230" y="12"/>
                  </a:cubicBezTo>
                  <a:cubicBezTo>
                    <a:pt x="2239" y="5"/>
                    <a:pt x="2250" y="0"/>
                    <a:pt x="2262" y="0"/>
                  </a:cubicBezTo>
                  <a:lnTo>
                    <a:pt x="2262" y="88"/>
                  </a:lnTo>
                  <a:close/>
                  <a:moveTo>
                    <a:pt x="2000" y="105"/>
                  </a:moveTo>
                  <a:lnTo>
                    <a:pt x="2000" y="105"/>
                  </a:lnTo>
                  <a:lnTo>
                    <a:pt x="2000" y="105"/>
                  </a:lnTo>
                  <a:cubicBezTo>
                    <a:pt x="1975" y="108"/>
                    <a:pt x="1953" y="91"/>
                    <a:pt x="1950" y="66"/>
                  </a:cubicBezTo>
                  <a:cubicBezTo>
                    <a:pt x="1947" y="42"/>
                    <a:pt x="1965" y="20"/>
                    <a:pt x="1989" y="17"/>
                  </a:cubicBezTo>
                  <a:cubicBezTo>
                    <a:pt x="2013" y="14"/>
                    <a:pt x="2036" y="31"/>
                    <a:pt x="2039" y="56"/>
                  </a:cubicBezTo>
                  <a:cubicBezTo>
                    <a:pt x="2041" y="80"/>
                    <a:pt x="2024" y="102"/>
                    <a:pt x="2000" y="105"/>
                  </a:cubicBezTo>
                  <a:close/>
                  <a:moveTo>
                    <a:pt x="1742" y="152"/>
                  </a:moveTo>
                  <a:lnTo>
                    <a:pt x="1742" y="152"/>
                  </a:lnTo>
                  <a:lnTo>
                    <a:pt x="1742" y="152"/>
                  </a:lnTo>
                  <a:cubicBezTo>
                    <a:pt x="1718" y="158"/>
                    <a:pt x="1694" y="144"/>
                    <a:pt x="1688" y="120"/>
                  </a:cubicBezTo>
                  <a:cubicBezTo>
                    <a:pt x="1682" y="96"/>
                    <a:pt x="1696" y="72"/>
                    <a:pt x="1720" y="66"/>
                  </a:cubicBezTo>
                  <a:cubicBezTo>
                    <a:pt x="1744" y="60"/>
                    <a:pt x="1768" y="75"/>
                    <a:pt x="1774" y="98"/>
                  </a:cubicBezTo>
                  <a:cubicBezTo>
                    <a:pt x="1780" y="122"/>
                    <a:pt x="1765" y="146"/>
                    <a:pt x="1742" y="152"/>
                  </a:cubicBezTo>
                  <a:close/>
                  <a:moveTo>
                    <a:pt x="1491" y="230"/>
                  </a:moveTo>
                  <a:lnTo>
                    <a:pt x="1491" y="230"/>
                  </a:lnTo>
                  <a:lnTo>
                    <a:pt x="1491" y="230"/>
                  </a:lnTo>
                  <a:cubicBezTo>
                    <a:pt x="1468" y="239"/>
                    <a:pt x="1442" y="227"/>
                    <a:pt x="1434" y="205"/>
                  </a:cubicBezTo>
                  <a:cubicBezTo>
                    <a:pt x="1425" y="182"/>
                    <a:pt x="1436" y="156"/>
                    <a:pt x="1459" y="147"/>
                  </a:cubicBezTo>
                  <a:cubicBezTo>
                    <a:pt x="1482" y="138"/>
                    <a:pt x="1508" y="150"/>
                    <a:pt x="1517" y="173"/>
                  </a:cubicBezTo>
                  <a:cubicBezTo>
                    <a:pt x="1525" y="196"/>
                    <a:pt x="1514" y="222"/>
                    <a:pt x="1491" y="230"/>
                  </a:cubicBezTo>
                  <a:close/>
                  <a:moveTo>
                    <a:pt x="1251" y="338"/>
                  </a:moveTo>
                  <a:lnTo>
                    <a:pt x="1251" y="338"/>
                  </a:lnTo>
                  <a:lnTo>
                    <a:pt x="1251" y="338"/>
                  </a:lnTo>
                  <a:cubicBezTo>
                    <a:pt x="1230" y="350"/>
                    <a:pt x="1203" y="341"/>
                    <a:pt x="1191" y="320"/>
                  </a:cubicBezTo>
                  <a:cubicBezTo>
                    <a:pt x="1180" y="298"/>
                    <a:pt x="1188" y="271"/>
                    <a:pt x="1210" y="260"/>
                  </a:cubicBezTo>
                  <a:cubicBezTo>
                    <a:pt x="1232" y="248"/>
                    <a:pt x="1259" y="256"/>
                    <a:pt x="1270" y="278"/>
                  </a:cubicBezTo>
                  <a:cubicBezTo>
                    <a:pt x="1282" y="300"/>
                    <a:pt x="1273" y="327"/>
                    <a:pt x="1251" y="338"/>
                  </a:cubicBezTo>
                  <a:close/>
                  <a:moveTo>
                    <a:pt x="1027" y="474"/>
                  </a:moveTo>
                  <a:lnTo>
                    <a:pt x="1027" y="474"/>
                  </a:lnTo>
                  <a:lnTo>
                    <a:pt x="1027" y="474"/>
                  </a:lnTo>
                  <a:cubicBezTo>
                    <a:pt x="1007" y="488"/>
                    <a:pt x="979" y="483"/>
                    <a:pt x="965" y="463"/>
                  </a:cubicBezTo>
                  <a:cubicBezTo>
                    <a:pt x="951" y="443"/>
                    <a:pt x="956" y="415"/>
                    <a:pt x="976" y="401"/>
                  </a:cubicBezTo>
                  <a:cubicBezTo>
                    <a:pt x="997" y="387"/>
                    <a:pt x="1024" y="392"/>
                    <a:pt x="1038" y="412"/>
                  </a:cubicBezTo>
                  <a:cubicBezTo>
                    <a:pt x="1052" y="433"/>
                    <a:pt x="1047" y="460"/>
                    <a:pt x="1027" y="474"/>
                  </a:cubicBezTo>
                  <a:close/>
                  <a:moveTo>
                    <a:pt x="820" y="636"/>
                  </a:moveTo>
                  <a:lnTo>
                    <a:pt x="820" y="636"/>
                  </a:lnTo>
                  <a:lnTo>
                    <a:pt x="820" y="636"/>
                  </a:lnTo>
                  <a:cubicBezTo>
                    <a:pt x="802" y="653"/>
                    <a:pt x="774" y="651"/>
                    <a:pt x="758" y="632"/>
                  </a:cubicBezTo>
                  <a:cubicBezTo>
                    <a:pt x="741" y="614"/>
                    <a:pt x="743" y="586"/>
                    <a:pt x="761" y="570"/>
                  </a:cubicBezTo>
                  <a:cubicBezTo>
                    <a:pt x="780" y="553"/>
                    <a:pt x="808" y="555"/>
                    <a:pt x="824" y="573"/>
                  </a:cubicBezTo>
                  <a:cubicBezTo>
                    <a:pt x="841" y="592"/>
                    <a:pt x="839" y="620"/>
                    <a:pt x="820" y="636"/>
                  </a:cubicBezTo>
                  <a:close/>
                  <a:moveTo>
                    <a:pt x="635" y="822"/>
                  </a:moveTo>
                  <a:lnTo>
                    <a:pt x="635" y="822"/>
                  </a:lnTo>
                  <a:lnTo>
                    <a:pt x="635" y="822"/>
                  </a:lnTo>
                  <a:cubicBezTo>
                    <a:pt x="619" y="840"/>
                    <a:pt x="590" y="842"/>
                    <a:pt x="572" y="826"/>
                  </a:cubicBezTo>
                  <a:cubicBezTo>
                    <a:pt x="554" y="809"/>
                    <a:pt x="552" y="781"/>
                    <a:pt x="568" y="763"/>
                  </a:cubicBezTo>
                  <a:cubicBezTo>
                    <a:pt x="585" y="745"/>
                    <a:pt x="613" y="743"/>
                    <a:pt x="631" y="759"/>
                  </a:cubicBezTo>
                  <a:cubicBezTo>
                    <a:pt x="649" y="775"/>
                    <a:pt x="651" y="803"/>
                    <a:pt x="635" y="822"/>
                  </a:cubicBezTo>
                  <a:close/>
                  <a:moveTo>
                    <a:pt x="473" y="1028"/>
                  </a:moveTo>
                  <a:lnTo>
                    <a:pt x="473" y="1028"/>
                  </a:lnTo>
                  <a:lnTo>
                    <a:pt x="473" y="1028"/>
                  </a:lnTo>
                  <a:cubicBezTo>
                    <a:pt x="459" y="1048"/>
                    <a:pt x="431" y="1054"/>
                    <a:pt x="411" y="1040"/>
                  </a:cubicBezTo>
                  <a:cubicBezTo>
                    <a:pt x="391" y="1026"/>
                    <a:pt x="386" y="998"/>
                    <a:pt x="400" y="978"/>
                  </a:cubicBezTo>
                  <a:cubicBezTo>
                    <a:pt x="414" y="958"/>
                    <a:pt x="441" y="952"/>
                    <a:pt x="462" y="966"/>
                  </a:cubicBezTo>
                  <a:cubicBezTo>
                    <a:pt x="482" y="980"/>
                    <a:pt x="487" y="1008"/>
                    <a:pt x="473" y="1028"/>
                  </a:cubicBezTo>
                  <a:close/>
                  <a:moveTo>
                    <a:pt x="337" y="1253"/>
                  </a:moveTo>
                  <a:lnTo>
                    <a:pt x="337" y="1253"/>
                  </a:lnTo>
                  <a:lnTo>
                    <a:pt x="337" y="1253"/>
                  </a:lnTo>
                  <a:cubicBezTo>
                    <a:pt x="326" y="1274"/>
                    <a:pt x="299" y="1283"/>
                    <a:pt x="277" y="1271"/>
                  </a:cubicBezTo>
                  <a:cubicBezTo>
                    <a:pt x="255" y="1260"/>
                    <a:pt x="247" y="1233"/>
                    <a:pt x="258" y="1211"/>
                  </a:cubicBezTo>
                  <a:cubicBezTo>
                    <a:pt x="270" y="1190"/>
                    <a:pt x="297" y="1181"/>
                    <a:pt x="318" y="1193"/>
                  </a:cubicBezTo>
                  <a:cubicBezTo>
                    <a:pt x="340" y="1204"/>
                    <a:pt x="348" y="1231"/>
                    <a:pt x="337" y="1253"/>
                  </a:cubicBezTo>
                  <a:close/>
                  <a:moveTo>
                    <a:pt x="229" y="1492"/>
                  </a:moveTo>
                  <a:lnTo>
                    <a:pt x="229" y="1492"/>
                  </a:lnTo>
                  <a:lnTo>
                    <a:pt x="229" y="1492"/>
                  </a:lnTo>
                  <a:cubicBezTo>
                    <a:pt x="220" y="1515"/>
                    <a:pt x="195" y="1526"/>
                    <a:pt x="172" y="1517"/>
                  </a:cubicBezTo>
                  <a:cubicBezTo>
                    <a:pt x="149" y="1509"/>
                    <a:pt x="137" y="1483"/>
                    <a:pt x="146" y="1460"/>
                  </a:cubicBezTo>
                  <a:cubicBezTo>
                    <a:pt x="155" y="1437"/>
                    <a:pt x="180" y="1426"/>
                    <a:pt x="203" y="1434"/>
                  </a:cubicBezTo>
                  <a:cubicBezTo>
                    <a:pt x="226" y="1443"/>
                    <a:pt x="238" y="1469"/>
                    <a:pt x="229" y="1492"/>
                  </a:cubicBezTo>
                  <a:close/>
                  <a:moveTo>
                    <a:pt x="151" y="1742"/>
                  </a:moveTo>
                  <a:lnTo>
                    <a:pt x="151" y="1742"/>
                  </a:lnTo>
                  <a:lnTo>
                    <a:pt x="151" y="1742"/>
                  </a:lnTo>
                  <a:cubicBezTo>
                    <a:pt x="145" y="1766"/>
                    <a:pt x="121" y="1781"/>
                    <a:pt x="97" y="1775"/>
                  </a:cubicBezTo>
                  <a:cubicBezTo>
                    <a:pt x="74" y="1769"/>
                    <a:pt x="59" y="1745"/>
                    <a:pt x="65" y="1721"/>
                  </a:cubicBezTo>
                  <a:cubicBezTo>
                    <a:pt x="71" y="1697"/>
                    <a:pt x="95" y="1683"/>
                    <a:pt x="119" y="1688"/>
                  </a:cubicBezTo>
                  <a:cubicBezTo>
                    <a:pt x="142" y="1694"/>
                    <a:pt x="157" y="1718"/>
                    <a:pt x="151" y="1742"/>
                  </a:cubicBezTo>
                  <a:close/>
                  <a:moveTo>
                    <a:pt x="104" y="2000"/>
                  </a:moveTo>
                  <a:lnTo>
                    <a:pt x="104" y="2000"/>
                  </a:lnTo>
                  <a:lnTo>
                    <a:pt x="104" y="2000"/>
                  </a:lnTo>
                  <a:cubicBezTo>
                    <a:pt x="101" y="2025"/>
                    <a:pt x="79" y="2042"/>
                    <a:pt x="55" y="2039"/>
                  </a:cubicBezTo>
                  <a:cubicBezTo>
                    <a:pt x="30" y="2036"/>
                    <a:pt x="13" y="2014"/>
                    <a:pt x="16" y="1990"/>
                  </a:cubicBezTo>
                  <a:cubicBezTo>
                    <a:pt x="19" y="1965"/>
                    <a:pt x="41" y="1948"/>
                    <a:pt x="65" y="1951"/>
                  </a:cubicBezTo>
                  <a:cubicBezTo>
                    <a:pt x="90" y="1954"/>
                    <a:pt x="107" y="1976"/>
                    <a:pt x="104" y="200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7">
              <a:extLst>
                <a:ext uri="{FF2B5EF4-FFF2-40B4-BE49-F238E27FC236}">
                  <a16:creationId xmlns:a16="http://schemas.microsoft.com/office/drawing/2014/main" id="{E0AACE9C-3382-4988-AF6A-5FE50A31D38B}"/>
                </a:ext>
              </a:extLst>
            </p:cNvPr>
            <p:cNvSpPr>
              <a:spLocks/>
            </p:cNvSpPr>
            <p:nvPr userDrawn="1"/>
          </p:nvSpPr>
          <p:spPr bwMode="auto">
            <a:xfrm rot="10800000">
              <a:off x="1" y="1588"/>
              <a:ext cx="1905000" cy="1905000"/>
            </a:xfrm>
            <a:custGeom>
              <a:avLst/>
              <a:gdLst>
                <a:gd name="T0" fmla="*/ 1982 w 1982"/>
                <a:gd name="T1" fmla="*/ 26 h 1981"/>
                <a:gd name="T2" fmla="*/ 1982 w 1982"/>
                <a:gd name="T3" fmla="*/ 26 h 1981"/>
                <a:gd name="T4" fmla="*/ 1982 w 1982"/>
                <a:gd name="T5" fmla="*/ 0 h 1981"/>
                <a:gd name="T6" fmla="*/ 580 w 1982"/>
                <a:gd name="T7" fmla="*/ 580 h 1981"/>
                <a:gd name="T8" fmla="*/ 0 w 1982"/>
                <a:gd name="T9" fmla="*/ 1981 h 1981"/>
                <a:gd name="T10" fmla="*/ 26 w 1982"/>
                <a:gd name="T11" fmla="*/ 1981 h 1981"/>
                <a:gd name="T12" fmla="*/ 1982 w 1982"/>
                <a:gd name="T13" fmla="*/ 26 h 1981"/>
              </a:gdLst>
              <a:ahLst/>
              <a:cxnLst>
                <a:cxn ang="0">
                  <a:pos x="T0" y="T1"/>
                </a:cxn>
                <a:cxn ang="0">
                  <a:pos x="T2" y="T3"/>
                </a:cxn>
                <a:cxn ang="0">
                  <a:pos x="T4" y="T5"/>
                </a:cxn>
                <a:cxn ang="0">
                  <a:pos x="T6" y="T7"/>
                </a:cxn>
                <a:cxn ang="0">
                  <a:pos x="T8" y="T9"/>
                </a:cxn>
                <a:cxn ang="0">
                  <a:pos x="T10" y="T11"/>
                </a:cxn>
                <a:cxn ang="0">
                  <a:pos x="T12" y="T13"/>
                </a:cxn>
              </a:cxnLst>
              <a:rect l="0" t="0" r="r" b="b"/>
              <a:pathLst>
                <a:path w="1982" h="1981">
                  <a:moveTo>
                    <a:pt x="1982" y="26"/>
                  </a:moveTo>
                  <a:lnTo>
                    <a:pt x="1982" y="26"/>
                  </a:lnTo>
                  <a:lnTo>
                    <a:pt x="1982" y="0"/>
                  </a:lnTo>
                  <a:cubicBezTo>
                    <a:pt x="1452" y="0"/>
                    <a:pt x="955" y="206"/>
                    <a:pt x="580" y="580"/>
                  </a:cubicBezTo>
                  <a:cubicBezTo>
                    <a:pt x="206" y="954"/>
                    <a:pt x="0" y="1452"/>
                    <a:pt x="0" y="1981"/>
                  </a:cubicBezTo>
                  <a:lnTo>
                    <a:pt x="26" y="1981"/>
                  </a:lnTo>
                  <a:cubicBezTo>
                    <a:pt x="26" y="902"/>
                    <a:pt x="902" y="26"/>
                    <a:pt x="1982" y="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6" name="Slide Number Placeholder 5">
            <a:extLst>
              <a:ext uri="{FF2B5EF4-FFF2-40B4-BE49-F238E27FC236}">
                <a16:creationId xmlns:a16="http://schemas.microsoft.com/office/drawing/2014/main" id="{CA192EB6-371C-44CB-8B28-4AC39EA5D69F}"/>
              </a:ext>
            </a:extLst>
          </p:cNvPr>
          <p:cNvSpPr>
            <a:spLocks noGrp="1"/>
          </p:cNvSpPr>
          <p:nvPr>
            <p:ph type="sldNum" sz="quarter" idx="12"/>
          </p:nvPr>
        </p:nvSpPr>
        <p:spPr/>
        <p:txBody>
          <a:bodyPr/>
          <a:lstStyle/>
          <a:p>
            <a:fld id="{F01BB1D5-A67E-4A6E-9F0E-8044DFA6F129}" type="slidenum">
              <a:rPr lang="en-GB" smtClean="0"/>
              <a:t>‹#›</a:t>
            </a:fld>
            <a:endParaRPr lang="en-GB"/>
          </a:p>
        </p:txBody>
      </p:sp>
      <p:grpSp>
        <p:nvGrpSpPr>
          <p:cNvPr id="15" name="Group 14">
            <a:extLst>
              <a:ext uri="{FF2B5EF4-FFF2-40B4-BE49-F238E27FC236}">
                <a16:creationId xmlns:a16="http://schemas.microsoft.com/office/drawing/2014/main" id="{116F3617-C61A-4A9A-B510-79F94AA8D42E}"/>
              </a:ext>
            </a:extLst>
          </p:cNvPr>
          <p:cNvGrpSpPr/>
          <p:nvPr userDrawn="1"/>
        </p:nvGrpSpPr>
        <p:grpSpPr>
          <a:xfrm>
            <a:off x="1" y="0"/>
            <a:ext cx="2174875" cy="2174875"/>
            <a:chOff x="1" y="0"/>
            <a:chExt cx="2174875" cy="2174875"/>
          </a:xfrm>
        </p:grpSpPr>
        <p:sp>
          <p:nvSpPr>
            <p:cNvPr id="7" name="Freeform 5">
              <a:extLst>
                <a:ext uri="{FF2B5EF4-FFF2-40B4-BE49-F238E27FC236}">
                  <a16:creationId xmlns:a16="http://schemas.microsoft.com/office/drawing/2014/main" id="{615E34E3-A92B-4D69-9925-8A16A1C48778}"/>
                </a:ext>
              </a:extLst>
            </p:cNvPr>
            <p:cNvSpPr>
              <a:spLocks/>
            </p:cNvSpPr>
            <p:nvPr userDrawn="1"/>
          </p:nvSpPr>
          <p:spPr bwMode="auto">
            <a:xfrm rot="10800000">
              <a:off x="1" y="0"/>
              <a:ext cx="1881188" cy="1881188"/>
            </a:xfrm>
            <a:custGeom>
              <a:avLst/>
              <a:gdLst>
                <a:gd name="T0" fmla="*/ 1956 w 1956"/>
                <a:gd name="T1" fmla="*/ 1956 h 1956"/>
                <a:gd name="T2" fmla="*/ 1956 w 1956"/>
                <a:gd name="T3" fmla="*/ 1956 h 1956"/>
                <a:gd name="T4" fmla="*/ 1956 w 1956"/>
                <a:gd name="T5" fmla="*/ 0 h 1956"/>
                <a:gd name="T6" fmla="*/ 0 w 1956"/>
                <a:gd name="T7" fmla="*/ 1956 h 1956"/>
                <a:gd name="T8" fmla="*/ 1956 w 1956"/>
                <a:gd name="T9" fmla="*/ 1956 h 1956"/>
              </a:gdLst>
              <a:ahLst/>
              <a:cxnLst>
                <a:cxn ang="0">
                  <a:pos x="T0" y="T1"/>
                </a:cxn>
                <a:cxn ang="0">
                  <a:pos x="T2" y="T3"/>
                </a:cxn>
                <a:cxn ang="0">
                  <a:pos x="T4" y="T5"/>
                </a:cxn>
                <a:cxn ang="0">
                  <a:pos x="T6" y="T7"/>
                </a:cxn>
                <a:cxn ang="0">
                  <a:pos x="T8" y="T9"/>
                </a:cxn>
              </a:cxnLst>
              <a:rect l="0" t="0" r="r" b="b"/>
              <a:pathLst>
                <a:path w="1956" h="1956">
                  <a:moveTo>
                    <a:pt x="1956" y="1956"/>
                  </a:moveTo>
                  <a:lnTo>
                    <a:pt x="1956" y="1956"/>
                  </a:lnTo>
                  <a:lnTo>
                    <a:pt x="1956" y="0"/>
                  </a:lnTo>
                  <a:cubicBezTo>
                    <a:pt x="876" y="0"/>
                    <a:pt x="0" y="876"/>
                    <a:pt x="0" y="1956"/>
                  </a:cubicBezTo>
                  <a:lnTo>
                    <a:pt x="1956" y="1956"/>
                  </a:lnTo>
                  <a:close/>
                </a:path>
              </a:pathLst>
            </a:custGeom>
            <a:solidFill>
              <a:schemeClr val="accent4">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6557C8F4-19D6-40BA-A715-5475AC2961BF}"/>
                </a:ext>
              </a:extLst>
            </p:cNvPr>
            <p:cNvSpPr>
              <a:spLocks noEditPoints="1"/>
            </p:cNvSpPr>
            <p:nvPr userDrawn="1"/>
          </p:nvSpPr>
          <p:spPr bwMode="auto">
            <a:xfrm rot="10800000">
              <a:off x="1" y="0"/>
              <a:ext cx="2174875" cy="2174875"/>
            </a:xfrm>
            <a:custGeom>
              <a:avLst/>
              <a:gdLst>
                <a:gd name="T0" fmla="*/ 0 w 2262"/>
                <a:gd name="T1" fmla="*/ 2262 h 2262"/>
                <a:gd name="T2" fmla="*/ 44 w 2262"/>
                <a:gd name="T3" fmla="*/ 2217 h 2262"/>
                <a:gd name="T4" fmla="*/ 88 w 2262"/>
                <a:gd name="T5" fmla="*/ 2262 h 2262"/>
                <a:gd name="T6" fmla="*/ 2262 w 2262"/>
                <a:gd name="T7" fmla="*/ 88 h 2262"/>
                <a:gd name="T8" fmla="*/ 2217 w 2262"/>
                <a:gd name="T9" fmla="*/ 44 h 2262"/>
                <a:gd name="T10" fmla="*/ 2262 w 2262"/>
                <a:gd name="T11" fmla="*/ 0 h 2262"/>
                <a:gd name="T12" fmla="*/ 2000 w 2262"/>
                <a:gd name="T13" fmla="*/ 105 h 2262"/>
                <a:gd name="T14" fmla="*/ 2000 w 2262"/>
                <a:gd name="T15" fmla="*/ 105 h 2262"/>
                <a:gd name="T16" fmla="*/ 1989 w 2262"/>
                <a:gd name="T17" fmla="*/ 17 h 2262"/>
                <a:gd name="T18" fmla="*/ 2000 w 2262"/>
                <a:gd name="T19" fmla="*/ 105 h 2262"/>
                <a:gd name="T20" fmla="*/ 1742 w 2262"/>
                <a:gd name="T21" fmla="*/ 152 h 2262"/>
                <a:gd name="T22" fmla="*/ 1688 w 2262"/>
                <a:gd name="T23" fmla="*/ 120 h 2262"/>
                <a:gd name="T24" fmla="*/ 1774 w 2262"/>
                <a:gd name="T25" fmla="*/ 98 h 2262"/>
                <a:gd name="T26" fmla="*/ 1491 w 2262"/>
                <a:gd name="T27" fmla="*/ 230 h 2262"/>
                <a:gd name="T28" fmla="*/ 1491 w 2262"/>
                <a:gd name="T29" fmla="*/ 230 h 2262"/>
                <a:gd name="T30" fmla="*/ 1459 w 2262"/>
                <a:gd name="T31" fmla="*/ 147 h 2262"/>
                <a:gd name="T32" fmla="*/ 1491 w 2262"/>
                <a:gd name="T33" fmla="*/ 230 h 2262"/>
                <a:gd name="T34" fmla="*/ 1251 w 2262"/>
                <a:gd name="T35" fmla="*/ 338 h 2262"/>
                <a:gd name="T36" fmla="*/ 1191 w 2262"/>
                <a:gd name="T37" fmla="*/ 320 h 2262"/>
                <a:gd name="T38" fmla="*/ 1270 w 2262"/>
                <a:gd name="T39" fmla="*/ 278 h 2262"/>
                <a:gd name="T40" fmla="*/ 1027 w 2262"/>
                <a:gd name="T41" fmla="*/ 474 h 2262"/>
                <a:gd name="T42" fmla="*/ 1027 w 2262"/>
                <a:gd name="T43" fmla="*/ 474 h 2262"/>
                <a:gd name="T44" fmla="*/ 976 w 2262"/>
                <a:gd name="T45" fmla="*/ 401 h 2262"/>
                <a:gd name="T46" fmla="*/ 1027 w 2262"/>
                <a:gd name="T47" fmla="*/ 474 h 2262"/>
                <a:gd name="T48" fmla="*/ 820 w 2262"/>
                <a:gd name="T49" fmla="*/ 636 h 2262"/>
                <a:gd name="T50" fmla="*/ 758 w 2262"/>
                <a:gd name="T51" fmla="*/ 632 h 2262"/>
                <a:gd name="T52" fmla="*/ 824 w 2262"/>
                <a:gd name="T53" fmla="*/ 573 h 2262"/>
                <a:gd name="T54" fmla="*/ 635 w 2262"/>
                <a:gd name="T55" fmla="*/ 822 h 2262"/>
                <a:gd name="T56" fmla="*/ 635 w 2262"/>
                <a:gd name="T57" fmla="*/ 822 h 2262"/>
                <a:gd name="T58" fmla="*/ 568 w 2262"/>
                <a:gd name="T59" fmla="*/ 763 h 2262"/>
                <a:gd name="T60" fmla="*/ 635 w 2262"/>
                <a:gd name="T61" fmla="*/ 822 h 2262"/>
                <a:gd name="T62" fmla="*/ 473 w 2262"/>
                <a:gd name="T63" fmla="*/ 1028 h 2262"/>
                <a:gd name="T64" fmla="*/ 411 w 2262"/>
                <a:gd name="T65" fmla="*/ 1040 h 2262"/>
                <a:gd name="T66" fmla="*/ 462 w 2262"/>
                <a:gd name="T67" fmla="*/ 966 h 2262"/>
                <a:gd name="T68" fmla="*/ 337 w 2262"/>
                <a:gd name="T69" fmla="*/ 1253 h 2262"/>
                <a:gd name="T70" fmla="*/ 337 w 2262"/>
                <a:gd name="T71" fmla="*/ 1253 h 2262"/>
                <a:gd name="T72" fmla="*/ 258 w 2262"/>
                <a:gd name="T73" fmla="*/ 1211 h 2262"/>
                <a:gd name="T74" fmla="*/ 337 w 2262"/>
                <a:gd name="T75" fmla="*/ 1253 h 2262"/>
                <a:gd name="T76" fmla="*/ 229 w 2262"/>
                <a:gd name="T77" fmla="*/ 1492 h 2262"/>
                <a:gd name="T78" fmla="*/ 172 w 2262"/>
                <a:gd name="T79" fmla="*/ 1517 h 2262"/>
                <a:gd name="T80" fmla="*/ 203 w 2262"/>
                <a:gd name="T81" fmla="*/ 1434 h 2262"/>
                <a:gd name="T82" fmla="*/ 151 w 2262"/>
                <a:gd name="T83" fmla="*/ 1742 h 2262"/>
                <a:gd name="T84" fmla="*/ 151 w 2262"/>
                <a:gd name="T85" fmla="*/ 1742 h 2262"/>
                <a:gd name="T86" fmla="*/ 65 w 2262"/>
                <a:gd name="T87" fmla="*/ 1721 h 2262"/>
                <a:gd name="T88" fmla="*/ 151 w 2262"/>
                <a:gd name="T89" fmla="*/ 1742 h 2262"/>
                <a:gd name="T90" fmla="*/ 104 w 2262"/>
                <a:gd name="T91" fmla="*/ 2000 h 2262"/>
                <a:gd name="T92" fmla="*/ 55 w 2262"/>
                <a:gd name="T93" fmla="*/ 2039 h 2262"/>
                <a:gd name="T94" fmla="*/ 65 w 2262"/>
                <a:gd name="T95" fmla="*/ 1951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2" h="2262">
                  <a:moveTo>
                    <a:pt x="0" y="2262"/>
                  </a:moveTo>
                  <a:lnTo>
                    <a:pt x="0" y="2262"/>
                  </a:lnTo>
                  <a:cubicBezTo>
                    <a:pt x="0" y="2250"/>
                    <a:pt x="4" y="2238"/>
                    <a:pt x="13" y="2230"/>
                  </a:cubicBezTo>
                  <a:cubicBezTo>
                    <a:pt x="21" y="2222"/>
                    <a:pt x="32" y="2217"/>
                    <a:pt x="44" y="2217"/>
                  </a:cubicBezTo>
                  <a:cubicBezTo>
                    <a:pt x="56" y="2217"/>
                    <a:pt x="67" y="2222"/>
                    <a:pt x="75" y="2230"/>
                  </a:cubicBezTo>
                  <a:cubicBezTo>
                    <a:pt x="84" y="2238"/>
                    <a:pt x="88" y="2250"/>
                    <a:pt x="88" y="2262"/>
                  </a:cubicBezTo>
                  <a:moveTo>
                    <a:pt x="2262" y="88"/>
                  </a:moveTo>
                  <a:lnTo>
                    <a:pt x="2262" y="88"/>
                  </a:lnTo>
                  <a:cubicBezTo>
                    <a:pt x="2250" y="88"/>
                    <a:pt x="2239" y="83"/>
                    <a:pt x="2230" y="75"/>
                  </a:cubicBezTo>
                  <a:cubicBezTo>
                    <a:pt x="2222" y="67"/>
                    <a:pt x="2217" y="55"/>
                    <a:pt x="2217" y="44"/>
                  </a:cubicBezTo>
                  <a:cubicBezTo>
                    <a:pt x="2217" y="32"/>
                    <a:pt x="2222" y="21"/>
                    <a:pt x="2230" y="12"/>
                  </a:cubicBezTo>
                  <a:cubicBezTo>
                    <a:pt x="2239" y="5"/>
                    <a:pt x="2250" y="0"/>
                    <a:pt x="2262" y="0"/>
                  </a:cubicBezTo>
                  <a:lnTo>
                    <a:pt x="2262" y="88"/>
                  </a:lnTo>
                  <a:close/>
                  <a:moveTo>
                    <a:pt x="2000" y="105"/>
                  </a:moveTo>
                  <a:lnTo>
                    <a:pt x="2000" y="105"/>
                  </a:lnTo>
                  <a:lnTo>
                    <a:pt x="2000" y="105"/>
                  </a:lnTo>
                  <a:cubicBezTo>
                    <a:pt x="1975" y="108"/>
                    <a:pt x="1953" y="91"/>
                    <a:pt x="1950" y="66"/>
                  </a:cubicBezTo>
                  <a:cubicBezTo>
                    <a:pt x="1947" y="42"/>
                    <a:pt x="1965" y="20"/>
                    <a:pt x="1989" y="17"/>
                  </a:cubicBezTo>
                  <a:cubicBezTo>
                    <a:pt x="2013" y="14"/>
                    <a:pt x="2036" y="31"/>
                    <a:pt x="2039" y="56"/>
                  </a:cubicBezTo>
                  <a:cubicBezTo>
                    <a:pt x="2041" y="80"/>
                    <a:pt x="2024" y="102"/>
                    <a:pt x="2000" y="105"/>
                  </a:cubicBezTo>
                  <a:close/>
                  <a:moveTo>
                    <a:pt x="1742" y="152"/>
                  </a:moveTo>
                  <a:lnTo>
                    <a:pt x="1742" y="152"/>
                  </a:lnTo>
                  <a:lnTo>
                    <a:pt x="1742" y="152"/>
                  </a:lnTo>
                  <a:cubicBezTo>
                    <a:pt x="1718" y="158"/>
                    <a:pt x="1694" y="144"/>
                    <a:pt x="1688" y="120"/>
                  </a:cubicBezTo>
                  <a:cubicBezTo>
                    <a:pt x="1682" y="96"/>
                    <a:pt x="1696" y="72"/>
                    <a:pt x="1720" y="66"/>
                  </a:cubicBezTo>
                  <a:cubicBezTo>
                    <a:pt x="1744" y="60"/>
                    <a:pt x="1768" y="75"/>
                    <a:pt x="1774" y="98"/>
                  </a:cubicBezTo>
                  <a:cubicBezTo>
                    <a:pt x="1780" y="122"/>
                    <a:pt x="1765" y="146"/>
                    <a:pt x="1742" y="152"/>
                  </a:cubicBezTo>
                  <a:close/>
                  <a:moveTo>
                    <a:pt x="1491" y="230"/>
                  </a:moveTo>
                  <a:lnTo>
                    <a:pt x="1491" y="230"/>
                  </a:lnTo>
                  <a:lnTo>
                    <a:pt x="1491" y="230"/>
                  </a:lnTo>
                  <a:cubicBezTo>
                    <a:pt x="1468" y="239"/>
                    <a:pt x="1442" y="227"/>
                    <a:pt x="1434" y="205"/>
                  </a:cubicBezTo>
                  <a:cubicBezTo>
                    <a:pt x="1425" y="182"/>
                    <a:pt x="1436" y="156"/>
                    <a:pt x="1459" y="147"/>
                  </a:cubicBezTo>
                  <a:cubicBezTo>
                    <a:pt x="1482" y="138"/>
                    <a:pt x="1508" y="150"/>
                    <a:pt x="1517" y="173"/>
                  </a:cubicBezTo>
                  <a:cubicBezTo>
                    <a:pt x="1525" y="196"/>
                    <a:pt x="1514" y="222"/>
                    <a:pt x="1491" y="230"/>
                  </a:cubicBezTo>
                  <a:close/>
                  <a:moveTo>
                    <a:pt x="1251" y="338"/>
                  </a:moveTo>
                  <a:lnTo>
                    <a:pt x="1251" y="338"/>
                  </a:lnTo>
                  <a:lnTo>
                    <a:pt x="1251" y="338"/>
                  </a:lnTo>
                  <a:cubicBezTo>
                    <a:pt x="1230" y="350"/>
                    <a:pt x="1203" y="341"/>
                    <a:pt x="1191" y="320"/>
                  </a:cubicBezTo>
                  <a:cubicBezTo>
                    <a:pt x="1180" y="298"/>
                    <a:pt x="1188" y="271"/>
                    <a:pt x="1210" y="260"/>
                  </a:cubicBezTo>
                  <a:cubicBezTo>
                    <a:pt x="1232" y="248"/>
                    <a:pt x="1259" y="256"/>
                    <a:pt x="1270" y="278"/>
                  </a:cubicBezTo>
                  <a:cubicBezTo>
                    <a:pt x="1282" y="300"/>
                    <a:pt x="1273" y="327"/>
                    <a:pt x="1251" y="338"/>
                  </a:cubicBezTo>
                  <a:close/>
                  <a:moveTo>
                    <a:pt x="1027" y="474"/>
                  </a:moveTo>
                  <a:lnTo>
                    <a:pt x="1027" y="474"/>
                  </a:lnTo>
                  <a:lnTo>
                    <a:pt x="1027" y="474"/>
                  </a:lnTo>
                  <a:cubicBezTo>
                    <a:pt x="1007" y="488"/>
                    <a:pt x="979" y="483"/>
                    <a:pt x="965" y="463"/>
                  </a:cubicBezTo>
                  <a:cubicBezTo>
                    <a:pt x="951" y="443"/>
                    <a:pt x="956" y="415"/>
                    <a:pt x="976" y="401"/>
                  </a:cubicBezTo>
                  <a:cubicBezTo>
                    <a:pt x="997" y="387"/>
                    <a:pt x="1024" y="392"/>
                    <a:pt x="1038" y="412"/>
                  </a:cubicBezTo>
                  <a:cubicBezTo>
                    <a:pt x="1052" y="433"/>
                    <a:pt x="1047" y="460"/>
                    <a:pt x="1027" y="474"/>
                  </a:cubicBezTo>
                  <a:close/>
                  <a:moveTo>
                    <a:pt x="820" y="636"/>
                  </a:moveTo>
                  <a:lnTo>
                    <a:pt x="820" y="636"/>
                  </a:lnTo>
                  <a:lnTo>
                    <a:pt x="820" y="636"/>
                  </a:lnTo>
                  <a:cubicBezTo>
                    <a:pt x="802" y="653"/>
                    <a:pt x="774" y="651"/>
                    <a:pt x="758" y="632"/>
                  </a:cubicBezTo>
                  <a:cubicBezTo>
                    <a:pt x="741" y="614"/>
                    <a:pt x="743" y="586"/>
                    <a:pt x="761" y="570"/>
                  </a:cubicBezTo>
                  <a:cubicBezTo>
                    <a:pt x="780" y="553"/>
                    <a:pt x="808" y="555"/>
                    <a:pt x="824" y="573"/>
                  </a:cubicBezTo>
                  <a:cubicBezTo>
                    <a:pt x="841" y="592"/>
                    <a:pt x="839" y="620"/>
                    <a:pt x="820" y="636"/>
                  </a:cubicBezTo>
                  <a:close/>
                  <a:moveTo>
                    <a:pt x="635" y="822"/>
                  </a:moveTo>
                  <a:lnTo>
                    <a:pt x="635" y="822"/>
                  </a:lnTo>
                  <a:lnTo>
                    <a:pt x="635" y="822"/>
                  </a:lnTo>
                  <a:cubicBezTo>
                    <a:pt x="619" y="840"/>
                    <a:pt x="590" y="842"/>
                    <a:pt x="572" y="826"/>
                  </a:cubicBezTo>
                  <a:cubicBezTo>
                    <a:pt x="554" y="809"/>
                    <a:pt x="552" y="781"/>
                    <a:pt x="568" y="763"/>
                  </a:cubicBezTo>
                  <a:cubicBezTo>
                    <a:pt x="585" y="745"/>
                    <a:pt x="613" y="743"/>
                    <a:pt x="631" y="759"/>
                  </a:cubicBezTo>
                  <a:cubicBezTo>
                    <a:pt x="649" y="775"/>
                    <a:pt x="651" y="803"/>
                    <a:pt x="635" y="822"/>
                  </a:cubicBezTo>
                  <a:close/>
                  <a:moveTo>
                    <a:pt x="473" y="1028"/>
                  </a:moveTo>
                  <a:lnTo>
                    <a:pt x="473" y="1028"/>
                  </a:lnTo>
                  <a:lnTo>
                    <a:pt x="473" y="1028"/>
                  </a:lnTo>
                  <a:cubicBezTo>
                    <a:pt x="459" y="1048"/>
                    <a:pt x="431" y="1054"/>
                    <a:pt x="411" y="1040"/>
                  </a:cubicBezTo>
                  <a:cubicBezTo>
                    <a:pt x="391" y="1026"/>
                    <a:pt x="386" y="998"/>
                    <a:pt x="400" y="978"/>
                  </a:cubicBezTo>
                  <a:cubicBezTo>
                    <a:pt x="414" y="958"/>
                    <a:pt x="441" y="952"/>
                    <a:pt x="462" y="966"/>
                  </a:cubicBezTo>
                  <a:cubicBezTo>
                    <a:pt x="482" y="980"/>
                    <a:pt x="487" y="1008"/>
                    <a:pt x="473" y="1028"/>
                  </a:cubicBezTo>
                  <a:close/>
                  <a:moveTo>
                    <a:pt x="337" y="1253"/>
                  </a:moveTo>
                  <a:lnTo>
                    <a:pt x="337" y="1253"/>
                  </a:lnTo>
                  <a:lnTo>
                    <a:pt x="337" y="1253"/>
                  </a:lnTo>
                  <a:cubicBezTo>
                    <a:pt x="326" y="1274"/>
                    <a:pt x="299" y="1283"/>
                    <a:pt x="277" y="1271"/>
                  </a:cubicBezTo>
                  <a:cubicBezTo>
                    <a:pt x="255" y="1260"/>
                    <a:pt x="247" y="1233"/>
                    <a:pt x="258" y="1211"/>
                  </a:cubicBezTo>
                  <a:cubicBezTo>
                    <a:pt x="270" y="1190"/>
                    <a:pt x="297" y="1181"/>
                    <a:pt x="318" y="1193"/>
                  </a:cubicBezTo>
                  <a:cubicBezTo>
                    <a:pt x="340" y="1204"/>
                    <a:pt x="348" y="1231"/>
                    <a:pt x="337" y="1253"/>
                  </a:cubicBezTo>
                  <a:close/>
                  <a:moveTo>
                    <a:pt x="229" y="1492"/>
                  </a:moveTo>
                  <a:lnTo>
                    <a:pt x="229" y="1492"/>
                  </a:lnTo>
                  <a:lnTo>
                    <a:pt x="229" y="1492"/>
                  </a:lnTo>
                  <a:cubicBezTo>
                    <a:pt x="220" y="1515"/>
                    <a:pt x="195" y="1526"/>
                    <a:pt x="172" y="1517"/>
                  </a:cubicBezTo>
                  <a:cubicBezTo>
                    <a:pt x="149" y="1509"/>
                    <a:pt x="137" y="1483"/>
                    <a:pt x="146" y="1460"/>
                  </a:cubicBezTo>
                  <a:cubicBezTo>
                    <a:pt x="155" y="1437"/>
                    <a:pt x="180" y="1426"/>
                    <a:pt x="203" y="1434"/>
                  </a:cubicBezTo>
                  <a:cubicBezTo>
                    <a:pt x="226" y="1443"/>
                    <a:pt x="238" y="1469"/>
                    <a:pt x="229" y="1492"/>
                  </a:cubicBezTo>
                  <a:close/>
                  <a:moveTo>
                    <a:pt x="151" y="1742"/>
                  </a:moveTo>
                  <a:lnTo>
                    <a:pt x="151" y="1742"/>
                  </a:lnTo>
                  <a:lnTo>
                    <a:pt x="151" y="1742"/>
                  </a:lnTo>
                  <a:cubicBezTo>
                    <a:pt x="145" y="1766"/>
                    <a:pt x="121" y="1781"/>
                    <a:pt x="97" y="1775"/>
                  </a:cubicBezTo>
                  <a:cubicBezTo>
                    <a:pt x="74" y="1769"/>
                    <a:pt x="59" y="1745"/>
                    <a:pt x="65" y="1721"/>
                  </a:cubicBezTo>
                  <a:cubicBezTo>
                    <a:pt x="71" y="1697"/>
                    <a:pt x="95" y="1683"/>
                    <a:pt x="119" y="1688"/>
                  </a:cubicBezTo>
                  <a:cubicBezTo>
                    <a:pt x="142" y="1694"/>
                    <a:pt x="157" y="1718"/>
                    <a:pt x="151" y="1742"/>
                  </a:cubicBezTo>
                  <a:close/>
                  <a:moveTo>
                    <a:pt x="104" y="2000"/>
                  </a:moveTo>
                  <a:lnTo>
                    <a:pt x="104" y="2000"/>
                  </a:lnTo>
                  <a:lnTo>
                    <a:pt x="104" y="2000"/>
                  </a:lnTo>
                  <a:cubicBezTo>
                    <a:pt x="101" y="2025"/>
                    <a:pt x="79" y="2042"/>
                    <a:pt x="55" y="2039"/>
                  </a:cubicBezTo>
                  <a:cubicBezTo>
                    <a:pt x="30" y="2036"/>
                    <a:pt x="13" y="2014"/>
                    <a:pt x="16" y="1990"/>
                  </a:cubicBezTo>
                  <a:cubicBezTo>
                    <a:pt x="19" y="1965"/>
                    <a:pt x="41" y="1948"/>
                    <a:pt x="65" y="1951"/>
                  </a:cubicBezTo>
                  <a:cubicBezTo>
                    <a:pt x="90" y="1954"/>
                    <a:pt x="107" y="1976"/>
                    <a:pt x="104" y="200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725FE462-3F32-41FE-9B98-E5B3953F8EC1}"/>
                </a:ext>
              </a:extLst>
            </p:cNvPr>
            <p:cNvSpPr>
              <a:spLocks/>
            </p:cNvSpPr>
            <p:nvPr userDrawn="1"/>
          </p:nvSpPr>
          <p:spPr bwMode="auto">
            <a:xfrm rot="10800000">
              <a:off x="1" y="1588"/>
              <a:ext cx="1905000" cy="1905000"/>
            </a:xfrm>
            <a:custGeom>
              <a:avLst/>
              <a:gdLst>
                <a:gd name="T0" fmla="*/ 1982 w 1982"/>
                <a:gd name="T1" fmla="*/ 26 h 1981"/>
                <a:gd name="T2" fmla="*/ 1982 w 1982"/>
                <a:gd name="T3" fmla="*/ 26 h 1981"/>
                <a:gd name="T4" fmla="*/ 1982 w 1982"/>
                <a:gd name="T5" fmla="*/ 0 h 1981"/>
                <a:gd name="T6" fmla="*/ 580 w 1982"/>
                <a:gd name="T7" fmla="*/ 580 h 1981"/>
                <a:gd name="T8" fmla="*/ 0 w 1982"/>
                <a:gd name="T9" fmla="*/ 1981 h 1981"/>
                <a:gd name="T10" fmla="*/ 26 w 1982"/>
                <a:gd name="T11" fmla="*/ 1981 h 1981"/>
                <a:gd name="T12" fmla="*/ 1982 w 1982"/>
                <a:gd name="T13" fmla="*/ 26 h 1981"/>
              </a:gdLst>
              <a:ahLst/>
              <a:cxnLst>
                <a:cxn ang="0">
                  <a:pos x="T0" y="T1"/>
                </a:cxn>
                <a:cxn ang="0">
                  <a:pos x="T2" y="T3"/>
                </a:cxn>
                <a:cxn ang="0">
                  <a:pos x="T4" y="T5"/>
                </a:cxn>
                <a:cxn ang="0">
                  <a:pos x="T6" y="T7"/>
                </a:cxn>
                <a:cxn ang="0">
                  <a:pos x="T8" y="T9"/>
                </a:cxn>
                <a:cxn ang="0">
                  <a:pos x="T10" y="T11"/>
                </a:cxn>
                <a:cxn ang="0">
                  <a:pos x="T12" y="T13"/>
                </a:cxn>
              </a:cxnLst>
              <a:rect l="0" t="0" r="r" b="b"/>
              <a:pathLst>
                <a:path w="1982" h="1981">
                  <a:moveTo>
                    <a:pt x="1982" y="26"/>
                  </a:moveTo>
                  <a:lnTo>
                    <a:pt x="1982" y="26"/>
                  </a:lnTo>
                  <a:lnTo>
                    <a:pt x="1982" y="0"/>
                  </a:lnTo>
                  <a:cubicBezTo>
                    <a:pt x="1452" y="0"/>
                    <a:pt x="955" y="206"/>
                    <a:pt x="580" y="580"/>
                  </a:cubicBezTo>
                  <a:cubicBezTo>
                    <a:pt x="206" y="954"/>
                    <a:pt x="0" y="1452"/>
                    <a:pt x="0" y="1981"/>
                  </a:cubicBezTo>
                  <a:lnTo>
                    <a:pt x="26" y="1981"/>
                  </a:lnTo>
                  <a:cubicBezTo>
                    <a:pt x="26" y="902"/>
                    <a:pt x="902" y="26"/>
                    <a:pt x="1982" y="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6" name="Text Placeholder 45">
            <a:extLst>
              <a:ext uri="{FF2B5EF4-FFF2-40B4-BE49-F238E27FC236}">
                <a16:creationId xmlns:a16="http://schemas.microsoft.com/office/drawing/2014/main" id="{C2A106F1-D07E-40BA-9096-EA6DE782C810}"/>
              </a:ext>
            </a:extLst>
          </p:cNvPr>
          <p:cNvSpPr>
            <a:spLocks noGrp="1" noChangeAspect="1"/>
          </p:cNvSpPr>
          <p:nvPr>
            <p:ph type="body" sz="quarter" idx="13"/>
          </p:nvPr>
        </p:nvSpPr>
        <p:spPr>
          <a:xfrm>
            <a:off x="2496000" y="0"/>
            <a:ext cx="7200000" cy="6856412"/>
          </a:xfrm>
          <a:custGeom>
            <a:avLst/>
            <a:gdLst>
              <a:gd name="connsiteX0" fmla="*/ 2502425 w 7200000"/>
              <a:gd name="connsiteY0" fmla="*/ 0 h 6856412"/>
              <a:gd name="connsiteX1" fmla="*/ 4697576 w 7200000"/>
              <a:gd name="connsiteY1" fmla="*/ 0 h 6856412"/>
              <a:gd name="connsiteX2" fmla="*/ 4837801 w 7200000"/>
              <a:gd name="connsiteY2" fmla="*/ 47447 h 6856412"/>
              <a:gd name="connsiteX3" fmla="*/ 7200000 w 7200000"/>
              <a:gd name="connsiteY3" fmla="*/ 3429000 h 6856412"/>
              <a:gd name="connsiteX4" fmla="*/ 4837801 w 7200000"/>
              <a:gd name="connsiteY4" fmla="*/ 6810553 h 6856412"/>
              <a:gd name="connsiteX5" fmla="*/ 4702268 w 7200000"/>
              <a:gd name="connsiteY5" fmla="*/ 6856412 h 6856412"/>
              <a:gd name="connsiteX6" fmla="*/ 2497732 w 7200000"/>
              <a:gd name="connsiteY6" fmla="*/ 6856412 h 6856412"/>
              <a:gd name="connsiteX7" fmla="*/ 2362200 w 7200000"/>
              <a:gd name="connsiteY7" fmla="*/ 6810553 h 6856412"/>
              <a:gd name="connsiteX8" fmla="*/ 0 w 7200000"/>
              <a:gd name="connsiteY8" fmla="*/ 3429000 h 6856412"/>
              <a:gd name="connsiteX9" fmla="*/ 2362200 w 7200000"/>
              <a:gd name="connsiteY9" fmla="*/ 47447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000" h="6856412">
                <a:moveTo>
                  <a:pt x="2502425" y="0"/>
                </a:moveTo>
                <a:lnTo>
                  <a:pt x="4697576" y="0"/>
                </a:lnTo>
                <a:lnTo>
                  <a:pt x="4837801" y="47447"/>
                </a:lnTo>
                <a:cubicBezTo>
                  <a:pt x="6216251" y="552165"/>
                  <a:pt x="7200000" y="1875699"/>
                  <a:pt x="7200000" y="3429000"/>
                </a:cubicBezTo>
                <a:cubicBezTo>
                  <a:pt x="7200000" y="4982301"/>
                  <a:pt x="6216251" y="6305835"/>
                  <a:pt x="4837801" y="6810553"/>
                </a:cubicBezTo>
                <a:lnTo>
                  <a:pt x="4702268" y="6856412"/>
                </a:lnTo>
                <a:lnTo>
                  <a:pt x="2497732" y="6856412"/>
                </a:lnTo>
                <a:lnTo>
                  <a:pt x="2362200" y="6810553"/>
                </a:lnTo>
                <a:cubicBezTo>
                  <a:pt x="983750" y="6305835"/>
                  <a:pt x="0" y="4982301"/>
                  <a:pt x="0" y="3429000"/>
                </a:cubicBezTo>
                <a:cubicBezTo>
                  <a:pt x="0" y="1875699"/>
                  <a:pt x="983750" y="552165"/>
                  <a:pt x="2362200" y="47447"/>
                </a:cubicBezTo>
                <a:close/>
              </a:path>
            </a:pathLst>
          </a:custGeom>
          <a:noFill/>
          <a:ln w="82550" cap="rnd">
            <a:no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360000" tIns="360000" rIns="360000" bIns="360000" numCol="1" spcCol="0" rtlCol="0" fromWordArt="0" anchor="ctr" anchorCtr="0" forceAA="0" compatLnSpc="1">
            <a:prstTxWarp prst="textNoShape">
              <a:avLst/>
            </a:prstTxWarp>
            <a:noAutofit/>
          </a:bodyPr>
          <a:lstStyle>
            <a:lvl1pPr marL="0" indent="0" algn="ctr">
              <a:spcBef>
                <a:spcPts val="0"/>
              </a:spcBef>
              <a:buFont typeface="Arial" panose="020B0604020202020204" pitchFamily="34" charset="0"/>
              <a:buNone/>
              <a:defRPr lang="en-US" sz="3000" dirty="0" smtClean="0">
                <a:solidFill>
                  <a:schemeClr val="accent2"/>
                </a:solidFill>
              </a:defRPr>
            </a:lvl1pPr>
            <a:lvl2pPr marL="0" indent="0" algn="ctr">
              <a:spcBef>
                <a:spcPts val="1800"/>
              </a:spcBef>
              <a:buFont typeface="Arial" panose="020B0604020202020204" pitchFamily="34" charset="0"/>
              <a:buNone/>
              <a:defRPr lang="en-US" sz="2400" dirty="0" smtClean="0">
                <a:solidFill>
                  <a:schemeClr val="accent2"/>
                </a:solidFill>
              </a:defRPr>
            </a:lvl2pPr>
            <a:lvl3pPr marL="0" indent="0" algn="ctr">
              <a:spcBef>
                <a:spcPts val="1800"/>
              </a:spcBef>
              <a:buFont typeface="Arial" panose="020B0604020202020204" pitchFamily="34" charset="0"/>
              <a:buNone/>
              <a:defRPr sz="2400">
                <a:solidFill>
                  <a:schemeClr val="accent2"/>
                </a:solidFill>
              </a:defRPr>
            </a:lvl3pPr>
            <a:lvl4pPr marL="0" indent="0" algn="ctr">
              <a:spcBef>
                <a:spcPts val="1800"/>
              </a:spcBef>
              <a:buFont typeface="Arial" panose="020B0604020202020204" pitchFamily="34" charset="0"/>
              <a:buNone/>
              <a:defRPr sz="2400">
                <a:solidFill>
                  <a:schemeClr val="accent2"/>
                </a:solidFill>
              </a:defRPr>
            </a:lvl4pPr>
            <a:lvl5pPr marL="0" indent="0" algn="ctr">
              <a:spcBef>
                <a:spcPts val="1800"/>
              </a:spcBef>
              <a:buFont typeface="Arial" panose="020B0604020202020204" pitchFamily="34" charset="0"/>
              <a:buNone/>
              <a:defRPr sz="2400">
                <a:solidFill>
                  <a:schemeClr val="accent2"/>
                </a:solidFill>
              </a:defRPr>
            </a:lvl5pPr>
            <a:lvl6pPr marL="0" indent="0" algn="ctr">
              <a:spcBef>
                <a:spcPts val="1800"/>
              </a:spcBef>
              <a:buFont typeface="Arial" panose="020B0604020202020204" pitchFamily="34" charset="0"/>
              <a:buNone/>
              <a:defRPr sz="2400">
                <a:solidFill>
                  <a:schemeClr val="accent2"/>
                </a:solidFill>
              </a:defRPr>
            </a:lvl6pPr>
            <a:lvl7pPr marL="0" indent="0" algn="ctr">
              <a:spcBef>
                <a:spcPts val="1800"/>
              </a:spcBef>
              <a:buFont typeface="Arial" panose="020B0604020202020204" pitchFamily="34" charset="0"/>
              <a:buNone/>
              <a:defRPr sz="2400">
                <a:solidFill>
                  <a:schemeClr val="accent2"/>
                </a:solidFill>
              </a:defRPr>
            </a:lvl7pPr>
            <a:lvl8pPr marL="0" indent="0" algn="ctr">
              <a:spcBef>
                <a:spcPts val="1800"/>
              </a:spcBef>
              <a:buFont typeface="Arial" panose="020B0604020202020204" pitchFamily="34" charset="0"/>
              <a:buNone/>
              <a:defRPr sz="2400">
                <a:solidFill>
                  <a:schemeClr val="accent2"/>
                </a:solidFill>
              </a:defRPr>
            </a:lvl8pPr>
            <a:lvl9pPr marL="0" indent="0" algn="ctr">
              <a:spcBef>
                <a:spcPts val="1800"/>
              </a:spcBef>
              <a:buFont typeface="Arial" panose="020B0604020202020204" pitchFamily="34" charset="0"/>
              <a:buNone/>
              <a:defRPr sz="2400">
                <a:solidFill>
                  <a:schemeClr val="accent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20" name="Group 4">
            <a:extLst>
              <a:ext uri="{FF2B5EF4-FFF2-40B4-BE49-F238E27FC236}">
                <a16:creationId xmlns:a16="http://schemas.microsoft.com/office/drawing/2014/main" id="{FC881AB3-9355-4562-ABC9-FDD1508A339F}"/>
              </a:ext>
            </a:extLst>
          </p:cNvPr>
          <p:cNvGrpSpPr>
            <a:grpSpLocks noChangeAspect="1"/>
          </p:cNvGrpSpPr>
          <p:nvPr userDrawn="1"/>
        </p:nvGrpSpPr>
        <p:grpSpPr bwMode="auto">
          <a:xfrm>
            <a:off x="2159705" y="0"/>
            <a:ext cx="7872591" cy="6858000"/>
            <a:chOff x="1360" y="0"/>
            <a:chExt cx="4966" cy="4326"/>
          </a:xfrm>
        </p:grpSpPr>
        <p:sp>
          <p:nvSpPr>
            <p:cNvPr id="21" name="Freeform 5">
              <a:extLst>
                <a:ext uri="{FF2B5EF4-FFF2-40B4-BE49-F238E27FC236}">
                  <a16:creationId xmlns:a16="http://schemas.microsoft.com/office/drawing/2014/main" id="{C98CA546-EB0C-41EF-9EEB-AA6D4D6D65B6}"/>
                </a:ext>
              </a:extLst>
            </p:cNvPr>
            <p:cNvSpPr>
              <a:spLocks noEditPoints="1"/>
            </p:cNvSpPr>
            <p:nvPr/>
          </p:nvSpPr>
          <p:spPr bwMode="auto">
            <a:xfrm>
              <a:off x="1360" y="0"/>
              <a:ext cx="4966" cy="4326"/>
            </a:xfrm>
            <a:custGeom>
              <a:avLst/>
              <a:gdLst>
                <a:gd name="T0" fmla="*/ 6510 w 8264"/>
                <a:gd name="T1" fmla="*/ 6871 h 7199"/>
                <a:gd name="T2" fmla="*/ 6710 w 8264"/>
                <a:gd name="T3" fmla="*/ 481 h 7199"/>
                <a:gd name="T4" fmla="*/ 6711 w 8264"/>
                <a:gd name="T5" fmla="*/ 6715 h 7199"/>
                <a:gd name="T6" fmla="*/ 6962 w 8264"/>
                <a:gd name="T7" fmla="*/ 648 h 7199"/>
                <a:gd name="T8" fmla="*/ 7145 w 8264"/>
                <a:gd name="T9" fmla="*/ 6426 h 7199"/>
                <a:gd name="T10" fmla="*/ 6961 w 8264"/>
                <a:gd name="T11" fmla="*/ 6610 h 7199"/>
                <a:gd name="T12" fmla="*/ 7083 w 8264"/>
                <a:gd name="T13" fmla="*/ 768 h 7199"/>
                <a:gd name="T14" fmla="*/ 6500 w 8264"/>
                <a:gd name="T15" fmla="*/ 265 h 7199"/>
                <a:gd name="T16" fmla="*/ 2182 w 8264"/>
                <a:gd name="T17" fmla="*/ 7144 h 7199"/>
                <a:gd name="T18" fmla="*/ 1964 w 8264"/>
                <a:gd name="T19" fmla="*/ 7014 h 7199"/>
                <a:gd name="T20" fmla="*/ 6081 w 8264"/>
                <a:gd name="T21" fmla="*/ 53 h 7199"/>
                <a:gd name="T22" fmla="*/ 6300 w 8264"/>
                <a:gd name="T23" fmla="*/ 7014 h 7199"/>
                <a:gd name="T24" fmla="*/ 6065 w 8264"/>
                <a:gd name="T25" fmla="*/ 7161 h 7199"/>
                <a:gd name="T26" fmla="*/ 7315 w 8264"/>
                <a:gd name="T27" fmla="*/ 965 h 7199"/>
                <a:gd name="T28" fmla="*/ 6346 w 8264"/>
                <a:gd name="T29" fmla="*/ 110 h 7199"/>
                <a:gd name="T30" fmla="*/ 7872 w 8264"/>
                <a:gd name="T31" fmla="*/ 1839 h 7199"/>
                <a:gd name="T32" fmla="*/ 7975 w 8264"/>
                <a:gd name="T33" fmla="*/ 2078 h 7199"/>
                <a:gd name="T34" fmla="*/ 8035 w 8264"/>
                <a:gd name="T35" fmla="*/ 4822 h 7199"/>
                <a:gd name="T36" fmla="*/ 7950 w 8264"/>
                <a:gd name="T37" fmla="*/ 5064 h 7199"/>
                <a:gd name="T38" fmla="*/ 8051 w 8264"/>
                <a:gd name="T39" fmla="*/ 4606 h 7199"/>
                <a:gd name="T40" fmla="*/ 8210 w 8264"/>
                <a:gd name="T41" fmla="*/ 3899 h 7199"/>
                <a:gd name="T42" fmla="*/ 8232 w 8264"/>
                <a:gd name="T43" fmla="*/ 4117 h 7199"/>
                <a:gd name="T44" fmla="*/ 8157 w 8264"/>
                <a:gd name="T45" fmla="*/ 4323 h 7199"/>
                <a:gd name="T46" fmla="*/ 7466 w 8264"/>
                <a:gd name="T47" fmla="*/ 5966 h 7199"/>
                <a:gd name="T48" fmla="*/ 7465 w 8264"/>
                <a:gd name="T49" fmla="*/ 1230 h 7199"/>
                <a:gd name="T50" fmla="*/ 7255 w 8264"/>
                <a:gd name="T51" fmla="*/ 6237 h 7199"/>
                <a:gd name="T52" fmla="*/ 7621 w 8264"/>
                <a:gd name="T53" fmla="*/ 1384 h 7199"/>
                <a:gd name="T54" fmla="*/ 7872 w 8264"/>
                <a:gd name="T55" fmla="*/ 5358 h 7199"/>
                <a:gd name="T56" fmla="*/ 7737 w 8264"/>
                <a:gd name="T57" fmla="*/ 5530 h 7199"/>
                <a:gd name="T58" fmla="*/ 7695 w 8264"/>
                <a:gd name="T59" fmla="*/ 1591 h 7199"/>
                <a:gd name="T60" fmla="*/ 8256 w 8264"/>
                <a:gd name="T61" fmla="*/ 3340 h 7199"/>
                <a:gd name="T62" fmla="*/ 73 w 8264"/>
                <a:gd name="T63" fmla="*/ 3567 h 7199"/>
                <a:gd name="T64" fmla="*/ 69 w 8264"/>
                <a:gd name="T65" fmla="*/ 3128 h 7199"/>
                <a:gd name="T66" fmla="*/ 94 w 8264"/>
                <a:gd name="T67" fmla="*/ 3852 h 7199"/>
                <a:gd name="T68" fmla="*/ 94 w 8264"/>
                <a:gd name="T69" fmla="*/ 3343 h 7199"/>
                <a:gd name="T70" fmla="*/ 159 w 8264"/>
                <a:gd name="T71" fmla="*/ 4573 h 7199"/>
                <a:gd name="T72" fmla="*/ 69 w 8264"/>
                <a:gd name="T73" fmla="*/ 4067 h 7199"/>
                <a:gd name="T74" fmla="*/ 255 w 8264"/>
                <a:gd name="T75" fmla="*/ 4903 h 7199"/>
                <a:gd name="T76" fmla="*/ 122 w 8264"/>
                <a:gd name="T77" fmla="*/ 4407 h 7199"/>
                <a:gd name="T78" fmla="*/ 8184 w 8264"/>
                <a:gd name="T79" fmla="*/ 3044 h 7199"/>
                <a:gd name="T80" fmla="*/ 1754 w 8264"/>
                <a:gd name="T81" fmla="*/ 6871 h 7199"/>
                <a:gd name="T82" fmla="*/ 8251 w 8264"/>
                <a:gd name="T83" fmla="*/ 3628 h 7199"/>
                <a:gd name="T84" fmla="*/ 8157 w 8264"/>
                <a:gd name="T85" fmla="*/ 2875 h 7199"/>
                <a:gd name="T86" fmla="*/ 8104 w 8264"/>
                <a:gd name="T87" fmla="*/ 2624 h 7199"/>
                <a:gd name="T88" fmla="*/ 181 w 8264"/>
                <a:gd name="T89" fmla="*/ 2539 h 7199"/>
                <a:gd name="T90" fmla="*/ 1303 w 8264"/>
                <a:gd name="T91" fmla="*/ 587 h 7199"/>
                <a:gd name="T92" fmla="*/ 7981 w 8264"/>
                <a:gd name="T93" fmla="*/ 2349 h 7199"/>
                <a:gd name="T94" fmla="*/ 1183 w 8264"/>
                <a:gd name="T95" fmla="*/ 6368 h 7199"/>
                <a:gd name="T96" fmla="*/ 1363 w 8264"/>
                <a:gd name="T97" fmla="*/ 6548 h 7199"/>
                <a:gd name="T98" fmla="*/ 1015 w 8264"/>
                <a:gd name="T99" fmla="*/ 6177 h 7199"/>
                <a:gd name="T100" fmla="*/ 201 w 8264"/>
                <a:gd name="T101" fmla="*/ 2321 h 7199"/>
                <a:gd name="T102" fmla="*/ 1702 w 8264"/>
                <a:gd name="T103" fmla="*/ 256 h 7199"/>
                <a:gd name="T104" fmla="*/ 1492 w 8264"/>
                <a:gd name="T105" fmla="*/ 476 h 7199"/>
                <a:gd name="T106" fmla="*/ 1492 w 8264"/>
                <a:gd name="T107" fmla="*/ 6721 h 7199"/>
                <a:gd name="T108" fmla="*/ 849 w 8264"/>
                <a:gd name="T109" fmla="*/ 6037 h 7199"/>
                <a:gd name="T110" fmla="*/ 369 w 8264"/>
                <a:gd name="T111" fmla="*/ 2109 h 7199"/>
                <a:gd name="T112" fmla="*/ 369 w 8264"/>
                <a:gd name="T113" fmla="*/ 5088 h 7199"/>
                <a:gd name="T114" fmla="*/ 527 w 8264"/>
                <a:gd name="T115" fmla="*/ 1667 h 7199"/>
                <a:gd name="T116" fmla="*/ 656 w 8264"/>
                <a:gd name="T117" fmla="*/ 1445 h 7199"/>
                <a:gd name="T118" fmla="*/ 392 w 8264"/>
                <a:gd name="T119" fmla="*/ 1839 h 7199"/>
                <a:gd name="T120" fmla="*/ 569 w 8264"/>
                <a:gd name="T121" fmla="*/ 5606 h 7199"/>
                <a:gd name="T122" fmla="*/ 643 w 8264"/>
                <a:gd name="T123" fmla="*/ 5813 h 7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4" h="7199">
                  <a:moveTo>
                    <a:pt x="994" y="570"/>
                  </a:moveTo>
                  <a:lnTo>
                    <a:pt x="994" y="570"/>
                  </a:lnTo>
                  <a:cubicBezTo>
                    <a:pt x="755" y="570"/>
                    <a:pt x="562" y="764"/>
                    <a:pt x="562" y="1003"/>
                  </a:cubicBezTo>
                  <a:cubicBezTo>
                    <a:pt x="562" y="1241"/>
                    <a:pt x="755" y="1435"/>
                    <a:pt x="994" y="1435"/>
                  </a:cubicBezTo>
                  <a:cubicBezTo>
                    <a:pt x="1233" y="1435"/>
                    <a:pt x="1426" y="1241"/>
                    <a:pt x="1426" y="1003"/>
                  </a:cubicBezTo>
                  <a:cubicBezTo>
                    <a:pt x="1426" y="764"/>
                    <a:pt x="1233" y="570"/>
                    <a:pt x="994" y="570"/>
                  </a:cubicBezTo>
                  <a:close/>
                  <a:moveTo>
                    <a:pt x="6510" y="6871"/>
                  </a:moveTo>
                  <a:lnTo>
                    <a:pt x="6510" y="6871"/>
                  </a:lnTo>
                  <a:cubicBezTo>
                    <a:pt x="6491" y="6885"/>
                    <a:pt x="6487" y="6912"/>
                    <a:pt x="6501" y="6931"/>
                  </a:cubicBezTo>
                  <a:cubicBezTo>
                    <a:pt x="6515" y="6951"/>
                    <a:pt x="6542" y="6955"/>
                    <a:pt x="6561" y="6941"/>
                  </a:cubicBezTo>
                  <a:cubicBezTo>
                    <a:pt x="6581" y="6927"/>
                    <a:pt x="6585" y="6900"/>
                    <a:pt x="6571" y="6880"/>
                  </a:cubicBezTo>
                  <a:cubicBezTo>
                    <a:pt x="6557" y="6861"/>
                    <a:pt x="6530" y="6857"/>
                    <a:pt x="6510" y="6871"/>
                  </a:cubicBezTo>
                  <a:close/>
                  <a:moveTo>
                    <a:pt x="6710" y="481"/>
                  </a:moveTo>
                  <a:lnTo>
                    <a:pt x="6710" y="481"/>
                  </a:lnTo>
                  <a:cubicBezTo>
                    <a:pt x="6729" y="497"/>
                    <a:pt x="6756" y="494"/>
                    <a:pt x="6771" y="476"/>
                  </a:cubicBezTo>
                  <a:cubicBezTo>
                    <a:pt x="6786" y="457"/>
                    <a:pt x="6784" y="430"/>
                    <a:pt x="6765" y="415"/>
                  </a:cubicBezTo>
                  <a:cubicBezTo>
                    <a:pt x="6747" y="400"/>
                    <a:pt x="6720" y="402"/>
                    <a:pt x="6705" y="420"/>
                  </a:cubicBezTo>
                  <a:cubicBezTo>
                    <a:pt x="6689" y="439"/>
                    <a:pt x="6692" y="466"/>
                    <a:pt x="6710" y="481"/>
                  </a:cubicBezTo>
                  <a:close/>
                  <a:moveTo>
                    <a:pt x="6711" y="6715"/>
                  </a:moveTo>
                  <a:lnTo>
                    <a:pt x="6711" y="6715"/>
                  </a:lnTo>
                  <a:lnTo>
                    <a:pt x="6711" y="6715"/>
                  </a:lnTo>
                  <a:cubicBezTo>
                    <a:pt x="6693" y="6730"/>
                    <a:pt x="6690" y="6757"/>
                    <a:pt x="6705" y="6776"/>
                  </a:cubicBezTo>
                  <a:cubicBezTo>
                    <a:pt x="6721" y="6794"/>
                    <a:pt x="6748" y="6797"/>
                    <a:pt x="6766" y="6782"/>
                  </a:cubicBezTo>
                  <a:cubicBezTo>
                    <a:pt x="6785" y="6766"/>
                    <a:pt x="6787" y="6739"/>
                    <a:pt x="6772" y="6721"/>
                  </a:cubicBezTo>
                  <a:cubicBezTo>
                    <a:pt x="6757" y="6702"/>
                    <a:pt x="6730" y="6700"/>
                    <a:pt x="6711" y="6715"/>
                  </a:cubicBezTo>
                  <a:close/>
                  <a:moveTo>
                    <a:pt x="6901" y="649"/>
                  </a:moveTo>
                  <a:lnTo>
                    <a:pt x="6901" y="649"/>
                  </a:lnTo>
                  <a:cubicBezTo>
                    <a:pt x="6918" y="666"/>
                    <a:pt x="6946" y="665"/>
                    <a:pt x="6962" y="648"/>
                  </a:cubicBezTo>
                  <a:cubicBezTo>
                    <a:pt x="6978" y="630"/>
                    <a:pt x="6978" y="603"/>
                    <a:pt x="6960" y="586"/>
                  </a:cubicBezTo>
                  <a:cubicBezTo>
                    <a:pt x="6943" y="570"/>
                    <a:pt x="6915" y="571"/>
                    <a:pt x="6899" y="588"/>
                  </a:cubicBezTo>
                  <a:cubicBezTo>
                    <a:pt x="6883" y="606"/>
                    <a:pt x="6883" y="633"/>
                    <a:pt x="6901" y="649"/>
                  </a:cubicBezTo>
                  <a:close/>
                  <a:moveTo>
                    <a:pt x="7081" y="6367"/>
                  </a:moveTo>
                  <a:lnTo>
                    <a:pt x="7081" y="6367"/>
                  </a:lnTo>
                  <a:cubicBezTo>
                    <a:pt x="7065" y="6384"/>
                    <a:pt x="7066" y="6412"/>
                    <a:pt x="7083" y="6428"/>
                  </a:cubicBezTo>
                  <a:cubicBezTo>
                    <a:pt x="7101" y="6444"/>
                    <a:pt x="7128" y="6444"/>
                    <a:pt x="7145" y="6426"/>
                  </a:cubicBezTo>
                  <a:cubicBezTo>
                    <a:pt x="7161" y="6409"/>
                    <a:pt x="7160" y="6381"/>
                    <a:pt x="7143" y="6365"/>
                  </a:cubicBezTo>
                  <a:cubicBezTo>
                    <a:pt x="7125" y="6349"/>
                    <a:pt x="7098" y="6350"/>
                    <a:pt x="7081" y="6367"/>
                  </a:cubicBezTo>
                  <a:close/>
                  <a:moveTo>
                    <a:pt x="6902" y="6547"/>
                  </a:moveTo>
                  <a:lnTo>
                    <a:pt x="6902" y="6547"/>
                  </a:lnTo>
                  <a:lnTo>
                    <a:pt x="6902" y="6547"/>
                  </a:lnTo>
                  <a:cubicBezTo>
                    <a:pt x="6884" y="6563"/>
                    <a:pt x="6883" y="6590"/>
                    <a:pt x="6900" y="6608"/>
                  </a:cubicBezTo>
                  <a:cubicBezTo>
                    <a:pt x="6916" y="6625"/>
                    <a:pt x="6944" y="6626"/>
                    <a:pt x="6961" y="6610"/>
                  </a:cubicBezTo>
                  <a:cubicBezTo>
                    <a:pt x="6978" y="6593"/>
                    <a:pt x="6979" y="6566"/>
                    <a:pt x="6963" y="6549"/>
                  </a:cubicBezTo>
                  <a:cubicBezTo>
                    <a:pt x="6947" y="6531"/>
                    <a:pt x="6919" y="6530"/>
                    <a:pt x="6902" y="6547"/>
                  </a:cubicBezTo>
                  <a:close/>
                  <a:moveTo>
                    <a:pt x="7081" y="829"/>
                  </a:moveTo>
                  <a:lnTo>
                    <a:pt x="7081" y="829"/>
                  </a:lnTo>
                  <a:cubicBezTo>
                    <a:pt x="7097" y="847"/>
                    <a:pt x="7124" y="847"/>
                    <a:pt x="7142" y="831"/>
                  </a:cubicBezTo>
                  <a:cubicBezTo>
                    <a:pt x="7159" y="815"/>
                    <a:pt x="7160" y="787"/>
                    <a:pt x="7144" y="770"/>
                  </a:cubicBezTo>
                  <a:cubicBezTo>
                    <a:pt x="7127" y="753"/>
                    <a:pt x="7100" y="752"/>
                    <a:pt x="7083" y="768"/>
                  </a:cubicBezTo>
                  <a:cubicBezTo>
                    <a:pt x="7065" y="784"/>
                    <a:pt x="7064" y="812"/>
                    <a:pt x="7081" y="829"/>
                  </a:cubicBezTo>
                  <a:close/>
                  <a:moveTo>
                    <a:pt x="6510" y="326"/>
                  </a:moveTo>
                  <a:lnTo>
                    <a:pt x="6510" y="326"/>
                  </a:lnTo>
                  <a:lnTo>
                    <a:pt x="6510" y="326"/>
                  </a:lnTo>
                  <a:cubicBezTo>
                    <a:pt x="6529" y="340"/>
                    <a:pt x="6556" y="335"/>
                    <a:pt x="6570" y="316"/>
                  </a:cubicBezTo>
                  <a:cubicBezTo>
                    <a:pt x="6584" y="297"/>
                    <a:pt x="6580" y="270"/>
                    <a:pt x="6561" y="256"/>
                  </a:cubicBezTo>
                  <a:cubicBezTo>
                    <a:pt x="6541" y="242"/>
                    <a:pt x="6514" y="246"/>
                    <a:pt x="6500" y="265"/>
                  </a:cubicBezTo>
                  <a:cubicBezTo>
                    <a:pt x="6486" y="284"/>
                    <a:pt x="6490" y="311"/>
                    <a:pt x="6510" y="326"/>
                  </a:cubicBezTo>
                  <a:close/>
                  <a:moveTo>
                    <a:pt x="2182" y="7144"/>
                  </a:moveTo>
                  <a:lnTo>
                    <a:pt x="2182" y="7144"/>
                  </a:lnTo>
                  <a:cubicBezTo>
                    <a:pt x="2161" y="7132"/>
                    <a:pt x="2135" y="7140"/>
                    <a:pt x="2124" y="7161"/>
                  </a:cubicBezTo>
                  <a:cubicBezTo>
                    <a:pt x="2117" y="7173"/>
                    <a:pt x="2117" y="7187"/>
                    <a:pt x="2122" y="7199"/>
                  </a:cubicBezTo>
                  <a:lnTo>
                    <a:pt x="2201" y="7199"/>
                  </a:lnTo>
                  <a:cubicBezTo>
                    <a:pt x="2210" y="7178"/>
                    <a:pt x="2202" y="7155"/>
                    <a:pt x="2182" y="7144"/>
                  </a:cubicBezTo>
                  <a:close/>
                  <a:moveTo>
                    <a:pt x="2140" y="53"/>
                  </a:moveTo>
                  <a:lnTo>
                    <a:pt x="2140" y="53"/>
                  </a:lnTo>
                  <a:cubicBezTo>
                    <a:pt x="2161" y="65"/>
                    <a:pt x="2187" y="57"/>
                    <a:pt x="2199" y="36"/>
                  </a:cubicBezTo>
                  <a:cubicBezTo>
                    <a:pt x="2206" y="24"/>
                    <a:pt x="2206" y="10"/>
                    <a:pt x="2201" y="0"/>
                  </a:cubicBezTo>
                  <a:lnTo>
                    <a:pt x="2121" y="0"/>
                  </a:lnTo>
                  <a:cubicBezTo>
                    <a:pt x="2113" y="19"/>
                    <a:pt x="2121" y="42"/>
                    <a:pt x="2140" y="53"/>
                  </a:cubicBezTo>
                  <a:close/>
                  <a:moveTo>
                    <a:pt x="1964" y="7014"/>
                  </a:moveTo>
                  <a:lnTo>
                    <a:pt x="1964" y="7014"/>
                  </a:lnTo>
                  <a:cubicBezTo>
                    <a:pt x="1944" y="7002"/>
                    <a:pt x="1917" y="7008"/>
                    <a:pt x="1904" y="7028"/>
                  </a:cubicBezTo>
                  <a:cubicBezTo>
                    <a:pt x="1891" y="7048"/>
                    <a:pt x="1897" y="7075"/>
                    <a:pt x="1918" y="7087"/>
                  </a:cubicBezTo>
                  <a:cubicBezTo>
                    <a:pt x="1938" y="7100"/>
                    <a:pt x="1964" y="7094"/>
                    <a:pt x="1977" y="7074"/>
                  </a:cubicBezTo>
                  <a:cubicBezTo>
                    <a:pt x="1990" y="7054"/>
                    <a:pt x="1984" y="7027"/>
                    <a:pt x="1964" y="7014"/>
                  </a:cubicBezTo>
                  <a:close/>
                  <a:moveTo>
                    <a:pt x="6081" y="53"/>
                  </a:moveTo>
                  <a:lnTo>
                    <a:pt x="6081" y="53"/>
                  </a:lnTo>
                  <a:cubicBezTo>
                    <a:pt x="6102" y="65"/>
                    <a:pt x="6128" y="57"/>
                    <a:pt x="6140" y="36"/>
                  </a:cubicBezTo>
                  <a:cubicBezTo>
                    <a:pt x="6147" y="24"/>
                    <a:pt x="6147" y="10"/>
                    <a:pt x="6142" y="0"/>
                  </a:cubicBezTo>
                  <a:lnTo>
                    <a:pt x="6062" y="0"/>
                  </a:lnTo>
                  <a:cubicBezTo>
                    <a:pt x="6054" y="19"/>
                    <a:pt x="6062" y="42"/>
                    <a:pt x="6081" y="53"/>
                  </a:cubicBezTo>
                  <a:close/>
                  <a:moveTo>
                    <a:pt x="6300" y="7014"/>
                  </a:moveTo>
                  <a:lnTo>
                    <a:pt x="6300" y="7014"/>
                  </a:lnTo>
                  <a:lnTo>
                    <a:pt x="6300" y="7014"/>
                  </a:lnTo>
                  <a:cubicBezTo>
                    <a:pt x="6280" y="7027"/>
                    <a:pt x="6274" y="7054"/>
                    <a:pt x="6287" y="7074"/>
                  </a:cubicBezTo>
                  <a:cubicBezTo>
                    <a:pt x="6300" y="7094"/>
                    <a:pt x="6326" y="7100"/>
                    <a:pt x="6347" y="7087"/>
                  </a:cubicBezTo>
                  <a:cubicBezTo>
                    <a:pt x="6367" y="7074"/>
                    <a:pt x="6373" y="7047"/>
                    <a:pt x="6360" y="7027"/>
                  </a:cubicBezTo>
                  <a:cubicBezTo>
                    <a:pt x="6347" y="7007"/>
                    <a:pt x="6320" y="7001"/>
                    <a:pt x="6300" y="7014"/>
                  </a:cubicBezTo>
                  <a:close/>
                  <a:moveTo>
                    <a:pt x="6123" y="7144"/>
                  </a:moveTo>
                  <a:lnTo>
                    <a:pt x="6123" y="7144"/>
                  </a:lnTo>
                  <a:cubicBezTo>
                    <a:pt x="6102" y="7132"/>
                    <a:pt x="6076" y="7140"/>
                    <a:pt x="6065" y="7161"/>
                  </a:cubicBezTo>
                  <a:cubicBezTo>
                    <a:pt x="6058" y="7173"/>
                    <a:pt x="6058" y="7187"/>
                    <a:pt x="6063" y="7199"/>
                  </a:cubicBezTo>
                  <a:lnTo>
                    <a:pt x="6142" y="7199"/>
                  </a:lnTo>
                  <a:cubicBezTo>
                    <a:pt x="6151" y="7178"/>
                    <a:pt x="6143" y="7155"/>
                    <a:pt x="6123" y="7144"/>
                  </a:cubicBezTo>
                  <a:close/>
                  <a:moveTo>
                    <a:pt x="7310" y="1025"/>
                  </a:moveTo>
                  <a:lnTo>
                    <a:pt x="7310" y="1025"/>
                  </a:lnTo>
                  <a:cubicBezTo>
                    <a:pt x="7328" y="1010"/>
                    <a:pt x="7331" y="983"/>
                    <a:pt x="7315" y="965"/>
                  </a:cubicBezTo>
                  <a:lnTo>
                    <a:pt x="7315" y="965"/>
                  </a:lnTo>
                  <a:cubicBezTo>
                    <a:pt x="7300" y="946"/>
                    <a:pt x="7273" y="944"/>
                    <a:pt x="7255" y="959"/>
                  </a:cubicBezTo>
                  <a:cubicBezTo>
                    <a:pt x="7236" y="974"/>
                    <a:pt x="7234" y="1001"/>
                    <a:pt x="7249" y="1020"/>
                  </a:cubicBezTo>
                  <a:cubicBezTo>
                    <a:pt x="7264" y="1038"/>
                    <a:pt x="7291" y="1041"/>
                    <a:pt x="7310" y="1025"/>
                  </a:cubicBezTo>
                  <a:close/>
                  <a:moveTo>
                    <a:pt x="6300" y="183"/>
                  </a:moveTo>
                  <a:lnTo>
                    <a:pt x="6300" y="183"/>
                  </a:lnTo>
                  <a:cubicBezTo>
                    <a:pt x="6320" y="195"/>
                    <a:pt x="6347" y="189"/>
                    <a:pt x="6359" y="169"/>
                  </a:cubicBezTo>
                  <a:cubicBezTo>
                    <a:pt x="6372" y="149"/>
                    <a:pt x="6366" y="122"/>
                    <a:pt x="6346" y="110"/>
                  </a:cubicBezTo>
                  <a:cubicBezTo>
                    <a:pt x="6326" y="97"/>
                    <a:pt x="6299" y="103"/>
                    <a:pt x="6286" y="123"/>
                  </a:cubicBezTo>
                  <a:cubicBezTo>
                    <a:pt x="6274" y="143"/>
                    <a:pt x="6279" y="170"/>
                    <a:pt x="6300" y="183"/>
                  </a:cubicBezTo>
                  <a:close/>
                  <a:moveTo>
                    <a:pt x="7814" y="1818"/>
                  </a:moveTo>
                  <a:lnTo>
                    <a:pt x="7814" y="1818"/>
                  </a:lnTo>
                  <a:cubicBezTo>
                    <a:pt x="7792" y="1829"/>
                    <a:pt x="7783" y="1854"/>
                    <a:pt x="7793" y="1876"/>
                  </a:cubicBezTo>
                  <a:cubicBezTo>
                    <a:pt x="7804" y="1898"/>
                    <a:pt x="7829" y="1907"/>
                    <a:pt x="7851" y="1897"/>
                  </a:cubicBezTo>
                  <a:cubicBezTo>
                    <a:pt x="7873" y="1887"/>
                    <a:pt x="7882" y="1861"/>
                    <a:pt x="7872" y="1839"/>
                  </a:cubicBezTo>
                  <a:cubicBezTo>
                    <a:pt x="7861" y="1818"/>
                    <a:pt x="7836" y="1808"/>
                    <a:pt x="7814" y="1818"/>
                  </a:cubicBezTo>
                  <a:close/>
                  <a:moveTo>
                    <a:pt x="7975" y="2078"/>
                  </a:moveTo>
                  <a:lnTo>
                    <a:pt x="7975" y="2078"/>
                  </a:lnTo>
                  <a:cubicBezTo>
                    <a:pt x="7966" y="2055"/>
                    <a:pt x="7941" y="2045"/>
                    <a:pt x="7919" y="2053"/>
                  </a:cubicBezTo>
                  <a:cubicBezTo>
                    <a:pt x="7897" y="2062"/>
                    <a:pt x="7886" y="2087"/>
                    <a:pt x="7894" y="2109"/>
                  </a:cubicBezTo>
                  <a:cubicBezTo>
                    <a:pt x="7903" y="2132"/>
                    <a:pt x="7928" y="2143"/>
                    <a:pt x="7951" y="2134"/>
                  </a:cubicBezTo>
                  <a:cubicBezTo>
                    <a:pt x="7973" y="2125"/>
                    <a:pt x="7984" y="2100"/>
                    <a:pt x="7975" y="2078"/>
                  </a:cubicBezTo>
                  <a:close/>
                  <a:moveTo>
                    <a:pt x="1963" y="183"/>
                  </a:moveTo>
                  <a:lnTo>
                    <a:pt x="1963" y="183"/>
                  </a:lnTo>
                  <a:cubicBezTo>
                    <a:pt x="1984" y="170"/>
                    <a:pt x="1989" y="143"/>
                    <a:pt x="1977" y="123"/>
                  </a:cubicBezTo>
                  <a:cubicBezTo>
                    <a:pt x="1964" y="103"/>
                    <a:pt x="1937" y="97"/>
                    <a:pt x="1917" y="110"/>
                  </a:cubicBezTo>
                  <a:cubicBezTo>
                    <a:pt x="1897" y="123"/>
                    <a:pt x="1891" y="150"/>
                    <a:pt x="1904" y="170"/>
                  </a:cubicBezTo>
                  <a:cubicBezTo>
                    <a:pt x="1916" y="190"/>
                    <a:pt x="1943" y="196"/>
                    <a:pt x="1963" y="183"/>
                  </a:cubicBezTo>
                  <a:close/>
                  <a:moveTo>
                    <a:pt x="8035" y="4822"/>
                  </a:moveTo>
                  <a:lnTo>
                    <a:pt x="8035" y="4822"/>
                  </a:lnTo>
                  <a:cubicBezTo>
                    <a:pt x="8012" y="4814"/>
                    <a:pt x="7988" y="4827"/>
                    <a:pt x="7980" y="4850"/>
                  </a:cubicBezTo>
                  <a:cubicBezTo>
                    <a:pt x="7973" y="4872"/>
                    <a:pt x="7985" y="4897"/>
                    <a:pt x="8008" y="4904"/>
                  </a:cubicBezTo>
                  <a:cubicBezTo>
                    <a:pt x="8031" y="4911"/>
                    <a:pt x="8055" y="4899"/>
                    <a:pt x="8062" y="4876"/>
                  </a:cubicBezTo>
                  <a:cubicBezTo>
                    <a:pt x="8070" y="4854"/>
                    <a:pt x="8057" y="4829"/>
                    <a:pt x="8035" y="4822"/>
                  </a:cubicBezTo>
                  <a:close/>
                  <a:moveTo>
                    <a:pt x="7950" y="5064"/>
                  </a:moveTo>
                  <a:lnTo>
                    <a:pt x="7950" y="5064"/>
                  </a:lnTo>
                  <a:cubicBezTo>
                    <a:pt x="7928" y="5055"/>
                    <a:pt x="7903" y="5066"/>
                    <a:pt x="7894" y="5088"/>
                  </a:cubicBezTo>
                  <a:cubicBezTo>
                    <a:pt x="7885" y="5110"/>
                    <a:pt x="7896" y="5136"/>
                    <a:pt x="7918" y="5144"/>
                  </a:cubicBezTo>
                  <a:cubicBezTo>
                    <a:pt x="7941" y="5153"/>
                    <a:pt x="7966" y="5142"/>
                    <a:pt x="7975" y="5120"/>
                  </a:cubicBezTo>
                  <a:cubicBezTo>
                    <a:pt x="7983" y="5098"/>
                    <a:pt x="7973" y="5073"/>
                    <a:pt x="7950" y="5064"/>
                  </a:cubicBezTo>
                  <a:close/>
                  <a:moveTo>
                    <a:pt x="8104" y="4574"/>
                  </a:moveTo>
                  <a:lnTo>
                    <a:pt x="8104" y="4574"/>
                  </a:lnTo>
                  <a:cubicBezTo>
                    <a:pt x="8081" y="4568"/>
                    <a:pt x="8057" y="4582"/>
                    <a:pt x="8051" y="4606"/>
                  </a:cubicBezTo>
                  <a:cubicBezTo>
                    <a:pt x="8045" y="4629"/>
                    <a:pt x="8059" y="4652"/>
                    <a:pt x="8082" y="4658"/>
                  </a:cubicBezTo>
                  <a:cubicBezTo>
                    <a:pt x="8105" y="4664"/>
                    <a:pt x="8129" y="4650"/>
                    <a:pt x="8135" y="4627"/>
                  </a:cubicBezTo>
                  <a:cubicBezTo>
                    <a:pt x="8141" y="4604"/>
                    <a:pt x="8127" y="4580"/>
                    <a:pt x="8104" y="4574"/>
                  </a:cubicBezTo>
                  <a:close/>
                  <a:moveTo>
                    <a:pt x="8215" y="3813"/>
                  </a:moveTo>
                  <a:lnTo>
                    <a:pt x="8215" y="3813"/>
                  </a:lnTo>
                  <a:cubicBezTo>
                    <a:pt x="8192" y="3812"/>
                    <a:pt x="8171" y="3830"/>
                    <a:pt x="8170" y="3854"/>
                  </a:cubicBezTo>
                  <a:cubicBezTo>
                    <a:pt x="8168" y="3877"/>
                    <a:pt x="8186" y="3898"/>
                    <a:pt x="8210" y="3899"/>
                  </a:cubicBezTo>
                  <a:cubicBezTo>
                    <a:pt x="8234" y="3901"/>
                    <a:pt x="8254" y="3883"/>
                    <a:pt x="8256" y="3859"/>
                  </a:cubicBezTo>
                  <a:cubicBezTo>
                    <a:pt x="8257" y="3835"/>
                    <a:pt x="8239" y="3815"/>
                    <a:pt x="8215" y="3813"/>
                  </a:cubicBezTo>
                  <a:close/>
                  <a:moveTo>
                    <a:pt x="8194" y="4069"/>
                  </a:moveTo>
                  <a:lnTo>
                    <a:pt x="8194" y="4069"/>
                  </a:lnTo>
                  <a:cubicBezTo>
                    <a:pt x="8170" y="4066"/>
                    <a:pt x="8149" y="4083"/>
                    <a:pt x="8146" y="4107"/>
                  </a:cubicBezTo>
                  <a:cubicBezTo>
                    <a:pt x="8143" y="4130"/>
                    <a:pt x="8160" y="4152"/>
                    <a:pt x="8183" y="4155"/>
                  </a:cubicBezTo>
                  <a:cubicBezTo>
                    <a:pt x="8207" y="4158"/>
                    <a:pt x="8229" y="4141"/>
                    <a:pt x="8232" y="4117"/>
                  </a:cubicBezTo>
                  <a:cubicBezTo>
                    <a:pt x="8235" y="4094"/>
                    <a:pt x="8218" y="4072"/>
                    <a:pt x="8194" y="4069"/>
                  </a:cubicBezTo>
                  <a:close/>
                  <a:moveTo>
                    <a:pt x="8157" y="4323"/>
                  </a:moveTo>
                  <a:lnTo>
                    <a:pt x="8157" y="4323"/>
                  </a:lnTo>
                  <a:cubicBezTo>
                    <a:pt x="8133" y="4319"/>
                    <a:pt x="8111" y="4334"/>
                    <a:pt x="8106" y="4358"/>
                  </a:cubicBezTo>
                  <a:cubicBezTo>
                    <a:pt x="8102" y="4381"/>
                    <a:pt x="8117" y="4404"/>
                    <a:pt x="8141" y="4408"/>
                  </a:cubicBezTo>
                  <a:cubicBezTo>
                    <a:pt x="8164" y="4413"/>
                    <a:pt x="8187" y="4397"/>
                    <a:pt x="8191" y="4374"/>
                  </a:cubicBezTo>
                  <a:cubicBezTo>
                    <a:pt x="8196" y="4350"/>
                    <a:pt x="8180" y="4328"/>
                    <a:pt x="8157" y="4323"/>
                  </a:cubicBezTo>
                  <a:close/>
                  <a:moveTo>
                    <a:pt x="7608" y="5752"/>
                  </a:moveTo>
                  <a:lnTo>
                    <a:pt x="7608" y="5752"/>
                  </a:lnTo>
                  <a:cubicBezTo>
                    <a:pt x="7588" y="5740"/>
                    <a:pt x="7561" y="5746"/>
                    <a:pt x="7548" y="5766"/>
                  </a:cubicBezTo>
                  <a:cubicBezTo>
                    <a:pt x="7536" y="5786"/>
                    <a:pt x="7541" y="5813"/>
                    <a:pt x="7562" y="5825"/>
                  </a:cubicBezTo>
                  <a:cubicBezTo>
                    <a:pt x="7582" y="5838"/>
                    <a:pt x="7609" y="5832"/>
                    <a:pt x="7621" y="5812"/>
                  </a:cubicBezTo>
                  <a:cubicBezTo>
                    <a:pt x="7634" y="5792"/>
                    <a:pt x="7628" y="5765"/>
                    <a:pt x="7608" y="5752"/>
                  </a:cubicBezTo>
                  <a:close/>
                  <a:moveTo>
                    <a:pt x="7466" y="5966"/>
                  </a:moveTo>
                  <a:lnTo>
                    <a:pt x="7466" y="5966"/>
                  </a:lnTo>
                  <a:cubicBezTo>
                    <a:pt x="7446" y="5952"/>
                    <a:pt x="7419" y="5956"/>
                    <a:pt x="7405" y="5976"/>
                  </a:cubicBezTo>
                  <a:cubicBezTo>
                    <a:pt x="7391" y="5995"/>
                    <a:pt x="7396" y="6022"/>
                    <a:pt x="7415" y="6036"/>
                  </a:cubicBezTo>
                  <a:cubicBezTo>
                    <a:pt x="7434" y="6050"/>
                    <a:pt x="7461" y="6046"/>
                    <a:pt x="7475" y="6027"/>
                  </a:cubicBezTo>
                  <a:cubicBezTo>
                    <a:pt x="7489" y="6007"/>
                    <a:pt x="7485" y="5980"/>
                    <a:pt x="7466" y="5966"/>
                  </a:cubicBezTo>
                  <a:close/>
                  <a:moveTo>
                    <a:pt x="7465" y="1230"/>
                  </a:moveTo>
                  <a:lnTo>
                    <a:pt x="7465" y="1230"/>
                  </a:lnTo>
                  <a:cubicBezTo>
                    <a:pt x="7485" y="1216"/>
                    <a:pt x="7489" y="1189"/>
                    <a:pt x="7475" y="1170"/>
                  </a:cubicBezTo>
                  <a:cubicBezTo>
                    <a:pt x="7461" y="1150"/>
                    <a:pt x="7434" y="1146"/>
                    <a:pt x="7414" y="1160"/>
                  </a:cubicBezTo>
                  <a:cubicBezTo>
                    <a:pt x="7395" y="1174"/>
                    <a:pt x="7391" y="1201"/>
                    <a:pt x="7405" y="1221"/>
                  </a:cubicBezTo>
                  <a:cubicBezTo>
                    <a:pt x="7419" y="1240"/>
                    <a:pt x="7446" y="1244"/>
                    <a:pt x="7465" y="1230"/>
                  </a:cubicBezTo>
                  <a:close/>
                  <a:moveTo>
                    <a:pt x="7250" y="6176"/>
                  </a:moveTo>
                  <a:lnTo>
                    <a:pt x="7250" y="6176"/>
                  </a:lnTo>
                  <a:cubicBezTo>
                    <a:pt x="7234" y="6195"/>
                    <a:pt x="7237" y="6222"/>
                    <a:pt x="7255" y="6237"/>
                  </a:cubicBezTo>
                  <a:cubicBezTo>
                    <a:pt x="7274" y="6252"/>
                    <a:pt x="7301" y="6250"/>
                    <a:pt x="7316" y="6232"/>
                  </a:cubicBezTo>
                  <a:cubicBezTo>
                    <a:pt x="7331" y="6213"/>
                    <a:pt x="7329" y="6186"/>
                    <a:pt x="7310" y="6171"/>
                  </a:cubicBezTo>
                  <a:cubicBezTo>
                    <a:pt x="7292" y="6155"/>
                    <a:pt x="7265" y="6158"/>
                    <a:pt x="7250" y="6176"/>
                  </a:cubicBezTo>
                  <a:close/>
                  <a:moveTo>
                    <a:pt x="7548" y="1431"/>
                  </a:moveTo>
                  <a:lnTo>
                    <a:pt x="7548" y="1431"/>
                  </a:lnTo>
                  <a:cubicBezTo>
                    <a:pt x="7561" y="1451"/>
                    <a:pt x="7588" y="1457"/>
                    <a:pt x="7608" y="1444"/>
                  </a:cubicBezTo>
                  <a:cubicBezTo>
                    <a:pt x="7628" y="1431"/>
                    <a:pt x="7634" y="1404"/>
                    <a:pt x="7621" y="1384"/>
                  </a:cubicBezTo>
                  <a:cubicBezTo>
                    <a:pt x="7608" y="1364"/>
                    <a:pt x="7581" y="1358"/>
                    <a:pt x="7561" y="1371"/>
                  </a:cubicBezTo>
                  <a:cubicBezTo>
                    <a:pt x="7541" y="1384"/>
                    <a:pt x="7535" y="1411"/>
                    <a:pt x="7548" y="1431"/>
                  </a:cubicBezTo>
                  <a:close/>
                  <a:moveTo>
                    <a:pt x="7851" y="5300"/>
                  </a:moveTo>
                  <a:lnTo>
                    <a:pt x="7851" y="5300"/>
                  </a:lnTo>
                  <a:cubicBezTo>
                    <a:pt x="7829" y="5290"/>
                    <a:pt x="7803" y="5300"/>
                    <a:pt x="7793" y="5321"/>
                  </a:cubicBezTo>
                  <a:cubicBezTo>
                    <a:pt x="7783" y="5343"/>
                    <a:pt x="7792" y="5368"/>
                    <a:pt x="7814" y="5379"/>
                  </a:cubicBezTo>
                  <a:cubicBezTo>
                    <a:pt x="7836" y="5389"/>
                    <a:pt x="7861" y="5380"/>
                    <a:pt x="7872" y="5358"/>
                  </a:cubicBezTo>
                  <a:cubicBezTo>
                    <a:pt x="7882" y="5336"/>
                    <a:pt x="7872" y="5311"/>
                    <a:pt x="7851" y="5300"/>
                  </a:cubicBezTo>
                  <a:close/>
                  <a:moveTo>
                    <a:pt x="7737" y="5530"/>
                  </a:moveTo>
                  <a:lnTo>
                    <a:pt x="7737" y="5530"/>
                  </a:lnTo>
                  <a:cubicBezTo>
                    <a:pt x="7716" y="5519"/>
                    <a:pt x="7689" y="5526"/>
                    <a:pt x="7678" y="5547"/>
                  </a:cubicBezTo>
                  <a:cubicBezTo>
                    <a:pt x="7666" y="5568"/>
                    <a:pt x="7674" y="5594"/>
                    <a:pt x="7695" y="5606"/>
                  </a:cubicBezTo>
                  <a:cubicBezTo>
                    <a:pt x="7716" y="5618"/>
                    <a:pt x="7742" y="5610"/>
                    <a:pt x="7754" y="5589"/>
                  </a:cubicBezTo>
                  <a:cubicBezTo>
                    <a:pt x="7765" y="5568"/>
                    <a:pt x="7758" y="5542"/>
                    <a:pt x="7737" y="5530"/>
                  </a:cubicBezTo>
                  <a:close/>
                  <a:moveTo>
                    <a:pt x="7249" y="1020"/>
                  </a:moveTo>
                  <a:lnTo>
                    <a:pt x="7249" y="1020"/>
                  </a:lnTo>
                  <a:lnTo>
                    <a:pt x="7249" y="1020"/>
                  </a:lnTo>
                  <a:close/>
                  <a:moveTo>
                    <a:pt x="7736" y="1666"/>
                  </a:moveTo>
                  <a:lnTo>
                    <a:pt x="7736" y="1666"/>
                  </a:lnTo>
                  <a:cubicBezTo>
                    <a:pt x="7757" y="1655"/>
                    <a:pt x="7765" y="1629"/>
                    <a:pt x="7753" y="1608"/>
                  </a:cubicBezTo>
                  <a:cubicBezTo>
                    <a:pt x="7742" y="1587"/>
                    <a:pt x="7716" y="1579"/>
                    <a:pt x="7695" y="1591"/>
                  </a:cubicBezTo>
                  <a:cubicBezTo>
                    <a:pt x="7674" y="1602"/>
                    <a:pt x="7666" y="1629"/>
                    <a:pt x="7678" y="1649"/>
                  </a:cubicBezTo>
                  <a:cubicBezTo>
                    <a:pt x="7689" y="1670"/>
                    <a:pt x="7715" y="1678"/>
                    <a:pt x="7736" y="1666"/>
                  </a:cubicBezTo>
                  <a:close/>
                  <a:moveTo>
                    <a:pt x="8170" y="3345"/>
                  </a:moveTo>
                  <a:lnTo>
                    <a:pt x="8170" y="3345"/>
                  </a:lnTo>
                  <a:lnTo>
                    <a:pt x="8170" y="3345"/>
                  </a:lnTo>
                  <a:cubicBezTo>
                    <a:pt x="8171" y="3369"/>
                    <a:pt x="8192" y="3387"/>
                    <a:pt x="8216" y="3386"/>
                  </a:cubicBezTo>
                  <a:cubicBezTo>
                    <a:pt x="8239" y="3384"/>
                    <a:pt x="8258" y="3364"/>
                    <a:pt x="8256" y="3340"/>
                  </a:cubicBezTo>
                  <a:cubicBezTo>
                    <a:pt x="8255" y="3316"/>
                    <a:pt x="8234" y="3298"/>
                    <a:pt x="8210" y="3299"/>
                  </a:cubicBezTo>
                  <a:cubicBezTo>
                    <a:pt x="8186" y="3301"/>
                    <a:pt x="8168" y="3321"/>
                    <a:pt x="8170" y="3345"/>
                  </a:cubicBezTo>
                  <a:close/>
                  <a:moveTo>
                    <a:pt x="43" y="3641"/>
                  </a:moveTo>
                  <a:lnTo>
                    <a:pt x="43" y="3641"/>
                  </a:lnTo>
                  <a:cubicBezTo>
                    <a:pt x="54" y="3641"/>
                    <a:pt x="65" y="3636"/>
                    <a:pt x="73" y="3628"/>
                  </a:cubicBezTo>
                  <a:cubicBezTo>
                    <a:pt x="81" y="3620"/>
                    <a:pt x="86" y="3609"/>
                    <a:pt x="86" y="3598"/>
                  </a:cubicBezTo>
                  <a:cubicBezTo>
                    <a:pt x="86" y="3586"/>
                    <a:pt x="81" y="3575"/>
                    <a:pt x="73" y="3567"/>
                  </a:cubicBezTo>
                  <a:cubicBezTo>
                    <a:pt x="65" y="3559"/>
                    <a:pt x="54" y="3555"/>
                    <a:pt x="43" y="3555"/>
                  </a:cubicBezTo>
                  <a:cubicBezTo>
                    <a:pt x="31" y="3555"/>
                    <a:pt x="20" y="3559"/>
                    <a:pt x="12" y="3567"/>
                  </a:cubicBezTo>
                  <a:cubicBezTo>
                    <a:pt x="4" y="3575"/>
                    <a:pt x="0" y="3586"/>
                    <a:pt x="0" y="3598"/>
                  </a:cubicBezTo>
                  <a:cubicBezTo>
                    <a:pt x="0" y="3609"/>
                    <a:pt x="4" y="3620"/>
                    <a:pt x="12" y="3628"/>
                  </a:cubicBezTo>
                  <a:cubicBezTo>
                    <a:pt x="20" y="3636"/>
                    <a:pt x="31" y="3641"/>
                    <a:pt x="43" y="3641"/>
                  </a:cubicBezTo>
                  <a:close/>
                  <a:moveTo>
                    <a:pt x="69" y="3128"/>
                  </a:moveTo>
                  <a:lnTo>
                    <a:pt x="69" y="3128"/>
                  </a:lnTo>
                  <a:cubicBezTo>
                    <a:pt x="93" y="3131"/>
                    <a:pt x="115" y="3114"/>
                    <a:pt x="118" y="3090"/>
                  </a:cubicBezTo>
                  <a:cubicBezTo>
                    <a:pt x="121" y="3067"/>
                    <a:pt x="104" y="3045"/>
                    <a:pt x="80" y="3042"/>
                  </a:cubicBezTo>
                  <a:cubicBezTo>
                    <a:pt x="56" y="3039"/>
                    <a:pt x="35" y="3056"/>
                    <a:pt x="32" y="3080"/>
                  </a:cubicBezTo>
                  <a:cubicBezTo>
                    <a:pt x="29" y="3103"/>
                    <a:pt x="46" y="3125"/>
                    <a:pt x="69" y="3128"/>
                  </a:cubicBezTo>
                  <a:close/>
                  <a:moveTo>
                    <a:pt x="94" y="3852"/>
                  </a:moveTo>
                  <a:lnTo>
                    <a:pt x="94" y="3852"/>
                  </a:lnTo>
                  <a:lnTo>
                    <a:pt x="94" y="3852"/>
                  </a:lnTo>
                  <a:cubicBezTo>
                    <a:pt x="92" y="3828"/>
                    <a:pt x="72" y="3810"/>
                    <a:pt x="48" y="3811"/>
                  </a:cubicBezTo>
                  <a:cubicBezTo>
                    <a:pt x="24" y="3813"/>
                    <a:pt x="6" y="3833"/>
                    <a:pt x="8" y="3857"/>
                  </a:cubicBezTo>
                  <a:cubicBezTo>
                    <a:pt x="9" y="3881"/>
                    <a:pt x="30" y="3899"/>
                    <a:pt x="53" y="3898"/>
                  </a:cubicBezTo>
                  <a:cubicBezTo>
                    <a:pt x="77" y="3896"/>
                    <a:pt x="95" y="3876"/>
                    <a:pt x="94" y="3852"/>
                  </a:cubicBezTo>
                  <a:close/>
                  <a:moveTo>
                    <a:pt x="48" y="3384"/>
                  </a:moveTo>
                  <a:lnTo>
                    <a:pt x="48" y="3384"/>
                  </a:lnTo>
                  <a:cubicBezTo>
                    <a:pt x="72" y="3385"/>
                    <a:pt x="92" y="3367"/>
                    <a:pt x="94" y="3343"/>
                  </a:cubicBezTo>
                  <a:cubicBezTo>
                    <a:pt x="95" y="3320"/>
                    <a:pt x="77" y="3299"/>
                    <a:pt x="53" y="3298"/>
                  </a:cubicBezTo>
                  <a:cubicBezTo>
                    <a:pt x="30" y="3296"/>
                    <a:pt x="9" y="3314"/>
                    <a:pt x="8" y="3338"/>
                  </a:cubicBezTo>
                  <a:cubicBezTo>
                    <a:pt x="6" y="3362"/>
                    <a:pt x="24" y="3382"/>
                    <a:pt x="48" y="3384"/>
                  </a:cubicBezTo>
                  <a:close/>
                  <a:moveTo>
                    <a:pt x="212" y="4604"/>
                  </a:moveTo>
                  <a:lnTo>
                    <a:pt x="212" y="4604"/>
                  </a:lnTo>
                  <a:lnTo>
                    <a:pt x="212" y="4604"/>
                  </a:lnTo>
                  <a:cubicBezTo>
                    <a:pt x="206" y="4581"/>
                    <a:pt x="183" y="4567"/>
                    <a:pt x="159" y="4573"/>
                  </a:cubicBezTo>
                  <a:cubicBezTo>
                    <a:pt x="136" y="4579"/>
                    <a:pt x="122" y="4602"/>
                    <a:pt x="128" y="4626"/>
                  </a:cubicBezTo>
                  <a:cubicBezTo>
                    <a:pt x="134" y="4649"/>
                    <a:pt x="158" y="4663"/>
                    <a:pt x="181" y="4657"/>
                  </a:cubicBezTo>
                  <a:cubicBezTo>
                    <a:pt x="204" y="4651"/>
                    <a:pt x="218" y="4627"/>
                    <a:pt x="212" y="4604"/>
                  </a:cubicBezTo>
                  <a:close/>
                  <a:moveTo>
                    <a:pt x="80" y="4153"/>
                  </a:moveTo>
                  <a:lnTo>
                    <a:pt x="80" y="4153"/>
                  </a:lnTo>
                  <a:cubicBezTo>
                    <a:pt x="104" y="4150"/>
                    <a:pt x="120" y="4129"/>
                    <a:pt x="117" y="4105"/>
                  </a:cubicBezTo>
                  <a:cubicBezTo>
                    <a:pt x="115" y="4081"/>
                    <a:pt x="93" y="4064"/>
                    <a:pt x="69" y="4067"/>
                  </a:cubicBezTo>
                  <a:cubicBezTo>
                    <a:pt x="45" y="4070"/>
                    <a:pt x="29" y="4092"/>
                    <a:pt x="32" y="4116"/>
                  </a:cubicBezTo>
                  <a:cubicBezTo>
                    <a:pt x="35" y="4139"/>
                    <a:pt x="56" y="4156"/>
                    <a:pt x="80" y="4153"/>
                  </a:cubicBezTo>
                  <a:close/>
                  <a:moveTo>
                    <a:pt x="283" y="4848"/>
                  </a:moveTo>
                  <a:lnTo>
                    <a:pt x="283" y="4848"/>
                  </a:lnTo>
                  <a:cubicBezTo>
                    <a:pt x="275" y="4825"/>
                    <a:pt x="251" y="4813"/>
                    <a:pt x="228" y="4820"/>
                  </a:cubicBezTo>
                  <a:cubicBezTo>
                    <a:pt x="206" y="4828"/>
                    <a:pt x="193" y="4852"/>
                    <a:pt x="201" y="4875"/>
                  </a:cubicBezTo>
                  <a:cubicBezTo>
                    <a:pt x="208" y="4898"/>
                    <a:pt x="232" y="4910"/>
                    <a:pt x="255" y="4903"/>
                  </a:cubicBezTo>
                  <a:cubicBezTo>
                    <a:pt x="278" y="4895"/>
                    <a:pt x="290" y="4871"/>
                    <a:pt x="283" y="4848"/>
                  </a:cubicBezTo>
                  <a:close/>
                  <a:moveTo>
                    <a:pt x="157" y="4356"/>
                  </a:moveTo>
                  <a:lnTo>
                    <a:pt x="157" y="4356"/>
                  </a:lnTo>
                  <a:lnTo>
                    <a:pt x="157" y="4356"/>
                  </a:lnTo>
                  <a:cubicBezTo>
                    <a:pt x="152" y="4333"/>
                    <a:pt x="130" y="4317"/>
                    <a:pt x="106" y="4322"/>
                  </a:cubicBezTo>
                  <a:cubicBezTo>
                    <a:pt x="83" y="4326"/>
                    <a:pt x="67" y="4349"/>
                    <a:pt x="72" y="4372"/>
                  </a:cubicBezTo>
                  <a:cubicBezTo>
                    <a:pt x="76" y="4396"/>
                    <a:pt x="99" y="4411"/>
                    <a:pt x="122" y="4407"/>
                  </a:cubicBezTo>
                  <a:cubicBezTo>
                    <a:pt x="146" y="4402"/>
                    <a:pt x="161" y="4379"/>
                    <a:pt x="157" y="4356"/>
                  </a:cubicBezTo>
                  <a:close/>
                  <a:moveTo>
                    <a:pt x="8184" y="3044"/>
                  </a:moveTo>
                  <a:lnTo>
                    <a:pt x="8184" y="3044"/>
                  </a:lnTo>
                  <a:cubicBezTo>
                    <a:pt x="8160" y="3047"/>
                    <a:pt x="8143" y="3068"/>
                    <a:pt x="8146" y="3092"/>
                  </a:cubicBezTo>
                  <a:cubicBezTo>
                    <a:pt x="8149" y="3116"/>
                    <a:pt x="8171" y="3133"/>
                    <a:pt x="8194" y="3130"/>
                  </a:cubicBezTo>
                  <a:cubicBezTo>
                    <a:pt x="8218" y="3127"/>
                    <a:pt x="8235" y="3105"/>
                    <a:pt x="8232" y="3081"/>
                  </a:cubicBezTo>
                  <a:cubicBezTo>
                    <a:pt x="8229" y="3058"/>
                    <a:pt x="8207" y="3041"/>
                    <a:pt x="8184" y="3044"/>
                  </a:cubicBezTo>
                  <a:close/>
                  <a:moveTo>
                    <a:pt x="1754" y="6871"/>
                  </a:moveTo>
                  <a:lnTo>
                    <a:pt x="1754" y="6871"/>
                  </a:lnTo>
                  <a:lnTo>
                    <a:pt x="1754" y="6871"/>
                  </a:lnTo>
                  <a:cubicBezTo>
                    <a:pt x="1735" y="6857"/>
                    <a:pt x="1708" y="6862"/>
                    <a:pt x="1694" y="6881"/>
                  </a:cubicBezTo>
                  <a:cubicBezTo>
                    <a:pt x="1679" y="6900"/>
                    <a:pt x="1684" y="6927"/>
                    <a:pt x="1703" y="6941"/>
                  </a:cubicBezTo>
                  <a:cubicBezTo>
                    <a:pt x="1722" y="6955"/>
                    <a:pt x="1749" y="6951"/>
                    <a:pt x="1763" y="6932"/>
                  </a:cubicBezTo>
                  <a:cubicBezTo>
                    <a:pt x="1778" y="6913"/>
                    <a:pt x="1773" y="6886"/>
                    <a:pt x="1754" y="6871"/>
                  </a:cubicBezTo>
                  <a:close/>
                  <a:moveTo>
                    <a:pt x="8221" y="3555"/>
                  </a:moveTo>
                  <a:lnTo>
                    <a:pt x="8221" y="3555"/>
                  </a:lnTo>
                  <a:cubicBezTo>
                    <a:pt x="8209" y="3555"/>
                    <a:pt x="8198" y="3559"/>
                    <a:pt x="8190" y="3567"/>
                  </a:cubicBezTo>
                  <a:cubicBezTo>
                    <a:pt x="8182" y="3575"/>
                    <a:pt x="8178" y="3586"/>
                    <a:pt x="8178" y="3598"/>
                  </a:cubicBezTo>
                  <a:cubicBezTo>
                    <a:pt x="8178" y="3609"/>
                    <a:pt x="8182" y="3620"/>
                    <a:pt x="8190" y="3628"/>
                  </a:cubicBezTo>
                  <a:cubicBezTo>
                    <a:pt x="8198" y="3636"/>
                    <a:pt x="8209" y="3641"/>
                    <a:pt x="8221" y="3641"/>
                  </a:cubicBezTo>
                  <a:cubicBezTo>
                    <a:pt x="8232" y="3641"/>
                    <a:pt x="8243" y="3636"/>
                    <a:pt x="8251" y="3628"/>
                  </a:cubicBezTo>
                  <a:cubicBezTo>
                    <a:pt x="8259" y="3620"/>
                    <a:pt x="8264" y="3609"/>
                    <a:pt x="8264" y="3598"/>
                  </a:cubicBezTo>
                  <a:cubicBezTo>
                    <a:pt x="8264" y="3586"/>
                    <a:pt x="8259" y="3575"/>
                    <a:pt x="8251" y="3567"/>
                  </a:cubicBezTo>
                  <a:cubicBezTo>
                    <a:pt x="8243" y="3559"/>
                    <a:pt x="8232" y="3555"/>
                    <a:pt x="8221" y="3555"/>
                  </a:cubicBezTo>
                  <a:close/>
                  <a:moveTo>
                    <a:pt x="8107" y="2841"/>
                  </a:moveTo>
                  <a:lnTo>
                    <a:pt x="8107" y="2841"/>
                  </a:lnTo>
                  <a:lnTo>
                    <a:pt x="8107" y="2841"/>
                  </a:lnTo>
                  <a:cubicBezTo>
                    <a:pt x="8111" y="2864"/>
                    <a:pt x="8134" y="2880"/>
                    <a:pt x="8157" y="2875"/>
                  </a:cubicBezTo>
                  <a:cubicBezTo>
                    <a:pt x="8181" y="2871"/>
                    <a:pt x="8196" y="2848"/>
                    <a:pt x="8192" y="2825"/>
                  </a:cubicBezTo>
                  <a:cubicBezTo>
                    <a:pt x="8187" y="2801"/>
                    <a:pt x="8165" y="2786"/>
                    <a:pt x="8141" y="2790"/>
                  </a:cubicBezTo>
                  <a:cubicBezTo>
                    <a:pt x="8118" y="2795"/>
                    <a:pt x="8102" y="2818"/>
                    <a:pt x="8107" y="2841"/>
                  </a:cubicBezTo>
                  <a:close/>
                  <a:moveTo>
                    <a:pt x="8051" y="2593"/>
                  </a:moveTo>
                  <a:lnTo>
                    <a:pt x="8051" y="2593"/>
                  </a:lnTo>
                  <a:lnTo>
                    <a:pt x="8051" y="2593"/>
                  </a:lnTo>
                  <a:cubicBezTo>
                    <a:pt x="8057" y="2616"/>
                    <a:pt x="8081" y="2630"/>
                    <a:pt x="8104" y="2624"/>
                  </a:cubicBezTo>
                  <a:cubicBezTo>
                    <a:pt x="8127" y="2618"/>
                    <a:pt x="8141" y="2595"/>
                    <a:pt x="8135" y="2571"/>
                  </a:cubicBezTo>
                  <a:cubicBezTo>
                    <a:pt x="8129" y="2548"/>
                    <a:pt x="8106" y="2534"/>
                    <a:pt x="8083" y="2540"/>
                  </a:cubicBezTo>
                  <a:cubicBezTo>
                    <a:pt x="8059" y="2546"/>
                    <a:pt x="8046" y="2570"/>
                    <a:pt x="8051" y="2593"/>
                  </a:cubicBezTo>
                  <a:close/>
                  <a:moveTo>
                    <a:pt x="160" y="2623"/>
                  </a:moveTo>
                  <a:lnTo>
                    <a:pt x="160" y="2623"/>
                  </a:lnTo>
                  <a:cubicBezTo>
                    <a:pt x="183" y="2629"/>
                    <a:pt x="207" y="2615"/>
                    <a:pt x="212" y="2591"/>
                  </a:cubicBezTo>
                  <a:cubicBezTo>
                    <a:pt x="218" y="2568"/>
                    <a:pt x="204" y="2545"/>
                    <a:pt x="181" y="2539"/>
                  </a:cubicBezTo>
                  <a:cubicBezTo>
                    <a:pt x="158" y="2533"/>
                    <a:pt x="135" y="2547"/>
                    <a:pt x="129" y="2570"/>
                  </a:cubicBezTo>
                  <a:cubicBezTo>
                    <a:pt x="123" y="2593"/>
                    <a:pt x="137" y="2617"/>
                    <a:pt x="160" y="2623"/>
                  </a:cubicBezTo>
                  <a:close/>
                  <a:moveTo>
                    <a:pt x="1301" y="648"/>
                  </a:moveTo>
                  <a:lnTo>
                    <a:pt x="1301" y="648"/>
                  </a:lnTo>
                  <a:cubicBezTo>
                    <a:pt x="1317" y="666"/>
                    <a:pt x="1344" y="667"/>
                    <a:pt x="1362" y="650"/>
                  </a:cubicBezTo>
                  <a:cubicBezTo>
                    <a:pt x="1379" y="634"/>
                    <a:pt x="1380" y="607"/>
                    <a:pt x="1364" y="589"/>
                  </a:cubicBezTo>
                  <a:cubicBezTo>
                    <a:pt x="1347" y="572"/>
                    <a:pt x="1320" y="571"/>
                    <a:pt x="1303" y="587"/>
                  </a:cubicBezTo>
                  <a:cubicBezTo>
                    <a:pt x="1285" y="604"/>
                    <a:pt x="1284" y="631"/>
                    <a:pt x="1301" y="648"/>
                  </a:cubicBezTo>
                  <a:close/>
                  <a:moveTo>
                    <a:pt x="7981" y="2349"/>
                  </a:moveTo>
                  <a:lnTo>
                    <a:pt x="7981" y="2349"/>
                  </a:lnTo>
                  <a:cubicBezTo>
                    <a:pt x="7988" y="2372"/>
                    <a:pt x="8012" y="2384"/>
                    <a:pt x="8035" y="2377"/>
                  </a:cubicBezTo>
                  <a:cubicBezTo>
                    <a:pt x="8058" y="2369"/>
                    <a:pt x="8070" y="2345"/>
                    <a:pt x="8063" y="2322"/>
                  </a:cubicBezTo>
                  <a:cubicBezTo>
                    <a:pt x="8056" y="2299"/>
                    <a:pt x="8031" y="2287"/>
                    <a:pt x="8008" y="2294"/>
                  </a:cubicBezTo>
                  <a:cubicBezTo>
                    <a:pt x="7986" y="2302"/>
                    <a:pt x="7973" y="2326"/>
                    <a:pt x="7981" y="2349"/>
                  </a:cubicBezTo>
                  <a:close/>
                  <a:moveTo>
                    <a:pt x="107" y="2874"/>
                  </a:moveTo>
                  <a:lnTo>
                    <a:pt x="107" y="2874"/>
                  </a:lnTo>
                  <a:cubicBezTo>
                    <a:pt x="130" y="2878"/>
                    <a:pt x="153" y="2863"/>
                    <a:pt x="157" y="2839"/>
                  </a:cubicBezTo>
                  <a:cubicBezTo>
                    <a:pt x="162" y="2816"/>
                    <a:pt x="146" y="2793"/>
                    <a:pt x="123" y="2789"/>
                  </a:cubicBezTo>
                  <a:cubicBezTo>
                    <a:pt x="99" y="2784"/>
                    <a:pt x="77" y="2800"/>
                    <a:pt x="72" y="2823"/>
                  </a:cubicBezTo>
                  <a:cubicBezTo>
                    <a:pt x="68" y="2847"/>
                    <a:pt x="83" y="2869"/>
                    <a:pt x="107" y="2874"/>
                  </a:cubicBezTo>
                  <a:close/>
                  <a:moveTo>
                    <a:pt x="1183" y="6368"/>
                  </a:moveTo>
                  <a:lnTo>
                    <a:pt x="1183" y="6368"/>
                  </a:lnTo>
                  <a:cubicBezTo>
                    <a:pt x="1167" y="6350"/>
                    <a:pt x="1139" y="6350"/>
                    <a:pt x="1122" y="6366"/>
                  </a:cubicBezTo>
                  <a:cubicBezTo>
                    <a:pt x="1104" y="6382"/>
                    <a:pt x="1104" y="6410"/>
                    <a:pt x="1120" y="6427"/>
                  </a:cubicBezTo>
                  <a:lnTo>
                    <a:pt x="1120" y="6427"/>
                  </a:lnTo>
                  <a:cubicBezTo>
                    <a:pt x="1136" y="6444"/>
                    <a:pt x="1164" y="6445"/>
                    <a:pt x="1181" y="6429"/>
                  </a:cubicBezTo>
                  <a:cubicBezTo>
                    <a:pt x="1198" y="6413"/>
                    <a:pt x="1199" y="6385"/>
                    <a:pt x="1183" y="6368"/>
                  </a:cubicBezTo>
                  <a:close/>
                  <a:moveTo>
                    <a:pt x="1363" y="6548"/>
                  </a:moveTo>
                  <a:lnTo>
                    <a:pt x="1363" y="6548"/>
                  </a:lnTo>
                  <a:cubicBezTo>
                    <a:pt x="1345" y="6531"/>
                    <a:pt x="1318" y="6532"/>
                    <a:pt x="1302" y="6549"/>
                  </a:cubicBezTo>
                  <a:cubicBezTo>
                    <a:pt x="1285" y="6567"/>
                    <a:pt x="1286" y="6594"/>
                    <a:pt x="1303" y="6611"/>
                  </a:cubicBezTo>
                  <a:cubicBezTo>
                    <a:pt x="1321" y="6627"/>
                    <a:pt x="1348" y="6626"/>
                    <a:pt x="1365" y="6609"/>
                  </a:cubicBezTo>
                  <a:cubicBezTo>
                    <a:pt x="1381" y="6591"/>
                    <a:pt x="1380" y="6564"/>
                    <a:pt x="1363" y="6548"/>
                  </a:cubicBezTo>
                  <a:close/>
                  <a:moveTo>
                    <a:pt x="1015" y="6177"/>
                  </a:moveTo>
                  <a:lnTo>
                    <a:pt x="1015" y="6177"/>
                  </a:lnTo>
                  <a:cubicBezTo>
                    <a:pt x="999" y="6159"/>
                    <a:pt x="972" y="6156"/>
                    <a:pt x="954" y="6172"/>
                  </a:cubicBezTo>
                  <a:cubicBezTo>
                    <a:pt x="935" y="6187"/>
                    <a:pt x="933" y="6214"/>
                    <a:pt x="948" y="6232"/>
                  </a:cubicBezTo>
                  <a:cubicBezTo>
                    <a:pt x="963" y="6251"/>
                    <a:pt x="991" y="6253"/>
                    <a:pt x="1009" y="6238"/>
                  </a:cubicBezTo>
                  <a:cubicBezTo>
                    <a:pt x="1027" y="6223"/>
                    <a:pt x="1030" y="6196"/>
                    <a:pt x="1015" y="6177"/>
                  </a:cubicBezTo>
                  <a:close/>
                  <a:moveTo>
                    <a:pt x="256" y="2293"/>
                  </a:moveTo>
                  <a:lnTo>
                    <a:pt x="256" y="2293"/>
                  </a:lnTo>
                  <a:cubicBezTo>
                    <a:pt x="233" y="2286"/>
                    <a:pt x="208" y="2298"/>
                    <a:pt x="201" y="2321"/>
                  </a:cubicBezTo>
                  <a:cubicBezTo>
                    <a:pt x="194" y="2343"/>
                    <a:pt x="206" y="2368"/>
                    <a:pt x="229" y="2375"/>
                  </a:cubicBezTo>
                  <a:cubicBezTo>
                    <a:pt x="252" y="2383"/>
                    <a:pt x="276" y="2370"/>
                    <a:pt x="283" y="2347"/>
                  </a:cubicBezTo>
                  <a:cubicBezTo>
                    <a:pt x="291" y="2325"/>
                    <a:pt x="278" y="2300"/>
                    <a:pt x="256" y="2293"/>
                  </a:cubicBezTo>
                  <a:close/>
                  <a:moveTo>
                    <a:pt x="1753" y="326"/>
                  </a:moveTo>
                  <a:lnTo>
                    <a:pt x="1753" y="326"/>
                  </a:lnTo>
                  <a:cubicBezTo>
                    <a:pt x="1772" y="312"/>
                    <a:pt x="1777" y="285"/>
                    <a:pt x="1763" y="266"/>
                  </a:cubicBezTo>
                  <a:cubicBezTo>
                    <a:pt x="1749" y="246"/>
                    <a:pt x="1722" y="242"/>
                    <a:pt x="1702" y="256"/>
                  </a:cubicBezTo>
                  <a:cubicBezTo>
                    <a:pt x="1683" y="270"/>
                    <a:pt x="1679" y="297"/>
                    <a:pt x="1693" y="317"/>
                  </a:cubicBezTo>
                  <a:cubicBezTo>
                    <a:pt x="1707" y="336"/>
                    <a:pt x="1734" y="340"/>
                    <a:pt x="1753" y="326"/>
                  </a:cubicBezTo>
                  <a:close/>
                  <a:moveTo>
                    <a:pt x="1497" y="415"/>
                  </a:moveTo>
                  <a:lnTo>
                    <a:pt x="1497" y="415"/>
                  </a:lnTo>
                  <a:lnTo>
                    <a:pt x="1497" y="415"/>
                  </a:lnTo>
                  <a:close/>
                  <a:moveTo>
                    <a:pt x="1492" y="476"/>
                  </a:moveTo>
                  <a:lnTo>
                    <a:pt x="1492" y="476"/>
                  </a:lnTo>
                  <a:cubicBezTo>
                    <a:pt x="1507" y="495"/>
                    <a:pt x="1534" y="497"/>
                    <a:pt x="1552" y="482"/>
                  </a:cubicBezTo>
                  <a:cubicBezTo>
                    <a:pt x="1571" y="467"/>
                    <a:pt x="1573" y="440"/>
                    <a:pt x="1558" y="421"/>
                  </a:cubicBezTo>
                  <a:cubicBezTo>
                    <a:pt x="1543" y="403"/>
                    <a:pt x="1516" y="400"/>
                    <a:pt x="1497" y="415"/>
                  </a:cubicBezTo>
                  <a:cubicBezTo>
                    <a:pt x="1479" y="431"/>
                    <a:pt x="1476" y="458"/>
                    <a:pt x="1492" y="476"/>
                  </a:cubicBezTo>
                  <a:close/>
                  <a:moveTo>
                    <a:pt x="1553" y="6716"/>
                  </a:moveTo>
                  <a:lnTo>
                    <a:pt x="1553" y="6716"/>
                  </a:lnTo>
                  <a:cubicBezTo>
                    <a:pt x="1535" y="6700"/>
                    <a:pt x="1508" y="6703"/>
                    <a:pt x="1492" y="6721"/>
                  </a:cubicBezTo>
                  <a:cubicBezTo>
                    <a:pt x="1477" y="6740"/>
                    <a:pt x="1480" y="6767"/>
                    <a:pt x="1498" y="6782"/>
                  </a:cubicBezTo>
                  <a:cubicBezTo>
                    <a:pt x="1517" y="6797"/>
                    <a:pt x="1544" y="6795"/>
                    <a:pt x="1559" y="6777"/>
                  </a:cubicBezTo>
                  <a:cubicBezTo>
                    <a:pt x="1574" y="6758"/>
                    <a:pt x="1572" y="6731"/>
                    <a:pt x="1553" y="6716"/>
                  </a:cubicBezTo>
                  <a:close/>
                  <a:moveTo>
                    <a:pt x="798" y="5967"/>
                  </a:moveTo>
                  <a:lnTo>
                    <a:pt x="798" y="5967"/>
                  </a:lnTo>
                  <a:cubicBezTo>
                    <a:pt x="779" y="5981"/>
                    <a:pt x="775" y="6008"/>
                    <a:pt x="789" y="6027"/>
                  </a:cubicBezTo>
                  <a:cubicBezTo>
                    <a:pt x="803" y="6047"/>
                    <a:pt x="830" y="6051"/>
                    <a:pt x="849" y="6037"/>
                  </a:cubicBezTo>
                  <a:cubicBezTo>
                    <a:pt x="869" y="6023"/>
                    <a:pt x="873" y="5996"/>
                    <a:pt x="859" y="5976"/>
                  </a:cubicBezTo>
                  <a:cubicBezTo>
                    <a:pt x="845" y="5957"/>
                    <a:pt x="818" y="5953"/>
                    <a:pt x="798" y="5967"/>
                  </a:cubicBezTo>
                  <a:close/>
                  <a:moveTo>
                    <a:pt x="345" y="2053"/>
                  </a:moveTo>
                  <a:lnTo>
                    <a:pt x="345" y="2053"/>
                  </a:lnTo>
                  <a:cubicBezTo>
                    <a:pt x="323" y="2044"/>
                    <a:pt x="298" y="2055"/>
                    <a:pt x="289" y="2077"/>
                  </a:cubicBezTo>
                  <a:cubicBezTo>
                    <a:pt x="280" y="2099"/>
                    <a:pt x="291" y="2124"/>
                    <a:pt x="313" y="2133"/>
                  </a:cubicBezTo>
                  <a:cubicBezTo>
                    <a:pt x="335" y="2142"/>
                    <a:pt x="361" y="2131"/>
                    <a:pt x="369" y="2109"/>
                  </a:cubicBezTo>
                  <a:cubicBezTo>
                    <a:pt x="378" y="2087"/>
                    <a:pt x="367" y="2061"/>
                    <a:pt x="345" y="2053"/>
                  </a:cubicBezTo>
                  <a:close/>
                  <a:moveTo>
                    <a:pt x="369" y="5088"/>
                  </a:moveTo>
                  <a:lnTo>
                    <a:pt x="369" y="5088"/>
                  </a:lnTo>
                  <a:cubicBezTo>
                    <a:pt x="360" y="5065"/>
                    <a:pt x="335" y="5054"/>
                    <a:pt x="313" y="5063"/>
                  </a:cubicBezTo>
                  <a:cubicBezTo>
                    <a:pt x="291" y="5072"/>
                    <a:pt x="280" y="5097"/>
                    <a:pt x="289" y="5119"/>
                  </a:cubicBezTo>
                  <a:cubicBezTo>
                    <a:pt x="297" y="5142"/>
                    <a:pt x="323" y="5152"/>
                    <a:pt x="345" y="5144"/>
                  </a:cubicBezTo>
                  <a:cubicBezTo>
                    <a:pt x="367" y="5135"/>
                    <a:pt x="378" y="5110"/>
                    <a:pt x="369" y="5088"/>
                  </a:cubicBezTo>
                  <a:close/>
                  <a:moveTo>
                    <a:pt x="413" y="5300"/>
                  </a:moveTo>
                  <a:lnTo>
                    <a:pt x="413" y="5300"/>
                  </a:lnTo>
                  <a:cubicBezTo>
                    <a:pt x="391" y="5310"/>
                    <a:pt x="382" y="5336"/>
                    <a:pt x="392" y="5358"/>
                  </a:cubicBezTo>
                  <a:cubicBezTo>
                    <a:pt x="402" y="5379"/>
                    <a:pt x="428" y="5389"/>
                    <a:pt x="450" y="5379"/>
                  </a:cubicBezTo>
                  <a:cubicBezTo>
                    <a:pt x="471" y="5368"/>
                    <a:pt x="480" y="5343"/>
                    <a:pt x="470" y="5321"/>
                  </a:cubicBezTo>
                  <a:cubicBezTo>
                    <a:pt x="460" y="5299"/>
                    <a:pt x="434" y="5290"/>
                    <a:pt x="413" y="5300"/>
                  </a:cubicBezTo>
                  <a:close/>
                  <a:moveTo>
                    <a:pt x="527" y="1667"/>
                  </a:moveTo>
                  <a:lnTo>
                    <a:pt x="527" y="1667"/>
                  </a:lnTo>
                  <a:cubicBezTo>
                    <a:pt x="548" y="1678"/>
                    <a:pt x="574" y="1671"/>
                    <a:pt x="586" y="1650"/>
                  </a:cubicBezTo>
                  <a:cubicBezTo>
                    <a:pt x="597" y="1629"/>
                    <a:pt x="590" y="1603"/>
                    <a:pt x="569" y="1591"/>
                  </a:cubicBezTo>
                  <a:cubicBezTo>
                    <a:pt x="548" y="1579"/>
                    <a:pt x="521" y="1587"/>
                    <a:pt x="510" y="1608"/>
                  </a:cubicBezTo>
                  <a:cubicBezTo>
                    <a:pt x="498" y="1629"/>
                    <a:pt x="506" y="1655"/>
                    <a:pt x="527" y="1667"/>
                  </a:cubicBezTo>
                  <a:close/>
                  <a:moveTo>
                    <a:pt x="656" y="1445"/>
                  </a:moveTo>
                  <a:lnTo>
                    <a:pt x="656" y="1445"/>
                  </a:lnTo>
                  <a:cubicBezTo>
                    <a:pt x="676" y="1457"/>
                    <a:pt x="702" y="1451"/>
                    <a:pt x="715" y="1431"/>
                  </a:cubicBezTo>
                  <a:cubicBezTo>
                    <a:pt x="728" y="1411"/>
                    <a:pt x="722" y="1384"/>
                    <a:pt x="702" y="1372"/>
                  </a:cubicBezTo>
                  <a:cubicBezTo>
                    <a:pt x="682" y="1359"/>
                    <a:pt x="655" y="1365"/>
                    <a:pt x="642" y="1385"/>
                  </a:cubicBezTo>
                  <a:cubicBezTo>
                    <a:pt x="629" y="1405"/>
                    <a:pt x="635" y="1432"/>
                    <a:pt x="656" y="1445"/>
                  </a:cubicBezTo>
                  <a:close/>
                  <a:moveTo>
                    <a:pt x="450" y="1818"/>
                  </a:moveTo>
                  <a:lnTo>
                    <a:pt x="450" y="1818"/>
                  </a:lnTo>
                  <a:cubicBezTo>
                    <a:pt x="428" y="1808"/>
                    <a:pt x="402" y="1817"/>
                    <a:pt x="392" y="1839"/>
                  </a:cubicBezTo>
                  <a:cubicBezTo>
                    <a:pt x="382" y="1861"/>
                    <a:pt x="391" y="1886"/>
                    <a:pt x="413" y="1897"/>
                  </a:cubicBezTo>
                  <a:cubicBezTo>
                    <a:pt x="434" y="1907"/>
                    <a:pt x="460" y="1898"/>
                    <a:pt x="470" y="1876"/>
                  </a:cubicBezTo>
                  <a:cubicBezTo>
                    <a:pt x="480" y="1854"/>
                    <a:pt x="471" y="1829"/>
                    <a:pt x="450" y="1818"/>
                  </a:cubicBezTo>
                  <a:close/>
                  <a:moveTo>
                    <a:pt x="527" y="5531"/>
                  </a:moveTo>
                  <a:lnTo>
                    <a:pt x="527" y="5531"/>
                  </a:lnTo>
                  <a:cubicBezTo>
                    <a:pt x="506" y="5542"/>
                    <a:pt x="499" y="5568"/>
                    <a:pt x="510" y="5589"/>
                  </a:cubicBezTo>
                  <a:cubicBezTo>
                    <a:pt x="522" y="5610"/>
                    <a:pt x="548" y="5618"/>
                    <a:pt x="569" y="5606"/>
                  </a:cubicBezTo>
                  <a:cubicBezTo>
                    <a:pt x="590" y="5595"/>
                    <a:pt x="597" y="5568"/>
                    <a:pt x="586" y="5548"/>
                  </a:cubicBezTo>
                  <a:cubicBezTo>
                    <a:pt x="574" y="5527"/>
                    <a:pt x="548" y="5519"/>
                    <a:pt x="527" y="5531"/>
                  </a:cubicBezTo>
                  <a:close/>
                  <a:moveTo>
                    <a:pt x="716" y="5766"/>
                  </a:moveTo>
                  <a:lnTo>
                    <a:pt x="716" y="5766"/>
                  </a:lnTo>
                  <a:cubicBezTo>
                    <a:pt x="728" y="5786"/>
                    <a:pt x="722" y="5813"/>
                    <a:pt x="702" y="5826"/>
                  </a:cubicBezTo>
                  <a:cubicBezTo>
                    <a:pt x="682" y="5839"/>
                    <a:pt x="655" y="5833"/>
                    <a:pt x="643" y="5813"/>
                  </a:cubicBezTo>
                  <a:lnTo>
                    <a:pt x="643" y="5813"/>
                  </a:lnTo>
                  <a:cubicBezTo>
                    <a:pt x="630" y="5793"/>
                    <a:pt x="636" y="5766"/>
                    <a:pt x="656" y="5753"/>
                  </a:cubicBezTo>
                  <a:cubicBezTo>
                    <a:pt x="676" y="5740"/>
                    <a:pt x="703" y="5746"/>
                    <a:pt x="716" y="5766"/>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
              <a:extLst>
                <a:ext uri="{FF2B5EF4-FFF2-40B4-BE49-F238E27FC236}">
                  <a16:creationId xmlns:a16="http://schemas.microsoft.com/office/drawing/2014/main" id="{660A8AE5-7FE0-4E78-8B32-59308569B38D}"/>
                </a:ext>
              </a:extLst>
            </p:cNvPr>
            <p:cNvSpPr>
              <a:spLocks noEditPoints="1"/>
            </p:cNvSpPr>
            <p:nvPr/>
          </p:nvSpPr>
          <p:spPr bwMode="auto">
            <a:xfrm>
              <a:off x="1839" y="508"/>
              <a:ext cx="237" cy="189"/>
            </a:xfrm>
            <a:custGeom>
              <a:avLst/>
              <a:gdLst>
                <a:gd name="T0" fmla="*/ 14 w 394"/>
                <a:gd name="T1" fmla="*/ 291 h 315"/>
                <a:gd name="T2" fmla="*/ 14 w 394"/>
                <a:gd name="T3" fmla="*/ 291 h 315"/>
                <a:gd name="T4" fmla="*/ 65 w 394"/>
                <a:gd name="T5" fmla="*/ 171 h 315"/>
                <a:gd name="T6" fmla="*/ 65 w 394"/>
                <a:gd name="T7" fmla="*/ 157 h 315"/>
                <a:gd name="T8" fmla="*/ 17 w 394"/>
                <a:gd name="T9" fmla="*/ 134 h 315"/>
                <a:gd name="T10" fmla="*/ 0 w 394"/>
                <a:gd name="T11" fmla="*/ 83 h 315"/>
                <a:gd name="T12" fmla="*/ 21 w 394"/>
                <a:gd name="T13" fmla="*/ 23 h 315"/>
                <a:gd name="T14" fmla="*/ 77 w 394"/>
                <a:gd name="T15" fmla="*/ 0 h 315"/>
                <a:gd name="T16" fmla="*/ 142 w 394"/>
                <a:gd name="T17" fmla="*/ 34 h 315"/>
                <a:gd name="T18" fmla="*/ 166 w 394"/>
                <a:gd name="T19" fmla="*/ 123 h 315"/>
                <a:gd name="T20" fmla="*/ 14 w 394"/>
                <a:gd name="T21" fmla="*/ 315 h 315"/>
                <a:gd name="T22" fmla="*/ 14 w 394"/>
                <a:gd name="T23" fmla="*/ 291 h 315"/>
                <a:gd name="T24" fmla="*/ 244 w 394"/>
                <a:gd name="T25" fmla="*/ 291 h 315"/>
                <a:gd name="T26" fmla="*/ 244 w 394"/>
                <a:gd name="T27" fmla="*/ 291 h 315"/>
                <a:gd name="T28" fmla="*/ 244 w 394"/>
                <a:gd name="T29" fmla="*/ 315 h 315"/>
                <a:gd name="T30" fmla="*/ 354 w 394"/>
                <a:gd name="T31" fmla="*/ 242 h 315"/>
                <a:gd name="T32" fmla="*/ 394 w 394"/>
                <a:gd name="T33" fmla="*/ 121 h 315"/>
                <a:gd name="T34" fmla="*/ 369 w 394"/>
                <a:gd name="T35" fmla="*/ 33 h 315"/>
                <a:gd name="T36" fmla="*/ 303 w 394"/>
                <a:gd name="T37" fmla="*/ 0 h 315"/>
                <a:gd name="T38" fmla="*/ 249 w 394"/>
                <a:gd name="T39" fmla="*/ 22 h 315"/>
                <a:gd name="T40" fmla="*/ 228 w 394"/>
                <a:gd name="T41" fmla="*/ 78 h 315"/>
                <a:gd name="T42" fmla="*/ 295 w 394"/>
                <a:gd name="T43" fmla="*/ 155 h 315"/>
                <a:gd name="T44" fmla="*/ 295 w 394"/>
                <a:gd name="T45" fmla="*/ 172 h 315"/>
                <a:gd name="T46" fmla="*/ 244 w 394"/>
                <a:gd name="T4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4" h="315">
                  <a:moveTo>
                    <a:pt x="14" y="291"/>
                  </a:moveTo>
                  <a:lnTo>
                    <a:pt x="14" y="291"/>
                  </a:lnTo>
                  <a:cubicBezTo>
                    <a:pt x="48" y="265"/>
                    <a:pt x="65" y="224"/>
                    <a:pt x="65" y="171"/>
                  </a:cubicBezTo>
                  <a:lnTo>
                    <a:pt x="65" y="157"/>
                  </a:lnTo>
                  <a:cubicBezTo>
                    <a:pt x="45" y="154"/>
                    <a:pt x="29" y="147"/>
                    <a:pt x="17" y="134"/>
                  </a:cubicBezTo>
                  <a:cubicBezTo>
                    <a:pt x="6" y="121"/>
                    <a:pt x="0" y="104"/>
                    <a:pt x="0" y="83"/>
                  </a:cubicBezTo>
                  <a:cubicBezTo>
                    <a:pt x="0" y="58"/>
                    <a:pt x="7" y="38"/>
                    <a:pt x="21" y="23"/>
                  </a:cubicBezTo>
                  <a:cubicBezTo>
                    <a:pt x="35" y="8"/>
                    <a:pt x="53" y="0"/>
                    <a:pt x="77" y="0"/>
                  </a:cubicBezTo>
                  <a:cubicBezTo>
                    <a:pt x="103" y="0"/>
                    <a:pt x="125" y="11"/>
                    <a:pt x="142" y="34"/>
                  </a:cubicBezTo>
                  <a:cubicBezTo>
                    <a:pt x="158" y="57"/>
                    <a:pt x="166" y="87"/>
                    <a:pt x="166" y="123"/>
                  </a:cubicBezTo>
                  <a:cubicBezTo>
                    <a:pt x="166" y="216"/>
                    <a:pt x="116" y="280"/>
                    <a:pt x="14" y="315"/>
                  </a:cubicBezTo>
                  <a:lnTo>
                    <a:pt x="14" y="291"/>
                  </a:lnTo>
                  <a:close/>
                  <a:moveTo>
                    <a:pt x="244" y="291"/>
                  </a:moveTo>
                  <a:lnTo>
                    <a:pt x="244" y="291"/>
                  </a:lnTo>
                  <a:lnTo>
                    <a:pt x="244" y="315"/>
                  </a:lnTo>
                  <a:cubicBezTo>
                    <a:pt x="290" y="301"/>
                    <a:pt x="327" y="277"/>
                    <a:pt x="354" y="242"/>
                  </a:cubicBezTo>
                  <a:cubicBezTo>
                    <a:pt x="381" y="208"/>
                    <a:pt x="394" y="167"/>
                    <a:pt x="394" y="121"/>
                  </a:cubicBezTo>
                  <a:cubicBezTo>
                    <a:pt x="394" y="84"/>
                    <a:pt x="386" y="55"/>
                    <a:pt x="369" y="33"/>
                  </a:cubicBezTo>
                  <a:cubicBezTo>
                    <a:pt x="352" y="11"/>
                    <a:pt x="330" y="0"/>
                    <a:pt x="303" y="0"/>
                  </a:cubicBezTo>
                  <a:cubicBezTo>
                    <a:pt x="281" y="0"/>
                    <a:pt x="263" y="7"/>
                    <a:pt x="249" y="22"/>
                  </a:cubicBezTo>
                  <a:cubicBezTo>
                    <a:pt x="235" y="37"/>
                    <a:pt x="228" y="55"/>
                    <a:pt x="228" y="78"/>
                  </a:cubicBezTo>
                  <a:cubicBezTo>
                    <a:pt x="228" y="124"/>
                    <a:pt x="250" y="149"/>
                    <a:pt x="295" y="155"/>
                  </a:cubicBezTo>
                  <a:lnTo>
                    <a:pt x="295" y="172"/>
                  </a:lnTo>
                  <a:cubicBezTo>
                    <a:pt x="295" y="221"/>
                    <a:pt x="278" y="261"/>
                    <a:pt x="244" y="29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7" name="Group 4">
            <a:extLst>
              <a:ext uri="{FF2B5EF4-FFF2-40B4-BE49-F238E27FC236}">
                <a16:creationId xmlns:a16="http://schemas.microsoft.com/office/drawing/2014/main" id="{95CA27EB-5129-4AE9-8B59-EB5EF4D3231E}"/>
              </a:ext>
            </a:extLst>
          </p:cNvPr>
          <p:cNvGrpSpPr>
            <a:grpSpLocks noChangeAspect="1"/>
          </p:cNvGrpSpPr>
          <p:nvPr userDrawn="1"/>
        </p:nvGrpSpPr>
        <p:grpSpPr bwMode="auto">
          <a:xfrm>
            <a:off x="460375" y="6129000"/>
            <a:ext cx="897000" cy="468000"/>
            <a:chOff x="309" y="4154"/>
            <a:chExt cx="598" cy="312"/>
          </a:xfrm>
        </p:grpSpPr>
        <p:sp>
          <p:nvSpPr>
            <p:cNvPr id="28" name="Freeform 5">
              <a:extLst>
                <a:ext uri="{FF2B5EF4-FFF2-40B4-BE49-F238E27FC236}">
                  <a16:creationId xmlns:a16="http://schemas.microsoft.com/office/drawing/2014/main" id="{980BBC28-C75B-423C-A24E-1DD66B682E22}"/>
                </a:ext>
              </a:extLst>
            </p:cNvPr>
            <p:cNvSpPr>
              <a:spLocks noEditPoints="1"/>
            </p:cNvSpPr>
            <p:nvPr userDrawn="1"/>
          </p:nvSpPr>
          <p:spPr bwMode="auto">
            <a:xfrm>
              <a:off x="542" y="4154"/>
              <a:ext cx="210" cy="179"/>
            </a:xfrm>
            <a:custGeom>
              <a:avLst/>
              <a:gdLst>
                <a:gd name="T0" fmla="*/ 31 w 346"/>
                <a:gd name="T1" fmla="*/ 249 h 289"/>
                <a:gd name="T2" fmla="*/ 34 w 346"/>
                <a:gd name="T3" fmla="*/ 289 h 289"/>
                <a:gd name="T4" fmla="*/ 93 w 346"/>
                <a:gd name="T5" fmla="*/ 250 h 289"/>
                <a:gd name="T6" fmla="*/ 90 w 346"/>
                <a:gd name="T7" fmla="*/ 211 h 289"/>
                <a:gd name="T8" fmla="*/ 0 w 346"/>
                <a:gd name="T9" fmla="*/ 229 h 289"/>
                <a:gd name="T10" fmla="*/ 27 w 346"/>
                <a:gd name="T11" fmla="*/ 246 h 289"/>
                <a:gd name="T12" fmla="*/ 59 w 346"/>
                <a:gd name="T13" fmla="*/ 109 h 289"/>
                <a:gd name="T14" fmla="*/ 26 w 346"/>
                <a:gd name="T15" fmla="*/ 122 h 289"/>
                <a:gd name="T16" fmla="*/ 26 w 346"/>
                <a:gd name="T17" fmla="*/ 188 h 289"/>
                <a:gd name="T18" fmla="*/ 92 w 346"/>
                <a:gd name="T19" fmla="*/ 188 h 289"/>
                <a:gd name="T20" fmla="*/ 92 w 346"/>
                <a:gd name="T21" fmla="*/ 122 h 289"/>
                <a:gd name="T22" fmla="*/ 299 w 346"/>
                <a:gd name="T23" fmla="*/ 0 h 289"/>
                <a:gd name="T24" fmla="*/ 267 w 346"/>
                <a:gd name="T25" fmla="*/ 12 h 289"/>
                <a:gd name="T26" fmla="*/ 267 w 346"/>
                <a:gd name="T27" fmla="*/ 78 h 289"/>
                <a:gd name="T28" fmla="*/ 332 w 346"/>
                <a:gd name="T29" fmla="*/ 78 h 289"/>
                <a:gd name="T30" fmla="*/ 332 w 346"/>
                <a:gd name="T31" fmla="*/ 12 h 289"/>
                <a:gd name="T32" fmla="*/ 178 w 346"/>
                <a:gd name="T33" fmla="*/ 54 h 289"/>
                <a:gd name="T34" fmla="*/ 145 w 346"/>
                <a:gd name="T35" fmla="*/ 68 h 289"/>
                <a:gd name="T36" fmla="*/ 145 w 346"/>
                <a:gd name="T37" fmla="*/ 134 h 289"/>
                <a:gd name="T38" fmla="*/ 211 w 346"/>
                <a:gd name="T39" fmla="*/ 134 h 289"/>
                <a:gd name="T40" fmla="*/ 211 w 346"/>
                <a:gd name="T41" fmla="*/ 68 h 289"/>
                <a:gd name="T42" fmla="*/ 269 w 346"/>
                <a:gd name="T43" fmla="*/ 145 h 289"/>
                <a:gd name="T44" fmla="*/ 271 w 346"/>
                <a:gd name="T45" fmla="*/ 147 h 289"/>
                <a:gd name="T46" fmla="*/ 275 w 346"/>
                <a:gd name="T47" fmla="*/ 220 h 289"/>
                <a:gd name="T48" fmla="*/ 332 w 346"/>
                <a:gd name="T49" fmla="*/ 289 h 289"/>
                <a:gd name="T50" fmla="*/ 333 w 346"/>
                <a:gd name="T51" fmla="*/ 152 h 289"/>
                <a:gd name="T52" fmla="*/ 330 w 346"/>
                <a:gd name="T53" fmla="*/ 110 h 289"/>
                <a:gd name="T54" fmla="*/ 240 w 346"/>
                <a:gd name="T55" fmla="*/ 126 h 289"/>
                <a:gd name="T56" fmla="*/ 260 w 346"/>
                <a:gd name="T57" fmla="*/ 142 h 289"/>
                <a:gd name="T58" fmla="*/ 154 w 346"/>
                <a:gd name="T59" fmla="*/ 207 h 289"/>
                <a:gd name="T60" fmla="*/ 151 w 346"/>
                <a:gd name="T61" fmla="*/ 202 h 289"/>
                <a:gd name="T62" fmla="*/ 120 w 346"/>
                <a:gd name="T63" fmla="*/ 184 h 289"/>
                <a:gd name="T64" fmla="*/ 210 w 346"/>
                <a:gd name="T65" fmla="*/ 166 h 289"/>
                <a:gd name="T66" fmla="*/ 212 w 346"/>
                <a:gd name="T67" fmla="*/ 226 h 289"/>
                <a:gd name="T68" fmla="*/ 155 w 346"/>
                <a:gd name="T6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6" h="289">
                  <a:moveTo>
                    <a:pt x="31" y="249"/>
                  </a:moveTo>
                  <a:lnTo>
                    <a:pt x="31" y="249"/>
                  </a:lnTo>
                  <a:cubicBezTo>
                    <a:pt x="33" y="251"/>
                    <a:pt x="33" y="256"/>
                    <a:pt x="33" y="265"/>
                  </a:cubicBezTo>
                  <a:lnTo>
                    <a:pt x="34" y="289"/>
                  </a:lnTo>
                  <a:lnTo>
                    <a:pt x="92" y="289"/>
                  </a:lnTo>
                  <a:cubicBezTo>
                    <a:pt x="92" y="282"/>
                    <a:pt x="92" y="262"/>
                    <a:pt x="93" y="250"/>
                  </a:cubicBezTo>
                  <a:lnTo>
                    <a:pt x="95" y="213"/>
                  </a:lnTo>
                  <a:lnTo>
                    <a:pt x="90" y="211"/>
                  </a:lnTo>
                  <a:cubicBezTo>
                    <a:pt x="70" y="217"/>
                    <a:pt x="56" y="221"/>
                    <a:pt x="47" y="222"/>
                  </a:cubicBezTo>
                  <a:cubicBezTo>
                    <a:pt x="39" y="224"/>
                    <a:pt x="23" y="226"/>
                    <a:pt x="0" y="229"/>
                  </a:cubicBezTo>
                  <a:lnTo>
                    <a:pt x="0" y="244"/>
                  </a:lnTo>
                  <a:cubicBezTo>
                    <a:pt x="15" y="245"/>
                    <a:pt x="24" y="246"/>
                    <a:pt x="27" y="246"/>
                  </a:cubicBezTo>
                  <a:cubicBezTo>
                    <a:pt x="29" y="247"/>
                    <a:pt x="30" y="248"/>
                    <a:pt x="31" y="249"/>
                  </a:cubicBezTo>
                  <a:close/>
                  <a:moveTo>
                    <a:pt x="59" y="109"/>
                  </a:moveTo>
                  <a:lnTo>
                    <a:pt x="59" y="109"/>
                  </a:lnTo>
                  <a:cubicBezTo>
                    <a:pt x="46" y="109"/>
                    <a:pt x="35" y="113"/>
                    <a:pt x="26" y="122"/>
                  </a:cubicBezTo>
                  <a:cubicBezTo>
                    <a:pt x="17" y="131"/>
                    <a:pt x="13" y="142"/>
                    <a:pt x="13" y="155"/>
                  </a:cubicBezTo>
                  <a:cubicBezTo>
                    <a:pt x="13" y="168"/>
                    <a:pt x="17" y="179"/>
                    <a:pt x="26" y="188"/>
                  </a:cubicBezTo>
                  <a:cubicBezTo>
                    <a:pt x="35" y="197"/>
                    <a:pt x="46" y="202"/>
                    <a:pt x="59" y="202"/>
                  </a:cubicBezTo>
                  <a:cubicBezTo>
                    <a:pt x="72" y="202"/>
                    <a:pt x="83" y="197"/>
                    <a:pt x="92" y="188"/>
                  </a:cubicBezTo>
                  <a:cubicBezTo>
                    <a:pt x="101" y="179"/>
                    <a:pt x="105" y="168"/>
                    <a:pt x="105" y="155"/>
                  </a:cubicBezTo>
                  <a:cubicBezTo>
                    <a:pt x="105" y="142"/>
                    <a:pt x="101" y="131"/>
                    <a:pt x="92" y="122"/>
                  </a:cubicBezTo>
                  <a:cubicBezTo>
                    <a:pt x="83" y="113"/>
                    <a:pt x="72" y="109"/>
                    <a:pt x="59" y="109"/>
                  </a:cubicBezTo>
                  <a:close/>
                  <a:moveTo>
                    <a:pt x="299" y="0"/>
                  </a:moveTo>
                  <a:lnTo>
                    <a:pt x="299" y="0"/>
                  </a:lnTo>
                  <a:cubicBezTo>
                    <a:pt x="287" y="0"/>
                    <a:pt x="276" y="4"/>
                    <a:pt x="267" y="12"/>
                  </a:cubicBezTo>
                  <a:cubicBezTo>
                    <a:pt x="258" y="21"/>
                    <a:pt x="253" y="32"/>
                    <a:pt x="253" y="45"/>
                  </a:cubicBezTo>
                  <a:cubicBezTo>
                    <a:pt x="253" y="58"/>
                    <a:pt x="258" y="69"/>
                    <a:pt x="267" y="78"/>
                  </a:cubicBezTo>
                  <a:cubicBezTo>
                    <a:pt x="276" y="87"/>
                    <a:pt x="287" y="91"/>
                    <a:pt x="299" y="91"/>
                  </a:cubicBezTo>
                  <a:cubicBezTo>
                    <a:pt x="312" y="91"/>
                    <a:pt x="323" y="87"/>
                    <a:pt x="332" y="78"/>
                  </a:cubicBezTo>
                  <a:cubicBezTo>
                    <a:pt x="341" y="69"/>
                    <a:pt x="346" y="58"/>
                    <a:pt x="346" y="45"/>
                  </a:cubicBezTo>
                  <a:cubicBezTo>
                    <a:pt x="346" y="32"/>
                    <a:pt x="341" y="21"/>
                    <a:pt x="332" y="12"/>
                  </a:cubicBezTo>
                  <a:cubicBezTo>
                    <a:pt x="323" y="4"/>
                    <a:pt x="312" y="0"/>
                    <a:pt x="299" y="0"/>
                  </a:cubicBezTo>
                  <a:close/>
                  <a:moveTo>
                    <a:pt x="178" y="54"/>
                  </a:moveTo>
                  <a:lnTo>
                    <a:pt x="178" y="54"/>
                  </a:lnTo>
                  <a:cubicBezTo>
                    <a:pt x="165" y="54"/>
                    <a:pt x="154" y="59"/>
                    <a:pt x="145" y="68"/>
                  </a:cubicBezTo>
                  <a:cubicBezTo>
                    <a:pt x="136" y="77"/>
                    <a:pt x="132" y="88"/>
                    <a:pt x="132" y="101"/>
                  </a:cubicBezTo>
                  <a:cubicBezTo>
                    <a:pt x="132" y="114"/>
                    <a:pt x="136" y="125"/>
                    <a:pt x="145" y="134"/>
                  </a:cubicBezTo>
                  <a:cubicBezTo>
                    <a:pt x="154" y="143"/>
                    <a:pt x="165" y="147"/>
                    <a:pt x="178" y="147"/>
                  </a:cubicBezTo>
                  <a:cubicBezTo>
                    <a:pt x="191" y="147"/>
                    <a:pt x="202" y="143"/>
                    <a:pt x="211" y="134"/>
                  </a:cubicBezTo>
                  <a:cubicBezTo>
                    <a:pt x="220" y="125"/>
                    <a:pt x="224" y="114"/>
                    <a:pt x="224" y="101"/>
                  </a:cubicBezTo>
                  <a:cubicBezTo>
                    <a:pt x="224" y="88"/>
                    <a:pt x="220" y="77"/>
                    <a:pt x="211" y="68"/>
                  </a:cubicBezTo>
                  <a:cubicBezTo>
                    <a:pt x="202" y="59"/>
                    <a:pt x="191" y="54"/>
                    <a:pt x="178" y="54"/>
                  </a:cubicBezTo>
                  <a:close/>
                  <a:moveTo>
                    <a:pt x="269" y="145"/>
                  </a:moveTo>
                  <a:lnTo>
                    <a:pt x="269" y="145"/>
                  </a:lnTo>
                  <a:lnTo>
                    <a:pt x="271" y="147"/>
                  </a:lnTo>
                  <a:cubicBezTo>
                    <a:pt x="272" y="148"/>
                    <a:pt x="273" y="154"/>
                    <a:pt x="274" y="163"/>
                  </a:cubicBezTo>
                  <a:cubicBezTo>
                    <a:pt x="275" y="180"/>
                    <a:pt x="275" y="199"/>
                    <a:pt x="275" y="220"/>
                  </a:cubicBezTo>
                  <a:lnTo>
                    <a:pt x="275" y="289"/>
                  </a:lnTo>
                  <a:lnTo>
                    <a:pt x="332" y="289"/>
                  </a:lnTo>
                  <a:lnTo>
                    <a:pt x="332" y="235"/>
                  </a:lnTo>
                  <a:cubicBezTo>
                    <a:pt x="332" y="202"/>
                    <a:pt x="332" y="175"/>
                    <a:pt x="333" y="152"/>
                  </a:cubicBezTo>
                  <a:lnTo>
                    <a:pt x="335" y="112"/>
                  </a:lnTo>
                  <a:lnTo>
                    <a:pt x="330" y="110"/>
                  </a:lnTo>
                  <a:cubicBezTo>
                    <a:pt x="311" y="115"/>
                    <a:pt x="296" y="119"/>
                    <a:pt x="285" y="121"/>
                  </a:cubicBezTo>
                  <a:cubicBezTo>
                    <a:pt x="274" y="123"/>
                    <a:pt x="258" y="125"/>
                    <a:pt x="240" y="126"/>
                  </a:cubicBezTo>
                  <a:lnTo>
                    <a:pt x="240" y="141"/>
                  </a:lnTo>
                  <a:cubicBezTo>
                    <a:pt x="251" y="142"/>
                    <a:pt x="258" y="142"/>
                    <a:pt x="260" y="142"/>
                  </a:cubicBezTo>
                  <a:cubicBezTo>
                    <a:pt x="264" y="143"/>
                    <a:pt x="267" y="144"/>
                    <a:pt x="269" y="145"/>
                  </a:cubicBezTo>
                  <a:close/>
                  <a:moveTo>
                    <a:pt x="154" y="207"/>
                  </a:moveTo>
                  <a:lnTo>
                    <a:pt x="154" y="207"/>
                  </a:lnTo>
                  <a:cubicBezTo>
                    <a:pt x="153" y="204"/>
                    <a:pt x="152" y="202"/>
                    <a:pt x="151" y="202"/>
                  </a:cubicBezTo>
                  <a:cubicBezTo>
                    <a:pt x="148" y="200"/>
                    <a:pt x="137" y="199"/>
                    <a:pt x="120" y="199"/>
                  </a:cubicBezTo>
                  <a:lnTo>
                    <a:pt x="120" y="184"/>
                  </a:lnTo>
                  <a:cubicBezTo>
                    <a:pt x="143" y="181"/>
                    <a:pt x="160" y="179"/>
                    <a:pt x="172" y="177"/>
                  </a:cubicBezTo>
                  <a:cubicBezTo>
                    <a:pt x="183" y="174"/>
                    <a:pt x="196" y="171"/>
                    <a:pt x="210" y="166"/>
                  </a:cubicBezTo>
                  <a:lnTo>
                    <a:pt x="215" y="169"/>
                  </a:lnTo>
                  <a:cubicBezTo>
                    <a:pt x="213" y="189"/>
                    <a:pt x="212" y="208"/>
                    <a:pt x="212" y="226"/>
                  </a:cubicBezTo>
                  <a:lnTo>
                    <a:pt x="212" y="289"/>
                  </a:lnTo>
                  <a:lnTo>
                    <a:pt x="155" y="289"/>
                  </a:lnTo>
                  <a:cubicBezTo>
                    <a:pt x="155" y="255"/>
                    <a:pt x="155" y="211"/>
                    <a:pt x="154" y="207"/>
                  </a:cubicBezTo>
                  <a:close/>
                </a:path>
              </a:pathLst>
            </a:custGeom>
            <a:solidFill>
              <a:srgbClr val="007D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
              <a:extLst>
                <a:ext uri="{FF2B5EF4-FFF2-40B4-BE49-F238E27FC236}">
                  <a16:creationId xmlns:a16="http://schemas.microsoft.com/office/drawing/2014/main" id="{C949DAE2-A54B-4503-81AE-62D83B4238DC}"/>
                </a:ext>
              </a:extLst>
            </p:cNvPr>
            <p:cNvSpPr>
              <a:spLocks noEditPoints="1"/>
            </p:cNvSpPr>
            <p:nvPr userDrawn="1"/>
          </p:nvSpPr>
          <p:spPr bwMode="auto">
            <a:xfrm>
              <a:off x="309" y="4222"/>
              <a:ext cx="598" cy="244"/>
            </a:xfrm>
            <a:custGeom>
              <a:avLst/>
              <a:gdLst>
                <a:gd name="T0" fmla="*/ 983 w 988"/>
                <a:gd name="T1" fmla="*/ 335 h 393"/>
                <a:gd name="T2" fmla="*/ 931 w 988"/>
                <a:gd name="T3" fmla="*/ 325 h 393"/>
                <a:gd name="T4" fmla="*/ 939 w 988"/>
                <a:gd name="T5" fmla="*/ 391 h 393"/>
                <a:gd name="T6" fmla="*/ 986 w 988"/>
                <a:gd name="T7" fmla="*/ 375 h 393"/>
                <a:gd name="T8" fmla="*/ 968 w 988"/>
                <a:gd name="T9" fmla="*/ 358 h 393"/>
                <a:gd name="T10" fmla="*/ 976 w 988"/>
                <a:gd name="T11" fmla="*/ 345 h 393"/>
                <a:gd name="T12" fmla="*/ 953 w 988"/>
                <a:gd name="T13" fmla="*/ 335 h 393"/>
                <a:gd name="T14" fmla="*/ 815 w 988"/>
                <a:gd name="T15" fmla="*/ 323 h 393"/>
                <a:gd name="T16" fmla="*/ 847 w 988"/>
                <a:gd name="T17" fmla="*/ 393 h 393"/>
                <a:gd name="T18" fmla="*/ 881 w 988"/>
                <a:gd name="T19" fmla="*/ 323 h 393"/>
                <a:gd name="T20" fmla="*/ 853 w 988"/>
                <a:gd name="T21" fmla="*/ 375 h 393"/>
                <a:gd name="T22" fmla="*/ 761 w 988"/>
                <a:gd name="T23" fmla="*/ 325 h 393"/>
                <a:gd name="T24" fmla="*/ 741 w 988"/>
                <a:gd name="T25" fmla="*/ 330 h 393"/>
                <a:gd name="T26" fmla="*/ 748 w 988"/>
                <a:gd name="T27" fmla="*/ 391 h 393"/>
                <a:gd name="T28" fmla="*/ 659 w 988"/>
                <a:gd name="T29" fmla="*/ 330 h 393"/>
                <a:gd name="T30" fmla="*/ 676 w 988"/>
                <a:gd name="T31" fmla="*/ 324 h 393"/>
                <a:gd name="T32" fmla="*/ 619 w 988"/>
                <a:gd name="T33" fmla="*/ 341 h 393"/>
                <a:gd name="T34" fmla="*/ 644 w 988"/>
                <a:gd name="T35" fmla="*/ 386 h 393"/>
                <a:gd name="T36" fmla="*/ 667 w 988"/>
                <a:gd name="T37" fmla="*/ 391 h 393"/>
                <a:gd name="T38" fmla="*/ 570 w 988"/>
                <a:gd name="T39" fmla="*/ 387 h 393"/>
                <a:gd name="T40" fmla="*/ 553 w 988"/>
                <a:gd name="T41" fmla="*/ 387 h 393"/>
                <a:gd name="T42" fmla="*/ 527 w 988"/>
                <a:gd name="T43" fmla="*/ 389 h 393"/>
                <a:gd name="T44" fmla="*/ 515 w 988"/>
                <a:gd name="T45" fmla="*/ 376 h 393"/>
                <a:gd name="T46" fmla="*/ 546 w 988"/>
                <a:gd name="T47" fmla="*/ 360 h 393"/>
                <a:gd name="T48" fmla="*/ 546 w 988"/>
                <a:gd name="T49" fmla="*/ 361 h 393"/>
                <a:gd name="T50" fmla="*/ 452 w 988"/>
                <a:gd name="T51" fmla="*/ 323 h 393"/>
                <a:gd name="T52" fmla="*/ 436 w 988"/>
                <a:gd name="T53" fmla="*/ 336 h 393"/>
                <a:gd name="T54" fmla="*/ 452 w 988"/>
                <a:gd name="T55" fmla="*/ 391 h 393"/>
                <a:gd name="T56" fmla="*/ 361 w 988"/>
                <a:gd name="T57" fmla="*/ 329 h 393"/>
                <a:gd name="T58" fmla="*/ 345 w 988"/>
                <a:gd name="T59" fmla="*/ 324 h 393"/>
                <a:gd name="T60" fmla="*/ 313 w 988"/>
                <a:gd name="T61" fmla="*/ 343 h 393"/>
                <a:gd name="T62" fmla="*/ 331 w 988"/>
                <a:gd name="T63" fmla="*/ 389 h 393"/>
                <a:gd name="T64" fmla="*/ 361 w 988"/>
                <a:gd name="T65" fmla="*/ 391 h 393"/>
                <a:gd name="T66" fmla="*/ 258 w 988"/>
                <a:gd name="T67" fmla="*/ 326 h 393"/>
                <a:gd name="T68" fmla="*/ 231 w 988"/>
                <a:gd name="T69" fmla="*/ 326 h 393"/>
                <a:gd name="T70" fmla="*/ 235 w 988"/>
                <a:gd name="T71" fmla="*/ 392 h 393"/>
                <a:gd name="T72" fmla="*/ 135 w 988"/>
                <a:gd name="T73" fmla="*/ 335 h 393"/>
                <a:gd name="T74" fmla="*/ 104 w 988"/>
                <a:gd name="T75" fmla="*/ 325 h 393"/>
                <a:gd name="T76" fmla="*/ 121 w 988"/>
                <a:gd name="T77" fmla="*/ 391 h 393"/>
                <a:gd name="T78" fmla="*/ 124 w 988"/>
                <a:gd name="T79" fmla="*/ 341 h 393"/>
                <a:gd name="T80" fmla="*/ 179 w 988"/>
                <a:gd name="T81" fmla="*/ 326 h 393"/>
                <a:gd name="T82" fmla="*/ 168 w 988"/>
                <a:gd name="T83" fmla="*/ 346 h 393"/>
                <a:gd name="T84" fmla="*/ 52 w 988"/>
                <a:gd name="T85" fmla="*/ 326 h 393"/>
                <a:gd name="T86" fmla="*/ 24 w 988"/>
                <a:gd name="T87" fmla="*/ 326 h 393"/>
                <a:gd name="T88" fmla="*/ 29 w 988"/>
                <a:gd name="T89" fmla="*/ 392 h 393"/>
                <a:gd name="T90" fmla="*/ 730 w 988"/>
                <a:gd name="T91" fmla="*/ 275 h 393"/>
                <a:gd name="T92" fmla="*/ 656 w 988"/>
                <a:gd name="T93" fmla="*/ 273 h 393"/>
                <a:gd name="T94" fmla="*/ 535 w 988"/>
                <a:gd name="T95" fmla="*/ 273 h 393"/>
                <a:gd name="T96" fmla="*/ 418 w 988"/>
                <a:gd name="T97" fmla="*/ 238 h 393"/>
                <a:gd name="T98" fmla="*/ 250 w 988"/>
                <a:gd name="T99" fmla="*/ 119 h 393"/>
                <a:gd name="T100" fmla="*/ 379 w 988"/>
                <a:gd name="T101" fmla="*/ 292 h 393"/>
                <a:gd name="T102" fmla="*/ 511 w 988"/>
                <a:gd name="T103" fmla="*/ 292 h 393"/>
                <a:gd name="T104" fmla="*/ 753 w 988"/>
                <a:gd name="T105" fmla="*/ 277 h 393"/>
                <a:gd name="T106" fmla="*/ 817 w 988"/>
                <a:gd name="T107" fmla="*/ 133 h 393"/>
                <a:gd name="T108" fmla="*/ 953 w 988"/>
                <a:gd name="T109" fmla="*/ 211 h 393"/>
                <a:gd name="T110" fmla="*/ 897 w 988"/>
                <a:gd name="T111" fmla="*/ 110 h 393"/>
                <a:gd name="T112" fmla="*/ 849 w 988"/>
                <a:gd name="T113" fmla="*/ 294 h 393"/>
                <a:gd name="T114" fmla="*/ 104 w 988"/>
                <a:gd name="T115" fmla="*/ 101 h 393"/>
                <a:gd name="T116" fmla="*/ 146 w 988"/>
                <a:gd name="T117" fmla="*/ 127 h 393"/>
                <a:gd name="T118" fmla="*/ 266 w 988"/>
                <a:gd name="T119" fmla="*/ 205 h 393"/>
                <a:gd name="T120" fmla="*/ 115 w 988"/>
                <a:gd name="T121" fmla="*/ 16 h 393"/>
                <a:gd name="T122" fmla="*/ 40 w 988"/>
                <a:gd name="T123" fmla="*/ 247 h 393"/>
                <a:gd name="T124" fmla="*/ 163 w 988"/>
                <a:gd name="T125" fmla="*/ 15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8" h="393">
                  <a:moveTo>
                    <a:pt x="953" y="335"/>
                  </a:moveTo>
                  <a:lnTo>
                    <a:pt x="953" y="335"/>
                  </a:lnTo>
                  <a:lnTo>
                    <a:pt x="953" y="333"/>
                  </a:lnTo>
                  <a:cubicBezTo>
                    <a:pt x="953" y="330"/>
                    <a:pt x="954" y="329"/>
                    <a:pt x="956" y="328"/>
                  </a:cubicBezTo>
                  <a:lnTo>
                    <a:pt x="959" y="328"/>
                  </a:lnTo>
                  <a:lnTo>
                    <a:pt x="965" y="328"/>
                  </a:lnTo>
                  <a:cubicBezTo>
                    <a:pt x="971" y="328"/>
                    <a:pt x="974" y="328"/>
                    <a:pt x="977" y="330"/>
                  </a:cubicBezTo>
                  <a:cubicBezTo>
                    <a:pt x="979" y="331"/>
                    <a:pt x="980" y="334"/>
                    <a:pt x="980" y="337"/>
                  </a:cubicBezTo>
                  <a:cubicBezTo>
                    <a:pt x="980" y="338"/>
                    <a:pt x="981" y="339"/>
                    <a:pt x="981" y="339"/>
                  </a:cubicBezTo>
                  <a:cubicBezTo>
                    <a:pt x="983" y="339"/>
                    <a:pt x="983" y="338"/>
                    <a:pt x="983" y="335"/>
                  </a:cubicBezTo>
                  <a:cubicBezTo>
                    <a:pt x="983" y="334"/>
                    <a:pt x="983" y="332"/>
                    <a:pt x="983" y="329"/>
                  </a:cubicBezTo>
                  <a:cubicBezTo>
                    <a:pt x="983" y="327"/>
                    <a:pt x="982" y="326"/>
                    <a:pt x="982" y="325"/>
                  </a:cubicBezTo>
                  <a:lnTo>
                    <a:pt x="981" y="324"/>
                  </a:lnTo>
                  <a:lnTo>
                    <a:pt x="980" y="324"/>
                  </a:lnTo>
                  <a:cubicBezTo>
                    <a:pt x="978" y="324"/>
                    <a:pt x="971" y="324"/>
                    <a:pt x="960" y="324"/>
                  </a:cubicBezTo>
                  <a:lnTo>
                    <a:pt x="942" y="324"/>
                  </a:lnTo>
                  <a:lnTo>
                    <a:pt x="937" y="324"/>
                  </a:lnTo>
                  <a:lnTo>
                    <a:pt x="934" y="324"/>
                  </a:lnTo>
                  <a:lnTo>
                    <a:pt x="933" y="323"/>
                  </a:lnTo>
                  <a:lnTo>
                    <a:pt x="931" y="325"/>
                  </a:lnTo>
                  <a:lnTo>
                    <a:pt x="933" y="326"/>
                  </a:lnTo>
                  <a:cubicBezTo>
                    <a:pt x="936" y="327"/>
                    <a:pt x="939" y="328"/>
                    <a:pt x="940" y="329"/>
                  </a:cubicBezTo>
                  <a:cubicBezTo>
                    <a:pt x="941" y="330"/>
                    <a:pt x="942" y="333"/>
                    <a:pt x="942" y="336"/>
                  </a:cubicBezTo>
                  <a:lnTo>
                    <a:pt x="942" y="375"/>
                  </a:lnTo>
                  <a:cubicBezTo>
                    <a:pt x="942" y="378"/>
                    <a:pt x="942" y="381"/>
                    <a:pt x="941" y="382"/>
                  </a:cubicBezTo>
                  <a:cubicBezTo>
                    <a:pt x="941" y="385"/>
                    <a:pt x="940" y="386"/>
                    <a:pt x="940" y="387"/>
                  </a:cubicBezTo>
                  <a:cubicBezTo>
                    <a:pt x="939" y="388"/>
                    <a:pt x="938" y="388"/>
                    <a:pt x="936" y="389"/>
                  </a:cubicBezTo>
                  <a:lnTo>
                    <a:pt x="935" y="390"/>
                  </a:lnTo>
                  <a:lnTo>
                    <a:pt x="936" y="392"/>
                  </a:lnTo>
                  <a:cubicBezTo>
                    <a:pt x="937" y="392"/>
                    <a:pt x="938" y="391"/>
                    <a:pt x="939" y="391"/>
                  </a:cubicBezTo>
                  <a:cubicBezTo>
                    <a:pt x="944" y="391"/>
                    <a:pt x="948" y="391"/>
                    <a:pt x="950" y="391"/>
                  </a:cubicBezTo>
                  <a:cubicBezTo>
                    <a:pt x="954" y="391"/>
                    <a:pt x="956" y="391"/>
                    <a:pt x="959" y="391"/>
                  </a:cubicBezTo>
                  <a:lnTo>
                    <a:pt x="964" y="392"/>
                  </a:lnTo>
                  <a:cubicBezTo>
                    <a:pt x="967" y="392"/>
                    <a:pt x="969" y="392"/>
                    <a:pt x="971" y="392"/>
                  </a:cubicBezTo>
                  <a:cubicBezTo>
                    <a:pt x="975" y="392"/>
                    <a:pt x="978" y="392"/>
                    <a:pt x="980" y="390"/>
                  </a:cubicBezTo>
                  <a:cubicBezTo>
                    <a:pt x="982" y="389"/>
                    <a:pt x="984" y="388"/>
                    <a:pt x="985" y="385"/>
                  </a:cubicBezTo>
                  <a:cubicBezTo>
                    <a:pt x="987" y="382"/>
                    <a:pt x="988" y="379"/>
                    <a:pt x="988" y="376"/>
                  </a:cubicBezTo>
                  <a:lnTo>
                    <a:pt x="987" y="375"/>
                  </a:lnTo>
                  <a:lnTo>
                    <a:pt x="987" y="374"/>
                  </a:lnTo>
                  <a:lnTo>
                    <a:pt x="986" y="375"/>
                  </a:lnTo>
                  <a:cubicBezTo>
                    <a:pt x="982" y="383"/>
                    <a:pt x="973" y="387"/>
                    <a:pt x="960" y="387"/>
                  </a:cubicBezTo>
                  <a:cubicBezTo>
                    <a:pt x="958" y="387"/>
                    <a:pt x="957" y="387"/>
                    <a:pt x="956" y="386"/>
                  </a:cubicBezTo>
                  <a:cubicBezTo>
                    <a:pt x="956" y="386"/>
                    <a:pt x="955" y="385"/>
                    <a:pt x="954" y="383"/>
                  </a:cubicBezTo>
                  <a:cubicBezTo>
                    <a:pt x="954" y="381"/>
                    <a:pt x="953" y="378"/>
                    <a:pt x="953" y="373"/>
                  </a:cubicBezTo>
                  <a:lnTo>
                    <a:pt x="953" y="369"/>
                  </a:lnTo>
                  <a:cubicBezTo>
                    <a:pt x="953" y="365"/>
                    <a:pt x="953" y="363"/>
                    <a:pt x="954" y="361"/>
                  </a:cubicBezTo>
                  <a:cubicBezTo>
                    <a:pt x="954" y="360"/>
                    <a:pt x="954" y="359"/>
                    <a:pt x="955" y="358"/>
                  </a:cubicBezTo>
                  <a:cubicBezTo>
                    <a:pt x="955" y="358"/>
                    <a:pt x="956" y="357"/>
                    <a:pt x="958" y="357"/>
                  </a:cubicBezTo>
                  <a:lnTo>
                    <a:pt x="961" y="357"/>
                  </a:lnTo>
                  <a:cubicBezTo>
                    <a:pt x="965" y="357"/>
                    <a:pt x="967" y="358"/>
                    <a:pt x="968" y="358"/>
                  </a:cubicBezTo>
                  <a:cubicBezTo>
                    <a:pt x="969" y="358"/>
                    <a:pt x="970" y="359"/>
                    <a:pt x="971" y="359"/>
                  </a:cubicBezTo>
                  <a:cubicBezTo>
                    <a:pt x="973" y="361"/>
                    <a:pt x="974" y="363"/>
                    <a:pt x="974" y="366"/>
                  </a:cubicBezTo>
                  <a:cubicBezTo>
                    <a:pt x="975" y="367"/>
                    <a:pt x="975" y="368"/>
                    <a:pt x="976" y="368"/>
                  </a:cubicBezTo>
                  <a:lnTo>
                    <a:pt x="977" y="367"/>
                  </a:lnTo>
                  <a:lnTo>
                    <a:pt x="977" y="366"/>
                  </a:lnTo>
                  <a:lnTo>
                    <a:pt x="977" y="364"/>
                  </a:lnTo>
                  <a:cubicBezTo>
                    <a:pt x="977" y="362"/>
                    <a:pt x="977" y="360"/>
                    <a:pt x="976" y="357"/>
                  </a:cubicBezTo>
                  <a:cubicBezTo>
                    <a:pt x="976" y="353"/>
                    <a:pt x="976" y="351"/>
                    <a:pt x="976" y="350"/>
                  </a:cubicBezTo>
                  <a:lnTo>
                    <a:pt x="976" y="348"/>
                  </a:lnTo>
                  <a:lnTo>
                    <a:pt x="976" y="345"/>
                  </a:lnTo>
                  <a:lnTo>
                    <a:pt x="975" y="344"/>
                  </a:lnTo>
                  <a:lnTo>
                    <a:pt x="974" y="345"/>
                  </a:lnTo>
                  <a:lnTo>
                    <a:pt x="973" y="347"/>
                  </a:lnTo>
                  <a:cubicBezTo>
                    <a:pt x="971" y="351"/>
                    <a:pt x="968" y="353"/>
                    <a:pt x="965" y="353"/>
                  </a:cubicBezTo>
                  <a:lnTo>
                    <a:pt x="961" y="353"/>
                  </a:lnTo>
                  <a:lnTo>
                    <a:pt x="959" y="353"/>
                  </a:lnTo>
                  <a:lnTo>
                    <a:pt x="957" y="353"/>
                  </a:lnTo>
                  <a:cubicBezTo>
                    <a:pt x="955" y="353"/>
                    <a:pt x="954" y="352"/>
                    <a:pt x="954" y="352"/>
                  </a:cubicBezTo>
                  <a:cubicBezTo>
                    <a:pt x="953" y="351"/>
                    <a:pt x="953" y="349"/>
                    <a:pt x="953" y="346"/>
                  </a:cubicBezTo>
                  <a:lnTo>
                    <a:pt x="953" y="335"/>
                  </a:lnTo>
                  <a:close/>
                  <a:moveTo>
                    <a:pt x="839" y="348"/>
                  </a:moveTo>
                  <a:lnTo>
                    <a:pt x="839" y="348"/>
                  </a:lnTo>
                  <a:cubicBezTo>
                    <a:pt x="836" y="339"/>
                    <a:pt x="834" y="333"/>
                    <a:pt x="834" y="331"/>
                  </a:cubicBezTo>
                  <a:cubicBezTo>
                    <a:pt x="834" y="328"/>
                    <a:pt x="835" y="327"/>
                    <a:pt x="838" y="326"/>
                  </a:cubicBezTo>
                  <a:cubicBezTo>
                    <a:pt x="839" y="326"/>
                    <a:pt x="840" y="325"/>
                    <a:pt x="840" y="325"/>
                  </a:cubicBezTo>
                  <a:lnTo>
                    <a:pt x="838" y="323"/>
                  </a:lnTo>
                  <a:cubicBezTo>
                    <a:pt x="838" y="323"/>
                    <a:pt x="836" y="323"/>
                    <a:pt x="834" y="324"/>
                  </a:cubicBezTo>
                  <a:lnTo>
                    <a:pt x="829" y="324"/>
                  </a:lnTo>
                  <a:lnTo>
                    <a:pt x="821" y="324"/>
                  </a:lnTo>
                  <a:cubicBezTo>
                    <a:pt x="818" y="324"/>
                    <a:pt x="816" y="323"/>
                    <a:pt x="815" y="323"/>
                  </a:cubicBezTo>
                  <a:lnTo>
                    <a:pt x="813" y="323"/>
                  </a:lnTo>
                  <a:lnTo>
                    <a:pt x="812" y="325"/>
                  </a:lnTo>
                  <a:cubicBezTo>
                    <a:pt x="812" y="325"/>
                    <a:pt x="813" y="326"/>
                    <a:pt x="814" y="326"/>
                  </a:cubicBezTo>
                  <a:cubicBezTo>
                    <a:pt x="816" y="327"/>
                    <a:pt x="818" y="328"/>
                    <a:pt x="819" y="330"/>
                  </a:cubicBezTo>
                  <a:cubicBezTo>
                    <a:pt x="821" y="332"/>
                    <a:pt x="822" y="336"/>
                    <a:pt x="825" y="342"/>
                  </a:cubicBezTo>
                  <a:cubicBezTo>
                    <a:pt x="827" y="347"/>
                    <a:pt x="829" y="353"/>
                    <a:pt x="832" y="359"/>
                  </a:cubicBezTo>
                  <a:lnTo>
                    <a:pt x="844" y="386"/>
                  </a:lnTo>
                  <a:lnTo>
                    <a:pt x="845" y="389"/>
                  </a:lnTo>
                  <a:lnTo>
                    <a:pt x="846" y="391"/>
                  </a:lnTo>
                  <a:lnTo>
                    <a:pt x="847" y="393"/>
                  </a:lnTo>
                  <a:cubicBezTo>
                    <a:pt x="848" y="393"/>
                    <a:pt x="849" y="392"/>
                    <a:pt x="850" y="390"/>
                  </a:cubicBezTo>
                  <a:cubicBezTo>
                    <a:pt x="850" y="390"/>
                    <a:pt x="851" y="388"/>
                    <a:pt x="853" y="384"/>
                  </a:cubicBezTo>
                  <a:cubicBezTo>
                    <a:pt x="853" y="384"/>
                    <a:pt x="854" y="380"/>
                    <a:pt x="857" y="374"/>
                  </a:cubicBezTo>
                  <a:lnTo>
                    <a:pt x="866" y="356"/>
                  </a:lnTo>
                  <a:lnTo>
                    <a:pt x="873" y="339"/>
                  </a:lnTo>
                  <a:cubicBezTo>
                    <a:pt x="875" y="334"/>
                    <a:pt x="877" y="330"/>
                    <a:pt x="878" y="329"/>
                  </a:cubicBezTo>
                  <a:cubicBezTo>
                    <a:pt x="879" y="327"/>
                    <a:pt x="881" y="326"/>
                    <a:pt x="883" y="326"/>
                  </a:cubicBezTo>
                  <a:lnTo>
                    <a:pt x="884" y="324"/>
                  </a:lnTo>
                  <a:lnTo>
                    <a:pt x="883" y="323"/>
                  </a:lnTo>
                  <a:lnTo>
                    <a:pt x="881" y="323"/>
                  </a:lnTo>
                  <a:cubicBezTo>
                    <a:pt x="879" y="324"/>
                    <a:pt x="877" y="324"/>
                    <a:pt x="874" y="324"/>
                  </a:cubicBezTo>
                  <a:cubicBezTo>
                    <a:pt x="873" y="324"/>
                    <a:pt x="871" y="324"/>
                    <a:pt x="869" y="324"/>
                  </a:cubicBezTo>
                  <a:lnTo>
                    <a:pt x="863" y="323"/>
                  </a:lnTo>
                  <a:cubicBezTo>
                    <a:pt x="862" y="323"/>
                    <a:pt x="861" y="323"/>
                    <a:pt x="861" y="323"/>
                  </a:cubicBezTo>
                  <a:lnTo>
                    <a:pt x="860" y="324"/>
                  </a:lnTo>
                  <a:lnTo>
                    <a:pt x="861" y="326"/>
                  </a:lnTo>
                  <a:cubicBezTo>
                    <a:pt x="864" y="326"/>
                    <a:pt x="866" y="327"/>
                    <a:pt x="867" y="328"/>
                  </a:cubicBezTo>
                  <a:cubicBezTo>
                    <a:pt x="869" y="330"/>
                    <a:pt x="870" y="331"/>
                    <a:pt x="870" y="333"/>
                  </a:cubicBezTo>
                  <a:cubicBezTo>
                    <a:pt x="870" y="337"/>
                    <a:pt x="868" y="343"/>
                    <a:pt x="864" y="351"/>
                  </a:cubicBezTo>
                  <a:lnTo>
                    <a:pt x="853" y="375"/>
                  </a:lnTo>
                  <a:lnTo>
                    <a:pt x="852" y="377"/>
                  </a:lnTo>
                  <a:lnTo>
                    <a:pt x="850" y="375"/>
                  </a:lnTo>
                  <a:lnTo>
                    <a:pt x="839" y="348"/>
                  </a:lnTo>
                  <a:close/>
                  <a:moveTo>
                    <a:pt x="754" y="376"/>
                  </a:moveTo>
                  <a:lnTo>
                    <a:pt x="754" y="376"/>
                  </a:lnTo>
                  <a:lnTo>
                    <a:pt x="754" y="334"/>
                  </a:lnTo>
                  <a:cubicBezTo>
                    <a:pt x="754" y="331"/>
                    <a:pt x="754" y="329"/>
                    <a:pt x="755" y="328"/>
                  </a:cubicBezTo>
                  <a:cubicBezTo>
                    <a:pt x="756" y="327"/>
                    <a:pt x="757" y="327"/>
                    <a:pt x="760" y="326"/>
                  </a:cubicBezTo>
                  <a:lnTo>
                    <a:pt x="761" y="326"/>
                  </a:lnTo>
                  <a:lnTo>
                    <a:pt x="761" y="325"/>
                  </a:lnTo>
                  <a:lnTo>
                    <a:pt x="760" y="323"/>
                  </a:lnTo>
                  <a:cubicBezTo>
                    <a:pt x="758" y="323"/>
                    <a:pt x="755" y="324"/>
                    <a:pt x="752" y="324"/>
                  </a:cubicBezTo>
                  <a:lnTo>
                    <a:pt x="748" y="324"/>
                  </a:lnTo>
                  <a:cubicBezTo>
                    <a:pt x="745" y="324"/>
                    <a:pt x="743" y="324"/>
                    <a:pt x="741" y="324"/>
                  </a:cubicBezTo>
                  <a:cubicBezTo>
                    <a:pt x="738" y="324"/>
                    <a:pt x="736" y="324"/>
                    <a:pt x="735" y="324"/>
                  </a:cubicBezTo>
                  <a:lnTo>
                    <a:pt x="733" y="324"/>
                  </a:lnTo>
                  <a:lnTo>
                    <a:pt x="731" y="325"/>
                  </a:lnTo>
                  <a:lnTo>
                    <a:pt x="732" y="326"/>
                  </a:lnTo>
                  <a:cubicBezTo>
                    <a:pt x="733" y="327"/>
                    <a:pt x="734" y="327"/>
                    <a:pt x="735" y="327"/>
                  </a:cubicBezTo>
                  <a:cubicBezTo>
                    <a:pt x="738" y="328"/>
                    <a:pt x="740" y="328"/>
                    <a:pt x="741" y="330"/>
                  </a:cubicBezTo>
                  <a:cubicBezTo>
                    <a:pt x="742" y="331"/>
                    <a:pt x="743" y="333"/>
                    <a:pt x="743" y="336"/>
                  </a:cubicBezTo>
                  <a:lnTo>
                    <a:pt x="743" y="375"/>
                  </a:lnTo>
                  <a:lnTo>
                    <a:pt x="743" y="380"/>
                  </a:lnTo>
                  <a:cubicBezTo>
                    <a:pt x="743" y="383"/>
                    <a:pt x="742" y="385"/>
                    <a:pt x="742" y="386"/>
                  </a:cubicBezTo>
                  <a:cubicBezTo>
                    <a:pt x="741" y="387"/>
                    <a:pt x="739" y="388"/>
                    <a:pt x="737" y="389"/>
                  </a:cubicBezTo>
                  <a:lnTo>
                    <a:pt x="735" y="390"/>
                  </a:lnTo>
                  <a:lnTo>
                    <a:pt x="736" y="391"/>
                  </a:lnTo>
                  <a:lnTo>
                    <a:pt x="737" y="392"/>
                  </a:lnTo>
                  <a:cubicBezTo>
                    <a:pt x="738" y="392"/>
                    <a:pt x="739" y="391"/>
                    <a:pt x="740" y="391"/>
                  </a:cubicBezTo>
                  <a:cubicBezTo>
                    <a:pt x="742" y="391"/>
                    <a:pt x="745" y="391"/>
                    <a:pt x="748" y="391"/>
                  </a:cubicBezTo>
                  <a:cubicBezTo>
                    <a:pt x="751" y="391"/>
                    <a:pt x="754" y="391"/>
                    <a:pt x="759" y="391"/>
                  </a:cubicBezTo>
                  <a:cubicBezTo>
                    <a:pt x="760" y="391"/>
                    <a:pt x="762" y="392"/>
                    <a:pt x="763" y="392"/>
                  </a:cubicBezTo>
                  <a:cubicBezTo>
                    <a:pt x="765" y="392"/>
                    <a:pt x="766" y="391"/>
                    <a:pt x="766" y="390"/>
                  </a:cubicBezTo>
                  <a:cubicBezTo>
                    <a:pt x="766" y="389"/>
                    <a:pt x="765" y="389"/>
                    <a:pt x="763" y="389"/>
                  </a:cubicBezTo>
                  <a:cubicBezTo>
                    <a:pt x="761" y="389"/>
                    <a:pt x="759" y="388"/>
                    <a:pt x="757" y="387"/>
                  </a:cubicBezTo>
                  <a:cubicBezTo>
                    <a:pt x="756" y="385"/>
                    <a:pt x="755" y="383"/>
                    <a:pt x="754" y="381"/>
                  </a:cubicBezTo>
                  <a:lnTo>
                    <a:pt x="754" y="376"/>
                  </a:lnTo>
                  <a:close/>
                  <a:moveTo>
                    <a:pt x="657" y="336"/>
                  </a:moveTo>
                  <a:lnTo>
                    <a:pt x="657" y="336"/>
                  </a:lnTo>
                  <a:cubicBezTo>
                    <a:pt x="657" y="333"/>
                    <a:pt x="658" y="331"/>
                    <a:pt x="659" y="330"/>
                  </a:cubicBezTo>
                  <a:cubicBezTo>
                    <a:pt x="660" y="329"/>
                    <a:pt x="663" y="329"/>
                    <a:pt x="668" y="329"/>
                  </a:cubicBezTo>
                  <a:cubicBezTo>
                    <a:pt x="672" y="329"/>
                    <a:pt x="675" y="329"/>
                    <a:pt x="677" y="331"/>
                  </a:cubicBezTo>
                  <a:cubicBezTo>
                    <a:pt x="679" y="332"/>
                    <a:pt x="680" y="334"/>
                    <a:pt x="681" y="337"/>
                  </a:cubicBezTo>
                  <a:cubicBezTo>
                    <a:pt x="681" y="339"/>
                    <a:pt x="682" y="339"/>
                    <a:pt x="682" y="339"/>
                  </a:cubicBezTo>
                  <a:lnTo>
                    <a:pt x="684" y="338"/>
                  </a:lnTo>
                  <a:cubicBezTo>
                    <a:pt x="684" y="337"/>
                    <a:pt x="684" y="335"/>
                    <a:pt x="683" y="333"/>
                  </a:cubicBezTo>
                  <a:cubicBezTo>
                    <a:pt x="683" y="331"/>
                    <a:pt x="683" y="330"/>
                    <a:pt x="683" y="329"/>
                  </a:cubicBezTo>
                  <a:lnTo>
                    <a:pt x="683" y="326"/>
                  </a:lnTo>
                  <a:cubicBezTo>
                    <a:pt x="683" y="324"/>
                    <a:pt x="682" y="324"/>
                    <a:pt x="680" y="324"/>
                  </a:cubicBezTo>
                  <a:cubicBezTo>
                    <a:pt x="679" y="324"/>
                    <a:pt x="678" y="324"/>
                    <a:pt x="676" y="324"/>
                  </a:cubicBezTo>
                  <a:cubicBezTo>
                    <a:pt x="668" y="324"/>
                    <a:pt x="660" y="324"/>
                    <a:pt x="652" y="324"/>
                  </a:cubicBezTo>
                  <a:lnTo>
                    <a:pt x="640" y="324"/>
                  </a:lnTo>
                  <a:lnTo>
                    <a:pt x="630" y="324"/>
                  </a:lnTo>
                  <a:cubicBezTo>
                    <a:pt x="628" y="324"/>
                    <a:pt x="626" y="324"/>
                    <a:pt x="624" y="324"/>
                  </a:cubicBezTo>
                  <a:lnTo>
                    <a:pt x="623" y="324"/>
                  </a:lnTo>
                  <a:cubicBezTo>
                    <a:pt x="621" y="324"/>
                    <a:pt x="621" y="325"/>
                    <a:pt x="621" y="326"/>
                  </a:cubicBezTo>
                  <a:lnTo>
                    <a:pt x="620" y="329"/>
                  </a:lnTo>
                  <a:lnTo>
                    <a:pt x="620" y="333"/>
                  </a:lnTo>
                  <a:lnTo>
                    <a:pt x="619" y="338"/>
                  </a:lnTo>
                  <a:cubicBezTo>
                    <a:pt x="619" y="339"/>
                    <a:pt x="619" y="340"/>
                    <a:pt x="619" y="341"/>
                  </a:cubicBezTo>
                  <a:lnTo>
                    <a:pt x="620" y="343"/>
                  </a:lnTo>
                  <a:cubicBezTo>
                    <a:pt x="621" y="343"/>
                    <a:pt x="622" y="342"/>
                    <a:pt x="622" y="341"/>
                  </a:cubicBezTo>
                  <a:lnTo>
                    <a:pt x="622" y="339"/>
                  </a:lnTo>
                  <a:cubicBezTo>
                    <a:pt x="623" y="336"/>
                    <a:pt x="624" y="334"/>
                    <a:pt x="625" y="333"/>
                  </a:cubicBezTo>
                  <a:cubicBezTo>
                    <a:pt x="625" y="332"/>
                    <a:pt x="626" y="331"/>
                    <a:pt x="628" y="330"/>
                  </a:cubicBezTo>
                  <a:cubicBezTo>
                    <a:pt x="631" y="329"/>
                    <a:pt x="635" y="329"/>
                    <a:pt x="642" y="329"/>
                  </a:cubicBezTo>
                  <a:cubicBezTo>
                    <a:pt x="644" y="329"/>
                    <a:pt x="646" y="330"/>
                    <a:pt x="646" y="333"/>
                  </a:cubicBezTo>
                  <a:lnTo>
                    <a:pt x="646" y="377"/>
                  </a:lnTo>
                  <a:lnTo>
                    <a:pt x="646" y="379"/>
                  </a:lnTo>
                  <a:cubicBezTo>
                    <a:pt x="646" y="382"/>
                    <a:pt x="645" y="384"/>
                    <a:pt x="644" y="386"/>
                  </a:cubicBezTo>
                  <a:cubicBezTo>
                    <a:pt x="642" y="387"/>
                    <a:pt x="640" y="388"/>
                    <a:pt x="638" y="389"/>
                  </a:cubicBezTo>
                  <a:lnTo>
                    <a:pt x="636" y="389"/>
                  </a:lnTo>
                  <a:lnTo>
                    <a:pt x="635" y="390"/>
                  </a:lnTo>
                  <a:lnTo>
                    <a:pt x="637" y="392"/>
                  </a:lnTo>
                  <a:lnTo>
                    <a:pt x="639" y="392"/>
                  </a:lnTo>
                  <a:lnTo>
                    <a:pt x="650" y="391"/>
                  </a:lnTo>
                  <a:cubicBezTo>
                    <a:pt x="652" y="391"/>
                    <a:pt x="653" y="391"/>
                    <a:pt x="655" y="391"/>
                  </a:cubicBezTo>
                  <a:lnTo>
                    <a:pt x="657" y="391"/>
                  </a:lnTo>
                  <a:lnTo>
                    <a:pt x="663" y="391"/>
                  </a:lnTo>
                  <a:lnTo>
                    <a:pt x="667" y="391"/>
                  </a:lnTo>
                  <a:lnTo>
                    <a:pt x="668" y="391"/>
                  </a:lnTo>
                  <a:lnTo>
                    <a:pt x="670" y="390"/>
                  </a:lnTo>
                  <a:lnTo>
                    <a:pt x="668" y="388"/>
                  </a:lnTo>
                  <a:cubicBezTo>
                    <a:pt x="664" y="388"/>
                    <a:pt x="661" y="387"/>
                    <a:pt x="660" y="385"/>
                  </a:cubicBezTo>
                  <a:cubicBezTo>
                    <a:pt x="658" y="382"/>
                    <a:pt x="657" y="378"/>
                    <a:pt x="657" y="373"/>
                  </a:cubicBezTo>
                  <a:lnTo>
                    <a:pt x="657" y="336"/>
                  </a:lnTo>
                  <a:close/>
                  <a:moveTo>
                    <a:pt x="544" y="329"/>
                  </a:moveTo>
                  <a:lnTo>
                    <a:pt x="544" y="329"/>
                  </a:lnTo>
                  <a:lnTo>
                    <a:pt x="566" y="381"/>
                  </a:lnTo>
                  <a:cubicBezTo>
                    <a:pt x="568" y="383"/>
                    <a:pt x="569" y="385"/>
                    <a:pt x="570" y="387"/>
                  </a:cubicBezTo>
                  <a:cubicBezTo>
                    <a:pt x="572" y="388"/>
                    <a:pt x="574" y="389"/>
                    <a:pt x="576" y="389"/>
                  </a:cubicBezTo>
                  <a:lnTo>
                    <a:pt x="577" y="391"/>
                  </a:lnTo>
                  <a:lnTo>
                    <a:pt x="576" y="392"/>
                  </a:lnTo>
                  <a:lnTo>
                    <a:pt x="574" y="392"/>
                  </a:lnTo>
                  <a:cubicBezTo>
                    <a:pt x="572" y="391"/>
                    <a:pt x="568" y="391"/>
                    <a:pt x="562" y="391"/>
                  </a:cubicBezTo>
                  <a:cubicBezTo>
                    <a:pt x="556" y="391"/>
                    <a:pt x="552" y="391"/>
                    <a:pt x="550" y="392"/>
                  </a:cubicBezTo>
                  <a:lnTo>
                    <a:pt x="549" y="392"/>
                  </a:lnTo>
                  <a:lnTo>
                    <a:pt x="548" y="390"/>
                  </a:lnTo>
                  <a:lnTo>
                    <a:pt x="549" y="389"/>
                  </a:lnTo>
                  <a:cubicBezTo>
                    <a:pt x="550" y="389"/>
                    <a:pt x="552" y="388"/>
                    <a:pt x="553" y="387"/>
                  </a:cubicBezTo>
                  <a:cubicBezTo>
                    <a:pt x="554" y="386"/>
                    <a:pt x="554" y="384"/>
                    <a:pt x="554" y="383"/>
                  </a:cubicBezTo>
                  <a:cubicBezTo>
                    <a:pt x="554" y="381"/>
                    <a:pt x="553" y="377"/>
                    <a:pt x="550" y="371"/>
                  </a:cubicBezTo>
                  <a:cubicBezTo>
                    <a:pt x="549" y="369"/>
                    <a:pt x="548" y="368"/>
                    <a:pt x="547" y="368"/>
                  </a:cubicBezTo>
                  <a:cubicBezTo>
                    <a:pt x="546" y="367"/>
                    <a:pt x="542" y="367"/>
                    <a:pt x="536" y="367"/>
                  </a:cubicBezTo>
                  <a:lnTo>
                    <a:pt x="529" y="367"/>
                  </a:lnTo>
                  <a:lnTo>
                    <a:pt x="525" y="368"/>
                  </a:lnTo>
                  <a:cubicBezTo>
                    <a:pt x="523" y="369"/>
                    <a:pt x="522" y="371"/>
                    <a:pt x="520" y="374"/>
                  </a:cubicBezTo>
                  <a:lnTo>
                    <a:pt x="519" y="378"/>
                  </a:lnTo>
                  <a:lnTo>
                    <a:pt x="518" y="382"/>
                  </a:lnTo>
                  <a:cubicBezTo>
                    <a:pt x="518" y="386"/>
                    <a:pt x="521" y="388"/>
                    <a:pt x="527" y="389"/>
                  </a:cubicBezTo>
                  <a:cubicBezTo>
                    <a:pt x="528" y="389"/>
                    <a:pt x="529" y="389"/>
                    <a:pt x="529" y="390"/>
                  </a:cubicBezTo>
                  <a:lnTo>
                    <a:pt x="527" y="392"/>
                  </a:lnTo>
                  <a:lnTo>
                    <a:pt x="524" y="391"/>
                  </a:lnTo>
                  <a:cubicBezTo>
                    <a:pt x="522" y="391"/>
                    <a:pt x="520" y="391"/>
                    <a:pt x="519" y="391"/>
                  </a:cubicBezTo>
                  <a:cubicBezTo>
                    <a:pt x="517" y="391"/>
                    <a:pt x="515" y="391"/>
                    <a:pt x="511" y="391"/>
                  </a:cubicBezTo>
                  <a:cubicBezTo>
                    <a:pt x="509" y="391"/>
                    <a:pt x="507" y="391"/>
                    <a:pt x="506" y="391"/>
                  </a:cubicBezTo>
                  <a:lnTo>
                    <a:pt x="505" y="390"/>
                  </a:lnTo>
                  <a:lnTo>
                    <a:pt x="506" y="389"/>
                  </a:lnTo>
                  <a:cubicBezTo>
                    <a:pt x="508" y="388"/>
                    <a:pt x="510" y="387"/>
                    <a:pt x="511" y="386"/>
                  </a:cubicBezTo>
                  <a:cubicBezTo>
                    <a:pt x="512" y="384"/>
                    <a:pt x="513" y="381"/>
                    <a:pt x="515" y="376"/>
                  </a:cubicBezTo>
                  <a:lnTo>
                    <a:pt x="529" y="345"/>
                  </a:lnTo>
                  <a:cubicBezTo>
                    <a:pt x="530" y="343"/>
                    <a:pt x="531" y="341"/>
                    <a:pt x="531" y="340"/>
                  </a:cubicBezTo>
                  <a:lnTo>
                    <a:pt x="536" y="331"/>
                  </a:lnTo>
                  <a:lnTo>
                    <a:pt x="538" y="326"/>
                  </a:lnTo>
                  <a:lnTo>
                    <a:pt x="538" y="326"/>
                  </a:lnTo>
                  <a:cubicBezTo>
                    <a:pt x="539" y="324"/>
                    <a:pt x="540" y="323"/>
                    <a:pt x="540" y="323"/>
                  </a:cubicBezTo>
                  <a:cubicBezTo>
                    <a:pt x="541" y="323"/>
                    <a:pt x="542" y="324"/>
                    <a:pt x="543" y="327"/>
                  </a:cubicBezTo>
                  <a:lnTo>
                    <a:pt x="544" y="329"/>
                  </a:lnTo>
                  <a:close/>
                  <a:moveTo>
                    <a:pt x="546" y="360"/>
                  </a:moveTo>
                  <a:lnTo>
                    <a:pt x="546" y="360"/>
                  </a:lnTo>
                  <a:lnTo>
                    <a:pt x="539" y="345"/>
                  </a:lnTo>
                  <a:cubicBezTo>
                    <a:pt x="538" y="341"/>
                    <a:pt x="537" y="340"/>
                    <a:pt x="536" y="340"/>
                  </a:cubicBezTo>
                  <a:cubicBezTo>
                    <a:pt x="536" y="340"/>
                    <a:pt x="535" y="341"/>
                    <a:pt x="534" y="343"/>
                  </a:cubicBezTo>
                  <a:lnTo>
                    <a:pt x="533" y="345"/>
                  </a:lnTo>
                  <a:lnTo>
                    <a:pt x="527" y="358"/>
                  </a:lnTo>
                  <a:lnTo>
                    <a:pt x="527" y="360"/>
                  </a:lnTo>
                  <a:lnTo>
                    <a:pt x="526" y="361"/>
                  </a:lnTo>
                  <a:cubicBezTo>
                    <a:pt x="526" y="362"/>
                    <a:pt x="528" y="363"/>
                    <a:pt x="530" y="363"/>
                  </a:cubicBezTo>
                  <a:lnTo>
                    <a:pt x="545" y="363"/>
                  </a:lnTo>
                  <a:cubicBezTo>
                    <a:pt x="546" y="363"/>
                    <a:pt x="546" y="362"/>
                    <a:pt x="546" y="361"/>
                  </a:cubicBezTo>
                  <a:lnTo>
                    <a:pt x="546" y="361"/>
                  </a:lnTo>
                  <a:lnTo>
                    <a:pt x="546" y="360"/>
                  </a:lnTo>
                  <a:close/>
                  <a:moveTo>
                    <a:pt x="447" y="376"/>
                  </a:moveTo>
                  <a:lnTo>
                    <a:pt x="447" y="376"/>
                  </a:lnTo>
                  <a:lnTo>
                    <a:pt x="447" y="334"/>
                  </a:lnTo>
                  <a:cubicBezTo>
                    <a:pt x="447" y="331"/>
                    <a:pt x="447" y="329"/>
                    <a:pt x="448" y="328"/>
                  </a:cubicBezTo>
                  <a:cubicBezTo>
                    <a:pt x="449" y="327"/>
                    <a:pt x="450" y="327"/>
                    <a:pt x="453" y="326"/>
                  </a:cubicBezTo>
                  <a:lnTo>
                    <a:pt x="454" y="326"/>
                  </a:lnTo>
                  <a:lnTo>
                    <a:pt x="454" y="325"/>
                  </a:lnTo>
                  <a:lnTo>
                    <a:pt x="452" y="323"/>
                  </a:lnTo>
                  <a:cubicBezTo>
                    <a:pt x="451" y="323"/>
                    <a:pt x="448" y="324"/>
                    <a:pt x="445" y="324"/>
                  </a:cubicBezTo>
                  <a:lnTo>
                    <a:pt x="441" y="324"/>
                  </a:lnTo>
                  <a:cubicBezTo>
                    <a:pt x="438" y="324"/>
                    <a:pt x="436" y="324"/>
                    <a:pt x="434" y="324"/>
                  </a:cubicBezTo>
                  <a:cubicBezTo>
                    <a:pt x="431" y="324"/>
                    <a:pt x="429" y="324"/>
                    <a:pt x="428" y="324"/>
                  </a:cubicBezTo>
                  <a:lnTo>
                    <a:pt x="426" y="324"/>
                  </a:lnTo>
                  <a:lnTo>
                    <a:pt x="424" y="325"/>
                  </a:lnTo>
                  <a:lnTo>
                    <a:pt x="425" y="326"/>
                  </a:lnTo>
                  <a:cubicBezTo>
                    <a:pt x="426" y="327"/>
                    <a:pt x="427" y="327"/>
                    <a:pt x="428" y="327"/>
                  </a:cubicBezTo>
                  <a:cubicBezTo>
                    <a:pt x="431" y="328"/>
                    <a:pt x="433" y="328"/>
                    <a:pt x="434" y="330"/>
                  </a:cubicBezTo>
                  <a:cubicBezTo>
                    <a:pt x="435" y="331"/>
                    <a:pt x="436" y="333"/>
                    <a:pt x="436" y="336"/>
                  </a:cubicBezTo>
                  <a:lnTo>
                    <a:pt x="436" y="375"/>
                  </a:lnTo>
                  <a:lnTo>
                    <a:pt x="436" y="380"/>
                  </a:lnTo>
                  <a:cubicBezTo>
                    <a:pt x="436" y="383"/>
                    <a:pt x="435" y="385"/>
                    <a:pt x="435" y="386"/>
                  </a:cubicBezTo>
                  <a:cubicBezTo>
                    <a:pt x="434" y="387"/>
                    <a:pt x="432" y="388"/>
                    <a:pt x="430" y="389"/>
                  </a:cubicBezTo>
                  <a:lnTo>
                    <a:pt x="428" y="390"/>
                  </a:lnTo>
                  <a:lnTo>
                    <a:pt x="428" y="391"/>
                  </a:lnTo>
                  <a:lnTo>
                    <a:pt x="430" y="392"/>
                  </a:lnTo>
                  <a:cubicBezTo>
                    <a:pt x="431" y="392"/>
                    <a:pt x="432" y="391"/>
                    <a:pt x="433" y="391"/>
                  </a:cubicBezTo>
                  <a:cubicBezTo>
                    <a:pt x="435" y="391"/>
                    <a:pt x="438" y="391"/>
                    <a:pt x="441" y="391"/>
                  </a:cubicBezTo>
                  <a:cubicBezTo>
                    <a:pt x="444" y="391"/>
                    <a:pt x="447" y="391"/>
                    <a:pt x="452" y="391"/>
                  </a:cubicBezTo>
                  <a:cubicBezTo>
                    <a:pt x="453" y="391"/>
                    <a:pt x="455" y="392"/>
                    <a:pt x="456" y="392"/>
                  </a:cubicBezTo>
                  <a:cubicBezTo>
                    <a:pt x="458" y="392"/>
                    <a:pt x="459" y="391"/>
                    <a:pt x="459" y="390"/>
                  </a:cubicBezTo>
                  <a:cubicBezTo>
                    <a:pt x="459" y="389"/>
                    <a:pt x="458" y="389"/>
                    <a:pt x="456" y="389"/>
                  </a:cubicBezTo>
                  <a:cubicBezTo>
                    <a:pt x="454" y="389"/>
                    <a:pt x="452" y="388"/>
                    <a:pt x="450" y="387"/>
                  </a:cubicBezTo>
                  <a:cubicBezTo>
                    <a:pt x="449" y="385"/>
                    <a:pt x="448" y="383"/>
                    <a:pt x="447" y="381"/>
                  </a:cubicBezTo>
                  <a:lnTo>
                    <a:pt x="447" y="376"/>
                  </a:lnTo>
                  <a:close/>
                  <a:moveTo>
                    <a:pt x="350" y="336"/>
                  </a:moveTo>
                  <a:lnTo>
                    <a:pt x="350" y="336"/>
                  </a:lnTo>
                  <a:cubicBezTo>
                    <a:pt x="350" y="333"/>
                    <a:pt x="351" y="331"/>
                    <a:pt x="352" y="330"/>
                  </a:cubicBezTo>
                  <a:cubicBezTo>
                    <a:pt x="353" y="329"/>
                    <a:pt x="356" y="329"/>
                    <a:pt x="361" y="329"/>
                  </a:cubicBezTo>
                  <a:cubicBezTo>
                    <a:pt x="365" y="329"/>
                    <a:pt x="368" y="329"/>
                    <a:pt x="370" y="331"/>
                  </a:cubicBezTo>
                  <a:cubicBezTo>
                    <a:pt x="372" y="332"/>
                    <a:pt x="373" y="334"/>
                    <a:pt x="374" y="337"/>
                  </a:cubicBezTo>
                  <a:cubicBezTo>
                    <a:pt x="374" y="339"/>
                    <a:pt x="375" y="339"/>
                    <a:pt x="375" y="339"/>
                  </a:cubicBezTo>
                  <a:lnTo>
                    <a:pt x="377" y="338"/>
                  </a:lnTo>
                  <a:cubicBezTo>
                    <a:pt x="377" y="337"/>
                    <a:pt x="377" y="335"/>
                    <a:pt x="376" y="333"/>
                  </a:cubicBezTo>
                  <a:cubicBezTo>
                    <a:pt x="376" y="331"/>
                    <a:pt x="376" y="330"/>
                    <a:pt x="376" y="329"/>
                  </a:cubicBezTo>
                  <a:lnTo>
                    <a:pt x="376" y="326"/>
                  </a:lnTo>
                  <a:cubicBezTo>
                    <a:pt x="376" y="324"/>
                    <a:pt x="375" y="324"/>
                    <a:pt x="373" y="324"/>
                  </a:cubicBezTo>
                  <a:cubicBezTo>
                    <a:pt x="372" y="324"/>
                    <a:pt x="371" y="324"/>
                    <a:pt x="369" y="324"/>
                  </a:cubicBezTo>
                  <a:cubicBezTo>
                    <a:pt x="361" y="324"/>
                    <a:pt x="353" y="324"/>
                    <a:pt x="345" y="324"/>
                  </a:cubicBezTo>
                  <a:lnTo>
                    <a:pt x="333" y="324"/>
                  </a:lnTo>
                  <a:lnTo>
                    <a:pt x="323" y="324"/>
                  </a:lnTo>
                  <a:cubicBezTo>
                    <a:pt x="320" y="324"/>
                    <a:pt x="319" y="324"/>
                    <a:pt x="317" y="324"/>
                  </a:cubicBezTo>
                  <a:lnTo>
                    <a:pt x="316" y="324"/>
                  </a:lnTo>
                  <a:cubicBezTo>
                    <a:pt x="314" y="324"/>
                    <a:pt x="314" y="325"/>
                    <a:pt x="314" y="326"/>
                  </a:cubicBezTo>
                  <a:lnTo>
                    <a:pt x="313" y="329"/>
                  </a:lnTo>
                  <a:lnTo>
                    <a:pt x="313" y="333"/>
                  </a:lnTo>
                  <a:lnTo>
                    <a:pt x="312" y="338"/>
                  </a:lnTo>
                  <a:cubicBezTo>
                    <a:pt x="312" y="339"/>
                    <a:pt x="312" y="340"/>
                    <a:pt x="312" y="341"/>
                  </a:cubicBezTo>
                  <a:lnTo>
                    <a:pt x="313" y="343"/>
                  </a:lnTo>
                  <a:cubicBezTo>
                    <a:pt x="314" y="343"/>
                    <a:pt x="315" y="342"/>
                    <a:pt x="315" y="341"/>
                  </a:cubicBezTo>
                  <a:lnTo>
                    <a:pt x="315" y="339"/>
                  </a:lnTo>
                  <a:cubicBezTo>
                    <a:pt x="316" y="336"/>
                    <a:pt x="317" y="334"/>
                    <a:pt x="318" y="333"/>
                  </a:cubicBezTo>
                  <a:cubicBezTo>
                    <a:pt x="318" y="332"/>
                    <a:pt x="319" y="331"/>
                    <a:pt x="321" y="330"/>
                  </a:cubicBezTo>
                  <a:cubicBezTo>
                    <a:pt x="324" y="329"/>
                    <a:pt x="328" y="329"/>
                    <a:pt x="335" y="329"/>
                  </a:cubicBezTo>
                  <a:cubicBezTo>
                    <a:pt x="337" y="329"/>
                    <a:pt x="339" y="330"/>
                    <a:pt x="339" y="333"/>
                  </a:cubicBezTo>
                  <a:lnTo>
                    <a:pt x="339" y="377"/>
                  </a:lnTo>
                  <a:lnTo>
                    <a:pt x="339" y="379"/>
                  </a:lnTo>
                  <a:cubicBezTo>
                    <a:pt x="339" y="382"/>
                    <a:pt x="338" y="384"/>
                    <a:pt x="337" y="386"/>
                  </a:cubicBezTo>
                  <a:cubicBezTo>
                    <a:pt x="335" y="387"/>
                    <a:pt x="333" y="388"/>
                    <a:pt x="331" y="389"/>
                  </a:cubicBezTo>
                  <a:lnTo>
                    <a:pt x="329" y="389"/>
                  </a:lnTo>
                  <a:lnTo>
                    <a:pt x="328" y="390"/>
                  </a:lnTo>
                  <a:lnTo>
                    <a:pt x="330" y="392"/>
                  </a:lnTo>
                  <a:lnTo>
                    <a:pt x="332" y="392"/>
                  </a:lnTo>
                  <a:lnTo>
                    <a:pt x="343" y="391"/>
                  </a:lnTo>
                  <a:cubicBezTo>
                    <a:pt x="345" y="391"/>
                    <a:pt x="346" y="391"/>
                    <a:pt x="348" y="391"/>
                  </a:cubicBezTo>
                  <a:lnTo>
                    <a:pt x="350" y="391"/>
                  </a:lnTo>
                  <a:lnTo>
                    <a:pt x="356" y="391"/>
                  </a:lnTo>
                  <a:lnTo>
                    <a:pt x="360" y="391"/>
                  </a:lnTo>
                  <a:lnTo>
                    <a:pt x="361" y="391"/>
                  </a:lnTo>
                  <a:lnTo>
                    <a:pt x="363" y="390"/>
                  </a:lnTo>
                  <a:lnTo>
                    <a:pt x="361" y="388"/>
                  </a:lnTo>
                  <a:cubicBezTo>
                    <a:pt x="357" y="388"/>
                    <a:pt x="354" y="387"/>
                    <a:pt x="353" y="385"/>
                  </a:cubicBezTo>
                  <a:cubicBezTo>
                    <a:pt x="351" y="382"/>
                    <a:pt x="350" y="378"/>
                    <a:pt x="350" y="373"/>
                  </a:cubicBezTo>
                  <a:lnTo>
                    <a:pt x="350" y="336"/>
                  </a:lnTo>
                  <a:close/>
                  <a:moveTo>
                    <a:pt x="252" y="376"/>
                  </a:moveTo>
                  <a:lnTo>
                    <a:pt x="252" y="376"/>
                  </a:lnTo>
                  <a:lnTo>
                    <a:pt x="252" y="334"/>
                  </a:lnTo>
                  <a:cubicBezTo>
                    <a:pt x="252" y="331"/>
                    <a:pt x="253" y="329"/>
                    <a:pt x="253" y="328"/>
                  </a:cubicBezTo>
                  <a:cubicBezTo>
                    <a:pt x="254" y="327"/>
                    <a:pt x="256" y="327"/>
                    <a:pt x="258" y="326"/>
                  </a:cubicBezTo>
                  <a:lnTo>
                    <a:pt x="259" y="326"/>
                  </a:lnTo>
                  <a:lnTo>
                    <a:pt x="259" y="325"/>
                  </a:lnTo>
                  <a:lnTo>
                    <a:pt x="258" y="323"/>
                  </a:lnTo>
                  <a:cubicBezTo>
                    <a:pt x="256" y="323"/>
                    <a:pt x="253" y="324"/>
                    <a:pt x="250" y="324"/>
                  </a:cubicBezTo>
                  <a:lnTo>
                    <a:pt x="246" y="324"/>
                  </a:lnTo>
                  <a:cubicBezTo>
                    <a:pt x="244" y="324"/>
                    <a:pt x="241" y="324"/>
                    <a:pt x="240" y="324"/>
                  </a:cubicBezTo>
                  <a:cubicBezTo>
                    <a:pt x="237" y="324"/>
                    <a:pt x="235" y="324"/>
                    <a:pt x="234" y="324"/>
                  </a:cubicBezTo>
                  <a:lnTo>
                    <a:pt x="231" y="324"/>
                  </a:lnTo>
                  <a:lnTo>
                    <a:pt x="230" y="325"/>
                  </a:lnTo>
                  <a:lnTo>
                    <a:pt x="231" y="326"/>
                  </a:lnTo>
                  <a:cubicBezTo>
                    <a:pt x="231" y="327"/>
                    <a:pt x="232" y="327"/>
                    <a:pt x="234" y="327"/>
                  </a:cubicBezTo>
                  <a:cubicBezTo>
                    <a:pt x="237" y="328"/>
                    <a:pt x="238" y="328"/>
                    <a:pt x="240" y="330"/>
                  </a:cubicBezTo>
                  <a:cubicBezTo>
                    <a:pt x="241" y="331"/>
                    <a:pt x="241" y="333"/>
                    <a:pt x="241" y="336"/>
                  </a:cubicBezTo>
                  <a:lnTo>
                    <a:pt x="241" y="375"/>
                  </a:lnTo>
                  <a:lnTo>
                    <a:pt x="241" y="380"/>
                  </a:lnTo>
                  <a:cubicBezTo>
                    <a:pt x="241" y="383"/>
                    <a:pt x="241" y="385"/>
                    <a:pt x="240" y="386"/>
                  </a:cubicBezTo>
                  <a:cubicBezTo>
                    <a:pt x="239" y="387"/>
                    <a:pt x="238" y="388"/>
                    <a:pt x="235" y="389"/>
                  </a:cubicBezTo>
                  <a:lnTo>
                    <a:pt x="234" y="390"/>
                  </a:lnTo>
                  <a:lnTo>
                    <a:pt x="234" y="391"/>
                  </a:lnTo>
                  <a:lnTo>
                    <a:pt x="235" y="392"/>
                  </a:lnTo>
                  <a:cubicBezTo>
                    <a:pt x="236" y="392"/>
                    <a:pt x="237" y="391"/>
                    <a:pt x="239" y="391"/>
                  </a:cubicBezTo>
                  <a:cubicBezTo>
                    <a:pt x="241" y="391"/>
                    <a:pt x="243" y="391"/>
                    <a:pt x="247" y="391"/>
                  </a:cubicBezTo>
                  <a:cubicBezTo>
                    <a:pt x="249" y="391"/>
                    <a:pt x="253" y="391"/>
                    <a:pt x="257" y="391"/>
                  </a:cubicBezTo>
                  <a:cubicBezTo>
                    <a:pt x="259" y="391"/>
                    <a:pt x="260" y="392"/>
                    <a:pt x="261" y="392"/>
                  </a:cubicBezTo>
                  <a:cubicBezTo>
                    <a:pt x="263" y="392"/>
                    <a:pt x="264" y="391"/>
                    <a:pt x="264" y="390"/>
                  </a:cubicBezTo>
                  <a:cubicBezTo>
                    <a:pt x="264" y="389"/>
                    <a:pt x="263" y="389"/>
                    <a:pt x="262" y="389"/>
                  </a:cubicBezTo>
                  <a:cubicBezTo>
                    <a:pt x="259" y="389"/>
                    <a:pt x="257" y="388"/>
                    <a:pt x="256" y="387"/>
                  </a:cubicBezTo>
                  <a:cubicBezTo>
                    <a:pt x="254" y="385"/>
                    <a:pt x="253" y="383"/>
                    <a:pt x="253" y="381"/>
                  </a:cubicBezTo>
                  <a:lnTo>
                    <a:pt x="252" y="376"/>
                  </a:lnTo>
                  <a:close/>
                  <a:moveTo>
                    <a:pt x="135" y="335"/>
                  </a:moveTo>
                  <a:lnTo>
                    <a:pt x="135" y="335"/>
                  </a:lnTo>
                  <a:cubicBezTo>
                    <a:pt x="134" y="335"/>
                    <a:pt x="134" y="334"/>
                    <a:pt x="132" y="332"/>
                  </a:cubicBezTo>
                  <a:lnTo>
                    <a:pt x="129" y="328"/>
                  </a:lnTo>
                  <a:cubicBezTo>
                    <a:pt x="127" y="326"/>
                    <a:pt x="126" y="324"/>
                    <a:pt x="125" y="324"/>
                  </a:cubicBezTo>
                  <a:lnTo>
                    <a:pt x="123" y="323"/>
                  </a:lnTo>
                  <a:lnTo>
                    <a:pt x="120" y="324"/>
                  </a:lnTo>
                  <a:cubicBezTo>
                    <a:pt x="117" y="324"/>
                    <a:pt x="114" y="324"/>
                    <a:pt x="112" y="324"/>
                  </a:cubicBezTo>
                  <a:lnTo>
                    <a:pt x="110" y="324"/>
                  </a:lnTo>
                  <a:lnTo>
                    <a:pt x="106" y="324"/>
                  </a:lnTo>
                  <a:lnTo>
                    <a:pt x="104" y="325"/>
                  </a:lnTo>
                  <a:lnTo>
                    <a:pt x="106" y="327"/>
                  </a:lnTo>
                  <a:cubicBezTo>
                    <a:pt x="113" y="327"/>
                    <a:pt x="117" y="332"/>
                    <a:pt x="117" y="342"/>
                  </a:cubicBezTo>
                  <a:lnTo>
                    <a:pt x="117" y="364"/>
                  </a:lnTo>
                  <a:lnTo>
                    <a:pt x="117" y="376"/>
                  </a:lnTo>
                  <a:cubicBezTo>
                    <a:pt x="117" y="380"/>
                    <a:pt x="116" y="383"/>
                    <a:pt x="115" y="385"/>
                  </a:cubicBezTo>
                  <a:cubicBezTo>
                    <a:pt x="114" y="387"/>
                    <a:pt x="112" y="388"/>
                    <a:pt x="110" y="389"/>
                  </a:cubicBezTo>
                  <a:lnTo>
                    <a:pt x="109" y="390"/>
                  </a:lnTo>
                  <a:lnTo>
                    <a:pt x="110" y="392"/>
                  </a:lnTo>
                  <a:lnTo>
                    <a:pt x="112" y="391"/>
                  </a:lnTo>
                  <a:cubicBezTo>
                    <a:pt x="115" y="391"/>
                    <a:pt x="118" y="391"/>
                    <a:pt x="121" y="391"/>
                  </a:cubicBezTo>
                  <a:cubicBezTo>
                    <a:pt x="125" y="391"/>
                    <a:pt x="128" y="391"/>
                    <a:pt x="130" y="391"/>
                  </a:cubicBezTo>
                  <a:lnTo>
                    <a:pt x="132" y="392"/>
                  </a:lnTo>
                  <a:lnTo>
                    <a:pt x="134" y="390"/>
                  </a:lnTo>
                  <a:lnTo>
                    <a:pt x="132" y="389"/>
                  </a:lnTo>
                  <a:cubicBezTo>
                    <a:pt x="127" y="388"/>
                    <a:pt x="124" y="386"/>
                    <a:pt x="123" y="383"/>
                  </a:cubicBezTo>
                  <a:cubicBezTo>
                    <a:pt x="122" y="379"/>
                    <a:pt x="121" y="372"/>
                    <a:pt x="121" y="362"/>
                  </a:cubicBezTo>
                  <a:lnTo>
                    <a:pt x="121" y="343"/>
                  </a:lnTo>
                  <a:lnTo>
                    <a:pt x="121" y="342"/>
                  </a:lnTo>
                  <a:cubicBezTo>
                    <a:pt x="121" y="340"/>
                    <a:pt x="122" y="339"/>
                    <a:pt x="123" y="339"/>
                  </a:cubicBezTo>
                  <a:lnTo>
                    <a:pt x="124" y="341"/>
                  </a:lnTo>
                  <a:lnTo>
                    <a:pt x="169" y="390"/>
                  </a:lnTo>
                  <a:lnTo>
                    <a:pt x="171" y="392"/>
                  </a:lnTo>
                  <a:lnTo>
                    <a:pt x="172" y="390"/>
                  </a:lnTo>
                  <a:lnTo>
                    <a:pt x="172" y="384"/>
                  </a:lnTo>
                  <a:lnTo>
                    <a:pt x="172" y="380"/>
                  </a:lnTo>
                  <a:lnTo>
                    <a:pt x="172" y="375"/>
                  </a:lnTo>
                  <a:lnTo>
                    <a:pt x="172" y="371"/>
                  </a:lnTo>
                  <a:lnTo>
                    <a:pt x="173" y="340"/>
                  </a:lnTo>
                  <a:lnTo>
                    <a:pt x="173" y="337"/>
                  </a:lnTo>
                  <a:cubicBezTo>
                    <a:pt x="173" y="331"/>
                    <a:pt x="175" y="327"/>
                    <a:pt x="179" y="326"/>
                  </a:cubicBezTo>
                  <a:lnTo>
                    <a:pt x="180" y="325"/>
                  </a:lnTo>
                  <a:lnTo>
                    <a:pt x="179" y="323"/>
                  </a:lnTo>
                  <a:lnTo>
                    <a:pt x="177" y="323"/>
                  </a:lnTo>
                  <a:cubicBezTo>
                    <a:pt x="172" y="324"/>
                    <a:pt x="169" y="324"/>
                    <a:pt x="167" y="324"/>
                  </a:cubicBezTo>
                  <a:cubicBezTo>
                    <a:pt x="165" y="324"/>
                    <a:pt x="164" y="324"/>
                    <a:pt x="162" y="324"/>
                  </a:cubicBezTo>
                  <a:cubicBezTo>
                    <a:pt x="160" y="324"/>
                    <a:pt x="158" y="323"/>
                    <a:pt x="157" y="323"/>
                  </a:cubicBezTo>
                  <a:lnTo>
                    <a:pt x="155" y="325"/>
                  </a:lnTo>
                  <a:lnTo>
                    <a:pt x="157" y="326"/>
                  </a:lnTo>
                  <a:cubicBezTo>
                    <a:pt x="161" y="326"/>
                    <a:pt x="164" y="328"/>
                    <a:pt x="166" y="330"/>
                  </a:cubicBezTo>
                  <a:cubicBezTo>
                    <a:pt x="168" y="333"/>
                    <a:pt x="168" y="338"/>
                    <a:pt x="168" y="346"/>
                  </a:cubicBezTo>
                  <a:cubicBezTo>
                    <a:pt x="168" y="353"/>
                    <a:pt x="168" y="360"/>
                    <a:pt x="168" y="367"/>
                  </a:cubicBezTo>
                  <a:cubicBezTo>
                    <a:pt x="168" y="369"/>
                    <a:pt x="167" y="370"/>
                    <a:pt x="167" y="370"/>
                  </a:cubicBezTo>
                  <a:cubicBezTo>
                    <a:pt x="166" y="370"/>
                    <a:pt x="165" y="369"/>
                    <a:pt x="162" y="366"/>
                  </a:cubicBezTo>
                  <a:lnTo>
                    <a:pt x="161" y="364"/>
                  </a:lnTo>
                  <a:lnTo>
                    <a:pt x="135" y="335"/>
                  </a:lnTo>
                  <a:close/>
                  <a:moveTo>
                    <a:pt x="46" y="376"/>
                  </a:moveTo>
                  <a:lnTo>
                    <a:pt x="46" y="376"/>
                  </a:lnTo>
                  <a:lnTo>
                    <a:pt x="46" y="334"/>
                  </a:lnTo>
                  <a:cubicBezTo>
                    <a:pt x="46" y="331"/>
                    <a:pt x="46" y="329"/>
                    <a:pt x="47" y="328"/>
                  </a:cubicBezTo>
                  <a:cubicBezTo>
                    <a:pt x="48" y="327"/>
                    <a:pt x="49" y="327"/>
                    <a:pt x="52" y="326"/>
                  </a:cubicBezTo>
                  <a:lnTo>
                    <a:pt x="53" y="326"/>
                  </a:lnTo>
                  <a:lnTo>
                    <a:pt x="53" y="325"/>
                  </a:lnTo>
                  <a:lnTo>
                    <a:pt x="52" y="323"/>
                  </a:lnTo>
                  <a:cubicBezTo>
                    <a:pt x="50" y="323"/>
                    <a:pt x="47" y="324"/>
                    <a:pt x="44" y="324"/>
                  </a:cubicBezTo>
                  <a:lnTo>
                    <a:pt x="40" y="324"/>
                  </a:lnTo>
                  <a:cubicBezTo>
                    <a:pt x="37" y="324"/>
                    <a:pt x="35" y="324"/>
                    <a:pt x="33" y="324"/>
                  </a:cubicBezTo>
                  <a:cubicBezTo>
                    <a:pt x="30" y="324"/>
                    <a:pt x="29" y="324"/>
                    <a:pt x="27" y="324"/>
                  </a:cubicBezTo>
                  <a:lnTo>
                    <a:pt x="25" y="324"/>
                  </a:lnTo>
                  <a:lnTo>
                    <a:pt x="23" y="325"/>
                  </a:lnTo>
                  <a:lnTo>
                    <a:pt x="24" y="326"/>
                  </a:lnTo>
                  <a:cubicBezTo>
                    <a:pt x="25" y="327"/>
                    <a:pt x="26" y="327"/>
                    <a:pt x="27" y="327"/>
                  </a:cubicBezTo>
                  <a:cubicBezTo>
                    <a:pt x="30" y="328"/>
                    <a:pt x="32" y="328"/>
                    <a:pt x="33" y="330"/>
                  </a:cubicBezTo>
                  <a:cubicBezTo>
                    <a:pt x="34" y="331"/>
                    <a:pt x="35" y="333"/>
                    <a:pt x="35" y="336"/>
                  </a:cubicBezTo>
                  <a:lnTo>
                    <a:pt x="35" y="375"/>
                  </a:lnTo>
                  <a:lnTo>
                    <a:pt x="35" y="380"/>
                  </a:lnTo>
                  <a:cubicBezTo>
                    <a:pt x="35" y="383"/>
                    <a:pt x="34" y="385"/>
                    <a:pt x="34" y="386"/>
                  </a:cubicBezTo>
                  <a:cubicBezTo>
                    <a:pt x="33" y="387"/>
                    <a:pt x="31" y="388"/>
                    <a:pt x="29" y="389"/>
                  </a:cubicBezTo>
                  <a:lnTo>
                    <a:pt x="27" y="390"/>
                  </a:lnTo>
                  <a:lnTo>
                    <a:pt x="28" y="391"/>
                  </a:lnTo>
                  <a:lnTo>
                    <a:pt x="29" y="392"/>
                  </a:lnTo>
                  <a:cubicBezTo>
                    <a:pt x="30" y="392"/>
                    <a:pt x="31" y="391"/>
                    <a:pt x="32" y="391"/>
                  </a:cubicBezTo>
                  <a:cubicBezTo>
                    <a:pt x="34" y="391"/>
                    <a:pt x="37" y="391"/>
                    <a:pt x="40" y="391"/>
                  </a:cubicBezTo>
                  <a:cubicBezTo>
                    <a:pt x="43" y="391"/>
                    <a:pt x="46" y="391"/>
                    <a:pt x="51" y="391"/>
                  </a:cubicBezTo>
                  <a:cubicBezTo>
                    <a:pt x="52" y="391"/>
                    <a:pt x="54" y="392"/>
                    <a:pt x="55" y="392"/>
                  </a:cubicBezTo>
                  <a:cubicBezTo>
                    <a:pt x="57" y="392"/>
                    <a:pt x="58" y="391"/>
                    <a:pt x="58" y="390"/>
                  </a:cubicBezTo>
                  <a:cubicBezTo>
                    <a:pt x="58" y="389"/>
                    <a:pt x="57" y="389"/>
                    <a:pt x="55" y="389"/>
                  </a:cubicBezTo>
                  <a:cubicBezTo>
                    <a:pt x="53" y="389"/>
                    <a:pt x="51" y="388"/>
                    <a:pt x="49" y="387"/>
                  </a:cubicBezTo>
                  <a:cubicBezTo>
                    <a:pt x="48" y="385"/>
                    <a:pt x="47" y="383"/>
                    <a:pt x="46" y="381"/>
                  </a:cubicBezTo>
                  <a:lnTo>
                    <a:pt x="46" y="376"/>
                  </a:lnTo>
                  <a:close/>
                  <a:moveTo>
                    <a:pt x="730" y="275"/>
                  </a:moveTo>
                  <a:lnTo>
                    <a:pt x="730" y="275"/>
                  </a:lnTo>
                  <a:cubicBezTo>
                    <a:pt x="727" y="275"/>
                    <a:pt x="725" y="274"/>
                    <a:pt x="723" y="273"/>
                  </a:cubicBezTo>
                  <a:lnTo>
                    <a:pt x="721" y="271"/>
                  </a:lnTo>
                  <a:cubicBezTo>
                    <a:pt x="720" y="269"/>
                    <a:pt x="720" y="266"/>
                    <a:pt x="720" y="261"/>
                  </a:cubicBezTo>
                  <a:cubicBezTo>
                    <a:pt x="719" y="256"/>
                    <a:pt x="719" y="242"/>
                    <a:pt x="718" y="218"/>
                  </a:cubicBezTo>
                  <a:cubicBezTo>
                    <a:pt x="718" y="209"/>
                    <a:pt x="718" y="207"/>
                    <a:pt x="718" y="188"/>
                  </a:cubicBezTo>
                  <a:lnTo>
                    <a:pt x="661" y="188"/>
                  </a:lnTo>
                  <a:cubicBezTo>
                    <a:pt x="661" y="204"/>
                    <a:pt x="661" y="211"/>
                    <a:pt x="660" y="231"/>
                  </a:cubicBezTo>
                  <a:cubicBezTo>
                    <a:pt x="660" y="252"/>
                    <a:pt x="659" y="264"/>
                    <a:pt x="658" y="268"/>
                  </a:cubicBezTo>
                  <a:cubicBezTo>
                    <a:pt x="658" y="270"/>
                    <a:pt x="657" y="272"/>
                    <a:pt x="656" y="273"/>
                  </a:cubicBezTo>
                  <a:cubicBezTo>
                    <a:pt x="655" y="274"/>
                    <a:pt x="653" y="275"/>
                    <a:pt x="651" y="275"/>
                  </a:cubicBezTo>
                  <a:cubicBezTo>
                    <a:pt x="648" y="276"/>
                    <a:pt x="641" y="276"/>
                    <a:pt x="629" y="277"/>
                  </a:cubicBezTo>
                  <a:cubicBezTo>
                    <a:pt x="616" y="276"/>
                    <a:pt x="607" y="275"/>
                    <a:pt x="603" y="273"/>
                  </a:cubicBezTo>
                  <a:cubicBezTo>
                    <a:pt x="602" y="272"/>
                    <a:pt x="600" y="271"/>
                    <a:pt x="600" y="269"/>
                  </a:cubicBezTo>
                  <a:cubicBezTo>
                    <a:pt x="599" y="264"/>
                    <a:pt x="598" y="251"/>
                    <a:pt x="598" y="228"/>
                  </a:cubicBezTo>
                  <a:lnTo>
                    <a:pt x="598" y="188"/>
                  </a:lnTo>
                  <a:lnTo>
                    <a:pt x="541" y="188"/>
                  </a:lnTo>
                  <a:cubicBezTo>
                    <a:pt x="541" y="200"/>
                    <a:pt x="541" y="201"/>
                    <a:pt x="541" y="211"/>
                  </a:cubicBezTo>
                  <a:cubicBezTo>
                    <a:pt x="541" y="240"/>
                    <a:pt x="541" y="259"/>
                    <a:pt x="539" y="266"/>
                  </a:cubicBezTo>
                  <a:cubicBezTo>
                    <a:pt x="539" y="270"/>
                    <a:pt x="537" y="272"/>
                    <a:pt x="535" y="273"/>
                  </a:cubicBezTo>
                  <a:cubicBezTo>
                    <a:pt x="532" y="274"/>
                    <a:pt x="523" y="276"/>
                    <a:pt x="508" y="277"/>
                  </a:cubicBezTo>
                  <a:cubicBezTo>
                    <a:pt x="494" y="276"/>
                    <a:pt x="485" y="275"/>
                    <a:pt x="483" y="274"/>
                  </a:cubicBezTo>
                  <a:cubicBezTo>
                    <a:pt x="481" y="273"/>
                    <a:pt x="480" y="271"/>
                    <a:pt x="479" y="269"/>
                  </a:cubicBezTo>
                  <a:cubicBezTo>
                    <a:pt x="478" y="263"/>
                    <a:pt x="477" y="248"/>
                    <a:pt x="477" y="224"/>
                  </a:cubicBezTo>
                  <a:lnTo>
                    <a:pt x="477" y="195"/>
                  </a:lnTo>
                  <a:cubicBezTo>
                    <a:pt x="477" y="194"/>
                    <a:pt x="477" y="192"/>
                    <a:pt x="477" y="188"/>
                  </a:cubicBezTo>
                  <a:lnTo>
                    <a:pt x="420" y="188"/>
                  </a:lnTo>
                  <a:lnTo>
                    <a:pt x="421" y="195"/>
                  </a:lnTo>
                  <a:lnTo>
                    <a:pt x="421" y="217"/>
                  </a:lnTo>
                  <a:cubicBezTo>
                    <a:pt x="421" y="227"/>
                    <a:pt x="420" y="234"/>
                    <a:pt x="418" y="238"/>
                  </a:cubicBezTo>
                  <a:cubicBezTo>
                    <a:pt x="415" y="243"/>
                    <a:pt x="410" y="248"/>
                    <a:pt x="403" y="253"/>
                  </a:cubicBezTo>
                  <a:cubicBezTo>
                    <a:pt x="395" y="258"/>
                    <a:pt x="386" y="261"/>
                    <a:pt x="375" y="261"/>
                  </a:cubicBezTo>
                  <a:cubicBezTo>
                    <a:pt x="366" y="261"/>
                    <a:pt x="358" y="259"/>
                    <a:pt x="353" y="255"/>
                  </a:cubicBezTo>
                  <a:cubicBezTo>
                    <a:pt x="347" y="250"/>
                    <a:pt x="343" y="244"/>
                    <a:pt x="342" y="236"/>
                  </a:cubicBezTo>
                  <a:cubicBezTo>
                    <a:pt x="341" y="229"/>
                    <a:pt x="340" y="217"/>
                    <a:pt x="340" y="198"/>
                  </a:cubicBezTo>
                  <a:lnTo>
                    <a:pt x="340" y="176"/>
                  </a:lnTo>
                  <a:cubicBezTo>
                    <a:pt x="340" y="154"/>
                    <a:pt x="341" y="130"/>
                    <a:pt x="344" y="103"/>
                  </a:cubicBezTo>
                  <a:lnTo>
                    <a:pt x="341" y="101"/>
                  </a:lnTo>
                  <a:cubicBezTo>
                    <a:pt x="320" y="107"/>
                    <a:pt x="303" y="112"/>
                    <a:pt x="290" y="114"/>
                  </a:cubicBezTo>
                  <a:cubicBezTo>
                    <a:pt x="276" y="117"/>
                    <a:pt x="263" y="118"/>
                    <a:pt x="250" y="119"/>
                  </a:cubicBezTo>
                  <a:lnTo>
                    <a:pt x="250" y="134"/>
                  </a:lnTo>
                  <a:cubicBezTo>
                    <a:pt x="265" y="135"/>
                    <a:pt x="273" y="135"/>
                    <a:pt x="276" y="136"/>
                  </a:cubicBezTo>
                  <a:cubicBezTo>
                    <a:pt x="279" y="137"/>
                    <a:pt x="280" y="138"/>
                    <a:pt x="282" y="140"/>
                  </a:cubicBezTo>
                  <a:cubicBezTo>
                    <a:pt x="283" y="142"/>
                    <a:pt x="283" y="147"/>
                    <a:pt x="283" y="154"/>
                  </a:cubicBezTo>
                  <a:lnTo>
                    <a:pt x="284" y="196"/>
                  </a:lnTo>
                  <a:cubicBezTo>
                    <a:pt x="284" y="207"/>
                    <a:pt x="284" y="215"/>
                    <a:pt x="283" y="222"/>
                  </a:cubicBezTo>
                  <a:cubicBezTo>
                    <a:pt x="283" y="235"/>
                    <a:pt x="282" y="242"/>
                    <a:pt x="282" y="244"/>
                  </a:cubicBezTo>
                  <a:cubicBezTo>
                    <a:pt x="282" y="260"/>
                    <a:pt x="288" y="273"/>
                    <a:pt x="300" y="283"/>
                  </a:cubicBezTo>
                  <a:cubicBezTo>
                    <a:pt x="311" y="292"/>
                    <a:pt x="327" y="297"/>
                    <a:pt x="348" y="297"/>
                  </a:cubicBezTo>
                  <a:cubicBezTo>
                    <a:pt x="359" y="297"/>
                    <a:pt x="369" y="296"/>
                    <a:pt x="379" y="292"/>
                  </a:cubicBezTo>
                  <a:lnTo>
                    <a:pt x="405" y="271"/>
                  </a:lnTo>
                  <a:cubicBezTo>
                    <a:pt x="410" y="268"/>
                    <a:pt x="415" y="264"/>
                    <a:pt x="421" y="260"/>
                  </a:cubicBezTo>
                  <a:cubicBezTo>
                    <a:pt x="421" y="267"/>
                    <a:pt x="421" y="272"/>
                    <a:pt x="420" y="275"/>
                  </a:cubicBezTo>
                  <a:lnTo>
                    <a:pt x="419" y="290"/>
                  </a:lnTo>
                  <a:lnTo>
                    <a:pt x="421" y="292"/>
                  </a:lnTo>
                  <a:lnTo>
                    <a:pt x="464" y="291"/>
                  </a:lnTo>
                  <a:lnTo>
                    <a:pt x="506" y="292"/>
                  </a:lnTo>
                  <a:lnTo>
                    <a:pt x="506" y="292"/>
                  </a:lnTo>
                  <a:lnTo>
                    <a:pt x="508" y="292"/>
                  </a:lnTo>
                  <a:lnTo>
                    <a:pt x="511" y="292"/>
                  </a:lnTo>
                  <a:lnTo>
                    <a:pt x="511" y="292"/>
                  </a:lnTo>
                  <a:cubicBezTo>
                    <a:pt x="526" y="291"/>
                    <a:pt x="543" y="291"/>
                    <a:pt x="563" y="291"/>
                  </a:cubicBezTo>
                  <a:cubicBezTo>
                    <a:pt x="585" y="291"/>
                    <a:pt x="606" y="291"/>
                    <a:pt x="625" y="292"/>
                  </a:cubicBezTo>
                  <a:lnTo>
                    <a:pt x="625" y="292"/>
                  </a:lnTo>
                  <a:cubicBezTo>
                    <a:pt x="626" y="292"/>
                    <a:pt x="628" y="292"/>
                    <a:pt x="629" y="292"/>
                  </a:cubicBezTo>
                  <a:cubicBezTo>
                    <a:pt x="630" y="292"/>
                    <a:pt x="632" y="292"/>
                    <a:pt x="633" y="292"/>
                  </a:cubicBezTo>
                  <a:lnTo>
                    <a:pt x="633" y="292"/>
                  </a:lnTo>
                  <a:cubicBezTo>
                    <a:pt x="655" y="291"/>
                    <a:pt x="676" y="291"/>
                    <a:pt x="694" y="291"/>
                  </a:cubicBezTo>
                  <a:cubicBezTo>
                    <a:pt x="715" y="291"/>
                    <a:pt x="734" y="291"/>
                    <a:pt x="753" y="292"/>
                  </a:cubicBezTo>
                  <a:lnTo>
                    <a:pt x="753" y="277"/>
                  </a:lnTo>
                  <a:cubicBezTo>
                    <a:pt x="739" y="276"/>
                    <a:pt x="732" y="276"/>
                    <a:pt x="730" y="275"/>
                  </a:cubicBezTo>
                  <a:close/>
                  <a:moveTo>
                    <a:pt x="898" y="188"/>
                  </a:moveTo>
                  <a:lnTo>
                    <a:pt x="898" y="188"/>
                  </a:lnTo>
                  <a:cubicBezTo>
                    <a:pt x="898" y="214"/>
                    <a:pt x="897" y="230"/>
                    <a:pt x="896" y="235"/>
                  </a:cubicBezTo>
                  <a:cubicBezTo>
                    <a:pt x="894" y="240"/>
                    <a:pt x="889" y="245"/>
                    <a:pt x="881" y="251"/>
                  </a:cubicBezTo>
                  <a:cubicBezTo>
                    <a:pt x="872" y="256"/>
                    <a:pt x="862" y="259"/>
                    <a:pt x="851" y="259"/>
                  </a:cubicBezTo>
                  <a:cubicBezTo>
                    <a:pt x="836" y="259"/>
                    <a:pt x="824" y="254"/>
                    <a:pt x="816" y="245"/>
                  </a:cubicBezTo>
                  <a:cubicBezTo>
                    <a:pt x="804" y="232"/>
                    <a:pt x="798" y="213"/>
                    <a:pt x="798" y="189"/>
                  </a:cubicBezTo>
                  <a:cubicBezTo>
                    <a:pt x="798" y="176"/>
                    <a:pt x="799" y="165"/>
                    <a:pt x="803" y="155"/>
                  </a:cubicBezTo>
                  <a:cubicBezTo>
                    <a:pt x="806" y="145"/>
                    <a:pt x="811" y="138"/>
                    <a:pt x="817" y="133"/>
                  </a:cubicBezTo>
                  <a:cubicBezTo>
                    <a:pt x="824" y="129"/>
                    <a:pt x="833" y="127"/>
                    <a:pt x="843" y="127"/>
                  </a:cubicBezTo>
                  <a:cubicBezTo>
                    <a:pt x="855" y="127"/>
                    <a:pt x="866" y="129"/>
                    <a:pt x="876" y="134"/>
                  </a:cubicBezTo>
                  <a:cubicBezTo>
                    <a:pt x="882" y="137"/>
                    <a:pt x="888" y="143"/>
                    <a:pt x="897" y="151"/>
                  </a:cubicBezTo>
                  <a:lnTo>
                    <a:pt x="898" y="188"/>
                  </a:lnTo>
                  <a:close/>
                  <a:moveTo>
                    <a:pt x="962" y="275"/>
                  </a:moveTo>
                  <a:lnTo>
                    <a:pt x="962" y="275"/>
                  </a:lnTo>
                  <a:cubicBezTo>
                    <a:pt x="960" y="274"/>
                    <a:pt x="958" y="273"/>
                    <a:pt x="957" y="272"/>
                  </a:cubicBezTo>
                  <a:cubicBezTo>
                    <a:pt x="956" y="270"/>
                    <a:pt x="955" y="265"/>
                    <a:pt x="955" y="258"/>
                  </a:cubicBezTo>
                  <a:cubicBezTo>
                    <a:pt x="954" y="248"/>
                    <a:pt x="953" y="238"/>
                    <a:pt x="953" y="229"/>
                  </a:cubicBezTo>
                  <a:lnTo>
                    <a:pt x="953" y="211"/>
                  </a:lnTo>
                  <a:cubicBezTo>
                    <a:pt x="953" y="149"/>
                    <a:pt x="954" y="100"/>
                    <a:pt x="954" y="66"/>
                  </a:cubicBezTo>
                  <a:cubicBezTo>
                    <a:pt x="954" y="60"/>
                    <a:pt x="955" y="39"/>
                    <a:pt x="957" y="3"/>
                  </a:cubicBezTo>
                  <a:lnTo>
                    <a:pt x="951" y="0"/>
                  </a:lnTo>
                  <a:cubicBezTo>
                    <a:pt x="923" y="9"/>
                    <a:pt x="894" y="15"/>
                    <a:pt x="861" y="18"/>
                  </a:cubicBezTo>
                  <a:lnTo>
                    <a:pt x="861" y="33"/>
                  </a:lnTo>
                  <a:cubicBezTo>
                    <a:pt x="878" y="34"/>
                    <a:pt x="887" y="34"/>
                    <a:pt x="889" y="34"/>
                  </a:cubicBezTo>
                  <a:cubicBezTo>
                    <a:pt x="890" y="35"/>
                    <a:pt x="892" y="36"/>
                    <a:pt x="893" y="37"/>
                  </a:cubicBezTo>
                  <a:cubicBezTo>
                    <a:pt x="894" y="39"/>
                    <a:pt x="895" y="43"/>
                    <a:pt x="895" y="50"/>
                  </a:cubicBezTo>
                  <a:cubicBezTo>
                    <a:pt x="897" y="64"/>
                    <a:pt x="898" y="76"/>
                    <a:pt x="898" y="86"/>
                  </a:cubicBezTo>
                  <a:cubicBezTo>
                    <a:pt x="898" y="94"/>
                    <a:pt x="897" y="102"/>
                    <a:pt x="897" y="110"/>
                  </a:cubicBezTo>
                  <a:cubicBezTo>
                    <a:pt x="885" y="106"/>
                    <a:pt x="877" y="104"/>
                    <a:pt x="872" y="103"/>
                  </a:cubicBezTo>
                  <a:cubicBezTo>
                    <a:pt x="867" y="102"/>
                    <a:pt x="861" y="101"/>
                    <a:pt x="854" y="101"/>
                  </a:cubicBezTo>
                  <a:cubicBezTo>
                    <a:pt x="842" y="101"/>
                    <a:pt x="833" y="102"/>
                    <a:pt x="825" y="105"/>
                  </a:cubicBezTo>
                  <a:cubicBezTo>
                    <a:pt x="818" y="107"/>
                    <a:pt x="806" y="114"/>
                    <a:pt x="789" y="124"/>
                  </a:cubicBezTo>
                  <a:cubicBezTo>
                    <a:pt x="772" y="134"/>
                    <a:pt x="762" y="141"/>
                    <a:pt x="758" y="145"/>
                  </a:cubicBezTo>
                  <a:cubicBezTo>
                    <a:pt x="754" y="150"/>
                    <a:pt x="749" y="157"/>
                    <a:pt x="746" y="166"/>
                  </a:cubicBezTo>
                  <a:cubicBezTo>
                    <a:pt x="741" y="178"/>
                    <a:pt x="738" y="192"/>
                    <a:pt x="738" y="208"/>
                  </a:cubicBezTo>
                  <a:cubicBezTo>
                    <a:pt x="738" y="235"/>
                    <a:pt x="747" y="257"/>
                    <a:pt x="763" y="273"/>
                  </a:cubicBezTo>
                  <a:cubicBezTo>
                    <a:pt x="780" y="289"/>
                    <a:pt x="801" y="297"/>
                    <a:pt x="826" y="297"/>
                  </a:cubicBezTo>
                  <a:cubicBezTo>
                    <a:pt x="835" y="297"/>
                    <a:pt x="843" y="296"/>
                    <a:pt x="849" y="294"/>
                  </a:cubicBezTo>
                  <a:cubicBezTo>
                    <a:pt x="854" y="292"/>
                    <a:pt x="858" y="288"/>
                    <a:pt x="863" y="284"/>
                  </a:cubicBezTo>
                  <a:cubicBezTo>
                    <a:pt x="876" y="275"/>
                    <a:pt x="887" y="266"/>
                    <a:pt x="898" y="259"/>
                  </a:cubicBezTo>
                  <a:lnTo>
                    <a:pt x="897" y="275"/>
                  </a:lnTo>
                  <a:lnTo>
                    <a:pt x="896" y="290"/>
                  </a:lnTo>
                  <a:lnTo>
                    <a:pt x="898" y="292"/>
                  </a:lnTo>
                  <a:lnTo>
                    <a:pt x="939" y="291"/>
                  </a:lnTo>
                  <a:lnTo>
                    <a:pt x="987" y="292"/>
                  </a:lnTo>
                  <a:lnTo>
                    <a:pt x="987" y="278"/>
                  </a:lnTo>
                  <a:cubicBezTo>
                    <a:pt x="973" y="277"/>
                    <a:pt x="965" y="276"/>
                    <a:pt x="962" y="275"/>
                  </a:cubicBezTo>
                  <a:close/>
                  <a:moveTo>
                    <a:pt x="104" y="101"/>
                  </a:moveTo>
                  <a:lnTo>
                    <a:pt x="104" y="101"/>
                  </a:lnTo>
                  <a:lnTo>
                    <a:pt x="105" y="70"/>
                  </a:lnTo>
                  <a:cubicBezTo>
                    <a:pt x="105" y="57"/>
                    <a:pt x="105" y="46"/>
                    <a:pt x="106" y="37"/>
                  </a:cubicBezTo>
                  <a:cubicBezTo>
                    <a:pt x="114" y="36"/>
                    <a:pt x="123" y="36"/>
                    <a:pt x="133" y="36"/>
                  </a:cubicBezTo>
                  <a:cubicBezTo>
                    <a:pt x="146" y="36"/>
                    <a:pt x="157" y="37"/>
                    <a:pt x="164" y="40"/>
                  </a:cubicBezTo>
                  <a:cubicBezTo>
                    <a:pt x="170" y="43"/>
                    <a:pt x="176" y="48"/>
                    <a:pt x="180" y="54"/>
                  </a:cubicBezTo>
                  <a:cubicBezTo>
                    <a:pt x="185" y="61"/>
                    <a:pt x="187" y="69"/>
                    <a:pt x="187" y="78"/>
                  </a:cubicBezTo>
                  <a:cubicBezTo>
                    <a:pt x="187" y="88"/>
                    <a:pt x="185" y="96"/>
                    <a:pt x="181" y="103"/>
                  </a:cubicBezTo>
                  <a:cubicBezTo>
                    <a:pt x="177" y="110"/>
                    <a:pt x="173" y="116"/>
                    <a:pt x="167" y="119"/>
                  </a:cubicBezTo>
                  <a:cubicBezTo>
                    <a:pt x="162" y="123"/>
                    <a:pt x="155" y="126"/>
                    <a:pt x="146" y="127"/>
                  </a:cubicBezTo>
                  <a:cubicBezTo>
                    <a:pt x="137" y="128"/>
                    <a:pt x="128" y="129"/>
                    <a:pt x="117" y="129"/>
                  </a:cubicBezTo>
                  <a:lnTo>
                    <a:pt x="104" y="129"/>
                  </a:lnTo>
                  <a:lnTo>
                    <a:pt x="104" y="101"/>
                  </a:lnTo>
                  <a:close/>
                  <a:moveTo>
                    <a:pt x="66" y="291"/>
                  </a:moveTo>
                  <a:lnTo>
                    <a:pt x="66" y="291"/>
                  </a:lnTo>
                  <a:lnTo>
                    <a:pt x="142" y="292"/>
                  </a:lnTo>
                  <a:cubicBezTo>
                    <a:pt x="163" y="292"/>
                    <a:pt x="180" y="290"/>
                    <a:pt x="194" y="285"/>
                  </a:cubicBezTo>
                  <a:cubicBezTo>
                    <a:pt x="207" y="281"/>
                    <a:pt x="219" y="275"/>
                    <a:pt x="230" y="267"/>
                  </a:cubicBezTo>
                  <a:cubicBezTo>
                    <a:pt x="240" y="260"/>
                    <a:pt x="249" y="251"/>
                    <a:pt x="256" y="240"/>
                  </a:cubicBezTo>
                  <a:cubicBezTo>
                    <a:pt x="262" y="230"/>
                    <a:pt x="266" y="218"/>
                    <a:pt x="266" y="205"/>
                  </a:cubicBezTo>
                  <a:cubicBezTo>
                    <a:pt x="266" y="192"/>
                    <a:pt x="262" y="181"/>
                    <a:pt x="256" y="171"/>
                  </a:cubicBezTo>
                  <a:cubicBezTo>
                    <a:pt x="249" y="161"/>
                    <a:pt x="241" y="153"/>
                    <a:pt x="230" y="149"/>
                  </a:cubicBezTo>
                  <a:cubicBezTo>
                    <a:pt x="219" y="144"/>
                    <a:pt x="200" y="140"/>
                    <a:pt x="172" y="137"/>
                  </a:cubicBezTo>
                  <a:cubicBezTo>
                    <a:pt x="195" y="132"/>
                    <a:pt x="210" y="127"/>
                    <a:pt x="217" y="124"/>
                  </a:cubicBezTo>
                  <a:cubicBezTo>
                    <a:pt x="228" y="118"/>
                    <a:pt x="237" y="111"/>
                    <a:pt x="244" y="101"/>
                  </a:cubicBezTo>
                  <a:cubicBezTo>
                    <a:pt x="251" y="91"/>
                    <a:pt x="255" y="81"/>
                    <a:pt x="255" y="69"/>
                  </a:cubicBezTo>
                  <a:cubicBezTo>
                    <a:pt x="255" y="59"/>
                    <a:pt x="252" y="49"/>
                    <a:pt x="246" y="41"/>
                  </a:cubicBezTo>
                  <a:cubicBezTo>
                    <a:pt x="239" y="32"/>
                    <a:pt x="229" y="26"/>
                    <a:pt x="216" y="21"/>
                  </a:cubicBezTo>
                  <a:cubicBezTo>
                    <a:pt x="202" y="17"/>
                    <a:pt x="183" y="14"/>
                    <a:pt x="158" y="14"/>
                  </a:cubicBezTo>
                  <a:cubicBezTo>
                    <a:pt x="151" y="14"/>
                    <a:pt x="137" y="15"/>
                    <a:pt x="115" y="16"/>
                  </a:cubicBezTo>
                  <a:cubicBezTo>
                    <a:pt x="107" y="16"/>
                    <a:pt x="95" y="16"/>
                    <a:pt x="80" y="16"/>
                  </a:cubicBezTo>
                  <a:cubicBezTo>
                    <a:pt x="64" y="16"/>
                    <a:pt x="52" y="16"/>
                    <a:pt x="41" y="16"/>
                  </a:cubicBezTo>
                  <a:lnTo>
                    <a:pt x="10" y="15"/>
                  </a:lnTo>
                  <a:cubicBezTo>
                    <a:pt x="6" y="15"/>
                    <a:pt x="3" y="15"/>
                    <a:pt x="0" y="15"/>
                  </a:cubicBezTo>
                  <a:lnTo>
                    <a:pt x="0" y="31"/>
                  </a:lnTo>
                  <a:cubicBezTo>
                    <a:pt x="19" y="32"/>
                    <a:pt x="31" y="34"/>
                    <a:pt x="34" y="36"/>
                  </a:cubicBezTo>
                  <a:cubicBezTo>
                    <a:pt x="36" y="37"/>
                    <a:pt x="37" y="38"/>
                    <a:pt x="37" y="40"/>
                  </a:cubicBezTo>
                  <a:cubicBezTo>
                    <a:pt x="39" y="43"/>
                    <a:pt x="39" y="56"/>
                    <a:pt x="40" y="78"/>
                  </a:cubicBezTo>
                  <a:cubicBezTo>
                    <a:pt x="40" y="107"/>
                    <a:pt x="41" y="128"/>
                    <a:pt x="41" y="141"/>
                  </a:cubicBezTo>
                  <a:cubicBezTo>
                    <a:pt x="41" y="192"/>
                    <a:pt x="40" y="227"/>
                    <a:pt x="40" y="247"/>
                  </a:cubicBezTo>
                  <a:cubicBezTo>
                    <a:pt x="39" y="256"/>
                    <a:pt x="39" y="264"/>
                    <a:pt x="38" y="270"/>
                  </a:cubicBezTo>
                  <a:cubicBezTo>
                    <a:pt x="33" y="274"/>
                    <a:pt x="26" y="278"/>
                    <a:pt x="18" y="283"/>
                  </a:cubicBezTo>
                  <a:lnTo>
                    <a:pt x="18" y="292"/>
                  </a:lnTo>
                  <a:cubicBezTo>
                    <a:pt x="38" y="291"/>
                    <a:pt x="54" y="291"/>
                    <a:pt x="66" y="291"/>
                  </a:cubicBezTo>
                  <a:close/>
                  <a:moveTo>
                    <a:pt x="105" y="265"/>
                  </a:moveTo>
                  <a:lnTo>
                    <a:pt x="105" y="265"/>
                  </a:lnTo>
                  <a:lnTo>
                    <a:pt x="104" y="241"/>
                  </a:lnTo>
                  <a:lnTo>
                    <a:pt x="104" y="151"/>
                  </a:lnTo>
                  <a:cubicBezTo>
                    <a:pt x="110" y="150"/>
                    <a:pt x="115" y="150"/>
                    <a:pt x="122" y="150"/>
                  </a:cubicBezTo>
                  <a:cubicBezTo>
                    <a:pt x="139" y="150"/>
                    <a:pt x="153" y="152"/>
                    <a:pt x="163" y="155"/>
                  </a:cubicBezTo>
                  <a:cubicBezTo>
                    <a:pt x="173" y="159"/>
                    <a:pt x="181" y="165"/>
                    <a:pt x="187" y="174"/>
                  </a:cubicBezTo>
                  <a:cubicBezTo>
                    <a:pt x="193" y="183"/>
                    <a:pt x="196" y="194"/>
                    <a:pt x="196" y="209"/>
                  </a:cubicBezTo>
                  <a:cubicBezTo>
                    <a:pt x="196" y="229"/>
                    <a:pt x="190" y="244"/>
                    <a:pt x="178" y="255"/>
                  </a:cubicBezTo>
                  <a:cubicBezTo>
                    <a:pt x="167" y="266"/>
                    <a:pt x="152" y="271"/>
                    <a:pt x="133" y="271"/>
                  </a:cubicBezTo>
                  <a:cubicBezTo>
                    <a:pt x="120" y="271"/>
                    <a:pt x="110" y="271"/>
                    <a:pt x="105" y="270"/>
                  </a:cubicBezTo>
                  <a:cubicBezTo>
                    <a:pt x="105" y="267"/>
                    <a:pt x="105" y="265"/>
                    <a:pt x="105" y="265"/>
                  </a:cubicBezTo>
                  <a:close/>
                </a:path>
              </a:pathLst>
            </a:custGeom>
            <a:solidFill>
              <a:srgbClr val="00699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6477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70E5-9467-4D0F-9350-C0E651C3D09A}"/>
              </a:ext>
            </a:extLst>
          </p:cNvPr>
          <p:cNvSpPr>
            <a:spLocks noGrp="1"/>
          </p:cNvSpPr>
          <p:nvPr>
            <p:ph type="ctrTitle"/>
          </p:nvPr>
        </p:nvSpPr>
        <p:spPr>
          <a:xfrm>
            <a:off x="460800" y="2097087"/>
            <a:ext cx="5544000" cy="2520000"/>
          </a:xfrm>
        </p:spPr>
        <p:txBody>
          <a:bodyPr anchor="t">
            <a:normAutofit/>
          </a:bodyPr>
          <a:lstStyle>
            <a:lvl1pPr algn="l">
              <a:lnSpc>
                <a:spcPct val="80000"/>
              </a:lnSpc>
              <a:defRPr sz="48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333D782-ECAA-4375-8A3D-7351BEE9801A}"/>
              </a:ext>
            </a:extLst>
          </p:cNvPr>
          <p:cNvSpPr>
            <a:spLocks noGrp="1"/>
          </p:cNvSpPr>
          <p:nvPr>
            <p:ph type="subTitle" idx="1"/>
          </p:nvPr>
        </p:nvSpPr>
        <p:spPr>
          <a:xfrm>
            <a:off x="460800" y="4797424"/>
            <a:ext cx="5544000" cy="1079576"/>
          </a:xfrm>
        </p:spPr>
        <p:txBody>
          <a:bodyPr>
            <a:noAutofit/>
          </a:bodyPr>
          <a:lstStyle>
            <a:lvl1pPr marL="0" indent="0" algn="l">
              <a:spcBef>
                <a:spcPts val="0"/>
              </a:spcBef>
              <a:spcAft>
                <a:spcPts val="0"/>
              </a:spcAft>
              <a:buNone/>
              <a:defRPr sz="2400"/>
            </a:lvl1pPr>
            <a:lvl2pPr marL="0" indent="0" algn="l">
              <a:spcBef>
                <a:spcPts val="0"/>
              </a:spcBef>
              <a:spcAft>
                <a:spcPts val="0"/>
              </a:spcAft>
              <a:buNone/>
              <a:defRPr sz="2400"/>
            </a:lvl2pPr>
            <a:lvl3pPr marL="0" indent="0" algn="l">
              <a:spcBef>
                <a:spcPts val="0"/>
              </a:spcBef>
              <a:spcAft>
                <a:spcPts val="0"/>
              </a:spcAft>
              <a:buNone/>
              <a:defRPr sz="2400"/>
            </a:lvl3pPr>
            <a:lvl4pPr marL="0" indent="0" algn="l">
              <a:spcBef>
                <a:spcPts val="0"/>
              </a:spcBef>
              <a:spcAft>
                <a:spcPts val="0"/>
              </a:spcAft>
              <a:buNone/>
              <a:defRPr sz="2400"/>
            </a:lvl4pPr>
            <a:lvl5pPr marL="0" indent="0" algn="l">
              <a:spcBef>
                <a:spcPts val="0"/>
              </a:spcBef>
              <a:spcAft>
                <a:spcPts val="0"/>
              </a:spcAft>
              <a:buNone/>
              <a:defRPr sz="2400"/>
            </a:lvl5pPr>
            <a:lvl6pPr marL="0" indent="0" algn="l">
              <a:spcBef>
                <a:spcPts val="0"/>
              </a:spcBef>
              <a:spcAft>
                <a:spcPts val="0"/>
              </a:spcAft>
              <a:buNone/>
              <a:defRPr sz="2400"/>
            </a:lvl6pPr>
            <a:lvl7pPr marL="0" indent="0" algn="l">
              <a:spcBef>
                <a:spcPts val="0"/>
              </a:spcBef>
              <a:buNone/>
              <a:defRPr sz="2400"/>
            </a:lvl7pPr>
            <a:lvl8pPr marL="0" indent="0" algn="l">
              <a:spcBef>
                <a:spcPts val="0"/>
              </a:spcBef>
              <a:spcAft>
                <a:spcPts val="0"/>
              </a:spcAft>
              <a:buNone/>
              <a:defRPr sz="2400"/>
            </a:lvl8pPr>
            <a:lvl9pPr marL="0" indent="0" algn="l">
              <a:spcBef>
                <a:spcPts val="0"/>
              </a:spcBef>
              <a:spcAft>
                <a:spcPts val="0"/>
              </a:spcAft>
              <a:buNone/>
              <a:defRPr sz="2400"/>
            </a:lvl9pPr>
          </a:lstStyle>
          <a:p>
            <a:r>
              <a:rPr lang="en-US"/>
              <a:t>Click to edit Master subtitle style</a:t>
            </a:r>
          </a:p>
        </p:txBody>
      </p:sp>
      <p:sp>
        <p:nvSpPr>
          <p:cNvPr id="7" name="Freeform 6">
            <a:extLst>
              <a:ext uri="{FF2B5EF4-FFF2-40B4-BE49-F238E27FC236}">
                <a16:creationId xmlns:a16="http://schemas.microsoft.com/office/drawing/2014/main" id="{6219C252-1453-473A-8CD9-5F507A918DD1}"/>
              </a:ext>
            </a:extLst>
          </p:cNvPr>
          <p:cNvSpPr>
            <a:spLocks noEditPoints="1"/>
          </p:cNvSpPr>
          <p:nvPr userDrawn="1"/>
        </p:nvSpPr>
        <p:spPr bwMode="auto">
          <a:xfrm flipH="1">
            <a:off x="6184900" y="584993"/>
            <a:ext cx="6007100" cy="6273800"/>
          </a:xfrm>
          <a:custGeom>
            <a:avLst/>
            <a:gdLst>
              <a:gd name="T0" fmla="*/ 5713 w 6299"/>
              <a:gd name="T1" fmla="*/ 6126 h 6568"/>
              <a:gd name="T2" fmla="*/ 3071 w 6299"/>
              <a:gd name="T3" fmla="*/ 170 h 6568"/>
              <a:gd name="T4" fmla="*/ 5489 w 6299"/>
              <a:gd name="T5" fmla="*/ 6305 h 6568"/>
              <a:gd name="T6" fmla="*/ 5019 w 6299"/>
              <a:gd name="T7" fmla="*/ 1084 h 6568"/>
              <a:gd name="T8" fmla="*/ 5019 w 6299"/>
              <a:gd name="T9" fmla="*/ 1084 h 6568"/>
              <a:gd name="T10" fmla="*/ 4603 w 6299"/>
              <a:gd name="T11" fmla="*/ 799 h 6568"/>
              <a:gd name="T12" fmla="*/ 3562 w 6299"/>
              <a:gd name="T13" fmla="*/ 258 h 6568"/>
              <a:gd name="T14" fmla="*/ 3357 w 6299"/>
              <a:gd name="T15" fmla="*/ 148 h 6568"/>
              <a:gd name="T16" fmla="*/ 3357 w 6299"/>
              <a:gd name="T17" fmla="*/ 148 h 6568"/>
              <a:gd name="T18" fmla="*/ 4082 w 6299"/>
              <a:gd name="T19" fmla="*/ 529 h 6568"/>
              <a:gd name="T20" fmla="*/ 3875 w 6299"/>
              <a:gd name="T21" fmla="*/ 332 h 6568"/>
              <a:gd name="T22" fmla="*/ 4363 w 6299"/>
              <a:gd name="T23" fmla="*/ 585 h 6568"/>
              <a:gd name="T24" fmla="*/ 4378 w 6299"/>
              <a:gd name="T25" fmla="*/ 647 h 6568"/>
              <a:gd name="T26" fmla="*/ 4749 w 6299"/>
              <a:gd name="T27" fmla="*/ 909 h 6568"/>
              <a:gd name="T28" fmla="*/ 6181 w 6299"/>
              <a:gd name="T29" fmla="*/ 4800 h 6568"/>
              <a:gd name="T30" fmla="*/ 6181 w 6299"/>
              <a:gd name="T31" fmla="*/ 4800 h 6568"/>
              <a:gd name="T32" fmla="*/ 6262 w 6299"/>
              <a:gd name="T33" fmla="*/ 4581 h 6568"/>
              <a:gd name="T34" fmla="*/ 6096 w 6299"/>
              <a:gd name="T35" fmla="*/ 5151 h 6568"/>
              <a:gd name="T36" fmla="*/ 6201 w 6299"/>
              <a:gd name="T37" fmla="*/ 4302 h 6568"/>
              <a:gd name="T38" fmla="*/ 6040 w 6299"/>
              <a:gd name="T39" fmla="*/ 5326 h 6568"/>
              <a:gd name="T40" fmla="*/ 6040 w 6299"/>
              <a:gd name="T41" fmla="*/ 5326 h 6568"/>
              <a:gd name="T42" fmla="*/ 5829 w 6299"/>
              <a:gd name="T43" fmla="*/ 2235 h 6568"/>
              <a:gd name="T44" fmla="*/ 5788 w 6299"/>
              <a:gd name="T45" fmla="*/ 5906 h 6568"/>
              <a:gd name="T46" fmla="*/ 5885 w 6299"/>
              <a:gd name="T47" fmla="*/ 2460 h 6568"/>
              <a:gd name="T48" fmla="*/ 5713 w 6299"/>
              <a:gd name="T49" fmla="*/ 1935 h 6568"/>
              <a:gd name="T50" fmla="*/ 5943 w 6299"/>
              <a:gd name="T51" fmla="*/ 5580 h 6568"/>
              <a:gd name="T52" fmla="*/ 5943 w 6299"/>
              <a:gd name="T53" fmla="*/ 5580 h 6568"/>
              <a:gd name="T54" fmla="*/ 5214 w 6299"/>
              <a:gd name="T55" fmla="*/ 1279 h 6568"/>
              <a:gd name="T56" fmla="*/ 218 w 6299"/>
              <a:gd name="T57" fmla="*/ 661 h 6568"/>
              <a:gd name="T58" fmla="*/ 5562 w 6299"/>
              <a:gd name="T59" fmla="*/ 1705 h 6568"/>
              <a:gd name="T60" fmla="*/ 6041 w 6299"/>
              <a:gd name="T61" fmla="*/ 2737 h 6568"/>
              <a:gd name="T62" fmla="*/ 0 w 6299"/>
              <a:gd name="T63" fmla="*/ 742 h 6568"/>
              <a:gd name="T64" fmla="*/ 5389 w 6299"/>
              <a:gd name="T65" fmla="*/ 1549 h 6568"/>
              <a:gd name="T66" fmla="*/ 5389 w 6299"/>
              <a:gd name="T67" fmla="*/ 1549 h 6568"/>
              <a:gd name="T68" fmla="*/ 5400 w 6299"/>
              <a:gd name="T69" fmla="*/ 6568 h 6568"/>
              <a:gd name="T70" fmla="*/ 6211 w 6299"/>
              <a:gd name="T71" fmla="*/ 4031 h 6568"/>
              <a:gd name="T72" fmla="*/ 6286 w 6299"/>
              <a:gd name="T73" fmla="*/ 3999 h 6568"/>
              <a:gd name="T74" fmla="*/ 6290 w 6299"/>
              <a:gd name="T75" fmla="*/ 3756 h 6568"/>
              <a:gd name="T76" fmla="*/ 6224 w 6299"/>
              <a:gd name="T77" fmla="*/ 3532 h 6568"/>
              <a:gd name="T78" fmla="*/ 6129 w 6299"/>
              <a:gd name="T79" fmla="*/ 3229 h 6568"/>
              <a:gd name="T80" fmla="*/ 6129 w 6299"/>
              <a:gd name="T81" fmla="*/ 3229 h 6568"/>
              <a:gd name="T82" fmla="*/ 6096 w 6299"/>
              <a:gd name="T83" fmla="*/ 2912 h 6568"/>
              <a:gd name="T84" fmla="*/ 2806 w 6299"/>
              <a:gd name="T85" fmla="*/ 124 h 6568"/>
              <a:gd name="T86" fmla="*/ 1447 w 6299"/>
              <a:gd name="T87" fmla="*/ 82 h 6568"/>
              <a:gd name="T88" fmla="*/ 1718 w 6299"/>
              <a:gd name="T89" fmla="*/ 36 h 6568"/>
              <a:gd name="T90" fmla="*/ 1718 w 6299"/>
              <a:gd name="T91" fmla="*/ 36 h 6568"/>
              <a:gd name="T92" fmla="*/ 2040 w 6299"/>
              <a:gd name="T93" fmla="*/ 49 h 6568"/>
              <a:gd name="T94" fmla="*/ 2223 w 6299"/>
              <a:gd name="T95" fmla="*/ 43 h 6568"/>
              <a:gd name="T96" fmla="*/ 2299 w 6299"/>
              <a:gd name="T97" fmla="*/ 12 h 6568"/>
              <a:gd name="T98" fmla="*/ 2497 w 6299"/>
              <a:gd name="T99" fmla="*/ 50 h 6568"/>
              <a:gd name="T100" fmla="*/ 1180 w 6299"/>
              <a:gd name="T101" fmla="*/ 147 h 6568"/>
              <a:gd name="T102" fmla="*/ 1180 w 6299"/>
              <a:gd name="T103" fmla="*/ 147 h 6568"/>
              <a:gd name="T104" fmla="*/ 917 w 6299"/>
              <a:gd name="T105" fmla="*/ 230 h 6568"/>
              <a:gd name="T106" fmla="*/ 917 w 6299"/>
              <a:gd name="T107" fmla="*/ 230 h 6568"/>
              <a:gd name="T108" fmla="*/ 453 w 6299"/>
              <a:gd name="T109" fmla="*/ 529 h 6568"/>
              <a:gd name="T110" fmla="*/ 696 w 6299"/>
              <a:gd name="T111" fmla="*/ 413 h 6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99" h="6568">
                <a:moveTo>
                  <a:pt x="5698" y="6065"/>
                </a:moveTo>
                <a:lnTo>
                  <a:pt x="5698" y="6065"/>
                </a:lnTo>
                <a:cubicBezTo>
                  <a:pt x="5677" y="6052"/>
                  <a:pt x="5650" y="6059"/>
                  <a:pt x="5637" y="6080"/>
                </a:cubicBezTo>
                <a:cubicBezTo>
                  <a:pt x="5624" y="6101"/>
                  <a:pt x="5631" y="6128"/>
                  <a:pt x="5652" y="6141"/>
                </a:cubicBezTo>
                <a:cubicBezTo>
                  <a:pt x="5673" y="6154"/>
                  <a:pt x="5700" y="6147"/>
                  <a:pt x="5713" y="6126"/>
                </a:cubicBezTo>
                <a:cubicBezTo>
                  <a:pt x="5726" y="6105"/>
                  <a:pt x="5719" y="6078"/>
                  <a:pt x="5698" y="6065"/>
                </a:cubicBezTo>
                <a:close/>
                <a:moveTo>
                  <a:pt x="3089" y="83"/>
                </a:moveTo>
                <a:lnTo>
                  <a:pt x="3089" y="83"/>
                </a:lnTo>
                <a:cubicBezTo>
                  <a:pt x="3065" y="78"/>
                  <a:pt x="3042" y="93"/>
                  <a:pt x="3037" y="117"/>
                </a:cubicBezTo>
                <a:cubicBezTo>
                  <a:pt x="3032" y="141"/>
                  <a:pt x="3047" y="165"/>
                  <a:pt x="3071" y="170"/>
                </a:cubicBezTo>
                <a:cubicBezTo>
                  <a:pt x="3095" y="175"/>
                  <a:pt x="3119" y="159"/>
                  <a:pt x="3124" y="135"/>
                </a:cubicBezTo>
                <a:cubicBezTo>
                  <a:pt x="3129" y="111"/>
                  <a:pt x="3113" y="88"/>
                  <a:pt x="3089" y="83"/>
                </a:cubicBezTo>
                <a:close/>
                <a:moveTo>
                  <a:pt x="5551" y="6294"/>
                </a:moveTo>
                <a:lnTo>
                  <a:pt x="5551" y="6294"/>
                </a:lnTo>
                <a:cubicBezTo>
                  <a:pt x="5531" y="6280"/>
                  <a:pt x="5503" y="6285"/>
                  <a:pt x="5489" y="6305"/>
                </a:cubicBezTo>
                <a:cubicBezTo>
                  <a:pt x="5475" y="6325"/>
                  <a:pt x="5480" y="6353"/>
                  <a:pt x="5500" y="6367"/>
                </a:cubicBezTo>
                <a:cubicBezTo>
                  <a:pt x="5520" y="6381"/>
                  <a:pt x="5548" y="6376"/>
                  <a:pt x="5562" y="6356"/>
                </a:cubicBezTo>
                <a:cubicBezTo>
                  <a:pt x="5576" y="6336"/>
                  <a:pt x="5571" y="6308"/>
                  <a:pt x="5551" y="6294"/>
                </a:cubicBezTo>
                <a:close/>
                <a:moveTo>
                  <a:pt x="5019" y="1084"/>
                </a:moveTo>
                <a:lnTo>
                  <a:pt x="5019" y="1084"/>
                </a:lnTo>
                <a:cubicBezTo>
                  <a:pt x="5001" y="1067"/>
                  <a:pt x="4973" y="1068"/>
                  <a:pt x="4957" y="1086"/>
                </a:cubicBezTo>
                <a:cubicBezTo>
                  <a:pt x="4940" y="1104"/>
                  <a:pt x="4941" y="1132"/>
                  <a:pt x="4959" y="1149"/>
                </a:cubicBezTo>
                <a:cubicBezTo>
                  <a:pt x="4977" y="1166"/>
                  <a:pt x="5005" y="1165"/>
                  <a:pt x="5022" y="1147"/>
                </a:cubicBezTo>
                <a:cubicBezTo>
                  <a:pt x="5038" y="1129"/>
                  <a:pt x="5037" y="1101"/>
                  <a:pt x="5019" y="1084"/>
                </a:cubicBezTo>
                <a:lnTo>
                  <a:pt x="5019" y="1084"/>
                </a:lnTo>
                <a:close/>
                <a:moveTo>
                  <a:pt x="4593" y="737"/>
                </a:moveTo>
                <a:lnTo>
                  <a:pt x="4593" y="737"/>
                </a:lnTo>
                <a:cubicBezTo>
                  <a:pt x="4573" y="722"/>
                  <a:pt x="4545" y="727"/>
                  <a:pt x="4531" y="747"/>
                </a:cubicBezTo>
                <a:cubicBezTo>
                  <a:pt x="4517" y="767"/>
                  <a:pt x="4521" y="795"/>
                  <a:pt x="4542" y="809"/>
                </a:cubicBezTo>
                <a:cubicBezTo>
                  <a:pt x="4562" y="823"/>
                  <a:pt x="4589" y="819"/>
                  <a:pt x="4603" y="799"/>
                </a:cubicBezTo>
                <a:cubicBezTo>
                  <a:pt x="4618" y="778"/>
                  <a:pt x="4613" y="751"/>
                  <a:pt x="4593" y="737"/>
                </a:cubicBezTo>
                <a:close/>
                <a:moveTo>
                  <a:pt x="3619" y="231"/>
                </a:moveTo>
                <a:lnTo>
                  <a:pt x="3619" y="231"/>
                </a:lnTo>
                <a:lnTo>
                  <a:pt x="3619" y="231"/>
                </a:lnTo>
                <a:cubicBezTo>
                  <a:pt x="3596" y="223"/>
                  <a:pt x="3571" y="235"/>
                  <a:pt x="3562" y="258"/>
                </a:cubicBezTo>
                <a:cubicBezTo>
                  <a:pt x="3554" y="281"/>
                  <a:pt x="3566" y="307"/>
                  <a:pt x="3589" y="315"/>
                </a:cubicBezTo>
                <a:cubicBezTo>
                  <a:pt x="3612" y="323"/>
                  <a:pt x="3638" y="311"/>
                  <a:pt x="3646" y="288"/>
                </a:cubicBezTo>
                <a:cubicBezTo>
                  <a:pt x="3654" y="265"/>
                  <a:pt x="3642" y="239"/>
                  <a:pt x="3619" y="231"/>
                </a:cubicBezTo>
                <a:close/>
                <a:moveTo>
                  <a:pt x="3357" y="148"/>
                </a:moveTo>
                <a:lnTo>
                  <a:pt x="3357" y="148"/>
                </a:lnTo>
                <a:cubicBezTo>
                  <a:pt x="3333" y="141"/>
                  <a:pt x="3309" y="155"/>
                  <a:pt x="3302" y="179"/>
                </a:cubicBezTo>
                <a:cubicBezTo>
                  <a:pt x="3295" y="202"/>
                  <a:pt x="3309" y="227"/>
                  <a:pt x="3333" y="233"/>
                </a:cubicBezTo>
                <a:lnTo>
                  <a:pt x="3333" y="233"/>
                </a:lnTo>
                <a:cubicBezTo>
                  <a:pt x="3356" y="240"/>
                  <a:pt x="3381" y="226"/>
                  <a:pt x="3388" y="202"/>
                </a:cubicBezTo>
                <a:cubicBezTo>
                  <a:pt x="3394" y="179"/>
                  <a:pt x="3380" y="154"/>
                  <a:pt x="3357" y="148"/>
                </a:cubicBezTo>
                <a:close/>
                <a:moveTo>
                  <a:pt x="4123" y="450"/>
                </a:moveTo>
                <a:lnTo>
                  <a:pt x="4123" y="450"/>
                </a:lnTo>
                <a:lnTo>
                  <a:pt x="4123" y="450"/>
                </a:lnTo>
                <a:cubicBezTo>
                  <a:pt x="4101" y="439"/>
                  <a:pt x="4075" y="448"/>
                  <a:pt x="4063" y="469"/>
                </a:cubicBezTo>
                <a:cubicBezTo>
                  <a:pt x="4052" y="491"/>
                  <a:pt x="4060" y="518"/>
                  <a:pt x="4082" y="529"/>
                </a:cubicBezTo>
                <a:lnTo>
                  <a:pt x="4082" y="529"/>
                </a:lnTo>
                <a:cubicBezTo>
                  <a:pt x="4104" y="541"/>
                  <a:pt x="4131" y="532"/>
                  <a:pt x="4142" y="510"/>
                </a:cubicBezTo>
                <a:cubicBezTo>
                  <a:pt x="4153" y="488"/>
                  <a:pt x="4145" y="462"/>
                  <a:pt x="4123" y="450"/>
                </a:cubicBezTo>
                <a:close/>
                <a:moveTo>
                  <a:pt x="3875" y="332"/>
                </a:moveTo>
                <a:lnTo>
                  <a:pt x="3875" y="332"/>
                </a:lnTo>
                <a:cubicBezTo>
                  <a:pt x="3852" y="322"/>
                  <a:pt x="3826" y="333"/>
                  <a:pt x="3816" y="355"/>
                </a:cubicBezTo>
                <a:cubicBezTo>
                  <a:pt x="3807" y="378"/>
                  <a:pt x="3817" y="404"/>
                  <a:pt x="3839" y="414"/>
                </a:cubicBezTo>
                <a:cubicBezTo>
                  <a:pt x="3862" y="423"/>
                  <a:pt x="3888" y="413"/>
                  <a:pt x="3898" y="391"/>
                </a:cubicBezTo>
                <a:cubicBezTo>
                  <a:pt x="3908" y="368"/>
                  <a:pt x="3897" y="342"/>
                  <a:pt x="3875" y="332"/>
                </a:cubicBezTo>
                <a:close/>
                <a:moveTo>
                  <a:pt x="4363" y="585"/>
                </a:moveTo>
                <a:lnTo>
                  <a:pt x="4363" y="585"/>
                </a:lnTo>
                <a:cubicBezTo>
                  <a:pt x="4342" y="573"/>
                  <a:pt x="4315" y="579"/>
                  <a:pt x="4302" y="600"/>
                </a:cubicBezTo>
                <a:cubicBezTo>
                  <a:pt x="4289" y="621"/>
                  <a:pt x="4296" y="649"/>
                  <a:pt x="4317" y="661"/>
                </a:cubicBezTo>
                <a:lnTo>
                  <a:pt x="4317" y="661"/>
                </a:lnTo>
                <a:cubicBezTo>
                  <a:pt x="4338" y="674"/>
                  <a:pt x="4365" y="667"/>
                  <a:pt x="4378" y="647"/>
                </a:cubicBezTo>
                <a:cubicBezTo>
                  <a:pt x="4390" y="626"/>
                  <a:pt x="4384" y="598"/>
                  <a:pt x="4363" y="585"/>
                </a:cubicBezTo>
                <a:close/>
                <a:moveTo>
                  <a:pt x="4812" y="903"/>
                </a:moveTo>
                <a:lnTo>
                  <a:pt x="4812" y="903"/>
                </a:lnTo>
                <a:lnTo>
                  <a:pt x="4812" y="903"/>
                </a:lnTo>
                <a:cubicBezTo>
                  <a:pt x="4793" y="888"/>
                  <a:pt x="4765" y="890"/>
                  <a:pt x="4749" y="909"/>
                </a:cubicBezTo>
                <a:cubicBezTo>
                  <a:pt x="4734" y="928"/>
                  <a:pt x="4737" y="956"/>
                  <a:pt x="4756" y="972"/>
                </a:cubicBezTo>
                <a:cubicBezTo>
                  <a:pt x="4775" y="987"/>
                  <a:pt x="4803" y="985"/>
                  <a:pt x="4818" y="966"/>
                </a:cubicBezTo>
                <a:cubicBezTo>
                  <a:pt x="4834" y="947"/>
                  <a:pt x="4831" y="919"/>
                  <a:pt x="4812" y="903"/>
                </a:cubicBezTo>
                <a:close/>
                <a:moveTo>
                  <a:pt x="6181" y="4800"/>
                </a:moveTo>
                <a:lnTo>
                  <a:pt x="6181" y="4800"/>
                </a:lnTo>
                <a:cubicBezTo>
                  <a:pt x="6157" y="4795"/>
                  <a:pt x="6134" y="4811"/>
                  <a:pt x="6129" y="4835"/>
                </a:cubicBezTo>
                <a:lnTo>
                  <a:pt x="6129" y="4835"/>
                </a:lnTo>
                <a:cubicBezTo>
                  <a:pt x="6124" y="4859"/>
                  <a:pt x="6139" y="4882"/>
                  <a:pt x="6163" y="4887"/>
                </a:cubicBezTo>
                <a:cubicBezTo>
                  <a:pt x="6187" y="4892"/>
                  <a:pt x="6211" y="4877"/>
                  <a:pt x="6216" y="4853"/>
                </a:cubicBezTo>
                <a:cubicBezTo>
                  <a:pt x="6221" y="4829"/>
                  <a:pt x="6205" y="4805"/>
                  <a:pt x="6181" y="4800"/>
                </a:cubicBezTo>
                <a:close/>
                <a:moveTo>
                  <a:pt x="6224" y="4531"/>
                </a:moveTo>
                <a:lnTo>
                  <a:pt x="6224" y="4531"/>
                </a:lnTo>
                <a:cubicBezTo>
                  <a:pt x="6200" y="4528"/>
                  <a:pt x="6177" y="4545"/>
                  <a:pt x="6174" y="4569"/>
                </a:cubicBezTo>
                <a:cubicBezTo>
                  <a:pt x="6171" y="4594"/>
                  <a:pt x="6188" y="4616"/>
                  <a:pt x="6212" y="4619"/>
                </a:cubicBezTo>
                <a:cubicBezTo>
                  <a:pt x="6236" y="4623"/>
                  <a:pt x="6259" y="4606"/>
                  <a:pt x="6262" y="4581"/>
                </a:cubicBezTo>
                <a:cubicBezTo>
                  <a:pt x="6265" y="4557"/>
                  <a:pt x="6248" y="4535"/>
                  <a:pt x="6224" y="4531"/>
                </a:cubicBezTo>
                <a:close/>
                <a:moveTo>
                  <a:pt x="6120" y="5065"/>
                </a:moveTo>
                <a:lnTo>
                  <a:pt x="6120" y="5065"/>
                </a:lnTo>
                <a:cubicBezTo>
                  <a:pt x="6096" y="5059"/>
                  <a:pt x="6072" y="5072"/>
                  <a:pt x="6065" y="5096"/>
                </a:cubicBezTo>
                <a:cubicBezTo>
                  <a:pt x="6058" y="5120"/>
                  <a:pt x="6072" y="5144"/>
                  <a:pt x="6096" y="5151"/>
                </a:cubicBezTo>
                <a:cubicBezTo>
                  <a:pt x="6119" y="5158"/>
                  <a:pt x="6144" y="5144"/>
                  <a:pt x="6151" y="5120"/>
                </a:cubicBezTo>
                <a:cubicBezTo>
                  <a:pt x="6157" y="5096"/>
                  <a:pt x="6143" y="5072"/>
                  <a:pt x="6120" y="5065"/>
                </a:cubicBezTo>
                <a:close/>
                <a:moveTo>
                  <a:pt x="6249" y="4260"/>
                </a:moveTo>
                <a:lnTo>
                  <a:pt x="6249" y="4260"/>
                </a:lnTo>
                <a:cubicBezTo>
                  <a:pt x="6224" y="4259"/>
                  <a:pt x="6203" y="4277"/>
                  <a:pt x="6201" y="4302"/>
                </a:cubicBezTo>
                <a:lnTo>
                  <a:pt x="6201" y="4302"/>
                </a:lnTo>
                <a:cubicBezTo>
                  <a:pt x="6200" y="4326"/>
                  <a:pt x="6218" y="4347"/>
                  <a:pt x="6243" y="4349"/>
                </a:cubicBezTo>
                <a:cubicBezTo>
                  <a:pt x="6267" y="4351"/>
                  <a:pt x="6288" y="4332"/>
                  <a:pt x="6290" y="4308"/>
                </a:cubicBezTo>
                <a:cubicBezTo>
                  <a:pt x="6292" y="4283"/>
                  <a:pt x="6273" y="4262"/>
                  <a:pt x="6249" y="4260"/>
                </a:cubicBezTo>
                <a:close/>
                <a:moveTo>
                  <a:pt x="6040" y="5326"/>
                </a:moveTo>
                <a:lnTo>
                  <a:pt x="6040" y="5326"/>
                </a:lnTo>
                <a:cubicBezTo>
                  <a:pt x="6017" y="5317"/>
                  <a:pt x="5992" y="5330"/>
                  <a:pt x="5984" y="5353"/>
                </a:cubicBezTo>
                <a:cubicBezTo>
                  <a:pt x="5975" y="5376"/>
                  <a:pt x="5987" y="5401"/>
                  <a:pt x="6010" y="5409"/>
                </a:cubicBezTo>
                <a:cubicBezTo>
                  <a:pt x="6034" y="5418"/>
                  <a:pt x="6059" y="5406"/>
                  <a:pt x="6067" y="5382"/>
                </a:cubicBezTo>
                <a:cubicBezTo>
                  <a:pt x="6075" y="5359"/>
                  <a:pt x="6063" y="5334"/>
                  <a:pt x="6040" y="5326"/>
                </a:cubicBezTo>
                <a:close/>
                <a:moveTo>
                  <a:pt x="5848" y="2175"/>
                </a:moveTo>
                <a:lnTo>
                  <a:pt x="5848" y="2175"/>
                </a:lnTo>
                <a:cubicBezTo>
                  <a:pt x="5837" y="2154"/>
                  <a:pt x="5810" y="2145"/>
                  <a:pt x="5788" y="2157"/>
                </a:cubicBezTo>
                <a:cubicBezTo>
                  <a:pt x="5766" y="2168"/>
                  <a:pt x="5758" y="2195"/>
                  <a:pt x="5769" y="2216"/>
                </a:cubicBezTo>
                <a:cubicBezTo>
                  <a:pt x="5781" y="2238"/>
                  <a:pt x="5807" y="2247"/>
                  <a:pt x="5829" y="2235"/>
                </a:cubicBezTo>
                <a:cubicBezTo>
                  <a:pt x="5851" y="2224"/>
                  <a:pt x="5859" y="2197"/>
                  <a:pt x="5848" y="2175"/>
                </a:cubicBezTo>
                <a:close/>
                <a:moveTo>
                  <a:pt x="5829" y="5827"/>
                </a:moveTo>
                <a:lnTo>
                  <a:pt x="5829" y="5827"/>
                </a:lnTo>
                <a:cubicBezTo>
                  <a:pt x="5807" y="5815"/>
                  <a:pt x="5780" y="5824"/>
                  <a:pt x="5769" y="5846"/>
                </a:cubicBezTo>
                <a:cubicBezTo>
                  <a:pt x="5758" y="5867"/>
                  <a:pt x="5766" y="5894"/>
                  <a:pt x="5788" y="5906"/>
                </a:cubicBezTo>
                <a:cubicBezTo>
                  <a:pt x="5810" y="5917"/>
                  <a:pt x="5837" y="5908"/>
                  <a:pt x="5848" y="5887"/>
                </a:cubicBezTo>
                <a:cubicBezTo>
                  <a:pt x="5859" y="5865"/>
                  <a:pt x="5851" y="5838"/>
                  <a:pt x="5829" y="5827"/>
                </a:cubicBezTo>
                <a:close/>
                <a:moveTo>
                  <a:pt x="5908" y="2401"/>
                </a:moveTo>
                <a:lnTo>
                  <a:pt x="5908" y="2401"/>
                </a:lnTo>
                <a:cubicBezTo>
                  <a:pt x="5886" y="2411"/>
                  <a:pt x="5875" y="2437"/>
                  <a:pt x="5885" y="2460"/>
                </a:cubicBezTo>
                <a:cubicBezTo>
                  <a:pt x="5895" y="2482"/>
                  <a:pt x="5921" y="2492"/>
                  <a:pt x="5944" y="2483"/>
                </a:cubicBezTo>
                <a:cubicBezTo>
                  <a:pt x="5966" y="2473"/>
                  <a:pt x="5976" y="2447"/>
                  <a:pt x="5967" y="2424"/>
                </a:cubicBezTo>
                <a:cubicBezTo>
                  <a:pt x="5957" y="2402"/>
                  <a:pt x="5931" y="2391"/>
                  <a:pt x="5908" y="2401"/>
                </a:cubicBezTo>
                <a:close/>
                <a:moveTo>
                  <a:pt x="5713" y="1935"/>
                </a:moveTo>
                <a:lnTo>
                  <a:pt x="5713" y="1935"/>
                </a:lnTo>
                <a:cubicBezTo>
                  <a:pt x="5700" y="1915"/>
                  <a:pt x="5673" y="1908"/>
                  <a:pt x="5652" y="1921"/>
                </a:cubicBezTo>
                <a:cubicBezTo>
                  <a:pt x="5631" y="1933"/>
                  <a:pt x="5624" y="1961"/>
                  <a:pt x="5637" y="1982"/>
                </a:cubicBezTo>
                <a:cubicBezTo>
                  <a:pt x="5650" y="2003"/>
                  <a:pt x="5677" y="2009"/>
                  <a:pt x="5698" y="1997"/>
                </a:cubicBezTo>
                <a:cubicBezTo>
                  <a:pt x="5719" y="1984"/>
                  <a:pt x="5726" y="1956"/>
                  <a:pt x="5713" y="1935"/>
                </a:cubicBezTo>
                <a:close/>
                <a:moveTo>
                  <a:pt x="5943" y="5580"/>
                </a:moveTo>
                <a:lnTo>
                  <a:pt x="5943" y="5580"/>
                </a:lnTo>
                <a:cubicBezTo>
                  <a:pt x="5921" y="5570"/>
                  <a:pt x="5895" y="5580"/>
                  <a:pt x="5885" y="5603"/>
                </a:cubicBezTo>
                <a:cubicBezTo>
                  <a:pt x="5875" y="5625"/>
                  <a:pt x="5885" y="5651"/>
                  <a:pt x="5908" y="5661"/>
                </a:cubicBezTo>
                <a:cubicBezTo>
                  <a:pt x="5930" y="5671"/>
                  <a:pt x="5956" y="5661"/>
                  <a:pt x="5966" y="5638"/>
                </a:cubicBezTo>
                <a:cubicBezTo>
                  <a:pt x="5976" y="5616"/>
                  <a:pt x="5966" y="5590"/>
                  <a:pt x="5943" y="5580"/>
                </a:cubicBezTo>
                <a:close/>
                <a:moveTo>
                  <a:pt x="5151" y="1276"/>
                </a:moveTo>
                <a:lnTo>
                  <a:pt x="5151" y="1276"/>
                </a:lnTo>
                <a:cubicBezTo>
                  <a:pt x="5133" y="1293"/>
                  <a:pt x="5132" y="1321"/>
                  <a:pt x="5149" y="1339"/>
                </a:cubicBezTo>
                <a:cubicBezTo>
                  <a:pt x="5166" y="1357"/>
                  <a:pt x="5194" y="1358"/>
                  <a:pt x="5212" y="1341"/>
                </a:cubicBezTo>
                <a:cubicBezTo>
                  <a:pt x="5230" y="1325"/>
                  <a:pt x="5231" y="1297"/>
                  <a:pt x="5214" y="1279"/>
                </a:cubicBezTo>
                <a:cubicBezTo>
                  <a:pt x="5197" y="1261"/>
                  <a:pt x="5169" y="1260"/>
                  <a:pt x="5151" y="1276"/>
                </a:cubicBezTo>
                <a:close/>
                <a:moveTo>
                  <a:pt x="172" y="585"/>
                </a:moveTo>
                <a:lnTo>
                  <a:pt x="172" y="585"/>
                </a:lnTo>
                <a:cubicBezTo>
                  <a:pt x="151" y="598"/>
                  <a:pt x="145" y="625"/>
                  <a:pt x="157" y="646"/>
                </a:cubicBezTo>
                <a:cubicBezTo>
                  <a:pt x="170" y="667"/>
                  <a:pt x="197" y="674"/>
                  <a:pt x="218" y="661"/>
                </a:cubicBezTo>
                <a:cubicBezTo>
                  <a:pt x="239" y="648"/>
                  <a:pt x="246" y="621"/>
                  <a:pt x="233" y="600"/>
                </a:cubicBezTo>
                <a:cubicBezTo>
                  <a:pt x="220" y="579"/>
                  <a:pt x="193" y="573"/>
                  <a:pt x="172" y="585"/>
                </a:cubicBezTo>
                <a:close/>
                <a:moveTo>
                  <a:pt x="5551" y="1767"/>
                </a:moveTo>
                <a:lnTo>
                  <a:pt x="5551" y="1767"/>
                </a:lnTo>
                <a:cubicBezTo>
                  <a:pt x="5571" y="1753"/>
                  <a:pt x="5576" y="1725"/>
                  <a:pt x="5562" y="1705"/>
                </a:cubicBezTo>
                <a:cubicBezTo>
                  <a:pt x="5547" y="1685"/>
                  <a:pt x="5520" y="1681"/>
                  <a:pt x="5500" y="1695"/>
                </a:cubicBezTo>
                <a:cubicBezTo>
                  <a:pt x="5480" y="1709"/>
                  <a:pt x="5475" y="1737"/>
                  <a:pt x="5489" y="1757"/>
                </a:cubicBezTo>
                <a:cubicBezTo>
                  <a:pt x="5503" y="1777"/>
                  <a:pt x="5531" y="1781"/>
                  <a:pt x="5551" y="1767"/>
                </a:cubicBezTo>
                <a:close/>
                <a:moveTo>
                  <a:pt x="6041" y="2737"/>
                </a:moveTo>
                <a:lnTo>
                  <a:pt x="6041" y="2737"/>
                </a:lnTo>
                <a:cubicBezTo>
                  <a:pt x="6064" y="2729"/>
                  <a:pt x="6076" y="2704"/>
                  <a:pt x="6068" y="2681"/>
                </a:cubicBezTo>
                <a:cubicBezTo>
                  <a:pt x="6060" y="2657"/>
                  <a:pt x="6034" y="2645"/>
                  <a:pt x="6011" y="2654"/>
                </a:cubicBezTo>
                <a:cubicBezTo>
                  <a:pt x="5988" y="2662"/>
                  <a:pt x="5976" y="2687"/>
                  <a:pt x="5984" y="2710"/>
                </a:cubicBezTo>
                <a:cubicBezTo>
                  <a:pt x="5992" y="2733"/>
                  <a:pt x="6018" y="2746"/>
                  <a:pt x="6041" y="2737"/>
                </a:cubicBezTo>
                <a:close/>
                <a:moveTo>
                  <a:pt x="0" y="742"/>
                </a:moveTo>
                <a:lnTo>
                  <a:pt x="0" y="742"/>
                </a:lnTo>
                <a:lnTo>
                  <a:pt x="0" y="804"/>
                </a:lnTo>
                <a:cubicBezTo>
                  <a:pt x="14" y="789"/>
                  <a:pt x="17" y="765"/>
                  <a:pt x="4" y="747"/>
                </a:cubicBezTo>
                <a:cubicBezTo>
                  <a:pt x="3" y="745"/>
                  <a:pt x="1" y="744"/>
                  <a:pt x="0" y="742"/>
                </a:cubicBezTo>
                <a:close/>
                <a:moveTo>
                  <a:pt x="5389" y="1549"/>
                </a:moveTo>
                <a:lnTo>
                  <a:pt x="5389" y="1549"/>
                </a:lnTo>
                <a:cubicBezTo>
                  <a:pt x="5408" y="1533"/>
                  <a:pt x="5411" y="1505"/>
                  <a:pt x="5395" y="1486"/>
                </a:cubicBezTo>
                <a:cubicBezTo>
                  <a:pt x="5380" y="1467"/>
                  <a:pt x="5352" y="1464"/>
                  <a:pt x="5333" y="1480"/>
                </a:cubicBezTo>
                <a:cubicBezTo>
                  <a:pt x="5314" y="1495"/>
                  <a:pt x="5311" y="1523"/>
                  <a:pt x="5326" y="1542"/>
                </a:cubicBezTo>
                <a:cubicBezTo>
                  <a:pt x="5342" y="1561"/>
                  <a:pt x="5370" y="1564"/>
                  <a:pt x="5389" y="1549"/>
                </a:cubicBezTo>
                <a:close/>
                <a:moveTo>
                  <a:pt x="5389" y="6513"/>
                </a:moveTo>
                <a:lnTo>
                  <a:pt x="5389" y="6513"/>
                </a:lnTo>
                <a:cubicBezTo>
                  <a:pt x="5370" y="6497"/>
                  <a:pt x="5342" y="6500"/>
                  <a:pt x="5326" y="6519"/>
                </a:cubicBezTo>
                <a:cubicBezTo>
                  <a:pt x="5315" y="6533"/>
                  <a:pt x="5313" y="6552"/>
                  <a:pt x="5321" y="6568"/>
                </a:cubicBezTo>
                <a:lnTo>
                  <a:pt x="5400" y="6568"/>
                </a:lnTo>
                <a:cubicBezTo>
                  <a:pt x="5410" y="6549"/>
                  <a:pt x="5405" y="6526"/>
                  <a:pt x="5389" y="6513"/>
                </a:cubicBezTo>
                <a:close/>
                <a:moveTo>
                  <a:pt x="6255" y="3986"/>
                </a:moveTo>
                <a:lnTo>
                  <a:pt x="6255" y="3986"/>
                </a:lnTo>
                <a:cubicBezTo>
                  <a:pt x="6243" y="3986"/>
                  <a:pt x="6232" y="3991"/>
                  <a:pt x="6224" y="3999"/>
                </a:cubicBezTo>
                <a:cubicBezTo>
                  <a:pt x="6215" y="4008"/>
                  <a:pt x="6211" y="4019"/>
                  <a:pt x="6211" y="4031"/>
                </a:cubicBezTo>
                <a:cubicBezTo>
                  <a:pt x="6211" y="4043"/>
                  <a:pt x="6215" y="4054"/>
                  <a:pt x="6224" y="4062"/>
                </a:cubicBezTo>
                <a:cubicBezTo>
                  <a:pt x="6232" y="4071"/>
                  <a:pt x="6243" y="4075"/>
                  <a:pt x="6255" y="4075"/>
                </a:cubicBezTo>
                <a:cubicBezTo>
                  <a:pt x="6267" y="4075"/>
                  <a:pt x="6278" y="4071"/>
                  <a:pt x="6286" y="4062"/>
                </a:cubicBezTo>
                <a:cubicBezTo>
                  <a:pt x="6295" y="4054"/>
                  <a:pt x="6299" y="4043"/>
                  <a:pt x="6299" y="4031"/>
                </a:cubicBezTo>
                <a:cubicBezTo>
                  <a:pt x="6299" y="4019"/>
                  <a:pt x="6295" y="4008"/>
                  <a:pt x="6286" y="3999"/>
                </a:cubicBezTo>
                <a:cubicBezTo>
                  <a:pt x="6278" y="3991"/>
                  <a:pt x="6267" y="3986"/>
                  <a:pt x="6255" y="3986"/>
                </a:cubicBezTo>
                <a:close/>
                <a:moveTo>
                  <a:pt x="6201" y="3762"/>
                </a:moveTo>
                <a:lnTo>
                  <a:pt x="6201" y="3762"/>
                </a:lnTo>
                <a:cubicBezTo>
                  <a:pt x="6203" y="3786"/>
                  <a:pt x="6224" y="3805"/>
                  <a:pt x="6249" y="3803"/>
                </a:cubicBezTo>
                <a:cubicBezTo>
                  <a:pt x="6273" y="3801"/>
                  <a:pt x="6292" y="3780"/>
                  <a:pt x="6290" y="3756"/>
                </a:cubicBezTo>
                <a:cubicBezTo>
                  <a:pt x="6289" y="3731"/>
                  <a:pt x="6267" y="3713"/>
                  <a:pt x="6243" y="3714"/>
                </a:cubicBezTo>
                <a:cubicBezTo>
                  <a:pt x="6218" y="3716"/>
                  <a:pt x="6200" y="3737"/>
                  <a:pt x="6201" y="3762"/>
                </a:cubicBezTo>
                <a:close/>
                <a:moveTo>
                  <a:pt x="6174" y="3494"/>
                </a:moveTo>
                <a:lnTo>
                  <a:pt x="6174" y="3494"/>
                </a:lnTo>
                <a:cubicBezTo>
                  <a:pt x="6178" y="3518"/>
                  <a:pt x="6200" y="3535"/>
                  <a:pt x="6224" y="3532"/>
                </a:cubicBezTo>
                <a:cubicBezTo>
                  <a:pt x="6249" y="3529"/>
                  <a:pt x="6266" y="3506"/>
                  <a:pt x="6262" y="3482"/>
                </a:cubicBezTo>
                <a:cubicBezTo>
                  <a:pt x="6259" y="3458"/>
                  <a:pt x="6237" y="3440"/>
                  <a:pt x="6212" y="3444"/>
                </a:cubicBezTo>
                <a:cubicBezTo>
                  <a:pt x="6188" y="3447"/>
                  <a:pt x="6171" y="3469"/>
                  <a:pt x="6174" y="3494"/>
                </a:cubicBezTo>
                <a:close/>
                <a:moveTo>
                  <a:pt x="6129" y="3229"/>
                </a:moveTo>
                <a:lnTo>
                  <a:pt x="6129" y="3229"/>
                </a:lnTo>
                <a:lnTo>
                  <a:pt x="6129" y="3229"/>
                </a:lnTo>
                <a:cubicBezTo>
                  <a:pt x="6134" y="3253"/>
                  <a:pt x="6157" y="3268"/>
                  <a:pt x="6181" y="3263"/>
                </a:cubicBezTo>
                <a:cubicBezTo>
                  <a:pt x="6205" y="3258"/>
                  <a:pt x="6221" y="3235"/>
                  <a:pt x="6216" y="3211"/>
                </a:cubicBezTo>
                <a:cubicBezTo>
                  <a:pt x="6211" y="3186"/>
                  <a:pt x="6187" y="3171"/>
                  <a:pt x="6163" y="3176"/>
                </a:cubicBezTo>
                <a:cubicBezTo>
                  <a:pt x="6139" y="3181"/>
                  <a:pt x="6124" y="3204"/>
                  <a:pt x="6129" y="3229"/>
                </a:cubicBezTo>
                <a:close/>
                <a:moveTo>
                  <a:pt x="6065" y="2967"/>
                </a:moveTo>
                <a:lnTo>
                  <a:pt x="6065" y="2967"/>
                </a:lnTo>
                <a:cubicBezTo>
                  <a:pt x="6072" y="2991"/>
                  <a:pt x="6096" y="3004"/>
                  <a:pt x="6120" y="2998"/>
                </a:cubicBezTo>
                <a:cubicBezTo>
                  <a:pt x="6144" y="2991"/>
                  <a:pt x="6158" y="2967"/>
                  <a:pt x="6151" y="2943"/>
                </a:cubicBezTo>
                <a:cubicBezTo>
                  <a:pt x="6144" y="2919"/>
                  <a:pt x="6120" y="2906"/>
                  <a:pt x="6096" y="2912"/>
                </a:cubicBezTo>
                <a:cubicBezTo>
                  <a:pt x="6073" y="2919"/>
                  <a:pt x="6059" y="2943"/>
                  <a:pt x="6065" y="2967"/>
                </a:cubicBezTo>
                <a:close/>
                <a:moveTo>
                  <a:pt x="2818" y="36"/>
                </a:moveTo>
                <a:lnTo>
                  <a:pt x="2818" y="36"/>
                </a:lnTo>
                <a:cubicBezTo>
                  <a:pt x="2794" y="33"/>
                  <a:pt x="2771" y="50"/>
                  <a:pt x="2768" y="74"/>
                </a:cubicBezTo>
                <a:cubicBezTo>
                  <a:pt x="2765" y="98"/>
                  <a:pt x="2782" y="121"/>
                  <a:pt x="2806" y="124"/>
                </a:cubicBezTo>
                <a:cubicBezTo>
                  <a:pt x="2830" y="128"/>
                  <a:pt x="2853" y="110"/>
                  <a:pt x="2856" y="86"/>
                </a:cubicBezTo>
                <a:cubicBezTo>
                  <a:pt x="2859" y="62"/>
                  <a:pt x="2842" y="39"/>
                  <a:pt x="2818" y="36"/>
                </a:cubicBezTo>
                <a:close/>
                <a:moveTo>
                  <a:pt x="1447" y="82"/>
                </a:moveTo>
                <a:lnTo>
                  <a:pt x="1447" y="82"/>
                </a:lnTo>
                <a:lnTo>
                  <a:pt x="1447" y="82"/>
                </a:lnTo>
                <a:cubicBezTo>
                  <a:pt x="1423" y="87"/>
                  <a:pt x="1408" y="111"/>
                  <a:pt x="1413" y="135"/>
                </a:cubicBezTo>
                <a:cubicBezTo>
                  <a:pt x="1418" y="159"/>
                  <a:pt x="1441" y="174"/>
                  <a:pt x="1465" y="169"/>
                </a:cubicBezTo>
                <a:cubicBezTo>
                  <a:pt x="1489" y="164"/>
                  <a:pt x="1505" y="141"/>
                  <a:pt x="1500" y="117"/>
                </a:cubicBezTo>
                <a:cubicBezTo>
                  <a:pt x="1495" y="93"/>
                  <a:pt x="1471" y="77"/>
                  <a:pt x="1447" y="82"/>
                </a:cubicBezTo>
                <a:close/>
                <a:moveTo>
                  <a:pt x="1718" y="36"/>
                </a:moveTo>
                <a:lnTo>
                  <a:pt x="1718" y="36"/>
                </a:lnTo>
                <a:cubicBezTo>
                  <a:pt x="1694" y="39"/>
                  <a:pt x="1677" y="62"/>
                  <a:pt x="1680" y="86"/>
                </a:cubicBezTo>
                <a:cubicBezTo>
                  <a:pt x="1684" y="110"/>
                  <a:pt x="1706" y="127"/>
                  <a:pt x="1730" y="124"/>
                </a:cubicBezTo>
                <a:cubicBezTo>
                  <a:pt x="1755" y="121"/>
                  <a:pt x="1772" y="98"/>
                  <a:pt x="1769" y="74"/>
                </a:cubicBezTo>
                <a:cubicBezTo>
                  <a:pt x="1765" y="50"/>
                  <a:pt x="1743" y="33"/>
                  <a:pt x="1718" y="36"/>
                </a:cubicBezTo>
                <a:close/>
                <a:moveTo>
                  <a:pt x="1992" y="8"/>
                </a:moveTo>
                <a:lnTo>
                  <a:pt x="1992" y="8"/>
                </a:lnTo>
                <a:cubicBezTo>
                  <a:pt x="1968" y="10"/>
                  <a:pt x="1949" y="31"/>
                  <a:pt x="1951" y="55"/>
                </a:cubicBezTo>
                <a:cubicBezTo>
                  <a:pt x="1953" y="80"/>
                  <a:pt x="1974" y="98"/>
                  <a:pt x="1998" y="97"/>
                </a:cubicBezTo>
                <a:cubicBezTo>
                  <a:pt x="2023" y="95"/>
                  <a:pt x="2041" y="74"/>
                  <a:pt x="2040" y="49"/>
                </a:cubicBezTo>
                <a:cubicBezTo>
                  <a:pt x="2038" y="25"/>
                  <a:pt x="2017" y="6"/>
                  <a:pt x="1992" y="8"/>
                </a:cubicBezTo>
                <a:close/>
                <a:moveTo>
                  <a:pt x="2267" y="0"/>
                </a:moveTo>
                <a:lnTo>
                  <a:pt x="2267" y="0"/>
                </a:lnTo>
                <a:cubicBezTo>
                  <a:pt x="2256" y="0"/>
                  <a:pt x="2244" y="5"/>
                  <a:pt x="2236" y="12"/>
                </a:cubicBezTo>
                <a:cubicBezTo>
                  <a:pt x="2228" y="20"/>
                  <a:pt x="2223" y="32"/>
                  <a:pt x="2223" y="43"/>
                </a:cubicBezTo>
                <a:cubicBezTo>
                  <a:pt x="2223" y="55"/>
                  <a:pt x="2228" y="66"/>
                  <a:pt x="2236" y="75"/>
                </a:cubicBezTo>
                <a:cubicBezTo>
                  <a:pt x="2244" y="83"/>
                  <a:pt x="2256" y="88"/>
                  <a:pt x="2267" y="88"/>
                </a:cubicBezTo>
                <a:cubicBezTo>
                  <a:pt x="2279" y="88"/>
                  <a:pt x="2291" y="83"/>
                  <a:pt x="2299" y="75"/>
                </a:cubicBezTo>
                <a:cubicBezTo>
                  <a:pt x="2307" y="66"/>
                  <a:pt x="2312" y="55"/>
                  <a:pt x="2312" y="43"/>
                </a:cubicBezTo>
                <a:cubicBezTo>
                  <a:pt x="2312" y="32"/>
                  <a:pt x="2307" y="20"/>
                  <a:pt x="2299" y="12"/>
                </a:cubicBezTo>
                <a:cubicBezTo>
                  <a:pt x="2291" y="5"/>
                  <a:pt x="2279" y="0"/>
                  <a:pt x="2267" y="0"/>
                </a:cubicBezTo>
                <a:close/>
                <a:moveTo>
                  <a:pt x="2544" y="8"/>
                </a:moveTo>
                <a:lnTo>
                  <a:pt x="2544" y="8"/>
                </a:lnTo>
                <a:lnTo>
                  <a:pt x="2544" y="8"/>
                </a:lnTo>
                <a:cubicBezTo>
                  <a:pt x="2520" y="7"/>
                  <a:pt x="2498" y="25"/>
                  <a:pt x="2497" y="50"/>
                </a:cubicBezTo>
                <a:cubicBezTo>
                  <a:pt x="2495" y="74"/>
                  <a:pt x="2514" y="95"/>
                  <a:pt x="2538" y="97"/>
                </a:cubicBezTo>
                <a:cubicBezTo>
                  <a:pt x="2563" y="99"/>
                  <a:pt x="2584" y="80"/>
                  <a:pt x="2586" y="56"/>
                </a:cubicBezTo>
                <a:cubicBezTo>
                  <a:pt x="2587" y="31"/>
                  <a:pt x="2569" y="10"/>
                  <a:pt x="2544" y="8"/>
                </a:cubicBezTo>
                <a:close/>
                <a:moveTo>
                  <a:pt x="1180" y="147"/>
                </a:moveTo>
                <a:lnTo>
                  <a:pt x="1180" y="147"/>
                </a:lnTo>
                <a:lnTo>
                  <a:pt x="1180" y="147"/>
                </a:lnTo>
                <a:cubicBezTo>
                  <a:pt x="1156" y="154"/>
                  <a:pt x="1142" y="178"/>
                  <a:pt x="1149" y="202"/>
                </a:cubicBezTo>
                <a:cubicBezTo>
                  <a:pt x="1155" y="226"/>
                  <a:pt x="1180" y="240"/>
                  <a:pt x="1204" y="233"/>
                </a:cubicBezTo>
                <a:cubicBezTo>
                  <a:pt x="1227" y="226"/>
                  <a:pt x="1241" y="202"/>
                  <a:pt x="1234" y="178"/>
                </a:cubicBezTo>
                <a:cubicBezTo>
                  <a:pt x="1228" y="154"/>
                  <a:pt x="1203" y="141"/>
                  <a:pt x="1180" y="147"/>
                </a:cubicBezTo>
                <a:close/>
                <a:moveTo>
                  <a:pt x="661" y="332"/>
                </a:moveTo>
                <a:lnTo>
                  <a:pt x="661" y="332"/>
                </a:lnTo>
                <a:lnTo>
                  <a:pt x="661" y="332"/>
                </a:lnTo>
                <a:close/>
                <a:moveTo>
                  <a:pt x="917" y="230"/>
                </a:moveTo>
                <a:lnTo>
                  <a:pt x="917" y="230"/>
                </a:lnTo>
                <a:lnTo>
                  <a:pt x="917" y="230"/>
                </a:lnTo>
                <a:cubicBezTo>
                  <a:pt x="894" y="239"/>
                  <a:pt x="882" y="264"/>
                  <a:pt x="890" y="287"/>
                </a:cubicBezTo>
                <a:cubicBezTo>
                  <a:pt x="898" y="310"/>
                  <a:pt x="924" y="322"/>
                  <a:pt x="947" y="314"/>
                </a:cubicBezTo>
                <a:cubicBezTo>
                  <a:pt x="970" y="306"/>
                  <a:pt x="982" y="281"/>
                  <a:pt x="974" y="257"/>
                </a:cubicBezTo>
                <a:cubicBezTo>
                  <a:pt x="966" y="234"/>
                  <a:pt x="940" y="222"/>
                  <a:pt x="917" y="230"/>
                </a:cubicBezTo>
                <a:close/>
                <a:moveTo>
                  <a:pt x="412" y="450"/>
                </a:moveTo>
                <a:lnTo>
                  <a:pt x="412" y="450"/>
                </a:lnTo>
                <a:lnTo>
                  <a:pt x="412" y="450"/>
                </a:lnTo>
                <a:cubicBezTo>
                  <a:pt x="390" y="461"/>
                  <a:pt x="382" y="488"/>
                  <a:pt x="393" y="510"/>
                </a:cubicBezTo>
                <a:cubicBezTo>
                  <a:pt x="404" y="532"/>
                  <a:pt x="431" y="540"/>
                  <a:pt x="453" y="529"/>
                </a:cubicBezTo>
                <a:cubicBezTo>
                  <a:pt x="475" y="518"/>
                  <a:pt x="483" y="491"/>
                  <a:pt x="472" y="469"/>
                </a:cubicBezTo>
                <a:cubicBezTo>
                  <a:pt x="461" y="447"/>
                  <a:pt x="434" y="439"/>
                  <a:pt x="412" y="450"/>
                </a:cubicBezTo>
                <a:close/>
                <a:moveTo>
                  <a:pt x="719" y="355"/>
                </a:moveTo>
                <a:lnTo>
                  <a:pt x="719" y="355"/>
                </a:lnTo>
                <a:cubicBezTo>
                  <a:pt x="729" y="377"/>
                  <a:pt x="719" y="403"/>
                  <a:pt x="696" y="413"/>
                </a:cubicBezTo>
                <a:cubicBezTo>
                  <a:pt x="674" y="423"/>
                  <a:pt x="648" y="413"/>
                  <a:pt x="638" y="390"/>
                </a:cubicBezTo>
                <a:cubicBezTo>
                  <a:pt x="628" y="368"/>
                  <a:pt x="638" y="341"/>
                  <a:pt x="661" y="332"/>
                </a:cubicBezTo>
                <a:cubicBezTo>
                  <a:pt x="683" y="322"/>
                  <a:pt x="710" y="332"/>
                  <a:pt x="719" y="355"/>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a:extLst>
              <a:ext uri="{FF2B5EF4-FFF2-40B4-BE49-F238E27FC236}">
                <a16:creationId xmlns:a16="http://schemas.microsoft.com/office/drawing/2014/main" id="{4DD654FA-C5B0-49C1-84F6-037EE979CEAF}"/>
              </a:ext>
            </a:extLst>
          </p:cNvPr>
          <p:cNvSpPr>
            <a:spLocks/>
          </p:cNvSpPr>
          <p:nvPr userDrawn="1"/>
        </p:nvSpPr>
        <p:spPr bwMode="auto">
          <a:xfrm flipH="1">
            <a:off x="6675438" y="1075531"/>
            <a:ext cx="5516563" cy="5783263"/>
          </a:xfrm>
          <a:custGeom>
            <a:avLst/>
            <a:gdLst>
              <a:gd name="T0" fmla="*/ 0 w 5785"/>
              <a:gd name="T1" fmla="*/ 6055 h 6055"/>
              <a:gd name="T2" fmla="*/ 0 w 5785"/>
              <a:gd name="T3" fmla="*/ 6055 h 6055"/>
              <a:gd name="T4" fmla="*/ 0 w 5785"/>
              <a:gd name="T5" fmla="*/ 863 h 6055"/>
              <a:gd name="T6" fmla="*/ 2267 w 5785"/>
              <a:gd name="T7" fmla="*/ 27 h 6055"/>
              <a:gd name="T8" fmla="*/ 5759 w 5785"/>
              <a:gd name="T9" fmla="*/ 3518 h 6055"/>
              <a:gd name="T10" fmla="*/ 4666 w 5785"/>
              <a:gd name="T11" fmla="*/ 6055 h 6055"/>
              <a:gd name="T12" fmla="*/ 4704 w 5785"/>
              <a:gd name="T13" fmla="*/ 6055 h 6055"/>
              <a:gd name="T14" fmla="*/ 5488 w 5785"/>
              <a:gd name="T15" fmla="*/ 4934 h 6055"/>
              <a:gd name="T16" fmla="*/ 5785 w 5785"/>
              <a:gd name="T17" fmla="*/ 3518 h 6055"/>
              <a:gd name="T18" fmla="*/ 5509 w 5785"/>
              <a:gd name="T19" fmla="*/ 2148 h 6055"/>
              <a:gd name="T20" fmla="*/ 4755 w 5785"/>
              <a:gd name="T21" fmla="*/ 1030 h 6055"/>
              <a:gd name="T22" fmla="*/ 3637 w 5785"/>
              <a:gd name="T23" fmla="*/ 276 h 6055"/>
              <a:gd name="T24" fmla="*/ 2267 w 5785"/>
              <a:gd name="T25" fmla="*/ 0 h 6055"/>
              <a:gd name="T26" fmla="*/ 1028 w 5785"/>
              <a:gd name="T27" fmla="*/ 224 h 6055"/>
              <a:gd name="T28" fmla="*/ 0 w 5785"/>
              <a:gd name="T29" fmla="*/ 829 h 6055"/>
              <a:gd name="T30" fmla="*/ 0 w 5785"/>
              <a:gd name="T31" fmla="*/ 6055 h 6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85" h="6055">
                <a:moveTo>
                  <a:pt x="0" y="6055"/>
                </a:moveTo>
                <a:lnTo>
                  <a:pt x="0" y="6055"/>
                </a:lnTo>
                <a:lnTo>
                  <a:pt x="0" y="863"/>
                </a:lnTo>
                <a:cubicBezTo>
                  <a:pt x="610" y="342"/>
                  <a:pt x="1402" y="27"/>
                  <a:pt x="2267" y="27"/>
                </a:cubicBezTo>
                <a:cubicBezTo>
                  <a:pt x="4196" y="27"/>
                  <a:pt x="5759" y="1590"/>
                  <a:pt x="5759" y="3518"/>
                </a:cubicBezTo>
                <a:cubicBezTo>
                  <a:pt x="5759" y="4517"/>
                  <a:pt x="5339" y="5418"/>
                  <a:pt x="4666" y="6055"/>
                </a:cubicBezTo>
                <a:lnTo>
                  <a:pt x="4704" y="6055"/>
                </a:lnTo>
                <a:cubicBezTo>
                  <a:pt x="5039" y="5734"/>
                  <a:pt x="5302" y="5357"/>
                  <a:pt x="5488" y="4934"/>
                </a:cubicBezTo>
                <a:cubicBezTo>
                  <a:pt x="5685" y="4487"/>
                  <a:pt x="5785" y="4010"/>
                  <a:pt x="5785" y="3518"/>
                </a:cubicBezTo>
                <a:cubicBezTo>
                  <a:pt x="5785" y="3043"/>
                  <a:pt x="5692" y="2582"/>
                  <a:pt x="5509" y="2148"/>
                </a:cubicBezTo>
                <a:cubicBezTo>
                  <a:pt x="5332" y="1730"/>
                  <a:pt x="5078" y="1353"/>
                  <a:pt x="4755" y="1030"/>
                </a:cubicBezTo>
                <a:cubicBezTo>
                  <a:pt x="4432" y="707"/>
                  <a:pt x="4056" y="454"/>
                  <a:pt x="3637" y="276"/>
                </a:cubicBezTo>
                <a:cubicBezTo>
                  <a:pt x="3203" y="93"/>
                  <a:pt x="2742" y="0"/>
                  <a:pt x="2267" y="0"/>
                </a:cubicBezTo>
                <a:cubicBezTo>
                  <a:pt x="1841" y="0"/>
                  <a:pt x="1424" y="75"/>
                  <a:pt x="1028" y="224"/>
                </a:cubicBezTo>
                <a:cubicBezTo>
                  <a:pt x="653" y="366"/>
                  <a:pt x="307" y="569"/>
                  <a:pt x="0" y="829"/>
                </a:cubicBezTo>
                <a:lnTo>
                  <a:pt x="0" y="605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Date Placeholder 12">
            <a:extLst>
              <a:ext uri="{FF2B5EF4-FFF2-40B4-BE49-F238E27FC236}">
                <a16:creationId xmlns:a16="http://schemas.microsoft.com/office/drawing/2014/main" id="{64AED56C-8462-4339-83D1-E872E6E4EFDC}"/>
              </a:ext>
            </a:extLst>
          </p:cNvPr>
          <p:cNvSpPr>
            <a:spLocks noGrp="1"/>
          </p:cNvSpPr>
          <p:nvPr>
            <p:ph type="dt" sz="half" idx="11"/>
          </p:nvPr>
        </p:nvSpPr>
        <p:spPr>
          <a:xfrm>
            <a:off x="460800" y="6164675"/>
            <a:ext cx="5544000" cy="252000"/>
          </a:xfrm>
          <a:prstGeom prst="rect">
            <a:avLst/>
          </a:prstGeom>
        </p:spPr>
        <p:txBody>
          <a:bodyPr lIns="0" tIns="0" rIns="0" bIns="0"/>
          <a:lstStyle>
            <a:lvl1pPr>
              <a:lnSpc>
                <a:spcPct val="90000"/>
              </a:lnSpc>
              <a:defRPr sz="2000">
                <a:solidFill>
                  <a:schemeClr val="accent4"/>
                </a:solidFill>
              </a:defRPr>
            </a:lvl1pPr>
          </a:lstStyle>
          <a:p>
            <a:fld id="{D68285E4-99F5-4560-88C8-E0FA710A0342}" type="datetime3">
              <a:rPr lang="en-GB" smtClean="0"/>
              <a:t>11 April, 2022</a:t>
            </a:fld>
            <a:endParaRPr lang="en-GB"/>
          </a:p>
        </p:txBody>
      </p:sp>
      <p:sp>
        <p:nvSpPr>
          <p:cNvPr id="21" name="Picture Placeholder 20">
            <a:extLst>
              <a:ext uri="{FF2B5EF4-FFF2-40B4-BE49-F238E27FC236}">
                <a16:creationId xmlns:a16="http://schemas.microsoft.com/office/drawing/2014/main" id="{2D7A42D4-4C59-4E20-9FEF-DC8EF2C5B317}"/>
              </a:ext>
            </a:extLst>
          </p:cNvPr>
          <p:cNvSpPr>
            <a:spLocks noGrp="1"/>
          </p:cNvSpPr>
          <p:nvPr>
            <p:ph type="pic" sz="quarter" idx="12"/>
          </p:nvPr>
        </p:nvSpPr>
        <p:spPr>
          <a:xfrm>
            <a:off x="6700837" y="1098550"/>
            <a:ext cx="5491163" cy="5759450"/>
          </a:xfrm>
          <a:custGeom>
            <a:avLst/>
            <a:gdLst>
              <a:gd name="connsiteX0" fmla="*/ 3329596 w 5491163"/>
              <a:gd name="connsiteY0" fmla="*/ 0 h 5759450"/>
              <a:gd name="connsiteX1" fmla="*/ 5491163 w 5491163"/>
              <a:gd name="connsiteY1" fmla="*/ 798491 h 5759450"/>
              <a:gd name="connsiteX2" fmla="*/ 5491163 w 5491163"/>
              <a:gd name="connsiteY2" fmla="*/ 5759450 h 5759450"/>
              <a:gd name="connsiteX3" fmla="*/ 1044074 w 5491163"/>
              <a:gd name="connsiteY3" fmla="*/ 5759450 h 5759450"/>
              <a:gd name="connsiteX4" fmla="*/ 0 w 5491163"/>
              <a:gd name="connsiteY4" fmla="*/ 3334368 h 5759450"/>
              <a:gd name="connsiteX5" fmla="*/ 3329596 w 5491163"/>
              <a:gd name="connsiteY5" fmla="*/ 0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1163" h="5759450">
                <a:moveTo>
                  <a:pt x="3329596" y="0"/>
                </a:moveTo>
                <a:cubicBezTo>
                  <a:pt x="4154367" y="0"/>
                  <a:pt x="4909533" y="300867"/>
                  <a:pt x="5491163" y="798491"/>
                </a:cubicBezTo>
                <a:lnTo>
                  <a:pt x="5491163" y="5759450"/>
                </a:lnTo>
                <a:lnTo>
                  <a:pt x="1044074" y="5759450"/>
                </a:lnTo>
                <a:cubicBezTo>
                  <a:pt x="401420" y="5151031"/>
                  <a:pt x="0" y="4289501"/>
                  <a:pt x="0" y="3334368"/>
                </a:cubicBezTo>
                <a:cubicBezTo>
                  <a:pt x="0" y="1492873"/>
                  <a:pt x="1490309" y="0"/>
                  <a:pt x="3329596" y="0"/>
                </a:cubicBezTo>
                <a:close/>
              </a:path>
            </a:pathLst>
          </a:custGeom>
          <a:solidFill>
            <a:schemeClr val="accent4">
              <a:lumMod val="20000"/>
              <a:lumOff val="80000"/>
            </a:schemeClr>
          </a:solidFill>
        </p:spPr>
        <p:txBody>
          <a:bodyPr wrap="square" anchor="ctr">
            <a:noAutofit/>
          </a:bodyPr>
          <a:lstStyle>
            <a:lvl1pPr marL="0" indent="0" algn="ctr">
              <a:buNone/>
              <a:defRPr sz="1800"/>
            </a:lvl1pPr>
          </a:lstStyle>
          <a:p>
            <a:r>
              <a:rPr lang="en-US"/>
              <a:t>Click icon to add picture</a:t>
            </a:r>
            <a:endParaRPr lang="en-GB"/>
          </a:p>
        </p:txBody>
      </p:sp>
      <p:pic>
        <p:nvPicPr>
          <p:cNvPr id="9" name="Picture 8">
            <a:extLst>
              <a:ext uri="{FF2B5EF4-FFF2-40B4-BE49-F238E27FC236}">
                <a16:creationId xmlns:a16="http://schemas.microsoft.com/office/drawing/2014/main" id="{4C82F22F-0D72-413B-9A55-EC7F4EDFEDDC}"/>
              </a:ext>
            </a:extLst>
          </p:cNvPr>
          <p:cNvPicPr>
            <a:picLocks noChangeAspect="1"/>
          </p:cNvPicPr>
          <p:nvPr userDrawn="1"/>
        </p:nvPicPr>
        <p:blipFill>
          <a:blip r:embed="rId2"/>
          <a:stretch>
            <a:fillRect/>
          </a:stretch>
        </p:blipFill>
        <p:spPr>
          <a:xfrm>
            <a:off x="460800" y="432000"/>
            <a:ext cx="1278000" cy="961663"/>
          </a:xfrm>
          <a:prstGeom prst="rect">
            <a:avLst/>
          </a:prstGeom>
        </p:spPr>
      </p:pic>
    </p:spTree>
    <p:extLst>
      <p:ext uri="{BB962C8B-B14F-4D97-AF65-F5344CB8AC3E}">
        <p14:creationId xmlns:p14="http://schemas.microsoft.com/office/powerpoint/2010/main" val="3576638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321">
          <p15:clr>
            <a:srgbClr val="FBAE40"/>
          </p15:clr>
        </p15:guide>
        <p15:guide id="2" orient="horz" pos="4042">
          <p15:clr>
            <a:srgbClr val="FBAE40"/>
          </p15:clr>
        </p15:guide>
        <p15:guide id="3" orient="horz" pos="2908">
          <p15:clr>
            <a:srgbClr val="FBAE40"/>
          </p15:clr>
        </p15:guide>
        <p15:guide id="4" pos="3783">
          <p15:clr>
            <a:srgbClr val="FBAE40"/>
          </p15:clr>
        </p15:guide>
        <p15:guide id="5" orient="horz" pos="3022">
          <p15:clr>
            <a:srgbClr val="FBAE40"/>
          </p15:clr>
        </p15:guide>
        <p15:guide id="6" orient="horz" pos="37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7"/>
        <p:cNvGrpSpPr/>
        <p:nvPr/>
      </p:nvGrpSpPr>
      <p:grpSpPr>
        <a:xfrm>
          <a:off x="0" y="0"/>
          <a:ext cx="0" cy="0"/>
          <a:chOff x="0" y="0"/>
          <a:chExt cx="0" cy="0"/>
        </a:xfrm>
      </p:grpSpPr>
      <p:grpSp>
        <p:nvGrpSpPr>
          <p:cNvPr id="38" name="Google Shape;38;p4"/>
          <p:cNvGrpSpPr/>
          <p:nvPr/>
        </p:nvGrpSpPr>
        <p:grpSpPr>
          <a:xfrm>
            <a:off x="6974025" y="3040497"/>
            <a:ext cx="4611447" cy="3817503"/>
            <a:chOff x="6974025" y="3040497"/>
            <a:chExt cx="4611447" cy="3817503"/>
          </a:xfrm>
        </p:grpSpPr>
        <p:sp>
          <p:nvSpPr>
            <p:cNvPr id="39" name="Google Shape;39;p4"/>
            <p:cNvSpPr/>
            <p:nvPr/>
          </p:nvSpPr>
          <p:spPr>
            <a:xfrm>
              <a:off x="8573467" y="5261026"/>
              <a:ext cx="1275155" cy="1596974"/>
            </a:xfrm>
            <a:custGeom>
              <a:avLst/>
              <a:gdLst/>
              <a:ahLst/>
              <a:cxnLst/>
              <a:rect l="l" t="t" r="r" b="b"/>
              <a:pathLst>
                <a:path w="1275155" h="1596974" extrusionOk="0">
                  <a:moveTo>
                    <a:pt x="1200633" y="0"/>
                  </a:moveTo>
                  <a:cubicBezTo>
                    <a:pt x="1200633" y="0"/>
                    <a:pt x="1200633" y="0"/>
                    <a:pt x="1275155" y="32978"/>
                  </a:cubicBezTo>
                  <a:cubicBezTo>
                    <a:pt x="1242034" y="305048"/>
                    <a:pt x="1225474" y="568874"/>
                    <a:pt x="1225474" y="807966"/>
                  </a:cubicBezTo>
                  <a:cubicBezTo>
                    <a:pt x="1225474" y="807966"/>
                    <a:pt x="1225474" y="807966"/>
                    <a:pt x="1225474" y="1487295"/>
                  </a:cubicBezTo>
                  <a:lnTo>
                    <a:pt x="1225474" y="1596974"/>
                  </a:lnTo>
                  <a:lnTo>
                    <a:pt x="471898" y="1596974"/>
                  </a:lnTo>
                  <a:lnTo>
                    <a:pt x="471601" y="1457497"/>
                  </a:lnTo>
                  <a:cubicBezTo>
                    <a:pt x="469903" y="1041003"/>
                    <a:pt x="462658" y="587424"/>
                    <a:pt x="455413" y="544140"/>
                  </a:cubicBezTo>
                  <a:cubicBezTo>
                    <a:pt x="447132" y="502918"/>
                    <a:pt x="430572" y="486428"/>
                    <a:pt x="414011" y="469939"/>
                  </a:cubicBezTo>
                  <a:cubicBezTo>
                    <a:pt x="372610" y="453450"/>
                    <a:pt x="231846" y="436961"/>
                    <a:pt x="0" y="436961"/>
                  </a:cubicBezTo>
                  <a:cubicBezTo>
                    <a:pt x="0" y="436961"/>
                    <a:pt x="0" y="436961"/>
                    <a:pt x="0" y="230848"/>
                  </a:cubicBezTo>
                  <a:cubicBezTo>
                    <a:pt x="306368" y="206114"/>
                    <a:pt x="538215" y="173136"/>
                    <a:pt x="687259" y="148402"/>
                  </a:cubicBezTo>
                  <a:cubicBezTo>
                    <a:pt x="844583" y="115424"/>
                    <a:pt x="1018468" y="65957"/>
                    <a:pt x="1200633" y="0"/>
                  </a:cubicBezTo>
                  <a:close/>
                </a:path>
              </a:pathLst>
            </a:custGeom>
            <a:solidFill>
              <a:srgbClr val="F3F3F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4"/>
            <p:cNvSpPr/>
            <p:nvPr/>
          </p:nvSpPr>
          <p:spPr>
            <a:xfrm>
              <a:off x="10167411" y="4519019"/>
              <a:ext cx="1275155" cy="2338981"/>
            </a:xfrm>
            <a:custGeom>
              <a:avLst/>
              <a:gdLst/>
              <a:ahLst/>
              <a:cxnLst/>
              <a:rect l="l" t="t" r="r" b="b"/>
              <a:pathLst>
                <a:path w="1275155" h="2338981" extrusionOk="0">
                  <a:moveTo>
                    <a:pt x="1208913" y="0"/>
                  </a:moveTo>
                  <a:cubicBezTo>
                    <a:pt x="1208913" y="0"/>
                    <a:pt x="1208913" y="0"/>
                    <a:pt x="1275155" y="32978"/>
                  </a:cubicBezTo>
                  <a:cubicBezTo>
                    <a:pt x="1275155" y="32978"/>
                    <a:pt x="1275155" y="32978"/>
                    <a:pt x="1242034" y="560629"/>
                  </a:cubicBezTo>
                  <a:cubicBezTo>
                    <a:pt x="1233754" y="857432"/>
                    <a:pt x="1225474" y="1220192"/>
                    <a:pt x="1225474" y="1657152"/>
                  </a:cubicBezTo>
                  <a:cubicBezTo>
                    <a:pt x="1225474" y="1657152"/>
                    <a:pt x="1225474" y="1657152"/>
                    <a:pt x="1225474" y="2248169"/>
                  </a:cubicBezTo>
                  <a:lnTo>
                    <a:pt x="1225474" y="2338981"/>
                  </a:lnTo>
                  <a:lnTo>
                    <a:pt x="471973" y="2338981"/>
                  </a:lnTo>
                  <a:lnTo>
                    <a:pt x="471973" y="2325733"/>
                  </a:lnTo>
                  <a:cubicBezTo>
                    <a:pt x="471973" y="2244576"/>
                    <a:pt x="471973" y="2028157"/>
                    <a:pt x="471973" y="1451039"/>
                  </a:cubicBezTo>
                  <a:cubicBezTo>
                    <a:pt x="471973" y="1178969"/>
                    <a:pt x="463693" y="923388"/>
                    <a:pt x="455413" y="700786"/>
                  </a:cubicBezTo>
                  <a:cubicBezTo>
                    <a:pt x="447132" y="577118"/>
                    <a:pt x="438852" y="511162"/>
                    <a:pt x="422292" y="486428"/>
                  </a:cubicBezTo>
                  <a:cubicBezTo>
                    <a:pt x="414011" y="478183"/>
                    <a:pt x="405731" y="469939"/>
                    <a:pt x="389171" y="461694"/>
                  </a:cubicBezTo>
                  <a:cubicBezTo>
                    <a:pt x="364330" y="445205"/>
                    <a:pt x="322929" y="436961"/>
                    <a:pt x="273247" y="428716"/>
                  </a:cubicBezTo>
                  <a:cubicBezTo>
                    <a:pt x="240127" y="428716"/>
                    <a:pt x="149044" y="420472"/>
                    <a:pt x="0" y="420472"/>
                  </a:cubicBezTo>
                  <a:cubicBezTo>
                    <a:pt x="0" y="420472"/>
                    <a:pt x="0" y="420472"/>
                    <a:pt x="0" y="214358"/>
                  </a:cubicBezTo>
                  <a:cubicBezTo>
                    <a:pt x="248407" y="189625"/>
                    <a:pt x="447132" y="164891"/>
                    <a:pt x="604457" y="140157"/>
                  </a:cubicBezTo>
                  <a:cubicBezTo>
                    <a:pt x="753501" y="115424"/>
                    <a:pt x="952226" y="65957"/>
                    <a:pt x="1208913" y="0"/>
                  </a:cubicBezTo>
                  <a:close/>
                </a:path>
              </a:pathLst>
            </a:custGeom>
            <a:solidFill>
              <a:srgbClr val="F3F3F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41;p4"/>
            <p:cNvSpPr/>
            <p:nvPr/>
          </p:nvSpPr>
          <p:spPr>
            <a:xfrm>
              <a:off x="6974025" y="5865626"/>
              <a:ext cx="1258668" cy="992374"/>
            </a:xfrm>
            <a:custGeom>
              <a:avLst/>
              <a:gdLst/>
              <a:ahLst/>
              <a:cxnLst/>
              <a:rect l="l" t="t" r="r" b="b"/>
              <a:pathLst>
                <a:path w="1258668" h="992374" extrusionOk="0">
                  <a:moveTo>
                    <a:pt x="1208984" y="0"/>
                  </a:moveTo>
                  <a:cubicBezTo>
                    <a:pt x="1208984" y="0"/>
                    <a:pt x="1208984" y="0"/>
                    <a:pt x="1258668" y="24668"/>
                  </a:cubicBezTo>
                  <a:cubicBezTo>
                    <a:pt x="1258668" y="24668"/>
                    <a:pt x="1258668" y="24668"/>
                    <a:pt x="1233826" y="509799"/>
                  </a:cubicBezTo>
                  <a:cubicBezTo>
                    <a:pt x="1226581" y="653694"/>
                    <a:pt x="1225675" y="866839"/>
                    <a:pt x="1220014" y="983978"/>
                  </a:cubicBezTo>
                  <a:lnTo>
                    <a:pt x="1219488" y="992374"/>
                  </a:lnTo>
                  <a:lnTo>
                    <a:pt x="454500" y="992374"/>
                  </a:lnTo>
                  <a:lnTo>
                    <a:pt x="454404" y="988764"/>
                  </a:lnTo>
                  <a:cubicBezTo>
                    <a:pt x="453369" y="949707"/>
                    <a:pt x="451299" y="871593"/>
                    <a:pt x="447159" y="715364"/>
                  </a:cubicBezTo>
                  <a:cubicBezTo>
                    <a:pt x="447159" y="592025"/>
                    <a:pt x="430597" y="526245"/>
                    <a:pt x="414036" y="501577"/>
                  </a:cubicBezTo>
                  <a:cubicBezTo>
                    <a:pt x="405755" y="485132"/>
                    <a:pt x="389194" y="468687"/>
                    <a:pt x="356071" y="460464"/>
                  </a:cubicBezTo>
                  <a:cubicBezTo>
                    <a:pt x="331229" y="452241"/>
                    <a:pt x="207018" y="444019"/>
                    <a:pt x="0" y="435796"/>
                  </a:cubicBezTo>
                  <a:cubicBezTo>
                    <a:pt x="0" y="435796"/>
                    <a:pt x="0" y="435796"/>
                    <a:pt x="0" y="230232"/>
                  </a:cubicBezTo>
                  <a:cubicBezTo>
                    <a:pt x="306387" y="197342"/>
                    <a:pt x="521685" y="172674"/>
                    <a:pt x="629334" y="148006"/>
                  </a:cubicBezTo>
                  <a:cubicBezTo>
                    <a:pt x="745264" y="123339"/>
                    <a:pt x="935721" y="74003"/>
                    <a:pt x="1208984" y="0"/>
                  </a:cubicBezTo>
                  <a:close/>
                </a:path>
              </a:pathLst>
            </a:custGeom>
            <a:solidFill>
              <a:srgbClr val="F3F3F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4"/>
            <p:cNvSpPr/>
            <p:nvPr/>
          </p:nvSpPr>
          <p:spPr>
            <a:xfrm>
              <a:off x="8727365" y="3782507"/>
              <a:ext cx="1236682" cy="1231184"/>
            </a:xfrm>
            <a:custGeom>
              <a:avLst/>
              <a:gdLst/>
              <a:ahLst/>
              <a:cxnLst/>
              <a:rect l="l" t="t" r="r" b="b"/>
              <a:pathLst>
                <a:path w="149" h="149" extrusionOk="0">
                  <a:moveTo>
                    <a:pt x="75" y="0"/>
                  </a:moveTo>
                  <a:cubicBezTo>
                    <a:pt x="96" y="0"/>
                    <a:pt x="113" y="7"/>
                    <a:pt x="128" y="22"/>
                  </a:cubicBezTo>
                  <a:cubicBezTo>
                    <a:pt x="142" y="36"/>
                    <a:pt x="149" y="54"/>
                    <a:pt x="149" y="74"/>
                  </a:cubicBezTo>
                  <a:cubicBezTo>
                    <a:pt x="149" y="95"/>
                    <a:pt x="142" y="113"/>
                    <a:pt x="128" y="127"/>
                  </a:cubicBezTo>
                  <a:cubicBezTo>
                    <a:pt x="113" y="142"/>
                    <a:pt x="96" y="149"/>
                    <a:pt x="75" y="149"/>
                  </a:cubicBezTo>
                  <a:cubicBezTo>
                    <a:pt x="54" y="149"/>
                    <a:pt x="37" y="142"/>
                    <a:pt x="22" y="127"/>
                  </a:cubicBezTo>
                  <a:cubicBezTo>
                    <a:pt x="7" y="113"/>
                    <a:pt x="0" y="95"/>
                    <a:pt x="0" y="74"/>
                  </a:cubicBezTo>
                  <a:cubicBezTo>
                    <a:pt x="0" y="54"/>
                    <a:pt x="7" y="36"/>
                    <a:pt x="22" y="22"/>
                  </a:cubicBezTo>
                  <a:cubicBezTo>
                    <a:pt x="36" y="7"/>
                    <a:pt x="54" y="0"/>
                    <a:pt x="75" y="0"/>
                  </a:cubicBezTo>
                </a:path>
              </a:pathLst>
            </a:custGeom>
            <a:solidFill>
              <a:srgbClr val="F3F3F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4"/>
            <p:cNvSpPr/>
            <p:nvPr/>
          </p:nvSpPr>
          <p:spPr>
            <a:xfrm>
              <a:off x="10343295" y="3040497"/>
              <a:ext cx="1242177" cy="1225690"/>
            </a:xfrm>
            <a:custGeom>
              <a:avLst/>
              <a:gdLst/>
              <a:ahLst/>
              <a:cxnLst/>
              <a:rect l="l" t="t" r="r" b="b"/>
              <a:pathLst>
                <a:path w="150" h="149" extrusionOk="0">
                  <a:moveTo>
                    <a:pt x="75" y="0"/>
                  </a:moveTo>
                  <a:cubicBezTo>
                    <a:pt x="96" y="0"/>
                    <a:pt x="114" y="7"/>
                    <a:pt x="128" y="22"/>
                  </a:cubicBezTo>
                  <a:cubicBezTo>
                    <a:pt x="142" y="36"/>
                    <a:pt x="150" y="54"/>
                    <a:pt x="150" y="74"/>
                  </a:cubicBezTo>
                  <a:cubicBezTo>
                    <a:pt x="150" y="95"/>
                    <a:pt x="142" y="112"/>
                    <a:pt x="128" y="127"/>
                  </a:cubicBezTo>
                  <a:cubicBezTo>
                    <a:pt x="114" y="142"/>
                    <a:pt x="96" y="149"/>
                    <a:pt x="75" y="149"/>
                  </a:cubicBezTo>
                  <a:cubicBezTo>
                    <a:pt x="55" y="149"/>
                    <a:pt x="37" y="142"/>
                    <a:pt x="22" y="127"/>
                  </a:cubicBezTo>
                  <a:cubicBezTo>
                    <a:pt x="8" y="112"/>
                    <a:pt x="0" y="95"/>
                    <a:pt x="0" y="74"/>
                  </a:cubicBezTo>
                  <a:cubicBezTo>
                    <a:pt x="0" y="54"/>
                    <a:pt x="8" y="36"/>
                    <a:pt x="22" y="22"/>
                  </a:cubicBezTo>
                  <a:cubicBezTo>
                    <a:pt x="37" y="7"/>
                    <a:pt x="54" y="0"/>
                    <a:pt x="75" y="0"/>
                  </a:cubicBezTo>
                </a:path>
              </a:pathLst>
            </a:custGeom>
            <a:solidFill>
              <a:srgbClr val="F3F3F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4"/>
            <p:cNvSpPr/>
            <p:nvPr/>
          </p:nvSpPr>
          <p:spPr>
            <a:xfrm>
              <a:off x="7144414" y="4502529"/>
              <a:ext cx="1236682" cy="1231184"/>
            </a:xfrm>
            <a:custGeom>
              <a:avLst/>
              <a:gdLst/>
              <a:ahLst/>
              <a:cxnLst/>
              <a:rect l="l" t="t" r="r" b="b"/>
              <a:pathLst>
                <a:path w="149" h="149" extrusionOk="0">
                  <a:moveTo>
                    <a:pt x="74" y="0"/>
                  </a:moveTo>
                  <a:cubicBezTo>
                    <a:pt x="95" y="0"/>
                    <a:pt x="113" y="7"/>
                    <a:pt x="127" y="22"/>
                  </a:cubicBezTo>
                  <a:cubicBezTo>
                    <a:pt x="142" y="37"/>
                    <a:pt x="149" y="54"/>
                    <a:pt x="149" y="75"/>
                  </a:cubicBezTo>
                  <a:cubicBezTo>
                    <a:pt x="149" y="95"/>
                    <a:pt x="142" y="113"/>
                    <a:pt x="127" y="128"/>
                  </a:cubicBezTo>
                  <a:cubicBezTo>
                    <a:pt x="113" y="142"/>
                    <a:pt x="95" y="149"/>
                    <a:pt x="74" y="149"/>
                  </a:cubicBezTo>
                  <a:cubicBezTo>
                    <a:pt x="54" y="149"/>
                    <a:pt x="36" y="142"/>
                    <a:pt x="22" y="128"/>
                  </a:cubicBezTo>
                  <a:cubicBezTo>
                    <a:pt x="7" y="113"/>
                    <a:pt x="0" y="95"/>
                    <a:pt x="0" y="75"/>
                  </a:cubicBezTo>
                  <a:cubicBezTo>
                    <a:pt x="0" y="54"/>
                    <a:pt x="7" y="37"/>
                    <a:pt x="21" y="22"/>
                  </a:cubicBezTo>
                  <a:cubicBezTo>
                    <a:pt x="36" y="7"/>
                    <a:pt x="53" y="0"/>
                    <a:pt x="74" y="0"/>
                  </a:cubicBezTo>
                </a:path>
              </a:pathLst>
            </a:custGeom>
            <a:solidFill>
              <a:srgbClr val="F3F3F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5" name="Google Shape;45;p4"/>
          <p:cNvSpPr txBox="1">
            <a:spLocks noGrp="1"/>
          </p:cNvSpPr>
          <p:nvPr>
            <p:ph type="title"/>
          </p:nvPr>
        </p:nvSpPr>
        <p:spPr>
          <a:xfrm>
            <a:off x="460375" y="364331"/>
            <a:ext cx="11268000" cy="581698"/>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
          <p:cNvSpPr txBox="1">
            <a:spLocks noGrp="1"/>
          </p:cNvSpPr>
          <p:nvPr>
            <p:ph type="body" idx="1"/>
          </p:nvPr>
        </p:nvSpPr>
        <p:spPr>
          <a:xfrm>
            <a:off x="462000" y="1305000"/>
            <a:ext cx="11268000" cy="4572000"/>
          </a:xfrm>
          <a:prstGeom prst="rect">
            <a:avLst/>
          </a:prstGeom>
          <a:noFill/>
          <a:ln>
            <a:noFill/>
          </a:ln>
        </p:spPr>
        <p:txBody>
          <a:bodyPr spcFirstLastPara="1" wrap="square" lIns="0" tIns="0" rIns="0" bIns="0" anchor="t" anchorCtr="0"/>
          <a:lstStyle>
            <a:lvl1pPr marL="457200" lvl="0" indent="-406400" algn="l">
              <a:lnSpc>
                <a:spcPct val="90000"/>
              </a:lnSpc>
              <a:spcBef>
                <a:spcPts val="600"/>
              </a:spcBef>
              <a:spcAft>
                <a:spcPts val="0"/>
              </a:spcAft>
              <a:buClr>
                <a:schemeClr val="accent2"/>
              </a:buClr>
              <a:buSzPts val="2800"/>
              <a:buChar char="•"/>
              <a:defRPr/>
            </a:lvl1pPr>
            <a:lvl2pPr marL="914400" lvl="1" indent="-393700" algn="l">
              <a:lnSpc>
                <a:spcPct val="90000"/>
              </a:lnSpc>
              <a:spcBef>
                <a:spcPts val="600"/>
              </a:spcBef>
              <a:spcAft>
                <a:spcPts val="0"/>
              </a:spcAft>
              <a:buClr>
                <a:schemeClr val="accent2"/>
              </a:buClr>
              <a:buSzPts val="2600"/>
              <a:buChar char="•"/>
              <a:defRPr/>
            </a:lvl2pPr>
            <a:lvl3pPr marL="1371600" lvl="2" indent="-381000" algn="l">
              <a:lnSpc>
                <a:spcPct val="90000"/>
              </a:lnSpc>
              <a:spcBef>
                <a:spcPts val="600"/>
              </a:spcBef>
              <a:spcAft>
                <a:spcPts val="0"/>
              </a:spcAft>
              <a:buClr>
                <a:schemeClr val="accent2"/>
              </a:buClr>
              <a:buSzPts val="2400"/>
              <a:buChar char="•"/>
              <a:defRPr/>
            </a:lvl3pPr>
            <a:lvl4pPr marL="1828800" lvl="3" indent="-368300" algn="l">
              <a:lnSpc>
                <a:spcPct val="90000"/>
              </a:lnSpc>
              <a:spcBef>
                <a:spcPts val="300"/>
              </a:spcBef>
              <a:spcAft>
                <a:spcPts val="0"/>
              </a:spcAft>
              <a:buClr>
                <a:schemeClr val="accent2"/>
              </a:buClr>
              <a:buSzPts val="2200"/>
              <a:buChar char="•"/>
              <a:defRPr/>
            </a:lvl4pPr>
            <a:lvl5pPr marL="2286000" lvl="4" indent="-355600" algn="l">
              <a:lnSpc>
                <a:spcPct val="90000"/>
              </a:lnSpc>
              <a:spcBef>
                <a:spcPts val="300"/>
              </a:spcBef>
              <a:spcAft>
                <a:spcPts val="0"/>
              </a:spcAft>
              <a:buClr>
                <a:schemeClr val="accent2"/>
              </a:buClr>
              <a:buSzPts val="2000"/>
              <a:buChar char="•"/>
              <a:defRPr/>
            </a:lvl5pPr>
            <a:lvl6pPr marL="2743200" lvl="5" indent="-342900" algn="l">
              <a:lnSpc>
                <a:spcPct val="90000"/>
              </a:lnSpc>
              <a:spcBef>
                <a:spcPts val="300"/>
              </a:spcBef>
              <a:spcAft>
                <a:spcPts val="0"/>
              </a:spcAft>
              <a:buClr>
                <a:schemeClr val="accent2"/>
              </a:buClr>
              <a:buSzPts val="1800"/>
              <a:buChar char="•"/>
              <a:defRPr/>
            </a:lvl6pPr>
            <a:lvl7pPr marL="3200400" lvl="6" indent="-342900" algn="l">
              <a:lnSpc>
                <a:spcPct val="90000"/>
              </a:lnSpc>
              <a:spcBef>
                <a:spcPts val="300"/>
              </a:spcBef>
              <a:spcAft>
                <a:spcPts val="0"/>
              </a:spcAft>
              <a:buClr>
                <a:schemeClr val="accent2"/>
              </a:buClr>
              <a:buSzPts val="1800"/>
              <a:buChar char="•"/>
              <a:defRPr/>
            </a:lvl7pPr>
            <a:lvl8pPr marL="3657600" lvl="7" indent="-342900" algn="l">
              <a:lnSpc>
                <a:spcPct val="90000"/>
              </a:lnSpc>
              <a:spcBef>
                <a:spcPts val="300"/>
              </a:spcBef>
              <a:spcAft>
                <a:spcPts val="0"/>
              </a:spcAft>
              <a:buClr>
                <a:schemeClr val="accent2"/>
              </a:buClr>
              <a:buSzPts val="1800"/>
              <a:buChar char="•"/>
              <a:defRPr/>
            </a:lvl8pPr>
            <a:lvl9pPr marL="4114800" lvl="8" indent="-342900" algn="l">
              <a:lnSpc>
                <a:spcPct val="90000"/>
              </a:lnSpc>
              <a:spcBef>
                <a:spcPts val="300"/>
              </a:spcBef>
              <a:spcAft>
                <a:spcPts val="0"/>
              </a:spcAft>
              <a:buClr>
                <a:schemeClr val="accent2"/>
              </a:buClr>
              <a:buSzPts val="1800"/>
              <a:buChar char="•"/>
              <a:defRPr/>
            </a:lvl9pPr>
          </a:lstStyle>
          <a:p>
            <a:endParaRPr/>
          </a:p>
        </p:txBody>
      </p:sp>
      <p:sp>
        <p:nvSpPr>
          <p:cNvPr id="47" name="Google Shape;47;p4"/>
          <p:cNvSpPr txBox="1">
            <a:spLocks noGrp="1"/>
          </p:cNvSpPr>
          <p:nvPr>
            <p:ph type="sldNum" idx="12"/>
          </p:nvPr>
        </p:nvSpPr>
        <p:spPr>
          <a:xfrm>
            <a:off x="10956851" y="6253813"/>
            <a:ext cx="771524" cy="21600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09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22">
          <p15:clr>
            <a:srgbClr val="FBAE40"/>
          </p15:clr>
        </p15:guide>
        <p15:guide id="2" orient="horz" pos="37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wo Content (Dark)">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5544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9">
            <a:extLst>
              <a:ext uri="{FF2B5EF4-FFF2-40B4-BE49-F238E27FC236}">
                <a16:creationId xmlns:a16="http://schemas.microsoft.com/office/drawing/2014/main" id="{99467388-FBBB-417D-B3F8-43399AE8B04B}"/>
              </a:ext>
            </a:extLst>
          </p:cNvPr>
          <p:cNvSpPr>
            <a:spLocks noGrp="1"/>
          </p:cNvSpPr>
          <p:nvPr>
            <p:ph sz="quarter" idx="14"/>
          </p:nvPr>
        </p:nvSpPr>
        <p:spPr>
          <a:xfrm>
            <a:off x="6186000" y="1305000"/>
            <a:ext cx="5544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EE15416A-8416-42C0-A28F-4DD5C060468F}"/>
              </a:ext>
            </a:extLst>
          </p:cNvPr>
          <p:cNvSpPr>
            <a:spLocks noGrp="1"/>
          </p:cNvSpPr>
          <p:nvPr>
            <p:ph type="sldNum" sz="quarter" idx="15"/>
          </p:nvPr>
        </p:nvSpPr>
        <p:spPr/>
        <p:txBody>
          <a:bodyPr/>
          <a:lstStyle>
            <a:lvl1pPr>
              <a:defRPr>
                <a:solidFill>
                  <a:schemeClr val="tx2"/>
                </a:solidFill>
              </a:defRPr>
            </a:lvl1pPr>
          </a:lstStyle>
          <a:p>
            <a:fld id="{F01BB1D5-A67E-4A6E-9F0E-8044DFA6F129}" type="slidenum">
              <a:rPr lang="en-US" smtClean="0"/>
              <a:pPr/>
              <a:t>‹#›</a:t>
            </a:fld>
            <a:endParaRPr lang="en-US"/>
          </a:p>
        </p:txBody>
      </p:sp>
      <p:sp>
        <p:nvSpPr>
          <p:cNvPr id="6" name="Freeform 9">
            <a:extLst>
              <a:ext uri="{FF2B5EF4-FFF2-40B4-BE49-F238E27FC236}">
                <a16:creationId xmlns:a16="http://schemas.microsoft.com/office/drawing/2014/main" id="{7C4C06E4-5CDF-40BE-803B-FD400229DEE2}"/>
              </a:ext>
            </a:extLst>
          </p:cNvPr>
          <p:cNvSpPr>
            <a:spLocks noChangeAspect="1" noEditPoints="1"/>
          </p:cNvSpPr>
          <p:nvPr userDrawn="1"/>
        </p:nvSpPr>
        <p:spPr bwMode="auto">
          <a:xfrm>
            <a:off x="460375" y="6129000"/>
            <a:ext cx="899883" cy="468000"/>
          </a:xfrm>
          <a:custGeom>
            <a:avLst/>
            <a:gdLst>
              <a:gd name="T0" fmla="*/ 936 w 988"/>
              <a:gd name="T1" fmla="*/ 499 h 502"/>
              <a:gd name="T2" fmla="*/ 960 w 988"/>
              <a:gd name="T3" fmla="*/ 434 h 502"/>
              <a:gd name="T4" fmla="*/ 953 w 988"/>
              <a:gd name="T5" fmla="*/ 443 h 502"/>
              <a:gd name="T6" fmla="*/ 976 w 988"/>
              <a:gd name="T7" fmla="*/ 458 h 502"/>
              <a:gd name="T8" fmla="*/ 955 w 988"/>
              <a:gd name="T9" fmla="*/ 468 h 502"/>
              <a:gd name="T10" fmla="*/ 883 w 988"/>
              <a:gd name="T11" fmla="*/ 433 h 502"/>
              <a:gd name="T12" fmla="*/ 844 w 988"/>
              <a:gd name="T13" fmla="*/ 496 h 502"/>
              <a:gd name="T14" fmla="*/ 840 w 988"/>
              <a:gd name="T15" fmla="*/ 435 h 502"/>
              <a:gd name="T16" fmla="*/ 861 w 988"/>
              <a:gd name="T17" fmla="*/ 433 h 502"/>
              <a:gd name="T18" fmla="*/ 737 w 988"/>
              <a:gd name="T19" fmla="*/ 502 h 502"/>
              <a:gd name="T20" fmla="*/ 733 w 988"/>
              <a:gd name="T21" fmla="*/ 434 h 502"/>
              <a:gd name="T22" fmla="*/ 754 w 988"/>
              <a:gd name="T23" fmla="*/ 491 h 502"/>
              <a:gd name="T24" fmla="*/ 657 w 988"/>
              <a:gd name="T25" fmla="*/ 446 h 502"/>
              <a:gd name="T26" fmla="*/ 637 w 988"/>
              <a:gd name="T27" fmla="*/ 502 h 502"/>
              <a:gd name="T28" fmla="*/ 622 w 988"/>
              <a:gd name="T29" fmla="*/ 451 h 502"/>
              <a:gd name="T30" fmla="*/ 676 w 988"/>
              <a:gd name="T31" fmla="*/ 434 h 502"/>
              <a:gd name="T32" fmla="*/ 534 w 988"/>
              <a:gd name="T33" fmla="*/ 453 h 502"/>
              <a:gd name="T34" fmla="*/ 540 w 988"/>
              <a:gd name="T35" fmla="*/ 433 h 502"/>
              <a:gd name="T36" fmla="*/ 519 w 988"/>
              <a:gd name="T37" fmla="*/ 501 h 502"/>
              <a:gd name="T38" fmla="*/ 550 w 988"/>
              <a:gd name="T39" fmla="*/ 481 h 502"/>
              <a:gd name="T40" fmla="*/ 570 w 988"/>
              <a:gd name="T41" fmla="*/ 497 h 502"/>
              <a:gd name="T42" fmla="*/ 436 w 988"/>
              <a:gd name="T43" fmla="*/ 490 h 502"/>
              <a:gd name="T44" fmla="*/ 452 w 988"/>
              <a:gd name="T45" fmla="*/ 433 h 502"/>
              <a:gd name="T46" fmla="*/ 376 w 988"/>
              <a:gd name="T47" fmla="*/ 443 h 502"/>
              <a:gd name="T48" fmla="*/ 361 w 988"/>
              <a:gd name="T49" fmla="*/ 501 h 502"/>
              <a:gd name="T50" fmla="*/ 339 w 988"/>
              <a:gd name="T51" fmla="*/ 489 h 502"/>
              <a:gd name="T52" fmla="*/ 313 w 988"/>
              <a:gd name="T53" fmla="*/ 439 h 502"/>
              <a:gd name="T54" fmla="*/ 264 w 988"/>
              <a:gd name="T55" fmla="*/ 500 h 502"/>
              <a:gd name="T56" fmla="*/ 241 w 988"/>
              <a:gd name="T57" fmla="*/ 485 h 502"/>
              <a:gd name="T58" fmla="*/ 259 w 988"/>
              <a:gd name="T59" fmla="*/ 435 h 502"/>
              <a:gd name="T60" fmla="*/ 180 w 988"/>
              <a:gd name="T61" fmla="*/ 435 h 502"/>
              <a:gd name="T62" fmla="*/ 123 w 988"/>
              <a:gd name="T63" fmla="*/ 449 h 502"/>
              <a:gd name="T64" fmla="*/ 109 w 988"/>
              <a:gd name="T65" fmla="*/ 500 h 502"/>
              <a:gd name="T66" fmla="*/ 123 w 988"/>
              <a:gd name="T67" fmla="*/ 433 h 502"/>
              <a:gd name="T68" fmla="*/ 155 w 988"/>
              <a:gd name="T69" fmla="*/ 435 h 502"/>
              <a:gd name="T70" fmla="*/ 29 w 988"/>
              <a:gd name="T71" fmla="*/ 502 h 502"/>
              <a:gd name="T72" fmla="*/ 25 w 988"/>
              <a:gd name="T73" fmla="*/ 434 h 502"/>
              <a:gd name="T74" fmla="*/ 46 w 988"/>
              <a:gd name="T75" fmla="*/ 491 h 502"/>
              <a:gd name="T76" fmla="*/ 445 w 988"/>
              <a:gd name="T77" fmla="*/ 202 h 502"/>
              <a:gd name="T78" fmla="*/ 531 w 988"/>
              <a:gd name="T79" fmla="*/ 134 h 502"/>
              <a:gd name="T80" fmla="*/ 694 w 988"/>
              <a:gd name="T81" fmla="*/ 401 h 502"/>
              <a:gd name="T82" fmla="*/ 464 w 988"/>
              <a:gd name="T83" fmla="*/ 401 h 502"/>
              <a:gd name="T84" fmla="*/ 283 w 988"/>
              <a:gd name="T85" fmla="*/ 264 h 502"/>
              <a:gd name="T86" fmla="*/ 375 w 988"/>
              <a:gd name="T87" fmla="*/ 371 h 502"/>
              <a:gd name="T88" fmla="*/ 535 w 988"/>
              <a:gd name="T89" fmla="*/ 383 h 502"/>
              <a:gd name="T90" fmla="*/ 660 w 988"/>
              <a:gd name="T91" fmla="*/ 341 h 502"/>
              <a:gd name="T92" fmla="*/ 386 w 988"/>
              <a:gd name="T93" fmla="*/ 244 h 502"/>
              <a:gd name="T94" fmla="*/ 646 w 988"/>
              <a:gd name="T95" fmla="*/ 142 h 502"/>
              <a:gd name="T96" fmla="*/ 657 w 988"/>
              <a:gd name="T97" fmla="*/ 147 h 502"/>
              <a:gd name="T98" fmla="*/ 541 w 988"/>
              <a:gd name="T99" fmla="*/ 289 h 502"/>
              <a:gd name="T100" fmla="*/ 876 w 988"/>
              <a:gd name="T101" fmla="*/ 244 h 502"/>
              <a:gd name="T102" fmla="*/ 954 w 988"/>
              <a:gd name="T103" fmla="*/ 176 h 502"/>
              <a:gd name="T104" fmla="*/ 825 w 988"/>
              <a:gd name="T105" fmla="*/ 215 h 502"/>
              <a:gd name="T106" fmla="*/ 898 w 988"/>
              <a:gd name="T107" fmla="*/ 402 h 502"/>
              <a:gd name="T108" fmla="*/ 187 w 988"/>
              <a:gd name="T109" fmla="*/ 284 h 502"/>
              <a:gd name="T110" fmla="*/ 167 w 988"/>
              <a:gd name="T111" fmla="*/ 229 h 502"/>
              <a:gd name="T112" fmla="*/ 216 w 988"/>
              <a:gd name="T113" fmla="*/ 131 h 502"/>
              <a:gd name="T114" fmla="*/ 40 w 988"/>
              <a:gd name="T115" fmla="*/ 35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8" h="502">
                <a:moveTo>
                  <a:pt x="988" y="486"/>
                </a:moveTo>
                <a:lnTo>
                  <a:pt x="988" y="486"/>
                </a:lnTo>
                <a:cubicBezTo>
                  <a:pt x="988" y="489"/>
                  <a:pt x="987" y="492"/>
                  <a:pt x="985" y="495"/>
                </a:cubicBezTo>
                <a:cubicBezTo>
                  <a:pt x="984" y="498"/>
                  <a:pt x="982" y="499"/>
                  <a:pt x="980" y="500"/>
                </a:cubicBezTo>
                <a:cubicBezTo>
                  <a:pt x="978" y="502"/>
                  <a:pt x="975" y="502"/>
                  <a:pt x="971" y="502"/>
                </a:cubicBezTo>
                <a:cubicBezTo>
                  <a:pt x="969" y="502"/>
                  <a:pt x="967" y="502"/>
                  <a:pt x="964" y="502"/>
                </a:cubicBezTo>
                <a:lnTo>
                  <a:pt x="959" y="501"/>
                </a:lnTo>
                <a:cubicBezTo>
                  <a:pt x="956" y="501"/>
                  <a:pt x="954" y="501"/>
                  <a:pt x="950" y="501"/>
                </a:cubicBezTo>
                <a:cubicBezTo>
                  <a:pt x="948" y="501"/>
                  <a:pt x="944" y="501"/>
                  <a:pt x="939" y="501"/>
                </a:cubicBezTo>
                <a:cubicBezTo>
                  <a:pt x="938" y="501"/>
                  <a:pt x="937" y="502"/>
                  <a:pt x="936" y="502"/>
                </a:cubicBezTo>
                <a:lnTo>
                  <a:pt x="935" y="500"/>
                </a:lnTo>
                <a:lnTo>
                  <a:pt x="936" y="499"/>
                </a:lnTo>
                <a:cubicBezTo>
                  <a:pt x="938" y="498"/>
                  <a:pt x="939" y="498"/>
                  <a:pt x="940" y="497"/>
                </a:cubicBezTo>
                <a:cubicBezTo>
                  <a:pt x="940" y="496"/>
                  <a:pt x="941" y="495"/>
                  <a:pt x="941" y="492"/>
                </a:cubicBezTo>
                <a:cubicBezTo>
                  <a:pt x="942" y="491"/>
                  <a:pt x="942" y="488"/>
                  <a:pt x="942" y="485"/>
                </a:cubicBezTo>
                <a:lnTo>
                  <a:pt x="942" y="446"/>
                </a:lnTo>
                <a:cubicBezTo>
                  <a:pt x="942" y="443"/>
                  <a:pt x="941" y="440"/>
                  <a:pt x="940" y="439"/>
                </a:cubicBezTo>
                <a:cubicBezTo>
                  <a:pt x="939" y="438"/>
                  <a:pt x="936" y="437"/>
                  <a:pt x="933" y="436"/>
                </a:cubicBezTo>
                <a:lnTo>
                  <a:pt x="931" y="435"/>
                </a:lnTo>
                <a:lnTo>
                  <a:pt x="933" y="433"/>
                </a:lnTo>
                <a:lnTo>
                  <a:pt x="934" y="434"/>
                </a:lnTo>
                <a:lnTo>
                  <a:pt x="937" y="434"/>
                </a:lnTo>
                <a:lnTo>
                  <a:pt x="942" y="434"/>
                </a:lnTo>
                <a:lnTo>
                  <a:pt x="960" y="434"/>
                </a:lnTo>
                <a:cubicBezTo>
                  <a:pt x="971" y="434"/>
                  <a:pt x="978" y="434"/>
                  <a:pt x="980" y="434"/>
                </a:cubicBezTo>
                <a:lnTo>
                  <a:pt x="981" y="434"/>
                </a:lnTo>
                <a:lnTo>
                  <a:pt x="982" y="435"/>
                </a:lnTo>
                <a:cubicBezTo>
                  <a:pt x="982" y="436"/>
                  <a:pt x="983" y="437"/>
                  <a:pt x="983" y="439"/>
                </a:cubicBezTo>
                <a:cubicBezTo>
                  <a:pt x="983" y="442"/>
                  <a:pt x="983" y="444"/>
                  <a:pt x="983" y="445"/>
                </a:cubicBezTo>
                <a:cubicBezTo>
                  <a:pt x="983" y="448"/>
                  <a:pt x="983" y="449"/>
                  <a:pt x="981" y="449"/>
                </a:cubicBezTo>
                <a:cubicBezTo>
                  <a:pt x="981" y="449"/>
                  <a:pt x="980" y="448"/>
                  <a:pt x="980" y="447"/>
                </a:cubicBezTo>
                <a:cubicBezTo>
                  <a:pt x="980" y="444"/>
                  <a:pt x="979" y="441"/>
                  <a:pt x="977" y="440"/>
                </a:cubicBezTo>
                <a:cubicBezTo>
                  <a:pt x="974" y="438"/>
                  <a:pt x="970" y="438"/>
                  <a:pt x="965" y="438"/>
                </a:cubicBezTo>
                <a:lnTo>
                  <a:pt x="959" y="438"/>
                </a:lnTo>
                <a:lnTo>
                  <a:pt x="956" y="438"/>
                </a:lnTo>
                <a:cubicBezTo>
                  <a:pt x="954" y="439"/>
                  <a:pt x="953" y="440"/>
                  <a:pt x="953" y="443"/>
                </a:cubicBezTo>
                <a:lnTo>
                  <a:pt x="953" y="445"/>
                </a:lnTo>
                <a:lnTo>
                  <a:pt x="953" y="456"/>
                </a:lnTo>
                <a:cubicBezTo>
                  <a:pt x="953" y="459"/>
                  <a:pt x="953" y="461"/>
                  <a:pt x="954" y="462"/>
                </a:cubicBezTo>
                <a:cubicBezTo>
                  <a:pt x="954" y="462"/>
                  <a:pt x="955" y="463"/>
                  <a:pt x="957" y="463"/>
                </a:cubicBezTo>
                <a:lnTo>
                  <a:pt x="959" y="463"/>
                </a:lnTo>
                <a:lnTo>
                  <a:pt x="961" y="463"/>
                </a:lnTo>
                <a:lnTo>
                  <a:pt x="965" y="463"/>
                </a:lnTo>
                <a:cubicBezTo>
                  <a:pt x="968" y="463"/>
                  <a:pt x="971" y="461"/>
                  <a:pt x="973" y="457"/>
                </a:cubicBezTo>
                <a:lnTo>
                  <a:pt x="974" y="455"/>
                </a:lnTo>
                <a:lnTo>
                  <a:pt x="975" y="454"/>
                </a:lnTo>
                <a:lnTo>
                  <a:pt x="976" y="455"/>
                </a:lnTo>
                <a:lnTo>
                  <a:pt x="976" y="458"/>
                </a:lnTo>
                <a:lnTo>
                  <a:pt x="976" y="460"/>
                </a:lnTo>
                <a:cubicBezTo>
                  <a:pt x="976" y="461"/>
                  <a:pt x="976" y="463"/>
                  <a:pt x="976" y="467"/>
                </a:cubicBezTo>
                <a:cubicBezTo>
                  <a:pt x="977" y="470"/>
                  <a:pt x="977" y="472"/>
                  <a:pt x="977" y="474"/>
                </a:cubicBezTo>
                <a:lnTo>
                  <a:pt x="977" y="476"/>
                </a:lnTo>
                <a:lnTo>
                  <a:pt x="977" y="477"/>
                </a:lnTo>
                <a:lnTo>
                  <a:pt x="976" y="478"/>
                </a:lnTo>
                <a:cubicBezTo>
                  <a:pt x="975" y="478"/>
                  <a:pt x="974" y="477"/>
                  <a:pt x="974" y="476"/>
                </a:cubicBezTo>
                <a:cubicBezTo>
                  <a:pt x="974" y="473"/>
                  <a:pt x="973" y="471"/>
                  <a:pt x="971" y="469"/>
                </a:cubicBezTo>
                <a:cubicBezTo>
                  <a:pt x="970" y="469"/>
                  <a:pt x="969" y="468"/>
                  <a:pt x="968" y="468"/>
                </a:cubicBezTo>
                <a:cubicBezTo>
                  <a:pt x="967" y="468"/>
                  <a:pt x="965" y="467"/>
                  <a:pt x="961" y="467"/>
                </a:cubicBezTo>
                <a:lnTo>
                  <a:pt x="958" y="467"/>
                </a:lnTo>
                <a:cubicBezTo>
                  <a:pt x="956" y="467"/>
                  <a:pt x="955" y="468"/>
                  <a:pt x="955" y="468"/>
                </a:cubicBezTo>
                <a:cubicBezTo>
                  <a:pt x="954" y="469"/>
                  <a:pt x="954" y="470"/>
                  <a:pt x="954" y="471"/>
                </a:cubicBezTo>
                <a:cubicBezTo>
                  <a:pt x="953" y="473"/>
                  <a:pt x="953" y="475"/>
                  <a:pt x="953" y="479"/>
                </a:cubicBezTo>
                <a:lnTo>
                  <a:pt x="953" y="483"/>
                </a:lnTo>
                <a:cubicBezTo>
                  <a:pt x="953" y="488"/>
                  <a:pt x="954" y="491"/>
                  <a:pt x="954" y="493"/>
                </a:cubicBezTo>
                <a:cubicBezTo>
                  <a:pt x="955" y="495"/>
                  <a:pt x="956" y="496"/>
                  <a:pt x="956" y="496"/>
                </a:cubicBezTo>
                <a:cubicBezTo>
                  <a:pt x="957" y="497"/>
                  <a:pt x="958" y="497"/>
                  <a:pt x="960" y="497"/>
                </a:cubicBezTo>
                <a:cubicBezTo>
                  <a:pt x="973" y="497"/>
                  <a:pt x="982" y="493"/>
                  <a:pt x="986" y="485"/>
                </a:cubicBezTo>
                <a:lnTo>
                  <a:pt x="987" y="484"/>
                </a:lnTo>
                <a:lnTo>
                  <a:pt x="987" y="485"/>
                </a:lnTo>
                <a:lnTo>
                  <a:pt x="988" y="486"/>
                </a:lnTo>
                <a:close/>
                <a:moveTo>
                  <a:pt x="883" y="433"/>
                </a:moveTo>
                <a:lnTo>
                  <a:pt x="883" y="433"/>
                </a:lnTo>
                <a:lnTo>
                  <a:pt x="884" y="434"/>
                </a:lnTo>
                <a:lnTo>
                  <a:pt x="883" y="436"/>
                </a:lnTo>
                <a:cubicBezTo>
                  <a:pt x="881" y="436"/>
                  <a:pt x="879" y="437"/>
                  <a:pt x="878" y="439"/>
                </a:cubicBezTo>
                <a:cubicBezTo>
                  <a:pt x="877" y="440"/>
                  <a:pt x="875" y="444"/>
                  <a:pt x="873" y="449"/>
                </a:cubicBezTo>
                <a:lnTo>
                  <a:pt x="866" y="466"/>
                </a:lnTo>
                <a:lnTo>
                  <a:pt x="857" y="484"/>
                </a:lnTo>
                <a:cubicBezTo>
                  <a:pt x="854" y="490"/>
                  <a:pt x="853" y="494"/>
                  <a:pt x="853" y="494"/>
                </a:cubicBezTo>
                <a:cubicBezTo>
                  <a:pt x="851" y="498"/>
                  <a:pt x="850" y="500"/>
                  <a:pt x="850" y="500"/>
                </a:cubicBezTo>
                <a:cubicBezTo>
                  <a:pt x="849" y="502"/>
                  <a:pt x="848" y="502"/>
                  <a:pt x="847" y="502"/>
                </a:cubicBezTo>
                <a:lnTo>
                  <a:pt x="846" y="501"/>
                </a:lnTo>
                <a:lnTo>
                  <a:pt x="845" y="499"/>
                </a:lnTo>
                <a:lnTo>
                  <a:pt x="844" y="496"/>
                </a:lnTo>
                <a:lnTo>
                  <a:pt x="832" y="469"/>
                </a:lnTo>
                <a:cubicBezTo>
                  <a:pt x="829" y="463"/>
                  <a:pt x="827" y="457"/>
                  <a:pt x="825" y="452"/>
                </a:cubicBezTo>
                <a:cubicBezTo>
                  <a:pt x="822" y="446"/>
                  <a:pt x="821" y="442"/>
                  <a:pt x="819" y="440"/>
                </a:cubicBezTo>
                <a:cubicBezTo>
                  <a:pt x="818" y="438"/>
                  <a:pt x="816" y="437"/>
                  <a:pt x="814" y="436"/>
                </a:cubicBezTo>
                <a:cubicBezTo>
                  <a:pt x="813" y="436"/>
                  <a:pt x="812" y="435"/>
                  <a:pt x="812" y="435"/>
                </a:cubicBezTo>
                <a:lnTo>
                  <a:pt x="813" y="433"/>
                </a:lnTo>
                <a:lnTo>
                  <a:pt x="815" y="433"/>
                </a:lnTo>
                <a:cubicBezTo>
                  <a:pt x="816" y="433"/>
                  <a:pt x="818" y="434"/>
                  <a:pt x="821" y="434"/>
                </a:cubicBezTo>
                <a:lnTo>
                  <a:pt x="829" y="434"/>
                </a:lnTo>
                <a:lnTo>
                  <a:pt x="834" y="434"/>
                </a:lnTo>
                <a:cubicBezTo>
                  <a:pt x="836" y="433"/>
                  <a:pt x="838" y="433"/>
                  <a:pt x="838" y="433"/>
                </a:cubicBezTo>
                <a:lnTo>
                  <a:pt x="840" y="435"/>
                </a:lnTo>
                <a:cubicBezTo>
                  <a:pt x="840" y="435"/>
                  <a:pt x="839" y="436"/>
                  <a:pt x="838" y="436"/>
                </a:cubicBezTo>
                <a:cubicBezTo>
                  <a:pt x="835" y="437"/>
                  <a:pt x="834" y="438"/>
                  <a:pt x="834" y="441"/>
                </a:cubicBezTo>
                <a:cubicBezTo>
                  <a:pt x="834" y="443"/>
                  <a:pt x="836" y="449"/>
                  <a:pt x="839" y="458"/>
                </a:cubicBezTo>
                <a:lnTo>
                  <a:pt x="850" y="485"/>
                </a:lnTo>
                <a:lnTo>
                  <a:pt x="852" y="487"/>
                </a:lnTo>
                <a:lnTo>
                  <a:pt x="853" y="485"/>
                </a:lnTo>
                <a:lnTo>
                  <a:pt x="864" y="461"/>
                </a:lnTo>
                <a:cubicBezTo>
                  <a:pt x="868" y="453"/>
                  <a:pt x="870" y="447"/>
                  <a:pt x="870" y="443"/>
                </a:cubicBezTo>
                <a:cubicBezTo>
                  <a:pt x="870" y="441"/>
                  <a:pt x="869" y="440"/>
                  <a:pt x="867" y="438"/>
                </a:cubicBezTo>
                <a:cubicBezTo>
                  <a:pt x="866" y="437"/>
                  <a:pt x="864" y="436"/>
                  <a:pt x="861" y="436"/>
                </a:cubicBezTo>
                <a:lnTo>
                  <a:pt x="859" y="434"/>
                </a:lnTo>
                <a:lnTo>
                  <a:pt x="861" y="433"/>
                </a:lnTo>
                <a:cubicBezTo>
                  <a:pt x="861" y="433"/>
                  <a:pt x="862" y="433"/>
                  <a:pt x="863" y="433"/>
                </a:cubicBezTo>
                <a:lnTo>
                  <a:pt x="869" y="434"/>
                </a:lnTo>
                <a:cubicBezTo>
                  <a:pt x="871" y="434"/>
                  <a:pt x="873" y="434"/>
                  <a:pt x="874" y="434"/>
                </a:cubicBezTo>
                <a:cubicBezTo>
                  <a:pt x="877" y="434"/>
                  <a:pt x="879" y="434"/>
                  <a:pt x="881" y="433"/>
                </a:cubicBezTo>
                <a:lnTo>
                  <a:pt x="883" y="433"/>
                </a:lnTo>
                <a:close/>
                <a:moveTo>
                  <a:pt x="766" y="500"/>
                </a:moveTo>
                <a:lnTo>
                  <a:pt x="766" y="500"/>
                </a:lnTo>
                <a:cubicBezTo>
                  <a:pt x="766" y="501"/>
                  <a:pt x="765" y="502"/>
                  <a:pt x="763" y="502"/>
                </a:cubicBezTo>
                <a:cubicBezTo>
                  <a:pt x="762" y="502"/>
                  <a:pt x="760" y="501"/>
                  <a:pt x="759" y="501"/>
                </a:cubicBezTo>
                <a:cubicBezTo>
                  <a:pt x="754" y="501"/>
                  <a:pt x="751" y="501"/>
                  <a:pt x="748" y="501"/>
                </a:cubicBezTo>
                <a:cubicBezTo>
                  <a:pt x="745" y="501"/>
                  <a:pt x="742" y="501"/>
                  <a:pt x="740" y="501"/>
                </a:cubicBezTo>
                <a:cubicBezTo>
                  <a:pt x="739" y="501"/>
                  <a:pt x="738" y="502"/>
                  <a:pt x="737" y="502"/>
                </a:cubicBezTo>
                <a:lnTo>
                  <a:pt x="736" y="501"/>
                </a:lnTo>
                <a:lnTo>
                  <a:pt x="735" y="500"/>
                </a:lnTo>
                <a:lnTo>
                  <a:pt x="737" y="499"/>
                </a:lnTo>
                <a:cubicBezTo>
                  <a:pt x="739" y="498"/>
                  <a:pt x="741" y="497"/>
                  <a:pt x="742" y="496"/>
                </a:cubicBezTo>
                <a:cubicBezTo>
                  <a:pt x="742" y="495"/>
                  <a:pt x="743" y="493"/>
                  <a:pt x="743" y="490"/>
                </a:cubicBezTo>
                <a:lnTo>
                  <a:pt x="743" y="485"/>
                </a:lnTo>
                <a:lnTo>
                  <a:pt x="743" y="446"/>
                </a:lnTo>
                <a:cubicBezTo>
                  <a:pt x="743" y="443"/>
                  <a:pt x="742" y="441"/>
                  <a:pt x="741" y="440"/>
                </a:cubicBezTo>
                <a:cubicBezTo>
                  <a:pt x="740" y="438"/>
                  <a:pt x="738" y="438"/>
                  <a:pt x="735" y="437"/>
                </a:cubicBezTo>
                <a:cubicBezTo>
                  <a:pt x="734" y="437"/>
                  <a:pt x="733" y="437"/>
                  <a:pt x="732" y="436"/>
                </a:cubicBezTo>
                <a:lnTo>
                  <a:pt x="731" y="435"/>
                </a:lnTo>
                <a:lnTo>
                  <a:pt x="733" y="434"/>
                </a:lnTo>
                <a:lnTo>
                  <a:pt x="735" y="434"/>
                </a:lnTo>
                <a:cubicBezTo>
                  <a:pt x="737" y="434"/>
                  <a:pt x="738" y="434"/>
                  <a:pt x="741" y="434"/>
                </a:cubicBezTo>
                <a:cubicBezTo>
                  <a:pt x="743" y="434"/>
                  <a:pt x="745" y="434"/>
                  <a:pt x="748" y="434"/>
                </a:cubicBezTo>
                <a:lnTo>
                  <a:pt x="752" y="434"/>
                </a:lnTo>
                <a:cubicBezTo>
                  <a:pt x="755" y="434"/>
                  <a:pt x="758" y="433"/>
                  <a:pt x="760" y="433"/>
                </a:cubicBezTo>
                <a:lnTo>
                  <a:pt x="761" y="435"/>
                </a:lnTo>
                <a:lnTo>
                  <a:pt x="761" y="436"/>
                </a:lnTo>
                <a:lnTo>
                  <a:pt x="760" y="436"/>
                </a:lnTo>
                <a:cubicBezTo>
                  <a:pt x="757" y="437"/>
                  <a:pt x="756" y="437"/>
                  <a:pt x="755" y="438"/>
                </a:cubicBezTo>
                <a:cubicBezTo>
                  <a:pt x="754" y="439"/>
                  <a:pt x="754" y="441"/>
                  <a:pt x="754" y="444"/>
                </a:cubicBezTo>
                <a:lnTo>
                  <a:pt x="754" y="486"/>
                </a:lnTo>
                <a:lnTo>
                  <a:pt x="754" y="491"/>
                </a:lnTo>
                <a:cubicBezTo>
                  <a:pt x="755" y="493"/>
                  <a:pt x="756" y="495"/>
                  <a:pt x="757" y="497"/>
                </a:cubicBezTo>
                <a:cubicBezTo>
                  <a:pt x="759" y="498"/>
                  <a:pt x="761" y="499"/>
                  <a:pt x="763" y="499"/>
                </a:cubicBezTo>
                <a:cubicBezTo>
                  <a:pt x="765" y="499"/>
                  <a:pt x="766" y="499"/>
                  <a:pt x="766" y="500"/>
                </a:cubicBezTo>
                <a:close/>
                <a:moveTo>
                  <a:pt x="683" y="443"/>
                </a:moveTo>
                <a:lnTo>
                  <a:pt x="683" y="443"/>
                </a:lnTo>
                <a:cubicBezTo>
                  <a:pt x="684" y="445"/>
                  <a:pt x="684" y="447"/>
                  <a:pt x="684" y="448"/>
                </a:cubicBezTo>
                <a:lnTo>
                  <a:pt x="682" y="449"/>
                </a:lnTo>
                <a:cubicBezTo>
                  <a:pt x="682" y="449"/>
                  <a:pt x="681" y="449"/>
                  <a:pt x="681" y="447"/>
                </a:cubicBezTo>
                <a:cubicBezTo>
                  <a:pt x="680" y="444"/>
                  <a:pt x="679" y="442"/>
                  <a:pt x="677" y="441"/>
                </a:cubicBezTo>
                <a:cubicBezTo>
                  <a:pt x="675" y="439"/>
                  <a:pt x="672" y="439"/>
                  <a:pt x="668" y="439"/>
                </a:cubicBezTo>
                <a:cubicBezTo>
                  <a:pt x="663" y="439"/>
                  <a:pt x="660" y="439"/>
                  <a:pt x="659" y="440"/>
                </a:cubicBezTo>
                <a:cubicBezTo>
                  <a:pt x="658" y="441"/>
                  <a:pt x="657" y="443"/>
                  <a:pt x="657" y="446"/>
                </a:cubicBezTo>
                <a:lnTo>
                  <a:pt x="657" y="483"/>
                </a:lnTo>
                <a:cubicBezTo>
                  <a:pt x="657" y="488"/>
                  <a:pt x="658" y="492"/>
                  <a:pt x="660" y="495"/>
                </a:cubicBezTo>
                <a:cubicBezTo>
                  <a:pt x="661" y="497"/>
                  <a:pt x="664" y="498"/>
                  <a:pt x="668" y="498"/>
                </a:cubicBezTo>
                <a:lnTo>
                  <a:pt x="670" y="500"/>
                </a:lnTo>
                <a:lnTo>
                  <a:pt x="668" y="501"/>
                </a:lnTo>
                <a:lnTo>
                  <a:pt x="667" y="501"/>
                </a:lnTo>
                <a:lnTo>
                  <a:pt x="663" y="501"/>
                </a:lnTo>
                <a:lnTo>
                  <a:pt x="657" y="501"/>
                </a:lnTo>
                <a:lnTo>
                  <a:pt x="655" y="501"/>
                </a:lnTo>
                <a:cubicBezTo>
                  <a:pt x="653" y="501"/>
                  <a:pt x="652" y="501"/>
                  <a:pt x="650" y="501"/>
                </a:cubicBezTo>
                <a:lnTo>
                  <a:pt x="639" y="501"/>
                </a:lnTo>
                <a:lnTo>
                  <a:pt x="637" y="502"/>
                </a:lnTo>
                <a:lnTo>
                  <a:pt x="635" y="500"/>
                </a:lnTo>
                <a:lnTo>
                  <a:pt x="636" y="499"/>
                </a:lnTo>
                <a:lnTo>
                  <a:pt x="638" y="499"/>
                </a:lnTo>
                <a:cubicBezTo>
                  <a:pt x="640" y="498"/>
                  <a:pt x="642" y="497"/>
                  <a:pt x="644" y="496"/>
                </a:cubicBezTo>
                <a:cubicBezTo>
                  <a:pt x="645" y="494"/>
                  <a:pt x="646" y="492"/>
                  <a:pt x="646" y="489"/>
                </a:cubicBezTo>
                <a:lnTo>
                  <a:pt x="646" y="487"/>
                </a:lnTo>
                <a:lnTo>
                  <a:pt x="646" y="443"/>
                </a:lnTo>
                <a:cubicBezTo>
                  <a:pt x="646" y="440"/>
                  <a:pt x="644" y="439"/>
                  <a:pt x="642" y="439"/>
                </a:cubicBezTo>
                <a:cubicBezTo>
                  <a:pt x="635" y="439"/>
                  <a:pt x="631" y="439"/>
                  <a:pt x="628" y="440"/>
                </a:cubicBezTo>
                <a:cubicBezTo>
                  <a:pt x="626" y="441"/>
                  <a:pt x="625" y="442"/>
                  <a:pt x="625" y="443"/>
                </a:cubicBezTo>
                <a:cubicBezTo>
                  <a:pt x="624" y="444"/>
                  <a:pt x="623" y="446"/>
                  <a:pt x="622" y="449"/>
                </a:cubicBezTo>
                <a:lnTo>
                  <a:pt x="622" y="451"/>
                </a:lnTo>
                <a:cubicBezTo>
                  <a:pt x="622" y="452"/>
                  <a:pt x="621" y="453"/>
                  <a:pt x="620" y="453"/>
                </a:cubicBezTo>
                <a:lnTo>
                  <a:pt x="619" y="451"/>
                </a:lnTo>
                <a:cubicBezTo>
                  <a:pt x="619" y="450"/>
                  <a:pt x="619" y="449"/>
                  <a:pt x="619" y="448"/>
                </a:cubicBezTo>
                <a:lnTo>
                  <a:pt x="620" y="443"/>
                </a:lnTo>
                <a:lnTo>
                  <a:pt x="620" y="439"/>
                </a:lnTo>
                <a:lnTo>
                  <a:pt x="621" y="436"/>
                </a:lnTo>
                <a:cubicBezTo>
                  <a:pt x="621" y="435"/>
                  <a:pt x="622" y="434"/>
                  <a:pt x="623" y="434"/>
                </a:cubicBezTo>
                <a:lnTo>
                  <a:pt x="624" y="434"/>
                </a:lnTo>
                <a:cubicBezTo>
                  <a:pt x="626" y="434"/>
                  <a:pt x="628" y="434"/>
                  <a:pt x="630" y="434"/>
                </a:cubicBezTo>
                <a:lnTo>
                  <a:pt x="640" y="434"/>
                </a:lnTo>
                <a:lnTo>
                  <a:pt x="652" y="434"/>
                </a:lnTo>
                <a:cubicBezTo>
                  <a:pt x="660" y="434"/>
                  <a:pt x="668" y="434"/>
                  <a:pt x="676" y="434"/>
                </a:cubicBezTo>
                <a:cubicBezTo>
                  <a:pt x="678" y="434"/>
                  <a:pt x="679" y="434"/>
                  <a:pt x="680" y="434"/>
                </a:cubicBezTo>
                <a:cubicBezTo>
                  <a:pt x="682" y="434"/>
                  <a:pt x="683" y="434"/>
                  <a:pt x="683" y="436"/>
                </a:cubicBezTo>
                <a:lnTo>
                  <a:pt x="683" y="439"/>
                </a:lnTo>
                <a:cubicBezTo>
                  <a:pt x="683" y="440"/>
                  <a:pt x="683" y="441"/>
                  <a:pt x="683" y="443"/>
                </a:cubicBezTo>
                <a:close/>
                <a:moveTo>
                  <a:pt x="545" y="473"/>
                </a:moveTo>
                <a:lnTo>
                  <a:pt x="545" y="473"/>
                </a:lnTo>
                <a:lnTo>
                  <a:pt x="530" y="473"/>
                </a:lnTo>
                <a:cubicBezTo>
                  <a:pt x="528" y="473"/>
                  <a:pt x="526" y="472"/>
                  <a:pt x="526" y="471"/>
                </a:cubicBezTo>
                <a:lnTo>
                  <a:pt x="527" y="470"/>
                </a:lnTo>
                <a:lnTo>
                  <a:pt x="527" y="468"/>
                </a:lnTo>
                <a:lnTo>
                  <a:pt x="533" y="455"/>
                </a:lnTo>
                <a:lnTo>
                  <a:pt x="534" y="453"/>
                </a:lnTo>
                <a:cubicBezTo>
                  <a:pt x="535" y="451"/>
                  <a:pt x="536" y="450"/>
                  <a:pt x="536" y="450"/>
                </a:cubicBezTo>
                <a:cubicBezTo>
                  <a:pt x="537" y="450"/>
                  <a:pt x="538" y="451"/>
                  <a:pt x="539" y="455"/>
                </a:cubicBezTo>
                <a:lnTo>
                  <a:pt x="546" y="470"/>
                </a:lnTo>
                <a:lnTo>
                  <a:pt x="546" y="471"/>
                </a:lnTo>
                <a:lnTo>
                  <a:pt x="546" y="471"/>
                </a:lnTo>
                <a:cubicBezTo>
                  <a:pt x="546" y="472"/>
                  <a:pt x="546" y="473"/>
                  <a:pt x="545" y="473"/>
                </a:cubicBezTo>
                <a:close/>
                <a:moveTo>
                  <a:pt x="570" y="497"/>
                </a:moveTo>
                <a:lnTo>
                  <a:pt x="570" y="497"/>
                </a:lnTo>
                <a:cubicBezTo>
                  <a:pt x="569" y="495"/>
                  <a:pt x="568" y="493"/>
                  <a:pt x="566" y="491"/>
                </a:cubicBezTo>
                <a:lnTo>
                  <a:pt x="544" y="439"/>
                </a:lnTo>
                <a:lnTo>
                  <a:pt x="543" y="437"/>
                </a:lnTo>
                <a:cubicBezTo>
                  <a:pt x="542" y="434"/>
                  <a:pt x="541" y="433"/>
                  <a:pt x="540" y="433"/>
                </a:cubicBezTo>
                <a:cubicBezTo>
                  <a:pt x="540" y="433"/>
                  <a:pt x="539" y="434"/>
                  <a:pt x="538" y="436"/>
                </a:cubicBezTo>
                <a:lnTo>
                  <a:pt x="538" y="436"/>
                </a:lnTo>
                <a:lnTo>
                  <a:pt x="536" y="441"/>
                </a:lnTo>
                <a:lnTo>
                  <a:pt x="531" y="450"/>
                </a:lnTo>
                <a:cubicBezTo>
                  <a:pt x="531" y="451"/>
                  <a:pt x="530" y="453"/>
                  <a:pt x="529" y="455"/>
                </a:cubicBezTo>
                <a:lnTo>
                  <a:pt x="515" y="486"/>
                </a:lnTo>
                <a:cubicBezTo>
                  <a:pt x="513" y="491"/>
                  <a:pt x="512" y="494"/>
                  <a:pt x="511" y="496"/>
                </a:cubicBezTo>
                <a:cubicBezTo>
                  <a:pt x="510" y="497"/>
                  <a:pt x="508" y="498"/>
                  <a:pt x="506" y="499"/>
                </a:cubicBezTo>
                <a:lnTo>
                  <a:pt x="505" y="500"/>
                </a:lnTo>
                <a:lnTo>
                  <a:pt x="506" y="501"/>
                </a:lnTo>
                <a:cubicBezTo>
                  <a:pt x="507" y="501"/>
                  <a:pt x="509" y="501"/>
                  <a:pt x="511" y="501"/>
                </a:cubicBezTo>
                <a:cubicBezTo>
                  <a:pt x="515" y="501"/>
                  <a:pt x="517" y="501"/>
                  <a:pt x="519" y="501"/>
                </a:cubicBezTo>
                <a:cubicBezTo>
                  <a:pt x="520" y="501"/>
                  <a:pt x="522" y="501"/>
                  <a:pt x="524" y="501"/>
                </a:cubicBezTo>
                <a:lnTo>
                  <a:pt x="527" y="502"/>
                </a:lnTo>
                <a:lnTo>
                  <a:pt x="529" y="500"/>
                </a:lnTo>
                <a:cubicBezTo>
                  <a:pt x="529" y="499"/>
                  <a:pt x="528" y="499"/>
                  <a:pt x="527" y="499"/>
                </a:cubicBezTo>
                <a:cubicBezTo>
                  <a:pt x="521" y="498"/>
                  <a:pt x="518" y="496"/>
                  <a:pt x="518" y="492"/>
                </a:cubicBezTo>
                <a:lnTo>
                  <a:pt x="519" y="488"/>
                </a:lnTo>
                <a:lnTo>
                  <a:pt x="520" y="484"/>
                </a:lnTo>
                <a:cubicBezTo>
                  <a:pt x="522" y="481"/>
                  <a:pt x="523" y="479"/>
                  <a:pt x="525" y="478"/>
                </a:cubicBezTo>
                <a:lnTo>
                  <a:pt x="529" y="477"/>
                </a:lnTo>
                <a:lnTo>
                  <a:pt x="536" y="477"/>
                </a:lnTo>
                <a:cubicBezTo>
                  <a:pt x="542" y="477"/>
                  <a:pt x="546" y="477"/>
                  <a:pt x="547" y="478"/>
                </a:cubicBezTo>
                <a:cubicBezTo>
                  <a:pt x="548" y="478"/>
                  <a:pt x="549" y="479"/>
                  <a:pt x="550" y="481"/>
                </a:cubicBezTo>
                <a:cubicBezTo>
                  <a:pt x="553" y="487"/>
                  <a:pt x="554" y="491"/>
                  <a:pt x="554" y="493"/>
                </a:cubicBezTo>
                <a:cubicBezTo>
                  <a:pt x="554" y="494"/>
                  <a:pt x="554" y="496"/>
                  <a:pt x="553" y="497"/>
                </a:cubicBezTo>
                <a:cubicBezTo>
                  <a:pt x="552" y="498"/>
                  <a:pt x="550" y="499"/>
                  <a:pt x="549" y="499"/>
                </a:cubicBezTo>
                <a:lnTo>
                  <a:pt x="548" y="500"/>
                </a:lnTo>
                <a:lnTo>
                  <a:pt x="549" y="502"/>
                </a:lnTo>
                <a:lnTo>
                  <a:pt x="550" y="501"/>
                </a:lnTo>
                <a:cubicBezTo>
                  <a:pt x="552" y="501"/>
                  <a:pt x="556" y="501"/>
                  <a:pt x="562" y="501"/>
                </a:cubicBezTo>
                <a:cubicBezTo>
                  <a:pt x="568" y="501"/>
                  <a:pt x="572" y="501"/>
                  <a:pt x="574" y="502"/>
                </a:cubicBezTo>
                <a:lnTo>
                  <a:pt x="576" y="502"/>
                </a:lnTo>
                <a:lnTo>
                  <a:pt x="577" y="501"/>
                </a:lnTo>
                <a:lnTo>
                  <a:pt x="576" y="499"/>
                </a:lnTo>
                <a:cubicBezTo>
                  <a:pt x="574" y="499"/>
                  <a:pt x="572" y="498"/>
                  <a:pt x="570" y="497"/>
                </a:cubicBezTo>
                <a:close/>
                <a:moveTo>
                  <a:pt x="459" y="500"/>
                </a:moveTo>
                <a:lnTo>
                  <a:pt x="459" y="500"/>
                </a:lnTo>
                <a:cubicBezTo>
                  <a:pt x="459" y="501"/>
                  <a:pt x="458" y="502"/>
                  <a:pt x="456" y="502"/>
                </a:cubicBezTo>
                <a:cubicBezTo>
                  <a:pt x="455" y="502"/>
                  <a:pt x="453" y="501"/>
                  <a:pt x="452" y="501"/>
                </a:cubicBezTo>
                <a:cubicBezTo>
                  <a:pt x="447" y="501"/>
                  <a:pt x="444" y="501"/>
                  <a:pt x="441" y="501"/>
                </a:cubicBezTo>
                <a:cubicBezTo>
                  <a:pt x="438" y="501"/>
                  <a:pt x="435" y="501"/>
                  <a:pt x="433" y="501"/>
                </a:cubicBezTo>
                <a:cubicBezTo>
                  <a:pt x="432" y="501"/>
                  <a:pt x="431" y="502"/>
                  <a:pt x="430" y="502"/>
                </a:cubicBezTo>
                <a:lnTo>
                  <a:pt x="428" y="501"/>
                </a:lnTo>
                <a:lnTo>
                  <a:pt x="428" y="500"/>
                </a:lnTo>
                <a:lnTo>
                  <a:pt x="430" y="499"/>
                </a:lnTo>
                <a:cubicBezTo>
                  <a:pt x="432" y="498"/>
                  <a:pt x="434" y="497"/>
                  <a:pt x="435" y="496"/>
                </a:cubicBezTo>
                <a:cubicBezTo>
                  <a:pt x="435" y="495"/>
                  <a:pt x="436" y="493"/>
                  <a:pt x="436" y="490"/>
                </a:cubicBezTo>
                <a:lnTo>
                  <a:pt x="436" y="485"/>
                </a:lnTo>
                <a:lnTo>
                  <a:pt x="436" y="446"/>
                </a:lnTo>
                <a:cubicBezTo>
                  <a:pt x="436" y="443"/>
                  <a:pt x="435" y="441"/>
                  <a:pt x="434" y="440"/>
                </a:cubicBezTo>
                <a:cubicBezTo>
                  <a:pt x="433" y="438"/>
                  <a:pt x="431" y="438"/>
                  <a:pt x="428" y="437"/>
                </a:cubicBezTo>
                <a:cubicBezTo>
                  <a:pt x="427" y="437"/>
                  <a:pt x="426" y="437"/>
                  <a:pt x="425" y="436"/>
                </a:cubicBezTo>
                <a:lnTo>
                  <a:pt x="424" y="435"/>
                </a:lnTo>
                <a:lnTo>
                  <a:pt x="426" y="434"/>
                </a:lnTo>
                <a:lnTo>
                  <a:pt x="428" y="434"/>
                </a:lnTo>
                <a:cubicBezTo>
                  <a:pt x="429" y="434"/>
                  <a:pt x="431" y="434"/>
                  <a:pt x="434" y="434"/>
                </a:cubicBezTo>
                <a:cubicBezTo>
                  <a:pt x="436" y="434"/>
                  <a:pt x="438" y="434"/>
                  <a:pt x="441" y="434"/>
                </a:cubicBezTo>
                <a:lnTo>
                  <a:pt x="445" y="434"/>
                </a:lnTo>
                <a:cubicBezTo>
                  <a:pt x="448" y="434"/>
                  <a:pt x="451" y="433"/>
                  <a:pt x="452" y="433"/>
                </a:cubicBezTo>
                <a:lnTo>
                  <a:pt x="454" y="435"/>
                </a:lnTo>
                <a:lnTo>
                  <a:pt x="454" y="436"/>
                </a:lnTo>
                <a:lnTo>
                  <a:pt x="453" y="436"/>
                </a:lnTo>
                <a:cubicBezTo>
                  <a:pt x="450" y="437"/>
                  <a:pt x="449" y="437"/>
                  <a:pt x="448" y="438"/>
                </a:cubicBezTo>
                <a:cubicBezTo>
                  <a:pt x="447" y="439"/>
                  <a:pt x="447" y="441"/>
                  <a:pt x="447" y="444"/>
                </a:cubicBezTo>
                <a:lnTo>
                  <a:pt x="447" y="486"/>
                </a:lnTo>
                <a:lnTo>
                  <a:pt x="447" y="491"/>
                </a:lnTo>
                <a:cubicBezTo>
                  <a:pt x="448" y="493"/>
                  <a:pt x="449" y="495"/>
                  <a:pt x="450" y="497"/>
                </a:cubicBezTo>
                <a:cubicBezTo>
                  <a:pt x="452" y="498"/>
                  <a:pt x="454" y="499"/>
                  <a:pt x="456" y="499"/>
                </a:cubicBezTo>
                <a:cubicBezTo>
                  <a:pt x="458" y="499"/>
                  <a:pt x="459" y="499"/>
                  <a:pt x="459" y="500"/>
                </a:cubicBezTo>
                <a:close/>
                <a:moveTo>
                  <a:pt x="376" y="443"/>
                </a:moveTo>
                <a:lnTo>
                  <a:pt x="376" y="443"/>
                </a:lnTo>
                <a:cubicBezTo>
                  <a:pt x="377" y="445"/>
                  <a:pt x="377" y="447"/>
                  <a:pt x="377" y="448"/>
                </a:cubicBezTo>
                <a:lnTo>
                  <a:pt x="375" y="449"/>
                </a:lnTo>
                <a:cubicBezTo>
                  <a:pt x="375" y="449"/>
                  <a:pt x="374" y="449"/>
                  <a:pt x="374" y="447"/>
                </a:cubicBezTo>
                <a:cubicBezTo>
                  <a:pt x="373" y="444"/>
                  <a:pt x="372" y="442"/>
                  <a:pt x="370" y="441"/>
                </a:cubicBezTo>
                <a:cubicBezTo>
                  <a:pt x="368" y="439"/>
                  <a:pt x="365" y="439"/>
                  <a:pt x="361" y="439"/>
                </a:cubicBezTo>
                <a:cubicBezTo>
                  <a:pt x="356" y="439"/>
                  <a:pt x="353" y="439"/>
                  <a:pt x="352" y="440"/>
                </a:cubicBezTo>
                <a:cubicBezTo>
                  <a:pt x="351" y="441"/>
                  <a:pt x="350" y="443"/>
                  <a:pt x="350" y="446"/>
                </a:cubicBezTo>
                <a:lnTo>
                  <a:pt x="350" y="483"/>
                </a:lnTo>
                <a:cubicBezTo>
                  <a:pt x="350" y="488"/>
                  <a:pt x="351" y="492"/>
                  <a:pt x="353" y="495"/>
                </a:cubicBezTo>
                <a:cubicBezTo>
                  <a:pt x="354" y="497"/>
                  <a:pt x="357" y="498"/>
                  <a:pt x="361" y="498"/>
                </a:cubicBezTo>
                <a:lnTo>
                  <a:pt x="363" y="500"/>
                </a:lnTo>
                <a:lnTo>
                  <a:pt x="361" y="501"/>
                </a:lnTo>
                <a:lnTo>
                  <a:pt x="360" y="501"/>
                </a:lnTo>
                <a:lnTo>
                  <a:pt x="356" y="501"/>
                </a:lnTo>
                <a:lnTo>
                  <a:pt x="350" y="501"/>
                </a:lnTo>
                <a:lnTo>
                  <a:pt x="348" y="501"/>
                </a:lnTo>
                <a:cubicBezTo>
                  <a:pt x="346" y="501"/>
                  <a:pt x="345" y="501"/>
                  <a:pt x="343" y="501"/>
                </a:cubicBezTo>
                <a:lnTo>
                  <a:pt x="332" y="501"/>
                </a:lnTo>
                <a:lnTo>
                  <a:pt x="330" y="502"/>
                </a:lnTo>
                <a:lnTo>
                  <a:pt x="328" y="500"/>
                </a:lnTo>
                <a:lnTo>
                  <a:pt x="329" y="499"/>
                </a:lnTo>
                <a:lnTo>
                  <a:pt x="331" y="499"/>
                </a:lnTo>
                <a:cubicBezTo>
                  <a:pt x="333" y="498"/>
                  <a:pt x="335" y="497"/>
                  <a:pt x="337" y="496"/>
                </a:cubicBezTo>
                <a:cubicBezTo>
                  <a:pt x="338" y="494"/>
                  <a:pt x="339" y="492"/>
                  <a:pt x="339" y="489"/>
                </a:cubicBezTo>
                <a:lnTo>
                  <a:pt x="339" y="487"/>
                </a:lnTo>
                <a:lnTo>
                  <a:pt x="339" y="443"/>
                </a:lnTo>
                <a:cubicBezTo>
                  <a:pt x="339" y="440"/>
                  <a:pt x="337" y="439"/>
                  <a:pt x="335" y="439"/>
                </a:cubicBezTo>
                <a:cubicBezTo>
                  <a:pt x="328" y="439"/>
                  <a:pt x="324" y="439"/>
                  <a:pt x="321" y="440"/>
                </a:cubicBezTo>
                <a:cubicBezTo>
                  <a:pt x="319" y="441"/>
                  <a:pt x="318" y="442"/>
                  <a:pt x="318" y="443"/>
                </a:cubicBezTo>
                <a:cubicBezTo>
                  <a:pt x="317" y="444"/>
                  <a:pt x="316" y="446"/>
                  <a:pt x="315" y="449"/>
                </a:cubicBezTo>
                <a:lnTo>
                  <a:pt x="315" y="451"/>
                </a:lnTo>
                <a:cubicBezTo>
                  <a:pt x="315" y="452"/>
                  <a:pt x="314" y="453"/>
                  <a:pt x="313" y="453"/>
                </a:cubicBezTo>
                <a:lnTo>
                  <a:pt x="312" y="451"/>
                </a:lnTo>
                <a:cubicBezTo>
                  <a:pt x="312" y="450"/>
                  <a:pt x="312" y="449"/>
                  <a:pt x="312" y="448"/>
                </a:cubicBezTo>
                <a:lnTo>
                  <a:pt x="313" y="443"/>
                </a:lnTo>
                <a:lnTo>
                  <a:pt x="313" y="439"/>
                </a:lnTo>
                <a:lnTo>
                  <a:pt x="314" y="436"/>
                </a:lnTo>
                <a:cubicBezTo>
                  <a:pt x="314" y="435"/>
                  <a:pt x="314" y="434"/>
                  <a:pt x="316" y="434"/>
                </a:cubicBezTo>
                <a:lnTo>
                  <a:pt x="317" y="434"/>
                </a:lnTo>
                <a:cubicBezTo>
                  <a:pt x="319" y="434"/>
                  <a:pt x="320" y="434"/>
                  <a:pt x="323" y="434"/>
                </a:cubicBezTo>
                <a:lnTo>
                  <a:pt x="333" y="434"/>
                </a:lnTo>
                <a:lnTo>
                  <a:pt x="345" y="434"/>
                </a:lnTo>
                <a:cubicBezTo>
                  <a:pt x="353" y="434"/>
                  <a:pt x="361" y="434"/>
                  <a:pt x="369" y="434"/>
                </a:cubicBezTo>
                <a:cubicBezTo>
                  <a:pt x="371" y="434"/>
                  <a:pt x="372" y="434"/>
                  <a:pt x="373" y="434"/>
                </a:cubicBezTo>
                <a:cubicBezTo>
                  <a:pt x="375" y="434"/>
                  <a:pt x="376" y="434"/>
                  <a:pt x="376" y="436"/>
                </a:cubicBezTo>
                <a:lnTo>
                  <a:pt x="376" y="439"/>
                </a:lnTo>
                <a:cubicBezTo>
                  <a:pt x="376" y="440"/>
                  <a:pt x="376" y="441"/>
                  <a:pt x="376" y="443"/>
                </a:cubicBezTo>
                <a:close/>
                <a:moveTo>
                  <a:pt x="264" y="500"/>
                </a:moveTo>
                <a:lnTo>
                  <a:pt x="264" y="500"/>
                </a:lnTo>
                <a:cubicBezTo>
                  <a:pt x="264" y="501"/>
                  <a:pt x="263" y="502"/>
                  <a:pt x="261" y="502"/>
                </a:cubicBezTo>
                <a:cubicBezTo>
                  <a:pt x="260" y="502"/>
                  <a:pt x="259" y="501"/>
                  <a:pt x="257" y="501"/>
                </a:cubicBezTo>
                <a:cubicBezTo>
                  <a:pt x="253" y="501"/>
                  <a:pt x="249" y="501"/>
                  <a:pt x="247" y="501"/>
                </a:cubicBezTo>
                <a:cubicBezTo>
                  <a:pt x="243" y="501"/>
                  <a:pt x="241" y="501"/>
                  <a:pt x="239" y="501"/>
                </a:cubicBezTo>
                <a:cubicBezTo>
                  <a:pt x="237" y="501"/>
                  <a:pt x="236" y="502"/>
                  <a:pt x="235" y="502"/>
                </a:cubicBezTo>
                <a:lnTo>
                  <a:pt x="234" y="501"/>
                </a:lnTo>
                <a:lnTo>
                  <a:pt x="234" y="500"/>
                </a:lnTo>
                <a:lnTo>
                  <a:pt x="235" y="499"/>
                </a:lnTo>
                <a:cubicBezTo>
                  <a:pt x="238" y="498"/>
                  <a:pt x="239" y="497"/>
                  <a:pt x="240" y="496"/>
                </a:cubicBezTo>
                <a:cubicBezTo>
                  <a:pt x="241" y="495"/>
                  <a:pt x="241" y="493"/>
                  <a:pt x="241" y="490"/>
                </a:cubicBezTo>
                <a:lnTo>
                  <a:pt x="241" y="485"/>
                </a:lnTo>
                <a:lnTo>
                  <a:pt x="241" y="446"/>
                </a:lnTo>
                <a:cubicBezTo>
                  <a:pt x="241" y="443"/>
                  <a:pt x="241" y="441"/>
                  <a:pt x="240" y="440"/>
                </a:cubicBezTo>
                <a:cubicBezTo>
                  <a:pt x="238" y="438"/>
                  <a:pt x="237" y="438"/>
                  <a:pt x="234" y="437"/>
                </a:cubicBezTo>
                <a:cubicBezTo>
                  <a:pt x="232" y="437"/>
                  <a:pt x="231" y="437"/>
                  <a:pt x="231" y="436"/>
                </a:cubicBezTo>
                <a:lnTo>
                  <a:pt x="230" y="435"/>
                </a:lnTo>
                <a:lnTo>
                  <a:pt x="231" y="434"/>
                </a:lnTo>
                <a:lnTo>
                  <a:pt x="234" y="434"/>
                </a:lnTo>
                <a:cubicBezTo>
                  <a:pt x="235" y="434"/>
                  <a:pt x="237" y="434"/>
                  <a:pt x="240" y="434"/>
                </a:cubicBezTo>
                <a:cubicBezTo>
                  <a:pt x="241" y="434"/>
                  <a:pt x="244" y="434"/>
                  <a:pt x="246" y="434"/>
                </a:cubicBezTo>
                <a:lnTo>
                  <a:pt x="250" y="434"/>
                </a:lnTo>
                <a:cubicBezTo>
                  <a:pt x="253" y="434"/>
                  <a:pt x="256" y="433"/>
                  <a:pt x="258" y="433"/>
                </a:cubicBezTo>
                <a:lnTo>
                  <a:pt x="259" y="435"/>
                </a:lnTo>
                <a:lnTo>
                  <a:pt x="259" y="436"/>
                </a:lnTo>
                <a:lnTo>
                  <a:pt x="258" y="436"/>
                </a:lnTo>
                <a:cubicBezTo>
                  <a:pt x="256" y="437"/>
                  <a:pt x="254" y="437"/>
                  <a:pt x="253" y="438"/>
                </a:cubicBezTo>
                <a:cubicBezTo>
                  <a:pt x="253" y="439"/>
                  <a:pt x="252" y="441"/>
                  <a:pt x="252" y="444"/>
                </a:cubicBezTo>
                <a:lnTo>
                  <a:pt x="252" y="486"/>
                </a:lnTo>
                <a:lnTo>
                  <a:pt x="253" y="491"/>
                </a:lnTo>
                <a:cubicBezTo>
                  <a:pt x="253" y="493"/>
                  <a:pt x="254" y="495"/>
                  <a:pt x="256" y="497"/>
                </a:cubicBezTo>
                <a:cubicBezTo>
                  <a:pt x="257" y="498"/>
                  <a:pt x="259" y="499"/>
                  <a:pt x="262" y="499"/>
                </a:cubicBezTo>
                <a:cubicBezTo>
                  <a:pt x="263" y="499"/>
                  <a:pt x="264" y="499"/>
                  <a:pt x="264" y="500"/>
                </a:cubicBezTo>
                <a:close/>
                <a:moveTo>
                  <a:pt x="179" y="433"/>
                </a:moveTo>
                <a:lnTo>
                  <a:pt x="179" y="433"/>
                </a:lnTo>
                <a:lnTo>
                  <a:pt x="180" y="435"/>
                </a:lnTo>
                <a:lnTo>
                  <a:pt x="179" y="436"/>
                </a:lnTo>
                <a:cubicBezTo>
                  <a:pt x="175" y="437"/>
                  <a:pt x="173" y="441"/>
                  <a:pt x="173" y="447"/>
                </a:cubicBezTo>
                <a:lnTo>
                  <a:pt x="173" y="450"/>
                </a:lnTo>
                <a:lnTo>
                  <a:pt x="172" y="481"/>
                </a:lnTo>
                <a:lnTo>
                  <a:pt x="172" y="485"/>
                </a:lnTo>
                <a:lnTo>
                  <a:pt x="172" y="490"/>
                </a:lnTo>
                <a:lnTo>
                  <a:pt x="172" y="494"/>
                </a:lnTo>
                <a:lnTo>
                  <a:pt x="172" y="500"/>
                </a:lnTo>
                <a:lnTo>
                  <a:pt x="171" y="501"/>
                </a:lnTo>
                <a:lnTo>
                  <a:pt x="169" y="500"/>
                </a:lnTo>
                <a:lnTo>
                  <a:pt x="124" y="451"/>
                </a:lnTo>
                <a:lnTo>
                  <a:pt x="123" y="449"/>
                </a:lnTo>
                <a:cubicBezTo>
                  <a:pt x="122" y="449"/>
                  <a:pt x="121" y="450"/>
                  <a:pt x="121" y="452"/>
                </a:cubicBezTo>
                <a:lnTo>
                  <a:pt x="121" y="453"/>
                </a:lnTo>
                <a:lnTo>
                  <a:pt x="121" y="472"/>
                </a:lnTo>
                <a:cubicBezTo>
                  <a:pt x="121" y="482"/>
                  <a:pt x="122" y="489"/>
                  <a:pt x="123" y="493"/>
                </a:cubicBezTo>
                <a:cubicBezTo>
                  <a:pt x="124" y="496"/>
                  <a:pt x="127" y="498"/>
                  <a:pt x="132" y="499"/>
                </a:cubicBezTo>
                <a:lnTo>
                  <a:pt x="134" y="500"/>
                </a:lnTo>
                <a:lnTo>
                  <a:pt x="132" y="502"/>
                </a:lnTo>
                <a:lnTo>
                  <a:pt x="130" y="501"/>
                </a:lnTo>
                <a:cubicBezTo>
                  <a:pt x="128" y="501"/>
                  <a:pt x="125" y="501"/>
                  <a:pt x="121" y="501"/>
                </a:cubicBezTo>
                <a:cubicBezTo>
                  <a:pt x="118" y="501"/>
                  <a:pt x="115" y="501"/>
                  <a:pt x="112" y="501"/>
                </a:cubicBezTo>
                <a:lnTo>
                  <a:pt x="110" y="502"/>
                </a:lnTo>
                <a:lnTo>
                  <a:pt x="109" y="500"/>
                </a:lnTo>
                <a:lnTo>
                  <a:pt x="110" y="499"/>
                </a:lnTo>
                <a:cubicBezTo>
                  <a:pt x="112" y="498"/>
                  <a:pt x="114" y="497"/>
                  <a:pt x="115" y="495"/>
                </a:cubicBezTo>
                <a:cubicBezTo>
                  <a:pt x="116" y="493"/>
                  <a:pt x="117" y="490"/>
                  <a:pt x="117" y="486"/>
                </a:cubicBezTo>
                <a:lnTo>
                  <a:pt x="117" y="474"/>
                </a:lnTo>
                <a:lnTo>
                  <a:pt x="117" y="452"/>
                </a:lnTo>
                <a:cubicBezTo>
                  <a:pt x="117" y="442"/>
                  <a:pt x="113" y="437"/>
                  <a:pt x="106" y="437"/>
                </a:cubicBezTo>
                <a:lnTo>
                  <a:pt x="104" y="435"/>
                </a:lnTo>
                <a:lnTo>
                  <a:pt x="106" y="434"/>
                </a:lnTo>
                <a:lnTo>
                  <a:pt x="110" y="434"/>
                </a:lnTo>
                <a:lnTo>
                  <a:pt x="112" y="434"/>
                </a:lnTo>
                <a:cubicBezTo>
                  <a:pt x="114" y="434"/>
                  <a:pt x="117" y="434"/>
                  <a:pt x="120" y="434"/>
                </a:cubicBezTo>
                <a:lnTo>
                  <a:pt x="123" y="433"/>
                </a:lnTo>
                <a:lnTo>
                  <a:pt x="125" y="434"/>
                </a:lnTo>
                <a:cubicBezTo>
                  <a:pt x="126" y="434"/>
                  <a:pt x="127" y="436"/>
                  <a:pt x="129" y="438"/>
                </a:cubicBezTo>
                <a:lnTo>
                  <a:pt x="132" y="442"/>
                </a:lnTo>
                <a:cubicBezTo>
                  <a:pt x="134" y="444"/>
                  <a:pt x="134" y="445"/>
                  <a:pt x="135" y="445"/>
                </a:cubicBezTo>
                <a:lnTo>
                  <a:pt x="161" y="474"/>
                </a:lnTo>
                <a:lnTo>
                  <a:pt x="162" y="476"/>
                </a:lnTo>
                <a:cubicBezTo>
                  <a:pt x="165" y="479"/>
                  <a:pt x="166" y="480"/>
                  <a:pt x="167" y="480"/>
                </a:cubicBezTo>
                <a:cubicBezTo>
                  <a:pt x="167" y="480"/>
                  <a:pt x="168" y="479"/>
                  <a:pt x="168" y="477"/>
                </a:cubicBezTo>
                <a:cubicBezTo>
                  <a:pt x="168" y="470"/>
                  <a:pt x="168" y="463"/>
                  <a:pt x="168" y="456"/>
                </a:cubicBezTo>
                <a:cubicBezTo>
                  <a:pt x="168" y="448"/>
                  <a:pt x="168" y="443"/>
                  <a:pt x="166" y="440"/>
                </a:cubicBezTo>
                <a:cubicBezTo>
                  <a:pt x="164" y="438"/>
                  <a:pt x="161" y="436"/>
                  <a:pt x="157" y="436"/>
                </a:cubicBezTo>
                <a:lnTo>
                  <a:pt x="155" y="435"/>
                </a:lnTo>
                <a:lnTo>
                  <a:pt x="157" y="433"/>
                </a:lnTo>
                <a:cubicBezTo>
                  <a:pt x="158" y="433"/>
                  <a:pt x="160" y="434"/>
                  <a:pt x="162" y="434"/>
                </a:cubicBezTo>
                <a:cubicBezTo>
                  <a:pt x="164" y="434"/>
                  <a:pt x="165" y="434"/>
                  <a:pt x="167" y="434"/>
                </a:cubicBezTo>
                <a:cubicBezTo>
                  <a:pt x="169" y="434"/>
                  <a:pt x="173" y="434"/>
                  <a:pt x="177" y="433"/>
                </a:cubicBezTo>
                <a:lnTo>
                  <a:pt x="179" y="433"/>
                </a:lnTo>
                <a:close/>
                <a:moveTo>
                  <a:pt x="58" y="500"/>
                </a:moveTo>
                <a:lnTo>
                  <a:pt x="58" y="500"/>
                </a:lnTo>
                <a:cubicBezTo>
                  <a:pt x="58" y="501"/>
                  <a:pt x="57" y="502"/>
                  <a:pt x="55" y="502"/>
                </a:cubicBezTo>
                <a:cubicBezTo>
                  <a:pt x="54" y="502"/>
                  <a:pt x="52" y="501"/>
                  <a:pt x="51" y="501"/>
                </a:cubicBezTo>
                <a:cubicBezTo>
                  <a:pt x="46" y="501"/>
                  <a:pt x="43" y="501"/>
                  <a:pt x="40" y="501"/>
                </a:cubicBezTo>
                <a:cubicBezTo>
                  <a:pt x="37" y="501"/>
                  <a:pt x="34" y="501"/>
                  <a:pt x="32" y="501"/>
                </a:cubicBezTo>
                <a:cubicBezTo>
                  <a:pt x="31" y="501"/>
                  <a:pt x="30" y="502"/>
                  <a:pt x="29" y="502"/>
                </a:cubicBezTo>
                <a:lnTo>
                  <a:pt x="28" y="501"/>
                </a:lnTo>
                <a:lnTo>
                  <a:pt x="27" y="500"/>
                </a:lnTo>
                <a:lnTo>
                  <a:pt x="29" y="499"/>
                </a:lnTo>
                <a:cubicBezTo>
                  <a:pt x="31" y="498"/>
                  <a:pt x="33" y="497"/>
                  <a:pt x="34" y="496"/>
                </a:cubicBezTo>
                <a:cubicBezTo>
                  <a:pt x="34" y="495"/>
                  <a:pt x="35" y="493"/>
                  <a:pt x="35" y="490"/>
                </a:cubicBezTo>
                <a:lnTo>
                  <a:pt x="35" y="485"/>
                </a:lnTo>
                <a:lnTo>
                  <a:pt x="35" y="446"/>
                </a:lnTo>
                <a:cubicBezTo>
                  <a:pt x="35" y="443"/>
                  <a:pt x="34" y="441"/>
                  <a:pt x="33" y="440"/>
                </a:cubicBezTo>
                <a:cubicBezTo>
                  <a:pt x="32" y="438"/>
                  <a:pt x="30" y="438"/>
                  <a:pt x="27" y="437"/>
                </a:cubicBezTo>
                <a:cubicBezTo>
                  <a:pt x="26" y="437"/>
                  <a:pt x="25" y="437"/>
                  <a:pt x="24" y="436"/>
                </a:cubicBezTo>
                <a:lnTo>
                  <a:pt x="23" y="435"/>
                </a:lnTo>
                <a:lnTo>
                  <a:pt x="25" y="434"/>
                </a:lnTo>
                <a:lnTo>
                  <a:pt x="27" y="434"/>
                </a:lnTo>
                <a:cubicBezTo>
                  <a:pt x="29" y="434"/>
                  <a:pt x="30" y="434"/>
                  <a:pt x="33" y="434"/>
                </a:cubicBezTo>
                <a:cubicBezTo>
                  <a:pt x="35" y="434"/>
                  <a:pt x="37" y="434"/>
                  <a:pt x="40" y="434"/>
                </a:cubicBezTo>
                <a:lnTo>
                  <a:pt x="44" y="434"/>
                </a:lnTo>
                <a:cubicBezTo>
                  <a:pt x="47" y="434"/>
                  <a:pt x="50" y="433"/>
                  <a:pt x="52" y="433"/>
                </a:cubicBezTo>
                <a:lnTo>
                  <a:pt x="53" y="435"/>
                </a:lnTo>
                <a:lnTo>
                  <a:pt x="53" y="436"/>
                </a:lnTo>
                <a:lnTo>
                  <a:pt x="52" y="436"/>
                </a:lnTo>
                <a:cubicBezTo>
                  <a:pt x="49" y="437"/>
                  <a:pt x="48" y="437"/>
                  <a:pt x="47" y="438"/>
                </a:cubicBezTo>
                <a:cubicBezTo>
                  <a:pt x="46" y="439"/>
                  <a:pt x="46" y="441"/>
                  <a:pt x="46" y="444"/>
                </a:cubicBezTo>
                <a:lnTo>
                  <a:pt x="46" y="486"/>
                </a:lnTo>
                <a:lnTo>
                  <a:pt x="46" y="491"/>
                </a:lnTo>
                <a:cubicBezTo>
                  <a:pt x="47" y="493"/>
                  <a:pt x="48" y="495"/>
                  <a:pt x="49" y="497"/>
                </a:cubicBezTo>
                <a:cubicBezTo>
                  <a:pt x="51" y="498"/>
                  <a:pt x="53" y="499"/>
                  <a:pt x="55" y="499"/>
                </a:cubicBezTo>
                <a:cubicBezTo>
                  <a:pt x="57" y="499"/>
                  <a:pt x="58" y="499"/>
                  <a:pt x="58" y="500"/>
                </a:cubicBezTo>
                <a:close/>
                <a:moveTo>
                  <a:pt x="412" y="188"/>
                </a:moveTo>
                <a:lnTo>
                  <a:pt x="412" y="188"/>
                </a:lnTo>
                <a:cubicBezTo>
                  <a:pt x="403" y="179"/>
                  <a:pt x="399" y="168"/>
                  <a:pt x="399" y="155"/>
                </a:cubicBezTo>
                <a:cubicBezTo>
                  <a:pt x="399" y="142"/>
                  <a:pt x="403" y="131"/>
                  <a:pt x="412" y="122"/>
                </a:cubicBezTo>
                <a:cubicBezTo>
                  <a:pt x="421" y="113"/>
                  <a:pt x="432" y="109"/>
                  <a:pt x="445" y="109"/>
                </a:cubicBezTo>
                <a:cubicBezTo>
                  <a:pt x="458" y="109"/>
                  <a:pt x="469" y="113"/>
                  <a:pt x="478" y="122"/>
                </a:cubicBezTo>
                <a:cubicBezTo>
                  <a:pt x="487" y="131"/>
                  <a:pt x="491" y="142"/>
                  <a:pt x="491" y="155"/>
                </a:cubicBezTo>
                <a:cubicBezTo>
                  <a:pt x="491" y="168"/>
                  <a:pt x="487" y="179"/>
                  <a:pt x="478" y="188"/>
                </a:cubicBezTo>
                <a:cubicBezTo>
                  <a:pt x="469" y="197"/>
                  <a:pt x="458" y="202"/>
                  <a:pt x="445" y="202"/>
                </a:cubicBezTo>
                <a:cubicBezTo>
                  <a:pt x="432" y="202"/>
                  <a:pt x="421" y="197"/>
                  <a:pt x="412" y="188"/>
                </a:cubicBezTo>
                <a:close/>
                <a:moveTo>
                  <a:pt x="653" y="78"/>
                </a:moveTo>
                <a:lnTo>
                  <a:pt x="653" y="78"/>
                </a:lnTo>
                <a:cubicBezTo>
                  <a:pt x="644" y="69"/>
                  <a:pt x="639" y="58"/>
                  <a:pt x="639" y="45"/>
                </a:cubicBezTo>
                <a:cubicBezTo>
                  <a:pt x="639" y="32"/>
                  <a:pt x="644" y="21"/>
                  <a:pt x="653" y="12"/>
                </a:cubicBezTo>
                <a:cubicBezTo>
                  <a:pt x="662" y="4"/>
                  <a:pt x="673" y="0"/>
                  <a:pt x="685" y="0"/>
                </a:cubicBezTo>
                <a:cubicBezTo>
                  <a:pt x="698" y="0"/>
                  <a:pt x="709" y="4"/>
                  <a:pt x="718" y="12"/>
                </a:cubicBezTo>
                <a:cubicBezTo>
                  <a:pt x="727" y="21"/>
                  <a:pt x="732" y="32"/>
                  <a:pt x="732" y="45"/>
                </a:cubicBezTo>
                <a:cubicBezTo>
                  <a:pt x="732" y="58"/>
                  <a:pt x="727" y="69"/>
                  <a:pt x="718" y="78"/>
                </a:cubicBezTo>
                <a:cubicBezTo>
                  <a:pt x="709" y="87"/>
                  <a:pt x="698" y="91"/>
                  <a:pt x="685" y="91"/>
                </a:cubicBezTo>
                <a:cubicBezTo>
                  <a:pt x="673" y="91"/>
                  <a:pt x="662" y="87"/>
                  <a:pt x="653" y="78"/>
                </a:cubicBezTo>
                <a:close/>
                <a:moveTo>
                  <a:pt x="531" y="134"/>
                </a:moveTo>
                <a:lnTo>
                  <a:pt x="531" y="134"/>
                </a:lnTo>
                <a:cubicBezTo>
                  <a:pt x="522" y="125"/>
                  <a:pt x="518" y="114"/>
                  <a:pt x="518" y="101"/>
                </a:cubicBezTo>
                <a:cubicBezTo>
                  <a:pt x="518" y="88"/>
                  <a:pt x="522" y="77"/>
                  <a:pt x="531" y="68"/>
                </a:cubicBezTo>
                <a:cubicBezTo>
                  <a:pt x="540" y="59"/>
                  <a:pt x="551" y="54"/>
                  <a:pt x="564" y="54"/>
                </a:cubicBezTo>
                <a:cubicBezTo>
                  <a:pt x="577" y="54"/>
                  <a:pt x="588" y="59"/>
                  <a:pt x="597" y="68"/>
                </a:cubicBezTo>
                <a:cubicBezTo>
                  <a:pt x="606" y="77"/>
                  <a:pt x="610" y="88"/>
                  <a:pt x="610" y="101"/>
                </a:cubicBezTo>
                <a:cubicBezTo>
                  <a:pt x="610" y="114"/>
                  <a:pt x="606" y="125"/>
                  <a:pt x="597" y="134"/>
                </a:cubicBezTo>
                <a:cubicBezTo>
                  <a:pt x="588" y="143"/>
                  <a:pt x="577" y="147"/>
                  <a:pt x="564" y="147"/>
                </a:cubicBezTo>
                <a:cubicBezTo>
                  <a:pt x="551" y="147"/>
                  <a:pt x="540" y="143"/>
                  <a:pt x="531" y="134"/>
                </a:cubicBezTo>
                <a:close/>
                <a:moveTo>
                  <a:pt x="753" y="402"/>
                </a:moveTo>
                <a:lnTo>
                  <a:pt x="753" y="402"/>
                </a:lnTo>
                <a:cubicBezTo>
                  <a:pt x="734" y="401"/>
                  <a:pt x="715" y="401"/>
                  <a:pt x="694" y="401"/>
                </a:cubicBezTo>
                <a:cubicBezTo>
                  <a:pt x="676" y="401"/>
                  <a:pt x="655" y="401"/>
                  <a:pt x="633" y="402"/>
                </a:cubicBezTo>
                <a:lnTo>
                  <a:pt x="633" y="402"/>
                </a:lnTo>
                <a:cubicBezTo>
                  <a:pt x="632" y="402"/>
                  <a:pt x="630" y="402"/>
                  <a:pt x="629" y="402"/>
                </a:cubicBezTo>
                <a:cubicBezTo>
                  <a:pt x="628" y="402"/>
                  <a:pt x="626" y="402"/>
                  <a:pt x="625" y="402"/>
                </a:cubicBezTo>
                <a:lnTo>
                  <a:pt x="625" y="402"/>
                </a:lnTo>
                <a:cubicBezTo>
                  <a:pt x="606" y="401"/>
                  <a:pt x="585" y="401"/>
                  <a:pt x="563" y="401"/>
                </a:cubicBezTo>
                <a:cubicBezTo>
                  <a:pt x="543" y="401"/>
                  <a:pt x="526" y="401"/>
                  <a:pt x="511" y="402"/>
                </a:cubicBezTo>
                <a:lnTo>
                  <a:pt x="511" y="402"/>
                </a:lnTo>
                <a:lnTo>
                  <a:pt x="508" y="402"/>
                </a:lnTo>
                <a:lnTo>
                  <a:pt x="506" y="402"/>
                </a:lnTo>
                <a:lnTo>
                  <a:pt x="506" y="402"/>
                </a:lnTo>
                <a:lnTo>
                  <a:pt x="464" y="401"/>
                </a:lnTo>
                <a:lnTo>
                  <a:pt x="421" y="402"/>
                </a:lnTo>
                <a:lnTo>
                  <a:pt x="419" y="400"/>
                </a:lnTo>
                <a:lnTo>
                  <a:pt x="420" y="385"/>
                </a:lnTo>
                <a:cubicBezTo>
                  <a:pt x="421" y="382"/>
                  <a:pt x="421" y="377"/>
                  <a:pt x="421" y="370"/>
                </a:cubicBezTo>
                <a:cubicBezTo>
                  <a:pt x="415" y="374"/>
                  <a:pt x="410" y="378"/>
                  <a:pt x="405" y="381"/>
                </a:cubicBezTo>
                <a:lnTo>
                  <a:pt x="379" y="402"/>
                </a:lnTo>
                <a:cubicBezTo>
                  <a:pt x="369" y="406"/>
                  <a:pt x="359" y="407"/>
                  <a:pt x="348" y="407"/>
                </a:cubicBezTo>
                <a:cubicBezTo>
                  <a:pt x="327" y="407"/>
                  <a:pt x="311" y="402"/>
                  <a:pt x="300" y="393"/>
                </a:cubicBezTo>
                <a:cubicBezTo>
                  <a:pt x="288" y="383"/>
                  <a:pt x="282" y="370"/>
                  <a:pt x="282" y="354"/>
                </a:cubicBezTo>
                <a:cubicBezTo>
                  <a:pt x="282" y="352"/>
                  <a:pt x="283" y="345"/>
                  <a:pt x="283" y="332"/>
                </a:cubicBezTo>
                <a:cubicBezTo>
                  <a:pt x="284" y="325"/>
                  <a:pt x="284" y="317"/>
                  <a:pt x="284" y="306"/>
                </a:cubicBezTo>
                <a:lnTo>
                  <a:pt x="283" y="264"/>
                </a:lnTo>
                <a:cubicBezTo>
                  <a:pt x="283" y="257"/>
                  <a:pt x="283" y="252"/>
                  <a:pt x="282" y="250"/>
                </a:cubicBezTo>
                <a:cubicBezTo>
                  <a:pt x="280" y="248"/>
                  <a:pt x="279" y="247"/>
                  <a:pt x="276" y="246"/>
                </a:cubicBezTo>
                <a:cubicBezTo>
                  <a:pt x="273" y="245"/>
                  <a:pt x="265" y="245"/>
                  <a:pt x="250" y="244"/>
                </a:cubicBezTo>
                <a:lnTo>
                  <a:pt x="250" y="229"/>
                </a:lnTo>
                <a:cubicBezTo>
                  <a:pt x="263" y="228"/>
                  <a:pt x="276" y="227"/>
                  <a:pt x="290" y="224"/>
                </a:cubicBezTo>
                <a:cubicBezTo>
                  <a:pt x="303" y="222"/>
                  <a:pt x="320" y="217"/>
                  <a:pt x="341" y="211"/>
                </a:cubicBezTo>
                <a:lnTo>
                  <a:pt x="344" y="213"/>
                </a:lnTo>
                <a:cubicBezTo>
                  <a:pt x="341" y="240"/>
                  <a:pt x="340" y="264"/>
                  <a:pt x="340" y="286"/>
                </a:cubicBezTo>
                <a:lnTo>
                  <a:pt x="340" y="308"/>
                </a:lnTo>
                <a:cubicBezTo>
                  <a:pt x="340" y="327"/>
                  <a:pt x="341" y="339"/>
                  <a:pt x="342" y="346"/>
                </a:cubicBezTo>
                <a:cubicBezTo>
                  <a:pt x="343" y="354"/>
                  <a:pt x="347" y="360"/>
                  <a:pt x="353" y="365"/>
                </a:cubicBezTo>
                <a:cubicBezTo>
                  <a:pt x="358" y="369"/>
                  <a:pt x="366" y="371"/>
                  <a:pt x="375" y="371"/>
                </a:cubicBezTo>
                <a:cubicBezTo>
                  <a:pt x="386" y="371"/>
                  <a:pt x="395" y="368"/>
                  <a:pt x="403" y="363"/>
                </a:cubicBezTo>
                <a:cubicBezTo>
                  <a:pt x="410" y="358"/>
                  <a:pt x="415" y="353"/>
                  <a:pt x="418" y="348"/>
                </a:cubicBezTo>
                <a:cubicBezTo>
                  <a:pt x="420" y="344"/>
                  <a:pt x="421" y="337"/>
                  <a:pt x="421" y="327"/>
                </a:cubicBezTo>
                <a:lnTo>
                  <a:pt x="421" y="305"/>
                </a:lnTo>
                <a:lnTo>
                  <a:pt x="420" y="298"/>
                </a:lnTo>
                <a:lnTo>
                  <a:pt x="477" y="298"/>
                </a:lnTo>
                <a:cubicBezTo>
                  <a:pt x="477" y="302"/>
                  <a:pt x="477" y="304"/>
                  <a:pt x="477" y="305"/>
                </a:cubicBezTo>
                <a:lnTo>
                  <a:pt x="477" y="334"/>
                </a:lnTo>
                <a:cubicBezTo>
                  <a:pt x="477" y="358"/>
                  <a:pt x="478" y="373"/>
                  <a:pt x="479" y="379"/>
                </a:cubicBezTo>
                <a:cubicBezTo>
                  <a:pt x="480" y="381"/>
                  <a:pt x="481" y="383"/>
                  <a:pt x="483" y="384"/>
                </a:cubicBezTo>
                <a:cubicBezTo>
                  <a:pt x="485" y="385"/>
                  <a:pt x="494" y="386"/>
                  <a:pt x="508" y="386"/>
                </a:cubicBezTo>
                <a:cubicBezTo>
                  <a:pt x="523" y="386"/>
                  <a:pt x="532" y="384"/>
                  <a:pt x="535" y="383"/>
                </a:cubicBezTo>
                <a:cubicBezTo>
                  <a:pt x="537" y="382"/>
                  <a:pt x="539" y="380"/>
                  <a:pt x="539" y="376"/>
                </a:cubicBezTo>
                <a:cubicBezTo>
                  <a:pt x="541" y="369"/>
                  <a:pt x="541" y="350"/>
                  <a:pt x="541" y="321"/>
                </a:cubicBezTo>
                <a:cubicBezTo>
                  <a:pt x="541" y="311"/>
                  <a:pt x="541" y="310"/>
                  <a:pt x="541" y="298"/>
                </a:cubicBezTo>
                <a:lnTo>
                  <a:pt x="598" y="298"/>
                </a:lnTo>
                <a:lnTo>
                  <a:pt x="598" y="338"/>
                </a:lnTo>
                <a:cubicBezTo>
                  <a:pt x="598" y="361"/>
                  <a:pt x="599" y="374"/>
                  <a:pt x="600" y="379"/>
                </a:cubicBezTo>
                <a:cubicBezTo>
                  <a:pt x="600" y="381"/>
                  <a:pt x="602" y="382"/>
                  <a:pt x="603" y="383"/>
                </a:cubicBezTo>
                <a:cubicBezTo>
                  <a:pt x="607" y="385"/>
                  <a:pt x="616" y="386"/>
                  <a:pt x="629" y="386"/>
                </a:cubicBezTo>
                <a:cubicBezTo>
                  <a:pt x="641" y="386"/>
                  <a:pt x="648" y="386"/>
                  <a:pt x="651" y="385"/>
                </a:cubicBezTo>
                <a:cubicBezTo>
                  <a:pt x="653" y="385"/>
                  <a:pt x="655" y="384"/>
                  <a:pt x="656" y="383"/>
                </a:cubicBezTo>
                <a:cubicBezTo>
                  <a:pt x="657" y="382"/>
                  <a:pt x="658" y="380"/>
                  <a:pt x="658" y="378"/>
                </a:cubicBezTo>
                <a:cubicBezTo>
                  <a:pt x="659" y="374"/>
                  <a:pt x="660" y="362"/>
                  <a:pt x="660" y="341"/>
                </a:cubicBezTo>
                <a:cubicBezTo>
                  <a:pt x="661" y="321"/>
                  <a:pt x="661" y="314"/>
                  <a:pt x="661" y="298"/>
                </a:cubicBezTo>
                <a:lnTo>
                  <a:pt x="718" y="298"/>
                </a:lnTo>
                <a:cubicBezTo>
                  <a:pt x="718" y="317"/>
                  <a:pt x="718" y="319"/>
                  <a:pt x="718" y="328"/>
                </a:cubicBezTo>
                <a:cubicBezTo>
                  <a:pt x="719" y="352"/>
                  <a:pt x="719" y="366"/>
                  <a:pt x="720" y="371"/>
                </a:cubicBezTo>
                <a:cubicBezTo>
                  <a:pt x="720" y="376"/>
                  <a:pt x="720" y="379"/>
                  <a:pt x="721" y="381"/>
                </a:cubicBezTo>
                <a:lnTo>
                  <a:pt x="723" y="383"/>
                </a:lnTo>
                <a:cubicBezTo>
                  <a:pt x="725" y="384"/>
                  <a:pt x="727" y="385"/>
                  <a:pt x="730" y="385"/>
                </a:cubicBezTo>
                <a:cubicBezTo>
                  <a:pt x="732" y="386"/>
                  <a:pt x="739" y="386"/>
                  <a:pt x="753" y="387"/>
                </a:cubicBezTo>
                <a:lnTo>
                  <a:pt x="753" y="402"/>
                </a:lnTo>
                <a:close/>
                <a:moveTo>
                  <a:pt x="413" y="246"/>
                </a:moveTo>
                <a:lnTo>
                  <a:pt x="413" y="246"/>
                </a:lnTo>
                <a:cubicBezTo>
                  <a:pt x="410" y="246"/>
                  <a:pt x="401" y="245"/>
                  <a:pt x="386" y="244"/>
                </a:cubicBezTo>
                <a:lnTo>
                  <a:pt x="386" y="229"/>
                </a:lnTo>
                <a:cubicBezTo>
                  <a:pt x="409" y="226"/>
                  <a:pt x="425" y="224"/>
                  <a:pt x="433" y="222"/>
                </a:cubicBezTo>
                <a:cubicBezTo>
                  <a:pt x="442" y="221"/>
                  <a:pt x="456" y="217"/>
                  <a:pt x="476" y="211"/>
                </a:cubicBezTo>
                <a:lnTo>
                  <a:pt x="481" y="213"/>
                </a:lnTo>
                <a:lnTo>
                  <a:pt x="479" y="250"/>
                </a:lnTo>
                <a:cubicBezTo>
                  <a:pt x="478" y="262"/>
                  <a:pt x="478" y="282"/>
                  <a:pt x="478" y="289"/>
                </a:cubicBezTo>
                <a:lnTo>
                  <a:pt x="420" y="289"/>
                </a:lnTo>
                <a:lnTo>
                  <a:pt x="419" y="265"/>
                </a:lnTo>
                <a:cubicBezTo>
                  <a:pt x="419" y="256"/>
                  <a:pt x="419" y="251"/>
                  <a:pt x="417" y="249"/>
                </a:cubicBezTo>
                <a:cubicBezTo>
                  <a:pt x="416" y="248"/>
                  <a:pt x="415" y="247"/>
                  <a:pt x="413" y="246"/>
                </a:cubicBezTo>
                <a:close/>
                <a:moveTo>
                  <a:pt x="646" y="142"/>
                </a:moveTo>
                <a:lnTo>
                  <a:pt x="646" y="142"/>
                </a:lnTo>
                <a:cubicBezTo>
                  <a:pt x="644" y="142"/>
                  <a:pt x="637" y="142"/>
                  <a:pt x="626" y="141"/>
                </a:cubicBezTo>
                <a:lnTo>
                  <a:pt x="626" y="126"/>
                </a:lnTo>
                <a:cubicBezTo>
                  <a:pt x="644" y="125"/>
                  <a:pt x="660" y="123"/>
                  <a:pt x="671" y="121"/>
                </a:cubicBezTo>
                <a:cubicBezTo>
                  <a:pt x="682" y="119"/>
                  <a:pt x="697" y="115"/>
                  <a:pt x="716" y="110"/>
                </a:cubicBezTo>
                <a:lnTo>
                  <a:pt x="721" y="112"/>
                </a:lnTo>
                <a:lnTo>
                  <a:pt x="719" y="152"/>
                </a:lnTo>
                <a:cubicBezTo>
                  <a:pt x="718" y="175"/>
                  <a:pt x="718" y="202"/>
                  <a:pt x="718" y="235"/>
                </a:cubicBezTo>
                <a:lnTo>
                  <a:pt x="718" y="289"/>
                </a:lnTo>
                <a:lnTo>
                  <a:pt x="661" y="289"/>
                </a:lnTo>
                <a:lnTo>
                  <a:pt x="661" y="220"/>
                </a:lnTo>
                <a:cubicBezTo>
                  <a:pt x="661" y="199"/>
                  <a:pt x="661" y="180"/>
                  <a:pt x="660" y="163"/>
                </a:cubicBezTo>
                <a:cubicBezTo>
                  <a:pt x="659" y="154"/>
                  <a:pt x="658" y="148"/>
                  <a:pt x="657" y="147"/>
                </a:cubicBezTo>
                <a:lnTo>
                  <a:pt x="655" y="145"/>
                </a:lnTo>
                <a:cubicBezTo>
                  <a:pt x="653" y="144"/>
                  <a:pt x="650" y="143"/>
                  <a:pt x="646" y="142"/>
                </a:cubicBezTo>
                <a:close/>
                <a:moveTo>
                  <a:pt x="537" y="202"/>
                </a:moveTo>
                <a:lnTo>
                  <a:pt x="537" y="202"/>
                </a:lnTo>
                <a:cubicBezTo>
                  <a:pt x="534" y="200"/>
                  <a:pt x="523" y="199"/>
                  <a:pt x="506" y="199"/>
                </a:cubicBezTo>
                <a:lnTo>
                  <a:pt x="506" y="184"/>
                </a:lnTo>
                <a:cubicBezTo>
                  <a:pt x="529" y="181"/>
                  <a:pt x="546" y="179"/>
                  <a:pt x="558" y="177"/>
                </a:cubicBezTo>
                <a:cubicBezTo>
                  <a:pt x="569" y="174"/>
                  <a:pt x="582" y="171"/>
                  <a:pt x="596" y="166"/>
                </a:cubicBezTo>
                <a:lnTo>
                  <a:pt x="601" y="169"/>
                </a:lnTo>
                <a:cubicBezTo>
                  <a:pt x="599" y="189"/>
                  <a:pt x="598" y="208"/>
                  <a:pt x="598" y="226"/>
                </a:cubicBezTo>
                <a:lnTo>
                  <a:pt x="598" y="289"/>
                </a:lnTo>
                <a:lnTo>
                  <a:pt x="541" y="289"/>
                </a:lnTo>
                <a:cubicBezTo>
                  <a:pt x="541" y="255"/>
                  <a:pt x="541" y="211"/>
                  <a:pt x="540" y="207"/>
                </a:cubicBezTo>
                <a:cubicBezTo>
                  <a:pt x="539" y="204"/>
                  <a:pt x="538" y="202"/>
                  <a:pt x="537" y="202"/>
                </a:cubicBezTo>
                <a:close/>
                <a:moveTo>
                  <a:pt x="896" y="345"/>
                </a:moveTo>
                <a:lnTo>
                  <a:pt x="896" y="345"/>
                </a:lnTo>
                <a:cubicBezTo>
                  <a:pt x="894" y="350"/>
                  <a:pt x="889" y="355"/>
                  <a:pt x="881" y="361"/>
                </a:cubicBezTo>
                <a:cubicBezTo>
                  <a:pt x="872" y="366"/>
                  <a:pt x="862" y="369"/>
                  <a:pt x="851" y="369"/>
                </a:cubicBezTo>
                <a:cubicBezTo>
                  <a:pt x="836" y="369"/>
                  <a:pt x="824" y="364"/>
                  <a:pt x="816" y="355"/>
                </a:cubicBezTo>
                <a:cubicBezTo>
                  <a:pt x="804" y="342"/>
                  <a:pt x="798" y="323"/>
                  <a:pt x="798" y="299"/>
                </a:cubicBezTo>
                <a:cubicBezTo>
                  <a:pt x="798" y="286"/>
                  <a:pt x="799" y="275"/>
                  <a:pt x="803" y="265"/>
                </a:cubicBezTo>
                <a:cubicBezTo>
                  <a:pt x="806" y="255"/>
                  <a:pt x="811" y="248"/>
                  <a:pt x="817" y="243"/>
                </a:cubicBezTo>
                <a:cubicBezTo>
                  <a:pt x="824" y="239"/>
                  <a:pt x="833" y="237"/>
                  <a:pt x="843" y="237"/>
                </a:cubicBezTo>
                <a:cubicBezTo>
                  <a:pt x="855" y="237"/>
                  <a:pt x="866" y="239"/>
                  <a:pt x="876" y="244"/>
                </a:cubicBezTo>
                <a:cubicBezTo>
                  <a:pt x="882" y="247"/>
                  <a:pt x="888" y="253"/>
                  <a:pt x="897" y="261"/>
                </a:cubicBezTo>
                <a:lnTo>
                  <a:pt x="898" y="298"/>
                </a:lnTo>
                <a:cubicBezTo>
                  <a:pt x="898" y="324"/>
                  <a:pt x="897" y="340"/>
                  <a:pt x="896" y="345"/>
                </a:cubicBezTo>
                <a:close/>
                <a:moveTo>
                  <a:pt x="987" y="402"/>
                </a:moveTo>
                <a:lnTo>
                  <a:pt x="987" y="402"/>
                </a:lnTo>
                <a:lnTo>
                  <a:pt x="987" y="388"/>
                </a:lnTo>
                <a:cubicBezTo>
                  <a:pt x="973" y="387"/>
                  <a:pt x="965" y="386"/>
                  <a:pt x="962" y="385"/>
                </a:cubicBezTo>
                <a:cubicBezTo>
                  <a:pt x="960" y="384"/>
                  <a:pt x="958" y="383"/>
                  <a:pt x="957" y="382"/>
                </a:cubicBezTo>
                <a:cubicBezTo>
                  <a:pt x="956" y="380"/>
                  <a:pt x="955" y="375"/>
                  <a:pt x="955" y="368"/>
                </a:cubicBezTo>
                <a:cubicBezTo>
                  <a:pt x="954" y="358"/>
                  <a:pt x="953" y="348"/>
                  <a:pt x="953" y="339"/>
                </a:cubicBezTo>
                <a:lnTo>
                  <a:pt x="953" y="321"/>
                </a:lnTo>
                <a:cubicBezTo>
                  <a:pt x="953" y="259"/>
                  <a:pt x="954" y="210"/>
                  <a:pt x="954" y="176"/>
                </a:cubicBezTo>
                <a:cubicBezTo>
                  <a:pt x="954" y="170"/>
                  <a:pt x="955" y="149"/>
                  <a:pt x="957" y="113"/>
                </a:cubicBezTo>
                <a:lnTo>
                  <a:pt x="951" y="110"/>
                </a:lnTo>
                <a:cubicBezTo>
                  <a:pt x="923" y="119"/>
                  <a:pt x="894" y="125"/>
                  <a:pt x="861" y="128"/>
                </a:cubicBezTo>
                <a:lnTo>
                  <a:pt x="861" y="143"/>
                </a:lnTo>
                <a:cubicBezTo>
                  <a:pt x="878" y="144"/>
                  <a:pt x="887" y="144"/>
                  <a:pt x="889" y="144"/>
                </a:cubicBezTo>
                <a:cubicBezTo>
                  <a:pt x="890" y="145"/>
                  <a:pt x="892" y="146"/>
                  <a:pt x="893" y="147"/>
                </a:cubicBezTo>
                <a:cubicBezTo>
                  <a:pt x="894" y="149"/>
                  <a:pt x="895" y="153"/>
                  <a:pt x="895" y="160"/>
                </a:cubicBezTo>
                <a:cubicBezTo>
                  <a:pt x="897" y="174"/>
                  <a:pt x="898" y="186"/>
                  <a:pt x="898" y="196"/>
                </a:cubicBezTo>
                <a:cubicBezTo>
                  <a:pt x="898" y="204"/>
                  <a:pt x="897" y="212"/>
                  <a:pt x="897" y="220"/>
                </a:cubicBezTo>
                <a:cubicBezTo>
                  <a:pt x="885" y="216"/>
                  <a:pt x="877" y="214"/>
                  <a:pt x="872" y="213"/>
                </a:cubicBezTo>
                <a:cubicBezTo>
                  <a:pt x="867" y="212"/>
                  <a:pt x="861" y="211"/>
                  <a:pt x="854" y="211"/>
                </a:cubicBezTo>
                <a:cubicBezTo>
                  <a:pt x="842" y="211"/>
                  <a:pt x="833" y="212"/>
                  <a:pt x="825" y="215"/>
                </a:cubicBezTo>
                <a:cubicBezTo>
                  <a:pt x="818" y="217"/>
                  <a:pt x="806" y="224"/>
                  <a:pt x="789" y="234"/>
                </a:cubicBezTo>
                <a:cubicBezTo>
                  <a:pt x="772" y="244"/>
                  <a:pt x="762" y="251"/>
                  <a:pt x="758" y="255"/>
                </a:cubicBezTo>
                <a:cubicBezTo>
                  <a:pt x="754" y="260"/>
                  <a:pt x="749" y="267"/>
                  <a:pt x="746" y="276"/>
                </a:cubicBezTo>
                <a:cubicBezTo>
                  <a:pt x="741" y="288"/>
                  <a:pt x="738" y="302"/>
                  <a:pt x="738" y="318"/>
                </a:cubicBezTo>
                <a:cubicBezTo>
                  <a:pt x="738" y="345"/>
                  <a:pt x="747" y="367"/>
                  <a:pt x="763" y="383"/>
                </a:cubicBezTo>
                <a:cubicBezTo>
                  <a:pt x="780" y="399"/>
                  <a:pt x="801" y="407"/>
                  <a:pt x="826" y="407"/>
                </a:cubicBezTo>
                <a:cubicBezTo>
                  <a:pt x="835" y="407"/>
                  <a:pt x="843" y="406"/>
                  <a:pt x="849" y="404"/>
                </a:cubicBezTo>
                <a:cubicBezTo>
                  <a:pt x="854" y="402"/>
                  <a:pt x="858" y="398"/>
                  <a:pt x="863" y="394"/>
                </a:cubicBezTo>
                <a:cubicBezTo>
                  <a:pt x="876" y="385"/>
                  <a:pt x="887" y="376"/>
                  <a:pt x="898" y="369"/>
                </a:cubicBezTo>
                <a:lnTo>
                  <a:pt x="897" y="385"/>
                </a:lnTo>
                <a:lnTo>
                  <a:pt x="896" y="400"/>
                </a:lnTo>
                <a:lnTo>
                  <a:pt x="898" y="402"/>
                </a:lnTo>
                <a:lnTo>
                  <a:pt x="939" y="401"/>
                </a:lnTo>
                <a:lnTo>
                  <a:pt x="987" y="402"/>
                </a:lnTo>
                <a:close/>
                <a:moveTo>
                  <a:pt x="178" y="365"/>
                </a:moveTo>
                <a:lnTo>
                  <a:pt x="178" y="365"/>
                </a:lnTo>
                <a:cubicBezTo>
                  <a:pt x="167" y="376"/>
                  <a:pt x="152" y="381"/>
                  <a:pt x="133" y="381"/>
                </a:cubicBezTo>
                <a:cubicBezTo>
                  <a:pt x="120" y="381"/>
                  <a:pt x="110" y="381"/>
                  <a:pt x="105" y="380"/>
                </a:cubicBezTo>
                <a:cubicBezTo>
                  <a:pt x="105" y="377"/>
                  <a:pt x="105" y="375"/>
                  <a:pt x="105" y="375"/>
                </a:cubicBezTo>
                <a:lnTo>
                  <a:pt x="104" y="351"/>
                </a:lnTo>
                <a:lnTo>
                  <a:pt x="104" y="261"/>
                </a:lnTo>
                <a:cubicBezTo>
                  <a:pt x="110" y="260"/>
                  <a:pt x="115" y="260"/>
                  <a:pt x="122" y="260"/>
                </a:cubicBezTo>
                <a:cubicBezTo>
                  <a:pt x="139" y="260"/>
                  <a:pt x="153" y="262"/>
                  <a:pt x="163" y="265"/>
                </a:cubicBezTo>
                <a:cubicBezTo>
                  <a:pt x="173" y="269"/>
                  <a:pt x="181" y="275"/>
                  <a:pt x="187" y="284"/>
                </a:cubicBezTo>
                <a:cubicBezTo>
                  <a:pt x="193" y="293"/>
                  <a:pt x="196" y="304"/>
                  <a:pt x="196" y="319"/>
                </a:cubicBezTo>
                <a:cubicBezTo>
                  <a:pt x="196" y="339"/>
                  <a:pt x="190" y="354"/>
                  <a:pt x="178" y="365"/>
                </a:cubicBezTo>
                <a:close/>
                <a:moveTo>
                  <a:pt x="104" y="211"/>
                </a:moveTo>
                <a:lnTo>
                  <a:pt x="104" y="211"/>
                </a:lnTo>
                <a:lnTo>
                  <a:pt x="105" y="180"/>
                </a:lnTo>
                <a:cubicBezTo>
                  <a:pt x="105" y="167"/>
                  <a:pt x="105" y="156"/>
                  <a:pt x="106" y="147"/>
                </a:cubicBezTo>
                <a:cubicBezTo>
                  <a:pt x="114" y="146"/>
                  <a:pt x="123" y="146"/>
                  <a:pt x="133" y="146"/>
                </a:cubicBezTo>
                <a:cubicBezTo>
                  <a:pt x="146" y="146"/>
                  <a:pt x="157" y="147"/>
                  <a:pt x="164" y="150"/>
                </a:cubicBezTo>
                <a:cubicBezTo>
                  <a:pt x="170" y="153"/>
                  <a:pt x="176" y="158"/>
                  <a:pt x="180" y="164"/>
                </a:cubicBezTo>
                <a:cubicBezTo>
                  <a:pt x="185" y="171"/>
                  <a:pt x="187" y="179"/>
                  <a:pt x="187" y="188"/>
                </a:cubicBezTo>
                <a:cubicBezTo>
                  <a:pt x="187" y="198"/>
                  <a:pt x="185" y="206"/>
                  <a:pt x="181" y="213"/>
                </a:cubicBezTo>
                <a:cubicBezTo>
                  <a:pt x="177" y="220"/>
                  <a:pt x="173" y="226"/>
                  <a:pt x="167" y="229"/>
                </a:cubicBezTo>
                <a:cubicBezTo>
                  <a:pt x="162" y="233"/>
                  <a:pt x="155" y="236"/>
                  <a:pt x="146" y="237"/>
                </a:cubicBezTo>
                <a:cubicBezTo>
                  <a:pt x="137" y="238"/>
                  <a:pt x="128" y="239"/>
                  <a:pt x="117" y="239"/>
                </a:cubicBezTo>
                <a:lnTo>
                  <a:pt x="104" y="239"/>
                </a:lnTo>
                <a:lnTo>
                  <a:pt x="104" y="211"/>
                </a:lnTo>
                <a:close/>
                <a:moveTo>
                  <a:pt x="230" y="259"/>
                </a:moveTo>
                <a:lnTo>
                  <a:pt x="230" y="259"/>
                </a:lnTo>
                <a:cubicBezTo>
                  <a:pt x="219" y="254"/>
                  <a:pt x="200" y="250"/>
                  <a:pt x="172" y="247"/>
                </a:cubicBezTo>
                <a:cubicBezTo>
                  <a:pt x="195" y="242"/>
                  <a:pt x="210" y="237"/>
                  <a:pt x="217" y="234"/>
                </a:cubicBezTo>
                <a:cubicBezTo>
                  <a:pt x="228" y="228"/>
                  <a:pt x="237" y="221"/>
                  <a:pt x="244" y="211"/>
                </a:cubicBezTo>
                <a:cubicBezTo>
                  <a:pt x="251" y="201"/>
                  <a:pt x="255" y="191"/>
                  <a:pt x="255" y="179"/>
                </a:cubicBezTo>
                <a:cubicBezTo>
                  <a:pt x="255" y="169"/>
                  <a:pt x="252" y="159"/>
                  <a:pt x="246" y="151"/>
                </a:cubicBezTo>
                <a:cubicBezTo>
                  <a:pt x="239" y="142"/>
                  <a:pt x="229" y="136"/>
                  <a:pt x="216" y="131"/>
                </a:cubicBezTo>
                <a:cubicBezTo>
                  <a:pt x="202" y="127"/>
                  <a:pt x="183" y="124"/>
                  <a:pt x="158" y="124"/>
                </a:cubicBezTo>
                <a:cubicBezTo>
                  <a:pt x="151" y="124"/>
                  <a:pt x="137" y="125"/>
                  <a:pt x="115" y="126"/>
                </a:cubicBezTo>
                <a:cubicBezTo>
                  <a:pt x="107" y="126"/>
                  <a:pt x="95" y="126"/>
                  <a:pt x="80" y="126"/>
                </a:cubicBezTo>
                <a:cubicBezTo>
                  <a:pt x="64" y="126"/>
                  <a:pt x="52" y="126"/>
                  <a:pt x="41" y="126"/>
                </a:cubicBezTo>
                <a:lnTo>
                  <a:pt x="10" y="125"/>
                </a:lnTo>
                <a:cubicBezTo>
                  <a:pt x="6" y="125"/>
                  <a:pt x="3" y="125"/>
                  <a:pt x="0" y="125"/>
                </a:cubicBezTo>
                <a:lnTo>
                  <a:pt x="0" y="141"/>
                </a:lnTo>
                <a:cubicBezTo>
                  <a:pt x="19" y="142"/>
                  <a:pt x="31" y="144"/>
                  <a:pt x="34" y="146"/>
                </a:cubicBezTo>
                <a:cubicBezTo>
                  <a:pt x="36" y="147"/>
                  <a:pt x="37" y="148"/>
                  <a:pt x="37" y="150"/>
                </a:cubicBezTo>
                <a:cubicBezTo>
                  <a:pt x="39" y="153"/>
                  <a:pt x="39" y="166"/>
                  <a:pt x="40" y="188"/>
                </a:cubicBezTo>
                <a:cubicBezTo>
                  <a:pt x="40" y="217"/>
                  <a:pt x="41" y="238"/>
                  <a:pt x="41" y="251"/>
                </a:cubicBezTo>
                <a:cubicBezTo>
                  <a:pt x="41" y="302"/>
                  <a:pt x="40" y="337"/>
                  <a:pt x="40" y="357"/>
                </a:cubicBezTo>
                <a:cubicBezTo>
                  <a:pt x="39" y="366"/>
                  <a:pt x="39" y="374"/>
                  <a:pt x="38" y="380"/>
                </a:cubicBezTo>
                <a:cubicBezTo>
                  <a:pt x="33" y="384"/>
                  <a:pt x="26" y="388"/>
                  <a:pt x="18" y="393"/>
                </a:cubicBezTo>
                <a:lnTo>
                  <a:pt x="18" y="402"/>
                </a:lnTo>
                <a:cubicBezTo>
                  <a:pt x="38" y="401"/>
                  <a:pt x="54" y="401"/>
                  <a:pt x="66" y="401"/>
                </a:cubicBezTo>
                <a:lnTo>
                  <a:pt x="142" y="402"/>
                </a:lnTo>
                <a:cubicBezTo>
                  <a:pt x="163" y="402"/>
                  <a:pt x="180" y="400"/>
                  <a:pt x="194" y="395"/>
                </a:cubicBezTo>
                <a:cubicBezTo>
                  <a:pt x="207" y="391"/>
                  <a:pt x="219" y="385"/>
                  <a:pt x="230" y="377"/>
                </a:cubicBezTo>
                <a:cubicBezTo>
                  <a:pt x="240" y="370"/>
                  <a:pt x="249" y="361"/>
                  <a:pt x="256" y="350"/>
                </a:cubicBezTo>
                <a:cubicBezTo>
                  <a:pt x="262" y="340"/>
                  <a:pt x="266" y="328"/>
                  <a:pt x="266" y="315"/>
                </a:cubicBezTo>
                <a:cubicBezTo>
                  <a:pt x="266" y="302"/>
                  <a:pt x="262" y="291"/>
                  <a:pt x="256" y="281"/>
                </a:cubicBezTo>
                <a:cubicBezTo>
                  <a:pt x="249" y="271"/>
                  <a:pt x="241" y="263"/>
                  <a:pt x="230" y="25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511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83">
          <p15:clr>
            <a:srgbClr val="FBAE40"/>
          </p15:clr>
        </p15:guide>
        <p15:guide id="2" pos="3896">
          <p15:clr>
            <a:srgbClr val="FBAE40"/>
          </p15:clr>
        </p15:guide>
        <p15:guide id="4" orient="horz" pos="822">
          <p15:clr>
            <a:srgbClr val="FBAE40"/>
          </p15:clr>
        </p15:guide>
        <p15:guide id="5" orient="horz" pos="37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3636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9">
            <a:extLst>
              <a:ext uri="{FF2B5EF4-FFF2-40B4-BE49-F238E27FC236}">
                <a16:creationId xmlns:a16="http://schemas.microsoft.com/office/drawing/2014/main" id="{99467388-FBBB-417D-B3F8-43399AE8B04B}"/>
              </a:ext>
            </a:extLst>
          </p:cNvPr>
          <p:cNvSpPr>
            <a:spLocks noGrp="1"/>
          </p:cNvSpPr>
          <p:nvPr>
            <p:ph sz="quarter" idx="14"/>
          </p:nvPr>
        </p:nvSpPr>
        <p:spPr>
          <a:xfrm>
            <a:off x="4278000" y="1305000"/>
            <a:ext cx="3636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9">
            <a:extLst>
              <a:ext uri="{FF2B5EF4-FFF2-40B4-BE49-F238E27FC236}">
                <a16:creationId xmlns:a16="http://schemas.microsoft.com/office/drawing/2014/main" id="{642B003E-C67F-4158-A7B0-0C9DD5AF6F33}"/>
              </a:ext>
            </a:extLst>
          </p:cNvPr>
          <p:cNvSpPr>
            <a:spLocks noGrp="1"/>
          </p:cNvSpPr>
          <p:nvPr>
            <p:ph sz="quarter" idx="15"/>
          </p:nvPr>
        </p:nvSpPr>
        <p:spPr>
          <a:xfrm>
            <a:off x="8092375" y="1305000"/>
            <a:ext cx="3636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97848F22-D4E5-4AB8-9E6C-48D64D36A957}"/>
              </a:ext>
            </a:extLst>
          </p:cNvPr>
          <p:cNvSpPr>
            <a:spLocks noGrp="1"/>
          </p:cNvSpPr>
          <p:nvPr>
            <p:ph type="sldNum" sz="quarter" idx="16"/>
          </p:nvPr>
        </p:nvSpPr>
        <p:spPr/>
        <p:txBody>
          <a:bodyPr/>
          <a:lstStyle/>
          <a:p>
            <a:fld id="{F01BB1D5-A67E-4A6E-9F0E-8044DFA6F129}" type="slidenum">
              <a:rPr lang="en-US" noProof="0" smtClean="0"/>
              <a:pPr/>
              <a:t>‹#›</a:t>
            </a:fld>
            <a:endParaRPr lang="en-US" noProof="0"/>
          </a:p>
        </p:txBody>
      </p:sp>
      <p:grpSp>
        <p:nvGrpSpPr>
          <p:cNvPr id="7" name="Group 4">
            <a:extLst>
              <a:ext uri="{FF2B5EF4-FFF2-40B4-BE49-F238E27FC236}">
                <a16:creationId xmlns:a16="http://schemas.microsoft.com/office/drawing/2014/main" id="{FE5571CB-33D7-4432-AC52-58AD86BE8EFC}"/>
              </a:ext>
            </a:extLst>
          </p:cNvPr>
          <p:cNvGrpSpPr>
            <a:grpSpLocks noChangeAspect="1"/>
          </p:cNvGrpSpPr>
          <p:nvPr userDrawn="1"/>
        </p:nvGrpSpPr>
        <p:grpSpPr bwMode="auto">
          <a:xfrm>
            <a:off x="460375" y="6129000"/>
            <a:ext cx="897000" cy="468000"/>
            <a:chOff x="309" y="4154"/>
            <a:chExt cx="598" cy="312"/>
          </a:xfrm>
        </p:grpSpPr>
        <p:sp>
          <p:nvSpPr>
            <p:cNvPr id="12" name="Freeform 5">
              <a:extLst>
                <a:ext uri="{FF2B5EF4-FFF2-40B4-BE49-F238E27FC236}">
                  <a16:creationId xmlns:a16="http://schemas.microsoft.com/office/drawing/2014/main" id="{B68F38F1-2C37-4380-8645-CF3CD29F36F7}"/>
                </a:ext>
              </a:extLst>
            </p:cNvPr>
            <p:cNvSpPr>
              <a:spLocks noEditPoints="1"/>
            </p:cNvSpPr>
            <p:nvPr userDrawn="1"/>
          </p:nvSpPr>
          <p:spPr bwMode="auto">
            <a:xfrm>
              <a:off x="542" y="4154"/>
              <a:ext cx="210" cy="179"/>
            </a:xfrm>
            <a:custGeom>
              <a:avLst/>
              <a:gdLst>
                <a:gd name="T0" fmla="*/ 31 w 346"/>
                <a:gd name="T1" fmla="*/ 249 h 289"/>
                <a:gd name="T2" fmla="*/ 34 w 346"/>
                <a:gd name="T3" fmla="*/ 289 h 289"/>
                <a:gd name="T4" fmla="*/ 93 w 346"/>
                <a:gd name="T5" fmla="*/ 250 h 289"/>
                <a:gd name="T6" fmla="*/ 90 w 346"/>
                <a:gd name="T7" fmla="*/ 211 h 289"/>
                <a:gd name="T8" fmla="*/ 0 w 346"/>
                <a:gd name="T9" fmla="*/ 229 h 289"/>
                <a:gd name="T10" fmla="*/ 27 w 346"/>
                <a:gd name="T11" fmla="*/ 246 h 289"/>
                <a:gd name="T12" fmla="*/ 59 w 346"/>
                <a:gd name="T13" fmla="*/ 109 h 289"/>
                <a:gd name="T14" fmla="*/ 26 w 346"/>
                <a:gd name="T15" fmla="*/ 122 h 289"/>
                <a:gd name="T16" fmla="*/ 26 w 346"/>
                <a:gd name="T17" fmla="*/ 188 h 289"/>
                <a:gd name="T18" fmla="*/ 92 w 346"/>
                <a:gd name="T19" fmla="*/ 188 h 289"/>
                <a:gd name="T20" fmla="*/ 92 w 346"/>
                <a:gd name="T21" fmla="*/ 122 h 289"/>
                <a:gd name="T22" fmla="*/ 299 w 346"/>
                <a:gd name="T23" fmla="*/ 0 h 289"/>
                <a:gd name="T24" fmla="*/ 267 w 346"/>
                <a:gd name="T25" fmla="*/ 12 h 289"/>
                <a:gd name="T26" fmla="*/ 267 w 346"/>
                <a:gd name="T27" fmla="*/ 78 h 289"/>
                <a:gd name="T28" fmla="*/ 332 w 346"/>
                <a:gd name="T29" fmla="*/ 78 h 289"/>
                <a:gd name="T30" fmla="*/ 332 w 346"/>
                <a:gd name="T31" fmla="*/ 12 h 289"/>
                <a:gd name="T32" fmla="*/ 178 w 346"/>
                <a:gd name="T33" fmla="*/ 54 h 289"/>
                <a:gd name="T34" fmla="*/ 145 w 346"/>
                <a:gd name="T35" fmla="*/ 68 h 289"/>
                <a:gd name="T36" fmla="*/ 145 w 346"/>
                <a:gd name="T37" fmla="*/ 134 h 289"/>
                <a:gd name="T38" fmla="*/ 211 w 346"/>
                <a:gd name="T39" fmla="*/ 134 h 289"/>
                <a:gd name="T40" fmla="*/ 211 w 346"/>
                <a:gd name="T41" fmla="*/ 68 h 289"/>
                <a:gd name="T42" fmla="*/ 269 w 346"/>
                <a:gd name="T43" fmla="*/ 145 h 289"/>
                <a:gd name="T44" fmla="*/ 271 w 346"/>
                <a:gd name="T45" fmla="*/ 147 h 289"/>
                <a:gd name="T46" fmla="*/ 275 w 346"/>
                <a:gd name="T47" fmla="*/ 220 h 289"/>
                <a:gd name="T48" fmla="*/ 332 w 346"/>
                <a:gd name="T49" fmla="*/ 289 h 289"/>
                <a:gd name="T50" fmla="*/ 333 w 346"/>
                <a:gd name="T51" fmla="*/ 152 h 289"/>
                <a:gd name="T52" fmla="*/ 330 w 346"/>
                <a:gd name="T53" fmla="*/ 110 h 289"/>
                <a:gd name="T54" fmla="*/ 240 w 346"/>
                <a:gd name="T55" fmla="*/ 126 h 289"/>
                <a:gd name="T56" fmla="*/ 260 w 346"/>
                <a:gd name="T57" fmla="*/ 142 h 289"/>
                <a:gd name="T58" fmla="*/ 154 w 346"/>
                <a:gd name="T59" fmla="*/ 207 h 289"/>
                <a:gd name="T60" fmla="*/ 151 w 346"/>
                <a:gd name="T61" fmla="*/ 202 h 289"/>
                <a:gd name="T62" fmla="*/ 120 w 346"/>
                <a:gd name="T63" fmla="*/ 184 h 289"/>
                <a:gd name="T64" fmla="*/ 210 w 346"/>
                <a:gd name="T65" fmla="*/ 166 h 289"/>
                <a:gd name="T66" fmla="*/ 212 w 346"/>
                <a:gd name="T67" fmla="*/ 226 h 289"/>
                <a:gd name="T68" fmla="*/ 155 w 346"/>
                <a:gd name="T6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6" h="289">
                  <a:moveTo>
                    <a:pt x="31" y="249"/>
                  </a:moveTo>
                  <a:lnTo>
                    <a:pt x="31" y="249"/>
                  </a:lnTo>
                  <a:cubicBezTo>
                    <a:pt x="33" y="251"/>
                    <a:pt x="33" y="256"/>
                    <a:pt x="33" y="265"/>
                  </a:cubicBezTo>
                  <a:lnTo>
                    <a:pt x="34" y="289"/>
                  </a:lnTo>
                  <a:lnTo>
                    <a:pt x="92" y="289"/>
                  </a:lnTo>
                  <a:cubicBezTo>
                    <a:pt x="92" y="282"/>
                    <a:pt x="92" y="262"/>
                    <a:pt x="93" y="250"/>
                  </a:cubicBezTo>
                  <a:lnTo>
                    <a:pt x="95" y="213"/>
                  </a:lnTo>
                  <a:lnTo>
                    <a:pt x="90" y="211"/>
                  </a:lnTo>
                  <a:cubicBezTo>
                    <a:pt x="70" y="217"/>
                    <a:pt x="56" y="221"/>
                    <a:pt x="47" y="222"/>
                  </a:cubicBezTo>
                  <a:cubicBezTo>
                    <a:pt x="39" y="224"/>
                    <a:pt x="23" y="226"/>
                    <a:pt x="0" y="229"/>
                  </a:cubicBezTo>
                  <a:lnTo>
                    <a:pt x="0" y="244"/>
                  </a:lnTo>
                  <a:cubicBezTo>
                    <a:pt x="15" y="245"/>
                    <a:pt x="24" y="246"/>
                    <a:pt x="27" y="246"/>
                  </a:cubicBezTo>
                  <a:cubicBezTo>
                    <a:pt x="29" y="247"/>
                    <a:pt x="30" y="248"/>
                    <a:pt x="31" y="249"/>
                  </a:cubicBezTo>
                  <a:close/>
                  <a:moveTo>
                    <a:pt x="59" y="109"/>
                  </a:moveTo>
                  <a:lnTo>
                    <a:pt x="59" y="109"/>
                  </a:lnTo>
                  <a:cubicBezTo>
                    <a:pt x="46" y="109"/>
                    <a:pt x="35" y="113"/>
                    <a:pt x="26" y="122"/>
                  </a:cubicBezTo>
                  <a:cubicBezTo>
                    <a:pt x="17" y="131"/>
                    <a:pt x="13" y="142"/>
                    <a:pt x="13" y="155"/>
                  </a:cubicBezTo>
                  <a:cubicBezTo>
                    <a:pt x="13" y="168"/>
                    <a:pt x="17" y="179"/>
                    <a:pt x="26" y="188"/>
                  </a:cubicBezTo>
                  <a:cubicBezTo>
                    <a:pt x="35" y="197"/>
                    <a:pt x="46" y="202"/>
                    <a:pt x="59" y="202"/>
                  </a:cubicBezTo>
                  <a:cubicBezTo>
                    <a:pt x="72" y="202"/>
                    <a:pt x="83" y="197"/>
                    <a:pt x="92" y="188"/>
                  </a:cubicBezTo>
                  <a:cubicBezTo>
                    <a:pt x="101" y="179"/>
                    <a:pt x="105" y="168"/>
                    <a:pt x="105" y="155"/>
                  </a:cubicBezTo>
                  <a:cubicBezTo>
                    <a:pt x="105" y="142"/>
                    <a:pt x="101" y="131"/>
                    <a:pt x="92" y="122"/>
                  </a:cubicBezTo>
                  <a:cubicBezTo>
                    <a:pt x="83" y="113"/>
                    <a:pt x="72" y="109"/>
                    <a:pt x="59" y="109"/>
                  </a:cubicBezTo>
                  <a:close/>
                  <a:moveTo>
                    <a:pt x="299" y="0"/>
                  </a:moveTo>
                  <a:lnTo>
                    <a:pt x="299" y="0"/>
                  </a:lnTo>
                  <a:cubicBezTo>
                    <a:pt x="287" y="0"/>
                    <a:pt x="276" y="4"/>
                    <a:pt x="267" y="12"/>
                  </a:cubicBezTo>
                  <a:cubicBezTo>
                    <a:pt x="258" y="21"/>
                    <a:pt x="253" y="32"/>
                    <a:pt x="253" y="45"/>
                  </a:cubicBezTo>
                  <a:cubicBezTo>
                    <a:pt x="253" y="58"/>
                    <a:pt x="258" y="69"/>
                    <a:pt x="267" y="78"/>
                  </a:cubicBezTo>
                  <a:cubicBezTo>
                    <a:pt x="276" y="87"/>
                    <a:pt x="287" y="91"/>
                    <a:pt x="299" y="91"/>
                  </a:cubicBezTo>
                  <a:cubicBezTo>
                    <a:pt x="312" y="91"/>
                    <a:pt x="323" y="87"/>
                    <a:pt x="332" y="78"/>
                  </a:cubicBezTo>
                  <a:cubicBezTo>
                    <a:pt x="341" y="69"/>
                    <a:pt x="346" y="58"/>
                    <a:pt x="346" y="45"/>
                  </a:cubicBezTo>
                  <a:cubicBezTo>
                    <a:pt x="346" y="32"/>
                    <a:pt x="341" y="21"/>
                    <a:pt x="332" y="12"/>
                  </a:cubicBezTo>
                  <a:cubicBezTo>
                    <a:pt x="323" y="4"/>
                    <a:pt x="312" y="0"/>
                    <a:pt x="299" y="0"/>
                  </a:cubicBezTo>
                  <a:close/>
                  <a:moveTo>
                    <a:pt x="178" y="54"/>
                  </a:moveTo>
                  <a:lnTo>
                    <a:pt x="178" y="54"/>
                  </a:lnTo>
                  <a:cubicBezTo>
                    <a:pt x="165" y="54"/>
                    <a:pt x="154" y="59"/>
                    <a:pt x="145" y="68"/>
                  </a:cubicBezTo>
                  <a:cubicBezTo>
                    <a:pt x="136" y="77"/>
                    <a:pt x="132" y="88"/>
                    <a:pt x="132" y="101"/>
                  </a:cubicBezTo>
                  <a:cubicBezTo>
                    <a:pt x="132" y="114"/>
                    <a:pt x="136" y="125"/>
                    <a:pt x="145" y="134"/>
                  </a:cubicBezTo>
                  <a:cubicBezTo>
                    <a:pt x="154" y="143"/>
                    <a:pt x="165" y="147"/>
                    <a:pt x="178" y="147"/>
                  </a:cubicBezTo>
                  <a:cubicBezTo>
                    <a:pt x="191" y="147"/>
                    <a:pt x="202" y="143"/>
                    <a:pt x="211" y="134"/>
                  </a:cubicBezTo>
                  <a:cubicBezTo>
                    <a:pt x="220" y="125"/>
                    <a:pt x="224" y="114"/>
                    <a:pt x="224" y="101"/>
                  </a:cubicBezTo>
                  <a:cubicBezTo>
                    <a:pt x="224" y="88"/>
                    <a:pt x="220" y="77"/>
                    <a:pt x="211" y="68"/>
                  </a:cubicBezTo>
                  <a:cubicBezTo>
                    <a:pt x="202" y="59"/>
                    <a:pt x="191" y="54"/>
                    <a:pt x="178" y="54"/>
                  </a:cubicBezTo>
                  <a:close/>
                  <a:moveTo>
                    <a:pt x="269" y="145"/>
                  </a:moveTo>
                  <a:lnTo>
                    <a:pt x="269" y="145"/>
                  </a:lnTo>
                  <a:lnTo>
                    <a:pt x="271" y="147"/>
                  </a:lnTo>
                  <a:cubicBezTo>
                    <a:pt x="272" y="148"/>
                    <a:pt x="273" y="154"/>
                    <a:pt x="274" y="163"/>
                  </a:cubicBezTo>
                  <a:cubicBezTo>
                    <a:pt x="275" y="180"/>
                    <a:pt x="275" y="199"/>
                    <a:pt x="275" y="220"/>
                  </a:cubicBezTo>
                  <a:lnTo>
                    <a:pt x="275" y="289"/>
                  </a:lnTo>
                  <a:lnTo>
                    <a:pt x="332" y="289"/>
                  </a:lnTo>
                  <a:lnTo>
                    <a:pt x="332" y="235"/>
                  </a:lnTo>
                  <a:cubicBezTo>
                    <a:pt x="332" y="202"/>
                    <a:pt x="332" y="175"/>
                    <a:pt x="333" y="152"/>
                  </a:cubicBezTo>
                  <a:lnTo>
                    <a:pt x="335" y="112"/>
                  </a:lnTo>
                  <a:lnTo>
                    <a:pt x="330" y="110"/>
                  </a:lnTo>
                  <a:cubicBezTo>
                    <a:pt x="311" y="115"/>
                    <a:pt x="296" y="119"/>
                    <a:pt x="285" y="121"/>
                  </a:cubicBezTo>
                  <a:cubicBezTo>
                    <a:pt x="274" y="123"/>
                    <a:pt x="258" y="125"/>
                    <a:pt x="240" y="126"/>
                  </a:cubicBezTo>
                  <a:lnTo>
                    <a:pt x="240" y="141"/>
                  </a:lnTo>
                  <a:cubicBezTo>
                    <a:pt x="251" y="142"/>
                    <a:pt x="258" y="142"/>
                    <a:pt x="260" y="142"/>
                  </a:cubicBezTo>
                  <a:cubicBezTo>
                    <a:pt x="264" y="143"/>
                    <a:pt x="267" y="144"/>
                    <a:pt x="269" y="145"/>
                  </a:cubicBezTo>
                  <a:close/>
                  <a:moveTo>
                    <a:pt x="154" y="207"/>
                  </a:moveTo>
                  <a:lnTo>
                    <a:pt x="154" y="207"/>
                  </a:lnTo>
                  <a:cubicBezTo>
                    <a:pt x="153" y="204"/>
                    <a:pt x="152" y="202"/>
                    <a:pt x="151" y="202"/>
                  </a:cubicBezTo>
                  <a:cubicBezTo>
                    <a:pt x="148" y="200"/>
                    <a:pt x="137" y="199"/>
                    <a:pt x="120" y="199"/>
                  </a:cubicBezTo>
                  <a:lnTo>
                    <a:pt x="120" y="184"/>
                  </a:lnTo>
                  <a:cubicBezTo>
                    <a:pt x="143" y="181"/>
                    <a:pt x="160" y="179"/>
                    <a:pt x="172" y="177"/>
                  </a:cubicBezTo>
                  <a:cubicBezTo>
                    <a:pt x="183" y="174"/>
                    <a:pt x="196" y="171"/>
                    <a:pt x="210" y="166"/>
                  </a:cubicBezTo>
                  <a:lnTo>
                    <a:pt x="215" y="169"/>
                  </a:lnTo>
                  <a:cubicBezTo>
                    <a:pt x="213" y="189"/>
                    <a:pt x="212" y="208"/>
                    <a:pt x="212" y="226"/>
                  </a:cubicBezTo>
                  <a:lnTo>
                    <a:pt x="212" y="289"/>
                  </a:lnTo>
                  <a:lnTo>
                    <a:pt x="155" y="289"/>
                  </a:lnTo>
                  <a:cubicBezTo>
                    <a:pt x="155" y="255"/>
                    <a:pt x="155" y="211"/>
                    <a:pt x="154" y="207"/>
                  </a:cubicBezTo>
                  <a:close/>
                </a:path>
              </a:pathLst>
            </a:custGeom>
            <a:solidFill>
              <a:srgbClr val="007D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A3AB4626-DF27-444B-8BF6-C00215E5E069}"/>
                </a:ext>
              </a:extLst>
            </p:cNvPr>
            <p:cNvSpPr>
              <a:spLocks noEditPoints="1"/>
            </p:cNvSpPr>
            <p:nvPr userDrawn="1"/>
          </p:nvSpPr>
          <p:spPr bwMode="auto">
            <a:xfrm>
              <a:off x="309" y="4222"/>
              <a:ext cx="598" cy="244"/>
            </a:xfrm>
            <a:custGeom>
              <a:avLst/>
              <a:gdLst>
                <a:gd name="T0" fmla="*/ 983 w 988"/>
                <a:gd name="T1" fmla="*/ 335 h 393"/>
                <a:gd name="T2" fmla="*/ 931 w 988"/>
                <a:gd name="T3" fmla="*/ 325 h 393"/>
                <a:gd name="T4" fmla="*/ 939 w 988"/>
                <a:gd name="T5" fmla="*/ 391 h 393"/>
                <a:gd name="T6" fmla="*/ 986 w 988"/>
                <a:gd name="T7" fmla="*/ 375 h 393"/>
                <a:gd name="T8" fmla="*/ 968 w 988"/>
                <a:gd name="T9" fmla="*/ 358 h 393"/>
                <a:gd name="T10" fmla="*/ 976 w 988"/>
                <a:gd name="T11" fmla="*/ 345 h 393"/>
                <a:gd name="T12" fmla="*/ 953 w 988"/>
                <a:gd name="T13" fmla="*/ 335 h 393"/>
                <a:gd name="T14" fmla="*/ 815 w 988"/>
                <a:gd name="T15" fmla="*/ 323 h 393"/>
                <a:gd name="T16" fmla="*/ 847 w 988"/>
                <a:gd name="T17" fmla="*/ 393 h 393"/>
                <a:gd name="T18" fmla="*/ 881 w 988"/>
                <a:gd name="T19" fmla="*/ 323 h 393"/>
                <a:gd name="T20" fmla="*/ 853 w 988"/>
                <a:gd name="T21" fmla="*/ 375 h 393"/>
                <a:gd name="T22" fmla="*/ 761 w 988"/>
                <a:gd name="T23" fmla="*/ 325 h 393"/>
                <a:gd name="T24" fmla="*/ 741 w 988"/>
                <a:gd name="T25" fmla="*/ 330 h 393"/>
                <a:gd name="T26" fmla="*/ 748 w 988"/>
                <a:gd name="T27" fmla="*/ 391 h 393"/>
                <a:gd name="T28" fmla="*/ 659 w 988"/>
                <a:gd name="T29" fmla="*/ 330 h 393"/>
                <a:gd name="T30" fmla="*/ 676 w 988"/>
                <a:gd name="T31" fmla="*/ 324 h 393"/>
                <a:gd name="T32" fmla="*/ 619 w 988"/>
                <a:gd name="T33" fmla="*/ 341 h 393"/>
                <a:gd name="T34" fmla="*/ 644 w 988"/>
                <a:gd name="T35" fmla="*/ 386 h 393"/>
                <a:gd name="T36" fmla="*/ 667 w 988"/>
                <a:gd name="T37" fmla="*/ 391 h 393"/>
                <a:gd name="T38" fmla="*/ 570 w 988"/>
                <a:gd name="T39" fmla="*/ 387 h 393"/>
                <a:gd name="T40" fmla="*/ 553 w 988"/>
                <a:gd name="T41" fmla="*/ 387 h 393"/>
                <a:gd name="T42" fmla="*/ 527 w 988"/>
                <a:gd name="T43" fmla="*/ 389 h 393"/>
                <a:gd name="T44" fmla="*/ 515 w 988"/>
                <a:gd name="T45" fmla="*/ 376 h 393"/>
                <a:gd name="T46" fmla="*/ 546 w 988"/>
                <a:gd name="T47" fmla="*/ 360 h 393"/>
                <a:gd name="T48" fmla="*/ 546 w 988"/>
                <a:gd name="T49" fmla="*/ 361 h 393"/>
                <a:gd name="T50" fmla="*/ 452 w 988"/>
                <a:gd name="T51" fmla="*/ 323 h 393"/>
                <a:gd name="T52" fmla="*/ 436 w 988"/>
                <a:gd name="T53" fmla="*/ 336 h 393"/>
                <a:gd name="T54" fmla="*/ 452 w 988"/>
                <a:gd name="T55" fmla="*/ 391 h 393"/>
                <a:gd name="T56" fmla="*/ 361 w 988"/>
                <a:gd name="T57" fmla="*/ 329 h 393"/>
                <a:gd name="T58" fmla="*/ 345 w 988"/>
                <a:gd name="T59" fmla="*/ 324 h 393"/>
                <a:gd name="T60" fmla="*/ 313 w 988"/>
                <a:gd name="T61" fmla="*/ 343 h 393"/>
                <a:gd name="T62" fmla="*/ 331 w 988"/>
                <a:gd name="T63" fmla="*/ 389 h 393"/>
                <a:gd name="T64" fmla="*/ 361 w 988"/>
                <a:gd name="T65" fmla="*/ 391 h 393"/>
                <a:gd name="T66" fmla="*/ 258 w 988"/>
                <a:gd name="T67" fmla="*/ 326 h 393"/>
                <a:gd name="T68" fmla="*/ 231 w 988"/>
                <a:gd name="T69" fmla="*/ 326 h 393"/>
                <a:gd name="T70" fmla="*/ 235 w 988"/>
                <a:gd name="T71" fmla="*/ 392 h 393"/>
                <a:gd name="T72" fmla="*/ 135 w 988"/>
                <a:gd name="T73" fmla="*/ 335 h 393"/>
                <a:gd name="T74" fmla="*/ 104 w 988"/>
                <a:gd name="T75" fmla="*/ 325 h 393"/>
                <a:gd name="T76" fmla="*/ 121 w 988"/>
                <a:gd name="T77" fmla="*/ 391 h 393"/>
                <a:gd name="T78" fmla="*/ 124 w 988"/>
                <a:gd name="T79" fmla="*/ 341 h 393"/>
                <a:gd name="T80" fmla="*/ 179 w 988"/>
                <a:gd name="T81" fmla="*/ 326 h 393"/>
                <a:gd name="T82" fmla="*/ 168 w 988"/>
                <a:gd name="T83" fmla="*/ 346 h 393"/>
                <a:gd name="T84" fmla="*/ 52 w 988"/>
                <a:gd name="T85" fmla="*/ 326 h 393"/>
                <a:gd name="T86" fmla="*/ 24 w 988"/>
                <a:gd name="T87" fmla="*/ 326 h 393"/>
                <a:gd name="T88" fmla="*/ 29 w 988"/>
                <a:gd name="T89" fmla="*/ 392 h 393"/>
                <a:gd name="T90" fmla="*/ 730 w 988"/>
                <a:gd name="T91" fmla="*/ 275 h 393"/>
                <a:gd name="T92" fmla="*/ 656 w 988"/>
                <a:gd name="T93" fmla="*/ 273 h 393"/>
                <a:gd name="T94" fmla="*/ 535 w 988"/>
                <a:gd name="T95" fmla="*/ 273 h 393"/>
                <a:gd name="T96" fmla="*/ 418 w 988"/>
                <a:gd name="T97" fmla="*/ 238 h 393"/>
                <a:gd name="T98" fmla="*/ 250 w 988"/>
                <a:gd name="T99" fmla="*/ 119 h 393"/>
                <a:gd name="T100" fmla="*/ 379 w 988"/>
                <a:gd name="T101" fmla="*/ 292 h 393"/>
                <a:gd name="T102" fmla="*/ 511 w 988"/>
                <a:gd name="T103" fmla="*/ 292 h 393"/>
                <a:gd name="T104" fmla="*/ 753 w 988"/>
                <a:gd name="T105" fmla="*/ 277 h 393"/>
                <a:gd name="T106" fmla="*/ 817 w 988"/>
                <a:gd name="T107" fmla="*/ 133 h 393"/>
                <a:gd name="T108" fmla="*/ 953 w 988"/>
                <a:gd name="T109" fmla="*/ 211 h 393"/>
                <a:gd name="T110" fmla="*/ 897 w 988"/>
                <a:gd name="T111" fmla="*/ 110 h 393"/>
                <a:gd name="T112" fmla="*/ 849 w 988"/>
                <a:gd name="T113" fmla="*/ 294 h 393"/>
                <a:gd name="T114" fmla="*/ 104 w 988"/>
                <a:gd name="T115" fmla="*/ 101 h 393"/>
                <a:gd name="T116" fmla="*/ 146 w 988"/>
                <a:gd name="T117" fmla="*/ 127 h 393"/>
                <a:gd name="T118" fmla="*/ 266 w 988"/>
                <a:gd name="T119" fmla="*/ 205 h 393"/>
                <a:gd name="T120" fmla="*/ 115 w 988"/>
                <a:gd name="T121" fmla="*/ 16 h 393"/>
                <a:gd name="T122" fmla="*/ 40 w 988"/>
                <a:gd name="T123" fmla="*/ 247 h 393"/>
                <a:gd name="T124" fmla="*/ 163 w 988"/>
                <a:gd name="T125" fmla="*/ 15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8" h="393">
                  <a:moveTo>
                    <a:pt x="953" y="335"/>
                  </a:moveTo>
                  <a:lnTo>
                    <a:pt x="953" y="335"/>
                  </a:lnTo>
                  <a:lnTo>
                    <a:pt x="953" y="333"/>
                  </a:lnTo>
                  <a:cubicBezTo>
                    <a:pt x="953" y="330"/>
                    <a:pt x="954" y="329"/>
                    <a:pt x="956" y="328"/>
                  </a:cubicBezTo>
                  <a:lnTo>
                    <a:pt x="959" y="328"/>
                  </a:lnTo>
                  <a:lnTo>
                    <a:pt x="965" y="328"/>
                  </a:lnTo>
                  <a:cubicBezTo>
                    <a:pt x="971" y="328"/>
                    <a:pt x="974" y="328"/>
                    <a:pt x="977" y="330"/>
                  </a:cubicBezTo>
                  <a:cubicBezTo>
                    <a:pt x="979" y="331"/>
                    <a:pt x="980" y="334"/>
                    <a:pt x="980" y="337"/>
                  </a:cubicBezTo>
                  <a:cubicBezTo>
                    <a:pt x="980" y="338"/>
                    <a:pt x="981" y="339"/>
                    <a:pt x="981" y="339"/>
                  </a:cubicBezTo>
                  <a:cubicBezTo>
                    <a:pt x="983" y="339"/>
                    <a:pt x="983" y="338"/>
                    <a:pt x="983" y="335"/>
                  </a:cubicBezTo>
                  <a:cubicBezTo>
                    <a:pt x="983" y="334"/>
                    <a:pt x="983" y="332"/>
                    <a:pt x="983" y="329"/>
                  </a:cubicBezTo>
                  <a:cubicBezTo>
                    <a:pt x="983" y="327"/>
                    <a:pt x="982" y="326"/>
                    <a:pt x="982" y="325"/>
                  </a:cubicBezTo>
                  <a:lnTo>
                    <a:pt x="981" y="324"/>
                  </a:lnTo>
                  <a:lnTo>
                    <a:pt x="980" y="324"/>
                  </a:lnTo>
                  <a:cubicBezTo>
                    <a:pt x="978" y="324"/>
                    <a:pt x="971" y="324"/>
                    <a:pt x="960" y="324"/>
                  </a:cubicBezTo>
                  <a:lnTo>
                    <a:pt x="942" y="324"/>
                  </a:lnTo>
                  <a:lnTo>
                    <a:pt x="937" y="324"/>
                  </a:lnTo>
                  <a:lnTo>
                    <a:pt x="934" y="324"/>
                  </a:lnTo>
                  <a:lnTo>
                    <a:pt x="933" y="323"/>
                  </a:lnTo>
                  <a:lnTo>
                    <a:pt x="931" y="325"/>
                  </a:lnTo>
                  <a:lnTo>
                    <a:pt x="933" y="326"/>
                  </a:lnTo>
                  <a:cubicBezTo>
                    <a:pt x="936" y="327"/>
                    <a:pt x="939" y="328"/>
                    <a:pt x="940" y="329"/>
                  </a:cubicBezTo>
                  <a:cubicBezTo>
                    <a:pt x="941" y="330"/>
                    <a:pt x="942" y="333"/>
                    <a:pt x="942" y="336"/>
                  </a:cubicBezTo>
                  <a:lnTo>
                    <a:pt x="942" y="375"/>
                  </a:lnTo>
                  <a:cubicBezTo>
                    <a:pt x="942" y="378"/>
                    <a:pt x="942" y="381"/>
                    <a:pt x="941" y="382"/>
                  </a:cubicBezTo>
                  <a:cubicBezTo>
                    <a:pt x="941" y="385"/>
                    <a:pt x="940" y="386"/>
                    <a:pt x="940" y="387"/>
                  </a:cubicBezTo>
                  <a:cubicBezTo>
                    <a:pt x="939" y="388"/>
                    <a:pt x="938" y="388"/>
                    <a:pt x="936" y="389"/>
                  </a:cubicBezTo>
                  <a:lnTo>
                    <a:pt x="935" y="390"/>
                  </a:lnTo>
                  <a:lnTo>
                    <a:pt x="936" y="392"/>
                  </a:lnTo>
                  <a:cubicBezTo>
                    <a:pt x="937" y="392"/>
                    <a:pt x="938" y="391"/>
                    <a:pt x="939" y="391"/>
                  </a:cubicBezTo>
                  <a:cubicBezTo>
                    <a:pt x="944" y="391"/>
                    <a:pt x="948" y="391"/>
                    <a:pt x="950" y="391"/>
                  </a:cubicBezTo>
                  <a:cubicBezTo>
                    <a:pt x="954" y="391"/>
                    <a:pt x="956" y="391"/>
                    <a:pt x="959" y="391"/>
                  </a:cubicBezTo>
                  <a:lnTo>
                    <a:pt x="964" y="392"/>
                  </a:lnTo>
                  <a:cubicBezTo>
                    <a:pt x="967" y="392"/>
                    <a:pt x="969" y="392"/>
                    <a:pt x="971" y="392"/>
                  </a:cubicBezTo>
                  <a:cubicBezTo>
                    <a:pt x="975" y="392"/>
                    <a:pt x="978" y="392"/>
                    <a:pt x="980" y="390"/>
                  </a:cubicBezTo>
                  <a:cubicBezTo>
                    <a:pt x="982" y="389"/>
                    <a:pt x="984" y="388"/>
                    <a:pt x="985" y="385"/>
                  </a:cubicBezTo>
                  <a:cubicBezTo>
                    <a:pt x="987" y="382"/>
                    <a:pt x="988" y="379"/>
                    <a:pt x="988" y="376"/>
                  </a:cubicBezTo>
                  <a:lnTo>
                    <a:pt x="987" y="375"/>
                  </a:lnTo>
                  <a:lnTo>
                    <a:pt x="987" y="374"/>
                  </a:lnTo>
                  <a:lnTo>
                    <a:pt x="986" y="375"/>
                  </a:lnTo>
                  <a:cubicBezTo>
                    <a:pt x="982" y="383"/>
                    <a:pt x="973" y="387"/>
                    <a:pt x="960" y="387"/>
                  </a:cubicBezTo>
                  <a:cubicBezTo>
                    <a:pt x="958" y="387"/>
                    <a:pt x="957" y="387"/>
                    <a:pt x="956" y="386"/>
                  </a:cubicBezTo>
                  <a:cubicBezTo>
                    <a:pt x="956" y="386"/>
                    <a:pt x="955" y="385"/>
                    <a:pt x="954" y="383"/>
                  </a:cubicBezTo>
                  <a:cubicBezTo>
                    <a:pt x="954" y="381"/>
                    <a:pt x="953" y="378"/>
                    <a:pt x="953" y="373"/>
                  </a:cubicBezTo>
                  <a:lnTo>
                    <a:pt x="953" y="369"/>
                  </a:lnTo>
                  <a:cubicBezTo>
                    <a:pt x="953" y="365"/>
                    <a:pt x="953" y="363"/>
                    <a:pt x="954" y="361"/>
                  </a:cubicBezTo>
                  <a:cubicBezTo>
                    <a:pt x="954" y="360"/>
                    <a:pt x="954" y="359"/>
                    <a:pt x="955" y="358"/>
                  </a:cubicBezTo>
                  <a:cubicBezTo>
                    <a:pt x="955" y="358"/>
                    <a:pt x="956" y="357"/>
                    <a:pt x="958" y="357"/>
                  </a:cubicBezTo>
                  <a:lnTo>
                    <a:pt x="961" y="357"/>
                  </a:lnTo>
                  <a:cubicBezTo>
                    <a:pt x="965" y="357"/>
                    <a:pt x="967" y="358"/>
                    <a:pt x="968" y="358"/>
                  </a:cubicBezTo>
                  <a:cubicBezTo>
                    <a:pt x="969" y="358"/>
                    <a:pt x="970" y="359"/>
                    <a:pt x="971" y="359"/>
                  </a:cubicBezTo>
                  <a:cubicBezTo>
                    <a:pt x="973" y="361"/>
                    <a:pt x="974" y="363"/>
                    <a:pt x="974" y="366"/>
                  </a:cubicBezTo>
                  <a:cubicBezTo>
                    <a:pt x="975" y="367"/>
                    <a:pt x="975" y="368"/>
                    <a:pt x="976" y="368"/>
                  </a:cubicBezTo>
                  <a:lnTo>
                    <a:pt x="977" y="367"/>
                  </a:lnTo>
                  <a:lnTo>
                    <a:pt x="977" y="366"/>
                  </a:lnTo>
                  <a:lnTo>
                    <a:pt x="977" y="364"/>
                  </a:lnTo>
                  <a:cubicBezTo>
                    <a:pt x="977" y="362"/>
                    <a:pt x="977" y="360"/>
                    <a:pt x="976" y="357"/>
                  </a:cubicBezTo>
                  <a:cubicBezTo>
                    <a:pt x="976" y="353"/>
                    <a:pt x="976" y="351"/>
                    <a:pt x="976" y="350"/>
                  </a:cubicBezTo>
                  <a:lnTo>
                    <a:pt x="976" y="348"/>
                  </a:lnTo>
                  <a:lnTo>
                    <a:pt x="976" y="345"/>
                  </a:lnTo>
                  <a:lnTo>
                    <a:pt x="975" y="344"/>
                  </a:lnTo>
                  <a:lnTo>
                    <a:pt x="974" y="345"/>
                  </a:lnTo>
                  <a:lnTo>
                    <a:pt x="973" y="347"/>
                  </a:lnTo>
                  <a:cubicBezTo>
                    <a:pt x="971" y="351"/>
                    <a:pt x="968" y="353"/>
                    <a:pt x="965" y="353"/>
                  </a:cubicBezTo>
                  <a:lnTo>
                    <a:pt x="961" y="353"/>
                  </a:lnTo>
                  <a:lnTo>
                    <a:pt x="959" y="353"/>
                  </a:lnTo>
                  <a:lnTo>
                    <a:pt x="957" y="353"/>
                  </a:lnTo>
                  <a:cubicBezTo>
                    <a:pt x="955" y="353"/>
                    <a:pt x="954" y="352"/>
                    <a:pt x="954" y="352"/>
                  </a:cubicBezTo>
                  <a:cubicBezTo>
                    <a:pt x="953" y="351"/>
                    <a:pt x="953" y="349"/>
                    <a:pt x="953" y="346"/>
                  </a:cubicBezTo>
                  <a:lnTo>
                    <a:pt x="953" y="335"/>
                  </a:lnTo>
                  <a:close/>
                  <a:moveTo>
                    <a:pt x="839" y="348"/>
                  </a:moveTo>
                  <a:lnTo>
                    <a:pt x="839" y="348"/>
                  </a:lnTo>
                  <a:cubicBezTo>
                    <a:pt x="836" y="339"/>
                    <a:pt x="834" y="333"/>
                    <a:pt x="834" y="331"/>
                  </a:cubicBezTo>
                  <a:cubicBezTo>
                    <a:pt x="834" y="328"/>
                    <a:pt x="835" y="327"/>
                    <a:pt x="838" y="326"/>
                  </a:cubicBezTo>
                  <a:cubicBezTo>
                    <a:pt x="839" y="326"/>
                    <a:pt x="840" y="325"/>
                    <a:pt x="840" y="325"/>
                  </a:cubicBezTo>
                  <a:lnTo>
                    <a:pt x="838" y="323"/>
                  </a:lnTo>
                  <a:cubicBezTo>
                    <a:pt x="838" y="323"/>
                    <a:pt x="836" y="323"/>
                    <a:pt x="834" y="324"/>
                  </a:cubicBezTo>
                  <a:lnTo>
                    <a:pt x="829" y="324"/>
                  </a:lnTo>
                  <a:lnTo>
                    <a:pt x="821" y="324"/>
                  </a:lnTo>
                  <a:cubicBezTo>
                    <a:pt x="818" y="324"/>
                    <a:pt x="816" y="323"/>
                    <a:pt x="815" y="323"/>
                  </a:cubicBezTo>
                  <a:lnTo>
                    <a:pt x="813" y="323"/>
                  </a:lnTo>
                  <a:lnTo>
                    <a:pt x="812" y="325"/>
                  </a:lnTo>
                  <a:cubicBezTo>
                    <a:pt x="812" y="325"/>
                    <a:pt x="813" y="326"/>
                    <a:pt x="814" y="326"/>
                  </a:cubicBezTo>
                  <a:cubicBezTo>
                    <a:pt x="816" y="327"/>
                    <a:pt x="818" y="328"/>
                    <a:pt x="819" y="330"/>
                  </a:cubicBezTo>
                  <a:cubicBezTo>
                    <a:pt x="821" y="332"/>
                    <a:pt x="822" y="336"/>
                    <a:pt x="825" y="342"/>
                  </a:cubicBezTo>
                  <a:cubicBezTo>
                    <a:pt x="827" y="347"/>
                    <a:pt x="829" y="353"/>
                    <a:pt x="832" y="359"/>
                  </a:cubicBezTo>
                  <a:lnTo>
                    <a:pt x="844" y="386"/>
                  </a:lnTo>
                  <a:lnTo>
                    <a:pt x="845" y="389"/>
                  </a:lnTo>
                  <a:lnTo>
                    <a:pt x="846" y="391"/>
                  </a:lnTo>
                  <a:lnTo>
                    <a:pt x="847" y="393"/>
                  </a:lnTo>
                  <a:cubicBezTo>
                    <a:pt x="848" y="393"/>
                    <a:pt x="849" y="392"/>
                    <a:pt x="850" y="390"/>
                  </a:cubicBezTo>
                  <a:cubicBezTo>
                    <a:pt x="850" y="390"/>
                    <a:pt x="851" y="388"/>
                    <a:pt x="853" y="384"/>
                  </a:cubicBezTo>
                  <a:cubicBezTo>
                    <a:pt x="853" y="384"/>
                    <a:pt x="854" y="380"/>
                    <a:pt x="857" y="374"/>
                  </a:cubicBezTo>
                  <a:lnTo>
                    <a:pt x="866" y="356"/>
                  </a:lnTo>
                  <a:lnTo>
                    <a:pt x="873" y="339"/>
                  </a:lnTo>
                  <a:cubicBezTo>
                    <a:pt x="875" y="334"/>
                    <a:pt x="877" y="330"/>
                    <a:pt x="878" y="329"/>
                  </a:cubicBezTo>
                  <a:cubicBezTo>
                    <a:pt x="879" y="327"/>
                    <a:pt x="881" y="326"/>
                    <a:pt x="883" y="326"/>
                  </a:cubicBezTo>
                  <a:lnTo>
                    <a:pt x="884" y="324"/>
                  </a:lnTo>
                  <a:lnTo>
                    <a:pt x="883" y="323"/>
                  </a:lnTo>
                  <a:lnTo>
                    <a:pt x="881" y="323"/>
                  </a:lnTo>
                  <a:cubicBezTo>
                    <a:pt x="879" y="324"/>
                    <a:pt x="877" y="324"/>
                    <a:pt x="874" y="324"/>
                  </a:cubicBezTo>
                  <a:cubicBezTo>
                    <a:pt x="873" y="324"/>
                    <a:pt x="871" y="324"/>
                    <a:pt x="869" y="324"/>
                  </a:cubicBezTo>
                  <a:lnTo>
                    <a:pt x="863" y="323"/>
                  </a:lnTo>
                  <a:cubicBezTo>
                    <a:pt x="862" y="323"/>
                    <a:pt x="861" y="323"/>
                    <a:pt x="861" y="323"/>
                  </a:cubicBezTo>
                  <a:lnTo>
                    <a:pt x="860" y="324"/>
                  </a:lnTo>
                  <a:lnTo>
                    <a:pt x="861" y="326"/>
                  </a:lnTo>
                  <a:cubicBezTo>
                    <a:pt x="864" y="326"/>
                    <a:pt x="866" y="327"/>
                    <a:pt x="867" y="328"/>
                  </a:cubicBezTo>
                  <a:cubicBezTo>
                    <a:pt x="869" y="330"/>
                    <a:pt x="870" y="331"/>
                    <a:pt x="870" y="333"/>
                  </a:cubicBezTo>
                  <a:cubicBezTo>
                    <a:pt x="870" y="337"/>
                    <a:pt x="868" y="343"/>
                    <a:pt x="864" y="351"/>
                  </a:cubicBezTo>
                  <a:lnTo>
                    <a:pt x="853" y="375"/>
                  </a:lnTo>
                  <a:lnTo>
                    <a:pt x="852" y="377"/>
                  </a:lnTo>
                  <a:lnTo>
                    <a:pt x="850" y="375"/>
                  </a:lnTo>
                  <a:lnTo>
                    <a:pt x="839" y="348"/>
                  </a:lnTo>
                  <a:close/>
                  <a:moveTo>
                    <a:pt x="754" y="376"/>
                  </a:moveTo>
                  <a:lnTo>
                    <a:pt x="754" y="376"/>
                  </a:lnTo>
                  <a:lnTo>
                    <a:pt x="754" y="334"/>
                  </a:lnTo>
                  <a:cubicBezTo>
                    <a:pt x="754" y="331"/>
                    <a:pt x="754" y="329"/>
                    <a:pt x="755" y="328"/>
                  </a:cubicBezTo>
                  <a:cubicBezTo>
                    <a:pt x="756" y="327"/>
                    <a:pt x="757" y="327"/>
                    <a:pt x="760" y="326"/>
                  </a:cubicBezTo>
                  <a:lnTo>
                    <a:pt x="761" y="326"/>
                  </a:lnTo>
                  <a:lnTo>
                    <a:pt x="761" y="325"/>
                  </a:lnTo>
                  <a:lnTo>
                    <a:pt x="760" y="323"/>
                  </a:lnTo>
                  <a:cubicBezTo>
                    <a:pt x="758" y="323"/>
                    <a:pt x="755" y="324"/>
                    <a:pt x="752" y="324"/>
                  </a:cubicBezTo>
                  <a:lnTo>
                    <a:pt x="748" y="324"/>
                  </a:lnTo>
                  <a:cubicBezTo>
                    <a:pt x="745" y="324"/>
                    <a:pt x="743" y="324"/>
                    <a:pt x="741" y="324"/>
                  </a:cubicBezTo>
                  <a:cubicBezTo>
                    <a:pt x="738" y="324"/>
                    <a:pt x="736" y="324"/>
                    <a:pt x="735" y="324"/>
                  </a:cubicBezTo>
                  <a:lnTo>
                    <a:pt x="733" y="324"/>
                  </a:lnTo>
                  <a:lnTo>
                    <a:pt x="731" y="325"/>
                  </a:lnTo>
                  <a:lnTo>
                    <a:pt x="732" y="326"/>
                  </a:lnTo>
                  <a:cubicBezTo>
                    <a:pt x="733" y="327"/>
                    <a:pt x="734" y="327"/>
                    <a:pt x="735" y="327"/>
                  </a:cubicBezTo>
                  <a:cubicBezTo>
                    <a:pt x="738" y="328"/>
                    <a:pt x="740" y="328"/>
                    <a:pt x="741" y="330"/>
                  </a:cubicBezTo>
                  <a:cubicBezTo>
                    <a:pt x="742" y="331"/>
                    <a:pt x="743" y="333"/>
                    <a:pt x="743" y="336"/>
                  </a:cubicBezTo>
                  <a:lnTo>
                    <a:pt x="743" y="375"/>
                  </a:lnTo>
                  <a:lnTo>
                    <a:pt x="743" y="380"/>
                  </a:lnTo>
                  <a:cubicBezTo>
                    <a:pt x="743" y="383"/>
                    <a:pt x="742" y="385"/>
                    <a:pt x="742" y="386"/>
                  </a:cubicBezTo>
                  <a:cubicBezTo>
                    <a:pt x="741" y="387"/>
                    <a:pt x="739" y="388"/>
                    <a:pt x="737" y="389"/>
                  </a:cubicBezTo>
                  <a:lnTo>
                    <a:pt x="735" y="390"/>
                  </a:lnTo>
                  <a:lnTo>
                    <a:pt x="736" y="391"/>
                  </a:lnTo>
                  <a:lnTo>
                    <a:pt x="737" y="392"/>
                  </a:lnTo>
                  <a:cubicBezTo>
                    <a:pt x="738" y="392"/>
                    <a:pt x="739" y="391"/>
                    <a:pt x="740" y="391"/>
                  </a:cubicBezTo>
                  <a:cubicBezTo>
                    <a:pt x="742" y="391"/>
                    <a:pt x="745" y="391"/>
                    <a:pt x="748" y="391"/>
                  </a:cubicBezTo>
                  <a:cubicBezTo>
                    <a:pt x="751" y="391"/>
                    <a:pt x="754" y="391"/>
                    <a:pt x="759" y="391"/>
                  </a:cubicBezTo>
                  <a:cubicBezTo>
                    <a:pt x="760" y="391"/>
                    <a:pt x="762" y="392"/>
                    <a:pt x="763" y="392"/>
                  </a:cubicBezTo>
                  <a:cubicBezTo>
                    <a:pt x="765" y="392"/>
                    <a:pt x="766" y="391"/>
                    <a:pt x="766" y="390"/>
                  </a:cubicBezTo>
                  <a:cubicBezTo>
                    <a:pt x="766" y="389"/>
                    <a:pt x="765" y="389"/>
                    <a:pt x="763" y="389"/>
                  </a:cubicBezTo>
                  <a:cubicBezTo>
                    <a:pt x="761" y="389"/>
                    <a:pt x="759" y="388"/>
                    <a:pt x="757" y="387"/>
                  </a:cubicBezTo>
                  <a:cubicBezTo>
                    <a:pt x="756" y="385"/>
                    <a:pt x="755" y="383"/>
                    <a:pt x="754" y="381"/>
                  </a:cubicBezTo>
                  <a:lnTo>
                    <a:pt x="754" y="376"/>
                  </a:lnTo>
                  <a:close/>
                  <a:moveTo>
                    <a:pt x="657" y="336"/>
                  </a:moveTo>
                  <a:lnTo>
                    <a:pt x="657" y="336"/>
                  </a:lnTo>
                  <a:cubicBezTo>
                    <a:pt x="657" y="333"/>
                    <a:pt x="658" y="331"/>
                    <a:pt x="659" y="330"/>
                  </a:cubicBezTo>
                  <a:cubicBezTo>
                    <a:pt x="660" y="329"/>
                    <a:pt x="663" y="329"/>
                    <a:pt x="668" y="329"/>
                  </a:cubicBezTo>
                  <a:cubicBezTo>
                    <a:pt x="672" y="329"/>
                    <a:pt x="675" y="329"/>
                    <a:pt x="677" y="331"/>
                  </a:cubicBezTo>
                  <a:cubicBezTo>
                    <a:pt x="679" y="332"/>
                    <a:pt x="680" y="334"/>
                    <a:pt x="681" y="337"/>
                  </a:cubicBezTo>
                  <a:cubicBezTo>
                    <a:pt x="681" y="339"/>
                    <a:pt x="682" y="339"/>
                    <a:pt x="682" y="339"/>
                  </a:cubicBezTo>
                  <a:lnTo>
                    <a:pt x="684" y="338"/>
                  </a:lnTo>
                  <a:cubicBezTo>
                    <a:pt x="684" y="337"/>
                    <a:pt x="684" y="335"/>
                    <a:pt x="683" y="333"/>
                  </a:cubicBezTo>
                  <a:cubicBezTo>
                    <a:pt x="683" y="331"/>
                    <a:pt x="683" y="330"/>
                    <a:pt x="683" y="329"/>
                  </a:cubicBezTo>
                  <a:lnTo>
                    <a:pt x="683" y="326"/>
                  </a:lnTo>
                  <a:cubicBezTo>
                    <a:pt x="683" y="324"/>
                    <a:pt x="682" y="324"/>
                    <a:pt x="680" y="324"/>
                  </a:cubicBezTo>
                  <a:cubicBezTo>
                    <a:pt x="679" y="324"/>
                    <a:pt x="678" y="324"/>
                    <a:pt x="676" y="324"/>
                  </a:cubicBezTo>
                  <a:cubicBezTo>
                    <a:pt x="668" y="324"/>
                    <a:pt x="660" y="324"/>
                    <a:pt x="652" y="324"/>
                  </a:cubicBezTo>
                  <a:lnTo>
                    <a:pt x="640" y="324"/>
                  </a:lnTo>
                  <a:lnTo>
                    <a:pt x="630" y="324"/>
                  </a:lnTo>
                  <a:cubicBezTo>
                    <a:pt x="628" y="324"/>
                    <a:pt x="626" y="324"/>
                    <a:pt x="624" y="324"/>
                  </a:cubicBezTo>
                  <a:lnTo>
                    <a:pt x="623" y="324"/>
                  </a:lnTo>
                  <a:cubicBezTo>
                    <a:pt x="621" y="324"/>
                    <a:pt x="621" y="325"/>
                    <a:pt x="621" y="326"/>
                  </a:cubicBezTo>
                  <a:lnTo>
                    <a:pt x="620" y="329"/>
                  </a:lnTo>
                  <a:lnTo>
                    <a:pt x="620" y="333"/>
                  </a:lnTo>
                  <a:lnTo>
                    <a:pt x="619" y="338"/>
                  </a:lnTo>
                  <a:cubicBezTo>
                    <a:pt x="619" y="339"/>
                    <a:pt x="619" y="340"/>
                    <a:pt x="619" y="341"/>
                  </a:cubicBezTo>
                  <a:lnTo>
                    <a:pt x="620" y="343"/>
                  </a:lnTo>
                  <a:cubicBezTo>
                    <a:pt x="621" y="343"/>
                    <a:pt x="622" y="342"/>
                    <a:pt x="622" y="341"/>
                  </a:cubicBezTo>
                  <a:lnTo>
                    <a:pt x="622" y="339"/>
                  </a:lnTo>
                  <a:cubicBezTo>
                    <a:pt x="623" y="336"/>
                    <a:pt x="624" y="334"/>
                    <a:pt x="625" y="333"/>
                  </a:cubicBezTo>
                  <a:cubicBezTo>
                    <a:pt x="625" y="332"/>
                    <a:pt x="626" y="331"/>
                    <a:pt x="628" y="330"/>
                  </a:cubicBezTo>
                  <a:cubicBezTo>
                    <a:pt x="631" y="329"/>
                    <a:pt x="635" y="329"/>
                    <a:pt x="642" y="329"/>
                  </a:cubicBezTo>
                  <a:cubicBezTo>
                    <a:pt x="644" y="329"/>
                    <a:pt x="646" y="330"/>
                    <a:pt x="646" y="333"/>
                  </a:cubicBezTo>
                  <a:lnTo>
                    <a:pt x="646" y="377"/>
                  </a:lnTo>
                  <a:lnTo>
                    <a:pt x="646" y="379"/>
                  </a:lnTo>
                  <a:cubicBezTo>
                    <a:pt x="646" y="382"/>
                    <a:pt x="645" y="384"/>
                    <a:pt x="644" y="386"/>
                  </a:cubicBezTo>
                  <a:cubicBezTo>
                    <a:pt x="642" y="387"/>
                    <a:pt x="640" y="388"/>
                    <a:pt x="638" y="389"/>
                  </a:cubicBezTo>
                  <a:lnTo>
                    <a:pt x="636" y="389"/>
                  </a:lnTo>
                  <a:lnTo>
                    <a:pt x="635" y="390"/>
                  </a:lnTo>
                  <a:lnTo>
                    <a:pt x="637" y="392"/>
                  </a:lnTo>
                  <a:lnTo>
                    <a:pt x="639" y="392"/>
                  </a:lnTo>
                  <a:lnTo>
                    <a:pt x="650" y="391"/>
                  </a:lnTo>
                  <a:cubicBezTo>
                    <a:pt x="652" y="391"/>
                    <a:pt x="653" y="391"/>
                    <a:pt x="655" y="391"/>
                  </a:cubicBezTo>
                  <a:lnTo>
                    <a:pt x="657" y="391"/>
                  </a:lnTo>
                  <a:lnTo>
                    <a:pt x="663" y="391"/>
                  </a:lnTo>
                  <a:lnTo>
                    <a:pt x="667" y="391"/>
                  </a:lnTo>
                  <a:lnTo>
                    <a:pt x="668" y="391"/>
                  </a:lnTo>
                  <a:lnTo>
                    <a:pt x="670" y="390"/>
                  </a:lnTo>
                  <a:lnTo>
                    <a:pt x="668" y="388"/>
                  </a:lnTo>
                  <a:cubicBezTo>
                    <a:pt x="664" y="388"/>
                    <a:pt x="661" y="387"/>
                    <a:pt x="660" y="385"/>
                  </a:cubicBezTo>
                  <a:cubicBezTo>
                    <a:pt x="658" y="382"/>
                    <a:pt x="657" y="378"/>
                    <a:pt x="657" y="373"/>
                  </a:cubicBezTo>
                  <a:lnTo>
                    <a:pt x="657" y="336"/>
                  </a:lnTo>
                  <a:close/>
                  <a:moveTo>
                    <a:pt x="544" y="329"/>
                  </a:moveTo>
                  <a:lnTo>
                    <a:pt x="544" y="329"/>
                  </a:lnTo>
                  <a:lnTo>
                    <a:pt x="566" y="381"/>
                  </a:lnTo>
                  <a:cubicBezTo>
                    <a:pt x="568" y="383"/>
                    <a:pt x="569" y="385"/>
                    <a:pt x="570" y="387"/>
                  </a:cubicBezTo>
                  <a:cubicBezTo>
                    <a:pt x="572" y="388"/>
                    <a:pt x="574" y="389"/>
                    <a:pt x="576" y="389"/>
                  </a:cubicBezTo>
                  <a:lnTo>
                    <a:pt x="577" y="391"/>
                  </a:lnTo>
                  <a:lnTo>
                    <a:pt x="576" y="392"/>
                  </a:lnTo>
                  <a:lnTo>
                    <a:pt x="574" y="392"/>
                  </a:lnTo>
                  <a:cubicBezTo>
                    <a:pt x="572" y="391"/>
                    <a:pt x="568" y="391"/>
                    <a:pt x="562" y="391"/>
                  </a:cubicBezTo>
                  <a:cubicBezTo>
                    <a:pt x="556" y="391"/>
                    <a:pt x="552" y="391"/>
                    <a:pt x="550" y="392"/>
                  </a:cubicBezTo>
                  <a:lnTo>
                    <a:pt x="549" y="392"/>
                  </a:lnTo>
                  <a:lnTo>
                    <a:pt x="548" y="390"/>
                  </a:lnTo>
                  <a:lnTo>
                    <a:pt x="549" y="389"/>
                  </a:lnTo>
                  <a:cubicBezTo>
                    <a:pt x="550" y="389"/>
                    <a:pt x="552" y="388"/>
                    <a:pt x="553" y="387"/>
                  </a:cubicBezTo>
                  <a:cubicBezTo>
                    <a:pt x="554" y="386"/>
                    <a:pt x="554" y="384"/>
                    <a:pt x="554" y="383"/>
                  </a:cubicBezTo>
                  <a:cubicBezTo>
                    <a:pt x="554" y="381"/>
                    <a:pt x="553" y="377"/>
                    <a:pt x="550" y="371"/>
                  </a:cubicBezTo>
                  <a:cubicBezTo>
                    <a:pt x="549" y="369"/>
                    <a:pt x="548" y="368"/>
                    <a:pt x="547" y="368"/>
                  </a:cubicBezTo>
                  <a:cubicBezTo>
                    <a:pt x="546" y="367"/>
                    <a:pt x="542" y="367"/>
                    <a:pt x="536" y="367"/>
                  </a:cubicBezTo>
                  <a:lnTo>
                    <a:pt x="529" y="367"/>
                  </a:lnTo>
                  <a:lnTo>
                    <a:pt x="525" y="368"/>
                  </a:lnTo>
                  <a:cubicBezTo>
                    <a:pt x="523" y="369"/>
                    <a:pt x="522" y="371"/>
                    <a:pt x="520" y="374"/>
                  </a:cubicBezTo>
                  <a:lnTo>
                    <a:pt x="519" y="378"/>
                  </a:lnTo>
                  <a:lnTo>
                    <a:pt x="518" y="382"/>
                  </a:lnTo>
                  <a:cubicBezTo>
                    <a:pt x="518" y="386"/>
                    <a:pt x="521" y="388"/>
                    <a:pt x="527" y="389"/>
                  </a:cubicBezTo>
                  <a:cubicBezTo>
                    <a:pt x="528" y="389"/>
                    <a:pt x="529" y="389"/>
                    <a:pt x="529" y="390"/>
                  </a:cubicBezTo>
                  <a:lnTo>
                    <a:pt x="527" y="392"/>
                  </a:lnTo>
                  <a:lnTo>
                    <a:pt x="524" y="391"/>
                  </a:lnTo>
                  <a:cubicBezTo>
                    <a:pt x="522" y="391"/>
                    <a:pt x="520" y="391"/>
                    <a:pt x="519" y="391"/>
                  </a:cubicBezTo>
                  <a:cubicBezTo>
                    <a:pt x="517" y="391"/>
                    <a:pt x="515" y="391"/>
                    <a:pt x="511" y="391"/>
                  </a:cubicBezTo>
                  <a:cubicBezTo>
                    <a:pt x="509" y="391"/>
                    <a:pt x="507" y="391"/>
                    <a:pt x="506" y="391"/>
                  </a:cubicBezTo>
                  <a:lnTo>
                    <a:pt x="505" y="390"/>
                  </a:lnTo>
                  <a:lnTo>
                    <a:pt x="506" y="389"/>
                  </a:lnTo>
                  <a:cubicBezTo>
                    <a:pt x="508" y="388"/>
                    <a:pt x="510" y="387"/>
                    <a:pt x="511" y="386"/>
                  </a:cubicBezTo>
                  <a:cubicBezTo>
                    <a:pt x="512" y="384"/>
                    <a:pt x="513" y="381"/>
                    <a:pt x="515" y="376"/>
                  </a:cubicBezTo>
                  <a:lnTo>
                    <a:pt x="529" y="345"/>
                  </a:lnTo>
                  <a:cubicBezTo>
                    <a:pt x="530" y="343"/>
                    <a:pt x="531" y="341"/>
                    <a:pt x="531" y="340"/>
                  </a:cubicBezTo>
                  <a:lnTo>
                    <a:pt x="536" y="331"/>
                  </a:lnTo>
                  <a:lnTo>
                    <a:pt x="538" y="326"/>
                  </a:lnTo>
                  <a:lnTo>
                    <a:pt x="538" y="326"/>
                  </a:lnTo>
                  <a:cubicBezTo>
                    <a:pt x="539" y="324"/>
                    <a:pt x="540" y="323"/>
                    <a:pt x="540" y="323"/>
                  </a:cubicBezTo>
                  <a:cubicBezTo>
                    <a:pt x="541" y="323"/>
                    <a:pt x="542" y="324"/>
                    <a:pt x="543" y="327"/>
                  </a:cubicBezTo>
                  <a:lnTo>
                    <a:pt x="544" y="329"/>
                  </a:lnTo>
                  <a:close/>
                  <a:moveTo>
                    <a:pt x="546" y="360"/>
                  </a:moveTo>
                  <a:lnTo>
                    <a:pt x="546" y="360"/>
                  </a:lnTo>
                  <a:lnTo>
                    <a:pt x="539" y="345"/>
                  </a:lnTo>
                  <a:cubicBezTo>
                    <a:pt x="538" y="341"/>
                    <a:pt x="537" y="340"/>
                    <a:pt x="536" y="340"/>
                  </a:cubicBezTo>
                  <a:cubicBezTo>
                    <a:pt x="536" y="340"/>
                    <a:pt x="535" y="341"/>
                    <a:pt x="534" y="343"/>
                  </a:cubicBezTo>
                  <a:lnTo>
                    <a:pt x="533" y="345"/>
                  </a:lnTo>
                  <a:lnTo>
                    <a:pt x="527" y="358"/>
                  </a:lnTo>
                  <a:lnTo>
                    <a:pt x="527" y="360"/>
                  </a:lnTo>
                  <a:lnTo>
                    <a:pt x="526" y="361"/>
                  </a:lnTo>
                  <a:cubicBezTo>
                    <a:pt x="526" y="362"/>
                    <a:pt x="528" y="363"/>
                    <a:pt x="530" y="363"/>
                  </a:cubicBezTo>
                  <a:lnTo>
                    <a:pt x="545" y="363"/>
                  </a:lnTo>
                  <a:cubicBezTo>
                    <a:pt x="546" y="363"/>
                    <a:pt x="546" y="362"/>
                    <a:pt x="546" y="361"/>
                  </a:cubicBezTo>
                  <a:lnTo>
                    <a:pt x="546" y="361"/>
                  </a:lnTo>
                  <a:lnTo>
                    <a:pt x="546" y="360"/>
                  </a:lnTo>
                  <a:close/>
                  <a:moveTo>
                    <a:pt x="447" y="376"/>
                  </a:moveTo>
                  <a:lnTo>
                    <a:pt x="447" y="376"/>
                  </a:lnTo>
                  <a:lnTo>
                    <a:pt x="447" y="334"/>
                  </a:lnTo>
                  <a:cubicBezTo>
                    <a:pt x="447" y="331"/>
                    <a:pt x="447" y="329"/>
                    <a:pt x="448" y="328"/>
                  </a:cubicBezTo>
                  <a:cubicBezTo>
                    <a:pt x="449" y="327"/>
                    <a:pt x="450" y="327"/>
                    <a:pt x="453" y="326"/>
                  </a:cubicBezTo>
                  <a:lnTo>
                    <a:pt x="454" y="326"/>
                  </a:lnTo>
                  <a:lnTo>
                    <a:pt x="454" y="325"/>
                  </a:lnTo>
                  <a:lnTo>
                    <a:pt x="452" y="323"/>
                  </a:lnTo>
                  <a:cubicBezTo>
                    <a:pt x="451" y="323"/>
                    <a:pt x="448" y="324"/>
                    <a:pt x="445" y="324"/>
                  </a:cubicBezTo>
                  <a:lnTo>
                    <a:pt x="441" y="324"/>
                  </a:lnTo>
                  <a:cubicBezTo>
                    <a:pt x="438" y="324"/>
                    <a:pt x="436" y="324"/>
                    <a:pt x="434" y="324"/>
                  </a:cubicBezTo>
                  <a:cubicBezTo>
                    <a:pt x="431" y="324"/>
                    <a:pt x="429" y="324"/>
                    <a:pt x="428" y="324"/>
                  </a:cubicBezTo>
                  <a:lnTo>
                    <a:pt x="426" y="324"/>
                  </a:lnTo>
                  <a:lnTo>
                    <a:pt x="424" y="325"/>
                  </a:lnTo>
                  <a:lnTo>
                    <a:pt x="425" y="326"/>
                  </a:lnTo>
                  <a:cubicBezTo>
                    <a:pt x="426" y="327"/>
                    <a:pt x="427" y="327"/>
                    <a:pt x="428" y="327"/>
                  </a:cubicBezTo>
                  <a:cubicBezTo>
                    <a:pt x="431" y="328"/>
                    <a:pt x="433" y="328"/>
                    <a:pt x="434" y="330"/>
                  </a:cubicBezTo>
                  <a:cubicBezTo>
                    <a:pt x="435" y="331"/>
                    <a:pt x="436" y="333"/>
                    <a:pt x="436" y="336"/>
                  </a:cubicBezTo>
                  <a:lnTo>
                    <a:pt x="436" y="375"/>
                  </a:lnTo>
                  <a:lnTo>
                    <a:pt x="436" y="380"/>
                  </a:lnTo>
                  <a:cubicBezTo>
                    <a:pt x="436" y="383"/>
                    <a:pt x="435" y="385"/>
                    <a:pt x="435" y="386"/>
                  </a:cubicBezTo>
                  <a:cubicBezTo>
                    <a:pt x="434" y="387"/>
                    <a:pt x="432" y="388"/>
                    <a:pt x="430" y="389"/>
                  </a:cubicBezTo>
                  <a:lnTo>
                    <a:pt x="428" y="390"/>
                  </a:lnTo>
                  <a:lnTo>
                    <a:pt x="428" y="391"/>
                  </a:lnTo>
                  <a:lnTo>
                    <a:pt x="430" y="392"/>
                  </a:lnTo>
                  <a:cubicBezTo>
                    <a:pt x="431" y="392"/>
                    <a:pt x="432" y="391"/>
                    <a:pt x="433" y="391"/>
                  </a:cubicBezTo>
                  <a:cubicBezTo>
                    <a:pt x="435" y="391"/>
                    <a:pt x="438" y="391"/>
                    <a:pt x="441" y="391"/>
                  </a:cubicBezTo>
                  <a:cubicBezTo>
                    <a:pt x="444" y="391"/>
                    <a:pt x="447" y="391"/>
                    <a:pt x="452" y="391"/>
                  </a:cubicBezTo>
                  <a:cubicBezTo>
                    <a:pt x="453" y="391"/>
                    <a:pt x="455" y="392"/>
                    <a:pt x="456" y="392"/>
                  </a:cubicBezTo>
                  <a:cubicBezTo>
                    <a:pt x="458" y="392"/>
                    <a:pt x="459" y="391"/>
                    <a:pt x="459" y="390"/>
                  </a:cubicBezTo>
                  <a:cubicBezTo>
                    <a:pt x="459" y="389"/>
                    <a:pt x="458" y="389"/>
                    <a:pt x="456" y="389"/>
                  </a:cubicBezTo>
                  <a:cubicBezTo>
                    <a:pt x="454" y="389"/>
                    <a:pt x="452" y="388"/>
                    <a:pt x="450" y="387"/>
                  </a:cubicBezTo>
                  <a:cubicBezTo>
                    <a:pt x="449" y="385"/>
                    <a:pt x="448" y="383"/>
                    <a:pt x="447" y="381"/>
                  </a:cubicBezTo>
                  <a:lnTo>
                    <a:pt x="447" y="376"/>
                  </a:lnTo>
                  <a:close/>
                  <a:moveTo>
                    <a:pt x="350" y="336"/>
                  </a:moveTo>
                  <a:lnTo>
                    <a:pt x="350" y="336"/>
                  </a:lnTo>
                  <a:cubicBezTo>
                    <a:pt x="350" y="333"/>
                    <a:pt x="351" y="331"/>
                    <a:pt x="352" y="330"/>
                  </a:cubicBezTo>
                  <a:cubicBezTo>
                    <a:pt x="353" y="329"/>
                    <a:pt x="356" y="329"/>
                    <a:pt x="361" y="329"/>
                  </a:cubicBezTo>
                  <a:cubicBezTo>
                    <a:pt x="365" y="329"/>
                    <a:pt x="368" y="329"/>
                    <a:pt x="370" y="331"/>
                  </a:cubicBezTo>
                  <a:cubicBezTo>
                    <a:pt x="372" y="332"/>
                    <a:pt x="373" y="334"/>
                    <a:pt x="374" y="337"/>
                  </a:cubicBezTo>
                  <a:cubicBezTo>
                    <a:pt x="374" y="339"/>
                    <a:pt x="375" y="339"/>
                    <a:pt x="375" y="339"/>
                  </a:cubicBezTo>
                  <a:lnTo>
                    <a:pt x="377" y="338"/>
                  </a:lnTo>
                  <a:cubicBezTo>
                    <a:pt x="377" y="337"/>
                    <a:pt x="377" y="335"/>
                    <a:pt x="376" y="333"/>
                  </a:cubicBezTo>
                  <a:cubicBezTo>
                    <a:pt x="376" y="331"/>
                    <a:pt x="376" y="330"/>
                    <a:pt x="376" y="329"/>
                  </a:cubicBezTo>
                  <a:lnTo>
                    <a:pt x="376" y="326"/>
                  </a:lnTo>
                  <a:cubicBezTo>
                    <a:pt x="376" y="324"/>
                    <a:pt x="375" y="324"/>
                    <a:pt x="373" y="324"/>
                  </a:cubicBezTo>
                  <a:cubicBezTo>
                    <a:pt x="372" y="324"/>
                    <a:pt x="371" y="324"/>
                    <a:pt x="369" y="324"/>
                  </a:cubicBezTo>
                  <a:cubicBezTo>
                    <a:pt x="361" y="324"/>
                    <a:pt x="353" y="324"/>
                    <a:pt x="345" y="324"/>
                  </a:cubicBezTo>
                  <a:lnTo>
                    <a:pt x="333" y="324"/>
                  </a:lnTo>
                  <a:lnTo>
                    <a:pt x="323" y="324"/>
                  </a:lnTo>
                  <a:cubicBezTo>
                    <a:pt x="320" y="324"/>
                    <a:pt x="319" y="324"/>
                    <a:pt x="317" y="324"/>
                  </a:cubicBezTo>
                  <a:lnTo>
                    <a:pt x="316" y="324"/>
                  </a:lnTo>
                  <a:cubicBezTo>
                    <a:pt x="314" y="324"/>
                    <a:pt x="314" y="325"/>
                    <a:pt x="314" y="326"/>
                  </a:cubicBezTo>
                  <a:lnTo>
                    <a:pt x="313" y="329"/>
                  </a:lnTo>
                  <a:lnTo>
                    <a:pt x="313" y="333"/>
                  </a:lnTo>
                  <a:lnTo>
                    <a:pt x="312" y="338"/>
                  </a:lnTo>
                  <a:cubicBezTo>
                    <a:pt x="312" y="339"/>
                    <a:pt x="312" y="340"/>
                    <a:pt x="312" y="341"/>
                  </a:cubicBezTo>
                  <a:lnTo>
                    <a:pt x="313" y="343"/>
                  </a:lnTo>
                  <a:cubicBezTo>
                    <a:pt x="314" y="343"/>
                    <a:pt x="315" y="342"/>
                    <a:pt x="315" y="341"/>
                  </a:cubicBezTo>
                  <a:lnTo>
                    <a:pt x="315" y="339"/>
                  </a:lnTo>
                  <a:cubicBezTo>
                    <a:pt x="316" y="336"/>
                    <a:pt x="317" y="334"/>
                    <a:pt x="318" y="333"/>
                  </a:cubicBezTo>
                  <a:cubicBezTo>
                    <a:pt x="318" y="332"/>
                    <a:pt x="319" y="331"/>
                    <a:pt x="321" y="330"/>
                  </a:cubicBezTo>
                  <a:cubicBezTo>
                    <a:pt x="324" y="329"/>
                    <a:pt x="328" y="329"/>
                    <a:pt x="335" y="329"/>
                  </a:cubicBezTo>
                  <a:cubicBezTo>
                    <a:pt x="337" y="329"/>
                    <a:pt x="339" y="330"/>
                    <a:pt x="339" y="333"/>
                  </a:cubicBezTo>
                  <a:lnTo>
                    <a:pt x="339" y="377"/>
                  </a:lnTo>
                  <a:lnTo>
                    <a:pt x="339" y="379"/>
                  </a:lnTo>
                  <a:cubicBezTo>
                    <a:pt x="339" y="382"/>
                    <a:pt x="338" y="384"/>
                    <a:pt x="337" y="386"/>
                  </a:cubicBezTo>
                  <a:cubicBezTo>
                    <a:pt x="335" y="387"/>
                    <a:pt x="333" y="388"/>
                    <a:pt x="331" y="389"/>
                  </a:cubicBezTo>
                  <a:lnTo>
                    <a:pt x="329" y="389"/>
                  </a:lnTo>
                  <a:lnTo>
                    <a:pt x="328" y="390"/>
                  </a:lnTo>
                  <a:lnTo>
                    <a:pt x="330" y="392"/>
                  </a:lnTo>
                  <a:lnTo>
                    <a:pt x="332" y="392"/>
                  </a:lnTo>
                  <a:lnTo>
                    <a:pt x="343" y="391"/>
                  </a:lnTo>
                  <a:cubicBezTo>
                    <a:pt x="345" y="391"/>
                    <a:pt x="346" y="391"/>
                    <a:pt x="348" y="391"/>
                  </a:cubicBezTo>
                  <a:lnTo>
                    <a:pt x="350" y="391"/>
                  </a:lnTo>
                  <a:lnTo>
                    <a:pt x="356" y="391"/>
                  </a:lnTo>
                  <a:lnTo>
                    <a:pt x="360" y="391"/>
                  </a:lnTo>
                  <a:lnTo>
                    <a:pt x="361" y="391"/>
                  </a:lnTo>
                  <a:lnTo>
                    <a:pt x="363" y="390"/>
                  </a:lnTo>
                  <a:lnTo>
                    <a:pt x="361" y="388"/>
                  </a:lnTo>
                  <a:cubicBezTo>
                    <a:pt x="357" y="388"/>
                    <a:pt x="354" y="387"/>
                    <a:pt x="353" y="385"/>
                  </a:cubicBezTo>
                  <a:cubicBezTo>
                    <a:pt x="351" y="382"/>
                    <a:pt x="350" y="378"/>
                    <a:pt x="350" y="373"/>
                  </a:cubicBezTo>
                  <a:lnTo>
                    <a:pt x="350" y="336"/>
                  </a:lnTo>
                  <a:close/>
                  <a:moveTo>
                    <a:pt x="252" y="376"/>
                  </a:moveTo>
                  <a:lnTo>
                    <a:pt x="252" y="376"/>
                  </a:lnTo>
                  <a:lnTo>
                    <a:pt x="252" y="334"/>
                  </a:lnTo>
                  <a:cubicBezTo>
                    <a:pt x="252" y="331"/>
                    <a:pt x="253" y="329"/>
                    <a:pt x="253" y="328"/>
                  </a:cubicBezTo>
                  <a:cubicBezTo>
                    <a:pt x="254" y="327"/>
                    <a:pt x="256" y="327"/>
                    <a:pt x="258" y="326"/>
                  </a:cubicBezTo>
                  <a:lnTo>
                    <a:pt x="259" y="326"/>
                  </a:lnTo>
                  <a:lnTo>
                    <a:pt x="259" y="325"/>
                  </a:lnTo>
                  <a:lnTo>
                    <a:pt x="258" y="323"/>
                  </a:lnTo>
                  <a:cubicBezTo>
                    <a:pt x="256" y="323"/>
                    <a:pt x="253" y="324"/>
                    <a:pt x="250" y="324"/>
                  </a:cubicBezTo>
                  <a:lnTo>
                    <a:pt x="246" y="324"/>
                  </a:lnTo>
                  <a:cubicBezTo>
                    <a:pt x="244" y="324"/>
                    <a:pt x="241" y="324"/>
                    <a:pt x="240" y="324"/>
                  </a:cubicBezTo>
                  <a:cubicBezTo>
                    <a:pt x="237" y="324"/>
                    <a:pt x="235" y="324"/>
                    <a:pt x="234" y="324"/>
                  </a:cubicBezTo>
                  <a:lnTo>
                    <a:pt x="231" y="324"/>
                  </a:lnTo>
                  <a:lnTo>
                    <a:pt x="230" y="325"/>
                  </a:lnTo>
                  <a:lnTo>
                    <a:pt x="231" y="326"/>
                  </a:lnTo>
                  <a:cubicBezTo>
                    <a:pt x="231" y="327"/>
                    <a:pt x="232" y="327"/>
                    <a:pt x="234" y="327"/>
                  </a:cubicBezTo>
                  <a:cubicBezTo>
                    <a:pt x="237" y="328"/>
                    <a:pt x="238" y="328"/>
                    <a:pt x="240" y="330"/>
                  </a:cubicBezTo>
                  <a:cubicBezTo>
                    <a:pt x="241" y="331"/>
                    <a:pt x="241" y="333"/>
                    <a:pt x="241" y="336"/>
                  </a:cubicBezTo>
                  <a:lnTo>
                    <a:pt x="241" y="375"/>
                  </a:lnTo>
                  <a:lnTo>
                    <a:pt x="241" y="380"/>
                  </a:lnTo>
                  <a:cubicBezTo>
                    <a:pt x="241" y="383"/>
                    <a:pt x="241" y="385"/>
                    <a:pt x="240" y="386"/>
                  </a:cubicBezTo>
                  <a:cubicBezTo>
                    <a:pt x="239" y="387"/>
                    <a:pt x="238" y="388"/>
                    <a:pt x="235" y="389"/>
                  </a:cubicBezTo>
                  <a:lnTo>
                    <a:pt x="234" y="390"/>
                  </a:lnTo>
                  <a:lnTo>
                    <a:pt x="234" y="391"/>
                  </a:lnTo>
                  <a:lnTo>
                    <a:pt x="235" y="392"/>
                  </a:lnTo>
                  <a:cubicBezTo>
                    <a:pt x="236" y="392"/>
                    <a:pt x="237" y="391"/>
                    <a:pt x="239" y="391"/>
                  </a:cubicBezTo>
                  <a:cubicBezTo>
                    <a:pt x="241" y="391"/>
                    <a:pt x="243" y="391"/>
                    <a:pt x="247" y="391"/>
                  </a:cubicBezTo>
                  <a:cubicBezTo>
                    <a:pt x="249" y="391"/>
                    <a:pt x="253" y="391"/>
                    <a:pt x="257" y="391"/>
                  </a:cubicBezTo>
                  <a:cubicBezTo>
                    <a:pt x="259" y="391"/>
                    <a:pt x="260" y="392"/>
                    <a:pt x="261" y="392"/>
                  </a:cubicBezTo>
                  <a:cubicBezTo>
                    <a:pt x="263" y="392"/>
                    <a:pt x="264" y="391"/>
                    <a:pt x="264" y="390"/>
                  </a:cubicBezTo>
                  <a:cubicBezTo>
                    <a:pt x="264" y="389"/>
                    <a:pt x="263" y="389"/>
                    <a:pt x="262" y="389"/>
                  </a:cubicBezTo>
                  <a:cubicBezTo>
                    <a:pt x="259" y="389"/>
                    <a:pt x="257" y="388"/>
                    <a:pt x="256" y="387"/>
                  </a:cubicBezTo>
                  <a:cubicBezTo>
                    <a:pt x="254" y="385"/>
                    <a:pt x="253" y="383"/>
                    <a:pt x="253" y="381"/>
                  </a:cubicBezTo>
                  <a:lnTo>
                    <a:pt x="252" y="376"/>
                  </a:lnTo>
                  <a:close/>
                  <a:moveTo>
                    <a:pt x="135" y="335"/>
                  </a:moveTo>
                  <a:lnTo>
                    <a:pt x="135" y="335"/>
                  </a:lnTo>
                  <a:cubicBezTo>
                    <a:pt x="134" y="335"/>
                    <a:pt x="134" y="334"/>
                    <a:pt x="132" y="332"/>
                  </a:cubicBezTo>
                  <a:lnTo>
                    <a:pt x="129" y="328"/>
                  </a:lnTo>
                  <a:cubicBezTo>
                    <a:pt x="127" y="326"/>
                    <a:pt x="126" y="324"/>
                    <a:pt x="125" y="324"/>
                  </a:cubicBezTo>
                  <a:lnTo>
                    <a:pt x="123" y="323"/>
                  </a:lnTo>
                  <a:lnTo>
                    <a:pt x="120" y="324"/>
                  </a:lnTo>
                  <a:cubicBezTo>
                    <a:pt x="117" y="324"/>
                    <a:pt x="114" y="324"/>
                    <a:pt x="112" y="324"/>
                  </a:cubicBezTo>
                  <a:lnTo>
                    <a:pt x="110" y="324"/>
                  </a:lnTo>
                  <a:lnTo>
                    <a:pt x="106" y="324"/>
                  </a:lnTo>
                  <a:lnTo>
                    <a:pt x="104" y="325"/>
                  </a:lnTo>
                  <a:lnTo>
                    <a:pt x="106" y="327"/>
                  </a:lnTo>
                  <a:cubicBezTo>
                    <a:pt x="113" y="327"/>
                    <a:pt x="117" y="332"/>
                    <a:pt x="117" y="342"/>
                  </a:cubicBezTo>
                  <a:lnTo>
                    <a:pt x="117" y="364"/>
                  </a:lnTo>
                  <a:lnTo>
                    <a:pt x="117" y="376"/>
                  </a:lnTo>
                  <a:cubicBezTo>
                    <a:pt x="117" y="380"/>
                    <a:pt x="116" y="383"/>
                    <a:pt x="115" y="385"/>
                  </a:cubicBezTo>
                  <a:cubicBezTo>
                    <a:pt x="114" y="387"/>
                    <a:pt x="112" y="388"/>
                    <a:pt x="110" y="389"/>
                  </a:cubicBezTo>
                  <a:lnTo>
                    <a:pt x="109" y="390"/>
                  </a:lnTo>
                  <a:lnTo>
                    <a:pt x="110" y="392"/>
                  </a:lnTo>
                  <a:lnTo>
                    <a:pt x="112" y="391"/>
                  </a:lnTo>
                  <a:cubicBezTo>
                    <a:pt x="115" y="391"/>
                    <a:pt x="118" y="391"/>
                    <a:pt x="121" y="391"/>
                  </a:cubicBezTo>
                  <a:cubicBezTo>
                    <a:pt x="125" y="391"/>
                    <a:pt x="128" y="391"/>
                    <a:pt x="130" y="391"/>
                  </a:cubicBezTo>
                  <a:lnTo>
                    <a:pt x="132" y="392"/>
                  </a:lnTo>
                  <a:lnTo>
                    <a:pt x="134" y="390"/>
                  </a:lnTo>
                  <a:lnTo>
                    <a:pt x="132" y="389"/>
                  </a:lnTo>
                  <a:cubicBezTo>
                    <a:pt x="127" y="388"/>
                    <a:pt x="124" y="386"/>
                    <a:pt x="123" y="383"/>
                  </a:cubicBezTo>
                  <a:cubicBezTo>
                    <a:pt x="122" y="379"/>
                    <a:pt x="121" y="372"/>
                    <a:pt x="121" y="362"/>
                  </a:cubicBezTo>
                  <a:lnTo>
                    <a:pt x="121" y="343"/>
                  </a:lnTo>
                  <a:lnTo>
                    <a:pt x="121" y="342"/>
                  </a:lnTo>
                  <a:cubicBezTo>
                    <a:pt x="121" y="340"/>
                    <a:pt x="122" y="339"/>
                    <a:pt x="123" y="339"/>
                  </a:cubicBezTo>
                  <a:lnTo>
                    <a:pt x="124" y="341"/>
                  </a:lnTo>
                  <a:lnTo>
                    <a:pt x="169" y="390"/>
                  </a:lnTo>
                  <a:lnTo>
                    <a:pt x="171" y="392"/>
                  </a:lnTo>
                  <a:lnTo>
                    <a:pt x="172" y="390"/>
                  </a:lnTo>
                  <a:lnTo>
                    <a:pt x="172" y="384"/>
                  </a:lnTo>
                  <a:lnTo>
                    <a:pt x="172" y="380"/>
                  </a:lnTo>
                  <a:lnTo>
                    <a:pt x="172" y="375"/>
                  </a:lnTo>
                  <a:lnTo>
                    <a:pt x="172" y="371"/>
                  </a:lnTo>
                  <a:lnTo>
                    <a:pt x="173" y="340"/>
                  </a:lnTo>
                  <a:lnTo>
                    <a:pt x="173" y="337"/>
                  </a:lnTo>
                  <a:cubicBezTo>
                    <a:pt x="173" y="331"/>
                    <a:pt x="175" y="327"/>
                    <a:pt x="179" y="326"/>
                  </a:cubicBezTo>
                  <a:lnTo>
                    <a:pt x="180" y="325"/>
                  </a:lnTo>
                  <a:lnTo>
                    <a:pt x="179" y="323"/>
                  </a:lnTo>
                  <a:lnTo>
                    <a:pt x="177" y="323"/>
                  </a:lnTo>
                  <a:cubicBezTo>
                    <a:pt x="172" y="324"/>
                    <a:pt x="169" y="324"/>
                    <a:pt x="167" y="324"/>
                  </a:cubicBezTo>
                  <a:cubicBezTo>
                    <a:pt x="165" y="324"/>
                    <a:pt x="164" y="324"/>
                    <a:pt x="162" y="324"/>
                  </a:cubicBezTo>
                  <a:cubicBezTo>
                    <a:pt x="160" y="324"/>
                    <a:pt x="158" y="323"/>
                    <a:pt x="157" y="323"/>
                  </a:cubicBezTo>
                  <a:lnTo>
                    <a:pt x="155" y="325"/>
                  </a:lnTo>
                  <a:lnTo>
                    <a:pt x="157" y="326"/>
                  </a:lnTo>
                  <a:cubicBezTo>
                    <a:pt x="161" y="326"/>
                    <a:pt x="164" y="328"/>
                    <a:pt x="166" y="330"/>
                  </a:cubicBezTo>
                  <a:cubicBezTo>
                    <a:pt x="168" y="333"/>
                    <a:pt x="168" y="338"/>
                    <a:pt x="168" y="346"/>
                  </a:cubicBezTo>
                  <a:cubicBezTo>
                    <a:pt x="168" y="353"/>
                    <a:pt x="168" y="360"/>
                    <a:pt x="168" y="367"/>
                  </a:cubicBezTo>
                  <a:cubicBezTo>
                    <a:pt x="168" y="369"/>
                    <a:pt x="167" y="370"/>
                    <a:pt x="167" y="370"/>
                  </a:cubicBezTo>
                  <a:cubicBezTo>
                    <a:pt x="166" y="370"/>
                    <a:pt x="165" y="369"/>
                    <a:pt x="162" y="366"/>
                  </a:cubicBezTo>
                  <a:lnTo>
                    <a:pt x="161" y="364"/>
                  </a:lnTo>
                  <a:lnTo>
                    <a:pt x="135" y="335"/>
                  </a:lnTo>
                  <a:close/>
                  <a:moveTo>
                    <a:pt x="46" y="376"/>
                  </a:moveTo>
                  <a:lnTo>
                    <a:pt x="46" y="376"/>
                  </a:lnTo>
                  <a:lnTo>
                    <a:pt x="46" y="334"/>
                  </a:lnTo>
                  <a:cubicBezTo>
                    <a:pt x="46" y="331"/>
                    <a:pt x="46" y="329"/>
                    <a:pt x="47" y="328"/>
                  </a:cubicBezTo>
                  <a:cubicBezTo>
                    <a:pt x="48" y="327"/>
                    <a:pt x="49" y="327"/>
                    <a:pt x="52" y="326"/>
                  </a:cubicBezTo>
                  <a:lnTo>
                    <a:pt x="53" y="326"/>
                  </a:lnTo>
                  <a:lnTo>
                    <a:pt x="53" y="325"/>
                  </a:lnTo>
                  <a:lnTo>
                    <a:pt x="52" y="323"/>
                  </a:lnTo>
                  <a:cubicBezTo>
                    <a:pt x="50" y="323"/>
                    <a:pt x="47" y="324"/>
                    <a:pt x="44" y="324"/>
                  </a:cubicBezTo>
                  <a:lnTo>
                    <a:pt x="40" y="324"/>
                  </a:lnTo>
                  <a:cubicBezTo>
                    <a:pt x="37" y="324"/>
                    <a:pt x="35" y="324"/>
                    <a:pt x="33" y="324"/>
                  </a:cubicBezTo>
                  <a:cubicBezTo>
                    <a:pt x="30" y="324"/>
                    <a:pt x="29" y="324"/>
                    <a:pt x="27" y="324"/>
                  </a:cubicBezTo>
                  <a:lnTo>
                    <a:pt x="25" y="324"/>
                  </a:lnTo>
                  <a:lnTo>
                    <a:pt x="23" y="325"/>
                  </a:lnTo>
                  <a:lnTo>
                    <a:pt x="24" y="326"/>
                  </a:lnTo>
                  <a:cubicBezTo>
                    <a:pt x="25" y="327"/>
                    <a:pt x="26" y="327"/>
                    <a:pt x="27" y="327"/>
                  </a:cubicBezTo>
                  <a:cubicBezTo>
                    <a:pt x="30" y="328"/>
                    <a:pt x="32" y="328"/>
                    <a:pt x="33" y="330"/>
                  </a:cubicBezTo>
                  <a:cubicBezTo>
                    <a:pt x="34" y="331"/>
                    <a:pt x="35" y="333"/>
                    <a:pt x="35" y="336"/>
                  </a:cubicBezTo>
                  <a:lnTo>
                    <a:pt x="35" y="375"/>
                  </a:lnTo>
                  <a:lnTo>
                    <a:pt x="35" y="380"/>
                  </a:lnTo>
                  <a:cubicBezTo>
                    <a:pt x="35" y="383"/>
                    <a:pt x="34" y="385"/>
                    <a:pt x="34" y="386"/>
                  </a:cubicBezTo>
                  <a:cubicBezTo>
                    <a:pt x="33" y="387"/>
                    <a:pt x="31" y="388"/>
                    <a:pt x="29" y="389"/>
                  </a:cubicBezTo>
                  <a:lnTo>
                    <a:pt x="27" y="390"/>
                  </a:lnTo>
                  <a:lnTo>
                    <a:pt x="28" y="391"/>
                  </a:lnTo>
                  <a:lnTo>
                    <a:pt x="29" y="392"/>
                  </a:lnTo>
                  <a:cubicBezTo>
                    <a:pt x="30" y="392"/>
                    <a:pt x="31" y="391"/>
                    <a:pt x="32" y="391"/>
                  </a:cubicBezTo>
                  <a:cubicBezTo>
                    <a:pt x="34" y="391"/>
                    <a:pt x="37" y="391"/>
                    <a:pt x="40" y="391"/>
                  </a:cubicBezTo>
                  <a:cubicBezTo>
                    <a:pt x="43" y="391"/>
                    <a:pt x="46" y="391"/>
                    <a:pt x="51" y="391"/>
                  </a:cubicBezTo>
                  <a:cubicBezTo>
                    <a:pt x="52" y="391"/>
                    <a:pt x="54" y="392"/>
                    <a:pt x="55" y="392"/>
                  </a:cubicBezTo>
                  <a:cubicBezTo>
                    <a:pt x="57" y="392"/>
                    <a:pt x="58" y="391"/>
                    <a:pt x="58" y="390"/>
                  </a:cubicBezTo>
                  <a:cubicBezTo>
                    <a:pt x="58" y="389"/>
                    <a:pt x="57" y="389"/>
                    <a:pt x="55" y="389"/>
                  </a:cubicBezTo>
                  <a:cubicBezTo>
                    <a:pt x="53" y="389"/>
                    <a:pt x="51" y="388"/>
                    <a:pt x="49" y="387"/>
                  </a:cubicBezTo>
                  <a:cubicBezTo>
                    <a:pt x="48" y="385"/>
                    <a:pt x="47" y="383"/>
                    <a:pt x="46" y="381"/>
                  </a:cubicBezTo>
                  <a:lnTo>
                    <a:pt x="46" y="376"/>
                  </a:lnTo>
                  <a:close/>
                  <a:moveTo>
                    <a:pt x="730" y="275"/>
                  </a:moveTo>
                  <a:lnTo>
                    <a:pt x="730" y="275"/>
                  </a:lnTo>
                  <a:cubicBezTo>
                    <a:pt x="727" y="275"/>
                    <a:pt x="725" y="274"/>
                    <a:pt x="723" y="273"/>
                  </a:cubicBezTo>
                  <a:lnTo>
                    <a:pt x="721" y="271"/>
                  </a:lnTo>
                  <a:cubicBezTo>
                    <a:pt x="720" y="269"/>
                    <a:pt x="720" y="266"/>
                    <a:pt x="720" y="261"/>
                  </a:cubicBezTo>
                  <a:cubicBezTo>
                    <a:pt x="719" y="256"/>
                    <a:pt x="719" y="242"/>
                    <a:pt x="718" y="218"/>
                  </a:cubicBezTo>
                  <a:cubicBezTo>
                    <a:pt x="718" y="209"/>
                    <a:pt x="718" y="207"/>
                    <a:pt x="718" y="188"/>
                  </a:cubicBezTo>
                  <a:lnTo>
                    <a:pt x="661" y="188"/>
                  </a:lnTo>
                  <a:cubicBezTo>
                    <a:pt x="661" y="204"/>
                    <a:pt x="661" y="211"/>
                    <a:pt x="660" y="231"/>
                  </a:cubicBezTo>
                  <a:cubicBezTo>
                    <a:pt x="660" y="252"/>
                    <a:pt x="659" y="264"/>
                    <a:pt x="658" y="268"/>
                  </a:cubicBezTo>
                  <a:cubicBezTo>
                    <a:pt x="658" y="270"/>
                    <a:pt x="657" y="272"/>
                    <a:pt x="656" y="273"/>
                  </a:cubicBezTo>
                  <a:cubicBezTo>
                    <a:pt x="655" y="274"/>
                    <a:pt x="653" y="275"/>
                    <a:pt x="651" y="275"/>
                  </a:cubicBezTo>
                  <a:cubicBezTo>
                    <a:pt x="648" y="276"/>
                    <a:pt x="641" y="276"/>
                    <a:pt x="629" y="277"/>
                  </a:cubicBezTo>
                  <a:cubicBezTo>
                    <a:pt x="616" y="276"/>
                    <a:pt x="607" y="275"/>
                    <a:pt x="603" y="273"/>
                  </a:cubicBezTo>
                  <a:cubicBezTo>
                    <a:pt x="602" y="272"/>
                    <a:pt x="600" y="271"/>
                    <a:pt x="600" y="269"/>
                  </a:cubicBezTo>
                  <a:cubicBezTo>
                    <a:pt x="599" y="264"/>
                    <a:pt x="598" y="251"/>
                    <a:pt x="598" y="228"/>
                  </a:cubicBezTo>
                  <a:lnTo>
                    <a:pt x="598" y="188"/>
                  </a:lnTo>
                  <a:lnTo>
                    <a:pt x="541" y="188"/>
                  </a:lnTo>
                  <a:cubicBezTo>
                    <a:pt x="541" y="200"/>
                    <a:pt x="541" y="201"/>
                    <a:pt x="541" y="211"/>
                  </a:cubicBezTo>
                  <a:cubicBezTo>
                    <a:pt x="541" y="240"/>
                    <a:pt x="541" y="259"/>
                    <a:pt x="539" y="266"/>
                  </a:cubicBezTo>
                  <a:cubicBezTo>
                    <a:pt x="539" y="270"/>
                    <a:pt x="537" y="272"/>
                    <a:pt x="535" y="273"/>
                  </a:cubicBezTo>
                  <a:cubicBezTo>
                    <a:pt x="532" y="274"/>
                    <a:pt x="523" y="276"/>
                    <a:pt x="508" y="277"/>
                  </a:cubicBezTo>
                  <a:cubicBezTo>
                    <a:pt x="494" y="276"/>
                    <a:pt x="485" y="275"/>
                    <a:pt x="483" y="274"/>
                  </a:cubicBezTo>
                  <a:cubicBezTo>
                    <a:pt x="481" y="273"/>
                    <a:pt x="480" y="271"/>
                    <a:pt x="479" y="269"/>
                  </a:cubicBezTo>
                  <a:cubicBezTo>
                    <a:pt x="478" y="263"/>
                    <a:pt x="477" y="248"/>
                    <a:pt x="477" y="224"/>
                  </a:cubicBezTo>
                  <a:lnTo>
                    <a:pt x="477" y="195"/>
                  </a:lnTo>
                  <a:cubicBezTo>
                    <a:pt x="477" y="194"/>
                    <a:pt x="477" y="192"/>
                    <a:pt x="477" y="188"/>
                  </a:cubicBezTo>
                  <a:lnTo>
                    <a:pt x="420" y="188"/>
                  </a:lnTo>
                  <a:lnTo>
                    <a:pt x="421" y="195"/>
                  </a:lnTo>
                  <a:lnTo>
                    <a:pt x="421" y="217"/>
                  </a:lnTo>
                  <a:cubicBezTo>
                    <a:pt x="421" y="227"/>
                    <a:pt x="420" y="234"/>
                    <a:pt x="418" y="238"/>
                  </a:cubicBezTo>
                  <a:cubicBezTo>
                    <a:pt x="415" y="243"/>
                    <a:pt x="410" y="248"/>
                    <a:pt x="403" y="253"/>
                  </a:cubicBezTo>
                  <a:cubicBezTo>
                    <a:pt x="395" y="258"/>
                    <a:pt x="386" y="261"/>
                    <a:pt x="375" y="261"/>
                  </a:cubicBezTo>
                  <a:cubicBezTo>
                    <a:pt x="366" y="261"/>
                    <a:pt x="358" y="259"/>
                    <a:pt x="353" y="255"/>
                  </a:cubicBezTo>
                  <a:cubicBezTo>
                    <a:pt x="347" y="250"/>
                    <a:pt x="343" y="244"/>
                    <a:pt x="342" y="236"/>
                  </a:cubicBezTo>
                  <a:cubicBezTo>
                    <a:pt x="341" y="229"/>
                    <a:pt x="340" y="217"/>
                    <a:pt x="340" y="198"/>
                  </a:cubicBezTo>
                  <a:lnTo>
                    <a:pt x="340" y="176"/>
                  </a:lnTo>
                  <a:cubicBezTo>
                    <a:pt x="340" y="154"/>
                    <a:pt x="341" y="130"/>
                    <a:pt x="344" y="103"/>
                  </a:cubicBezTo>
                  <a:lnTo>
                    <a:pt x="341" y="101"/>
                  </a:lnTo>
                  <a:cubicBezTo>
                    <a:pt x="320" y="107"/>
                    <a:pt x="303" y="112"/>
                    <a:pt x="290" y="114"/>
                  </a:cubicBezTo>
                  <a:cubicBezTo>
                    <a:pt x="276" y="117"/>
                    <a:pt x="263" y="118"/>
                    <a:pt x="250" y="119"/>
                  </a:cubicBezTo>
                  <a:lnTo>
                    <a:pt x="250" y="134"/>
                  </a:lnTo>
                  <a:cubicBezTo>
                    <a:pt x="265" y="135"/>
                    <a:pt x="273" y="135"/>
                    <a:pt x="276" y="136"/>
                  </a:cubicBezTo>
                  <a:cubicBezTo>
                    <a:pt x="279" y="137"/>
                    <a:pt x="280" y="138"/>
                    <a:pt x="282" y="140"/>
                  </a:cubicBezTo>
                  <a:cubicBezTo>
                    <a:pt x="283" y="142"/>
                    <a:pt x="283" y="147"/>
                    <a:pt x="283" y="154"/>
                  </a:cubicBezTo>
                  <a:lnTo>
                    <a:pt x="284" y="196"/>
                  </a:lnTo>
                  <a:cubicBezTo>
                    <a:pt x="284" y="207"/>
                    <a:pt x="284" y="215"/>
                    <a:pt x="283" y="222"/>
                  </a:cubicBezTo>
                  <a:cubicBezTo>
                    <a:pt x="283" y="235"/>
                    <a:pt x="282" y="242"/>
                    <a:pt x="282" y="244"/>
                  </a:cubicBezTo>
                  <a:cubicBezTo>
                    <a:pt x="282" y="260"/>
                    <a:pt x="288" y="273"/>
                    <a:pt x="300" y="283"/>
                  </a:cubicBezTo>
                  <a:cubicBezTo>
                    <a:pt x="311" y="292"/>
                    <a:pt x="327" y="297"/>
                    <a:pt x="348" y="297"/>
                  </a:cubicBezTo>
                  <a:cubicBezTo>
                    <a:pt x="359" y="297"/>
                    <a:pt x="369" y="296"/>
                    <a:pt x="379" y="292"/>
                  </a:cubicBezTo>
                  <a:lnTo>
                    <a:pt x="405" y="271"/>
                  </a:lnTo>
                  <a:cubicBezTo>
                    <a:pt x="410" y="268"/>
                    <a:pt x="415" y="264"/>
                    <a:pt x="421" y="260"/>
                  </a:cubicBezTo>
                  <a:cubicBezTo>
                    <a:pt x="421" y="267"/>
                    <a:pt x="421" y="272"/>
                    <a:pt x="420" y="275"/>
                  </a:cubicBezTo>
                  <a:lnTo>
                    <a:pt x="419" y="290"/>
                  </a:lnTo>
                  <a:lnTo>
                    <a:pt x="421" y="292"/>
                  </a:lnTo>
                  <a:lnTo>
                    <a:pt x="464" y="291"/>
                  </a:lnTo>
                  <a:lnTo>
                    <a:pt x="506" y="292"/>
                  </a:lnTo>
                  <a:lnTo>
                    <a:pt x="506" y="292"/>
                  </a:lnTo>
                  <a:lnTo>
                    <a:pt x="508" y="292"/>
                  </a:lnTo>
                  <a:lnTo>
                    <a:pt x="511" y="292"/>
                  </a:lnTo>
                  <a:lnTo>
                    <a:pt x="511" y="292"/>
                  </a:lnTo>
                  <a:cubicBezTo>
                    <a:pt x="526" y="291"/>
                    <a:pt x="543" y="291"/>
                    <a:pt x="563" y="291"/>
                  </a:cubicBezTo>
                  <a:cubicBezTo>
                    <a:pt x="585" y="291"/>
                    <a:pt x="606" y="291"/>
                    <a:pt x="625" y="292"/>
                  </a:cubicBezTo>
                  <a:lnTo>
                    <a:pt x="625" y="292"/>
                  </a:lnTo>
                  <a:cubicBezTo>
                    <a:pt x="626" y="292"/>
                    <a:pt x="628" y="292"/>
                    <a:pt x="629" y="292"/>
                  </a:cubicBezTo>
                  <a:cubicBezTo>
                    <a:pt x="630" y="292"/>
                    <a:pt x="632" y="292"/>
                    <a:pt x="633" y="292"/>
                  </a:cubicBezTo>
                  <a:lnTo>
                    <a:pt x="633" y="292"/>
                  </a:lnTo>
                  <a:cubicBezTo>
                    <a:pt x="655" y="291"/>
                    <a:pt x="676" y="291"/>
                    <a:pt x="694" y="291"/>
                  </a:cubicBezTo>
                  <a:cubicBezTo>
                    <a:pt x="715" y="291"/>
                    <a:pt x="734" y="291"/>
                    <a:pt x="753" y="292"/>
                  </a:cubicBezTo>
                  <a:lnTo>
                    <a:pt x="753" y="277"/>
                  </a:lnTo>
                  <a:cubicBezTo>
                    <a:pt x="739" y="276"/>
                    <a:pt x="732" y="276"/>
                    <a:pt x="730" y="275"/>
                  </a:cubicBezTo>
                  <a:close/>
                  <a:moveTo>
                    <a:pt x="898" y="188"/>
                  </a:moveTo>
                  <a:lnTo>
                    <a:pt x="898" y="188"/>
                  </a:lnTo>
                  <a:cubicBezTo>
                    <a:pt x="898" y="214"/>
                    <a:pt x="897" y="230"/>
                    <a:pt x="896" y="235"/>
                  </a:cubicBezTo>
                  <a:cubicBezTo>
                    <a:pt x="894" y="240"/>
                    <a:pt x="889" y="245"/>
                    <a:pt x="881" y="251"/>
                  </a:cubicBezTo>
                  <a:cubicBezTo>
                    <a:pt x="872" y="256"/>
                    <a:pt x="862" y="259"/>
                    <a:pt x="851" y="259"/>
                  </a:cubicBezTo>
                  <a:cubicBezTo>
                    <a:pt x="836" y="259"/>
                    <a:pt x="824" y="254"/>
                    <a:pt x="816" y="245"/>
                  </a:cubicBezTo>
                  <a:cubicBezTo>
                    <a:pt x="804" y="232"/>
                    <a:pt x="798" y="213"/>
                    <a:pt x="798" y="189"/>
                  </a:cubicBezTo>
                  <a:cubicBezTo>
                    <a:pt x="798" y="176"/>
                    <a:pt x="799" y="165"/>
                    <a:pt x="803" y="155"/>
                  </a:cubicBezTo>
                  <a:cubicBezTo>
                    <a:pt x="806" y="145"/>
                    <a:pt x="811" y="138"/>
                    <a:pt x="817" y="133"/>
                  </a:cubicBezTo>
                  <a:cubicBezTo>
                    <a:pt x="824" y="129"/>
                    <a:pt x="833" y="127"/>
                    <a:pt x="843" y="127"/>
                  </a:cubicBezTo>
                  <a:cubicBezTo>
                    <a:pt x="855" y="127"/>
                    <a:pt x="866" y="129"/>
                    <a:pt x="876" y="134"/>
                  </a:cubicBezTo>
                  <a:cubicBezTo>
                    <a:pt x="882" y="137"/>
                    <a:pt x="888" y="143"/>
                    <a:pt x="897" y="151"/>
                  </a:cubicBezTo>
                  <a:lnTo>
                    <a:pt x="898" y="188"/>
                  </a:lnTo>
                  <a:close/>
                  <a:moveTo>
                    <a:pt x="962" y="275"/>
                  </a:moveTo>
                  <a:lnTo>
                    <a:pt x="962" y="275"/>
                  </a:lnTo>
                  <a:cubicBezTo>
                    <a:pt x="960" y="274"/>
                    <a:pt x="958" y="273"/>
                    <a:pt x="957" y="272"/>
                  </a:cubicBezTo>
                  <a:cubicBezTo>
                    <a:pt x="956" y="270"/>
                    <a:pt x="955" y="265"/>
                    <a:pt x="955" y="258"/>
                  </a:cubicBezTo>
                  <a:cubicBezTo>
                    <a:pt x="954" y="248"/>
                    <a:pt x="953" y="238"/>
                    <a:pt x="953" y="229"/>
                  </a:cubicBezTo>
                  <a:lnTo>
                    <a:pt x="953" y="211"/>
                  </a:lnTo>
                  <a:cubicBezTo>
                    <a:pt x="953" y="149"/>
                    <a:pt x="954" y="100"/>
                    <a:pt x="954" y="66"/>
                  </a:cubicBezTo>
                  <a:cubicBezTo>
                    <a:pt x="954" y="60"/>
                    <a:pt x="955" y="39"/>
                    <a:pt x="957" y="3"/>
                  </a:cubicBezTo>
                  <a:lnTo>
                    <a:pt x="951" y="0"/>
                  </a:lnTo>
                  <a:cubicBezTo>
                    <a:pt x="923" y="9"/>
                    <a:pt x="894" y="15"/>
                    <a:pt x="861" y="18"/>
                  </a:cubicBezTo>
                  <a:lnTo>
                    <a:pt x="861" y="33"/>
                  </a:lnTo>
                  <a:cubicBezTo>
                    <a:pt x="878" y="34"/>
                    <a:pt x="887" y="34"/>
                    <a:pt x="889" y="34"/>
                  </a:cubicBezTo>
                  <a:cubicBezTo>
                    <a:pt x="890" y="35"/>
                    <a:pt x="892" y="36"/>
                    <a:pt x="893" y="37"/>
                  </a:cubicBezTo>
                  <a:cubicBezTo>
                    <a:pt x="894" y="39"/>
                    <a:pt x="895" y="43"/>
                    <a:pt x="895" y="50"/>
                  </a:cubicBezTo>
                  <a:cubicBezTo>
                    <a:pt x="897" y="64"/>
                    <a:pt x="898" y="76"/>
                    <a:pt x="898" y="86"/>
                  </a:cubicBezTo>
                  <a:cubicBezTo>
                    <a:pt x="898" y="94"/>
                    <a:pt x="897" y="102"/>
                    <a:pt x="897" y="110"/>
                  </a:cubicBezTo>
                  <a:cubicBezTo>
                    <a:pt x="885" y="106"/>
                    <a:pt x="877" y="104"/>
                    <a:pt x="872" y="103"/>
                  </a:cubicBezTo>
                  <a:cubicBezTo>
                    <a:pt x="867" y="102"/>
                    <a:pt x="861" y="101"/>
                    <a:pt x="854" y="101"/>
                  </a:cubicBezTo>
                  <a:cubicBezTo>
                    <a:pt x="842" y="101"/>
                    <a:pt x="833" y="102"/>
                    <a:pt x="825" y="105"/>
                  </a:cubicBezTo>
                  <a:cubicBezTo>
                    <a:pt x="818" y="107"/>
                    <a:pt x="806" y="114"/>
                    <a:pt x="789" y="124"/>
                  </a:cubicBezTo>
                  <a:cubicBezTo>
                    <a:pt x="772" y="134"/>
                    <a:pt x="762" y="141"/>
                    <a:pt x="758" y="145"/>
                  </a:cubicBezTo>
                  <a:cubicBezTo>
                    <a:pt x="754" y="150"/>
                    <a:pt x="749" y="157"/>
                    <a:pt x="746" y="166"/>
                  </a:cubicBezTo>
                  <a:cubicBezTo>
                    <a:pt x="741" y="178"/>
                    <a:pt x="738" y="192"/>
                    <a:pt x="738" y="208"/>
                  </a:cubicBezTo>
                  <a:cubicBezTo>
                    <a:pt x="738" y="235"/>
                    <a:pt x="747" y="257"/>
                    <a:pt x="763" y="273"/>
                  </a:cubicBezTo>
                  <a:cubicBezTo>
                    <a:pt x="780" y="289"/>
                    <a:pt x="801" y="297"/>
                    <a:pt x="826" y="297"/>
                  </a:cubicBezTo>
                  <a:cubicBezTo>
                    <a:pt x="835" y="297"/>
                    <a:pt x="843" y="296"/>
                    <a:pt x="849" y="294"/>
                  </a:cubicBezTo>
                  <a:cubicBezTo>
                    <a:pt x="854" y="292"/>
                    <a:pt x="858" y="288"/>
                    <a:pt x="863" y="284"/>
                  </a:cubicBezTo>
                  <a:cubicBezTo>
                    <a:pt x="876" y="275"/>
                    <a:pt x="887" y="266"/>
                    <a:pt x="898" y="259"/>
                  </a:cubicBezTo>
                  <a:lnTo>
                    <a:pt x="897" y="275"/>
                  </a:lnTo>
                  <a:lnTo>
                    <a:pt x="896" y="290"/>
                  </a:lnTo>
                  <a:lnTo>
                    <a:pt x="898" y="292"/>
                  </a:lnTo>
                  <a:lnTo>
                    <a:pt x="939" y="291"/>
                  </a:lnTo>
                  <a:lnTo>
                    <a:pt x="987" y="292"/>
                  </a:lnTo>
                  <a:lnTo>
                    <a:pt x="987" y="278"/>
                  </a:lnTo>
                  <a:cubicBezTo>
                    <a:pt x="973" y="277"/>
                    <a:pt x="965" y="276"/>
                    <a:pt x="962" y="275"/>
                  </a:cubicBezTo>
                  <a:close/>
                  <a:moveTo>
                    <a:pt x="104" y="101"/>
                  </a:moveTo>
                  <a:lnTo>
                    <a:pt x="104" y="101"/>
                  </a:lnTo>
                  <a:lnTo>
                    <a:pt x="105" y="70"/>
                  </a:lnTo>
                  <a:cubicBezTo>
                    <a:pt x="105" y="57"/>
                    <a:pt x="105" y="46"/>
                    <a:pt x="106" y="37"/>
                  </a:cubicBezTo>
                  <a:cubicBezTo>
                    <a:pt x="114" y="36"/>
                    <a:pt x="123" y="36"/>
                    <a:pt x="133" y="36"/>
                  </a:cubicBezTo>
                  <a:cubicBezTo>
                    <a:pt x="146" y="36"/>
                    <a:pt x="157" y="37"/>
                    <a:pt x="164" y="40"/>
                  </a:cubicBezTo>
                  <a:cubicBezTo>
                    <a:pt x="170" y="43"/>
                    <a:pt x="176" y="48"/>
                    <a:pt x="180" y="54"/>
                  </a:cubicBezTo>
                  <a:cubicBezTo>
                    <a:pt x="185" y="61"/>
                    <a:pt x="187" y="69"/>
                    <a:pt x="187" y="78"/>
                  </a:cubicBezTo>
                  <a:cubicBezTo>
                    <a:pt x="187" y="88"/>
                    <a:pt x="185" y="96"/>
                    <a:pt x="181" y="103"/>
                  </a:cubicBezTo>
                  <a:cubicBezTo>
                    <a:pt x="177" y="110"/>
                    <a:pt x="173" y="116"/>
                    <a:pt x="167" y="119"/>
                  </a:cubicBezTo>
                  <a:cubicBezTo>
                    <a:pt x="162" y="123"/>
                    <a:pt x="155" y="126"/>
                    <a:pt x="146" y="127"/>
                  </a:cubicBezTo>
                  <a:cubicBezTo>
                    <a:pt x="137" y="128"/>
                    <a:pt x="128" y="129"/>
                    <a:pt x="117" y="129"/>
                  </a:cubicBezTo>
                  <a:lnTo>
                    <a:pt x="104" y="129"/>
                  </a:lnTo>
                  <a:lnTo>
                    <a:pt x="104" y="101"/>
                  </a:lnTo>
                  <a:close/>
                  <a:moveTo>
                    <a:pt x="66" y="291"/>
                  </a:moveTo>
                  <a:lnTo>
                    <a:pt x="66" y="291"/>
                  </a:lnTo>
                  <a:lnTo>
                    <a:pt x="142" y="292"/>
                  </a:lnTo>
                  <a:cubicBezTo>
                    <a:pt x="163" y="292"/>
                    <a:pt x="180" y="290"/>
                    <a:pt x="194" y="285"/>
                  </a:cubicBezTo>
                  <a:cubicBezTo>
                    <a:pt x="207" y="281"/>
                    <a:pt x="219" y="275"/>
                    <a:pt x="230" y="267"/>
                  </a:cubicBezTo>
                  <a:cubicBezTo>
                    <a:pt x="240" y="260"/>
                    <a:pt x="249" y="251"/>
                    <a:pt x="256" y="240"/>
                  </a:cubicBezTo>
                  <a:cubicBezTo>
                    <a:pt x="262" y="230"/>
                    <a:pt x="266" y="218"/>
                    <a:pt x="266" y="205"/>
                  </a:cubicBezTo>
                  <a:cubicBezTo>
                    <a:pt x="266" y="192"/>
                    <a:pt x="262" y="181"/>
                    <a:pt x="256" y="171"/>
                  </a:cubicBezTo>
                  <a:cubicBezTo>
                    <a:pt x="249" y="161"/>
                    <a:pt x="241" y="153"/>
                    <a:pt x="230" y="149"/>
                  </a:cubicBezTo>
                  <a:cubicBezTo>
                    <a:pt x="219" y="144"/>
                    <a:pt x="200" y="140"/>
                    <a:pt x="172" y="137"/>
                  </a:cubicBezTo>
                  <a:cubicBezTo>
                    <a:pt x="195" y="132"/>
                    <a:pt x="210" y="127"/>
                    <a:pt x="217" y="124"/>
                  </a:cubicBezTo>
                  <a:cubicBezTo>
                    <a:pt x="228" y="118"/>
                    <a:pt x="237" y="111"/>
                    <a:pt x="244" y="101"/>
                  </a:cubicBezTo>
                  <a:cubicBezTo>
                    <a:pt x="251" y="91"/>
                    <a:pt x="255" y="81"/>
                    <a:pt x="255" y="69"/>
                  </a:cubicBezTo>
                  <a:cubicBezTo>
                    <a:pt x="255" y="59"/>
                    <a:pt x="252" y="49"/>
                    <a:pt x="246" y="41"/>
                  </a:cubicBezTo>
                  <a:cubicBezTo>
                    <a:pt x="239" y="32"/>
                    <a:pt x="229" y="26"/>
                    <a:pt x="216" y="21"/>
                  </a:cubicBezTo>
                  <a:cubicBezTo>
                    <a:pt x="202" y="17"/>
                    <a:pt x="183" y="14"/>
                    <a:pt x="158" y="14"/>
                  </a:cubicBezTo>
                  <a:cubicBezTo>
                    <a:pt x="151" y="14"/>
                    <a:pt x="137" y="15"/>
                    <a:pt x="115" y="16"/>
                  </a:cubicBezTo>
                  <a:cubicBezTo>
                    <a:pt x="107" y="16"/>
                    <a:pt x="95" y="16"/>
                    <a:pt x="80" y="16"/>
                  </a:cubicBezTo>
                  <a:cubicBezTo>
                    <a:pt x="64" y="16"/>
                    <a:pt x="52" y="16"/>
                    <a:pt x="41" y="16"/>
                  </a:cubicBezTo>
                  <a:lnTo>
                    <a:pt x="10" y="15"/>
                  </a:lnTo>
                  <a:cubicBezTo>
                    <a:pt x="6" y="15"/>
                    <a:pt x="3" y="15"/>
                    <a:pt x="0" y="15"/>
                  </a:cubicBezTo>
                  <a:lnTo>
                    <a:pt x="0" y="31"/>
                  </a:lnTo>
                  <a:cubicBezTo>
                    <a:pt x="19" y="32"/>
                    <a:pt x="31" y="34"/>
                    <a:pt x="34" y="36"/>
                  </a:cubicBezTo>
                  <a:cubicBezTo>
                    <a:pt x="36" y="37"/>
                    <a:pt x="37" y="38"/>
                    <a:pt x="37" y="40"/>
                  </a:cubicBezTo>
                  <a:cubicBezTo>
                    <a:pt x="39" y="43"/>
                    <a:pt x="39" y="56"/>
                    <a:pt x="40" y="78"/>
                  </a:cubicBezTo>
                  <a:cubicBezTo>
                    <a:pt x="40" y="107"/>
                    <a:pt x="41" y="128"/>
                    <a:pt x="41" y="141"/>
                  </a:cubicBezTo>
                  <a:cubicBezTo>
                    <a:pt x="41" y="192"/>
                    <a:pt x="40" y="227"/>
                    <a:pt x="40" y="247"/>
                  </a:cubicBezTo>
                  <a:cubicBezTo>
                    <a:pt x="39" y="256"/>
                    <a:pt x="39" y="264"/>
                    <a:pt x="38" y="270"/>
                  </a:cubicBezTo>
                  <a:cubicBezTo>
                    <a:pt x="33" y="274"/>
                    <a:pt x="26" y="278"/>
                    <a:pt x="18" y="283"/>
                  </a:cubicBezTo>
                  <a:lnTo>
                    <a:pt x="18" y="292"/>
                  </a:lnTo>
                  <a:cubicBezTo>
                    <a:pt x="38" y="291"/>
                    <a:pt x="54" y="291"/>
                    <a:pt x="66" y="291"/>
                  </a:cubicBezTo>
                  <a:close/>
                  <a:moveTo>
                    <a:pt x="105" y="265"/>
                  </a:moveTo>
                  <a:lnTo>
                    <a:pt x="105" y="265"/>
                  </a:lnTo>
                  <a:lnTo>
                    <a:pt x="104" y="241"/>
                  </a:lnTo>
                  <a:lnTo>
                    <a:pt x="104" y="151"/>
                  </a:lnTo>
                  <a:cubicBezTo>
                    <a:pt x="110" y="150"/>
                    <a:pt x="115" y="150"/>
                    <a:pt x="122" y="150"/>
                  </a:cubicBezTo>
                  <a:cubicBezTo>
                    <a:pt x="139" y="150"/>
                    <a:pt x="153" y="152"/>
                    <a:pt x="163" y="155"/>
                  </a:cubicBezTo>
                  <a:cubicBezTo>
                    <a:pt x="173" y="159"/>
                    <a:pt x="181" y="165"/>
                    <a:pt x="187" y="174"/>
                  </a:cubicBezTo>
                  <a:cubicBezTo>
                    <a:pt x="193" y="183"/>
                    <a:pt x="196" y="194"/>
                    <a:pt x="196" y="209"/>
                  </a:cubicBezTo>
                  <a:cubicBezTo>
                    <a:pt x="196" y="229"/>
                    <a:pt x="190" y="244"/>
                    <a:pt x="178" y="255"/>
                  </a:cubicBezTo>
                  <a:cubicBezTo>
                    <a:pt x="167" y="266"/>
                    <a:pt x="152" y="271"/>
                    <a:pt x="133" y="271"/>
                  </a:cubicBezTo>
                  <a:cubicBezTo>
                    <a:pt x="120" y="271"/>
                    <a:pt x="110" y="271"/>
                    <a:pt x="105" y="270"/>
                  </a:cubicBezTo>
                  <a:cubicBezTo>
                    <a:pt x="105" y="267"/>
                    <a:pt x="105" y="265"/>
                    <a:pt x="105" y="265"/>
                  </a:cubicBezTo>
                  <a:close/>
                </a:path>
              </a:pathLst>
            </a:custGeom>
            <a:solidFill>
              <a:srgbClr val="00699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986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82">
          <p15:clr>
            <a:srgbClr val="FBAE40"/>
          </p15:clr>
        </p15:guide>
        <p15:guide id="2" pos="5099">
          <p15:clr>
            <a:srgbClr val="FBAE40"/>
          </p15:clr>
        </p15:guide>
        <p15:guide id="4" orient="horz" pos="822">
          <p15:clr>
            <a:srgbClr val="FBAE40"/>
          </p15:clr>
        </p15:guide>
        <p15:guide id="5" orient="horz" pos="3702">
          <p15:clr>
            <a:srgbClr val="FBAE40"/>
          </p15:clr>
        </p15:guide>
        <p15:guide id="6" pos="2694">
          <p15:clr>
            <a:srgbClr val="FBAE40"/>
          </p15:clr>
        </p15:guide>
        <p15:guide id="7" pos="498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 No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11268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CDC541DE-07CC-41B6-8E2E-7E97DD3857D1}"/>
              </a:ext>
            </a:extLst>
          </p:cNvPr>
          <p:cNvSpPr>
            <a:spLocks noGrp="1"/>
          </p:cNvSpPr>
          <p:nvPr>
            <p:ph type="sldNum" sz="quarter" idx="14"/>
          </p:nvPr>
        </p:nvSpPr>
        <p:spPr/>
        <p:txBody>
          <a:bodyPr/>
          <a:lstStyle/>
          <a:p>
            <a:fld id="{F01BB1D5-A67E-4A6E-9F0E-8044DFA6F129}" type="slidenum">
              <a:rPr lang="en-US" noProof="0" smtClean="0"/>
              <a:pPr/>
              <a:t>‹#›</a:t>
            </a:fld>
            <a:endParaRPr lang="en-US" noProof="0"/>
          </a:p>
        </p:txBody>
      </p:sp>
    </p:spTree>
    <p:extLst>
      <p:ext uri="{BB962C8B-B14F-4D97-AF65-F5344CB8AC3E}">
        <p14:creationId xmlns:p14="http://schemas.microsoft.com/office/powerpoint/2010/main" val="417237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22">
          <p15:clr>
            <a:srgbClr val="FBAE40"/>
          </p15:clr>
        </p15:guide>
        <p15:guide id="5" orient="horz" pos="37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wo Content - No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554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9">
            <a:extLst>
              <a:ext uri="{FF2B5EF4-FFF2-40B4-BE49-F238E27FC236}">
                <a16:creationId xmlns:a16="http://schemas.microsoft.com/office/drawing/2014/main" id="{99467388-FBBB-417D-B3F8-43399AE8B04B}"/>
              </a:ext>
            </a:extLst>
          </p:cNvPr>
          <p:cNvSpPr>
            <a:spLocks noGrp="1"/>
          </p:cNvSpPr>
          <p:nvPr>
            <p:ph sz="quarter" idx="14"/>
          </p:nvPr>
        </p:nvSpPr>
        <p:spPr>
          <a:xfrm>
            <a:off x="6186000" y="1305000"/>
            <a:ext cx="554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EE15416A-8416-42C0-A28F-4DD5C060468F}"/>
              </a:ext>
            </a:extLst>
          </p:cNvPr>
          <p:cNvSpPr>
            <a:spLocks noGrp="1"/>
          </p:cNvSpPr>
          <p:nvPr>
            <p:ph type="sldNum" sz="quarter" idx="15"/>
          </p:nvPr>
        </p:nvSpPr>
        <p:spPr/>
        <p:txBody>
          <a:bodyPr/>
          <a:lstStyle/>
          <a:p>
            <a:fld id="{F01BB1D5-A67E-4A6E-9F0E-8044DFA6F129}" type="slidenum">
              <a:rPr lang="en-US" noProof="0"/>
              <a:pPr/>
              <a:t>‹#›</a:t>
            </a:fld>
            <a:endParaRPr lang="en-US" noProof="0"/>
          </a:p>
        </p:txBody>
      </p:sp>
    </p:spTree>
    <p:extLst>
      <p:ext uri="{BB962C8B-B14F-4D97-AF65-F5344CB8AC3E}">
        <p14:creationId xmlns:p14="http://schemas.microsoft.com/office/powerpoint/2010/main" val="342654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83">
          <p15:clr>
            <a:srgbClr val="FBAE40"/>
          </p15:clr>
        </p15:guide>
        <p15:guide id="2" pos="3896">
          <p15:clr>
            <a:srgbClr val="FBAE40"/>
          </p15:clr>
        </p15:guide>
        <p15:guide id="4" orient="horz" pos="822">
          <p15:clr>
            <a:srgbClr val="FBAE40"/>
          </p15:clr>
        </p15:guide>
        <p15:guide id="5" orient="horz" pos="370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9514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over - ECTA-DaS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pic>
        <p:nvPicPr>
          <p:cNvPr id="11" name="Picture 10" title="Logo: DaSy"/>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667" y="5250566"/>
            <a:ext cx="1988153" cy="1427519"/>
          </a:xfrm>
          <a:prstGeom prst="rect">
            <a:avLst/>
          </a:prstGeom>
        </p:spPr>
      </p:pic>
      <p:pic>
        <p:nvPicPr>
          <p:cNvPr id="4" name="Picture 3" title="Logo: ECTA"/>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080" y="5524683"/>
            <a:ext cx="2725422" cy="1048239"/>
          </a:xfrm>
          <a:prstGeom prst="rect">
            <a:avLst/>
          </a:prstGeom>
        </p:spPr>
      </p:pic>
    </p:spTree>
    <p:extLst>
      <p:ext uri="{BB962C8B-B14F-4D97-AF65-F5344CB8AC3E}">
        <p14:creationId xmlns:p14="http://schemas.microsoft.com/office/powerpoint/2010/main" val="3697868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spTree>
    <p:extLst>
      <p:ext uri="{BB962C8B-B14F-4D97-AF65-F5344CB8AC3E}">
        <p14:creationId xmlns:p14="http://schemas.microsoft.com/office/powerpoint/2010/main" val="290007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extLst>
      <p:ext uri="{BB962C8B-B14F-4D97-AF65-F5344CB8AC3E}">
        <p14:creationId xmlns:p14="http://schemas.microsoft.com/office/powerpoint/2010/main" val="378865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extLst>
      <p:ext uri="{BB962C8B-B14F-4D97-AF65-F5344CB8AC3E}">
        <p14:creationId xmlns:p14="http://schemas.microsoft.com/office/powerpoint/2010/main" val="2101628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37397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3405391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569179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833344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698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799359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050130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397863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92271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86658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865025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235002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marL="0" indent="0">
              <a:buNone/>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extLst>
      <p:ext uri="{BB962C8B-B14F-4D97-AF65-F5344CB8AC3E}">
        <p14:creationId xmlns:p14="http://schemas.microsoft.com/office/powerpoint/2010/main" val="3638968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743986"/>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094445"/>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5"/>
          <a:stretch>
            <a:fillRect/>
          </a:stretch>
        </p:blipFill>
        <p:spPr>
          <a:xfrm>
            <a:off x="1973580" y="786003"/>
            <a:ext cx="4218498" cy="620041"/>
          </a:xfrm>
          <a:prstGeom prst="rect">
            <a:avLst/>
          </a:prstGeom>
        </p:spPr>
      </p:pic>
      <p:sp>
        <p:nvSpPr>
          <p:cNvPr id="21" name="Text Placeholder 2">
            <a:extLst>
              <a:ext uri="{FF2B5EF4-FFF2-40B4-BE49-F238E27FC236}">
                <a16:creationId xmlns:a16="http://schemas.microsoft.com/office/drawing/2014/main" id="{5A2D4CB2-D6B7-C846-9227-FDD8AF7614F8}"/>
              </a:ext>
            </a:extLst>
          </p:cNvPr>
          <p:cNvSpPr>
            <a:spLocks noGrp="1"/>
          </p:cNvSpPr>
          <p:nvPr>
            <p:ph idx="1"/>
          </p:nvPr>
        </p:nvSpPr>
        <p:spPr>
          <a:xfrm>
            <a:off x="1973580" y="3379302"/>
            <a:ext cx="8259347" cy="1387319"/>
          </a:xfrm>
        </p:spPr>
        <p:txBody>
          <a:bodyPr>
            <a:noAutofit/>
          </a:bodyPr>
          <a:lstStyle/>
          <a:p>
            <a:pPr marL="0" indent="0">
              <a:buNone/>
            </a:pPr>
            <a:r>
              <a:rPr lang="en-US" sz="1300"/>
              <a:t>The content of this presentation was developed under a cooperative agreement, #H326P170001, and a grant, #H373Z120002, from the Office of Special Education Programs, U.S. Department of Education. However, the content does not necessarily represent the policy of the U.S. Department of Education, and you should not assume endorsement by the Federal Government. ECTA Center Project Officer, Julia Martin </a:t>
            </a:r>
            <a:r>
              <a:rPr lang="en-US" sz="1300" err="1"/>
              <a:t>Eile</a:t>
            </a:r>
            <a:r>
              <a:rPr lang="en-US" sz="1300"/>
              <a:t>, and </a:t>
            </a:r>
            <a:r>
              <a:rPr lang="en-US" sz="1300" err="1"/>
              <a:t>DaSy</a:t>
            </a:r>
            <a:r>
              <a:rPr lang="en-US" sz="1300"/>
              <a:t> Center Project Officers, Meredith Miceli and Richelle Davis.</a:t>
            </a:r>
          </a:p>
        </p:txBody>
      </p:sp>
      <p:sp>
        <p:nvSpPr>
          <p:cNvPr id="22" name="Title 1">
            <a:extLst>
              <a:ext uri="{FF2B5EF4-FFF2-40B4-BE49-F238E27FC236}">
                <a16:creationId xmlns:a16="http://schemas.microsoft.com/office/drawing/2014/main" id="{466FE9D8-B2F8-F343-BB50-AC0590FAD917}"/>
              </a:ext>
            </a:extLst>
          </p:cNvPr>
          <p:cNvSpPr>
            <a:spLocks noGrp="1"/>
          </p:cNvSpPr>
          <p:nvPr>
            <p:ph type="title"/>
          </p:nvPr>
        </p:nvSpPr>
        <p:spPr>
          <a:xfrm>
            <a:off x="1973580" y="1923615"/>
            <a:ext cx="8259347" cy="914400"/>
          </a:xfrm>
        </p:spPr>
        <p:txBody>
          <a:bodyPr anchor="ctr" anchorCtr="0">
            <a:normAutofit fontScale="90000"/>
          </a:body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756931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extLst>
      <p:ext uri="{BB962C8B-B14F-4D97-AF65-F5344CB8AC3E}">
        <p14:creationId xmlns:p14="http://schemas.microsoft.com/office/powerpoint/2010/main" val="2276433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348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extLst>
      <p:ext uri="{BB962C8B-B14F-4D97-AF65-F5344CB8AC3E}">
        <p14:creationId xmlns:p14="http://schemas.microsoft.com/office/powerpoint/2010/main" val="367037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1493575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43689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12804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1508198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460039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7" name="Picture 6"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537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1378492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3227639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3131251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3835769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5" name="Picture 4"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3438016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18717971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extLst>
      <p:ext uri="{BB962C8B-B14F-4D97-AF65-F5344CB8AC3E}">
        <p14:creationId xmlns:p14="http://schemas.microsoft.com/office/powerpoint/2010/main" val="4251336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DCEB3-F179-1340-AF36-9A701DEF0C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0AB72B-5EDB-1842-88A6-B3503469D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DEC851-A73F-CB4E-9F03-F4008FA307C8}"/>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5" name="Footer Placeholder 4">
            <a:extLst>
              <a:ext uri="{FF2B5EF4-FFF2-40B4-BE49-F238E27FC236}">
                <a16:creationId xmlns:a16="http://schemas.microsoft.com/office/drawing/2014/main" id="{A8DCB562-FCD2-DF4C-BEDF-B97253F3A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8E4F1-A9AF-5A4C-95A8-F4674216A97A}"/>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406479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6945188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7A33-B6B5-EC45-AA9D-E66C8E3D5B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2C684-33CF-594E-9C20-01D12DE933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422CC-673D-784D-B984-6FB044797797}"/>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5" name="Footer Placeholder 4">
            <a:extLst>
              <a:ext uri="{FF2B5EF4-FFF2-40B4-BE49-F238E27FC236}">
                <a16:creationId xmlns:a16="http://schemas.microsoft.com/office/drawing/2014/main" id="{1E59660F-36AA-4943-8207-212022FF4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04CEA-FD35-684F-B0F4-FD1D5CF85D80}"/>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27192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B840-1FBA-DB4A-A27F-1A22820FA9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DB39FF-3E9B-6D43-A680-44A1DB771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8A819-D110-A74E-BDC5-85F13E1D088A}"/>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5" name="Footer Placeholder 4">
            <a:extLst>
              <a:ext uri="{FF2B5EF4-FFF2-40B4-BE49-F238E27FC236}">
                <a16:creationId xmlns:a16="http://schemas.microsoft.com/office/drawing/2014/main" id="{D1C4F0DB-01B8-5845-AF83-7F9D93685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A0FE6-732C-4C4D-8B02-2EED1218141D}"/>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42743568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F833-D6CF-7A48-9953-DAA3D60FB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F475C-5BF6-6D4D-BCEC-22820319EB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69B357-88C5-4240-B4AF-270B926F03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3CA82-46B1-8E4E-870C-09099E164D9D}"/>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6" name="Footer Placeholder 5">
            <a:extLst>
              <a:ext uri="{FF2B5EF4-FFF2-40B4-BE49-F238E27FC236}">
                <a16:creationId xmlns:a16="http://schemas.microsoft.com/office/drawing/2014/main" id="{9EF510C0-F473-1E4E-9627-05A5FACD6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5F091-F7FF-764B-84A8-11E5B0301311}"/>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846794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6AAD-45A4-6D4D-A89D-2EE49A9EB8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86FB47-7114-5747-A08C-C0C431200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5B193F-1D31-CE40-8BCA-A85B272A27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BBCBC-5C43-3142-887C-8A7333C5E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A8CB4-10BF-1F4F-AB8F-D4313F9ADC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4F8B4-0A4E-AA4D-8588-75646BD887C8}"/>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8" name="Footer Placeholder 7">
            <a:extLst>
              <a:ext uri="{FF2B5EF4-FFF2-40B4-BE49-F238E27FC236}">
                <a16:creationId xmlns:a16="http://schemas.microsoft.com/office/drawing/2014/main" id="{06FA3B0E-B312-7B48-AA36-980DD5572E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6E0BB3-63EA-374E-8A6F-6A9417331E21}"/>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35709737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C181-6D3C-1747-839B-E1EA379A65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399B11-C007-F64D-B2A3-9FD06F520096}"/>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4" name="Footer Placeholder 3">
            <a:extLst>
              <a:ext uri="{FF2B5EF4-FFF2-40B4-BE49-F238E27FC236}">
                <a16:creationId xmlns:a16="http://schemas.microsoft.com/office/drawing/2014/main" id="{B1F5DDBB-4036-F349-B13E-8600F349F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D66912-9F80-AA47-80E3-42C588388839}"/>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39572025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86455-B252-8740-A7BD-F4BB722BC20C}"/>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3" name="Footer Placeholder 2">
            <a:extLst>
              <a:ext uri="{FF2B5EF4-FFF2-40B4-BE49-F238E27FC236}">
                <a16:creationId xmlns:a16="http://schemas.microsoft.com/office/drawing/2014/main" id="{AAECE969-7415-A348-9B83-6BE937919D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90E58B-B2DA-F649-A477-2A8F183B5882}"/>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3034859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C914-FCDB-D249-A0C0-F0768A248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96DC17-3A95-774F-9EC4-C73274660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B0BD03-31C2-3F4F-9722-D043D8BC2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F93A2-2390-2B46-AAA8-B51124768DB8}"/>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6" name="Footer Placeholder 5">
            <a:extLst>
              <a:ext uri="{FF2B5EF4-FFF2-40B4-BE49-F238E27FC236}">
                <a16:creationId xmlns:a16="http://schemas.microsoft.com/office/drawing/2014/main" id="{546D6EDE-CA51-534D-A1AE-882187E85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29FCB-471E-D540-8BCA-6E7EC7397A93}"/>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2055439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C316-FF3A-A740-ADC6-33B213F0C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43C471-6785-C84A-853A-5CAF28BDB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4FD0C-FDB1-7C40-A6E3-F78B2F6E2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57AC3-5B6E-F147-B803-2ED8D2057A7B}"/>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6" name="Footer Placeholder 5">
            <a:extLst>
              <a:ext uri="{FF2B5EF4-FFF2-40B4-BE49-F238E27FC236}">
                <a16:creationId xmlns:a16="http://schemas.microsoft.com/office/drawing/2014/main" id="{EA1EAC70-21A2-5F4E-9E1E-B4E0BB579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1B537-C706-F44A-AA6C-2A14E12A1857}"/>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1379964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0674-07DB-A04C-8F2D-C5CE8EBA99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8B881A-B857-6447-B599-B5B90B9A6E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E406E-A924-6F40-B77D-0B25204F195E}"/>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5" name="Footer Placeholder 4">
            <a:extLst>
              <a:ext uri="{FF2B5EF4-FFF2-40B4-BE49-F238E27FC236}">
                <a16:creationId xmlns:a16="http://schemas.microsoft.com/office/drawing/2014/main" id="{544C31D2-B139-A149-B8B0-B668E9BE5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272F2-F0B4-B14C-B23E-E414FDA93622}"/>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1868462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3477A-91DA-3548-A22E-2C789FED89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AF94C7-67C1-4C4E-AA0E-E372F0E16B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666C7-B48A-0E45-9918-1B76C070D249}"/>
              </a:ext>
            </a:extLst>
          </p:cNvPr>
          <p:cNvSpPr>
            <a:spLocks noGrp="1"/>
          </p:cNvSpPr>
          <p:nvPr>
            <p:ph type="dt" sz="half" idx="10"/>
          </p:nvPr>
        </p:nvSpPr>
        <p:spPr/>
        <p:txBody>
          <a:bodyPr/>
          <a:lstStyle/>
          <a:p>
            <a:fld id="{A507CA31-38C0-1048-A97C-4E0E5FB87B96}" type="datetimeFigureOut">
              <a:rPr lang="en-US" smtClean="0"/>
              <a:t>4/11/2022</a:t>
            </a:fld>
            <a:endParaRPr lang="en-US"/>
          </a:p>
        </p:txBody>
      </p:sp>
      <p:sp>
        <p:nvSpPr>
          <p:cNvPr id="5" name="Footer Placeholder 4">
            <a:extLst>
              <a:ext uri="{FF2B5EF4-FFF2-40B4-BE49-F238E27FC236}">
                <a16:creationId xmlns:a16="http://schemas.microsoft.com/office/drawing/2014/main" id="{0706D762-F672-0640-A217-02E3CEFCA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3925-E886-9C4E-8A81-9E3AF0699DFE}"/>
              </a:ext>
            </a:extLst>
          </p:cNvPr>
          <p:cNvSpPr>
            <a:spLocks noGrp="1"/>
          </p:cNvSpPr>
          <p:nvPr>
            <p:ph type="sldNum" sz="quarter" idx="12"/>
          </p:nvPr>
        </p:nvSpPr>
        <p:spPr/>
        <p:txBody>
          <a:bodyPr/>
          <a:lstStyle/>
          <a:p>
            <a:fld id="{3F7692C7-AD86-BB45-803A-18CCFB4B81C9}" type="slidenum">
              <a:rPr lang="en-US" smtClean="0"/>
              <a:t>‹#›</a:t>
            </a:fld>
            <a:endParaRPr lang="en-US"/>
          </a:p>
        </p:txBody>
      </p:sp>
    </p:spTree>
    <p:extLst>
      <p:ext uri="{BB962C8B-B14F-4D97-AF65-F5344CB8AC3E}">
        <p14:creationId xmlns:p14="http://schemas.microsoft.com/office/powerpoint/2010/main" val="157389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5708733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BCDD0B8-FB67-4F55-91BA-11F42A6264E1}"/>
              </a:ext>
            </a:extLst>
          </p:cNvPr>
          <p:cNvGrpSpPr/>
          <p:nvPr userDrawn="1"/>
        </p:nvGrpSpPr>
        <p:grpSpPr>
          <a:xfrm>
            <a:off x="6974025" y="3040497"/>
            <a:ext cx="4611447" cy="3817503"/>
            <a:chOff x="6974025" y="3040497"/>
            <a:chExt cx="4611447" cy="3817503"/>
          </a:xfrm>
        </p:grpSpPr>
        <p:sp>
          <p:nvSpPr>
            <p:cNvPr id="11" name="Freeform: Shape 10">
              <a:extLst>
                <a:ext uri="{FF2B5EF4-FFF2-40B4-BE49-F238E27FC236}">
                  <a16:creationId xmlns:a16="http://schemas.microsoft.com/office/drawing/2014/main" id="{F052760D-C57E-4D1B-85B5-AB2B49E8CB83}"/>
                </a:ext>
              </a:extLst>
            </p:cNvPr>
            <p:cNvSpPr>
              <a:spLocks/>
            </p:cNvSpPr>
            <p:nvPr userDrawn="1"/>
          </p:nvSpPr>
          <p:spPr bwMode="auto">
            <a:xfrm>
              <a:off x="8573467" y="5261026"/>
              <a:ext cx="1275155" cy="1596974"/>
            </a:xfrm>
            <a:custGeom>
              <a:avLst/>
              <a:gdLst>
                <a:gd name="connsiteX0" fmla="*/ 1200633 w 1275155"/>
                <a:gd name="connsiteY0" fmla="*/ 0 h 1596974"/>
                <a:gd name="connsiteX1" fmla="*/ 1275155 w 1275155"/>
                <a:gd name="connsiteY1" fmla="*/ 32978 h 1596974"/>
                <a:gd name="connsiteX2" fmla="*/ 1225474 w 1275155"/>
                <a:gd name="connsiteY2" fmla="*/ 807966 h 1596974"/>
                <a:gd name="connsiteX3" fmla="*/ 1225474 w 1275155"/>
                <a:gd name="connsiteY3" fmla="*/ 1487295 h 1596974"/>
                <a:gd name="connsiteX4" fmla="*/ 1225474 w 1275155"/>
                <a:gd name="connsiteY4" fmla="*/ 1596974 h 1596974"/>
                <a:gd name="connsiteX5" fmla="*/ 471898 w 1275155"/>
                <a:gd name="connsiteY5" fmla="*/ 1596974 h 1596974"/>
                <a:gd name="connsiteX6" fmla="*/ 471601 w 1275155"/>
                <a:gd name="connsiteY6" fmla="*/ 1457497 h 1596974"/>
                <a:gd name="connsiteX7" fmla="*/ 455413 w 1275155"/>
                <a:gd name="connsiteY7" fmla="*/ 544140 h 1596974"/>
                <a:gd name="connsiteX8" fmla="*/ 414011 w 1275155"/>
                <a:gd name="connsiteY8" fmla="*/ 469939 h 1596974"/>
                <a:gd name="connsiteX9" fmla="*/ 0 w 1275155"/>
                <a:gd name="connsiteY9" fmla="*/ 436961 h 1596974"/>
                <a:gd name="connsiteX10" fmla="*/ 0 w 1275155"/>
                <a:gd name="connsiteY10" fmla="*/ 230848 h 1596974"/>
                <a:gd name="connsiteX11" fmla="*/ 687259 w 1275155"/>
                <a:gd name="connsiteY11" fmla="*/ 148402 h 1596974"/>
                <a:gd name="connsiteX12" fmla="*/ 1200633 w 1275155"/>
                <a:gd name="connsiteY12" fmla="*/ 0 h 159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155" h="1596974">
                  <a:moveTo>
                    <a:pt x="1200633" y="0"/>
                  </a:moveTo>
                  <a:cubicBezTo>
                    <a:pt x="1200633" y="0"/>
                    <a:pt x="1200633" y="0"/>
                    <a:pt x="1275155" y="32978"/>
                  </a:cubicBezTo>
                  <a:cubicBezTo>
                    <a:pt x="1242034" y="305048"/>
                    <a:pt x="1225474" y="568874"/>
                    <a:pt x="1225474" y="807966"/>
                  </a:cubicBezTo>
                  <a:cubicBezTo>
                    <a:pt x="1225474" y="807966"/>
                    <a:pt x="1225474" y="807966"/>
                    <a:pt x="1225474" y="1487295"/>
                  </a:cubicBezTo>
                  <a:lnTo>
                    <a:pt x="1225474" y="1596974"/>
                  </a:lnTo>
                  <a:lnTo>
                    <a:pt x="471898" y="1596974"/>
                  </a:lnTo>
                  <a:lnTo>
                    <a:pt x="471601" y="1457497"/>
                  </a:lnTo>
                  <a:cubicBezTo>
                    <a:pt x="469903" y="1041003"/>
                    <a:pt x="462658" y="587424"/>
                    <a:pt x="455413" y="544140"/>
                  </a:cubicBezTo>
                  <a:cubicBezTo>
                    <a:pt x="447132" y="502918"/>
                    <a:pt x="430572" y="486428"/>
                    <a:pt x="414011" y="469939"/>
                  </a:cubicBezTo>
                  <a:cubicBezTo>
                    <a:pt x="372610" y="453450"/>
                    <a:pt x="231846" y="436961"/>
                    <a:pt x="0" y="436961"/>
                  </a:cubicBezTo>
                  <a:cubicBezTo>
                    <a:pt x="0" y="436961"/>
                    <a:pt x="0" y="436961"/>
                    <a:pt x="0" y="230848"/>
                  </a:cubicBezTo>
                  <a:cubicBezTo>
                    <a:pt x="306368" y="206114"/>
                    <a:pt x="538215" y="173136"/>
                    <a:pt x="687259" y="148402"/>
                  </a:cubicBezTo>
                  <a:cubicBezTo>
                    <a:pt x="844583" y="115424"/>
                    <a:pt x="1018468" y="65957"/>
                    <a:pt x="1200633"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2" name="Freeform: Shape 11">
              <a:extLst>
                <a:ext uri="{FF2B5EF4-FFF2-40B4-BE49-F238E27FC236}">
                  <a16:creationId xmlns:a16="http://schemas.microsoft.com/office/drawing/2014/main" id="{95680704-C2D8-46C1-AE36-C28E2573DDF0}"/>
                </a:ext>
              </a:extLst>
            </p:cNvPr>
            <p:cNvSpPr>
              <a:spLocks/>
            </p:cNvSpPr>
            <p:nvPr userDrawn="1"/>
          </p:nvSpPr>
          <p:spPr bwMode="auto">
            <a:xfrm>
              <a:off x="10167411" y="4519019"/>
              <a:ext cx="1275155" cy="2338981"/>
            </a:xfrm>
            <a:custGeom>
              <a:avLst/>
              <a:gdLst>
                <a:gd name="connsiteX0" fmla="*/ 1208913 w 1275155"/>
                <a:gd name="connsiteY0" fmla="*/ 0 h 2338981"/>
                <a:gd name="connsiteX1" fmla="*/ 1275155 w 1275155"/>
                <a:gd name="connsiteY1" fmla="*/ 32978 h 2338981"/>
                <a:gd name="connsiteX2" fmla="*/ 1242034 w 1275155"/>
                <a:gd name="connsiteY2" fmla="*/ 560629 h 2338981"/>
                <a:gd name="connsiteX3" fmla="*/ 1225474 w 1275155"/>
                <a:gd name="connsiteY3" fmla="*/ 1657152 h 2338981"/>
                <a:gd name="connsiteX4" fmla="*/ 1225474 w 1275155"/>
                <a:gd name="connsiteY4" fmla="*/ 2248169 h 2338981"/>
                <a:gd name="connsiteX5" fmla="*/ 1225474 w 1275155"/>
                <a:gd name="connsiteY5" fmla="*/ 2338981 h 2338981"/>
                <a:gd name="connsiteX6" fmla="*/ 471973 w 1275155"/>
                <a:gd name="connsiteY6" fmla="*/ 2338981 h 2338981"/>
                <a:gd name="connsiteX7" fmla="*/ 471973 w 1275155"/>
                <a:gd name="connsiteY7" fmla="*/ 2325733 h 2338981"/>
                <a:gd name="connsiteX8" fmla="*/ 471973 w 1275155"/>
                <a:gd name="connsiteY8" fmla="*/ 1451039 h 2338981"/>
                <a:gd name="connsiteX9" fmla="*/ 455413 w 1275155"/>
                <a:gd name="connsiteY9" fmla="*/ 700786 h 2338981"/>
                <a:gd name="connsiteX10" fmla="*/ 422292 w 1275155"/>
                <a:gd name="connsiteY10" fmla="*/ 486428 h 2338981"/>
                <a:gd name="connsiteX11" fmla="*/ 389171 w 1275155"/>
                <a:gd name="connsiteY11" fmla="*/ 461694 h 2338981"/>
                <a:gd name="connsiteX12" fmla="*/ 273247 w 1275155"/>
                <a:gd name="connsiteY12" fmla="*/ 428716 h 2338981"/>
                <a:gd name="connsiteX13" fmla="*/ 0 w 1275155"/>
                <a:gd name="connsiteY13" fmla="*/ 420472 h 2338981"/>
                <a:gd name="connsiteX14" fmla="*/ 0 w 1275155"/>
                <a:gd name="connsiteY14" fmla="*/ 214358 h 2338981"/>
                <a:gd name="connsiteX15" fmla="*/ 604457 w 1275155"/>
                <a:gd name="connsiteY15" fmla="*/ 140157 h 2338981"/>
                <a:gd name="connsiteX16" fmla="*/ 1208913 w 1275155"/>
                <a:gd name="connsiteY16" fmla="*/ 0 h 23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155" h="2338981">
                  <a:moveTo>
                    <a:pt x="1208913" y="0"/>
                  </a:moveTo>
                  <a:cubicBezTo>
                    <a:pt x="1208913" y="0"/>
                    <a:pt x="1208913" y="0"/>
                    <a:pt x="1275155" y="32978"/>
                  </a:cubicBezTo>
                  <a:cubicBezTo>
                    <a:pt x="1275155" y="32978"/>
                    <a:pt x="1275155" y="32978"/>
                    <a:pt x="1242034" y="560629"/>
                  </a:cubicBezTo>
                  <a:cubicBezTo>
                    <a:pt x="1233754" y="857432"/>
                    <a:pt x="1225474" y="1220192"/>
                    <a:pt x="1225474" y="1657152"/>
                  </a:cubicBezTo>
                  <a:cubicBezTo>
                    <a:pt x="1225474" y="1657152"/>
                    <a:pt x="1225474" y="1657152"/>
                    <a:pt x="1225474" y="2248169"/>
                  </a:cubicBezTo>
                  <a:lnTo>
                    <a:pt x="1225474" y="2338981"/>
                  </a:lnTo>
                  <a:lnTo>
                    <a:pt x="471973" y="2338981"/>
                  </a:lnTo>
                  <a:lnTo>
                    <a:pt x="471973" y="2325733"/>
                  </a:lnTo>
                  <a:cubicBezTo>
                    <a:pt x="471973" y="2244576"/>
                    <a:pt x="471973" y="2028157"/>
                    <a:pt x="471973" y="1451039"/>
                  </a:cubicBezTo>
                  <a:cubicBezTo>
                    <a:pt x="471973" y="1178969"/>
                    <a:pt x="463693" y="923388"/>
                    <a:pt x="455413" y="700786"/>
                  </a:cubicBezTo>
                  <a:cubicBezTo>
                    <a:pt x="447132" y="577118"/>
                    <a:pt x="438852" y="511162"/>
                    <a:pt x="422292" y="486428"/>
                  </a:cubicBezTo>
                  <a:cubicBezTo>
                    <a:pt x="414011" y="478183"/>
                    <a:pt x="405731" y="469939"/>
                    <a:pt x="389171" y="461694"/>
                  </a:cubicBezTo>
                  <a:cubicBezTo>
                    <a:pt x="364330" y="445205"/>
                    <a:pt x="322929" y="436961"/>
                    <a:pt x="273247" y="428716"/>
                  </a:cubicBezTo>
                  <a:cubicBezTo>
                    <a:pt x="240127" y="428716"/>
                    <a:pt x="149044" y="420472"/>
                    <a:pt x="0" y="420472"/>
                  </a:cubicBezTo>
                  <a:cubicBezTo>
                    <a:pt x="0" y="420472"/>
                    <a:pt x="0" y="420472"/>
                    <a:pt x="0" y="214358"/>
                  </a:cubicBezTo>
                  <a:cubicBezTo>
                    <a:pt x="248407" y="189625"/>
                    <a:pt x="447132" y="164891"/>
                    <a:pt x="604457" y="140157"/>
                  </a:cubicBezTo>
                  <a:cubicBezTo>
                    <a:pt x="753501" y="115424"/>
                    <a:pt x="952226" y="65957"/>
                    <a:pt x="1208913"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3" name="Freeform: Shape 12">
              <a:extLst>
                <a:ext uri="{FF2B5EF4-FFF2-40B4-BE49-F238E27FC236}">
                  <a16:creationId xmlns:a16="http://schemas.microsoft.com/office/drawing/2014/main" id="{73EDB63B-14D6-46B5-8E31-A0F27F82B711}"/>
                </a:ext>
              </a:extLst>
            </p:cNvPr>
            <p:cNvSpPr>
              <a:spLocks/>
            </p:cNvSpPr>
            <p:nvPr userDrawn="1"/>
          </p:nvSpPr>
          <p:spPr bwMode="auto">
            <a:xfrm>
              <a:off x="6974025" y="5865626"/>
              <a:ext cx="1258668" cy="992374"/>
            </a:xfrm>
            <a:custGeom>
              <a:avLst/>
              <a:gdLst>
                <a:gd name="connsiteX0" fmla="*/ 1208984 w 1258668"/>
                <a:gd name="connsiteY0" fmla="*/ 0 h 992374"/>
                <a:gd name="connsiteX1" fmla="*/ 1258668 w 1258668"/>
                <a:gd name="connsiteY1" fmla="*/ 24668 h 992374"/>
                <a:gd name="connsiteX2" fmla="*/ 1233826 w 1258668"/>
                <a:gd name="connsiteY2" fmla="*/ 509799 h 992374"/>
                <a:gd name="connsiteX3" fmla="*/ 1220014 w 1258668"/>
                <a:gd name="connsiteY3" fmla="*/ 983978 h 992374"/>
                <a:gd name="connsiteX4" fmla="*/ 1219488 w 1258668"/>
                <a:gd name="connsiteY4" fmla="*/ 992374 h 992374"/>
                <a:gd name="connsiteX5" fmla="*/ 454500 w 1258668"/>
                <a:gd name="connsiteY5" fmla="*/ 992374 h 992374"/>
                <a:gd name="connsiteX6" fmla="*/ 454404 w 1258668"/>
                <a:gd name="connsiteY6" fmla="*/ 988764 h 992374"/>
                <a:gd name="connsiteX7" fmla="*/ 447159 w 1258668"/>
                <a:gd name="connsiteY7" fmla="*/ 715364 h 992374"/>
                <a:gd name="connsiteX8" fmla="*/ 414036 w 1258668"/>
                <a:gd name="connsiteY8" fmla="*/ 501577 h 992374"/>
                <a:gd name="connsiteX9" fmla="*/ 356071 w 1258668"/>
                <a:gd name="connsiteY9" fmla="*/ 460464 h 992374"/>
                <a:gd name="connsiteX10" fmla="*/ 0 w 1258668"/>
                <a:gd name="connsiteY10" fmla="*/ 435796 h 992374"/>
                <a:gd name="connsiteX11" fmla="*/ 0 w 1258668"/>
                <a:gd name="connsiteY11" fmla="*/ 230232 h 992374"/>
                <a:gd name="connsiteX12" fmla="*/ 629334 w 1258668"/>
                <a:gd name="connsiteY12" fmla="*/ 148006 h 992374"/>
                <a:gd name="connsiteX13" fmla="*/ 1208984 w 1258668"/>
                <a:gd name="connsiteY13" fmla="*/ 0 h 99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8668" h="992374">
                  <a:moveTo>
                    <a:pt x="1208984" y="0"/>
                  </a:moveTo>
                  <a:cubicBezTo>
                    <a:pt x="1208984" y="0"/>
                    <a:pt x="1208984" y="0"/>
                    <a:pt x="1258668" y="24668"/>
                  </a:cubicBezTo>
                  <a:cubicBezTo>
                    <a:pt x="1258668" y="24668"/>
                    <a:pt x="1258668" y="24668"/>
                    <a:pt x="1233826" y="509799"/>
                  </a:cubicBezTo>
                  <a:cubicBezTo>
                    <a:pt x="1226581" y="653694"/>
                    <a:pt x="1225675" y="866839"/>
                    <a:pt x="1220014" y="983978"/>
                  </a:cubicBezTo>
                  <a:lnTo>
                    <a:pt x="1219488" y="992374"/>
                  </a:lnTo>
                  <a:lnTo>
                    <a:pt x="454500" y="992374"/>
                  </a:lnTo>
                  <a:lnTo>
                    <a:pt x="454404" y="988764"/>
                  </a:lnTo>
                  <a:cubicBezTo>
                    <a:pt x="453369" y="949707"/>
                    <a:pt x="451299" y="871593"/>
                    <a:pt x="447159" y="715364"/>
                  </a:cubicBezTo>
                  <a:cubicBezTo>
                    <a:pt x="447159" y="592025"/>
                    <a:pt x="430597" y="526245"/>
                    <a:pt x="414036" y="501577"/>
                  </a:cubicBezTo>
                  <a:cubicBezTo>
                    <a:pt x="405755" y="485132"/>
                    <a:pt x="389194" y="468687"/>
                    <a:pt x="356071" y="460464"/>
                  </a:cubicBezTo>
                  <a:cubicBezTo>
                    <a:pt x="331229" y="452241"/>
                    <a:pt x="207018" y="444019"/>
                    <a:pt x="0" y="435796"/>
                  </a:cubicBezTo>
                  <a:cubicBezTo>
                    <a:pt x="0" y="435796"/>
                    <a:pt x="0" y="435796"/>
                    <a:pt x="0" y="230232"/>
                  </a:cubicBezTo>
                  <a:cubicBezTo>
                    <a:pt x="306387" y="197342"/>
                    <a:pt x="521685" y="172674"/>
                    <a:pt x="629334" y="148006"/>
                  </a:cubicBezTo>
                  <a:cubicBezTo>
                    <a:pt x="745264" y="123339"/>
                    <a:pt x="935721" y="74003"/>
                    <a:pt x="1208984"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4" name="Freeform 11">
              <a:extLst>
                <a:ext uri="{FF2B5EF4-FFF2-40B4-BE49-F238E27FC236}">
                  <a16:creationId xmlns:a16="http://schemas.microsoft.com/office/drawing/2014/main" id="{D1C9CFDC-1E47-4092-AE25-1923DFDF1EE6}"/>
                </a:ext>
              </a:extLst>
            </p:cNvPr>
            <p:cNvSpPr>
              <a:spLocks/>
            </p:cNvSpPr>
            <p:nvPr userDrawn="1"/>
          </p:nvSpPr>
          <p:spPr bwMode="auto">
            <a:xfrm>
              <a:off x="8727365" y="3782507"/>
              <a:ext cx="1236682" cy="1231184"/>
            </a:xfrm>
            <a:custGeom>
              <a:avLst/>
              <a:gdLst>
                <a:gd name="T0" fmla="*/ 75 w 149"/>
                <a:gd name="T1" fmla="*/ 0 h 149"/>
                <a:gd name="T2" fmla="*/ 128 w 149"/>
                <a:gd name="T3" fmla="*/ 22 h 149"/>
                <a:gd name="T4" fmla="*/ 149 w 149"/>
                <a:gd name="T5" fmla="*/ 74 h 149"/>
                <a:gd name="T6" fmla="*/ 128 w 149"/>
                <a:gd name="T7" fmla="*/ 127 h 149"/>
                <a:gd name="T8" fmla="*/ 75 w 149"/>
                <a:gd name="T9" fmla="*/ 149 h 149"/>
                <a:gd name="T10" fmla="*/ 22 w 149"/>
                <a:gd name="T11" fmla="*/ 127 h 149"/>
                <a:gd name="T12" fmla="*/ 0 w 149"/>
                <a:gd name="T13" fmla="*/ 74 h 149"/>
                <a:gd name="T14" fmla="*/ 22 w 149"/>
                <a:gd name="T15" fmla="*/ 22 h 149"/>
                <a:gd name="T16" fmla="*/ 75 w 149"/>
                <a:gd name="T1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49">
                  <a:moveTo>
                    <a:pt x="75" y="0"/>
                  </a:moveTo>
                  <a:cubicBezTo>
                    <a:pt x="96" y="0"/>
                    <a:pt x="113" y="7"/>
                    <a:pt x="128" y="22"/>
                  </a:cubicBezTo>
                  <a:cubicBezTo>
                    <a:pt x="142" y="36"/>
                    <a:pt x="149" y="54"/>
                    <a:pt x="149" y="74"/>
                  </a:cubicBezTo>
                  <a:cubicBezTo>
                    <a:pt x="149" y="95"/>
                    <a:pt x="142" y="113"/>
                    <a:pt x="128" y="127"/>
                  </a:cubicBezTo>
                  <a:cubicBezTo>
                    <a:pt x="113" y="142"/>
                    <a:pt x="96" y="149"/>
                    <a:pt x="75" y="149"/>
                  </a:cubicBezTo>
                  <a:cubicBezTo>
                    <a:pt x="54" y="149"/>
                    <a:pt x="37" y="142"/>
                    <a:pt x="22" y="127"/>
                  </a:cubicBezTo>
                  <a:cubicBezTo>
                    <a:pt x="7" y="113"/>
                    <a:pt x="0" y="95"/>
                    <a:pt x="0" y="74"/>
                  </a:cubicBezTo>
                  <a:cubicBezTo>
                    <a:pt x="0" y="54"/>
                    <a:pt x="7" y="36"/>
                    <a:pt x="22" y="22"/>
                  </a:cubicBezTo>
                  <a:cubicBezTo>
                    <a:pt x="36" y="7"/>
                    <a:pt x="54" y="0"/>
                    <a:pt x="75"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9EA2E2DA-9AEC-4C05-8DB8-F75579465DB3}"/>
                </a:ext>
              </a:extLst>
            </p:cNvPr>
            <p:cNvSpPr>
              <a:spLocks/>
            </p:cNvSpPr>
            <p:nvPr userDrawn="1"/>
          </p:nvSpPr>
          <p:spPr bwMode="auto">
            <a:xfrm>
              <a:off x="10343295" y="3040497"/>
              <a:ext cx="1242177" cy="1225690"/>
            </a:xfrm>
            <a:custGeom>
              <a:avLst/>
              <a:gdLst>
                <a:gd name="T0" fmla="*/ 75 w 150"/>
                <a:gd name="T1" fmla="*/ 0 h 149"/>
                <a:gd name="T2" fmla="*/ 128 w 150"/>
                <a:gd name="T3" fmla="*/ 22 h 149"/>
                <a:gd name="T4" fmla="*/ 150 w 150"/>
                <a:gd name="T5" fmla="*/ 74 h 149"/>
                <a:gd name="T6" fmla="*/ 128 w 150"/>
                <a:gd name="T7" fmla="*/ 127 h 149"/>
                <a:gd name="T8" fmla="*/ 75 w 150"/>
                <a:gd name="T9" fmla="*/ 149 h 149"/>
                <a:gd name="T10" fmla="*/ 22 w 150"/>
                <a:gd name="T11" fmla="*/ 127 h 149"/>
                <a:gd name="T12" fmla="*/ 0 w 150"/>
                <a:gd name="T13" fmla="*/ 74 h 149"/>
                <a:gd name="T14" fmla="*/ 22 w 150"/>
                <a:gd name="T15" fmla="*/ 22 h 149"/>
                <a:gd name="T16" fmla="*/ 75 w 150"/>
                <a:gd name="T1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149">
                  <a:moveTo>
                    <a:pt x="75" y="0"/>
                  </a:moveTo>
                  <a:cubicBezTo>
                    <a:pt x="96" y="0"/>
                    <a:pt x="114" y="7"/>
                    <a:pt x="128" y="22"/>
                  </a:cubicBezTo>
                  <a:cubicBezTo>
                    <a:pt x="142" y="36"/>
                    <a:pt x="150" y="54"/>
                    <a:pt x="150" y="74"/>
                  </a:cubicBezTo>
                  <a:cubicBezTo>
                    <a:pt x="150" y="95"/>
                    <a:pt x="142" y="112"/>
                    <a:pt x="128" y="127"/>
                  </a:cubicBezTo>
                  <a:cubicBezTo>
                    <a:pt x="114" y="142"/>
                    <a:pt x="96" y="149"/>
                    <a:pt x="75" y="149"/>
                  </a:cubicBezTo>
                  <a:cubicBezTo>
                    <a:pt x="55" y="149"/>
                    <a:pt x="37" y="142"/>
                    <a:pt x="22" y="127"/>
                  </a:cubicBezTo>
                  <a:cubicBezTo>
                    <a:pt x="8" y="112"/>
                    <a:pt x="0" y="95"/>
                    <a:pt x="0" y="74"/>
                  </a:cubicBezTo>
                  <a:cubicBezTo>
                    <a:pt x="0" y="54"/>
                    <a:pt x="8" y="36"/>
                    <a:pt x="22" y="22"/>
                  </a:cubicBezTo>
                  <a:cubicBezTo>
                    <a:pt x="37" y="7"/>
                    <a:pt x="54" y="0"/>
                    <a:pt x="75"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04F37796-C87A-433B-9B72-602F089F4C28}"/>
                </a:ext>
              </a:extLst>
            </p:cNvPr>
            <p:cNvSpPr>
              <a:spLocks/>
            </p:cNvSpPr>
            <p:nvPr userDrawn="1"/>
          </p:nvSpPr>
          <p:spPr bwMode="auto">
            <a:xfrm>
              <a:off x="7144414" y="4502529"/>
              <a:ext cx="1236682" cy="1231184"/>
            </a:xfrm>
            <a:custGeom>
              <a:avLst/>
              <a:gdLst>
                <a:gd name="T0" fmla="*/ 74 w 149"/>
                <a:gd name="T1" fmla="*/ 0 h 149"/>
                <a:gd name="T2" fmla="*/ 127 w 149"/>
                <a:gd name="T3" fmla="*/ 22 h 149"/>
                <a:gd name="T4" fmla="*/ 149 w 149"/>
                <a:gd name="T5" fmla="*/ 75 h 149"/>
                <a:gd name="T6" fmla="*/ 127 w 149"/>
                <a:gd name="T7" fmla="*/ 128 h 149"/>
                <a:gd name="T8" fmla="*/ 74 w 149"/>
                <a:gd name="T9" fmla="*/ 149 h 149"/>
                <a:gd name="T10" fmla="*/ 22 w 149"/>
                <a:gd name="T11" fmla="*/ 128 h 149"/>
                <a:gd name="T12" fmla="*/ 0 w 149"/>
                <a:gd name="T13" fmla="*/ 75 h 149"/>
                <a:gd name="T14" fmla="*/ 21 w 149"/>
                <a:gd name="T15" fmla="*/ 22 h 149"/>
                <a:gd name="T16" fmla="*/ 74 w 149"/>
                <a:gd name="T1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49">
                  <a:moveTo>
                    <a:pt x="74" y="0"/>
                  </a:moveTo>
                  <a:cubicBezTo>
                    <a:pt x="95" y="0"/>
                    <a:pt x="113" y="7"/>
                    <a:pt x="127" y="22"/>
                  </a:cubicBezTo>
                  <a:cubicBezTo>
                    <a:pt x="142" y="37"/>
                    <a:pt x="149" y="54"/>
                    <a:pt x="149" y="75"/>
                  </a:cubicBezTo>
                  <a:cubicBezTo>
                    <a:pt x="149" y="95"/>
                    <a:pt x="142" y="113"/>
                    <a:pt x="127" y="128"/>
                  </a:cubicBezTo>
                  <a:cubicBezTo>
                    <a:pt x="113" y="142"/>
                    <a:pt x="95" y="149"/>
                    <a:pt x="74" y="149"/>
                  </a:cubicBezTo>
                  <a:cubicBezTo>
                    <a:pt x="54" y="149"/>
                    <a:pt x="36" y="142"/>
                    <a:pt x="22" y="128"/>
                  </a:cubicBezTo>
                  <a:cubicBezTo>
                    <a:pt x="7" y="113"/>
                    <a:pt x="0" y="95"/>
                    <a:pt x="0" y="75"/>
                  </a:cubicBezTo>
                  <a:cubicBezTo>
                    <a:pt x="0" y="54"/>
                    <a:pt x="7" y="37"/>
                    <a:pt x="21" y="22"/>
                  </a:cubicBezTo>
                  <a:cubicBezTo>
                    <a:pt x="36" y="7"/>
                    <a:pt x="53" y="0"/>
                    <a:pt x="74"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11268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CDC541DE-07CC-41B6-8E2E-7E97DD3857D1}"/>
              </a:ext>
            </a:extLst>
          </p:cNvPr>
          <p:cNvSpPr>
            <a:spLocks noGrp="1"/>
          </p:cNvSpPr>
          <p:nvPr>
            <p:ph type="sldNum" sz="quarter" idx="14"/>
          </p:nvPr>
        </p:nvSpPr>
        <p:spPr/>
        <p:txBody>
          <a:bodyPr/>
          <a:lstStyle/>
          <a:p>
            <a:fld id="{F01BB1D5-A67E-4A6E-9F0E-8044DFA6F129}" type="slidenum">
              <a:rPr lang="en-US" noProof="0" smtClean="0"/>
              <a:pPr/>
              <a:t>‹#›</a:t>
            </a:fld>
            <a:endParaRPr lang="en-US" noProof="0"/>
          </a:p>
        </p:txBody>
      </p:sp>
      <p:grpSp>
        <p:nvGrpSpPr>
          <p:cNvPr id="17" name="Group 4">
            <a:extLst>
              <a:ext uri="{FF2B5EF4-FFF2-40B4-BE49-F238E27FC236}">
                <a16:creationId xmlns:a16="http://schemas.microsoft.com/office/drawing/2014/main" id="{3A058A4B-9F97-4DA1-8B51-897009B2A983}"/>
              </a:ext>
            </a:extLst>
          </p:cNvPr>
          <p:cNvGrpSpPr>
            <a:grpSpLocks noChangeAspect="1"/>
          </p:cNvGrpSpPr>
          <p:nvPr userDrawn="1"/>
        </p:nvGrpSpPr>
        <p:grpSpPr bwMode="auto">
          <a:xfrm>
            <a:off x="460375" y="6129000"/>
            <a:ext cx="897000" cy="468000"/>
            <a:chOff x="309" y="4154"/>
            <a:chExt cx="598" cy="312"/>
          </a:xfrm>
        </p:grpSpPr>
        <p:sp>
          <p:nvSpPr>
            <p:cNvPr id="18" name="Freeform 5">
              <a:extLst>
                <a:ext uri="{FF2B5EF4-FFF2-40B4-BE49-F238E27FC236}">
                  <a16:creationId xmlns:a16="http://schemas.microsoft.com/office/drawing/2014/main" id="{3B6EEC0D-F928-4326-AB78-76CE8ACAAEBE}"/>
                </a:ext>
              </a:extLst>
            </p:cNvPr>
            <p:cNvSpPr>
              <a:spLocks noEditPoints="1"/>
            </p:cNvSpPr>
            <p:nvPr userDrawn="1"/>
          </p:nvSpPr>
          <p:spPr bwMode="auto">
            <a:xfrm>
              <a:off x="542" y="4154"/>
              <a:ext cx="210" cy="179"/>
            </a:xfrm>
            <a:custGeom>
              <a:avLst/>
              <a:gdLst>
                <a:gd name="T0" fmla="*/ 31 w 346"/>
                <a:gd name="T1" fmla="*/ 249 h 289"/>
                <a:gd name="T2" fmla="*/ 34 w 346"/>
                <a:gd name="T3" fmla="*/ 289 h 289"/>
                <a:gd name="T4" fmla="*/ 93 w 346"/>
                <a:gd name="T5" fmla="*/ 250 h 289"/>
                <a:gd name="T6" fmla="*/ 90 w 346"/>
                <a:gd name="T7" fmla="*/ 211 h 289"/>
                <a:gd name="T8" fmla="*/ 0 w 346"/>
                <a:gd name="T9" fmla="*/ 229 h 289"/>
                <a:gd name="T10" fmla="*/ 27 w 346"/>
                <a:gd name="T11" fmla="*/ 246 h 289"/>
                <a:gd name="T12" fmla="*/ 59 w 346"/>
                <a:gd name="T13" fmla="*/ 109 h 289"/>
                <a:gd name="T14" fmla="*/ 26 w 346"/>
                <a:gd name="T15" fmla="*/ 122 h 289"/>
                <a:gd name="T16" fmla="*/ 26 w 346"/>
                <a:gd name="T17" fmla="*/ 188 h 289"/>
                <a:gd name="T18" fmla="*/ 92 w 346"/>
                <a:gd name="T19" fmla="*/ 188 h 289"/>
                <a:gd name="T20" fmla="*/ 92 w 346"/>
                <a:gd name="T21" fmla="*/ 122 h 289"/>
                <a:gd name="T22" fmla="*/ 299 w 346"/>
                <a:gd name="T23" fmla="*/ 0 h 289"/>
                <a:gd name="T24" fmla="*/ 267 w 346"/>
                <a:gd name="T25" fmla="*/ 12 h 289"/>
                <a:gd name="T26" fmla="*/ 267 w 346"/>
                <a:gd name="T27" fmla="*/ 78 h 289"/>
                <a:gd name="T28" fmla="*/ 332 w 346"/>
                <a:gd name="T29" fmla="*/ 78 h 289"/>
                <a:gd name="T30" fmla="*/ 332 w 346"/>
                <a:gd name="T31" fmla="*/ 12 h 289"/>
                <a:gd name="T32" fmla="*/ 178 w 346"/>
                <a:gd name="T33" fmla="*/ 54 h 289"/>
                <a:gd name="T34" fmla="*/ 145 w 346"/>
                <a:gd name="T35" fmla="*/ 68 h 289"/>
                <a:gd name="T36" fmla="*/ 145 w 346"/>
                <a:gd name="T37" fmla="*/ 134 h 289"/>
                <a:gd name="T38" fmla="*/ 211 w 346"/>
                <a:gd name="T39" fmla="*/ 134 h 289"/>
                <a:gd name="T40" fmla="*/ 211 w 346"/>
                <a:gd name="T41" fmla="*/ 68 h 289"/>
                <a:gd name="T42" fmla="*/ 269 w 346"/>
                <a:gd name="T43" fmla="*/ 145 h 289"/>
                <a:gd name="T44" fmla="*/ 271 w 346"/>
                <a:gd name="T45" fmla="*/ 147 h 289"/>
                <a:gd name="T46" fmla="*/ 275 w 346"/>
                <a:gd name="T47" fmla="*/ 220 h 289"/>
                <a:gd name="T48" fmla="*/ 332 w 346"/>
                <a:gd name="T49" fmla="*/ 289 h 289"/>
                <a:gd name="T50" fmla="*/ 333 w 346"/>
                <a:gd name="T51" fmla="*/ 152 h 289"/>
                <a:gd name="T52" fmla="*/ 330 w 346"/>
                <a:gd name="T53" fmla="*/ 110 h 289"/>
                <a:gd name="T54" fmla="*/ 240 w 346"/>
                <a:gd name="T55" fmla="*/ 126 h 289"/>
                <a:gd name="T56" fmla="*/ 260 w 346"/>
                <a:gd name="T57" fmla="*/ 142 h 289"/>
                <a:gd name="T58" fmla="*/ 154 w 346"/>
                <a:gd name="T59" fmla="*/ 207 h 289"/>
                <a:gd name="T60" fmla="*/ 151 w 346"/>
                <a:gd name="T61" fmla="*/ 202 h 289"/>
                <a:gd name="T62" fmla="*/ 120 w 346"/>
                <a:gd name="T63" fmla="*/ 184 h 289"/>
                <a:gd name="T64" fmla="*/ 210 w 346"/>
                <a:gd name="T65" fmla="*/ 166 h 289"/>
                <a:gd name="T66" fmla="*/ 212 w 346"/>
                <a:gd name="T67" fmla="*/ 226 h 289"/>
                <a:gd name="T68" fmla="*/ 155 w 346"/>
                <a:gd name="T6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6" h="289">
                  <a:moveTo>
                    <a:pt x="31" y="249"/>
                  </a:moveTo>
                  <a:lnTo>
                    <a:pt x="31" y="249"/>
                  </a:lnTo>
                  <a:cubicBezTo>
                    <a:pt x="33" y="251"/>
                    <a:pt x="33" y="256"/>
                    <a:pt x="33" y="265"/>
                  </a:cubicBezTo>
                  <a:lnTo>
                    <a:pt x="34" y="289"/>
                  </a:lnTo>
                  <a:lnTo>
                    <a:pt x="92" y="289"/>
                  </a:lnTo>
                  <a:cubicBezTo>
                    <a:pt x="92" y="282"/>
                    <a:pt x="92" y="262"/>
                    <a:pt x="93" y="250"/>
                  </a:cubicBezTo>
                  <a:lnTo>
                    <a:pt x="95" y="213"/>
                  </a:lnTo>
                  <a:lnTo>
                    <a:pt x="90" y="211"/>
                  </a:lnTo>
                  <a:cubicBezTo>
                    <a:pt x="70" y="217"/>
                    <a:pt x="56" y="221"/>
                    <a:pt x="47" y="222"/>
                  </a:cubicBezTo>
                  <a:cubicBezTo>
                    <a:pt x="39" y="224"/>
                    <a:pt x="23" y="226"/>
                    <a:pt x="0" y="229"/>
                  </a:cubicBezTo>
                  <a:lnTo>
                    <a:pt x="0" y="244"/>
                  </a:lnTo>
                  <a:cubicBezTo>
                    <a:pt x="15" y="245"/>
                    <a:pt x="24" y="246"/>
                    <a:pt x="27" y="246"/>
                  </a:cubicBezTo>
                  <a:cubicBezTo>
                    <a:pt x="29" y="247"/>
                    <a:pt x="30" y="248"/>
                    <a:pt x="31" y="249"/>
                  </a:cubicBezTo>
                  <a:close/>
                  <a:moveTo>
                    <a:pt x="59" y="109"/>
                  </a:moveTo>
                  <a:lnTo>
                    <a:pt x="59" y="109"/>
                  </a:lnTo>
                  <a:cubicBezTo>
                    <a:pt x="46" y="109"/>
                    <a:pt x="35" y="113"/>
                    <a:pt x="26" y="122"/>
                  </a:cubicBezTo>
                  <a:cubicBezTo>
                    <a:pt x="17" y="131"/>
                    <a:pt x="13" y="142"/>
                    <a:pt x="13" y="155"/>
                  </a:cubicBezTo>
                  <a:cubicBezTo>
                    <a:pt x="13" y="168"/>
                    <a:pt x="17" y="179"/>
                    <a:pt x="26" y="188"/>
                  </a:cubicBezTo>
                  <a:cubicBezTo>
                    <a:pt x="35" y="197"/>
                    <a:pt x="46" y="202"/>
                    <a:pt x="59" y="202"/>
                  </a:cubicBezTo>
                  <a:cubicBezTo>
                    <a:pt x="72" y="202"/>
                    <a:pt x="83" y="197"/>
                    <a:pt x="92" y="188"/>
                  </a:cubicBezTo>
                  <a:cubicBezTo>
                    <a:pt x="101" y="179"/>
                    <a:pt x="105" y="168"/>
                    <a:pt x="105" y="155"/>
                  </a:cubicBezTo>
                  <a:cubicBezTo>
                    <a:pt x="105" y="142"/>
                    <a:pt x="101" y="131"/>
                    <a:pt x="92" y="122"/>
                  </a:cubicBezTo>
                  <a:cubicBezTo>
                    <a:pt x="83" y="113"/>
                    <a:pt x="72" y="109"/>
                    <a:pt x="59" y="109"/>
                  </a:cubicBezTo>
                  <a:close/>
                  <a:moveTo>
                    <a:pt x="299" y="0"/>
                  </a:moveTo>
                  <a:lnTo>
                    <a:pt x="299" y="0"/>
                  </a:lnTo>
                  <a:cubicBezTo>
                    <a:pt x="287" y="0"/>
                    <a:pt x="276" y="4"/>
                    <a:pt x="267" y="12"/>
                  </a:cubicBezTo>
                  <a:cubicBezTo>
                    <a:pt x="258" y="21"/>
                    <a:pt x="253" y="32"/>
                    <a:pt x="253" y="45"/>
                  </a:cubicBezTo>
                  <a:cubicBezTo>
                    <a:pt x="253" y="58"/>
                    <a:pt x="258" y="69"/>
                    <a:pt x="267" y="78"/>
                  </a:cubicBezTo>
                  <a:cubicBezTo>
                    <a:pt x="276" y="87"/>
                    <a:pt x="287" y="91"/>
                    <a:pt x="299" y="91"/>
                  </a:cubicBezTo>
                  <a:cubicBezTo>
                    <a:pt x="312" y="91"/>
                    <a:pt x="323" y="87"/>
                    <a:pt x="332" y="78"/>
                  </a:cubicBezTo>
                  <a:cubicBezTo>
                    <a:pt x="341" y="69"/>
                    <a:pt x="346" y="58"/>
                    <a:pt x="346" y="45"/>
                  </a:cubicBezTo>
                  <a:cubicBezTo>
                    <a:pt x="346" y="32"/>
                    <a:pt x="341" y="21"/>
                    <a:pt x="332" y="12"/>
                  </a:cubicBezTo>
                  <a:cubicBezTo>
                    <a:pt x="323" y="4"/>
                    <a:pt x="312" y="0"/>
                    <a:pt x="299" y="0"/>
                  </a:cubicBezTo>
                  <a:close/>
                  <a:moveTo>
                    <a:pt x="178" y="54"/>
                  </a:moveTo>
                  <a:lnTo>
                    <a:pt x="178" y="54"/>
                  </a:lnTo>
                  <a:cubicBezTo>
                    <a:pt x="165" y="54"/>
                    <a:pt x="154" y="59"/>
                    <a:pt x="145" y="68"/>
                  </a:cubicBezTo>
                  <a:cubicBezTo>
                    <a:pt x="136" y="77"/>
                    <a:pt x="132" y="88"/>
                    <a:pt x="132" y="101"/>
                  </a:cubicBezTo>
                  <a:cubicBezTo>
                    <a:pt x="132" y="114"/>
                    <a:pt x="136" y="125"/>
                    <a:pt x="145" y="134"/>
                  </a:cubicBezTo>
                  <a:cubicBezTo>
                    <a:pt x="154" y="143"/>
                    <a:pt x="165" y="147"/>
                    <a:pt x="178" y="147"/>
                  </a:cubicBezTo>
                  <a:cubicBezTo>
                    <a:pt x="191" y="147"/>
                    <a:pt x="202" y="143"/>
                    <a:pt x="211" y="134"/>
                  </a:cubicBezTo>
                  <a:cubicBezTo>
                    <a:pt x="220" y="125"/>
                    <a:pt x="224" y="114"/>
                    <a:pt x="224" y="101"/>
                  </a:cubicBezTo>
                  <a:cubicBezTo>
                    <a:pt x="224" y="88"/>
                    <a:pt x="220" y="77"/>
                    <a:pt x="211" y="68"/>
                  </a:cubicBezTo>
                  <a:cubicBezTo>
                    <a:pt x="202" y="59"/>
                    <a:pt x="191" y="54"/>
                    <a:pt x="178" y="54"/>
                  </a:cubicBezTo>
                  <a:close/>
                  <a:moveTo>
                    <a:pt x="269" y="145"/>
                  </a:moveTo>
                  <a:lnTo>
                    <a:pt x="269" y="145"/>
                  </a:lnTo>
                  <a:lnTo>
                    <a:pt x="271" y="147"/>
                  </a:lnTo>
                  <a:cubicBezTo>
                    <a:pt x="272" y="148"/>
                    <a:pt x="273" y="154"/>
                    <a:pt x="274" y="163"/>
                  </a:cubicBezTo>
                  <a:cubicBezTo>
                    <a:pt x="275" y="180"/>
                    <a:pt x="275" y="199"/>
                    <a:pt x="275" y="220"/>
                  </a:cubicBezTo>
                  <a:lnTo>
                    <a:pt x="275" y="289"/>
                  </a:lnTo>
                  <a:lnTo>
                    <a:pt x="332" y="289"/>
                  </a:lnTo>
                  <a:lnTo>
                    <a:pt x="332" y="235"/>
                  </a:lnTo>
                  <a:cubicBezTo>
                    <a:pt x="332" y="202"/>
                    <a:pt x="332" y="175"/>
                    <a:pt x="333" y="152"/>
                  </a:cubicBezTo>
                  <a:lnTo>
                    <a:pt x="335" y="112"/>
                  </a:lnTo>
                  <a:lnTo>
                    <a:pt x="330" y="110"/>
                  </a:lnTo>
                  <a:cubicBezTo>
                    <a:pt x="311" y="115"/>
                    <a:pt x="296" y="119"/>
                    <a:pt x="285" y="121"/>
                  </a:cubicBezTo>
                  <a:cubicBezTo>
                    <a:pt x="274" y="123"/>
                    <a:pt x="258" y="125"/>
                    <a:pt x="240" y="126"/>
                  </a:cubicBezTo>
                  <a:lnTo>
                    <a:pt x="240" y="141"/>
                  </a:lnTo>
                  <a:cubicBezTo>
                    <a:pt x="251" y="142"/>
                    <a:pt x="258" y="142"/>
                    <a:pt x="260" y="142"/>
                  </a:cubicBezTo>
                  <a:cubicBezTo>
                    <a:pt x="264" y="143"/>
                    <a:pt x="267" y="144"/>
                    <a:pt x="269" y="145"/>
                  </a:cubicBezTo>
                  <a:close/>
                  <a:moveTo>
                    <a:pt x="154" y="207"/>
                  </a:moveTo>
                  <a:lnTo>
                    <a:pt x="154" y="207"/>
                  </a:lnTo>
                  <a:cubicBezTo>
                    <a:pt x="153" y="204"/>
                    <a:pt x="152" y="202"/>
                    <a:pt x="151" y="202"/>
                  </a:cubicBezTo>
                  <a:cubicBezTo>
                    <a:pt x="148" y="200"/>
                    <a:pt x="137" y="199"/>
                    <a:pt x="120" y="199"/>
                  </a:cubicBezTo>
                  <a:lnTo>
                    <a:pt x="120" y="184"/>
                  </a:lnTo>
                  <a:cubicBezTo>
                    <a:pt x="143" y="181"/>
                    <a:pt x="160" y="179"/>
                    <a:pt x="172" y="177"/>
                  </a:cubicBezTo>
                  <a:cubicBezTo>
                    <a:pt x="183" y="174"/>
                    <a:pt x="196" y="171"/>
                    <a:pt x="210" y="166"/>
                  </a:cubicBezTo>
                  <a:lnTo>
                    <a:pt x="215" y="169"/>
                  </a:lnTo>
                  <a:cubicBezTo>
                    <a:pt x="213" y="189"/>
                    <a:pt x="212" y="208"/>
                    <a:pt x="212" y="226"/>
                  </a:cubicBezTo>
                  <a:lnTo>
                    <a:pt x="212" y="289"/>
                  </a:lnTo>
                  <a:lnTo>
                    <a:pt x="155" y="289"/>
                  </a:lnTo>
                  <a:cubicBezTo>
                    <a:pt x="155" y="255"/>
                    <a:pt x="155" y="211"/>
                    <a:pt x="154" y="207"/>
                  </a:cubicBezTo>
                  <a:close/>
                </a:path>
              </a:pathLst>
            </a:custGeom>
            <a:solidFill>
              <a:srgbClr val="007D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
              <a:extLst>
                <a:ext uri="{FF2B5EF4-FFF2-40B4-BE49-F238E27FC236}">
                  <a16:creationId xmlns:a16="http://schemas.microsoft.com/office/drawing/2014/main" id="{91272319-FDDE-444D-95BE-56659C0A41A2}"/>
                </a:ext>
              </a:extLst>
            </p:cNvPr>
            <p:cNvSpPr>
              <a:spLocks noEditPoints="1"/>
            </p:cNvSpPr>
            <p:nvPr userDrawn="1"/>
          </p:nvSpPr>
          <p:spPr bwMode="auto">
            <a:xfrm>
              <a:off x="309" y="4222"/>
              <a:ext cx="598" cy="244"/>
            </a:xfrm>
            <a:custGeom>
              <a:avLst/>
              <a:gdLst>
                <a:gd name="T0" fmla="*/ 983 w 988"/>
                <a:gd name="T1" fmla="*/ 335 h 393"/>
                <a:gd name="T2" fmla="*/ 931 w 988"/>
                <a:gd name="T3" fmla="*/ 325 h 393"/>
                <a:gd name="T4" fmla="*/ 939 w 988"/>
                <a:gd name="T5" fmla="*/ 391 h 393"/>
                <a:gd name="T6" fmla="*/ 986 w 988"/>
                <a:gd name="T7" fmla="*/ 375 h 393"/>
                <a:gd name="T8" fmla="*/ 968 w 988"/>
                <a:gd name="T9" fmla="*/ 358 h 393"/>
                <a:gd name="T10" fmla="*/ 976 w 988"/>
                <a:gd name="T11" fmla="*/ 345 h 393"/>
                <a:gd name="T12" fmla="*/ 953 w 988"/>
                <a:gd name="T13" fmla="*/ 335 h 393"/>
                <a:gd name="T14" fmla="*/ 815 w 988"/>
                <a:gd name="T15" fmla="*/ 323 h 393"/>
                <a:gd name="T16" fmla="*/ 847 w 988"/>
                <a:gd name="T17" fmla="*/ 393 h 393"/>
                <a:gd name="T18" fmla="*/ 881 w 988"/>
                <a:gd name="T19" fmla="*/ 323 h 393"/>
                <a:gd name="T20" fmla="*/ 853 w 988"/>
                <a:gd name="T21" fmla="*/ 375 h 393"/>
                <a:gd name="T22" fmla="*/ 761 w 988"/>
                <a:gd name="T23" fmla="*/ 325 h 393"/>
                <a:gd name="T24" fmla="*/ 741 w 988"/>
                <a:gd name="T25" fmla="*/ 330 h 393"/>
                <a:gd name="T26" fmla="*/ 748 w 988"/>
                <a:gd name="T27" fmla="*/ 391 h 393"/>
                <a:gd name="T28" fmla="*/ 659 w 988"/>
                <a:gd name="T29" fmla="*/ 330 h 393"/>
                <a:gd name="T30" fmla="*/ 676 w 988"/>
                <a:gd name="T31" fmla="*/ 324 h 393"/>
                <a:gd name="T32" fmla="*/ 619 w 988"/>
                <a:gd name="T33" fmla="*/ 341 h 393"/>
                <a:gd name="T34" fmla="*/ 644 w 988"/>
                <a:gd name="T35" fmla="*/ 386 h 393"/>
                <a:gd name="T36" fmla="*/ 667 w 988"/>
                <a:gd name="T37" fmla="*/ 391 h 393"/>
                <a:gd name="T38" fmla="*/ 570 w 988"/>
                <a:gd name="T39" fmla="*/ 387 h 393"/>
                <a:gd name="T40" fmla="*/ 553 w 988"/>
                <a:gd name="T41" fmla="*/ 387 h 393"/>
                <a:gd name="T42" fmla="*/ 527 w 988"/>
                <a:gd name="T43" fmla="*/ 389 h 393"/>
                <a:gd name="T44" fmla="*/ 515 w 988"/>
                <a:gd name="T45" fmla="*/ 376 h 393"/>
                <a:gd name="T46" fmla="*/ 546 w 988"/>
                <a:gd name="T47" fmla="*/ 360 h 393"/>
                <a:gd name="T48" fmla="*/ 546 w 988"/>
                <a:gd name="T49" fmla="*/ 361 h 393"/>
                <a:gd name="T50" fmla="*/ 452 w 988"/>
                <a:gd name="T51" fmla="*/ 323 h 393"/>
                <a:gd name="T52" fmla="*/ 436 w 988"/>
                <a:gd name="T53" fmla="*/ 336 h 393"/>
                <a:gd name="T54" fmla="*/ 452 w 988"/>
                <a:gd name="T55" fmla="*/ 391 h 393"/>
                <a:gd name="T56" fmla="*/ 361 w 988"/>
                <a:gd name="T57" fmla="*/ 329 h 393"/>
                <a:gd name="T58" fmla="*/ 345 w 988"/>
                <a:gd name="T59" fmla="*/ 324 h 393"/>
                <a:gd name="T60" fmla="*/ 313 w 988"/>
                <a:gd name="T61" fmla="*/ 343 h 393"/>
                <a:gd name="T62" fmla="*/ 331 w 988"/>
                <a:gd name="T63" fmla="*/ 389 h 393"/>
                <a:gd name="T64" fmla="*/ 361 w 988"/>
                <a:gd name="T65" fmla="*/ 391 h 393"/>
                <a:gd name="T66" fmla="*/ 258 w 988"/>
                <a:gd name="T67" fmla="*/ 326 h 393"/>
                <a:gd name="T68" fmla="*/ 231 w 988"/>
                <a:gd name="T69" fmla="*/ 326 h 393"/>
                <a:gd name="T70" fmla="*/ 235 w 988"/>
                <a:gd name="T71" fmla="*/ 392 h 393"/>
                <a:gd name="T72" fmla="*/ 135 w 988"/>
                <a:gd name="T73" fmla="*/ 335 h 393"/>
                <a:gd name="T74" fmla="*/ 104 w 988"/>
                <a:gd name="T75" fmla="*/ 325 h 393"/>
                <a:gd name="T76" fmla="*/ 121 w 988"/>
                <a:gd name="T77" fmla="*/ 391 h 393"/>
                <a:gd name="T78" fmla="*/ 124 w 988"/>
                <a:gd name="T79" fmla="*/ 341 h 393"/>
                <a:gd name="T80" fmla="*/ 179 w 988"/>
                <a:gd name="T81" fmla="*/ 326 h 393"/>
                <a:gd name="T82" fmla="*/ 168 w 988"/>
                <a:gd name="T83" fmla="*/ 346 h 393"/>
                <a:gd name="T84" fmla="*/ 52 w 988"/>
                <a:gd name="T85" fmla="*/ 326 h 393"/>
                <a:gd name="T86" fmla="*/ 24 w 988"/>
                <a:gd name="T87" fmla="*/ 326 h 393"/>
                <a:gd name="T88" fmla="*/ 29 w 988"/>
                <a:gd name="T89" fmla="*/ 392 h 393"/>
                <a:gd name="T90" fmla="*/ 730 w 988"/>
                <a:gd name="T91" fmla="*/ 275 h 393"/>
                <a:gd name="T92" fmla="*/ 656 w 988"/>
                <a:gd name="T93" fmla="*/ 273 h 393"/>
                <a:gd name="T94" fmla="*/ 535 w 988"/>
                <a:gd name="T95" fmla="*/ 273 h 393"/>
                <a:gd name="T96" fmla="*/ 418 w 988"/>
                <a:gd name="T97" fmla="*/ 238 h 393"/>
                <a:gd name="T98" fmla="*/ 250 w 988"/>
                <a:gd name="T99" fmla="*/ 119 h 393"/>
                <a:gd name="T100" fmla="*/ 379 w 988"/>
                <a:gd name="T101" fmla="*/ 292 h 393"/>
                <a:gd name="T102" fmla="*/ 511 w 988"/>
                <a:gd name="T103" fmla="*/ 292 h 393"/>
                <a:gd name="T104" fmla="*/ 753 w 988"/>
                <a:gd name="T105" fmla="*/ 277 h 393"/>
                <a:gd name="T106" fmla="*/ 817 w 988"/>
                <a:gd name="T107" fmla="*/ 133 h 393"/>
                <a:gd name="T108" fmla="*/ 953 w 988"/>
                <a:gd name="T109" fmla="*/ 211 h 393"/>
                <a:gd name="T110" fmla="*/ 897 w 988"/>
                <a:gd name="T111" fmla="*/ 110 h 393"/>
                <a:gd name="T112" fmla="*/ 849 w 988"/>
                <a:gd name="T113" fmla="*/ 294 h 393"/>
                <a:gd name="T114" fmla="*/ 104 w 988"/>
                <a:gd name="T115" fmla="*/ 101 h 393"/>
                <a:gd name="T116" fmla="*/ 146 w 988"/>
                <a:gd name="T117" fmla="*/ 127 h 393"/>
                <a:gd name="T118" fmla="*/ 266 w 988"/>
                <a:gd name="T119" fmla="*/ 205 h 393"/>
                <a:gd name="T120" fmla="*/ 115 w 988"/>
                <a:gd name="T121" fmla="*/ 16 h 393"/>
                <a:gd name="T122" fmla="*/ 40 w 988"/>
                <a:gd name="T123" fmla="*/ 247 h 393"/>
                <a:gd name="T124" fmla="*/ 163 w 988"/>
                <a:gd name="T125" fmla="*/ 15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8" h="393">
                  <a:moveTo>
                    <a:pt x="953" y="335"/>
                  </a:moveTo>
                  <a:lnTo>
                    <a:pt x="953" y="335"/>
                  </a:lnTo>
                  <a:lnTo>
                    <a:pt x="953" y="333"/>
                  </a:lnTo>
                  <a:cubicBezTo>
                    <a:pt x="953" y="330"/>
                    <a:pt x="954" y="329"/>
                    <a:pt x="956" y="328"/>
                  </a:cubicBezTo>
                  <a:lnTo>
                    <a:pt x="959" y="328"/>
                  </a:lnTo>
                  <a:lnTo>
                    <a:pt x="965" y="328"/>
                  </a:lnTo>
                  <a:cubicBezTo>
                    <a:pt x="971" y="328"/>
                    <a:pt x="974" y="328"/>
                    <a:pt x="977" y="330"/>
                  </a:cubicBezTo>
                  <a:cubicBezTo>
                    <a:pt x="979" y="331"/>
                    <a:pt x="980" y="334"/>
                    <a:pt x="980" y="337"/>
                  </a:cubicBezTo>
                  <a:cubicBezTo>
                    <a:pt x="980" y="338"/>
                    <a:pt x="981" y="339"/>
                    <a:pt x="981" y="339"/>
                  </a:cubicBezTo>
                  <a:cubicBezTo>
                    <a:pt x="983" y="339"/>
                    <a:pt x="983" y="338"/>
                    <a:pt x="983" y="335"/>
                  </a:cubicBezTo>
                  <a:cubicBezTo>
                    <a:pt x="983" y="334"/>
                    <a:pt x="983" y="332"/>
                    <a:pt x="983" y="329"/>
                  </a:cubicBezTo>
                  <a:cubicBezTo>
                    <a:pt x="983" y="327"/>
                    <a:pt x="982" y="326"/>
                    <a:pt x="982" y="325"/>
                  </a:cubicBezTo>
                  <a:lnTo>
                    <a:pt x="981" y="324"/>
                  </a:lnTo>
                  <a:lnTo>
                    <a:pt x="980" y="324"/>
                  </a:lnTo>
                  <a:cubicBezTo>
                    <a:pt x="978" y="324"/>
                    <a:pt x="971" y="324"/>
                    <a:pt x="960" y="324"/>
                  </a:cubicBezTo>
                  <a:lnTo>
                    <a:pt x="942" y="324"/>
                  </a:lnTo>
                  <a:lnTo>
                    <a:pt x="937" y="324"/>
                  </a:lnTo>
                  <a:lnTo>
                    <a:pt x="934" y="324"/>
                  </a:lnTo>
                  <a:lnTo>
                    <a:pt x="933" y="323"/>
                  </a:lnTo>
                  <a:lnTo>
                    <a:pt x="931" y="325"/>
                  </a:lnTo>
                  <a:lnTo>
                    <a:pt x="933" y="326"/>
                  </a:lnTo>
                  <a:cubicBezTo>
                    <a:pt x="936" y="327"/>
                    <a:pt x="939" y="328"/>
                    <a:pt x="940" y="329"/>
                  </a:cubicBezTo>
                  <a:cubicBezTo>
                    <a:pt x="941" y="330"/>
                    <a:pt x="942" y="333"/>
                    <a:pt x="942" y="336"/>
                  </a:cubicBezTo>
                  <a:lnTo>
                    <a:pt x="942" y="375"/>
                  </a:lnTo>
                  <a:cubicBezTo>
                    <a:pt x="942" y="378"/>
                    <a:pt x="942" y="381"/>
                    <a:pt x="941" y="382"/>
                  </a:cubicBezTo>
                  <a:cubicBezTo>
                    <a:pt x="941" y="385"/>
                    <a:pt x="940" y="386"/>
                    <a:pt x="940" y="387"/>
                  </a:cubicBezTo>
                  <a:cubicBezTo>
                    <a:pt x="939" y="388"/>
                    <a:pt x="938" y="388"/>
                    <a:pt x="936" y="389"/>
                  </a:cubicBezTo>
                  <a:lnTo>
                    <a:pt x="935" y="390"/>
                  </a:lnTo>
                  <a:lnTo>
                    <a:pt x="936" y="392"/>
                  </a:lnTo>
                  <a:cubicBezTo>
                    <a:pt x="937" y="392"/>
                    <a:pt x="938" y="391"/>
                    <a:pt x="939" y="391"/>
                  </a:cubicBezTo>
                  <a:cubicBezTo>
                    <a:pt x="944" y="391"/>
                    <a:pt x="948" y="391"/>
                    <a:pt x="950" y="391"/>
                  </a:cubicBezTo>
                  <a:cubicBezTo>
                    <a:pt x="954" y="391"/>
                    <a:pt x="956" y="391"/>
                    <a:pt x="959" y="391"/>
                  </a:cubicBezTo>
                  <a:lnTo>
                    <a:pt x="964" y="392"/>
                  </a:lnTo>
                  <a:cubicBezTo>
                    <a:pt x="967" y="392"/>
                    <a:pt x="969" y="392"/>
                    <a:pt x="971" y="392"/>
                  </a:cubicBezTo>
                  <a:cubicBezTo>
                    <a:pt x="975" y="392"/>
                    <a:pt x="978" y="392"/>
                    <a:pt x="980" y="390"/>
                  </a:cubicBezTo>
                  <a:cubicBezTo>
                    <a:pt x="982" y="389"/>
                    <a:pt x="984" y="388"/>
                    <a:pt x="985" y="385"/>
                  </a:cubicBezTo>
                  <a:cubicBezTo>
                    <a:pt x="987" y="382"/>
                    <a:pt x="988" y="379"/>
                    <a:pt x="988" y="376"/>
                  </a:cubicBezTo>
                  <a:lnTo>
                    <a:pt x="987" y="375"/>
                  </a:lnTo>
                  <a:lnTo>
                    <a:pt x="987" y="374"/>
                  </a:lnTo>
                  <a:lnTo>
                    <a:pt x="986" y="375"/>
                  </a:lnTo>
                  <a:cubicBezTo>
                    <a:pt x="982" y="383"/>
                    <a:pt x="973" y="387"/>
                    <a:pt x="960" y="387"/>
                  </a:cubicBezTo>
                  <a:cubicBezTo>
                    <a:pt x="958" y="387"/>
                    <a:pt x="957" y="387"/>
                    <a:pt x="956" y="386"/>
                  </a:cubicBezTo>
                  <a:cubicBezTo>
                    <a:pt x="956" y="386"/>
                    <a:pt x="955" y="385"/>
                    <a:pt x="954" y="383"/>
                  </a:cubicBezTo>
                  <a:cubicBezTo>
                    <a:pt x="954" y="381"/>
                    <a:pt x="953" y="378"/>
                    <a:pt x="953" y="373"/>
                  </a:cubicBezTo>
                  <a:lnTo>
                    <a:pt x="953" y="369"/>
                  </a:lnTo>
                  <a:cubicBezTo>
                    <a:pt x="953" y="365"/>
                    <a:pt x="953" y="363"/>
                    <a:pt x="954" y="361"/>
                  </a:cubicBezTo>
                  <a:cubicBezTo>
                    <a:pt x="954" y="360"/>
                    <a:pt x="954" y="359"/>
                    <a:pt x="955" y="358"/>
                  </a:cubicBezTo>
                  <a:cubicBezTo>
                    <a:pt x="955" y="358"/>
                    <a:pt x="956" y="357"/>
                    <a:pt x="958" y="357"/>
                  </a:cubicBezTo>
                  <a:lnTo>
                    <a:pt x="961" y="357"/>
                  </a:lnTo>
                  <a:cubicBezTo>
                    <a:pt x="965" y="357"/>
                    <a:pt x="967" y="358"/>
                    <a:pt x="968" y="358"/>
                  </a:cubicBezTo>
                  <a:cubicBezTo>
                    <a:pt x="969" y="358"/>
                    <a:pt x="970" y="359"/>
                    <a:pt x="971" y="359"/>
                  </a:cubicBezTo>
                  <a:cubicBezTo>
                    <a:pt x="973" y="361"/>
                    <a:pt x="974" y="363"/>
                    <a:pt x="974" y="366"/>
                  </a:cubicBezTo>
                  <a:cubicBezTo>
                    <a:pt x="975" y="367"/>
                    <a:pt x="975" y="368"/>
                    <a:pt x="976" y="368"/>
                  </a:cubicBezTo>
                  <a:lnTo>
                    <a:pt x="977" y="367"/>
                  </a:lnTo>
                  <a:lnTo>
                    <a:pt x="977" y="366"/>
                  </a:lnTo>
                  <a:lnTo>
                    <a:pt x="977" y="364"/>
                  </a:lnTo>
                  <a:cubicBezTo>
                    <a:pt x="977" y="362"/>
                    <a:pt x="977" y="360"/>
                    <a:pt x="976" y="357"/>
                  </a:cubicBezTo>
                  <a:cubicBezTo>
                    <a:pt x="976" y="353"/>
                    <a:pt x="976" y="351"/>
                    <a:pt x="976" y="350"/>
                  </a:cubicBezTo>
                  <a:lnTo>
                    <a:pt x="976" y="348"/>
                  </a:lnTo>
                  <a:lnTo>
                    <a:pt x="976" y="345"/>
                  </a:lnTo>
                  <a:lnTo>
                    <a:pt x="975" y="344"/>
                  </a:lnTo>
                  <a:lnTo>
                    <a:pt x="974" y="345"/>
                  </a:lnTo>
                  <a:lnTo>
                    <a:pt x="973" y="347"/>
                  </a:lnTo>
                  <a:cubicBezTo>
                    <a:pt x="971" y="351"/>
                    <a:pt x="968" y="353"/>
                    <a:pt x="965" y="353"/>
                  </a:cubicBezTo>
                  <a:lnTo>
                    <a:pt x="961" y="353"/>
                  </a:lnTo>
                  <a:lnTo>
                    <a:pt x="959" y="353"/>
                  </a:lnTo>
                  <a:lnTo>
                    <a:pt x="957" y="353"/>
                  </a:lnTo>
                  <a:cubicBezTo>
                    <a:pt x="955" y="353"/>
                    <a:pt x="954" y="352"/>
                    <a:pt x="954" y="352"/>
                  </a:cubicBezTo>
                  <a:cubicBezTo>
                    <a:pt x="953" y="351"/>
                    <a:pt x="953" y="349"/>
                    <a:pt x="953" y="346"/>
                  </a:cubicBezTo>
                  <a:lnTo>
                    <a:pt x="953" y="335"/>
                  </a:lnTo>
                  <a:close/>
                  <a:moveTo>
                    <a:pt x="839" y="348"/>
                  </a:moveTo>
                  <a:lnTo>
                    <a:pt x="839" y="348"/>
                  </a:lnTo>
                  <a:cubicBezTo>
                    <a:pt x="836" y="339"/>
                    <a:pt x="834" y="333"/>
                    <a:pt x="834" y="331"/>
                  </a:cubicBezTo>
                  <a:cubicBezTo>
                    <a:pt x="834" y="328"/>
                    <a:pt x="835" y="327"/>
                    <a:pt x="838" y="326"/>
                  </a:cubicBezTo>
                  <a:cubicBezTo>
                    <a:pt x="839" y="326"/>
                    <a:pt x="840" y="325"/>
                    <a:pt x="840" y="325"/>
                  </a:cubicBezTo>
                  <a:lnTo>
                    <a:pt x="838" y="323"/>
                  </a:lnTo>
                  <a:cubicBezTo>
                    <a:pt x="838" y="323"/>
                    <a:pt x="836" y="323"/>
                    <a:pt x="834" y="324"/>
                  </a:cubicBezTo>
                  <a:lnTo>
                    <a:pt x="829" y="324"/>
                  </a:lnTo>
                  <a:lnTo>
                    <a:pt x="821" y="324"/>
                  </a:lnTo>
                  <a:cubicBezTo>
                    <a:pt x="818" y="324"/>
                    <a:pt x="816" y="323"/>
                    <a:pt x="815" y="323"/>
                  </a:cubicBezTo>
                  <a:lnTo>
                    <a:pt x="813" y="323"/>
                  </a:lnTo>
                  <a:lnTo>
                    <a:pt x="812" y="325"/>
                  </a:lnTo>
                  <a:cubicBezTo>
                    <a:pt x="812" y="325"/>
                    <a:pt x="813" y="326"/>
                    <a:pt x="814" y="326"/>
                  </a:cubicBezTo>
                  <a:cubicBezTo>
                    <a:pt x="816" y="327"/>
                    <a:pt x="818" y="328"/>
                    <a:pt x="819" y="330"/>
                  </a:cubicBezTo>
                  <a:cubicBezTo>
                    <a:pt x="821" y="332"/>
                    <a:pt x="822" y="336"/>
                    <a:pt x="825" y="342"/>
                  </a:cubicBezTo>
                  <a:cubicBezTo>
                    <a:pt x="827" y="347"/>
                    <a:pt x="829" y="353"/>
                    <a:pt x="832" y="359"/>
                  </a:cubicBezTo>
                  <a:lnTo>
                    <a:pt x="844" y="386"/>
                  </a:lnTo>
                  <a:lnTo>
                    <a:pt x="845" y="389"/>
                  </a:lnTo>
                  <a:lnTo>
                    <a:pt x="846" y="391"/>
                  </a:lnTo>
                  <a:lnTo>
                    <a:pt x="847" y="393"/>
                  </a:lnTo>
                  <a:cubicBezTo>
                    <a:pt x="848" y="393"/>
                    <a:pt x="849" y="392"/>
                    <a:pt x="850" y="390"/>
                  </a:cubicBezTo>
                  <a:cubicBezTo>
                    <a:pt x="850" y="390"/>
                    <a:pt x="851" y="388"/>
                    <a:pt x="853" y="384"/>
                  </a:cubicBezTo>
                  <a:cubicBezTo>
                    <a:pt x="853" y="384"/>
                    <a:pt x="854" y="380"/>
                    <a:pt x="857" y="374"/>
                  </a:cubicBezTo>
                  <a:lnTo>
                    <a:pt x="866" y="356"/>
                  </a:lnTo>
                  <a:lnTo>
                    <a:pt x="873" y="339"/>
                  </a:lnTo>
                  <a:cubicBezTo>
                    <a:pt x="875" y="334"/>
                    <a:pt x="877" y="330"/>
                    <a:pt x="878" y="329"/>
                  </a:cubicBezTo>
                  <a:cubicBezTo>
                    <a:pt x="879" y="327"/>
                    <a:pt x="881" y="326"/>
                    <a:pt x="883" y="326"/>
                  </a:cubicBezTo>
                  <a:lnTo>
                    <a:pt x="884" y="324"/>
                  </a:lnTo>
                  <a:lnTo>
                    <a:pt x="883" y="323"/>
                  </a:lnTo>
                  <a:lnTo>
                    <a:pt x="881" y="323"/>
                  </a:lnTo>
                  <a:cubicBezTo>
                    <a:pt x="879" y="324"/>
                    <a:pt x="877" y="324"/>
                    <a:pt x="874" y="324"/>
                  </a:cubicBezTo>
                  <a:cubicBezTo>
                    <a:pt x="873" y="324"/>
                    <a:pt x="871" y="324"/>
                    <a:pt x="869" y="324"/>
                  </a:cubicBezTo>
                  <a:lnTo>
                    <a:pt x="863" y="323"/>
                  </a:lnTo>
                  <a:cubicBezTo>
                    <a:pt x="862" y="323"/>
                    <a:pt x="861" y="323"/>
                    <a:pt x="861" y="323"/>
                  </a:cubicBezTo>
                  <a:lnTo>
                    <a:pt x="860" y="324"/>
                  </a:lnTo>
                  <a:lnTo>
                    <a:pt x="861" y="326"/>
                  </a:lnTo>
                  <a:cubicBezTo>
                    <a:pt x="864" y="326"/>
                    <a:pt x="866" y="327"/>
                    <a:pt x="867" y="328"/>
                  </a:cubicBezTo>
                  <a:cubicBezTo>
                    <a:pt x="869" y="330"/>
                    <a:pt x="870" y="331"/>
                    <a:pt x="870" y="333"/>
                  </a:cubicBezTo>
                  <a:cubicBezTo>
                    <a:pt x="870" y="337"/>
                    <a:pt x="868" y="343"/>
                    <a:pt x="864" y="351"/>
                  </a:cubicBezTo>
                  <a:lnTo>
                    <a:pt x="853" y="375"/>
                  </a:lnTo>
                  <a:lnTo>
                    <a:pt x="852" y="377"/>
                  </a:lnTo>
                  <a:lnTo>
                    <a:pt x="850" y="375"/>
                  </a:lnTo>
                  <a:lnTo>
                    <a:pt x="839" y="348"/>
                  </a:lnTo>
                  <a:close/>
                  <a:moveTo>
                    <a:pt x="754" y="376"/>
                  </a:moveTo>
                  <a:lnTo>
                    <a:pt x="754" y="376"/>
                  </a:lnTo>
                  <a:lnTo>
                    <a:pt x="754" y="334"/>
                  </a:lnTo>
                  <a:cubicBezTo>
                    <a:pt x="754" y="331"/>
                    <a:pt x="754" y="329"/>
                    <a:pt x="755" y="328"/>
                  </a:cubicBezTo>
                  <a:cubicBezTo>
                    <a:pt x="756" y="327"/>
                    <a:pt x="757" y="327"/>
                    <a:pt x="760" y="326"/>
                  </a:cubicBezTo>
                  <a:lnTo>
                    <a:pt x="761" y="326"/>
                  </a:lnTo>
                  <a:lnTo>
                    <a:pt x="761" y="325"/>
                  </a:lnTo>
                  <a:lnTo>
                    <a:pt x="760" y="323"/>
                  </a:lnTo>
                  <a:cubicBezTo>
                    <a:pt x="758" y="323"/>
                    <a:pt x="755" y="324"/>
                    <a:pt x="752" y="324"/>
                  </a:cubicBezTo>
                  <a:lnTo>
                    <a:pt x="748" y="324"/>
                  </a:lnTo>
                  <a:cubicBezTo>
                    <a:pt x="745" y="324"/>
                    <a:pt x="743" y="324"/>
                    <a:pt x="741" y="324"/>
                  </a:cubicBezTo>
                  <a:cubicBezTo>
                    <a:pt x="738" y="324"/>
                    <a:pt x="736" y="324"/>
                    <a:pt x="735" y="324"/>
                  </a:cubicBezTo>
                  <a:lnTo>
                    <a:pt x="733" y="324"/>
                  </a:lnTo>
                  <a:lnTo>
                    <a:pt x="731" y="325"/>
                  </a:lnTo>
                  <a:lnTo>
                    <a:pt x="732" y="326"/>
                  </a:lnTo>
                  <a:cubicBezTo>
                    <a:pt x="733" y="327"/>
                    <a:pt x="734" y="327"/>
                    <a:pt x="735" y="327"/>
                  </a:cubicBezTo>
                  <a:cubicBezTo>
                    <a:pt x="738" y="328"/>
                    <a:pt x="740" y="328"/>
                    <a:pt x="741" y="330"/>
                  </a:cubicBezTo>
                  <a:cubicBezTo>
                    <a:pt x="742" y="331"/>
                    <a:pt x="743" y="333"/>
                    <a:pt x="743" y="336"/>
                  </a:cubicBezTo>
                  <a:lnTo>
                    <a:pt x="743" y="375"/>
                  </a:lnTo>
                  <a:lnTo>
                    <a:pt x="743" y="380"/>
                  </a:lnTo>
                  <a:cubicBezTo>
                    <a:pt x="743" y="383"/>
                    <a:pt x="742" y="385"/>
                    <a:pt x="742" y="386"/>
                  </a:cubicBezTo>
                  <a:cubicBezTo>
                    <a:pt x="741" y="387"/>
                    <a:pt x="739" y="388"/>
                    <a:pt x="737" y="389"/>
                  </a:cubicBezTo>
                  <a:lnTo>
                    <a:pt x="735" y="390"/>
                  </a:lnTo>
                  <a:lnTo>
                    <a:pt x="736" y="391"/>
                  </a:lnTo>
                  <a:lnTo>
                    <a:pt x="737" y="392"/>
                  </a:lnTo>
                  <a:cubicBezTo>
                    <a:pt x="738" y="392"/>
                    <a:pt x="739" y="391"/>
                    <a:pt x="740" y="391"/>
                  </a:cubicBezTo>
                  <a:cubicBezTo>
                    <a:pt x="742" y="391"/>
                    <a:pt x="745" y="391"/>
                    <a:pt x="748" y="391"/>
                  </a:cubicBezTo>
                  <a:cubicBezTo>
                    <a:pt x="751" y="391"/>
                    <a:pt x="754" y="391"/>
                    <a:pt x="759" y="391"/>
                  </a:cubicBezTo>
                  <a:cubicBezTo>
                    <a:pt x="760" y="391"/>
                    <a:pt x="762" y="392"/>
                    <a:pt x="763" y="392"/>
                  </a:cubicBezTo>
                  <a:cubicBezTo>
                    <a:pt x="765" y="392"/>
                    <a:pt x="766" y="391"/>
                    <a:pt x="766" y="390"/>
                  </a:cubicBezTo>
                  <a:cubicBezTo>
                    <a:pt x="766" y="389"/>
                    <a:pt x="765" y="389"/>
                    <a:pt x="763" y="389"/>
                  </a:cubicBezTo>
                  <a:cubicBezTo>
                    <a:pt x="761" y="389"/>
                    <a:pt x="759" y="388"/>
                    <a:pt x="757" y="387"/>
                  </a:cubicBezTo>
                  <a:cubicBezTo>
                    <a:pt x="756" y="385"/>
                    <a:pt x="755" y="383"/>
                    <a:pt x="754" y="381"/>
                  </a:cubicBezTo>
                  <a:lnTo>
                    <a:pt x="754" y="376"/>
                  </a:lnTo>
                  <a:close/>
                  <a:moveTo>
                    <a:pt x="657" y="336"/>
                  </a:moveTo>
                  <a:lnTo>
                    <a:pt x="657" y="336"/>
                  </a:lnTo>
                  <a:cubicBezTo>
                    <a:pt x="657" y="333"/>
                    <a:pt x="658" y="331"/>
                    <a:pt x="659" y="330"/>
                  </a:cubicBezTo>
                  <a:cubicBezTo>
                    <a:pt x="660" y="329"/>
                    <a:pt x="663" y="329"/>
                    <a:pt x="668" y="329"/>
                  </a:cubicBezTo>
                  <a:cubicBezTo>
                    <a:pt x="672" y="329"/>
                    <a:pt x="675" y="329"/>
                    <a:pt x="677" y="331"/>
                  </a:cubicBezTo>
                  <a:cubicBezTo>
                    <a:pt x="679" y="332"/>
                    <a:pt x="680" y="334"/>
                    <a:pt x="681" y="337"/>
                  </a:cubicBezTo>
                  <a:cubicBezTo>
                    <a:pt x="681" y="339"/>
                    <a:pt x="682" y="339"/>
                    <a:pt x="682" y="339"/>
                  </a:cubicBezTo>
                  <a:lnTo>
                    <a:pt x="684" y="338"/>
                  </a:lnTo>
                  <a:cubicBezTo>
                    <a:pt x="684" y="337"/>
                    <a:pt x="684" y="335"/>
                    <a:pt x="683" y="333"/>
                  </a:cubicBezTo>
                  <a:cubicBezTo>
                    <a:pt x="683" y="331"/>
                    <a:pt x="683" y="330"/>
                    <a:pt x="683" y="329"/>
                  </a:cubicBezTo>
                  <a:lnTo>
                    <a:pt x="683" y="326"/>
                  </a:lnTo>
                  <a:cubicBezTo>
                    <a:pt x="683" y="324"/>
                    <a:pt x="682" y="324"/>
                    <a:pt x="680" y="324"/>
                  </a:cubicBezTo>
                  <a:cubicBezTo>
                    <a:pt x="679" y="324"/>
                    <a:pt x="678" y="324"/>
                    <a:pt x="676" y="324"/>
                  </a:cubicBezTo>
                  <a:cubicBezTo>
                    <a:pt x="668" y="324"/>
                    <a:pt x="660" y="324"/>
                    <a:pt x="652" y="324"/>
                  </a:cubicBezTo>
                  <a:lnTo>
                    <a:pt x="640" y="324"/>
                  </a:lnTo>
                  <a:lnTo>
                    <a:pt x="630" y="324"/>
                  </a:lnTo>
                  <a:cubicBezTo>
                    <a:pt x="628" y="324"/>
                    <a:pt x="626" y="324"/>
                    <a:pt x="624" y="324"/>
                  </a:cubicBezTo>
                  <a:lnTo>
                    <a:pt x="623" y="324"/>
                  </a:lnTo>
                  <a:cubicBezTo>
                    <a:pt x="621" y="324"/>
                    <a:pt x="621" y="325"/>
                    <a:pt x="621" y="326"/>
                  </a:cubicBezTo>
                  <a:lnTo>
                    <a:pt x="620" y="329"/>
                  </a:lnTo>
                  <a:lnTo>
                    <a:pt x="620" y="333"/>
                  </a:lnTo>
                  <a:lnTo>
                    <a:pt x="619" y="338"/>
                  </a:lnTo>
                  <a:cubicBezTo>
                    <a:pt x="619" y="339"/>
                    <a:pt x="619" y="340"/>
                    <a:pt x="619" y="341"/>
                  </a:cubicBezTo>
                  <a:lnTo>
                    <a:pt x="620" y="343"/>
                  </a:lnTo>
                  <a:cubicBezTo>
                    <a:pt x="621" y="343"/>
                    <a:pt x="622" y="342"/>
                    <a:pt x="622" y="341"/>
                  </a:cubicBezTo>
                  <a:lnTo>
                    <a:pt x="622" y="339"/>
                  </a:lnTo>
                  <a:cubicBezTo>
                    <a:pt x="623" y="336"/>
                    <a:pt x="624" y="334"/>
                    <a:pt x="625" y="333"/>
                  </a:cubicBezTo>
                  <a:cubicBezTo>
                    <a:pt x="625" y="332"/>
                    <a:pt x="626" y="331"/>
                    <a:pt x="628" y="330"/>
                  </a:cubicBezTo>
                  <a:cubicBezTo>
                    <a:pt x="631" y="329"/>
                    <a:pt x="635" y="329"/>
                    <a:pt x="642" y="329"/>
                  </a:cubicBezTo>
                  <a:cubicBezTo>
                    <a:pt x="644" y="329"/>
                    <a:pt x="646" y="330"/>
                    <a:pt x="646" y="333"/>
                  </a:cubicBezTo>
                  <a:lnTo>
                    <a:pt x="646" y="377"/>
                  </a:lnTo>
                  <a:lnTo>
                    <a:pt x="646" y="379"/>
                  </a:lnTo>
                  <a:cubicBezTo>
                    <a:pt x="646" y="382"/>
                    <a:pt x="645" y="384"/>
                    <a:pt x="644" y="386"/>
                  </a:cubicBezTo>
                  <a:cubicBezTo>
                    <a:pt x="642" y="387"/>
                    <a:pt x="640" y="388"/>
                    <a:pt x="638" y="389"/>
                  </a:cubicBezTo>
                  <a:lnTo>
                    <a:pt x="636" y="389"/>
                  </a:lnTo>
                  <a:lnTo>
                    <a:pt x="635" y="390"/>
                  </a:lnTo>
                  <a:lnTo>
                    <a:pt x="637" y="392"/>
                  </a:lnTo>
                  <a:lnTo>
                    <a:pt x="639" y="392"/>
                  </a:lnTo>
                  <a:lnTo>
                    <a:pt x="650" y="391"/>
                  </a:lnTo>
                  <a:cubicBezTo>
                    <a:pt x="652" y="391"/>
                    <a:pt x="653" y="391"/>
                    <a:pt x="655" y="391"/>
                  </a:cubicBezTo>
                  <a:lnTo>
                    <a:pt x="657" y="391"/>
                  </a:lnTo>
                  <a:lnTo>
                    <a:pt x="663" y="391"/>
                  </a:lnTo>
                  <a:lnTo>
                    <a:pt x="667" y="391"/>
                  </a:lnTo>
                  <a:lnTo>
                    <a:pt x="668" y="391"/>
                  </a:lnTo>
                  <a:lnTo>
                    <a:pt x="670" y="390"/>
                  </a:lnTo>
                  <a:lnTo>
                    <a:pt x="668" y="388"/>
                  </a:lnTo>
                  <a:cubicBezTo>
                    <a:pt x="664" y="388"/>
                    <a:pt x="661" y="387"/>
                    <a:pt x="660" y="385"/>
                  </a:cubicBezTo>
                  <a:cubicBezTo>
                    <a:pt x="658" y="382"/>
                    <a:pt x="657" y="378"/>
                    <a:pt x="657" y="373"/>
                  </a:cubicBezTo>
                  <a:lnTo>
                    <a:pt x="657" y="336"/>
                  </a:lnTo>
                  <a:close/>
                  <a:moveTo>
                    <a:pt x="544" y="329"/>
                  </a:moveTo>
                  <a:lnTo>
                    <a:pt x="544" y="329"/>
                  </a:lnTo>
                  <a:lnTo>
                    <a:pt x="566" y="381"/>
                  </a:lnTo>
                  <a:cubicBezTo>
                    <a:pt x="568" y="383"/>
                    <a:pt x="569" y="385"/>
                    <a:pt x="570" y="387"/>
                  </a:cubicBezTo>
                  <a:cubicBezTo>
                    <a:pt x="572" y="388"/>
                    <a:pt x="574" y="389"/>
                    <a:pt x="576" y="389"/>
                  </a:cubicBezTo>
                  <a:lnTo>
                    <a:pt x="577" y="391"/>
                  </a:lnTo>
                  <a:lnTo>
                    <a:pt x="576" y="392"/>
                  </a:lnTo>
                  <a:lnTo>
                    <a:pt x="574" y="392"/>
                  </a:lnTo>
                  <a:cubicBezTo>
                    <a:pt x="572" y="391"/>
                    <a:pt x="568" y="391"/>
                    <a:pt x="562" y="391"/>
                  </a:cubicBezTo>
                  <a:cubicBezTo>
                    <a:pt x="556" y="391"/>
                    <a:pt x="552" y="391"/>
                    <a:pt x="550" y="392"/>
                  </a:cubicBezTo>
                  <a:lnTo>
                    <a:pt x="549" y="392"/>
                  </a:lnTo>
                  <a:lnTo>
                    <a:pt x="548" y="390"/>
                  </a:lnTo>
                  <a:lnTo>
                    <a:pt x="549" y="389"/>
                  </a:lnTo>
                  <a:cubicBezTo>
                    <a:pt x="550" y="389"/>
                    <a:pt x="552" y="388"/>
                    <a:pt x="553" y="387"/>
                  </a:cubicBezTo>
                  <a:cubicBezTo>
                    <a:pt x="554" y="386"/>
                    <a:pt x="554" y="384"/>
                    <a:pt x="554" y="383"/>
                  </a:cubicBezTo>
                  <a:cubicBezTo>
                    <a:pt x="554" y="381"/>
                    <a:pt x="553" y="377"/>
                    <a:pt x="550" y="371"/>
                  </a:cubicBezTo>
                  <a:cubicBezTo>
                    <a:pt x="549" y="369"/>
                    <a:pt x="548" y="368"/>
                    <a:pt x="547" y="368"/>
                  </a:cubicBezTo>
                  <a:cubicBezTo>
                    <a:pt x="546" y="367"/>
                    <a:pt x="542" y="367"/>
                    <a:pt x="536" y="367"/>
                  </a:cubicBezTo>
                  <a:lnTo>
                    <a:pt x="529" y="367"/>
                  </a:lnTo>
                  <a:lnTo>
                    <a:pt x="525" y="368"/>
                  </a:lnTo>
                  <a:cubicBezTo>
                    <a:pt x="523" y="369"/>
                    <a:pt x="522" y="371"/>
                    <a:pt x="520" y="374"/>
                  </a:cubicBezTo>
                  <a:lnTo>
                    <a:pt x="519" y="378"/>
                  </a:lnTo>
                  <a:lnTo>
                    <a:pt x="518" y="382"/>
                  </a:lnTo>
                  <a:cubicBezTo>
                    <a:pt x="518" y="386"/>
                    <a:pt x="521" y="388"/>
                    <a:pt x="527" y="389"/>
                  </a:cubicBezTo>
                  <a:cubicBezTo>
                    <a:pt x="528" y="389"/>
                    <a:pt x="529" y="389"/>
                    <a:pt x="529" y="390"/>
                  </a:cubicBezTo>
                  <a:lnTo>
                    <a:pt x="527" y="392"/>
                  </a:lnTo>
                  <a:lnTo>
                    <a:pt x="524" y="391"/>
                  </a:lnTo>
                  <a:cubicBezTo>
                    <a:pt x="522" y="391"/>
                    <a:pt x="520" y="391"/>
                    <a:pt x="519" y="391"/>
                  </a:cubicBezTo>
                  <a:cubicBezTo>
                    <a:pt x="517" y="391"/>
                    <a:pt x="515" y="391"/>
                    <a:pt x="511" y="391"/>
                  </a:cubicBezTo>
                  <a:cubicBezTo>
                    <a:pt x="509" y="391"/>
                    <a:pt x="507" y="391"/>
                    <a:pt x="506" y="391"/>
                  </a:cubicBezTo>
                  <a:lnTo>
                    <a:pt x="505" y="390"/>
                  </a:lnTo>
                  <a:lnTo>
                    <a:pt x="506" y="389"/>
                  </a:lnTo>
                  <a:cubicBezTo>
                    <a:pt x="508" y="388"/>
                    <a:pt x="510" y="387"/>
                    <a:pt x="511" y="386"/>
                  </a:cubicBezTo>
                  <a:cubicBezTo>
                    <a:pt x="512" y="384"/>
                    <a:pt x="513" y="381"/>
                    <a:pt x="515" y="376"/>
                  </a:cubicBezTo>
                  <a:lnTo>
                    <a:pt x="529" y="345"/>
                  </a:lnTo>
                  <a:cubicBezTo>
                    <a:pt x="530" y="343"/>
                    <a:pt x="531" y="341"/>
                    <a:pt x="531" y="340"/>
                  </a:cubicBezTo>
                  <a:lnTo>
                    <a:pt x="536" y="331"/>
                  </a:lnTo>
                  <a:lnTo>
                    <a:pt x="538" y="326"/>
                  </a:lnTo>
                  <a:lnTo>
                    <a:pt x="538" y="326"/>
                  </a:lnTo>
                  <a:cubicBezTo>
                    <a:pt x="539" y="324"/>
                    <a:pt x="540" y="323"/>
                    <a:pt x="540" y="323"/>
                  </a:cubicBezTo>
                  <a:cubicBezTo>
                    <a:pt x="541" y="323"/>
                    <a:pt x="542" y="324"/>
                    <a:pt x="543" y="327"/>
                  </a:cubicBezTo>
                  <a:lnTo>
                    <a:pt x="544" y="329"/>
                  </a:lnTo>
                  <a:close/>
                  <a:moveTo>
                    <a:pt x="546" y="360"/>
                  </a:moveTo>
                  <a:lnTo>
                    <a:pt x="546" y="360"/>
                  </a:lnTo>
                  <a:lnTo>
                    <a:pt x="539" y="345"/>
                  </a:lnTo>
                  <a:cubicBezTo>
                    <a:pt x="538" y="341"/>
                    <a:pt x="537" y="340"/>
                    <a:pt x="536" y="340"/>
                  </a:cubicBezTo>
                  <a:cubicBezTo>
                    <a:pt x="536" y="340"/>
                    <a:pt x="535" y="341"/>
                    <a:pt x="534" y="343"/>
                  </a:cubicBezTo>
                  <a:lnTo>
                    <a:pt x="533" y="345"/>
                  </a:lnTo>
                  <a:lnTo>
                    <a:pt x="527" y="358"/>
                  </a:lnTo>
                  <a:lnTo>
                    <a:pt x="527" y="360"/>
                  </a:lnTo>
                  <a:lnTo>
                    <a:pt x="526" y="361"/>
                  </a:lnTo>
                  <a:cubicBezTo>
                    <a:pt x="526" y="362"/>
                    <a:pt x="528" y="363"/>
                    <a:pt x="530" y="363"/>
                  </a:cubicBezTo>
                  <a:lnTo>
                    <a:pt x="545" y="363"/>
                  </a:lnTo>
                  <a:cubicBezTo>
                    <a:pt x="546" y="363"/>
                    <a:pt x="546" y="362"/>
                    <a:pt x="546" y="361"/>
                  </a:cubicBezTo>
                  <a:lnTo>
                    <a:pt x="546" y="361"/>
                  </a:lnTo>
                  <a:lnTo>
                    <a:pt x="546" y="360"/>
                  </a:lnTo>
                  <a:close/>
                  <a:moveTo>
                    <a:pt x="447" y="376"/>
                  </a:moveTo>
                  <a:lnTo>
                    <a:pt x="447" y="376"/>
                  </a:lnTo>
                  <a:lnTo>
                    <a:pt x="447" y="334"/>
                  </a:lnTo>
                  <a:cubicBezTo>
                    <a:pt x="447" y="331"/>
                    <a:pt x="447" y="329"/>
                    <a:pt x="448" y="328"/>
                  </a:cubicBezTo>
                  <a:cubicBezTo>
                    <a:pt x="449" y="327"/>
                    <a:pt x="450" y="327"/>
                    <a:pt x="453" y="326"/>
                  </a:cubicBezTo>
                  <a:lnTo>
                    <a:pt x="454" y="326"/>
                  </a:lnTo>
                  <a:lnTo>
                    <a:pt x="454" y="325"/>
                  </a:lnTo>
                  <a:lnTo>
                    <a:pt x="452" y="323"/>
                  </a:lnTo>
                  <a:cubicBezTo>
                    <a:pt x="451" y="323"/>
                    <a:pt x="448" y="324"/>
                    <a:pt x="445" y="324"/>
                  </a:cubicBezTo>
                  <a:lnTo>
                    <a:pt x="441" y="324"/>
                  </a:lnTo>
                  <a:cubicBezTo>
                    <a:pt x="438" y="324"/>
                    <a:pt x="436" y="324"/>
                    <a:pt x="434" y="324"/>
                  </a:cubicBezTo>
                  <a:cubicBezTo>
                    <a:pt x="431" y="324"/>
                    <a:pt x="429" y="324"/>
                    <a:pt x="428" y="324"/>
                  </a:cubicBezTo>
                  <a:lnTo>
                    <a:pt x="426" y="324"/>
                  </a:lnTo>
                  <a:lnTo>
                    <a:pt x="424" y="325"/>
                  </a:lnTo>
                  <a:lnTo>
                    <a:pt x="425" y="326"/>
                  </a:lnTo>
                  <a:cubicBezTo>
                    <a:pt x="426" y="327"/>
                    <a:pt x="427" y="327"/>
                    <a:pt x="428" y="327"/>
                  </a:cubicBezTo>
                  <a:cubicBezTo>
                    <a:pt x="431" y="328"/>
                    <a:pt x="433" y="328"/>
                    <a:pt x="434" y="330"/>
                  </a:cubicBezTo>
                  <a:cubicBezTo>
                    <a:pt x="435" y="331"/>
                    <a:pt x="436" y="333"/>
                    <a:pt x="436" y="336"/>
                  </a:cubicBezTo>
                  <a:lnTo>
                    <a:pt x="436" y="375"/>
                  </a:lnTo>
                  <a:lnTo>
                    <a:pt x="436" y="380"/>
                  </a:lnTo>
                  <a:cubicBezTo>
                    <a:pt x="436" y="383"/>
                    <a:pt x="435" y="385"/>
                    <a:pt x="435" y="386"/>
                  </a:cubicBezTo>
                  <a:cubicBezTo>
                    <a:pt x="434" y="387"/>
                    <a:pt x="432" y="388"/>
                    <a:pt x="430" y="389"/>
                  </a:cubicBezTo>
                  <a:lnTo>
                    <a:pt x="428" y="390"/>
                  </a:lnTo>
                  <a:lnTo>
                    <a:pt x="428" y="391"/>
                  </a:lnTo>
                  <a:lnTo>
                    <a:pt x="430" y="392"/>
                  </a:lnTo>
                  <a:cubicBezTo>
                    <a:pt x="431" y="392"/>
                    <a:pt x="432" y="391"/>
                    <a:pt x="433" y="391"/>
                  </a:cubicBezTo>
                  <a:cubicBezTo>
                    <a:pt x="435" y="391"/>
                    <a:pt x="438" y="391"/>
                    <a:pt x="441" y="391"/>
                  </a:cubicBezTo>
                  <a:cubicBezTo>
                    <a:pt x="444" y="391"/>
                    <a:pt x="447" y="391"/>
                    <a:pt x="452" y="391"/>
                  </a:cubicBezTo>
                  <a:cubicBezTo>
                    <a:pt x="453" y="391"/>
                    <a:pt x="455" y="392"/>
                    <a:pt x="456" y="392"/>
                  </a:cubicBezTo>
                  <a:cubicBezTo>
                    <a:pt x="458" y="392"/>
                    <a:pt x="459" y="391"/>
                    <a:pt x="459" y="390"/>
                  </a:cubicBezTo>
                  <a:cubicBezTo>
                    <a:pt x="459" y="389"/>
                    <a:pt x="458" y="389"/>
                    <a:pt x="456" y="389"/>
                  </a:cubicBezTo>
                  <a:cubicBezTo>
                    <a:pt x="454" y="389"/>
                    <a:pt x="452" y="388"/>
                    <a:pt x="450" y="387"/>
                  </a:cubicBezTo>
                  <a:cubicBezTo>
                    <a:pt x="449" y="385"/>
                    <a:pt x="448" y="383"/>
                    <a:pt x="447" y="381"/>
                  </a:cubicBezTo>
                  <a:lnTo>
                    <a:pt x="447" y="376"/>
                  </a:lnTo>
                  <a:close/>
                  <a:moveTo>
                    <a:pt x="350" y="336"/>
                  </a:moveTo>
                  <a:lnTo>
                    <a:pt x="350" y="336"/>
                  </a:lnTo>
                  <a:cubicBezTo>
                    <a:pt x="350" y="333"/>
                    <a:pt x="351" y="331"/>
                    <a:pt x="352" y="330"/>
                  </a:cubicBezTo>
                  <a:cubicBezTo>
                    <a:pt x="353" y="329"/>
                    <a:pt x="356" y="329"/>
                    <a:pt x="361" y="329"/>
                  </a:cubicBezTo>
                  <a:cubicBezTo>
                    <a:pt x="365" y="329"/>
                    <a:pt x="368" y="329"/>
                    <a:pt x="370" y="331"/>
                  </a:cubicBezTo>
                  <a:cubicBezTo>
                    <a:pt x="372" y="332"/>
                    <a:pt x="373" y="334"/>
                    <a:pt x="374" y="337"/>
                  </a:cubicBezTo>
                  <a:cubicBezTo>
                    <a:pt x="374" y="339"/>
                    <a:pt x="375" y="339"/>
                    <a:pt x="375" y="339"/>
                  </a:cubicBezTo>
                  <a:lnTo>
                    <a:pt x="377" y="338"/>
                  </a:lnTo>
                  <a:cubicBezTo>
                    <a:pt x="377" y="337"/>
                    <a:pt x="377" y="335"/>
                    <a:pt x="376" y="333"/>
                  </a:cubicBezTo>
                  <a:cubicBezTo>
                    <a:pt x="376" y="331"/>
                    <a:pt x="376" y="330"/>
                    <a:pt x="376" y="329"/>
                  </a:cubicBezTo>
                  <a:lnTo>
                    <a:pt x="376" y="326"/>
                  </a:lnTo>
                  <a:cubicBezTo>
                    <a:pt x="376" y="324"/>
                    <a:pt x="375" y="324"/>
                    <a:pt x="373" y="324"/>
                  </a:cubicBezTo>
                  <a:cubicBezTo>
                    <a:pt x="372" y="324"/>
                    <a:pt x="371" y="324"/>
                    <a:pt x="369" y="324"/>
                  </a:cubicBezTo>
                  <a:cubicBezTo>
                    <a:pt x="361" y="324"/>
                    <a:pt x="353" y="324"/>
                    <a:pt x="345" y="324"/>
                  </a:cubicBezTo>
                  <a:lnTo>
                    <a:pt x="333" y="324"/>
                  </a:lnTo>
                  <a:lnTo>
                    <a:pt x="323" y="324"/>
                  </a:lnTo>
                  <a:cubicBezTo>
                    <a:pt x="320" y="324"/>
                    <a:pt x="319" y="324"/>
                    <a:pt x="317" y="324"/>
                  </a:cubicBezTo>
                  <a:lnTo>
                    <a:pt x="316" y="324"/>
                  </a:lnTo>
                  <a:cubicBezTo>
                    <a:pt x="314" y="324"/>
                    <a:pt x="314" y="325"/>
                    <a:pt x="314" y="326"/>
                  </a:cubicBezTo>
                  <a:lnTo>
                    <a:pt x="313" y="329"/>
                  </a:lnTo>
                  <a:lnTo>
                    <a:pt x="313" y="333"/>
                  </a:lnTo>
                  <a:lnTo>
                    <a:pt x="312" y="338"/>
                  </a:lnTo>
                  <a:cubicBezTo>
                    <a:pt x="312" y="339"/>
                    <a:pt x="312" y="340"/>
                    <a:pt x="312" y="341"/>
                  </a:cubicBezTo>
                  <a:lnTo>
                    <a:pt x="313" y="343"/>
                  </a:lnTo>
                  <a:cubicBezTo>
                    <a:pt x="314" y="343"/>
                    <a:pt x="315" y="342"/>
                    <a:pt x="315" y="341"/>
                  </a:cubicBezTo>
                  <a:lnTo>
                    <a:pt x="315" y="339"/>
                  </a:lnTo>
                  <a:cubicBezTo>
                    <a:pt x="316" y="336"/>
                    <a:pt x="317" y="334"/>
                    <a:pt x="318" y="333"/>
                  </a:cubicBezTo>
                  <a:cubicBezTo>
                    <a:pt x="318" y="332"/>
                    <a:pt x="319" y="331"/>
                    <a:pt x="321" y="330"/>
                  </a:cubicBezTo>
                  <a:cubicBezTo>
                    <a:pt x="324" y="329"/>
                    <a:pt x="328" y="329"/>
                    <a:pt x="335" y="329"/>
                  </a:cubicBezTo>
                  <a:cubicBezTo>
                    <a:pt x="337" y="329"/>
                    <a:pt x="339" y="330"/>
                    <a:pt x="339" y="333"/>
                  </a:cubicBezTo>
                  <a:lnTo>
                    <a:pt x="339" y="377"/>
                  </a:lnTo>
                  <a:lnTo>
                    <a:pt x="339" y="379"/>
                  </a:lnTo>
                  <a:cubicBezTo>
                    <a:pt x="339" y="382"/>
                    <a:pt x="338" y="384"/>
                    <a:pt x="337" y="386"/>
                  </a:cubicBezTo>
                  <a:cubicBezTo>
                    <a:pt x="335" y="387"/>
                    <a:pt x="333" y="388"/>
                    <a:pt x="331" y="389"/>
                  </a:cubicBezTo>
                  <a:lnTo>
                    <a:pt x="329" y="389"/>
                  </a:lnTo>
                  <a:lnTo>
                    <a:pt x="328" y="390"/>
                  </a:lnTo>
                  <a:lnTo>
                    <a:pt x="330" y="392"/>
                  </a:lnTo>
                  <a:lnTo>
                    <a:pt x="332" y="392"/>
                  </a:lnTo>
                  <a:lnTo>
                    <a:pt x="343" y="391"/>
                  </a:lnTo>
                  <a:cubicBezTo>
                    <a:pt x="345" y="391"/>
                    <a:pt x="346" y="391"/>
                    <a:pt x="348" y="391"/>
                  </a:cubicBezTo>
                  <a:lnTo>
                    <a:pt x="350" y="391"/>
                  </a:lnTo>
                  <a:lnTo>
                    <a:pt x="356" y="391"/>
                  </a:lnTo>
                  <a:lnTo>
                    <a:pt x="360" y="391"/>
                  </a:lnTo>
                  <a:lnTo>
                    <a:pt x="361" y="391"/>
                  </a:lnTo>
                  <a:lnTo>
                    <a:pt x="363" y="390"/>
                  </a:lnTo>
                  <a:lnTo>
                    <a:pt x="361" y="388"/>
                  </a:lnTo>
                  <a:cubicBezTo>
                    <a:pt x="357" y="388"/>
                    <a:pt x="354" y="387"/>
                    <a:pt x="353" y="385"/>
                  </a:cubicBezTo>
                  <a:cubicBezTo>
                    <a:pt x="351" y="382"/>
                    <a:pt x="350" y="378"/>
                    <a:pt x="350" y="373"/>
                  </a:cubicBezTo>
                  <a:lnTo>
                    <a:pt x="350" y="336"/>
                  </a:lnTo>
                  <a:close/>
                  <a:moveTo>
                    <a:pt x="252" y="376"/>
                  </a:moveTo>
                  <a:lnTo>
                    <a:pt x="252" y="376"/>
                  </a:lnTo>
                  <a:lnTo>
                    <a:pt x="252" y="334"/>
                  </a:lnTo>
                  <a:cubicBezTo>
                    <a:pt x="252" y="331"/>
                    <a:pt x="253" y="329"/>
                    <a:pt x="253" y="328"/>
                  </a:cubicBezTo>
                  <a:cubicBezTo>
                    <a:pt x="254" y="327"/>
                    <a:pt x="256" y="327"/>
                    <a:pt x="258" y="326"/>
                  </a:cubicBezTo>
                  <a:lnTo>
                    <a:pt x="259" y="326"/>
                  </a:lnTo>
                  <a:lnTo>
                    <a:pt x="259" y="325"/>
                  </a:lnTo>
                  <a:lnTo>
                    <a:pt x="258" y="323"/>
                  </a:lnTo>
                  <a:cubicBezTo>
                    <a:pt x="256" y="323"/>
                    <a:pt x="253" y="324"/>
                    <a:pt x="250" y="324"/>
                  </a:cubicBezTo>
                  <a:lnTo>
                    <a:pt x="246" y="324"/>
                  </a:lnTo>
                  <a:cubicBezTo>
                    <a:pt x="244" y="324"/>
                    <a:pt x="241" y="324"/>
                    <a:pt x="240" y="324"/>
                  </a:cubicBezTo>
                  <a:cubicBezTo>
                    <a:pt x="237" y="324"/>
                    <a:pt x="235" y="324"/>
                    <a:pt x="234" y="324"/>
                  </a:cubicBezTo>
                  <a:lnTo>
                    <a:pt x="231" y="324"/>
                  </a:lnTo>
                  <a:lnTo>
                    <a:pt x="230" y="325"/>
                  </a:lnTo>
                  <a:lnTo>
                    <a:pt x="231" y="326"/>
                  </a:lnTo>
                  <a:cubicBezTo>
                    <a:pt x="231" y="327"/>
                    <a:pt x="232" y="327"/>
                    <a:pt x="234" y="327"/>
                  </a:cubicBezTo>
                  <a:cubicBezTo>
                    <a:pt x="237" y="328"/>
                    <a:pt x="238" y="328"/>
                    <a:pt x="240" y="330"/>
                  </a:cubicBezTo>
                  <a:cubicBezTo>
                    <a:pt x="241" y="331"/>
                    <a:pt x="241" y="333"/>
                    <a:pt x="241" y="336"/>
                  </a:cubicBezTo>
                  <a:lnTo>
                    <a:pt x="241" y="375"/>
                  </a:lnTo>
                  <a:lnTo>
                    <a:pt x="241" y="380"/>
                  </a:lnTo>
                  <a:cubicBezTo>
                    <a:pt x="241" y="383"/>
                    <a:pt x="241" y="385"/>
                    <a:pt x="240" y="386"/>
                  </a:cubicBezTo>
                  <a:cubicBezTo>
                    <a:pt x="239" y="387"/>
                    <a:pt x="238" y="388"/>
                    <a:pt x="235" y="389"/>
                  </a:cubicBezTo>
                  <a:lnTo>
                    <a:pt x="234" y="390"/>
                  </a:lnTo>
                  <a:lnTo>
                    <a:pt x="234" y="391"/>
                  </a:lnTo>
                  <a:lnTo>
                    <a:pt x="235" y="392"/>
                  </a:lnTo>
                  <a:cubicBezTo>
                    <a:pt x="236" y="392"/>
                    <a:pt x="237" y="391"/>
                    <a:pt x="239" y="391"/>
                  </a:cubicBezTo>
                  <a:cubicBezTo>
                    <a:pt x="241" y="391"/>
                    <a:pt x="243" y="391"/>
                    <a:pt x="247" y="391"/>
                  </a:cubicBezTo>
                  <a:cubicBezTo>
                    <a:pt x="249" y="391"/>
                    <a:pt x="253" y="391"/>
                    <a:pt x="257" y="391"/>
                  </a:cubicBezTo>
                  <a:cubicBezTo>
                    <a:pt x="259" y="391"/>
                    <a:pt x="260" y="392"/>
                    <a:pt x="261" y="392"/>
                  </a:cubicBezTo>
                  <a:cubicBezTo>
                    <a:pt x="263" y="392"/>
                    <a:pt x="264" y="391"/>
                    <a:pt x="264" y="390"/>
                  </a:cubicBezTo>
                  <a:cubicBezTo>
                    <a:pt x="264" y="389"/>
                    <a:pt x="263" y="389"/>
                    <a:pt x="262" y="389"/>
                  </a:cubicBezTo>
                  <a:cubicBezTo>
                    <a:pt x="259" y="389"/>
                    <a:pt x="257" y="388"/>
                    <a:pt x="256" y="387"/>
                  </a:cubicBezTo>
                  <a:cubicBezTo>
                    <a:pt x="254" y="385"/>
                    <a:pt x="253" y="383"/>
                    <a:pt x="253" y="381"/>
                  </a:cubicBezTo>
                  <a:lnTo>
                    <a:pt x="252" y="376"/>
                  </a:lnTo>
                  <a:close/>
                  <a:moveTo>
                    <a:pt x="135" y="335"/>
                  </a:moveTo>
                  <a:lnTo>
                    <a:pt x="135" y="335"/>
                  </a:lnTo>
                  <a:cubicBezTo>
                    <a:pt x="134" y="335"/>
                    <a:pt x="134" y="334"/>
                    <a:pt x="132" y="332"/>
                  </a:cubicBezTo>
                  <a:lnTo>
                    <a:pt x="129" y="328"/>
                  </a:lnTo>
                  <a:cubicBezTo>
                    <a:pt x="127" y="326"/>
                    <a:pt x="126" y="324"/>
                    <a:pt x="125" y="324"/>
                  </a:cubicBezTo>
                  <a:lnTo>
                    <a:pt x="123" y="323"/>
                  </a:lnTo>
                  <a:lnTo>
                    <a:pt x="120" y="324"/>
                  </a:lnTo>
                  <a:cubicBezTo>
                    <a:pt x="117" y="324"/>
                    <a:pt x="114" y="324"/>
                    <a:pt x="112" y="324"/>
                  </a:cubicBezTo>
                  <a:lnTo>
                    <a:pt x="110" y="324"/>
                  </a:lnTo>
                  <a:lnTo>
                    <a:pt x="106" y="324"/>
                  </a:lnTo>
                  <a:lnTo>
                    <a:pt x="104" y="325"/>
                  </a:lnTo>
                  <a:lnTo>
                    <a:pt x="106" y="327"/>
                  </a:lnTo>
                  <a:cubicBezTo>
                    <a:pt x="113" y="327"/>
                    <a:pt x="117" y="332"/>
                    <a:pt x="117" y="342"/>
                  </a:cubicBezTo>
                  <a:lnTo>
                    <a:pt x="117" y="364"/>
                  </a:lnTo>
                  <a:lnTo>
                    <a:pt x="117" y="376"/>
                  </a:lnTo>
                  <a:cubicBezTo>
                    <a:pt x="117" y="380"/>
                    <a:pt x="116" y="383"/>
                    <a:pt x="115" y="385"/>
                  </a:cubicBezTo>
                  <a:cubicBezTo>
                    <a:pt x="114" y="387"/>
                    <a:pt x="112" y="388"/>
                    <a:pt x="110" y="389"/>
                  </a:cubicBezTo>
                  <a:lnTo>
                    <a:pt x="109" y="390"/>
                  </a:lnTo>
                  <a:lnTo>
                    <a:pt x="110" y="392"/>
                  </a:lnTo>
                  <a:lnTo>
                    <a:pt x="112" y="391"/>
                  </a:lnTo>
                  <a:cubicBezTo>
                    <a:pt x="115" y="391"/>
                    <a:pt x="118" y="391"/>
                    <a:pt x="121" y="391"/>
                  </a:cubicBezTo>
                  <a:cubicBezTo>
                    <a:pt x="125" y="391"/>
                    <a:pt x="128" y="391"/>
                    <a:pt x="130" y="391"/>
                  </a:cubicBezTo>
                  <a:lnTo>
                    <a:pt x="132" y="392"/>
                  </a:lnTo>
                  <a:lnTo>
                    <a:pt x="134" y="390"/>
                  </a:lnTo>
                  <a:lnTo>
                    <a:pt x="132" y="389"/>
                  </a:lnTo>
                  <a:cubicBezTo>
                    <a:pt x="127" y="388"/>
                    <a:pt x="124" y="386"/>
                    <a:pt x="123" y="383"/>
                  </a:cubicBezTo>
                  <a:cubicBezTo>
                    <a:pt x="122" y="379"/>
                    <a:pt x="121" y="372"/>
                    <a:pt x="121" y="362"/>
                  </a:cubicBezTo>
                  <a:lnTo>
                    <a:pt x="121" y="343"/>
                  </a:lnTo>
                  <a:lnTo>
                    <a:pt x="121" y="342"/>
                  </a:lnTo>
                  <a:cubicBezTo>
                    <a:pt x="121" y="340"/>
                    <a:pt x="122" y="339"/>
                    <a:pt x="123" y="339"/>
                  </a:cubicBezTo>
                  <a:lnTo>
                    <a:pt x="124" y="341"/>
                  </a:lnTo>
                  <a:lnTo>
                    <a:pt x="169" y="390"/>
                  </a:lnTo>
                  <a:lnTo>
                    <a:pt x="171" y="392"/>
                  </a:lnTo>
                  <a:lnTo>
                    <a:pt x="172" y="390"/>
                  </a:lnTo>
                  <a:lnTo>
                    <a:pt x="172" y="384"/>
                  </a:lnTo>
                  <a:lnTo>
                    <a:pt x="172" y="380"/>
                  </a:lnTo>
                  <a:lnTo>
                    <a:pt x="172" y="375"/>
                  </a:lnTo>
                  <a:lnTo>
                    <a:pt x="172" y="371"/>
                  </a:lnTo>
                  <a:lnTo>
                    <a:pt x="173" y="340"/>
                  </a:lnTo>
                  <a:lnTo>
                    <a:pt x="173" y="337"/>
                  </a:lnTo>
                  <a:cubicBezTo>
                    <a:pt x="173" y="331"/>
                    <a:pt x="175" y="327"/>
                    <a:pt x="179" y="326"/>
                  </a:cubicBezTo>
                  <a:lnTo>
                    <a:pt x="180" y="325"/>
                  </a:lnTo>
                  <a:lnTo>
                    <a:pt x="179" y="323"/>
                  </a:lnTo>
                  <a:lnTo>
                    <a:pt x="177" y="323"/>
                  </a:lnTo>
                  <a:cubicBezTo>
                    <a:pt x="172" y="324"/>
                    <a:pt x="169" y="324"/>
                    <a:pt x="167" y="324"/>
                  </a:cubicBezTo>
                  <a:cubicBezTo>
                    <a:pt x="165" y="324"/>
                    <a:pt x="164" y="324"/>
                    <a:pt x="162" y="324"/>
                  </a:cubicBezTo>
                  <a:cubicBezTo>
                    <a:pt x="160" y="324"/>
                    <a:pt x="158" y="323"/>
                    <a:pt x="157" y="323"/>
                  </a:cubicBezTo>
                  <a:lnTo>
                    <a:pt x="155" y="325"/>
                  </a:lnTo>
                  <a:lnTo>
                    <a:pt x="157" y="326"/>
                  </a:lnTo>
                  <a:cubicBezTo>
                    <a:pt x="161" y="326"/>
                    <a:pt x="164" y="328"/>
                    <a:pt x="166" y="330"/>
                  </a:cubicBezTo>
                  <a:cubicBezTo>
                    <a:pt x="168" y="333"/>
                    <a:pt x="168" y="338"/>
                    <a:pt x="168" y="346"/>
                  </a:cubicBezTo>
                  <a:cubicBezTo>
                    <a:pt x="168" y="353"/>
                    <a:pt x="168" y="360"/>
                    <a:pt x="168" y="367"/>
                  </a:cubicBezTo>
                  <a:cubicBezTo>
                    <a:pt x="168" y="369"/>
                    <a:pt x="167" y="370"/>
                    <a:pt x="167" y="370"/>
                  </a:cubicBezTo>
                  <a:cubicBezTo>
                    <a:pt x="166" y="370"/>
                    <a:pt x="165" y="369"/>
                    <a:pt x="162" y="366"/>
                  </a:cubicBezTo>
                  <a:lnTo>
                    <a:pt x="161" y="364"/>
                  </a:lnTo>
                  <a:lnTo>
                    <a:pt x="135" y="335"/>
                  </a:lnTo>
                  <a:close/>
                  <a:moveTo>
                    <a:pt x="46" y="376"/>
                  </a:moveTo>
                  <a:lnTo>
                    <a:pt x="46" y="376"/>
                  </a:lnTo>
                  <a:lnTo>
                    <a:pt x="46" y="334"/>
                  </a:lnTo>
                  <a:cubicBezTo>
                    <a:pt x="46" y="331"/>
                    <a:pt x="46" y="329"/>
                    <a:pt x="47" y="328"/>
                  </a:cubicBezTo>
                  <a:cubicBezTo>
                    <a:pt x="48" y="327"/>
                    <a:pt x="49" y="327"/>
                    <a:pt x="52" y="326"/>
                  </a:cubicBezTo>
                  <a:lnTo>
                    <a:pt x="53" y="326"/>
                  </a:lnTo>
                  <a:lnTo>
                    <a:pt x="53" y="325"/>
                  </a:lnTo>
                  <a:lnTo>
                    <a:pt x="52" y="323"/>
                  </a:lnTo>
                  <a:cubicBezTo>
                    <a:pt x="50" y="323"/>
                    <a:pt x="47" y="324"/>
                    <a:pt x="44" y="324"/>
                  </a:cubicBezTo>
                  <a:lnTo>
                    <a:pt x="40" y="324"/>
                  </a:lnTo>
                  <a:cubicBezTo>
                    <a:pt x="37" y="324"/>
                    <a:pt x="35" y="324"/>
                    <a:pt x="33" y="324"/>
                  </a:cubicBezTo>
                  <a:cubicBezTo>
                    <a:pt x="30" y="324"/>
                    <a:pt x="29" y="324"/>
                    <a:pt x="27" y="324"/>
                  </a:cubicBezTo>
                  <a:lnTo>
                    <a:pt x="25" y="324"/>
                  </a:lnTo>
                  <a:lnTo>
                    <a:pt x="23" y="325"/>
                  </a:lnTo>
                  <a:lnTo>
                    <a:pt x="24" y="326"/>
                  </a:lnTo>
                  <a:cubicBezTo>
                    <a:pt x="25" y="327"/>
                    <a:pt x="26" y="327"/>
                    <a:pt x="27" y="327"/>
                  </a:cubicBezTo>
                  <a:cubicBezTo>
                    <a:pt x="30" y="328"/>
                    <a:pt x="32" y="328"/>
                    <a:pt x="33" y="330"/>
                  </a:cubicBezTo>
                  <a:cubicBezTo>
                    <a:pt x="34" y="331"/>
                    <a:pt x="35" y="333"/>
                    <a:pt x="35" y="336"/>
                  </a:cubicBezTo>
                  <a:lnTo>
                    <a:pt x="35" y="375"/>
                  </a:lnTo>
                  <a:lnTo>
                    <a:pt x="35" y="380"/>
                  </a:lnTo>
                  <a:cubicBezTo>
                    <a:pt x="35" y="383"/>
                    <a:pt x="34" y="385"/>
                    <a:pt x="34" y="386"/>
                  </a:cubicBezTo>
                  <a:cubicBezTo>
                    <a:pt x="33" y="387"/>
                    <a:pt x="31" y="388"/>
                    <a:pt x="29" y="389"/>
                  </a:cubicBezTo>
                  <a:lnTo>
                    <a:pt x="27" y="390"/>
                  </a:lnTo>
                  <a:lnTo>
                    <a:pt x="28" y="391"/>
                  </a:lnTo>
                  <a:lnTo>
                    <a:pt x="29" y="392"/>
                  </a:lnTo>
                  <a:cubicBezTo>
                    <a:pt x="30" y="392"/>
                    <a:pt x="31" y="391"/>
                    <a:pt x="32" y="391"/>
                  </a:cubicBezTo>
                  <a:cubicBezTo>
                    <a:pt x="34" y="391"/>
                    <a:pt x="37" y="391"/>
                    <a:pt x="40" y="391"/>
                  </a:cubicBezTo>
                  <a:cubicBezTo>
                    <a:pt x="43" y="391"/>
                    <a:pt x="46" y="391"/>
                    <a:pt x="51" y="391"/>
                  </a:cubicBezTo>
                  <a:cubicBezTo>
                    <a:pt x="52" y="391"/>
                    <a:pt x="54" y="392"/>
                    <a:pt x="55" y="392"/>
                  </a:cubicBezTo>
                  <a:cubicBezTo>
                    <a:pt x="57" y="392"/>
                    <a:pt x="58" y="391"/>
                    <a:pt x="58" y="390"/>
                  </a:cubicBezTo>
                  <a:cubicBezTo>
                    <a:pt x="58" y="389"/>
                    <a:pt x="57" y="389"/>
                    <a:pt x="55" y="389"/>
                  </a:cubicBezTo>
                  <a:cubicBezTo>
                    <a:pt x="53" y="389"/>
                    <a:pt x="51" y="388"/>
                    <a:pt x="49" y="387"/>
                  </a:cubicBezTo>
                  <a:cubicBezTo>
                    <a:pt x="48" y="385"/>
                    <a:pt x="47" y="383"/>
                    <a:pt x="46" y="381"/>
                  </a:cubicBezTo>
                  <a:lnTo>
                    <a:pt x="46" y="376"/>
                  </a:lnTo>
                  <a:close/>
                  <a:moveTo>
                    <a:pt x="730" y="275"/>
                  </a:moveTo>
                  <a:lnTo>
                    <a:pt x="730" y="275"/>
                  </a:lnTo>
                  <a:cubicBezTo>
                    <a:pt x="727" y="275"/>
                    <a:pt x="725" y="274"/>
                    <a:pt x="723" y="273"/>
                  </a:cubicBezTo>
                  <a:lnTo>
                    <a:pt x="721" y="271"/>
                  </a:lnTo>
                  <a:cubicBezTo>
                    <a:pt x="720" y="269"/>
                    <a:pt x="720" y="266"/>
                    <a:pt x="720" y="261"/>
                  </a:cubicBezTo>
                  <a:cubicBezTo>
                    <a:pt x="719" y="256"/>
                    <a:pt x="719" y="242"/>
                    <a:pt x="718" y="218"/>
                  </a:cubicBezTo>
                  <a:cubicBezTo>
                    <a:pt x="718" y="209"/>
                    <a:pt x="718" y="207"/>
                    <a:pt x="718" y="188"/>
                  </a:cubicBezTo>
                  <a:lnTo>
                    <a:pt x="661" y="188"/>
                  </a:lnTo>
                  <a:cubicBezTo>
                    <a:pt x="661" y="204"/>
                    <a:pt x="661" y="211"/>
                    <a:pt x="660" y="231"/>
                  </a:cubicBezTo>
                  <a:cubicBezTo>
                    <a:pt x="660" y="252"/>
                    <a:pt x="659" y="264"/>
                    <a:pt x="658" y="268"/>
                  </a:cubicBezTo>
                  <a:cubicBezTo>
                    <a:pt x="658" y="270"/>
                    <a:pt x="657" y="272"/>
                    <a:pt x="656" y="273"/>
                  </a:cubicBezTo>
                  <a:cubicBezTo>
                    <a:pt x="655" y="274"/>
                    <a:pt x="653" y="275"/>
                    <a:pt x="651" y="275"/>
                  </a:cubicBezTo>
                  <a:cubicBezTo>
                    <a:pt x="648" y="276"/>
                    <a:pt x="641" y="276"/>
                    <a:pt x="629" y="277"/>
                  </a:cubicBezTo>
                  <a:cubicBezTo>
                    <a:pt x="616" y="276"/>
                    <a:pt x="607" y="275"/>
                    <a:pt x="603" y="273"/>
                  </a:cubicBezTo>
                  <a:cubicBezTo>
                    <a:pt x="602" y="272"/>
                    <a:pt x="600" y="271"/>
                    <a:pt x="600" y="269"/>
                  </a:cubicBezTo>
                  <a:cubicBezTo>
                    <a:pt x="599" y="264"/>
                    <a:pt x="598" y="251"/>
                    <a:pt x="598" y="228"/>
                  </a:cubicBezTo>
                  <a:lnTo>
                    <a:pt x="598" y="188"/>
                  </a:lnTo>
                  <a:lnTo>
                    <a:pt x="541" y="188"/>
                  </a:lnTo>
                  <a:cubicBezTo>
                    <a:pt x="541" y="200"/>
                    <a:pt x="541" y="201"/>
                    <a:pt x="541" y="211"/>
                  </a:cubicBezTo>
                  <a:cubicBezTo>
                    <a:pt x="541" y="240"/>
                    <a:pt x="541" y="259"/>
                    <a:pt x="539" y="266"/>
                  </a:cubicBezTo>
                  <a:cubicBezTo>
                    <a:pt x="539" y="270"/>
                    <a:pt x="537" y="272"/>
                    <a:pt x="535" y="273"/>
                  </a:cubicBezTo>
                  <a:cubicBezTo>
                    <a:pt x="532" y="274"/>
                    <a:pt x="523" y="276"/>
                    <a:pt x="508" y="277"/>
                  </a:cubicBezTo>
                  <a:cubicBezTo>
                    <a:pt x="494" y="276"/>
                    <a:pt x="485" y="275"/>
                    <a:pt x="483" y="274"/>
                  </a:cubicBezTo>
                  <a:cubicBezTo>
                    <a:pt x="481" y="273"/>
                    <a:pt x="480" y="271"/>
                    <a:pt x="479" y="269"/>
                  </a:cubicBezTo>
                  <a:cubicBezTo>
                    <a:pt x="478" y="263"/>
                    <a:pt x="477" y="248"/>
                    <a:pt x="477" y="224"/>
                  </a:cubicBezTo>
                  <a:lnTo>
                    <a:pt x="477" y="195"/>
                  </a:lnTo>
                  <a:cubicBezTo>
                    <a:pt x="477" y="194"/>
                    <a:pt x="477" y="192"/>
                    <a:pt x="477" y="188"/>
                  </a:cubicBezTo>
                  <a:lnTo>
                    <a:pt x="420" y="188"/>
                  </a:lnTo>
                  <a:lnTo>
                    <a:pt x="421" y="195"/>
                  </a:lnTo>
                  <a:lnTo>
                    <a:pt x="421" y="217"/>
                  </a:lnTo>
                  <a:cubicBezTo>
                    <a:pt x="421" y="227"/>
                    <a:pt x="420" y="234"/>
                    <a:pt x="418" y="238"/>
                  </a:cubicBezTo>
                  <a:cubicBezTo>
                    <a:pt x="415" y="243"/>
                    <a:pt x="410" y="248"/>
                    <a:pt x="403" y="253"/>
                  </a:cubicBezTo>
                  <a:cubicBezTo>
                    <a:pt x="395" y="258"/>
                    <a:pt x="386" y="261"/>
                    <a:pt x="375" y="261"/>
                  </a:cubicBezTo>
                  <a:cubicBezTo>
                    <a:pt x="366" y="261"/>
                    <a:pt x="358" y="259"/>
                    <a:pt x="353" y="255"/>
                  </a:cubicBezTo>
                  <a:cubicBezTo>
                    <a:pt x="347" y="250"/>
                    <a:pt x="343" y="244"/>
                    <a:pt x="342" y="236"/>
                  </a:cubicBezTo>
                  <a:cubicBezTo>
                    <a:pt x="341" y="229"/>
                    <a:pt x="340" y="217"/>
                    <a:pt x="340" y="198"/>
                  </a:cubicBezTo>
                  <a:lnTo>
                    <a:pt x="340" y="176"/>
                  </a:lnTo>
                  <a:cubicBezTo>
                    <a:pt x="340" y="154"/>
                    <a:pt x="341" y="130"/>
                    <a:pt x="344" y="103"/>
                  </a:cubicBezTo>
                  <a:lnTo>
                    <a:pt x="341" y="101"/>
                  </a:lnTo>
                  <a:cubicBezTo>
                    <a:pt x="320" y="107"/>
                    <a:pt x="303" y="112"/>
                    <a:pt x="290" y="114"/>
                  </a:cubicBezTo>
                  <a:cubicBezTo>
                    <a:pt x="276" y="117"/>
                    <a:pt x="263" y="118"/>
                    <a:pt x="250" y="119"/>
                  </a:cubicBezTo>
                  <a:lnTo>
                    <a:pt x="250" y="134"/>
                  </a:lnTo>
                  <a:cubicBezTo>
                    <a:pt x="265" y="135"/>
                    <a:pt x="273" y="135"/>
                    <a:pt x="276" y="136"/>
                  </a:cubicBezTo>
                  <a:cubicBezTo>
                    <a:pt x="279" y="137"/>
                    <a:pt x="280" y="138"/>
                    <a:pt x="282" y="140"/>
                  </a:cubicBezTo>
                  <a:cubicBezTo>
                    <a:pt x="283" y="142"/>
                    <a:pt x="283" y="147"/>
                    <a:pt x="283" y="154"/>
                  </a:cubicBezTo>
                  <a:lnTo>
                    <a:pt x="284" y="196"/>
                  </a:lnTo>
                  <a:cubicBezTo>
                    <a:pt x="284" y="207"/>
                    <a:pt x="284" y="215"/>
                    <a:pt x="283" y="222"/>
                  </a:cubicBezTo>
                  <a:cubicBezTo>
                    <a:pt x="283" y="235"/>
                    <a:pt x="282" y="242"/>
                    <a:pt x="282" y="244"/>
                  </a:cubicBezTo>
                  <a:cubicBezTo>
                    <a:pt x="282" y="260"/>
                    <a:pt x="288" y="273"/>
                    <a:pt x="300" y="283"/>
                  </a:cubicBezTo>
                  <a:cubicBezTo>
                    <a:pt x="311" y="292"/>
                    <a:pt x="327" y="297"/>
                    <a:pt x="348" y="297"/>
                  </a:cubicBezTo>
                  <a:cubicBezTo>
                    <a:pt x="359" y="297"/>
                    <a:pt x="369" y="296"/>
                    <a:pt x="379" y="292"/>
                  </a:cubicBezTo>
                  <a:lnTo>
                    <a:pt x="405" y="271"/>
                  </a:lnTo>
                  <a:cubicBezTo>
                    <a:pt x="410" y="268"/>
                    <a:pt x="415" y="264"/>
                    <a:pt x="421" y="260"/>
                  </a:cubicBezTo>
                  <a:cubicBezTo>
                    <a:pt x="421" y="267"/>
                    <a:pt x="421" y="272"/>
                    <a:pt x="420" y="275"/>
                  </a:cubicBezTo>
                  <a:lnTo>
                    <a:pt x="419" y="290"/>
                  </a:lnTo>
                  <a:lnTo>
                    <a:pt x="421" y="292"/>
                  </a:lnTo>
                  <a:lnTo>
                    <a:pt x="464" y="291"/>
                  </a:lnTo>
                  <a:lnTo>
                    <a:pt x="506" y="292"/>
                  </a:lnTo>
                  <a:lnTo>
                    <a:pt x="506" y="292"/>
                  </a:lnTo>
                  <a:lnTo>
                    <a:pt x="508" y="292"/>
                  </a:lnTo>
                  <a:lnTo>
                    <a:pt x="511" y="292"/>
                  </a:lnTo>
                  <a:lnTo>
                    <a:pt x="511" y="292"/>
                  </a:lnTo>
                  <a:cubicBezTo>
                    <a:pt x="526" y="291"/>
                    <a:pt x="543" y="291"/>
                    <a:pt x="563" y="291"/>
                  </a:cubicBezTo>
                  <a:cubicBezTo>
                    <a:pt x="585" y="291"/>
                    <a:pt x="606" y="291"/>
                    <a:pt x="625" y="292"/>
                  </a:cubicBezTo>
                  <a:lnTo>
                    <a:pt x="625" y="292"/>
                  </a:lnTo>
                  <a:cubicBezTo>
                    <a:pt x="626" y="292"/>
                    <a:pt x="628" y="292"/>
                    <a:pt x="629" y="292"/>
                  </a:cubicBezTo>
                  <a:cubicBezTo>
                    <a:pt x="630" y="292"/>
                    <a:pt x="632" y="292"/>
                    <a:pt x="633" y="292"/>
                  </a:cubicBezTo>
                  <a:lnTo>
                    <a:pt x="633" y="292"/>
                  </a:lnTo>
                  <a:cubicBezTo>
                    <a:pt x="655" y="291"/>
                    <a:pt x="676" y="291"/>
                    <a:pt x="694" y="291"/>
                  </a:cubicBezTo>
                  <a:cubicBezTo>
                    <a:pt x="715" y="291"/>
                    <a:pt x="734" y="291"/>
                    <a:pt x="753" y="292"/>
                  </a:cubicBezTo>
                  <a:lnTo>
                    <a:pt x="753" y="277"/>
                  </a:lnTo>
                  <a:cubicBezTo>
                    <a:pt x="739" y="276"/>
                    <a:pt x="732" y="276"/>
                    <a:pt x="730" y="275"/>
                  </a:cubicBezTo>
                  <a:close/>
                  <a:moveTo>
                    <a:pt x="898" y="188"/>
                  </a:moveTo>
                  <a:lnTo>
                    <a:pt x="898" y="188"/>
                  </a:lnTo>
                  <a:cubicBezTo>
                    <a:pt x="898" y="214"/>
                    <a:pt x="897" y="230"/>
                    <a:pt x="896" y="235"/>
                  </a:cubicBezTo>
                  <a:cubicBezTo>
                    <a:pt x="894" y="240"/>
                    <a:pt x="889" y="245"/>
                    <a:pt x="881" y="251"/>
                  </a:cubicBezTo>
                  <a:cubicBezTo>
                    <a:pt x="872" y="256"/>
                    <a:pt x="862" y="259"/>
                    <a:pt x="851" y="259"/>
                  </a:cubicBezTo>
                  <a:cubicBezTo>
                    <a:pt x="836" y="259"/>
                    <a:pt x="824" y="254"/>
                    <a:pt x="816" y="245"/>
                  </a:cubicBezTo>
                  <a:cubicBezTo>
                    <a:pt x="804" y="232"/>
                    <a:pt x="798" y="213"/>
                    <a:pt x="798" y="189"/>
                  </a:cubicBezTo>
                  <a:cubicBezTo>
                    <a:pt x="798" y="176"/>
                    <a:pt x="799" y="165"/>
                    <a:pt x="803" y="155"/>
                  </a:cubicBezTo>
                  <a:cubicBezTo>
                    <a:pt x="806" y="145"/>
                    <a:pt x="811" y="138"/>
                    <a:pt x="817" y="133"/>
                  </a:cubicBezTo>
                  <a:cubicBezTo>
                    <a:pt x="824" y="129"/>
                    <a:pt x="833" y="127"/>
                    <a:pt x="843" y="127"/>
                  </a:cubicBezTo>
                  <a:cubicBezTo>
                    <a:pt x="855" y="127"/>
                    <a:pt x="866" y="129"/>
                    <a:pt x="876" y="134"/>
                  </a:cubicBezTo>
                  <a:cubicBezTo>
                    <a:pt x="882" y="137"/>
                    <a:pt x="888" y="143"/>
                    <a:pt x="897" y="151"/>
                  </a:cubicBezTo>
                  <a:lnTo>
                    <a:pt x="898" y="188"/>
                  </a:lnTo>
                  <a:close/>
                  <a:moveTo>
                    <a:pt x="962" y="275"/>
                  </a:moveTo>
                  <a:lnTo>
                    <a:pt x="962" y="275"/>
                  </a:lnTo>
                  <a:cubicBezTo>
                    <a:pt x="960" y="274"/>
                    <a:pt x="958" y="273"/>
                    <a:pt x="957" y="272"/>
                  </a:cubicBezTo>
                  <a:cubicBezTo>
                    <a:pt x="956" y="270"/>
                    <a:pt x="955" y="265"/>
                    <a:pt x="955" y="258"/>
                  </a:cubicBezTo>
                  <a:cubicBezTo>
                    <a:pt x="954" y="248"/>
                    <a:pt x="953" y="238"/>
                    <a:pt x="953" y="229"/>
                  </a:cubicBezTo>
                  <a:lnTo>
                    <a:pt x="953" y="211"/>
                  </a:lnTo>
                  <a:cubicBezTo>
                    <a:pt x="953" y="149"/>
                    <a:pt x="954" y="100"/>
                    <a:pt x="954" y="66"/>
                  </a:cubicBezTo>
                  <a:cubicBezTo>
                    <a:pt x="954" y="60"/>
                    <a:pt x="955" y="39"/>
                    <a:pt x="957" y="3"/>
                  </a:cubicBezTo>
                  <a:lnTo>
                    <a:pt x="951" y="0"/>
                  </a:lnTo>
                  <a:cubicBezTo>
                    <a:pt x="923" y="9"/>
                    <a:pt x="894" y="15"/>
                    <a:pt x="861" y="18"/>
                  </a:cubicBezTo>
                  <a:lnTo>
                    <a:pt x="861" y="33"/>
                  </a:lnTo>
                  <a:cubicBezTo>
                    <a:pt x="878" y="34"/>
                    <a:pt x="887" y="34"/>
                    <a:pt x="889" y="34"/>
                  </a:cubicBezTo>
                  <a:cubicBezTo>
                    <a:pt x="890" y="35"/>
                    <a:pt x="892" y="36"/>
                    <a:pt x="893" y="37"/>
                  </a:cubicBezTo>
                  <a:cubicBezTo>
                    <a:pt x="894" y="39"/>
                    <a:pt x="895" y="43"/>
                    <a:pt x="895" y="50"/>
                  </a:cubicBezTo>
                  <a:cubicBezTo>
                    <a:pt x="897" y="64"/>
                    <a:pt x="898" y="76"/>
                    <a:pt x="898" y="86"/>
                  </a:cubicBezTo>
                  <a:cubicBezTo>
                    <a:pt x="898" y="94"/>
                    <a:pt x="897" y="102"/>
                    <a:pt x="897" y="110"/>
                  </a:cubicBezTo>
                  <a:cubicBezTo>
                    <a:pt x="885" y="106"/>
                    <a:pt x="877" y="104"/>
                    <a:pt x="872" y="103"/>
                  </a:cubicBezTo>
                  <a:cubicBezTo>
                    <a:pt x="867" y="102"/>
                    <a:pt x="861" y="101"/>
                    <a:pt x="854" y="101"/>
                  </a:cubicBezTo>
                  <a:cubicBezTo>
                    <a:pt x="842" y="101"/>
                    <a:pt x="833" y="102"/>
                    <a:pt x="825" y="105"/>
                  </a:cubicBezTo>
                  <a:cubicBezTo>
                    <a:pt x="818" y="107"/>
                    <a:pt x="806" y="114"/>
                    <a:pt x="789" y="124"/>
                  </a:cubicBezTo>
                  <a:cubicBezTo>
                    <a:pt x="772" y="134"/>
                    <a:pt x="762" y="141"/>
                    <a:pt x="758" y="145"/>
                  </a:cubicBezTo>
                  <a:cubicBezTo>
                    <a:pt x="754" y="150"/>
                    <a:pt x="749" y="157"/>
                    <a:pt x="746" y="166"/>
                  </a:cubicBezTo>
                  <a:cubicBezTo>
                    <a:pt x="741" y="178"/>
                    <a:pt x="738" y="192"/>
                    <a:pt x="738" y="208"/>
                  </a:cubicBezTo>
                  <a:cubicBezTo>
                    <a:pt x="738" y="235"/>
                    <a:pt x="747" y="257"/>
                    <a:pt x="763" y="273"/>
                  </a:cubicBezTo>
                  <a:cubicBezTo>
                    <a:pt x="780" y="289"/>
                    <a:pt x="801" y="297"/>
                    <a:pt x="826" y="297"/>
                  </a:cubicBezTo>
                  <a:cubicBezTo>
                    <a:pt x="835" y="297"/>
                    <a:pt x="843" y="296"/>
                    <a:pt x="849" y="294"/>
                  </a:cubicBezTo>
                  <a:cubicBezTo>
                    <a:pt x="854" y="292"/>
                    <a:pt x="858" y="288"/>
                    <a:pt x="863" y="284"/>
                  </a:cubicBezTo>
                  <a:cubicBezTo>
                    <a:pt x="876" y="275"/>
                    <a:pt x="887" y="266"/>
                    <a:pt x="898" y="259"/>
                  </a:cubicBezTo>
                  <a:lnTo>
                    <a:pt x="897" y="275"/>
                  </a:lnTo>
                  <a:lnTo>
                    <a:pt x="896" y="290"/>
                  </a:lnTo>
                  <a:lnTo>
                    <a:pt x="898" y="292"/>
                  </a:lnTo>
                  <a:lnTo>
                    <a:pt x="939" y="291"/>
                  </a:lnTo>
                  <a:lnTo>
                    <a:pt x="987" y="292"/>
                  </a:lnTo>
                  <a:lnTo>
                    <a:pt x="987" y="278"/>
                  </a:lnTo>
                  <a:cubicBezTo>
                    <a:pt x="973" y="277"/>
                    <a:pt x="965" y="276"/>
                    <a:pt x="962" y="275"/>
                  </a:cubicBezTo>
                  <a:close/>
                  <a:moveTo>
                    <a:pt x="104" y="101"/>
                  </a:moveTo>
                  <a:lnTo>
                    <a:pt x="104" y="101"/>
                  </a:lnTo>
                  <a:lnTo>
                    <a:pt x="105" y="70"/>
                  </a:lnTo>
                  <a:cubicBezTo>
                    <a:pt x="105" y="57"/>
                    <a:pt x="105" y="46"/>
                    <a:pt x="106" y="37"/>
                  </a:cubicBezTo>
                  <a:cubicBezTo>
                    <a:pt x="114" y="36"/>
                    <a:pt x="123" y="36"/>
                    <a:pt x="133" y="36"/>
                  </a:cubicBezTo>
                  <a:cubicBezTo>
                    <a:pt x="146" y="36"/>
                    <a:pt x="157" y="37"/>
                    <a:pt x="164" y="40"/>
                  </a:cubicBezTo>
                  <a:cubicBezTo>
                    <a:pt x="170" y="43"/>
                    <a:pt x="176" y="48"/>
                    <a:pt x="180" y="54"/>
                  </a:cubicBezTo>
                  <a:cubicBezTo>
                    <a:pt x="185" y="61"/>
                    <a:pt x="187" y="69"/>
                    <a:pt x="187" y="78"/>
                  </a:cubicBezTo>
                  <a:cubicBezTo>
                    <a:pt x="187" y="88"/>
                    <a:pt x="185" y="96"/>
                    <a:pt x="181" y="103"/>
                  </a:cubicBezTo>
                  <a:cubicBezTo>
                    <a:pt x="177" y="110"/>
                    <a:pt x="173" y="116"/>
                    <a:pt x="167" y="119"/>
                  </a:cubicBezTo>
                  <a:cubicBezTo>
                    <a:pt x="162" y="123"/>
                    <a:pt x="155" y="126"/>
                    <a:pt x="146" y="127"/>
                  </a:cubicBezTo>
                  <a:cubicBezTo>
                    <a:pt x="137" y="128"/>
                    <a:pt x="128" y="129"/>
                    <a:pt x="117" y="129"/>
                  </a:cubicBezTo>
                  <a:lnTo>
                    <a:pt x="104" y="129"/>
                  </a:lnTo>
                  <a:lnTo>
                    <a:pt x="104" y="101"/>
                  </a:lnTo>
                  <a:close/>
                  <a:moveTo>
                    <a:pt x="66" y="291"/>
                  </a:moveTo>
                  <a:lnTo>
                    <a:pt x="66" y="291"/>
                  </a:lnTo>
                  <a:lnTo>
                    <a:pt x="142" y="292"/>
                  </a:lnTo>
                  <a:cubicBezTo>
                    <a:pt x="163" y="292"/>
                    <a:pt x="180" y="290"/>
                    <a:pt x="194" y="285"/>
                  </a:cubicBezTo>
                  <a:cubicBezTo>
                    <a:pt x="207" y="281"/>
                    <a:pt x="219" y="275"/>
                    <a:pt x="230" y="267"/>
                  </a:cubicBezTo>
                  <a:cubicBezTo>
                    <a:pt x="240" y="260"/>
                    <a:pt x="249" y="251"/>
                    <a:pt x="256" y="240"/>
                  </a:cubicBezTo>
                  <a:cubicBezTo>
                    <a:pt x="262" y="230"/>
                    <a:pt x="266" y="218"/>
                    <a:pt x="266" y="205"/>
                  </a:cubicBezTo>
                  <a:cubicBezTo>
                    <a:pt x="266" y="192"/>
                    <a:pt x="262" y="181"/>
                    <a:pt x="256" y="171"/>
                  </a:cubicBezTo>
                  <a:cubicBezTo>
                    <a:pt x="249" y="161"/>
                    <a:pt x="241" y="153"/>
                    <a:pt x="230" y="149"/>
                  </a:cubicBezTo>
                  <a:cubicBezTo>
                    <a:pt x="219" y="144"/>
                    <a:pt x="200" y="140"/>
                    <a:pt x="172" y="137"/>
                  </a:cubicBezTo>
                  <a:cubicBezTo>
                    <a:pt x="195" y="132"/>
                    <a:pt x="210" y="127"/>
                    <a:pt x="217" y="124"/>
                  </a:cubicBezTo>
                  <a:cubicBezTo>
                    <a:pt x="228" y="118"/>
                    <a:pt x="237" y="111"/>
                    <a:pt x="244" y="101"/>
                  </a:cubicBezTo>
                  <a:cubicBezTo>
                    <a:pt x="251" y="91"/>
                    <a:pt x="255" y="81"/>
                    <a:pt x="255" y="69"/>
                  </a:cubicBezTo>
                  <a:cubicBezTo>
                    <a:pt x="255" y="59"/>
                    <a:pt x="252" y="49"/>
                    <a:pt x="246" y="41"/>
                  </a:cubicBezTo>
                  <a:cubicBezTo>
                    <a:pt x="239" y="32"/>
                    <a:pt x="229" y="26"/>
                    <a:pt x="216" y="21"/>
                  </a:cubicBezTo>
                  <a:cubicBezTo>
                    <a:pt x="202" y="17"/>
                    <a:pt x="183" y="14"/>
                    <a:pt x="158" y="14"/>
                  </a:cubicBezTo>
                  <a:cubicBezTo>
                    <a:pt x="151" y="14"/>
                    <a:pt x="137" y="15"/>
                    <a:pt x="115" y="16"/>
                  </a:cubicBezTo>
                  <a:cubicBezTo>
                    <a:pt x="107" y="16"/>
                    <a:pt x="95" y="16"/>
                    <a:pt x="80" y="16"/>
                  </a:cubicBezTo>
                  <a:cubicBezTo>
                    <a:pt x="64" y="16"/>
                    <a:pt x="52" y="16"/>
                    <a:pt x="41" y="16"/>
                  </a:cubicBezTo>
                  <a:lnTo>
                    <a:pt x="10" y="15"/>
                  </a:lnTo>
                  <a:cubicBezTo>
                    <a:pt x="6" y="15"/>
                    <a:pt x="3" y="15"/>
                    <a:pt x="0" y="15"/>
                  </a:cubicBezTo>
                  <a:lnTo>
                    <a:pt x="0" y="31"/>
                  </a:lnTo>
                  <a:cubicBezTo>
                    <a:pt x="19" y="32"/>
                    <a:pt x="31" y="34"/>
                    <a:pt x="34" y="36"/>
                  </a:cubicBezTo>
                  <a:cubicBezTo>
                    <a:pt x="36" y="37"/>
                    <a:pt x="37" y="38"/>
                    <a:pt x="37" y="40"/>
                  </a:cubicBezTo>
                  <a:cubicBezTo>
                    <a:pt x="39" y="43"/>
                    <a:pt x="39" y="56"/>
                    <a:pt x="40" y="78"/>
                  </a:cubicBezTo>
                  <a:cubicBezTo>
                    <a:pt x="40" y="107"/>
                    <a:pt x="41" y="128"/>
                    <a:pt x="41" y="141"/>
                  </a:cubicBezTo>
                  <a:cubicBezTo>
                    <a:pt x="41" y="192"/>
                    <a:pt x="40" y="227"/>
                    <a:pt x="40" y="247"/>
                  </a:cubicBezTo>
                  <a:cubicBezTo>
                    <a:pt x="39" y="256"/>
                    <a:pt x="39" y="264"/>
                    <a:pt x="38" y="270"/>
                  </a:cubicBezTo>
                  <a:cubicBezTo>
                    <a:pt x="33" y="274"/>
                    <a:pt x="26" y="278"/>
                    <a:pt x="18" y="283"/>
                  </a:cubicBezTo>
                  <a:lnTo>
                    <a:pt x="18" y="292"/>
                  </a:lnTo>
                  <a:cubicBezTo>
                    <a:pt x="38" y="291"/>
                    <a:pt x="54" y="291"/>
                    <a:pt x="66" y="291"/>
                  </a:cubicBezTo>
                  <a:close/>
                  <a:moveTo>
                    <a:pt x="105" y="265"/>
                  </a:moveTo>
                  <a:lnTo>
                    <a:pt x="105" y="265"/>
                  </a:lnTo>
                  <a:lnTo>
                    <a:pt x="104" y="241"/>
                  </a:lnTo>
                  <a:lnTo>
                    <a:pt x="104" y="151"/>
                  </a:lnTo>
                  <a:cubicBezTo>
                    <a:pt x="110" y="150"/>
                    <a:pt x="115" y="150"/>
                    <a:pt x="122" y="150"/>
                  </a:cubicBezTo>
                  <a:cubicBezTo>
                    <a:pt x="139" y="150"/>
                    <a:pt x="153" y="152"/>
                    <a:pt x="163" y="155"/>
                  </a:cubicBezTo>
                  <a:cubicBezTo>
                    <a:pt x="173" y="159"/>
                    <a:pt x="181" y="165"/>
                    <a:pt x="187" y="174"/>
                  </a:cubicBezTo>
                  <a:cubicBezTo>
                    <a:pt x="193" y="183"/>
                    <a:pt x="196" y="194"/>
                    <a:pt x="196" y="209"/>
                  </a:cubicBezTo>
                  <a:cubicBezTo>
                    <a:pt x="196" y="229"/>
                    <a:pt x="190" y="244"/>
                    <a:pt x="178" y="255"/>
                  </a:cubicBezTo>
                  <a:cubicBezTo>
                    <a:pt x="167" y="266"/>
                    <a:pt x="152" y="271"/>
                    <a:pt x="133" y="271"/>
                  </a:cubicBezTo>
                  <a:cubicBezTo>
                    <a:pt x="120" y="271"/>
                    <a:pt x="110" y="271"/>
                    <a:pt x="105" y="270"/>
                  </a:cubicBezTo>
                  <a:cubicBezTo>
                    <a:pt x="105" y="267"/>
                    <a:pt x="105" y="265"/>
                    <a:pt x="105" y="265"/>
                  </a:cubicBezTo>
                  <a:close/>
                </a:path>
              </a:pathLst>
            </a:custGeom>
            <a:solidFill>
              <a:srgbClr val="00699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51699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22">
          <p15:clr>
            <a:srgbClr val="FBAE40"/>
          </p15:clr>
        </p15:guide>
        <p15:guide id="5" orient="horz" pos="37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rgbClr val="C6D9F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l">
              <a:defRPr>
                <a:solidFill>
                  <a:srgbClr val="254A64"/>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914400" y="3886200"/>
            <a:ext cx="9448800" cy="1752600"/>
          </a:xfrm>
        </p:spPr>
        <p:txBody>
          <a:bodyPr/>
          <a:lstStyle>
            <a:lvl1pPr marL="0" indent="0" algn="l">
              <a:buNone/>
              <a:defRPr>
                <a:solidFill>
                  <a:srgbClr val="254A6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Child-Care-State-Capacity-Building-Cente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080693" y="777501"/>
            <a:ext cx="5196907" cy="530330"/>
          </a:xfrm>
          <a:prstGeom prst="rect">
            <a:avLst/>
          </a:prstGeom>
          <a:noFill/>
        </p:spPr>
      </p:pic>
    </p:spTree>
    <p:extLst>
      <p:ext uri="{BB962C8B-B14F-4D97-AF65-F5344CB8AC3E}">
        <p14:creationId xmlns:p14="http://schemas.microsoft.com/office/powerpoint/2010/main" val="9092806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State Capacity Building Center</a:t>
            </a:r>
          </a:p>
        </p:txBody>
      </p:sp>
      <p:sp>
        <p:nvSpPr>
          <p:cNvPr id="4" name="Slide Number Placeholder 3"/>
          <p:cNvSpPr>
            <a:spLocks noGrp="1"/>
          </p:cNvSpPr>
          <p:nvPr>
            <p:ph type="sldNum" sz="quarter" idx="11"/>
          </p:nvPr>
        </p:nvSpPr>
        <p:spPr/>
        <p:txBody>
          <a:bodyPr/>
          <a:lstStyle/>
          <a:p>
            <a:fld id="{5A06B27B-7B9C-B94B-BDD7-57FF17B14616}" type="slidenum">
              <a:rPr lang="en-US" smtClean="0"/>
              <a:pPr/>
              <a:t>‹#›</a:t>
            </a:fld>
            <a:endParaRPr lang="en-US"/>
          </a:p>
        </p:txBody>
      </p:sp>
    </p:spTree>
    <p:extLst>
      <p:ext uri="{BB962C8B-B14F-4D97-AF65-F5344CB8AC3E}">
        <p14:creationId xmlns:p14="http://schemas.microsoft.com/office/powerpoint/2010/main" val="1680637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1713684"/>
          </a:xfrm>
          <a:prstGeom prst="rect">
            <a:avLst/>
          </a:prstGeom>
          <a:solidFill>
            <a:srgbClr val="C6D9F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solidFill>
                <a:srgbClr val="C6D9F1"/>
              </a:solidFill>
            </a:endParaRPr>
          </a:p>
        </p:txBody>
      </p:sp>
      <p:sp>
        <p:nvSpPr>
          <p:cNvPr id="3" name="Text Placeholder 2"/>
          <p:cNvSpPr>
            <a:spLocks noGrp="1"/>
          </p:cNvSpPr>
          <p:nvPr>
            <p:ph type="body" idx="1" hasCustomPrompt="1"/>
          </p:nvPr>
        </p:nvSpPr>
        <p:spPr>
          <a:xfrm>
            <a:off x="963084" y="3992995"/>
            <a:ext cx="10363200" cy="928036"/>
          </a:xfrm>
        </p:spPr>
        <p:txBody>
          <a:bodyPr anchor="t">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1"/>
          <p:cNvSpPr>
            <a:spLocks noGrp="1"/>
          </p:cNvSpPr>
          <p:nvPr>
            <p:ph type="ctrTitle"/>
          </p:nvPr>
        </p:nvSpPr>
        <p:spPr>
          <a:xfrm>
            <a:off x="914400" y="2130426"/>
            <a:ext cx="10363200" cy="1470025"/>
          </a:xfrm>
        </p:spPr>
        <p:txBody>
          <a:bodyPr>
            <a:normAutofit/>
          </a:bodyPr>
          <a:lstStyle>
            <a:lvl1pPr algn="l">
              <a:defRPr sz="4000">
                <a:solidFill>
                  <a:srgbClr val="254A64"/>
                </a:solidFill>
                <a:latin typeface="Arial"/>
                <a:cs typeface="Arial"/>
              </a:defRPr>
            </a:lvl1pPr>
          </a:lstStyle>
          <a:p>
            <a:r>
              <a:rPr lang="en-US"/>
              <a:t>Click to edit Master title style</a:t>
            </a:r>
          </a:p>
        </p:txBody>
      </p:sp>
      <p:sp>
        <p:nvSpPr>
          <p:cNvPr id="11" name="Footer Placeholder 4"/>
          <p:cNvSpPr>
            <a:spLocks noGrp="1"/>
          </p:cNvSpPr>
          <p:nvPr>
            <p:ph type="ftr" sz="quarter" idx="11"/>
          </p:nvPr>
        </p:nvSpPr>
        <p:spPr>
          <a:xfrm>
            <a:off x="609601" y="6356351"/>
            <a:ext cx="7416799" cy="365125"/>
          </a:xfrm>
        </p:spPr>
        <p:txBody>
          <a:bodyPr/>
          <a:lstStyle/>
          <a:p>
            <a:r>
              <a:rPr lang="en-US"/>
              <a:t>State Capacity Building Center</a:t>
            </a:r>
          </a:p>
        </p:txBody>
      </p:sp>
      <p:sp>
        <p:nvSpPr>
          <p:cNvPr id="12" name="Slide Number Placeholder 5"/>
          <p:cNvSpPr>
            <a:spLocks noGrp="1"/>
          </p:cNvSpPr>
          <p:nvPr>
            <p:ph type="sldNum" sz="quarter" idx="12"/>
          </p:nvPr>
        </p:nvSpPr>
        <p:spPr>
          <a:xfrm>
            <a:off x="8737600" y="6356351"/>
            <a:ext cx="2844800" cy="365125"/>
          </a:xfrm>
        </p:spPr>
        <p:txBody>
          <a:bodyPr/>
          <a:lstStyle/>
          <a:p>
            <a:fld id="{5A06B27B-7B9C-B94B-BDD7-57FF17B14616}" type="slidenum">
              <a:rPr lang="en-US" smtClean="0"/>
              <a:t>‹#›</a:t>
            </a:fld>
            <a:endParaRPr lang="en-US"/>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 y="464730"/>
            <a:ext cx="9525000" cy="971550"/>
          </a:xfrm>
          <a:prstGeom prst="rect">
            <a:avLst/>
          </a:prstGeom>
        </p:spPr>
      </p:pic>
    </p:spTree>
    <p:extLst>
      <p:ext uri="{BB962C8B-B14F-4D97-AF65-F5344CB8AC3E}">
        <p14:creationId xmlns:p14="http://schemas.microsoft.com/office/powerpoint/2010/main" val="3880051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254A64"/>
              </a:buClr>
              <a:buSzPct val="70000"/>
              <a:buFont typeface="Wingdings" charset="2"/>
              <a:buChar char="u"/>
              <a:defRPr/>
            </a:lvl1pPr>
            <a:lvl2pPr marL="914400" indent="-457200">
              <a:buClr>
                <a:srgbClr val="B2CCEC"/>
              </a:buClr>
              <a:buFont typeface="Wingdings" charset="2"/>
              <a:buChar char="§"/>
              <a:defRPr/>
            </a:lvl2pPr>
            <a:lvl3pPr marL="1143000" indent="-228600">
              <a:buClr>
                <a:srgbClr val="254A64"/>
              </a:buClr>
              <a:buFont typeface="Arial"/>
              <a:buChar char="•"/>
              <a:defRPr sz="2800"/>
            </a:lvl3pPr>
            <a:lvl4pPr marL="1600200" indent="-228600">
              <a:buClr>
                <a:srgbClr val="CC9966"/>
              </a:buClr>
              <a:buFont typeface="Arial"/>
              <a:buChar char="•"/>
              <a:defRPr/>
            </a:lvl4pPr>
            <a:lvl5pPr marL="1828800" indent="0">
              <a:buFontTx/>
              <a:buNone/>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609601" y="6356351"/>
            <a:ext cx="7416799" cy="365125"/>
          </a:xfrm>
        </p:spPr>
        <p:txBody>
          <a:bodyPr/>
          <a:lstStyle/>
          <a:p>
            <a:r>
              <a:rPr lang="en-US"/>
              <a:t>State Capacity Building Center</a:t>
            </a:r>
          </a:p>
        </p:txBody>
      </p:sp>
      <p:sp>
        <p:nvSpPr>
          <p:cNvPr id="6" name="Slide Number Placeholder 5"/>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893960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609600" y="6356351"/>
            <a:ext cx="7416800" cy="365125"/>
          </a:xfrm>
        </p:spPr>
        <p:txBody>
          <a:bodyPr/>
          <a:lstStyle/>
          <a:p>
            <a:r>
              <a:rPr lang="en-US"/>
              <a:t>State Capacity Building Center</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990801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3" name="Text Placeholder 2"/>
          <p:cNvSpPr>
            <a:spLocks noGrp="1"/>
          </p:cNvSpPr>
          <p:nvPr>
            <p:ph type="body" idx="1"/>
          </p:nvPr>
        </p:nvSpPr>
        <p:spPr>
          <a:xfrm>
            <a:off x="609600" y="1663349"/>
            <a:ext cx="5386917" cy="842088"/>
          </a:xfrm>
        </p:spPr>
        <p:txBody>
          <a:bodyPr anchor="t">
            <a:noAutofit/>
          </a:bodyPr>
          <a:lstStyle>
            <a:lvl1pPr marL="0" indent="0">
              <a:buNone/>
              <a:defRPr sz="2800" b="0">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14137"/>
            <a:ext cx="5386917" cy="3566939"/>
          </a:xfrm>
        </p:spPr>
        <p:txBody>
          <a:bodyPr/>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609600" y="6356351"/>
            <a:ext cx="7416800" cy="365125"/>
          </a:xfrm>
        </p:spPr>
        <p:txBody>
          <a:bodyPr/>
          <a:lstStyle/>
          <a:p>
            <a:r>
              <a:rPr lang="en-US"/>
              <a:t>State Capacity Building Center</a:t>
            </a:r>
          </a:p>
        </p:txBody>
      </p:sp>
      <p:sp>
        <p:nvSpPr>
          <p:cNvPr id="9" name="Slide Number Placeholder 8"/>
          <p:cNvSpPr>
            <a:spLocks noGrp="1"/>
          </p:cNvSpPr>
          <p:nvPr>
            <p:ph type="sldNum" sz="quarter" idx="12"/>
          </p:nvPr>
        </p:nvSpPr>
        <p:spPr/>
        <p:txBody>
          <a:bodyPr/>
          <a:lstStyle/>
          <a:p>
            <a:fld id="{5A06B27B-7B9C-B94B-BDD7-57FF17B14616}" type="slidenum">
              <a:rPr lang="en-US" smtClean="0"/>
              <a:t>‹#›</a:t>
            </a:fld>
            <a:endParaRPr lang="en-US"/>
          </a:p>
        </p:txBody>
      </p:sp>
      <p:sp>
        <p:nvSpPr>
          <p:cNvPr id="11" name="Text Placeholder 5"/>
          <p:cNvSpPr>
            <a:spLocks noGrp="1"/>
          </p:cNvSpPr>
          <p:nvPr>
            <p:ph type="body" sz="quarter" idx="13" hasCustomPrompt="1"/>
          </p:nvPr>
        </p:nvSpPr>
        <p:spPr>
          <a:xfrm>
            <a:off x="7011125" y="1660186"/>
            <a:ext cx="4586515" cy="4088029"/>
          </a:xfrm>
          <a:solidFill>
            <a:schemeClr val="tx2"/>
          </a:solidFill>
        </p:spPr>
        <p:txBody>
          <a:bodyPr lIns="182880" tIns="182880" rIns="182880">
            <a:normAutofit/>
          </a:bodyPr>
          <a:lstStyle>
            <a:lvl1pPr marL="0" marR="0" indent="0" algn="l" defTabSz="457200" rtl="0" eaLnBrk="1" fontAlgn="auto" latinLnBrk="0" hangingPunct="1">
              <a:lnSpc>
                <a:spcPct val="100000"/>
              </a:lnSpc>
              <a:spcBef>
                <a:spcPts val="600"/>
              </a:spcBef>
              <a:spcAft>
                <a:spcPts val="600"/>
              </a:spcAft>
              <a:buClr>
                <a:srgbClr val="FEF5E4"/>
              </a:buClr>
              <a:buSzPct val="80000"/>
              <a:buFont typeface="Wingdings" panose="05000000000000000000" pitchFamily="2" charset="2"/>
              <a:buNone/>
              <a:tabLst>
                <a:tab pos="228600" algn="l"/>
                <a:tab pos="457200" algn="l"/>
              </a:tabLst>
              <a:defRPr lang="en-US" sz="2000" b="1" smtClean="0">
                <a:solidFill>
                  <a:schemeClr val="bg1"/>
                </a:solidFill>
                <a:effectLst/>
                <a:latin typeface="Arial"/>
                <a:ea typeface="ＭＳ 明朝"/>
              </a:defRPr>
            </a:lvl1pPr>
          </a:lstStyle>
          <a:p>
            <a:pPr lvl="0"/>
            <a:r>
              <a:rPr lang="en-US" sz="1800">
                <a:effectLst/>
                <a:ea typeface="ＭＳ 明朝"/>
                <a:cs typeface="Times New Roman"/>
              </a:rPr>
              <a:t>Sidebar Label</a:t>
            </a:r>
          </a:p>
          <a:p>
            <a:pPr lvl="0"/>
            <a:endParaRPr lang="en-US" sz="1800">
              <a:effectLst/>
              <a:ea typeface="ＭＳ 明朝"/>
              <a:cs typeface="Times New Roman"/>
            </a:endParaRPr>
          </a:p>
        </p:txBody>
      </p:sp>
      <p:sp>
        <p:nvSpPr>
          <p:cNvPr id="12" name="Text Placeholder 10"/>
          <p:cNvSpPr>
            <a:spLocks noGrp="1"/>
          </p:cNvSpPr>
          <p:nvPr>
            <p:ph type="body" sz="quarter" idx="14" hasCustomPrompt="1"/>
          </p:nvPr>
        </p:nvSpPr>
        <p:spPr>
          <a:xfrm>
            <a:off x="7117443" y="2286636"/>
            <a:ext cx="4343400" cy="1714182"/>
          </a:xfrm>
        </p:spPr>
        <p:txBody>
          <a:bodyPr>
            <a:normAutofit/>
          </a:bodyPr>
          <a:lstStyle>
            <a:lvl1pPr marL="0" indent="0">
              <a:buNone/>
              <a:defRPr sz="1800" baseline="0">
                <a:solidFill>
                  <a:schemeClr val="bg1"/>
                </a:solidFill>
              </a:defRPr>
            </a:lvl1pPr>
          </a:lstStyle>
          <a:p>
            <a:pPr lvl="0"/>
            <a:r>
              <a:rPr lang="en-US" sz="1800"/>
              <a:t>Sidebar text.</a:t>
            </a:r>
            <a:endParaRPr lang="en-US"/>
          </a:p>
        </p:txBody>
      </p:sp>
      <p:sp>
        <p:nvSpPr>
          <p:cNvPr id="13" name="Text Placeholder 10"/>
          <p:cNvSpPr>
            <a:spLocks noGrp="1"/>
          </p:cNvSpPr>
          <p:nvPr>
            <p:ph type="body" sz="quarter" idx="15" hasCustomPrompt="1"/>
          </p:nvPr>
        </p:nvSpPr>
        <p:spPr>
          <a:xfrm>
            <a:off x="7102203" y="2741444"/>
            <a:ext cx="4343400" cy="1714182"/>
          </a:xfrm>
        </p:spPr>
        <p:txBody>
          <a:bodyPr>
            <a:normAutofit/>
          </a:bodyPr>
          <a:lstStyle>
            <a:lvl1pPr marL="342900" marR="0" indent="-342900">
              <a:spcBef>
                <a:spcPts val="0"/>
              </a:spcBef>
              <a:spcAft>
                <a:spcPts val="0"/>
              </a:spcAft>
              <a:buClr>
                <a:schemeClr val="bg1"/>
              </a:buClr>
              <a:buSzPct val="80000"/>
              <a:buFont typeface="Wingdings" panose="05000000000000000000" pitchFamily="2" charset="2"/>
              <a:buChar char=""/>
              <a:tabLst>
                <a:tab pos="228600" algn="l"/>
                <a:tab pos="457200" algn="l"/>
              </a:tabLst>
              <a:defRPr lang="en-US" sz="1800" smtClean="0">
                <a:solidFill>
                  <a:schemeClr val="bg1"/>
                </a:solidFill>
                <a:effectLst/>
                <a:latin typeface="Arial"/>
                <a:ea typeface="ＭＳ 明朝"/>
              </a:defRPr>
            </a:lvl1pPr>
          </a:lstStyle>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a:solidFill>
                  <a:srgbClr val="F6F3EE"/>
                </a:solidFill>
                <a:effectLst/>
                <a:latin typeface="Arial"/>
                <a:ea typeface="ＭＳ 明朝"/>
                <a:cs typeface="+mn-cs"/>
              </a:rPr>
              <a:t>Sidebar</a:t>
            </a:r>
            <a:r>
              <a:rPr lang="en-US" sz="1800" baseline="0">
                <a:solidFill>
                  <a:srgbClr val="F6F3EE"/>
                </a:solidFill>
                <a:effectLst/>
                <a:latin typeface="Arial"/>
                <a:ea typeface="ＭＳ 明朝"/>
                <a:cs typeface="+mn-cs"/>
              </a:rPr>
              <a:t>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p>
          <a:p>
            <a:pPr marL="342900" marR="0" lvl="0" indent="-342900">
              <a:spcBef>
                <a:spcPts val="0"/>
              </a:spcBef>
              <a:spcAft>
                <a:spcPts val="0"/>
              </a:spcAft>
              <a:buClr>
                <a:srgbClr val="FEF5E4"/>
              </a:buClr>
              <a:buSzPct val="80000"/>
              <a:buFont typeface="Wingdings" panose="05000000000000000000" pitchFamily="2" charset="2"/>
              <a:buChar char=""/>
              <a:tabLst>
                <a:tab pos="228600" algn="l"/>
                <a:tab pos="457200" algn="l"/>
              </a:tabLst>
            </a:pPr>
            <a:r>
              <a:rPr lang="en-US" sz="1800" baseline="0">
                <a:solidFill>
                  <a:srgbClr val="F6F3EE"/>
                </a:solidFill>
                <a:effectLst/>
                <a:latin typeface="Arial"/>
                <a:ea typeface="ＭＳ 明朝"/>
                <a:cs typeface="+mn-cs"/>
              </a:rPr>
              <a:t>Sidebar bullets</a:t>
            </a:r>
            <a:endParaRPr lang="en-US" sz="1800">
              <a:effectLst/>
              <a:ea typeface="ＭＳ 明朝"/>
              <a:cs typeface="Times New Roman"/>
            </a:endParaRPr>
          </a:p>
          <a:p>
            <a:pPr lvl="0"/>
            <a:endParaRPr lang="en-US"/>
          </a:p>
        </p:txBody>
      </p:sp>
    </p:spTree>
    <p:extLst>
      <p:ext uri="{BB962C8B-B14F-4D97-AF65-F5344CB8AC3E}">
        <p14:creationId xmlns:p14="http://schemas.microsoft.com/office/powerpoint/2010/main" val="7207589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254A64"/>
                </a:solidFill>
              </a:defRPr>
            </a:lvl1pPr>
          </a:lstStyle>
          <a:p>
            <a:r>
              <a:rPr lang="en-US"/>
              <a:t>Click to edit Master title style</a:t>
            </a:r>
          </a:p>
        </p:txBody>
      </p:sp>
      <p:sp>
        <p:nvSpPr>
          <p:cNvPr id="4" name="Footer Placeholder 3"/>
          <p:cNvSpPr>
            <a:spLocks noGrp="1"/>
          </p:cNvSpPr>
          <p:nvPr>
            <p:ph type="ftr" sz="quarter" idx="11"/>
          </p:nvPr>
        </p:nvSpPr>
        <p:spPr>
          <a:xfrm>
            <a:off x="609600" y="6356351"/>
            <a:ext cx="7416800" cy="365125"/>
          </a:xfrm>
        </p:spPr>
        <p:txBody>
          <a:bodyPr/>
          <a:lstStyle/>
          <a:p>
            <a:r>
              <a:rPr lang="en-US"/>
              <a:t>State Capacity Building Center</a:t>
            </a:r>
          </a:p>
        </p:txBody>
      </p:sp>
      <p:sp>
        <p:nvSpPr>
          <p:cNvPr id="5" name="Slide Number Placeholder 4"/>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10115002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State Capacity Building Center</a:t>
            </a:r>
          </a:p>
        </p:txBody>
      </p:sp>
      <p:sp>
        <p:nvSpPr>
          <p:cNvPr id="5" name="Slide Number Placeholder 4"/>
          <p:cNvSpPr>
            <a:spLocks noGrp="1"/>
          </p:cNvSpPr>
          <p:nvPr>
            <p:ph type="sldNum" sz="quarter" idx="12"/>
          </p:nvPr>
        </p:nvSpPr>
        <p:spPr/>
        <p:txBody>
          <a:bodyPr/>
          <a:lstStyle/>
          <a:p>
            <a:fld id="{5A06B27B-7B9C-B94B-BDD7-57FF17B14616}" type="slidenum">
              <a:rPr lang="en-US" smtClean="0"/>
              <a:pPr/>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968923556"/>
              </p:ext>
            </p:extLst>
          </p:nvPr>
        </p:nvGraphicFramePr>
        <p:xfrm>
          <a:off x="609600" y="1791363"/>
          <a:ext cx="10791792" cy="2461880"/>
        </p:xfrm>
        <a:graphic>
          <a:graphicData uri="http://schemas.openxmlformats.org/drawingml/2006/table">
            <a:tbl>
              <a:tblPr firstRow="1" bandRow="1">
                <a:tableStyleId>{2D5ABB26-0587-4C30-8999-92F81FD0307C}</a:tableStyleId>
              </a:tblPr>
              <a:tblGrid>
                <a:gridCol w="2697948">
                  <a:extLst>
                    <a:ext uri="{9D8B030D-6E8A-4147-A177-3AD203B41FA5}">
                      <a16:colId xmlns:a16="http://schemas.microsoft.com/office/drawing/2014/main" val="20000"/>
                    </a:ext>
                  </a:extLst>
                </a:gridCol>
                <a:gridCol w="2697948">
                  <a:extLst>
                    <a:ext uri="{9D8B030D-6E8A-4147-A177-3AD203B41FA5}">
                      <a16:colId xmlns:a16="http://schemas.microsoft.com/office/drawing/2014/main" val="20001"/>
                    </a:ext>
                  </a:extLst>
                </a:gridCol>
                <a:gridCol w="2697948">
                  <a:extLst>
                    <a:ext uri="{9D8B030D-6E8A-4147-A177-3AD203B41FA5}">
                      <a16:colId xmlns:a16="http://schemas.microsoft.com/office/drawing/2014/main" val="20002"/>
                    </a:ext>
                  </a:extLst>
                </a:gridCol>
                <a:gridCol w="2697948">
                  <a:extLst>
                    <a:ext uri="{9D8B030D-6E8A-4147-A177-3AD203B41FA5}">
                      <a16:colId xmlns:a16="http://schemas.microsoft.com/office/drawing/2014/main" val="20003"/>
                    </a:ext>
                  </a:extLst>
                </a:gridCol>
              </a:tblGrid>
              <a:tr h="49237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61877" marR="161877"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61877" marR="161877"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algn="ct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61877" marR="161877" marT="60704" marB="60704" anchor="ctr">
                    <a:lnB w="12700" cap="flat" cmpd="sng" algn="ctr">
                      <a:solidFill>
                        <a:srgbClr val="254A64"/>
                      </a:solidFill>
                      <a:prstDash val="solid"/>
                      <a:round/>
                      <a:headEnd type="none" w="med" len="med"/>
                      <a:tailEnd type="none" w="med" len="med"/>
                    </a:lnB>
                    <a:solidFill>
                      <a:srgbClr val="254A6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a:solidFill>
                            <a:srgbClr val="FFFFFF"/>
                          </a:solidFill>
                          <a:latin typeface="Arial"/>
                          <a:cs typeface="Arial"/>
                        </a:rPr>
                        <a:t>Table</a:t>
                      </a:r>
                      <a:r>
                        <a:rPr lang="en-US" sz="1800" b="1" baseline="0">
                          <a:solidFill>
                            <a:srgbClr val="FFFFFF"/>
                          </a:solidFill>
                          <a:latin typeface="Arial"/>
                          <a:cs typeface="Arial"/>
                        </a:rPr>
                        <a:t> Header</a:t>
                      </a:r>
                      <a:endParaRPr lang="en-US" sz="1800" b="1">
                        <a:solidFill>
                          <a:srgbClr val="FFFFFF"/>
                        </a:solidFill>
                        <a:latin typeface="Arial"/>
                        <a:cs typeface="Arial"/>
                      </a:endParaRPr>
                    </a:p>
                  </a:txBody>
                  <a:tcPr marL="161877" marR="161877" marT="60704" marB="60704" anchor="ctr">
                    <a:lnB w="12700" cap="flat" cmpd="sng" algn="ctr">
                      <a:solidFill>
                        <a:srgbClr val="254A64"/>
                      </a:solidFill>
                      <a:prstDash val="solid"/>
                      <a:round/>
                      <a:headEnd type="none" w="med" len="med"/>
                      <a:tailEnd type="none" w="med" len="med"/>
                    </a:lnB>
                    <a:solidFill>
                      <a:srgbClr val="254A64"/>
                    </a:solidFill>
                  </a:tcPr>
                </a:tc>
                <a:extLst>
                  <a:ext uri="{0D108BD9-81ED-4DB2-BD59-A6C34878D82A}">
                    <a16:rowId xmlns:a16="http://schemas.microsoft.com/office/drawing/2014/main" val="10000"/>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2"/>
                  </a:ext>
                </a:extLst>
              </a:tr>
              <a:tr h="492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Table Cell</a:t>
                      </a: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r h="492376">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latin typeface="Arial"/>
                          <a:cs typeface="Arial"/>
                        </a:rPr>
                        <a:t>Table</a:t>
                      </a:r>
                      <a:r>
                        <a:rPr lang="en-US" sz="1800" baseline="0">
                          <a:latin typeface="Arial"/>
                          <a:cs typeface="Arial"/>
                        </a:rPr>
                        <a:t> Cell</a:t>
                      </a:r>
                      <a:endParaRPr lang="en-US" sz="1800">
                        <a:latin typeface="Arial"/>
                        <a:cs typeface="Arial"/>
                      </a:endParaRPr>
                    </a:p>
                  </a:txBody>
                  <a:tcPr marL="161877" marR="161877" marT="60704" marB="60704" anchor="ctr">
                    <a:lnT w="12700" cap="flat" cmpd="sng" algn="ctr">
                      <a:solidFill>
                        <a:srgbClr val="254A64"/>
                      </a:solidFill>
                      <a:prstDash val="solid"/>
                      <a:round/>
                      <a:headEnd type="none" w="med" len="med"/>
                      <a:tailEnd type="none" w="med" len="med"/>
                    </a:lnT>
                    <a:lnB w="12700" cap="flat" cmpd="sng" algn="ctr">
                      <a:solidFill>
                        <a:srgbClr val="254A6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97773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t">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2400"/>
            </a:lvl1pPr>
            <a:lvl2pPr>
              <a:defRPr sz="22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09600" y="6356351"/>
            <a:ext cx="7416800" cy="365125"/>
          </a:xfrm>
        </p:spPr>
        <p:txBody>
          <a:bodyPr/>
          <a:lstStyle/>
          <a:p>
            <a:r>
              <a:rPr lang="en-US"/>
              <a:t>State Capacity Building Center</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6591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9836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t">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State Capacity Building Center</a:t>
            </a:r>
          </a:p>
        </p:txBody>
      </p:sp>
      <p:sp>
        <p:nvSpPr>
          <p:cNvPr id="7" name="Slide Number Placeholder 6"/>
          <p:cNvSpPr>
            <a:spLocks noGrp="1"/>
          </p:cNvSpPr>
          <p:nvPr>
            <p:ph type="sldNum" sz="quarter" idx="12"/>
          </p:nvPr>
        </p:nvSpPr>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78032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C6D9F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609601" y="6356351"/>
            <a:ext cx="7416799" cy="365125"/>
          </a:xfrm>
        </p:spPr>
        <p:txBody>
          <a:bodyPr/>
          <a:lstStyle/>
          <a:p>
            <a:r>
              <a:rPr lang="en-US"/>
              <a:t>State Capacity Building Center</a:t>
            </a:r>
          </a:p>
        </p:txBody>
      </p:sp>
      <p:sp>
        <p:nvSpPr>
          <p:cNvPr id="3" name="Slide Number Placeholder 5"/>
          <p:cNvSpPr>
            <a:spLocks noGrp="1"/>
          </p:cNvSpPr>
          <p:nvPr>
            <p:ph type="sldNum" sz="quarter" idx="12"/>
          </p:nvPr>
        </p:nvSpPr>
        <p:spPr>
          <a:xfrm>
            <a:off x="8737600" y="6356351"/>
            <a:ext cx="2844800" cy="365125"/>
          </a:xfrm>
        </p:spPr>
        <p:txBody>
          <a:bodyPr/>
          <a:lstStyle/>
          <a:p>
            <a:fld id="{5A06B27B-7B9C-B94B-BDD7-57FF17B14616}" type="slidenum">
              <a:rPr lang="en-US" smtClean="0"/>
              <a:t>‹#›</a:t>
            </a:fld>
            <a:endParaRPr lang="en-US"/>
          </a:p>
        </p:txBody>
      </p:sp>
    </p:spTree>
    <p:extLst>
      <p:ext uri="{BB962C8B-B14F-4D97-AF65-F5344CB8AC3E}">
        <p14:creationId xmlns:p14="http://schemas.microsoft.com/office/powerpoint/2010/main" val="206676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C6D9F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550738" y="1354019"/>
            <a:ext cx="9090525" cy="3810460"/>
            <a:chOff x="1096211" y="1221939"/>
            <a:chExt cx="6817894" cy="3810460"/>
          </a:xfrm>
        </p:grpSpPr>
        <p:sp>
          <p:nvSpPr>
            <p:cNvPr id="3" name="Rectangle 2"/>
            <p:cNvSpPr/>
            <p:nvPr/>
          </p:nvSpPr>
          <p:spPr>
            <a:xfrm>
              <a:off x="1096211" y="1221939"/>
              <a:ext cx="6817894" cy="2616101"/>
            </a:xfrm>
            <a:prstGeom prst="rect">
              <a:avLst/>
            </a:prstGeom>
          </p:spPr>
          <p:txBody>
            <a:bodyPr wrap="square">
              <a:spAutoFit/>
            </a:bodyPr>
            <a:lstStyle/>
            <a:p>
              <a:pPr algn="ctr">
                <a:spcAft>
                  <a:spcPts val="1200"/>
                </a:spcAft>
              </a:pPr>
              <a:r>
                <a:rPr lang="en-US" sz="1800" b="1">
                  <a:solidFill>
                    <a:srgbClr val="254A64"/>
                  </a:solidFill>
                  <a:latin typeface="Arial"/>
                  <a:cs typeface="Arial"/>
                </a:rPr>
                <a:t>State Capacity Building Center, </a:t>
              </a:r>
              <a:br>
                <a:rPr lang="en-US" sz="1800" b="1">
                  <a:solidFill>
                    <a:srgbClr val="254A64"/>
                  </a:solidFill>
                  <a:latin typeface="Arial"/>
                  <a:cs typeface="Arial"/>
                </a:rPr>
              </a:br>
              <a:r>
                <a:rPr lang="en-US" sz="1800" b="1">
                  <a:solidFill>
                    <a:srgbClr val="254A64"/>
                  </a:solidFill>
                  <a:latin typeface="Arial"/>
                  <a:cs typeface="Arial"/>
                </a:rPr>
                <a:t>A Service of the Office of Child Care</a:t>
              </a:r>
              <a:endParaRPr lang="en-US" sz="1800">
                <a:solidFill>
                  <a:srgbClr val="254A64"/>
                </a:solidFill>
                <a:latin typeface="Arial"/>
                <a:cs typeface="Arial"/>
              </a:endParaRPr>
            </a:p>
            <a:p>
              <a:pPr algn="ctr"/>
              <a:r>
                <a:rPr lang="en-US" sz="1800">
                  <a:solidFill>
                    <a:srgbClr val="254A64"/>
                  </a:solidFill>
                  <a:latin typeface="Arial"/>
                  <a:cs typeface="Arial"/>
                </a:rPr>
                <a:t>9300 Lee Highway</a:t>
              </a:r>
              <a:br>
                <a:rPr lang="en-US" sz="1800">
                  <a:solidFill>
                    <a:srgbClr val="254A64"/>
                  </a:solidFill>
                  <a:latin typeface="Arial"/>
                  <a:cs typeface="Arial"/>
                </a:rPr>
              </a:br>
              <a:r>
                <a:rPr lang="en-US" sz="1800">
                  <a:solidFill>
                    <a:srgbClr val="254A64"/>
                  </a:solidFill>
                  <a:latin typeface="Arial"/>
                  <a:cs typeface="Arial"/>
                </a:rPr>
                <a:t>Fairfax, VA 22031</a:t>
              </a:r>
            </a:p>
            <a:p>
              <a:pPr algn="ctr">
                <a:spcAft>
                  <a:spcPts val="1200"/>
                </a:spcAft>
              </a:pPr>
              <a:r>
                <a:rPr lang="en-US" sz="1800">
                  <a:solidFill>
                    <a:srgbClr val="254A64"/>
                  </a:solidFill>
                  <a:latin typeface="Arial"/>
                  <a:cs typeface="Arial"/>
                </a:rPr>
                <a:t>Phone: 877-296-2401</a:t>
              </a:r>
              <a:br>
                <a:rPr lang="en-US" sz="1800">
                  <a:solidFill>
                    <a:srgbClr val="254A64"/>
                  </a:solidFill>
                  <a:latin typeface="Arial"/>
                  <a:cs typeface="Arial"/>
                </a:rPr>
              </a:br>
              <a:r>
                <a:rPr lang="en-US" sz="1800">
                  <a:solidFill>
                    <a:srgbClr val="254A64"/>
                  </a:solidFill>
                  <a:latin typeface="Arial"/>
                  <a:cs typeface="Arial"/>
                </a:rPr>
                <a:t>Email: CapacityBuildingCenter@ecetta.info</a:t>
              </a:r>
            </a:p>
            <a:p>
              <a:pPr algn="ctr"/>
              <a:r>
                <a:rPr lang="en-US" sz="1800" b="1">
                  <a:solidFill>
                    <a:srgbClr val="254A64"/>
                  </a:solidFill>
                  <a:latin typeface="Arial"/>
                  <a:cs typeface="Arial"/>
                </a:rPr>
                <a:t>Subscribe to Updates</a:t>
              </a:r>
              <a:br>
                <a:rPr lang="en-US" sz="1800" b="1">
                  <a:solidFill>
                    <a:srgbClr val="254A64"/>
                  </a:solidFill>
                  <a:latin typeface="Arial"/>
                  <a:cs typeface="Arial"/>
                </a:rPr>
              </a:br>
              <a:r>
                <a:rPr lang="en-US" sz="1800">
                  <a:solidFill>
                    <a:srgbClr val="254A64"/>
                  </a:solidFill>
                  <a:latin typeface="Arial"/>
                  <a:cs typeface="Arial"/>
                </a:rPr>
                <a:t>http://www.occ-cmc.org/occannouncements_sign-up/</a:t>
              </a:r>
            </a:p>
          </p:txBody>
        </p:sp>
        <p:pic>
          <p:nvPicPr>
            <p:cNvPr id="4" name="Picture 3" descr="ACF_HHS_LogoLock.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4669" y="4320752"/>
              <a:ext cx="4028843" cy="711647"/>
            </a:xfrm>
            <a:prstGeom prst="rect">
              <a:avLst/>
            </a:prstGeom>
          </p:spPr>
        </p:pic>
      </p:grpSp>
    </p:spTree>
    <p:extLst>
      <p:ext uri="{BB962C8B-B14F-4D97-AF65-F5344CB8AC3E}">
        <p14:creationId xmlns:p14="http://schemas.microsoft.com/office/powerpoint/2010/main" val="3490396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3_Two Content">
    <p:spTree>
      <p:nvGrpSpPr>
        <p:cNvPr id="1" name=""/>
        <p:cNvGrpSpPr/>
        <p:nvPr/>
      </p:nvGrpSpPr>
      <p:grpSpPr>
        <a:xfrm>
          <a:off x="0" y="0"/>
          <a:ext cx="0" cy="0"/>
          <a:chOff x="0" y="0"/>
          <a:chExt cx="0" cy="0"/>
        </a:xfrm>
      </p:grpSpPr>
      <p:pic>
        <p:nvPicPr>
          <p:cNvPr id="8" name="Picture 7" descr="BPC_150112_ppt_AR1_c_template-0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Footer Placeholder 4"/>
          <p:cNvSpPr>
            <a:spLocks noGrp="1"/>
          </p:cNvSpPr>
          <p:nvPr>
            <p:ph type="ftr" sz="quarter" idx="3"/>
          </p:nvPr>
        </p:nvSpPr>
        <p:spPr>
          <a:xfrm>
            <a:off x="609600" y="320676"/>
            <a:ext cx="8884928" cy="365125"/>
          </a:xfrm>
          <a:prstGeom prst="rect">
            <a:avLst/>
          </a:prstGeom>
        </p:spPr>
        <p:txBody>
          <a:bodyPr vert="horz" lIns="91440" tIns="45720" rIns="91440" bIns="45720" rtlCol="0" anchor="ctr"/>
          <a:lstStyle>
            <a:lvl1pPr algn="l">
              <a:defRPr sz="825" cap="all">
                <a:solidFill>
                  <a:srgbClr val="3B3D3F"/>
                </a:solidFill>
                <a:latin typeface="Adobe Caslon Pro Bold"/>
                <a:cs typeface="Adobe Caslon Pro Bold"/>
              </a:defRPr>
            </a:lvl1pPr>
          </a:lstStyle>
          <a:p>
            <a:r>
              <a:rPr lang="en-US"/>
              <a:t>Header goes here</a:t>
            </a:r>
          </a:p>
        </p:txBody>
      </p:sp>
      <p:sp>
        <p:nvSpPr>
          <p:cNvPr id="11" name="Content Placeholder 2"/>
          <p:cNvSpPr>
            <a:spLocks noGrp="1"/>
          </p:cNvSpPr>
          <p:nvPr>
            <p:ph idx="1"/>
          </p:nvPr>
        </p:nvSpPr>
        <p:spPr>
          <a:xfrm>
            <a:off x="609602" y="1140934"/>
            <a:ext cx="5208692" cy="5068446"/>
          </a:xfrm>
          <a:prstGeom prst="rect">
            <a:avLst/>
          </a:prstGeom>
        </p:spPr>
        <p:txBody>
          <a:bodyPr/>
          <a:lstStyle>
            <a:lvl1pPr>
              <a:defRPr sz="1500" b="0">
                <a:latin typeface="Tahoma"/>
                <a:cs typeface="Tahoma"/>
              </a:defRPr>
            </a:lvl1pPr>
            <a:lvl2pPr>
              <a:defRPr>
                <a:solidFill>
                  <a:schemeClr val="tx1">
                    <a:lumMod val="65000"/>
                    <a:lumOff val="35000"/>
                  </a:schemeClr>
                </a:solidFill>
                <a:latin typeface="Tahoma"/>
                <a:cs typeface="Tahoma"/>
              </a:defRPr>
            </a:lvl2pPr>
            <a:lvl3pPr>
              <a:defRPr>
                <a:solidFill>
                  <a:schemeClr val="tx1">
                    <a:lumMod val="65000"/>
                    <a:lumOff val="35000"/>
                  </a:schemeClr>
                </a:solidFill>
                <a:latin typeface="Tahoma"/>
                <a:cs typeface="Tahoma"/>
              </a:defRPr>
            </a:lvl3pPr>
            <a:lvl4pPr>
              <a:defRPr>
                <a:solidFill>
                  <a:schemeClr val="tx1">
                    <a:lumMod val="65000"/>
                    <a:lumOff val="35000"/>
                  </a:schemeClr>
                </a:solidFill>
                <a:latin typeface="Tahoma"/>
                <a:cs typeface="Tahoma"/>
              </a:defRPr>
            </a:lvl4pPr>
            <a:lvl5pPr>
              <a:defRPr>
                <a:solidFill>
                  <a:schemeClr val="tx1">
                    <a:lumMod val="65000"/>
                    <a:lumOff val="3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1"/>
          </p:nvPr>
        </p:nvSpPr>
        <p:spPr>
          <a:xfrm>
            <a:off x="6109480" y="1140934"/>
            <a:ext cx="5396845" cy="5068446"/>
          </a:xfrm>
          <a:prstGeom prst="rect">
            <a:avLst/>
          </a:prstGeom>
        </p:spPr>
        <p:txBody>
          <a:bodyPr/>
          <a:lstStyle>
            <a:lvl1pPr>
              <a:defRPr sz="1500" b="0">
                <a:latin typeface="Tahoma"/>
                <a:cs typeface="Tahoma"/>
              </a:defRPr>
            </a:lvl1pPr>
            <a:lvl2pPr>
              <a:defRPr>
                <a:solidFill>
                  <a:schemeClr val="tx1">
                    <a:lumMod val="65000"/>
                    <a:lumOff val="35000"/>
                  </a:schemeClr>
                </a:solidFill>
                <a:latin typeface="Tahoma"/>
                <a:cs typeface="Tahoma"/>
              </a:defRPr>
            </a:lvl2pPr>
            <a:lvl3pPr>
              <a:defRPr>
                <a:solidFill>
                  <a:schemeClr val="tx1">
                    <a:lumMod val="65000"/>
                    <a:lumOff val="35000"/>
                  </a:schemeClr>
                </a:solidFill>
                <a:latin typeface="Tahoma"/>
                <a:cs typeface="Tahoma"/>
              </a:defRPr>
            </a:lvl3pPr>
            <a:lvl4pPr>
              <a:defRPr>
                <a:solidFill>
                  <a:schemeClr val="tx1">
                    <a:lumMod val="65000"/>
                    <a:lumOff val="35000"/>
                  </a:schemeClr>
                </a:solidFill>
                <a:latin typeface="Tahoma"/>
                <a:cs typeface="Tahoma"/>
              </a:defRPr>
            </a:lvl4pPr>
            <a:lvl5pPr>
              <a:defRPr>
                <a:solidFill>
                  <a:schemeClr val="tx1">
                    <a:lumMod val="65000"/>
                    <a:lumOff val="3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10900539" y="6373467"/>
            <a:ext cx="681861" cy="365125"/>
          </a:xfrm>
          <a:prstGeom prst="rect">
            <a:avLst/>
          </a:prstGeom>
        </p:spPr>
        <p:txBody>
          <a:bodyPr vert="horz" lIns="91440" tIns="45720" rIns="91440" bIns="45720" rtlCol="0" anchor="ctr"/>
          <a:lstStyle>
            <a:lvl1pPr algn="r">
              <a:defRPr sz="750">
                <a:solidFill>
                  <a:schemeClr val="tx1">
                    <a:lumMod val="65000"/>
                    <a:lumOff val="35000"/>
                  </a:schemeClr>
                </a:solidFill>
                <a:latin typeface="Tahoma"/>
                <a:cs typeface="Tahoma"/>
              </a:defRPr>
            </a:lvl1pPr>
          </a:lstStyle>
          <a:p>
            <a:fld id="{3C2FEE08-69F6-694C-9AAF-59BAA227EE9E}" type="slidenum">
              <a:rPr lang="en-US" smtClean="0"/>
              <a:pPr/>
              <a:t>‹#›</a:t>
            </a:fld>
            <a:endParaRPr lang="en-US"/>
          </a:p>
        </p:txBody>
      </p:sp>
      <p:sp>
        <p:nvSpPr>
          <p:cNvPr id="7" name="Oval 6">
            <a:extLst>
              <a:ext uri="{FF2B5EF4-FFF2-40B4-BE49-F238E27FC236}">
                <a16:creationId xmlns:a16="http://schemas.microsoft.com/office/drawing/2014/main" id="{A443E5CF-A176-4532-99A4-7C060CFF80A7}"/>
              </a:ext>
            </a:extLst>
          </p:cNvPr>
          <p:cNvSpPr/>
          <p:nvPr userDrawn="1"/>
        </p:nvSpPr>
        <p:spPr>
          <a:xfrm>
            <a:off x="9916999" y="388922"/>
            <a:ext cx="1106079" cy="3651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9" name="Picture 8">
            <a:extLst>
              <a:ext uri="{FF2B5EF4-FFF2-40B4-BE49-F238E27FC236}">
                <a16:creationId xmlns:a16="http://schemas.microsoft.com/office/drawing/2014/main" id="{25408383-68CF-4E4D-A2A4-86F772B2CE9A}"/>
              </a:ext>
            </a:extLst>
          </p:cNvPr>
          <p:cNvPicPr>
            <a:picLocks noChangeAspect="1"/>
          </p:cNvPicPr>
          <p:nvPr userDrawn="1"/>
        </p:nvPicPr>
        <p:blipFill rotWithShape="1">
          <a:blip r:embed="rId3"/>
          <a:srcRect l="4225" t="2162" r="10238" b="51707"/>
          <a:stretch/>
        </p:blipFill>
        <p:spPr>
          <a:xfrm>
            <a:off x="4555857" y="6299477"/>
            <a:ext cx="1672555" cy="475813"/>
          </a:xfrm>
          <a:prstGeom prst="rect">
            <a:avLst/>
          </a:prstGeom>
        </p:spPr>
      </p:pic>
      <p:pic>
        <p:nvPicPr>
          <p:cNvPr id="14" name="Picture 13" descr="BPC_150112_ppt_AR1_c_template-04.png">
            <a:extLst>
              <a:ext uri="{FF2B5EF4-FFF2-40B4-BE49-F238E27FC236}">
                <a16:creationId xmlns:a16="http://schemas.microsoft.com/office/drawing/2014/main" id="{88707B87-5B90-426E-A118-96EDC2AD496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1440" t="6003" r="11185" b="88674"/>
          <a:stretch/>
        </p:blipFill>
        <p:spPr>
          <a:xfrm>
            <a:off x="6372522" y="6342442"/>
            <a:ext cx="899124" cy="365125"/>
          </a:xfrm>
          <a:prstGeom prst="rect">
            <a:avLst/>
          </a:prstGeom>
        </p:spPr>
      </p:pic>
    </p:spTree>
    <p:extLst>
      <p:ext uri="{BB962C8B-B14F-4D97-AF65-F5344CB8AC3E}">
        <p14:creationId xmlns:p14="http://schemas.microsoft.com/office/powerpoint/2010/main" val="3187774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379107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hdr="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1CB611-128E-BF46-B2EC-5492CF198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B312F7-3D7D-534F-9DFA-2A5747891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84853-DF3D-574B-AF86-C129DCF758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AC916-1DC4-2E4B-98BC-98B566FB0CF9}" type="datetimeFigureOut">
              <a:rPr lang="en-US" smtClean="0"/>
              <a:t>4/11/2022</a:t>
            </a:fld>
            <a:endParaRPr lang="en-US"/>
          </a:p>
        </p:txBody>
      </p:sp>
      <p:sp>
        <p:nvSpPr>
          <p:cNvPr id="5" name="Footer Placeholder 4">
            <a:extLst>
              <a:ext uri="{FF2B5EF4-FFF2-40B4-BE49-F238E27FC236}">
                <a16:creationId xmlns:a16="http://schemas.microsoft.com/office/drawing/2014/main" id="{E1A3C601-8060-FB40-8B24-46C13866AB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B5F1E-8182-4A47-B15F-C783B0F4C5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A143C-80BA-2940-9631-D50E83F79BEE}" type="slidenum">
              <a:rPr lang="en-US" smtClean="0"/>
              <a:t>‹#›</a:t>
            </a:fld>
            <a:endParaRPr lang="en-US"/>
          </a:p>
        </p:txBody>
      </p:sp>
    </p:spTree>
    <p:extLst>
      <p:ext uri="{BB962C8B-B14F-4D97-AF65-F5344CB8AC3E}">
        <p14:creationId xmlns:p14="http://schemas.microsoft.com/office/powerpoint/2010/main" val="153427016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72787455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hf sldNum="0" hdr="0" ftr="0" dt="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44742020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hdr="0" ftr="0" dt="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4A9CCF-2378-3E49-AC9A-B0EFBFAE78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7C0C4-D69B-5640-90C6-18E6026AAF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B0FD6-39AB-7B4C-9C14-21BD6C7BBA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7CA31-38C0-1048-A97C-4E0E5FB87B96}" type="datetimeFigureOut">
              <a:rPr lang="en-US" smtClean="0"/>
              <a:t>4/11/2022</a:t>
            </a:fld>
            <a:endParaRPr lang="en-US"/>
          </a:p>
        </p:txBody>
      </p:sp>
      <p:sp>
        <p:nvSpPr>
          <p:cNvPr id="5" name="Footer Placeholder 4">
            <a:extLst>
              <a:ext uri="{FF2B5EF4-FFF2-40B4-BE49-F238E27FC236}">
                <a16:creationId xmlns:a16="http://schemas.microsoft.com/office/drawing/2014/main" id="{45CC112E-AC66-AE4A-AA78-57DC389F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DA800F-9BA9-0C4D-B057-73AF7EDD9E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92C7-AD86-BB45-803A-18CCFB4B81C9}" type="slidenum">
              <a:rPr lang="en-US" smtClean="0"/>
              <a:t>‹#›</a:t>
            </a:fld>
            <a:endParaRPr lang="en-US"/>
          </a:p>
        </p:txBody>
      </p:sp>
    </p:spTree>
    <p:extLst>
      <p:ext uri="{BB962C8B-B14F-4D97-AF65-F5344CB8AC3E}">
        <p14:creationId xmlns:p14="http://schemas.microsoft.com/office/powerpoint/2010/main" val="3676701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609600" y="6356351"/>
            <a:ext cx="7416800" cy="365125"/>
          </a:xfrm>
          <a:prstGeom prst="rect">
            <a:avLst/>
          </a:prstGeom>
        </p:spPr>
        <p:txBody>
          <a:bodyPr vert="horz" lIns="91440" tIns="45720" rIns="91440" bIns="45720" rtlCol="0" anchor="ctr"/>
          <a:lstStyle>
            <a:lvl1pPr algn="l">
              <a:defRPr sz="1200">
                <a:solidFill>
                  <a:srgbClr val="254A64"/>
                </a:solidFill>
                <a:latin typeface="Arial"/>
                <a:cs typeface="Arial"/>
              </a:defRPr>
            </a:lvl1pPr>
          </a:lstStyle>
          <a:p>
            <a:r>
              <a:rPr lang="en-US"/>
              <a:t>State Capacity Building Center</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254A64"/>
                </a:solidFill>
                <a:latin typeface="Arial"/>
                <a:cs typeface="Arial"/>
              </a:defRPr>
            </a:lvl1pPr>
          </a:lstStyle>
          <a:p>
            <a:fld id="{5A06B27B-7B9C-B94B-BDD7-57FF17B14616}" type="slidenum">
              <a:rPr lang="en-US" smtClean="0"/>
              <a:pPr/>
              <a:t>‹#›</a:t>
            </a:fld>
            <a:endParaRPr lang="en-US"/>
          </a:p>
        </p:txBody>
      </p:sp>
      <p:sp>
        <p:nvSpPr>
          <p:cNvPr id="7" name="Freeform 6"/>
          <p:cNvSpPr>
            <a:spLocks/>
          </p:cNvSpPr>
          <p:nvPr userDrawn="1"/>
        </p:nvSpPr>
        <p:spPr bwMode="auto">
          <a:xfrm>
            <a:off x="1" y="6209099"/>
            <a:ext cx="12192000" cy="81280"/>
          </a:xfrm>
          <a:custGeom>
            <a:avLst/>
            <a:gdLst>
              <a:gd name="T0" fmla="*/ 0 w 6679"/>
              <a:gd name="T1" fmla="+- 0 15840 15125"/>
              <a:gd name="T2" fmla="*/ 15840 h 715"/>
              <a:gd name="T3" fmla="*/ 6679 w 6679"/>
              <a:gd name="T4" fmla="+- 0 15840 15125"/>
              <a:gd name="T5" fmla="*/ 15840 h 715"/>
              <a:gd name="T6" fmla="*/ 6679 w 6679"/>
              <a:gd name="T7" fmla="+- 0 15125 15125"/>
              <a:gd name="T8" fmla="*/ 15125 h 715"/>
              <a:gd name="T9" fmla="*/ 0 w 6679"/>
              <a:gd name="T10" fmla="+- 0 15125 15125"/>
              <a:gd name="T11" fmla="*/ 15125 h 715"/>
              <a:gd name="T12" fmla="*/ 0 w 6679"/>
              <a:gd name="T13" fmla="+- 0 15840 15125"/>
              <a:gd name="T14" fmla="*/ 15840 h 715"/>
            </a:gdLst>
            <a:ahLst/>
            <a:cxnLst>
              <a:cxn ang="0">
                <a:pos x="T0" y="T2"/>
              </a:cxn>
              <a:cxn ang="0">
                <a:pos x="T3" y="T5"/>
              </a:cxn>
              <a:cxn ang="0">
                <a:pos x="T6" y="T8"/>
              </a:cxn>
              <a:cxn ang="0">
                <a:pos x="T9" y="T11"/>
              </a:cxn>
              <a:cxn ang="0">
                <a:pos x="T12" y="T14"/>
              </a:cxn>
            </a:cxnLst>
            <a:rect l="0" t="0" r="r" b="b"/>
            <a:pathLst>
              <a:path w="6679" h="715">
                <a:moveTo>
                  <a:pt x="0" y="715"/>
                </a:moveTo>
                <a:lnTo>
                  <a:pt x="6679" y="715"/>
                </a:lnTo>
                <a:lnTo>
                  <a:pt x="6679" y="0"/>
                </a:lnTo>
                <a:lnTo>
                  <a:pt x="0" y="0"/>
                </a:lnTo>
                <a:lnTo>
                  <a:pt x="0" y="715"/>
                </a:lnTo>
              </a:path>
            </a:pathLst>
          </a:custGeom>
          <a:solidFill>
            <a:srgbClr val="254A64"/>
          </a:solidFill>
          <a:ln>
            <a:noFill/>
          </a:ln>
        </p:spPr>
        <p:txBody>
          <a:bodyPr rot="0" vert="horz" wrap="square" lIns="91440" tIns="45720" rIns="91440" bIns="45720" anchor="t" anchorCtr="0" upright="1">
            <a:noAutofit/>
          </a:bodyPr>
          <a:lstStyle/>
          <a:p>
            <a:endParaRPr lang="en-US" sz="1800"/>
          </a:p>
        </p:txBody>
      </p:sp>
    </p:spTree>
    <p:extLst>
      <p:ext uri="{BB962C8B-B14F-4D97-AF65-F5344CB8AC3E}">
        <p14:creationId xmlns:p14="http://schemas.microsoft.com/office/powerpoint/2010/main" val="24080083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sldNum="0" hdr="0" dt="0"/>
  <p:txStyles>
    <p:titleStyle>
      <a:lvl1pPr algn="l" defTabSz="457200" rtl="0" eaLnBrk="1" latinLnBrk="0" hangingPunct="1">
        <a:spcBef>
          <a:spcPct val="0"/>
        </a:spcBef>
        <a:buNone/>
        <a:defRPr sz="4400" kern="1200">
          <a:solidFill>
            <a:srgbClr val="254A64"/>
          </a:solidFill>
          <a:latin typeface="Arial"/>
          <a:ea typeface="+mj-ea"/>
          <a:cs typeface="Arial"/>
        </a:defRPr>
      </a:lvl1pPr>
    </p:titleStyle>
    <p:bodyStyle>
      <a:lvl1pPr marL="342900" indent="-342900" algn="l" defTabSz="457200" rtl="0" eaLnBrk="1" latinLnBrk="0" hangingPunct="1">
        <a:spcBef>
          <a:spcPct val="20000"/>
        </a:spcBef>
        <a:buClr>
          <a:srgbClr val="254A64"/>
        </a:buClr>
        <a:buSzPct val="70000"/>
        <a:buFont typeface="Wingdings" panose="05000000000000000000" pitchFamily="2" charset="2"/>
        <a:buChar char="u"/>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B2CCEC"/>
        </a:buClr>
        <a:buFont typeface="Wingdings" panose="05000000000000000000" pitchFamily="2"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254A6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nasdse.org/" TargetMode="External"/><Relationship Id="rId3" Type="http://schemas.openxmlformats.org/officeDocument/2006/relationships/hyperlink" Target="https://ectacenter.org/~calls/2020/leadership.asp" TargetMode="Externa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hyperlink" Target="https://www.ideainfanttoddler.org/" TargetMode="External"/><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hyperlink" Target="https://dasycenter.org/" TargetMode="External"/><Relationship Id="rId4" Type="http://schemas.openxmlformats.org/officeDocument/2006/relationships/hyperlink" Target="http://ecpcta.org/" TargetMode="External"/><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sites.ed.gov/idea/osep-fast-facts-infants-and-toddlers-with-disabilities-20/"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govinfo.gov/content/pkg/FR-2022-03-07/pdf/2022-04699.pdf" TargetMode="External"/><Relationship Id="rId5" Type="http://schemas.openxmlformats.org/officeDocument/2006/relationships/hyperlink" Target="https://sites.ed.gov/idea/2021-individuals-with-disabilities-education-act-annual-report-to-congress/" TargetMode="External"/><Relationship Id="rId4" Type="http://schemas.openxmlformats.org/officeDocument/2006/relationships/hyperlink" Target="https://sites.ed.gov/idea/osep-fast-facts-children-3-5-20"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buildinitiative.org/hope-protocols/" TargetMode="External"/><Relationship Id="rId7" Type="http://schemas.openxmlformats.org/officeDocument/2006/relationships/hyperlink" Target="https://belonging.berkeley.edu/targeted-universalism" TargetMode="External"/><Relationship Id="rId2" Type="http://schemas.openxmlformats.org/officeDocument/2006/relationships/hyperlink" Target="https://ssir.org/articles/entry/the_dawn_of_system_leadership" TargetMode="External"/><Relationship Id="rId1" Type="http://schemas.openxmlformats.org/officeDocument/2006/relationships/slideLayout" Target="../slideLayouts/slideLayout8.xml"/><Relationship Id="rId6" Type="http://schemas.openxmlformats.org/officeDocument/2006/relationships/hyperlink" Target="https://equity-coalition.fpg.unc.edu/wp-content/uploads/Black-Child-Natl-Agenda-Final2_Web.pdf" TargetMode="External"/><Relationship Id="rId5" Type="http://schemas.openxmlformats.org/officeDocument/2006/relationships/hyperlink" Target="https://childandfamilysuccess.asu.edu/cep/initiatives/reports" TargetMode="External"/><Relationship Id="rId4" Type="http://schemas.openxmlformats.org/officeDocument/2006/relationships/hyperlink" Target="https://earlyedcollaborative.org/what-we-do/ourwork/mary-paupe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12B68A4-07CB-4234-8800-747A11A95BCA}"/>
              </a:ext>
            </a:extLst>
          </p:cNvPr>
          <p:cNvSpPr txBox="1"/>
          <p:nvPr/>
        </p:nvSpPr>
        <p:spPr>
          <a:xfrm>
            <a:off x="346617" y="4246605"/>
            <a:ext cx="375042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panose="020B0604020202020204"/>
                <a:ea typeface="+mn-ea"/>
                <a:cs typeface="+mn-cs"/>
              </a:rPr>
              <a:t>Session materials will be made available on the </a:t>
            </a:r>
            <a:r>
              <a:rPr kumimoji="0" lang="en-US" sz="1800" b="0" i="1" u="none" strike="noStrike" kern="1200" cap="none" spc="0" normalizeH="0" baseline="0" noProof="0">
                <a:ln>
                  <a:noFill/>
                </a:ln>
                <a:solidFill>
                  <a:srgbClr val="FFFFFF"/>
                </a:solidFill>
                <a:effectLst/>
                <a:uLnTx/>
                <a:uFillTx/>
                <a:latin typeface="Arial" panose="020B0604020202020204"/>
                <a:ea typeface="+mn-ea"/>
                <a:cs typeface="+mn-cs"/>
                <a:hlinkClick r:id="rId3"/>
              </a:rPr>
              <a:t>ECTA Center website</a:t>
            </a:r>
            <a:r>
              <a:rPr kumimoji="0" lang="en-US" sz="1800" b="0" i="1" u="none" strike="noStrike" kern="1200" cap="none" spc="0" normalizeH="0" baseline="0" noProof="0">
                <a:ln>
                  <a:noFill/>
                </a:ln>
                <a:solidFill>
                  <a:srgbClr val="FFFFFF"/>
                </a:solidFill>
                <a:effectLst/>
                <a:uLnTx/>
                <a:uFillTx/>
                <a:latin typeface="Arial" panose="020B0604020202020204"/>
                <a:ea typeface="+mn-ea"/>
                <a:cs typeface="+mn-cs"/>
              </a:rPr>
              <a:t> after the presentation. </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46E213F-2D6D-4D34-AB07-9E3E00650096}"/>
              </a:ext>
            </a:extLst>
          </p:cNvPr>
          <p:cNvSpPr txBox="1"/>
          <p:nvPr/>
        </p:nvSpPr>
        <p:spPr>
          <a:xfrm>
            <a:off x="590753" y="2022801"/>
            <a:ext cx="326215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i="1">
                <a:solidFill>
                  <a:srgbClr val="FFFFFF"/>
                </a:solidFill>
                <a:latin typeface="Arial" panose="020B0604020202020204"/>
              </a:rPr>
              <a:t>April 6</a:t>
            </a:r>
            <a:r>
              <a:rPr kumimoji="0" lang="en-US" sz="3200" b="0" i="1" u="none" strike="noStrike" kern="1200" cap="none" spc="0" normalizeH="0" baseline="0" noProof="0">
                <a:ln>
                  <a:noFill/>
                </a:ln>
                <a:solidFill>
                  <a:srgbClr val="FFFFFF"/>
                </a:solidFill>
                <a:effectLst/>
                <a:uLnTx/>
                <a:uFillTx/>
                <a:latin typeface="Arial" panose="020B0604020202020204"/>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i="1">
                <a:solidFill>
                  <a:srgbClr val="FFFFFF"/>
                </a:solidFill>
                <a:latin typeface="Arial" panose="020B0604020202020204"/>
              </a:rPr>
              <a:t>4-5</a:t>
            </a:r>
            <a:r>
              <a:rPr kumimoji="0" lang="en-US" sz="3200" b="0" i="1" u="none" strike="noStrike" kern="1200" cap="none" spc="0" normalizeH="0" baseline="0" noProof="0">
                <a:ln>
                  <a:noFill/>
                </a:ln>
                <a:solidFill>
                  <a:srgbClr val="FFFFFF"/>
                </a:solidFill>
                <a:effectLst/>
                <a:uLnTx/>
                <a:uFillTx/>
                <a:latin typeface="Arial" panose="020B0604020202020204"/>
                <a:ea typeface="+mn-ea"/>
                <a:cs typeface="+mn-cs"/>
              </a:rPr>
              <a:t> pm ET</a:t>
            </a: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descr="The Early Childhood Personnel Center (ECPC)">
            <a:hlinkClick r:id="rId4" tgtFrame="_blank"/>
            <a:extLst>
              <a:ext uri="{FF2B5EF4-FFF2-40B4-BE49-F238E27FC236}">
                <a16:creationId xmlns:a16="http://schemas.microsoft.com/office/drawing/2014/main" id="{75144CC4-F76C-4B8B-95A6-310B096C4FB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68612" y="5764954"/>
            <a:ext cx="1654414" cy="766875"/>
          </a:xfrm>
          <a:prstGeom prst="rect">
            <a:avLst/>
          </a:prstGeom>
          <a:noFill/>
          <a:ln>
            <a:noFill/>
          </a:ln>
        </p:spPr>
      </p:pic>
      <p:pic>
        <p:nvPicPr>
          <p:cNvPr id="10" name="Picture 9" descr="IDEA Infant and Toddler Coordinators Association (ITCA)">
            <a:hlinkClick r:id="rId6" tgtFrame="_blank"/>
            <a:extLst>
              <a:ext uri="{FF2B5EF4-FFF2-40B4-BE49-F238E27FC236}">
                <a16:creationId xmlns:a16="http://schemas.microsoft.com/office/drawing/2014/main" id="{B44686D0-FA43-4F1E-B01A-13AA11FB9B8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60451" y="5821567"/>
            <a:ext cx="1654414" cy="647422"/>
          </a:xfrm>
          <a:prstGeom prst="rect">
            <a:avLst/>
          </a:prstGeom>
          <a:noFill/>
          <a:ln>
            <a:noFill/>
          </a:ln>
        </p:spPr>
      </p:pic>
      <p:pic>
        <p:nvPicPr>
          <p:cNvPr id="11" name="Picture 10" descr="National Association of State Directors of Special Education (NASDSE)">
            <a:hlinkClick r:id="rId8" tgtFrame="_blank"/>
            <a:extLst>
              <a:ext uri="{FF2B5EF4-FFF2-40B4-BE49-F238E27FC236}">
                <a16:creationId xmlns:a16="http://schemas.microsoft.com/office/drawing/2014/main" id="{DF092927-D7DB-40B9-8E96-768023BB593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0052290" y="5821567"/>
            <a:ext cx="1924952" cy="727061"/>
          </a:xfrm>
          <a:prstGeom prst="rect">
            <a:avLst/>
          </a:prstGeom>
          <a:noFill/>
          <a:ln>
            <a:noFill/>
          </a:ln>
        </p:spPr>
      </p:pic>
      <p:pic>
        <p:nvPicPr>
          <p:cNvPr id="8" name="Picture 7" descr="The Center for IDEA Early Childhood Data Systems (DaSy)">
            <a:hlinkClick r:id="rId10" tgtFrame="_blank"/>
            <a:extLst>
              <a:ext uri="{FF2B5EF4-FFF2-40B4-BE49-F238E27FC236}">
                <a16:creationId xmlns:a16="http://schemas.microsoft.com/office/drawing/2014/main" id="{25D3D231-C4EB-4B62-8986-165259B2D3CB}"/>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5395002" y="5741928"/>
            <a:ext cx="1160872" cy="727061"/>
          </a:xfrm>
          <a:prstGeom prst="rect">
            <a:avLst/>
          </a:prstGeom>
          <a:noFill/>
          <a:ln>
            <a:noFill/>
          </a:ln>
        </p:spPr>
      </p:pic>
      <p:sp>
        <p:nvSpPr>
          <p:cNvPr id="7" name="TextBox 6">
            <a:extLst>
              <a:ext uri="{FF2B5EF4-FFF2-40B4-BE49-F238E27FC236}">
                <a16:creationId xmlns:a16="http://schemas.microsoft.com/office/drawing/2014/main" id="{737A43DD-18DD-4B94-B564-2F884E2F6747}"/>
              </a:ext>
            </a:extLst>
          </p:cNvPr>
          <p:cNvSpPr txBox="1"/>
          <p:nvPr/>
        </p:nvSpPr>
        <p:spPr>
          <a:xfrm>
            <a:off x="7352747" y="5169935"/>
            <a:ext cx="34698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panose="020B0604020202020204"/>
                <a:ea typeface="+mn-ea"/>
                <a:cs typeface="+mn-cs"/>
              </a:rPr>
              <a:t>in collaboration with </a:t>
            </a:r>
          </a:p>
        </p:txBody>
      </p:sp>
      <p:pic>
        <p:nvPicPr>
          <p:cNvPr id="15" name="Picture 14" title="Logo: ECTA: Early Childhood Technical Assistance Center">
            <a:extLst>
              <a:ext uri="{FF2B5EF4-FFF2-40B4-BE49-F238E27FC236}">
                <a16:creationId xmlns:a16="http://schemas.microsoft.com/office/drawing/2014/main" id="{47F108EC-8BE5-41CA-B56D-6C1EC93BC9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43239" y="4438396"/>
            <a:ext cx="3658288" cy="539747"/>
          </a:xfrm>
          <a:prstGeom prst="rect">
            <a:avLst/>
          </a:prstGeom>
        </p:spPr>
      </p:pic>
      <p:sp>
        <p:nvSpPr>
          <p:cNvPr id="2" name="Title 1"/>
          <p:cNvSpPr>
            <a:spLocks noGrp="1"/>
          </p:cNvSpPr>
          <p:nvPr>
            <p:ph type="ctrTitle"/>
          </p:nvPr>
        </p:nvSpPr>
        <p:spPr>
          <a:xfrm>
            <a:off x="5282213" y="445624"/>
            <a:ext cx="6909787" cy="3800980"/>
          </a:xfrm>
        </p:spPr>
        <p:txBody>
          <a:bodyPr anchor="t">
            <a:normAutofit/>
          </a:bodyPr>
          <a:lstStyle/>
          <a:p>
            <a:pPr algn="ctr"/>
            <a:r>
              <a:rPr lang="en-US" sz="3200" dirty="0"/>
              <a:t>Leadership TA Series</a:t>
            </a:r>
            <a:br>
              <a:rPr lang="en-US" sz="4900" dirty="0"/>
            </a:br>
            <a:br>
              <a:rPr lang="en-US" dirty="0"/>
            </a:br>
            <a:r>
              <a:rPr lang="en-US" sz="4300" dirty="0"/>
              <a:t>Leading from the Middle </a:t>
            </a:r>
            <a:br>
              <a:rPr lang="en-US" sz="4000" dirty="0"/>
            </a:br>
            <a:br>
              <a:rPr lang="en-US" sz="4000" dirty="0"/>
            </a:br>
            <a:r>
              <a:rPr lang="en-US" sz="3300" dirty="0"/>
              <a:t>Part 1: Maximizing Influence through Collaboration and Communication</a:t>
            </a:r>
          </a:p>
        </p:txBody>
      </p:sp>
    </p:spTree>
    <p:extLst>
      <p:ext uri="{BB962C8B-B14F-4D97-AF65-F5344CB8AC3E}">
        <p14:creationId xmlns:p14="http://schemas.microsoft.com/office/powerpoint/2010/main" val="4046558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2296-14A3-4101-99D1-67A3A52A7E63}"/>
              </a:ext>
            </a:extLst>
          </p:cNvPr>
          <p:cNvSpPr>
            <a:spLocks noGrp="1"/>
          </p:cNvSpPr>
          <p:nvPr>
            <p:ph type="title"/>
          </p:nvPr>
        </p:nvSpPr>
        <p:spPr/>
        <p:txBody>
          <a:bodyPr/>
          <a:lstStyle/>
          <a:p>
            <a:r>
              <a:rPr lang="en-US"/>
              <a:t>Leadership Knowledge and Skills</a:t>
            </a:r>
          </a:p>
        </p:txBody>
      </p:sp>
      <p:sp>
        <p:nvSpPr>
          <p:cNvPr id="6" name="Text Placeholder 5">
            <a:extLst>
              <a:ext uri="{FF2B5EF4-FFF2-40B4-BE49-F238E27FC236}">
                <a16:creationId xmlns:a16="http://schemas.microsoft.com/office/drawing/2014/main" id="{D49E690D-779E-4690-BFBC-B4142A4849D5}"/>
              </a:ext>
            </a:extLst>
          </p:cNvPr>
          <p:cNvSpPr>
            <a:spLocks noGrp="1"/>
          </p:cNvSpPr>
          <p:nvPr>
            <p:ph type="body" idx="1"/>
          </p:nvPr>
        </p:nvSpPr>
        <p:spPr/>
        <p:txBody>
          <a:bodyPr/>
          <a:lstStyle/>
          <a:p>
            <a:r>
              <a:rPr lang="en-US"/>
              <a:t>Strategic Leadership</a:t>
            </a:r>
          </a:p>
        </p:txBody>
      </p:sp>
      <p:sp>
        <p:nvSpPr>
          <p:cNvPr id="3" name="Content Placeholder 2">
            <a:extLst>
              <a:ext uri="{FF2B5EF4-FFF2-40B4-BE49-F238E27FC236}">
                <a16:creationId xmlns:a16="http://schemas.microsoft.com/office/drawing/2014/main" id="{06D3B55F-492F-4E22-8D20-2ABA794785D0}"/>
              </a:ext>
            </a:extLst>
          </p:cNvPr>
          <p:cNvSpPr>
            <a:spLocks noGrp="1"/>
          </p:cNvSpPr>
          <p:nvPr>
            <p:ph sz="half" idx="2"/>
          </p:nvPr>
        </p:nvSpPr>
        <p:spPr>
          <a:solidFill>
            <a:schemeClr val="bg1"/>
          </a:solidFill>
          <a:ln w="38100">
            <a:solidFill>
              <a:srgbClr val="0070C0"/>
            </a:solidFill>
          </a:ln>
        </p:spPr>
        <p:txBody>
          <a:bodyPr>
            <a:normAutofit/>
          </a:bodyPr>
          <a:lstStyle/>
          <a:p>
            <a:pPr marL="0" indent="0">
              <a:buNone/>
            </a:pPr>
            <a:r>
              <a:rPr lang="en-US" sz="2400"/>
              <a:t>3.2.3</a:t>
            </a:r>
            <a:r>
              <a:rPr lang="en-US" sz="2400" b="1"/>
              <a:t>: Develop strategic partnerships with programs, agencies, and organizations </a:t>
            </a:r>
            <a:r>
              <a:rPr lang="en-US" sz="2400"/>
              <a:t>to meet the needs of all infants and young children with risk conditions, delays, and/or disabilities (birth to five) and their families.</a:t>
            </a:r>
          </a:p>
          <a:p>
            <a:pPr marL="0" indent="0">
              <a:buNone/>
            </a:pPr>
            <a:endParaRPr lang="en-US" sz="2400"/>
          </a:p>
          <a:p>
            <a:pPr marL="0" indent="0">
              <a:buNone/>
            </a:pPr>
            <a:endParaRPr lang="en-US"/>
          </a:p>
          <a:p>
            <a:pPr marL="0" indent="0">
              <a:buNone/>
            </a:pPr>
            <a:endParaRPr lang="en-US"/>
          </a:p>
          <a:p>
            <a:endParaRPr lang="en-US"/>
          </a:p>
        </p:txBody>
      </p:sp>
      <p:sp>
        <p:nvSpPr>
          <p:cNvPr id="7" name="Text Placeholder 6">
            <a:extLst>
              <a:ext uri="{FF2B5EF4-FFF2-40B4-BE49-F238E27FC236}">
                <a16:creationId xmlns:a16="http://schemas.microsoft.com/office/drawing/2014/main" id="{EFE615AB-6F65-4238-ABA3-C25B81182FCD}"/>
              </a:ext>
            </a:extLst>
          </p:cNvPr>
          <p:cNvSpPr>
            <a:spLocks noGrp="1"/>
          </p:cNvSpPr>
          <p:nvPr>
            <p:ph type="body" sz="quarter" idx="3"/>
          </p:nvPr>
        </p:nvSpPr>
        <p:spPr>
          <a:solidFill>
            <a:schemeClr val="accent1">
              <a:lumMod val="75000"/>
            </a:schemeClr>
          </a:solidFill>
          <a:ln>
            <a:solidFill>
              <a:srgbClr val="92D050"/>
            </a:solidFill>
          </a:ln>
        </p:spPr>
        <p:txBody>
          <a:bodyPr/>
          <a:lstStyle/>
          <a:p>
            <a:r>
              <a:rPr lang="en-US"/>
              <a:t>Operational Leadership </a:t>
            </a:r>
          </a:p>
        </p:txBody>
      </p:sp>
      <p:sp>
        <p:nvSpPr>
          <p:cNvPr id="8" name="Content Placeholder 7">
            <a:extLst>
              <a:ext uri="{FF2B5EF4-FFF2-40B4-BE49-F238E27FC236}">
                <a16:creationId xmlns:a16="http://schemas.microsoft.com/office/drawing/2014/main" id="{7C30118F-8434-4B8E-BFBD-960D194C7D38}"/>
              </a:ext>
            </a:extLst>
          </p:cNvPr>
          <p:cNvSpPr>
            <a:spLocks noGrp="1"/>
          </p:cNvSpPr>
          <p:nvPr>
            <p:ph sz="quarter" idx="4"/>
          </p:nvPr>
        </p:nvSpPr>
        <p:spPr>
          <a:solidFill>
            <a:schemeClr val="bg1"/>
          </a:solidFill>
          <a:ln w="38100">
            <a:solidFill>
              <a:srgbClr val="92D050"/>
            </a:solidFill>
          </a:ln>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2.1.3. Demonstrate the ability to </a:t>
            </a:r>
            <a:r>
              <a:rPr kumimoji="0" lang="en-US" sz="24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identify, gather, and use input from *diverse **stakeholders to administer </a:t>
            </a:r>
            <a:r>
              <a:rPr kumimoji="0" lang="en-US" sz="2400" b="0"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the Part C and/or Part B (619) service system.</a:t>
            </a:r>
            <a:endParaRPr kumimoji="0" lang="en-US" sz="2400" b="0" i="0" u="none" strike="noStrike" kern="1200" cap="none" spc="0" normalizeH="0" baseline="0" noProof="0">
              <a:ln>
                <a:noFill/>
              </a:ln>
              <a:solidFill>
                <a:prstClr val="black"/>
              </a:solidFill>
              <a:effectLst/>
              <a:uLnTx/>
              <a:uFillTx/>
              <a:latin typeface="+mn-lt"/>
              <a:ea typeface="Calibri" panose="020F0502020204030204" pitchFamily="34" charset="0"/>
              <a:cs typeface="+mn-cs"/>
            </a:endParaRPr>
          </a:p>
          <a:p>
            <a:pPr marL="0" indent="0">
              <a:buNone/>
            </a:pPr>
            <a:endParaRPr lang="en-US"/>
          </a:p>
        </p:txBody>
      </p:sp>
      <p:sp>
        <p:nvSpPr>
          <p:cNvPr id="4" name="Footer Placeholder 3">
            <a:extLst>
              <a:ext uri="{FF2B5EF4-FFF2-40B4-BE49-F238E27FC236}">
                <a16:creationId xmlns:a16="http://schemas.microsoft.com/office/drawing/2014/main" id="{F04F0846-F9D6-482E-A45E-68A1CF317FD3}"/>
              </a:ext>
            </a:extLst>
          </p:cNvPr>
          <p:cNvSpPr>
            <a:spLocks noGrp="1"/>
          </p:cNvSpPr>
          <p:nvPr>
            <p:ph type="ftr" sz="quarter" idx="11"/>
          </p:nvPr>
        </p:nvSpPr>
        <p:spPr/>
        <p:txBody>
          <a:bodyPr/>
          <a:lstStyle/>
          <a:p>
            <a:r>
              <a:rPr lang="en-US"/>
              <a:t>Source: Early Childhood Personnel Center (2022, January 26). </a:t>
            </a:r>
            <a:r>
              <a:rPr lang="en-US" i="1"/>
              <a:t>Leadership Knowledge and Skills. </a:t>
            </a:r>
            <a:r>
              <a:rPr lang="en-US"/>
              <a:t>https://ecpcta.org/wp-content/uploads/sites/2810/2022/02/Leadership-Knowledge-and-Skills-1.26.22.pdf </a:t>
            </a:r>
          </a:p>
        </p:txBody>
      </p:sp>
      <p:sp>
        <p:nvSpPr>
          <p:cNvPr id="5" name="Slide Number Placeholder 4">
            <a:extLst>
              <a:ext uri="{FF2B5EF4-FFF2-40B4-BE49-F238E27FC236}">
                <a16:creationId xmlns:a16="http://schemas.microsoft.com/office/drawing/2014/main" id="{C9A805E9-0E93-41EA-A35D-0E24BAD47154}"/>
              </a:ext>
            </a:extLst>
          </p:cNvPr>
          <p:cNvSpPr>
            <a:spLocks noGrp="1"/>
          </p:cNvSpPr>
          <p:nvPr>
            <p:ph type="sldNum" sz="quarter" idx="12"/>
          </p:nvPr>
        </p:nvSpPr>
        <p:spPr/>
        <p:txBody>
          <a:bodyPr/>
          <a:lstStyle/>
          <a:p>
            <a:fld id="{8FF8BE51-C3B0-9B4F-9A06-4F809A9A7941}" type="slidenum">
              <a:rPr lang="en-US" smtClean="0"/>
              <a:pPr/>
              <a:t>10</a:t>
            </a:fld>
            <a:endParaRPr lang="en-US"/>
          </a:p>
        </p:txBody>
      </p:sp>
    </p:spTree>
    <p:extLst>
      <p:ext uri="{BB962C8B-B14F-4D97-AF65-F5344CB8AC3E}">
        <p14:creationId xmlns:p14="http://schemas.microsoft.com/office/powerpoint/2010/main" val="4099246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850C79-75EC-F74F-9436-954235619420}"/>
              </a:ext>
            </a:extLst>
          </p:cNvPr>
          <p:cNvSpPr>
            <a:spLocks noGrp="1"/>
          </p:cNvSpPr>
          <p:nvPr>
            <p:ph type="title"/>
          </p:nvPr>
        </p:nvSpPr>
        <p:spPr/>
        <p:txBody>
          <a:bodyPr>
            <a:normAutofit fontScale="90000"/>
          </a:bodyPr>
          <a:lstStyle/>
          <a:p>
            <a:pPr algn="ctr"/>
            <a:r>
              <a:rPr lang="en-US" b="1">
                <a:solidFill>
                  <a:schemeClr val="accent1"/>
                </a:solidFill>
                <a:latin typeface="+mn-lt"/>
              </a:rPr>
              <a:t>Equity Leadership Proposition</a:t>
            </a:r>
          </a:p>
        </p:txBody>
      </p:sp>
      <p:sp>
        <p:nvSpPr>
          <p:cNvPr id="6" name="Content Placeholder 5">
            <a:extLst>
              <a:ext uri="{FF2B5EF4-FFF2-40B4-BE49-F238E27FC236}">
                <a16:creationId xmlns:a16="http://schemas.microsoft.com/office/drawing/2014/main" id="{858781E8-24AD-1346-A32B-A51781AE3423}"/>
              </a:ext>
            </a:extLst>
          </p:cNvPr>
          <p:cNvSpPr>
            <a:spLocks noGrp="1"/>
          </p:cNvSpPr>
          <p:nvPr>
            <p:ph sz="quarter" idx="13"/>
          </p:nvPr>
        </p:nvSpPr>
        <p:spPr/>
        <p:txBody>
          <a:bodyPr>
            <a:normAutofit fontScale="92500"/>
          </a:bodyPr>
          <a:lstStyle/>
          <a:p>
            <a:pPr marL="0" indent="0">
              <a:buNone/>
            </a:pPr>
            <a:r>
              <a:rPr lang="en-US">
                <a:solidFill>
                  <a:schemeClr val="tx1"/>
                </a:solidFill>
              </a:rPr>
              <a:t> Ensuring racial and economic equity for young children including ensuring:</a:t>
            </a:r>
          </a:p>
          <a:p>
            <a:pPr marL="685783" indent="-685783">
              <a:buAutoNum type="alphaLcParenBoth"/>
            </a:pPr>
            <a:r>
              <a:rPr lang="en-US" b="1">
                <a:solidFill>
                  <a:schemeClr val="tx1"/>
                </a:solidFill>
              </a:rPr>
              <a:t>Increasing opportunities </a:t>
            </a:r>
            <a:r>
              <a:rPr lang="en-US">
                <a:solidFill>
                  <a:schemeClr val="tx1"/>
                </a:solidFill>
              </a:rPr>
              <a:t>for children and adults who care for very young children of color and in poverty and </a:t>
            </a:r>
          </a:p>
          <a:p>
            <a:pPr marL="685783" indent="-685783">
              <a:buAutoNum type="alphaLcParenBoth"/>
            </a:pPr>
            <a:r>
              <a:rPr lang="en-US" b="1">
                <a:solidFill>
                  <a:schemeClr val="tx1"/>
                </a:solidFill>
              </a:rPr>
              <a:t>Removing barriers to those opportunities </a:t>
            </a:r>
            <a:r>
              <a:rPr lang="en-US">
                <a:solidFill>
                  <a:schemeClr val="tx1"/>
                </a:solidFill>
              </a:rPr>
              <a:t>that support optimal growth and development; </a:t>
            </a:r>
          </a:p>
          <a:p>
            <a:pPr marL="685783" indent="-685783">
              <a:buAutoNum type="alphaLcParenBoth"/>
            </a:pPr>
            <a:r>
              <a:rPr lang="en-US" b="1">
                <a:solidFill>
                  <a:schemeClr val="tx1"/>
                </a:solidFill>
              </a:rPr>
              <a:t>that resources, burdens, and rewards are distributed </a:t>
            </a:r>
            <a:r>
              <a:rPr lang="en-US">
                <a:solidFill>
                  <a:schemeClr val="tx1"/>
                </a:solidFill>
              </a:rPr>
              <a:t>in ways that remove and do not exacerbate inequities; so that those with the greatest challenges are adequately maintained and not further disadvantaged; and </a:t>
            </a:r>
          </a:p>
          <a:p>
            <a:pPr marL="685783" indent="-685783">
              <a:buFont typeface="Arial" panose="020B0604020202020204" pitchFamily="34" charset="0"/>
              <a:buAutoNum type="alphaLcParenBoth"/>
            </a:pPr>
            <a:r>
              <a:rPr lang="en-US" b="1">
                <a:solidFill>
                  <a:schemeClr val="tx1"/>
                </a:solidFill>
              </a:rPr>
              <a:t>Mechanisms are in place to determine who is advantaged and disadvantaged </a:t>
            </a:r>
            <a:r>
              <a:rPr lang="en-US">
                <a:solidFill>
                  <a:schemeClr val="tx1"/>
                </a:solidFill>
              </a:rPr>
              <a:t>by initiatives, policies and programs designed to advance equity and dismantle inequities.  </a:t>
            </a:r>
          </a:p>
          <a:p>
            <a:endParaRPr lang="en-US"/>
          </a:p>
        </p:txBody>
      </p:sp>
      <p:sp>
        <p:nvSpPr>
          <p:cNvPr id="2" name="TextBox 1">
            <a:extLst>
              <a:ext uri="{FF2B5EF4-FFF2-40B4-BE49-F238E27FC236}">
                <a16:creationId xmlns:a16="http://schemas.microsoft.com/office/drawing/2014/main" id="{C79BCC51-8550-8B48-941A-EAF4183D77D8}"/>
              </a:ext>
            </a:extLst>
          </p:cNvPr>
          <p:cNvSpPr txBox="1"/>
          <p:nvPr/>
        </p:nvSpPr>
        <p:spPr>
          <a:xfrm>
            <a:off x="821411" y="6106332"/>
            <a:ext cx="10538848"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6990"/>
                </a:solidFill>
                <a:effectLst/>
                <a:uLnTx/>
                <a:uFillTx/>
                <a:latin typeface="Calibri Light"/>
                <a:ea typeface="+mn-ea"/>
                <a:cs typeface="+mn-cs"/>
              </a:rPr>
              <a:t>Source:  developed by The BUILD Initiative through the leadership of Sherri Killins Stewart Ed.D., Aisha Ray </a:t>
            </a:r>
            <a:r>
              <a:rPr kumimoji="0" lang="en-US" sz="1800" b="0" i="0" u="none" strike="noStrike" kern="1200" cap="none" spc="0" normalizeH="0" baseline="0" noProof="0" err="1">
                <a:ln>
                  <a:noFill/>
                </a:ln>
                <a:solidFill>
                  <a:srgbClr val="006990"/>
                </a:solidFill>
                <a:effectLst/>
                <a:uLnTx/>
                <a:uFillTx/>
                <a:latin typeface="Calibri Light"/>
                <a:ea typeface="+mn-ea"/>
                <a:cs typeface="+mn-cs"/>
              </a:rPr>
              <a:t>Ph.D</a:t>
            </a:r>
            <a:r>
              <a:rPr kumimoji="0" lang="en-US" sz="1800" b="0" i="0" u="none" strike="noStrike" kern="1200" cap="none" spc="0" normalizeH="0" baseline="0" noProof="0">
                <a:ln>
                  <a:noFill/>
                </a:ln>
                <a:solidFill>
                  <a:srgbClr val="006990"/>
                </a:solidFill>
                <a:effectLst/>
                <a:uLnTx/>
                <a:uFillTx/>
                <a:latin typeface="Calibri Light"/>
                <a:ea typeface="+mn-ea"/>
                <a:cs typeface="+mn-cs"/>
              </a:rPr>
              <a:t>, and Michelle Stover Wright M.S. </a:t>
            </a:r>
          </a:p>
        </p:txBody>
      </p:sp>
    </p:spTree>
    <p:extLst>
      <p:ext uri="{BB962C8B-B14F-4D97-AF65-F5344CB8AC3E}">
        <p14:creationId xmlns:p14="http://schemas.microsoft.com/office/powerpoint/2010/main" val="3765093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58781E8-24AD-1346-A32B-A51781AE3423}"/>
              </a:ext>
            </a:extLst>
          </p:cNvPr>
          <p:cNvSpPr>
            <a:spLocks noGrp="1"/>
          </p:cNvSpPr>
          <p:nvPr>
            <p:ph sz="quarter" idx="13"/>
          </p:nvPr>
        </p:nvSpPr>
        <p:spPr>
          <a:xfrm>
            <a:off x="462000" y="1305000"/>
            <a:ext cx="5634000" cy="4482483"/>
          </a:xfrm>
        </p:spPr>
        <p:txBody>
          <a:bodyPr>
            <a:normAutofit/>
          </a:bodyPr>
          <a:lstStyle/>
          <a:p>
            <a:pPr marL="0" indent="0">
              <a:buNone/>
            </a:pPr>
            <a:r>
              <a:rPr lang="en-US"/>
              <a:t> </a:t>
            </a:r>
          </a:p>
          <a:p>
            <a:endParaRPr lang="en-US"/>
          </a:p>
        </p:txBody>
      </p:sp>
      <p:pic>
        <p:nvPicPr>
          <p:cNvPr id="5" name="Content Placeholder 4" descr="Build Initiative's circular graphic including people, cars, trees, and buildings which represent different systems including parents, family and community; care and education; health; social services; and other influencers that define and coordinate leadership, finance strategically, enhance and align standards, create and support improvement strategies, ensure accountability, recruit and engage stakeholders.">
            <a:extLst>
              <a:ext uri="{FF2B5EF4-FFF2-40B4-BE49-F238E27FC236}">
                <a16:creationId xmlns:a16="http://schemas.microsoft.com/office/drawing/2014/main" id="{7353FE5A-CEDF-3F44-A126-90FE6595BAEF}"/>
              </a:ext>
            </a:extLst>
          </p:cNvPr>
          <p:cNvPicPr>
            <a:picLocks noChangeAspect="1"/>
          </p:cNvPicPr>
          <p:nvPr/>
        </p:nvPicPr>
        <p:blipFill>
          <a:blip r:embed="rId3"/>
          <a:stretch>
            <a:fillRect/>
          </a:stretch>
        </p:blipFill>
        <p:spPr>
          <a:xfrm>
            <a:off x="2416628" y="0"/>
            <a:ext cx="6858000" cy="6858000"/>
          </a:xfrm>
          <a:prstGeom prst="rect">
            <a:avLst/>
          </a:prstGeom>
        </p:spPr>
      </p:pic>
      <p:sp>
        <p:nvSpPr>
          <p:cNvPr id="3" name="Title 2">
            <a:extLst>
              <a:ext uri="{FF2B5EF4-FFF2-40B4-BE49-F238E27FC236}">
                <a16:creationId xmlns:a16="http://schemas.microsoft.com/office/drawing/2014/main" id="{53750984-A7F0-4E46-8373-5B17C9D3F735}"/>
              </a:ext>
            </a:extLst>
          </p:cNvPr>
          <p:cNvSpPr>
            <a:spLocks noGrp="1"/>
          </p:cNvSpPr>
          <p:nvPr>
            <p:ph type="title"/>
          </p:nvPr>
        </p:nvSpPr>
        <p:spPr>
          <a:xfrm>
            <a:off x="460375" y="-581698"/>
            <a:ext cx="11268000" cy="581698"/>
          </a:xfrm>
        </p:spPr>
        <p:txBody>
          <a:bodyPr vert="horz" lIns="91440" tIns="45720" rIns="91440" bIns="45720" rtlCol="0" anchor="b">
            <a:normAutofit fontScale="90000"/>
          </a:bodyPr>
          <a:lstStyle/>
          <a:p>
            <a:r>
              <a:rPr lang="en-US" dirty="0"/>
              <a:t>Build Initiative</a:t>
            </a:r>
          </a:p>
        </p:txBody>
      </p:sp>
    </p:spTree>
    <p:extLst>
      <p:ext uri="{BB962C8B-B14F-4D97-AF65-F5344CB8AC3E}">
        <p14:creationId xmlns:p14="http://schemas.microsoft.com/office/powerpoint/2010/main" val="1625463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850C79-75EC-F74F-9436-954235619420}"/>
              </a:ext>
            </a:extLst>
          </p:cNvPr>
          <p:cNvSpPr>
            <a:spLocks noGrp="1"/>
          </p:cNvSpPr>
          <p:nvPr>
            <p:ph type="title"/>
          </p:nvPr>
        </p:nvSpPr>
        <p:spPr/>
        <p:txBody>
          <a:bodyPr>
            <a:normAutofit fontScale="90000"/>
          </a:bodyPr>
          <a:lstStyle/>
          <a:p>
            <a:pPr algn="ctr"/>
            <a:r>
              <a:rPr lang="en-US" b="1" dirty="0">
                <a:solidFill>
                  <a:schemeClr val="accent1"/>
                </a:solidFill>
                <a:latin typeface="+mn-lt"/>
              </a:rPr>
              <a:t>Early Childhood System</a:t>
            </a:r>
          </a:p>
        </p:txBody>
      </p:sp>
      <p:pic>
        <p:nvPicPr>
          <p:cNvPr id="7" name="Picture 2" descr="moving graphic showing parts of thriving children and families, including early learning, supports for economic self-sufficiency, family supports, and health, mental health and nutrition">
            <a:extLst>
              <a:ext uri="{FF2B5EF4-FFF2-40B4-BE49-F238E27FC236}">
                <a16:creationId xmlns:a16="http://schemas.microsoft.com/office/drawing/2014/main" id="{1054FD69-7921-47DA-81D4-ECBBD32C2ECD}"/>
              </a:ext>
            </a:extLst>
          </p:cNvPr>
          <p:cNvPicPr>
            <a:picLocks noGrp="1" noChangeAspect="1" noChangeArrowheads="1" noCrop="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70560" y="946030"/>
            <a:ext cx="10223863" cy="57509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79834A-EB6E-4C64-A1CB-CC8FC55F792D}"/>
              </a:ext>
            </a:extLst>
          </p:cNvPr>
          <p:cNvSpPr txBox="1"/>
          <p:nvPr/>
        </p:nvSpPr>
        <p:spPr>
          <a:xfrm>
            <a:off x="209006" y="6400800"/>
            <a:ext cx="6348548" cy="338554"/>
          </a:xfrm>
          <a:prstGeom prst="rect">
            <a:avLst/>
          </a:prstGeom>
          <a:noFill/>
        </p:spPr>
        <p:txBody>
          <a:bodyPr wrap="square" rtlCol="0">
            <a:spAutoFit/>
          </a:bodyPr>
          <a:lstStyle/>
          <a:p>
            <a:r>
              <a:rPr lang="en-US" sz="1600"/>
              <a:t>https://buildinitiative.org/approach/early-childhood-system/</a:t>
            </a:r>
          </a:p>
        </p:txBody>
      </p:sp>
    </p:spTree>
    <p:extLst>
      <p:ext uri="{BB962C8B-B14F-4D97-AF65-F5344CB8AC3E}">
        <p14:creationId xmlns:p14="http://schemas.microsoft.com/office/powerpoint/2010/main" val="1813111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map of United States with percentage of color of children in each, ranging from 11.6% in Vermont to 83.4% in Hawaii">
            <a:extLst>
              <a:ext uri="{FF2B5EF4-FFF2-40B4-BE49-F238E27FC236}">
                <a16:creationId xmlns:a16="http://schemas.microsoft.com/office/drawing/2014/main" id="{126CA856-D085-4F0F-BE6F-064772954BAA}"/>
              </a:ext>
            </a:extLst>
          </p:cNvPr>
          <p:cNvPicPr>
            <a:picLocks noChangeAspect="1"/>
          </p:cNvPicPr>
          <p:nvPr/>
        </p:nvPicPr>
        <p:blipFill rotWithShape="1">
          <a:blip r:embed="rId3"/>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FBA08AF-9BA8-4FC7-BBE0-E85B83653742}"/>
              </a:ext>
            </a:extLst>
          </p:cNvPr>
          <p:cNvSpPr txBox="1"/>
          <p:nvPr/>
        </p:nvSpPr>
        <p:spPr>
          <a:xfrm>
            <a:off x="748145" y="6583680"/>
            <a:ext cx="10141528" cy="307777"/>
          </a:xfrm>
          <a:prstGeom prst="rect">
            <a:avLst/>
          </a:prstGeom>
          <a:noFill/>
        </p:spPr>
        <p:txBody>
          <a:bodyPr wrap="square" rtlCol="0">
            <a:spAutoFit/>
          </a:bodyPr>
          <a:lstStyle/>
          <a:p>
            <a:r>
              <a:rPr lang="en-US" sz="1400" b="0" i="0">
                <a:solidFill>
                  <a:srgbClr val="383838"/>
                </a:solidFill>
                <a:effectLst/>
                <a:latin typeface="museo-sans"/>
              </a:rPr>
              <a:t>ZERO TO THREE. </a:t>
            </a:r>
            <a:r>
              <a:rPr lang="en-US" sz="1400" b="0" i="1">
                <a:solidFill>
                  <a:srgbClr val="383838"/>
                </a:solidFill>
                <a:effectLst/>
                <a:latin typeface="museo-sans"/>
              </a:rPr>
              <a:t>State of Babies Yearbook 2021. </a:t>
            </a:r>
            <a:r>
              <a:rPr lang="en-US" sz="1400" b="0">
                <a:solidFill>
                  <a:srgbClr val="383838"/>
                </a:solidFill>
                <a:effectLst/>
                <a:latin typeface="museo-sans"/>
              </a:rPr>
              <a:t>Retrieved from https://stateofbabies.org/about-us/ </a:t>
            </a:r>
            <a:endParaRPr lang="en-US" sz="1400"/>
          </a:p>
        </p:txBody>
      </p:sp>
      <p:sp>
        <p:nvSpPr>
          <p:cNvPr id="4" name="Title 3">
            <a:extLst>
              <a:ext uri="{FF2B5EF4-FFF2-40B4-BE49-F238E27FC236}">
                <a16:creationId xmlns:a16="http://schemas.microsoft.com/office/drawing/2014/main" id="{EE0707CE-CEFD-4104-A017-C29F7E93DA9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Children of Color</a:t>
            </a:r>
          </a:p>
        </p:txBody>
      </p:sp>
    </p:spTree>
    <p:extLst>
      <p:ext uri="{BB962C8B-B14F-4D97-AF65-F5344CB8AC3E}">
        <p14:creationId xmlns:p14="http://schemas.microsoft.com/office/powerpoint/2010/main" val="1380685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2 maps of the United States showing the percentage of babies living in poverty and babies who live in rural areas. For babies who live in poverty, the range is 9.1% in New Hampshire to 33.2% in Mississippi. For babies living in rural areas, the range is .6% in Florida to 72.5% in  Montana, with 7 states listed as n/a.">
            <a:extLst>
              <a:ext uri="{FF2B5EF4-FFF2-40B4-BE49-F238E27FC236}">
                <a16:creationId xmlns:a16="http://schemas.microsoft.com/office/drawing/2014/main" id="{D2E52A68-A581-418D-B7C3-37CDCBB24C3D}"/>
              </a:ext>
            </a:extLst>
          </p:cNvPr>
          <p:cNvPicPr>
            <a:picLocks noChangeAspect="1"/>
          </p:cNvPicPr>
          <p:nvPr/>
        </p:nvPicPr>
        <p:blipFill rotWithShape="1">
          <a:blip r:embed="rId3"/>
          <a:srcRect l="5658" r="8023"/>
          <a:stretch/>
        </p:blipFill>
        <p:spPr>
          <a:xfrm>
            <a:off x="0" y="0"/>
            <a:ext cx="11956870" cy="6856718"/>
          </a:xfrm>
          <a:prstGeom prst="rect">
            <a:avLst/>
          </a:prstGeom>
        </p:spPr>
      </p:pic>
      <p:sp>
        <p:nvSpPr>
          <p:cNvPr id="5" name="TextBox 4">
            <a:extLst>
              <a:ext uri="{FF2B5EF4-FFF2-40B4-BE49-F238E27FC236}">
                <a16:creationId xmlns:a16="http://schemas.microsoft.com/office/drawing/2014/main" id="{365DEF78-3B72-4B05-8507-93C05436774C}"/>
              </a:ext>
            </a:extLst>
          </p:cNvPr>
          <p:cNvSpPr txBox="1"/>
          <p:nvPr/>
        </p:nvSpPr>
        <p:spPr>
          <a:xfrm>
            <a:off x="2445543" y="6550223"/>
            <a:ext cx="764143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83838"/>
                </a:solidFill>
                <a:effectLst/>
                <a:uLnTx/>
                <a:uFillTx/>
                <a:latin typeface="museo-sans"/>
                <a:ea typeface="+mn-ea"/>
                <a:cs typeface="+mn-cs"/>
              </a:rPr>
              <a:t>ZERO TO THREE. </a:t>
            </a:r>
            <a:r>
              <a:rPr kumimoji="0" lang="en-US" sz="1400" b="0" i="1" u="none" strike="noStrike" kern="1200" cap="none" spc="0" normalizeH="0" baseline="0" noProof="0">
                <a:ln>
                  <a:noFill/>
                </a:ln>
                <a:solidFill>
                  <a:srgbClr val="383838"/>
                </a:solidFill>
                <a:effectLst/>
                <a:uLnTx/>
                <a:uFillTx/>
                <a:latin typeface="museo-sans"/>
                <a:ea typeface="+mn-ea"/>
                <a:cs typeface="+mn-cs"/>
              </a:rPr>
              <a:t>State of Babies Yearbook 2021. </a:t>
            </a:r>
            <a:r>
              <a:rPr kumimoji="0" lang="en-US" sz="1400" b="0" u="none" strike="noStrike" kern="1200" cap="none" spc="0" normalizeH="0" baseline="0" noProof="0">
                <a:ln>
                  <a:noFill/>
                </a:ln>
                <a:solidFill>
                  <a:srgbClr val="383838"/>
                </a:solidFill>
                <a:effectLst/>
                <a:uLnTx/>
                <a:uFillTx/>
                <a:latin typeface="museo-sans"/>
                <a:ea typeface="+mn-ea"/>
                <a:cs typeface="+mn-cs"/>
              </a:rPr>
              <a:t>Retrieved from https://stateofbabies.org/about-us/ </a:t>
            </a:r>
            <a:endParaRPr kumimoji="0" lang="en-US" sz="1400"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060A7-E438-4804-8237-F42536B9AA8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Babies living in poverty or rural areas</a:t>
            </a:r>
          </a:p>
        </p:txBody>
      </p:sp>
    </p:spTree>
    <p:extLst>
      <p:ext uri="{BB962C8B-B14F-4D97-AF65-F5344CB8AC3E}">
        <p14:creationId xmlns:p14="http://schemas.microsoft.com/office/powerpoint/2010/main" val="425743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r graph of key findings in the number of developmental screenings by race and income. From the 2021 State of Babies Yearbook, 27.2% were Black, 27.9% were Hispanic, 35.7% were White, and 26.1% were Asian. Economically, 35.9% were above low income threshold and 27.2% were low income. ">
            <a:extLst>
              <a:ext uri="{FF2B5EF4-FFF2-40B4-BE49-F238E27FC236}">
                <a16:creationId xmlns:a16="http://schemas.microsoft.com/office/drawing/2014/main" id="{19E0323C-F2BE-484B-9D38-678AC9992607}"/>
              </a:ext>
            </a:extLst>
          </p:cNvPr>
          <p:cNvPicPr>
            <a:picLocks noChangeAspect="1"/>
          </p:cNvPicPr>
          <p:nvPr/>
        </p:nvPicPr>
        <p:blipFill rotWithShape="1">
          <a:blip r:embed="rId3"/>
          <a:srcRect t="1989" b="8742"/>
          <a:stretch/>
        </p:blipFill>
        <p:spPr>
          <a:xfrm>
            <a:off x="2306054" y="1011555"/>
            <a:ext cx="8834063" cy="4968240"/>
          </a:xfrm>
          <a:prstGeom prst="rect">
            <a:avLst/>
          </a:prstGeom>
        </p:spPr>
      </p:pic>
      <p:sp>
        <p:nvSpPr>
          <p:cNvPr id="4" name="TextBox 3">
            <a:extLst>
              <a:ext uri="{FF2B5EF4-FFF2-40B4-BE49-F238E27FC236}">
                <a16:creationId xmlns:a16="http://schemas.microsoft.com/office/drawing/2014/main" id="{05636BE8-3B13-4B2B-AF27-0D3F810524F3}"/>
              </a:ext>
            </a:extLst>
          </p:cNvPr>
          <p:cNvSpPr txBox="1"/>
          <p:nvPr/>
        </p:nvSpPr>
        <p:spPr>
          <a:xfrm>
            <a:off x="2157996" y="6420827"/>
            <a:ext cx="828841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83838"/>
                </a:solidFill>
                <a:effectLst/>
                <a:uLnTx/>
                <a:uFillTx/>
                <a:latin typeface="museo-sans"/>
                <a:ea typeface="+mn-ea"/>
                <a:cs typeface="+mn-cs"/>
              </a:rPr>
              <a:t>ZERO TO THREE. </a:t>
            </a:r>
            <a:r>
              <a:rPr kumimoji="0" lang="en-US" sz="1400" b="0" i="1" u="none" strike="noStrike" kern="1200" cap="none" spc="0" normalizeH="0" baseline="0" noProof="0">
                <a:ln>
                  <a:noFill/>
                </a:ln>
                <a:solidFill>
                  <a:srgbClr val="383838"/>
                </a:solidFill>
                <a:effectLst/>
                <a:uLnTx/>
                <a:uFillTx/>
                <a:latin typeface="museo-sans"/>
                <a:ea typeface="+mn-ea"/>
                <a:cs typeface="+mn-cs"/>
              </a:rPr>
              <a:t>State of Babies Yearbook 2021. </a:t>
            </a:r>
            <a:r>
              <a:rPr kumimoji="0" lang="en-US" sz="1400" b="0" u="none" strike="noStrike" kern="1200" cap="none" spc="0" normalizeH="0" baseline="0" noProof="0">
                <a:ln>
                  <a:noFill/>
                </a:ln>
                <a:solidFill>
                  <a:srgbClr val="383838"/>
                </a:solidFill>
                <a:effectLst/>
                <a:uLnTx/>
                <a:uFillTx/>
                <a:latin typeface="museo-sans"/>
                <a:ea typeface="+mn-ea"/>
                <a:cs typeface="+mn-cs"/>
              </a:rPr>
              <a:t>Retrieved from https://stateofbabies.org/about-us/ </a:t>
            </a:r>
            <a:endParaRPr kumimoji="0" lang="en-US" sz="1400"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E108F-A525-4F76-AE0D-260773CB09B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Developmental Screenings</a:t>
            </a:r>
          </a:p>
        </p:txBody>
      </p:sp>
    </p:spTree>
    <p:extLst>
      <p:ext uri="{BB962C8B-B14F-4D97-AF65-F5344CB8AC3E}">
        <p14:creationId xmlns:p14="http://schemas.microsoft.com/office/powerpoint/2010/main" val="146054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0D437-F014-4353-BF8C-7D0F8C143DDE}"/>
              </a:ext>
            </a:extLst>
          </p:cNvPr>
          <p:cNvSpPr>
            <a:spLocks noGrp="1"/>
          </p:cNvSpPr>
          <p:nvPr>
            <p:ph type="title"/>
          </p:nvPr>
        </p:nvSpPr>
        <p:spPr/>
        <p:txBody>
          <a:bodyPr/>
          <a:lstStyle/>
          <a:p>
            <a:r>
              <a:rPr lang="en-US"/>
              <a:t>Recent IDEA Section 618 Child Count Data</a:t>
            </a:r>
          </a:p>
        </p:txBody>
      </p:sp>
      <p:sp>
        <p:nvSpPr>
          <p:cNvPr id="4" name="Footer Placeholder 3">
            <a:extLst>
              <a:ext uri="{FF2B5EF4-FFF2-40B4-BE49-F238E27FC236}">
                <a16:creationId xmlns:a16="http://schemas.microsoft.com/office/drawing/2014/main" id="{B03017D5-8395-49E1-B671-9F6920961C57}"/>
              </a:ext>
            </a:extLst>
          </p:cNvPr>
          <p:cNvSpPr>
            <a:spLocks noGrp="1"/>
          </p:cNvSpPr>
          <p:nvPr>
            <p:ph type="ftr" sz="quarter" idx="3"/>
          </p:nvPr>
        </p:nvSpPr>
        <p:spPr>
          <a:xfrm>
            <a:off x="882203" y="6349533"/>
            <a:ext cx="9478307" cy="496463"/>
          </a:xfrm>
        </p:spPr>
        <p:txBody>
          <a:bodyPr/>
          <a:lstStyle/>
          <a:p>
            <a:r>
              <a:rPr lang="en-US" dirty="0">
                <a:hlinkClick r:id="rId3"/>
              </a:rPr>
              <a:t>https://sites.ed.gov/idea/osep-fast-facts-infants-and-toddlers-with-disabilities-20/</a:t>
            </a:r>
            <a:r>
              <a:rPr lang="en-US" dirty="0"/>
              <a:t>  and </a:t>
            </a:r>
            <a:r>
              <a:rPr lang="en-US" dirty="0">
                <a:hlinkClick r:id="rId4"/>
              </a:rPr>
              <a:t>https://sites.ed.gov/idea/osep-fast-facts-children-3-5-20</a:t>
            </a:r>
            <a:endParaRPr lang="en-US" dirty="0"/>
          </a:p>
          <a:p>
            <a:r>
              <a:rPr lang="en-US" dirty="0">
                <a:hlinkClick r:id="rId5"/>
              </a:rPr>
              <a:t>https://sites.ed.gov/idea/2021-individuals-with-disabilities-education-act-annual-report-to-congress/</a:t>
            </a:r>
            <a:endParaRPr lang="en-US" dirty="0"/>
          </a:p>
          <a:p>
            <a:r>
              <a:rPr lang="en-US" u="sng" dirty="0">
                <a:hlinkClick r:id="rId6"/>
              </a:rPr>
              <a:t>https://www.govinfo.gov/content/pkg/FR-2022-03-07/pdf/2022-04699.pdf</a:t>
            </a: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F9A7D693-20A7-43BC-88BD-4D091C85265F}"/>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18" name="TextBox 17">
            <a:extLst>
              <a:ext uri="{FF2B5EF4-FFF2-40B4-BE49-F238E27FC236}">
                <a16:creationId xmlns:a16="http://schemas.microsoft.com/office/drawing/2014/main" id="{5AB8B57A-0C2B-42EE-A9C8-0F3CA115B05C}"/>
              </a:ext>
            </a:extLst>
          </p:cNvPr>
          <p:cNvSpPr txBox="1"/>
          <p:nvPr/>
        </p:nvSpPr>
        <p:spPr>
          <a:xfrm>
            <a:off x="1326525" y="979420"/>
            <a:ext cx="10032642" cy="4678204"/>
          </a:xfrm>
          <a:prstGeom prst="rect">
            <a:avLst/>
          </a:prstGeom>
          <a:noFill/>
        </p:spPr>
        <p:txBody>
          <a:bodyPr wrap="square" rtlCol="0">
            <a:spAutoFit/>
          </a:bodyPr>
          <a:lstStyle/>
          <a:p>
            <a:r>
              <a:rPr lang="en-US" sz="2800" dirty="0">
                <a:effectLst/>
                <a:ea typeface="Calibri" panose="020F0502020204030204" pitchFamily="34" charset="0"/>
              </a:rPr>
              <a:t>“Recent IDEA section 618 (20 U.S.C. 1418) child count data from State IDEA Part C and Part B, section 619 programs indicate that these systems are not being implemented as effectively or equitably as they should be. </a:t>
            </a:r>
          </a:p>
          <a:p>
            <a:endParaRPr lang="en-US" sz="2800" dirty="0">
              <a:ea typeface="Calibri" panose="020F0502020204030204" pitchFamily="34" charset="0"/>
            </a:endParaRPr>
          </a:p>
          <a:p>
            <a:r>
              <a:rPr lang="en-US" sz="2800" dirty="0">
                <a:effectLst/>
                <a:ea typeface="Calibri" panose="020F0502020204030204" pitchFamily="34" charset="0"/>
              </a:rPr>
              <a:t>The data show that there are groups of infants and toddlers, specifically Black, Asian and American Indian or Alaska Native and preschool children, specifically Black and Asian Americans, that are less likely to receive IDEA services.”</a:t>
            </a:r>
          </a:p>
          <a:p>
            <a:r>
              <a:rPr lang="en-US" sz="2800" dirty="0">
                <a:ea typeface="Calibri" panose="020F0502020204030204" pitchFamily="34" charset="0"/>
              </a:rPr>
              <a:t>-OSEP </a:t>
            </a:r>
            <a:endParaRPr lang="en-US" sz="2800"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137699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3372A0-5F70-4598-944F-B97D628434D4}"/>
              </a:ext>
            </a:extLst>
          </p:cNvPr>
          <p:cNvSpPr>
            <a:spLocks noGrp="1"/>
          </p:cNvSpPr>
          <p:nvPr>
            <p:ph type="title"/>
          </p:nvPr>
        </p:nvSpPr>
        <p:spPr/>
        <p:txBody>
          <a:bodyPr>
            <a:normAutofit/>
          </a:bodyPr>
          <a:lstStyle/>
          <a:p>
            <a:r>
              <a:rPr lang="en-US" dirty="0">
                <a:latin typeface="Arial"/>
                <a:cs typeface="Arial"/>
              </a:rPr>
              <a:t>Probability of being identified with a disability ages 5-21</a:t>
            </a:r>
            <a:endParaRPr lang="en-US" dirty="0"/>
          </a:p>
        </p:txBody>
      </p:sp>
      <p:sp>
        <p:nvSpPr>
          <p:cNvPr id="6" name="Content Placeholder 5">
            <a:extLst>
              <a:ext uri="{FF2B5EF4-FFF2-40B4-BE49-F238E27FC236}">
                <a16:creationId xmlns:a16="http://schemas.microsoft.com/office/drawing/2014/main" id="{1A27195A-B668-4220-9BF7-04CAE84EF2D6}"/>
              </a:ext>
            </a:extLst>
          </p:cNvPr>
          <p:cNvSpPr>
            <a:spLocks noGrp="1"/>
          </p:cNvSpPr>
          <p:nvPr>
            <p:ph idx="1"/>
          </p:nvPr>
        </p:nvSpPr>
        <p:spPr>
          <a:xfrm>
            <a:off x="587829" y="1443318"/>
            <a:ext cx="11005457" cy="4023028"/>
          </a:xfrm>
        </p:spPr>
        <p:txBody>
          <a:bodyPr>
            <a:normAutofit/>
          </a:bodyPr>
          <a:lstStyle/>
          <a:p>
            <a:pPr marL="0" indent="0">
              <a:buNone/>
            </a:pPr>
            <a:r>
              <a:rPr lang="en-US" sz="2700" dirty="0">
                <a:latin typeface="Arial"/>
                <a:cs typeface="Arial"/>
              </a:rPr>
              <a:t>“In 2019, for all disabilities, American Indian or Alaska Native students, Black or African American students, Hispanic/Latino students, Native Hawaiian or Other Pacific Islander students, and students associated with two or more races ages 5 (school age) through 21...</a:t>
            </a:r>
            <a:r>
              <a:rPr lang="en-US" sz="2700" b="1" u="sng" dirty="0">
                <a:latin typeface="Arial"/>
                <a:cs typeface="Arial"/>
              </a:rPr>
              <a:t>were more likely </a:t>
            </a:r>
            <a:r>
              <a:rPr lang="en-US" sz="2700" dirty="0">
                <a:latin typeface="Arial"/>
                <a:cs typeface="Arial"/>
              </a:rPr>
              <a:t>to be served under IDEA, Part B, than were students ages 5 (school age) through 21 in all other racial/ethnic groups combined."</a:t>
            </a:r>
            <a:endParaRPr lang="en-US" dirty="0">
              <a:latin typeface="Arial"/>
              <a:cs typeface="Arial"/>
            </a:endParaRPr>
          </a:p>
        </p:txBody>
      </p:sp>
      <p:sp>
        <p:nvSpPr>
          <p:cNvPr id="3" name="Footer Placeholder 2">
            <a:extLst>
              <a:ext uri="{FF2B5EF4-FFF2-40B4-BE49-F238E27FC236}">
                <a16:creationId xmlns:a16="http://schemas.microsoft.com/office/drawing/2014/main" id="{C26589A8-7754-4F3F-BF83-38ECDCF1F72D}"/>
              </a:ext>
            </a:extLst>
          </p:cNvPr>
          <p:cNvSpPr>
            <a:spLocks noGrp="1"/>
          </p:cNvSpPr>
          <p:nvPr>
            <p:ph type="ftr" sz="quarter" idx="3"/>
          </p:nvPr>
        </p:nvSpPr>
        <p:spPr/>
        <p:txBody>
          <a:bodyPr/>
          <a:lstStyle/>
          <a:p>
            <a:endParaRPr lang="en-US"/>
          </a:p>
          <a:p>
            <a:r>
              <a:rPr lang="en-US"/>
              <a:t>https://sites.ed.gov/idea/2021-individuals-with-disabilities-education-act-annual-report-to-congress/</a:t>
            </a:r>
          </a:p>
          <a:p>
            <a:endParaRPr lang="en-US"/>
          </a:p>
        </p:txBody>
      </p:sp>
      <p:sp>
        <p:nvSpPr>
          <p:cNvPr id="4" name="Slide Number Placeholder 3">
            <a:extLst>
              <a:ext uri="{FF2B5EF4-FFF2-40B4-BE49-F238E27FC236}">
                <a16:creationId xmlns:a16="http://schemas.microsoft.com/office/drawing/2014/main" id="{17CA6339-E331-44D1-89EF-0EF45A937B45}"/>
              </a:ext>
            </a:extLst>
          </p:cNvPr>
          <p:cNvSpPr>
            <a:spLocks noGrp="1"/>
          </p:cNvSpPr>
          <p:nvPr>
            <p:ph type="sldNum" sz="quarter" idx="4"/>
          </p:nvPr>
        </p:nvSpPr>
        <p:spPr/>
        <p:txBody>
          <a:bodyPr/>
          <a:lstStyle/>
          <a:p>
            <a:fld id="{8FF8BE51-C3B0-9B4F-9A06-4F809A9A7941}" type="slidenum">
              <a:rPr lang="en-US" smtClean="0"/>
              <a:pPr/>
              <a:t>18</a:t>
            </a:fld>
            <a:endParaRPr lang="en-US"/>
          </a:p>
        </p:txBody>
      </p:sp>
    </p:spTree>
    <p:extLst>
      <p:ext uri="{BB962C8B-B14F-4D97-AF65-F5344CB8AC3E}">
        <p14:creationId xmlns:p14="http://schemas.microsoft.com/office/powerpoint/2010/main" val="476782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06D6-1D46-465B-99D9-86331A615936}"/>
              </a:ext>
            </a:extLst>
          </p:cNvPr>
          <p:cNvSpPr>
            <a:spLocks noGrp="1"/>
          </p:cNvSpPr>
          <p:nvPr>
            <p:ph type="title"/>
          </p:nvPr>
        </p:nvSpPr>
        <p:spPr>
          <a:xfrm>
            <a:off x="913772" y="1181883"/>
            <a:ext cx="4129941" cy="2247117"/>
          </a:xfrm>
        </p:spPr>
        <p:txBody>
          <a:bodyPr>
            <a:normAutofit/>
          </a:bodyPr>
          <a:lstStyle/>
          <a:p>
            <a:r>
              <a:rPr lang="en-US" sz="3000"/>
              <a:t>Conversation with the Panel </a:t>
            </a:r>
          </a:p>
        </p:txBody>
      </p:sp>
      <p:sp>
        <p:nvSpPr>
          <p:cNvPr id="6" name="Content Placeholder 5">
            <a:extLst>
              <a:ext uri="{FF2B5EF4-FFF2-40B4-BE49-F238E27FC236}">
                <a16:creationId xmlns:a16="http://schemas.microsoft.com/office/drawing/2014/main" id="{BAAB8EC1-EEA3-43D9-ACC7-E080D3141E64}"/>
              </a:ext>
            </a:extLst>
          </p:cNvPr>
          <p:cNvSpPr>
            <a:spLocks noGrp="1"/>
          </p:cNvSpPr>
          <p:nvPr>
            <p:ph idx="1"/>
          </p:nvPr>
        </p:nvSpPr>
        <p:spPr>
          <a:xfrm>
            <a:off x="5043713" y="798974"/>
            <a:ext cx="6776811" cy="4658826"/>
          </a:xfrm>
        </p:spPr>
        <p:txBody>
          <a:bodyPr/>
          <a:lstStyle/>
          <a:p>
            <a:pPr lvl="1">
              <a:lnSpc>
                <a:spcPct val="107000"/>
              </a:lnSpc>
              <a:spcBef>
                <a:spcPts val="0"/>
              </a:spcBef>
            </a:pPr>
            <a:r>
              <a:rPr lang="en-US" sz="2300">
                <a:latin typeface="+mn-lt"/>
                <a:ea typeface="Times New Roman" panose="02020603050405020304" pitchFamily="18" charset="0"/>
                <a:cs typeface="Times New Roman" panose="02020603050405020304" pitchFamily="18" charset="0"/>
              </a:rPr>
              <a:t>Kim Hauck, Director of the Ohio Department of Developmental Disabilities (Part C)</a:t>
            </a:r>
            <a:endParaRPr lang="en-US" sz="2300">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2300">
              <a:latin typeface="+mn-lt"/>
              <a:ea typeface="Times New Roman" panose="02020603050405020304" pitchFamily="18" charset="0"/>
              <a:cs typeface="Times New Roman" panose="02020603050405020304" pitchFamily="18" charset="0"/>
            </a:endParaRPr>
          </a:p>
          <a:p>
            <a:pPr lvl="1">
              <a:lnSpc>
                <a:spcPct val="107000"/>
              </a:lnSpc>
              <a:spcBef>
                <a:spcPts val="0"/>
              </a:spcBef>
            </a:pPr>
            <a:r>
              <a:rPr lang="en-US" sz="2300">
                <a:latin typeface="+mn-lt"/>
                <a:ea typeface="Times New Roman" panose="02020603050405020304" pitchFamily="18" charset="0"/>
                <a:cs typeface="Times New Roman" panose="02020603050405020304" pitchFamily="18" charset="0"/>
              </a:rPr>
              <a:t>Tracy Turner, Part C Coordinator, Arkansas </a:t>
            </a:r>
            <a:endParaRPr lang="en-US" sz="2300">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2300">
              <a:latin typeface="+mn-lt"/>
              <a:ea typeface="Times New Roman" panose="02020603050405020304" pitchFamily="18" charset="0"/>
              <a:cs typeface="Times New Roman" panose="02020603050405020304" pitchFamily="18" charset="0"/>
            </a:endParaRPr>
          </a:p>
          <a:p>
            <a:pPr lvl="1">
              <a:lnSpc>
                <a:spcPct val="107000"/>
              </a:lnSpc>
              <a:spcBef>
                <a:spcPts val="0"/>
              </a:spcBef>
            </a:pPr>
            <a:r>
              <a:rPr lang="en-US" sz="2300">
                <a:latin typeface="+mn-lt"/>
                <a:ea typeface="Times New Roman" panose="02020603050405020304" pitchFamily="18" charset="0"/>
                <a:cs typeface="Times New Roman" panose="02020603050405020304" pitchFamily="18" charset="0"/>
              </a:rPr>
              <a:t>Charlie Silva, State Special Education Director of Idaho (Part B)</a:t>
            </a:r>
            <a:endParaRPr lang="en-US" sz="2300">
              <a:latin typeface="+mn-lt"/>
              <a:ea typeface="Calibri" panose="020F0502020204030204" pitchFamily="34" charset="0"/>
              <a:cs typeface="Times New Roman" panose="02020603050405020304" pitchFamily="18" charset="0"/>
            </a:endParaRPr>
          </a:p>
          <a:p>
            <a:pPr lvl="1">
              <a:lnSpc>
                <a:spcPct val="107000"/>
              </a:lnSpc>
              <a:spcBef>
                <a:spcPts val="0"/>
              </a:spcBef>
            </a:pPr>
            <a:endParaRPr lang="en-US" sz="2300">
              <a:latin typeface="+mn-lt"/>
              <a:ea typeface="Times New Roman" panose="02020603050405020304" pitchFamily="18" charset="0"/>
              <a:cs typeface="Times New Roman" panose="02020603050405020304" pitchFamily="18" charset="0"/>
            </a:endParaRPr>
          </a:p>
          <a:p>
            <a:pPr lvl="1">
              <a:lnSpc>
                <a:spcPct val="107000"/>
              </a:lnSpc>
              <a:spcBef>
                <a:spcPts val="0"/>
              </a:spcBef>
            </a:pPr>
            <a:r>
              <a:rPr lang="en-US" sz="2300">
                <a:latin typeface="+mn-lt"/>
                <a:ea typeface="Times New Roman" panose="02020603050405020304" pitchFamily="18" charset="0"/>
                <a:cs typeface="Times New Roman" panose="02020603050405020304" pitchFamily="18" charset="0"/>
              </a:rPr>
              <a:t>Andrea Brinnel, 619 Coordinator, Connecticut</a:t>
            </a:r>
          </a:p>
          <a:p>
            <a:endParaRPr lang="en-US"/>
          </a:p>
        </p:txBody>
      </p:sp>
      <p:sp>
        <p:nvSpPr>
          <p:cNvPr id="4" name="Footer Placeholder 3">
            <a:extLst>
              <a:ext uri="{FF2B5EF4-FFF2-40B4-BE49-F238E27FC236}">
                <a16:creationId xmlns:a16="http://schemas.microsoft.com/office/drawing/2014/main" id="{4BD745F3-9D8D-43F1-9B66-4D95F0A85CF2}"/>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9CB6A533-EDE5-408B-892D-490D07689B8C}"/>
              </a:ext>
            </a:extLst>
          </p:cNvPr>
          <p:cNvSpPr>
            <a:spLocks noGrp="1"/>
          </p:cNvSpPr>
          <p:nvPr>
            <p:ph type="sldNum" sz="quarter" idx="4"/>
          </p:nvPr>
        </p:nvSpPr>
        <p:spPr/>
        <p:txBody>
          <a:bodyPr/>
          <a:lstStyle/>
          <a:p>
            <a:fld id="{8FF8BE51-C3B0-9B4F-9A06-4F809A9A7941}" type="slidenum">
              <a:rPr lang="en-US" smtClean="0"/>
              <a:pPr/>
              <a:t>19</a:t>
            </a:fld>
            <a:endParaRPr lang="en-US"/>
          </a:p>
        </p:txBody>
      </p:sp>
    </p:spTree>
    <p:extLst>
      <p:ext uri="{BB962C8B-B14F-4D97-AF65-F5344CB8AC3E}">
        <p14:creationId xmlns:p14="http://schemas.microsoft.com/office/powerpoint/2010/main" val="173563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670A2-9DD2-444A-8914-D60D9572E9E0}"/>
              </a:ext>
            </a:extLst>
          </p:cNvPr>
          <p:cNvSpPr>
            <a:spLocks noGrp="1"/>
          </p:cNvSpPr>
          <p:nvPr>
            <p:ph sz="half" idx="2"/>
          </p:nvPr>
        </p:nvSpPr>
        <p:spPr>
          <a:xfrm>
            <a:off x="587829" y="1387638"/>
            <a:ext cx="11168742" cy="4483226"/>
          </a:xfrm>
        </p:spPr>
        <p:txBody>
          <a:bodyPr>
            <a:normAutofit/>
          </a:bodyPr>
          <a:lstStyle/>
          <a:p>
            <a:pPr marL="0" indent="0">
              <a:buNone/>
            </a:pPr>
            <a:r>
              <a:rPr lang="en-US" b="1"/>
              <a:t>For Networking and Accessibility: </a:t>
            </a:r>
          </a:p>
          <a:p>
            <a:r>
              <a:rPr lang="en-US"/>
              <a:t>Find your name in the participant’s list. Please select "More“ and then "Rename” to include your state/entity and role </a:t>
            </a:r>
          </a:p>
          <a:p>
            <a:pPr marL="0" indent="0">
              <a:buNone/>
            </a:pPr>
            <a:endParaRPr lang="en-US"/>
          </a:p>
          <a:p>
            <a:r>
              <a:rPr lang="en-US"/>
              <a:t>Auto-generated closed captioning is available by selecting options in “CC Live Transcript ^” by selecting “show subtitle” or “full transcript”</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endParaRPr lang="en-US"/>
          </a:p>
        </p:txBody>
      </p:sp>
      <p:sp>
        <p:nvSpPr>
          <p:cNvPr id="5" name="Slide Number Placeholder 4">
            <a:extLst>
              <a:ext uri="{FF2B5EF4-FFF2-40B4-BE49-F238E27FC236}">
                <a16:creationId xmlns:a16="http://schemas.microsoft.com/office/drawing/2014/main" id="{78D0BF24-78EC-4248-883C-324ECCB94591}"/>
              </a:ext>
            </a:extLst>
          </p:cNvPr>
          <p:cNvSpPr>
            <a:spLocks noGrp="1"/>
          </p:cNvSpPr>
          <p:nvPr>
            <p:ph type="sldNum" sz="quarter" idx="4"/>
          </p:nvPr>
        </p:nvSpPr>
        <p:spPr>
          <a:xfrm>
            <a:off x="10360510" y="6349534"/>
            <a:ext cx="1232776" cy="503578"/>
          </a:xfrm>
        </p:spPr>
        <p:txBody>
          <a:bodyPr anchor="ctr">
            <a:normAutofit/>
          </a:bodyPr>
          <a:lstStyle/>
          <a:p>
            <a:pPr>
              <a:spcAft>
                <a:spcPts val="600"/>
              </a:spcAft>
            </a:pPr>
            <a:fld id="{8FF8BE51-C3B0-9B4F-9A06-4F809A9A7941}" type="slidenum">
              <a:rPr lang="en-US" smtClean="0"/>
              <a:pPr>
                <a:spcAft>
                  <a:spcPts val="600"/>
                </a:spcAft>
              </a:pPr>
              <a:t>2</a:t>
            </a:fld>
            <a:endParaRPr lang="en-US"/>
          </a:p>
        </p:txBody>
      </p:sp>
      <p:pic>
        <p:nvPicPr>
          <p:cNvPr id="6" name="Picture 5" descr="Zoom menu bar">
            <a:extLst>
              <a:ext uri="{FF2B5EF4-FFF2-40B4-BE49-F238E27FC236}">
                <a16:creationId xmlns:a16="http://schemas.microsoft.com/office/drawing/2014/main" id="{B7DD8698-A345-4C2A-98FF-DCA4B215819B}"/>
              </a:ext>
            </a:extLst>
          </p:cNvPr>
          <p:cNvPicPr>
            <a:picLocks noChangeAspect="1"/>
          </p:cNvPicPr>
          <p:nvPr/>
        </p:nvPicPr>
        <p:blipFill>
          <a:blip r:embed="rId3"/>
          <a:stretch>
            <a:fillRect/>
          </a:stretch>
        </p:blipFill>
        <p:spPr>
          <a:xfrm>
            <a:off x="337781" y="4863778"/>
            <a:ext cx="11175096" cy="794673"/>
          </a:xfrm>
          <a:prstGeom prst="rect">
            <a:avLst/>
          </a:prstGeom>
        </p:spPr>
      </p:pic>
      <p:sp>
        <p:nvSpPr>
          <p:cNvPr id="8" name="Oval 7" descr="red circle around Participants on Zoom  menu bar">
            <a:extLst>
              <a:ext uri="{FF2B5EF4-FFF2-40B4-BE49-F238E27FC236}">
                <a16:creationId xmlns:a16="http://schemas.microsoft.com/office/drawing/2014/main" id="{80831A6F-0F03-410C-A3AD-079E71700588}"/>
              </a:ext>
            </a:extLst>
          </p:cNvPr>
          <p:cNvSpPr/>
          <p:nvPr/>
        </p:nvSpPr>
        <p:spPr>
          <a:xfrm>
            <a:off x="3692434" y="5114126"/>
            <a:ext cx="374469" cy="3744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descr="circle around Live Transcript on zoom menu bar">
            <a:extLst>
              <a:ext uri="{FF2B5EF4-FFF2-40B4-BE49-F238E27FC236}">
                <a16:creationId xmlns:a16="http://schemas.microsoft.com/office/drawing/2014/main" id="{57D850C5-061A-4C9A-B378-F29A69A63423}"/>
              </a:ext>
            </a:extLst>
          </p:cNvPr>
          <p:cNvSpPr/>
          <p:nvPr/>
        </p:nvSpPr>
        <p:spPr>
          <a:xfrm>
            <a:off x="7289146" y="5132106"/>
            <a:ext cx="374469" cy="3744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B75841-6CBD-448F-B1EB-4F0D095E5D90}"/>
              </a:ext>
            </a:extLst>
          </p:cNvPr>
          <p:cNvSpPr>
            <a:spLocks noGrp="1"/>
          </p:cNvSpPr>
          <p:nvPr>
            <p:ph type="title"/>
          </p:nvPr>
        </p:nvSpPr>
        <p:spPr>
          <a:xfrm>
            <a:off x="587829" y="226979"/>
            <a:ext cx="11005456" cy="899693"/>
          </a:xfrm>
        </p:spPr>
        <p:txBody>
          <a:bodyPr anchor="t">
            <a:normAutofit fontScale="90000"/>
          </a:bodyPr>
          <a:lstStyle/>
          <a:p>
            <a:r>
              <a:rPr lang="en-US" dirty="0"/>
              <a:t>Welcome to the Webinar! </a:t>
            </a:r>
            <a:br>
              <a:rPr lang="en-US" dirty="0"/>
            </a:br>
            <a:endParaRPr lang="en-US" dirty="0"/>
          </a:p>
        </p:txBody>
      </p:sp>
    </p:spTree>
    <p:extLst>
      <p:ext uri="{BB962C8B-B14F-4D97-AF65-F5344CB8AC3E}">
        <p14:creationId xmlns:p14="http://schemas.microsoft.com/office/powerpoint/2010/main" val="3777239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CBEA-8183-4503-8B4D-187D4A560EBD}"/>
              </a:ext>
            </a:extLst>
          </p:cNvPr>
          <p:cNvSpPr>
            <a:spLocks noGrp="1"/>
          </p:cNvSpPr>
          <p:nvPr>
            <p:ph type="title"/>
          </p:nvPr>
        </p:nvSpPr>
        <p:spPr/>
        <p:txBody>
          <a:bodyPr/>
          <a:lstStyle/>
          <a:p>
            <a:r>
              <a:rPr lang="en-US"/>
              <a:t>Peer Group Discussion and Reflection </a:t>
            </a:r>
          </a:p>
        </p:txBody>
      </p:sp>
      <p:sp>
        <p:nvSpPr>
          <p:cNvPr id="3" name="Content Placeholder 2">
            <a:extLst>
              <a:ext uri="{FF2B5EF4-FFF2-40B4-BE49-F238E27FC236}">
                <a16:creationId xmlns:a16="http://schemas.microsoft.com/office/drawing/2014/main" id="{4B54F64B-E2C8-458F-A98D-A27E288E7E08}"/>
              </a:ext>
            </a:extLst>
          </p:cNvPr>
          <p:cNvSpPr>
            <a:spLocks noGrp="1"/>
          </p:cNvSpPr>
          <p:nvPr>
            <p:ph idx="1"/>
          </p:nvPr>
        </p:nvSpPr>
        <p:spPr>
          <a:xfrm>
            <a:off x="587829" y="925551"/>
            <a:ext cx="11154405" cy="5018049"/>
          </a:xfrm>
        </p:spPr>
        <p:txBody>
          <a:bodyPr>
            <a:normAutofit/>
          </a:bodyPr>
          <a:lstStyle/>
          <a:p>
            <a:pPr marL="0" marR="0" lvl="0" indent="0">
              <a:lnSpc>
                <a:spcPct val="107000"/>
              </a:lnSpc>
              <a:spcBef>
                <a:spcPts val="0"/>
              </a:spcBef>
              <a:spcAft>
                <a:spcPts val="0"/>
              </a:spcAft>
              <a:buNone/>
            </a:pPr>
            <a:r>
              <a:rPr lang="en-US" sz="2200" b="1">
                <a:effectLst/>
                <a:latin typeface="+mn-lt"/>
                <a:ea typeface="Calibri" panose="020F0502020204030204" pitchFamily="34" charset="0"/>
                <a:cs typeface="Times New Roman" panose="02020603050405020304" pitchFamily="18" charset="0"/>
              </a:rPr>
              <a:t>Sharing your experiences, how can Part C and 619 leaders </a:t>
            </a:r>
          </a:p>
          <a:p>
            <a:pPr marL="0" marR="0" lvl="0" indent="0">
              <a:lnSpc>
                <a:spcPct val="107000"/>
              </a:lnSpc>
              <a:spcBef>
                <a:spcPts val="0"/>
              </a:spcBef>
              <a:spcAft>
                <a:spcPts val="0"/>
              </a:spcAft>
              <a:buNone/>
            </a:pPr>
            <a:endParaRPr lang="en-US">
              <a:effectLst/>
              <a:latin typeface="+mn-lt"/>
              <a:ea typeface="Calibri" panose="020F0502020204030204" pitchFamily="34" charset="0"/>
              <a:cs typeface="Times New Roman" panose="02020603050405020304" pitchFamily="18" charset="0"/>
            </a:endParaRPr>
          </a:p>
          <a:p>
            <a:pPr>
              <a:lnSpc>
                <a:spcPct val="107000"/>
              </a:lnSpc>
              <a:spcBef>
                <a:spcPts val="0"/>
              </a:spcBef>
            </a:pPr>
            <a:r>
              <a:rPr lang="en-US" sz="2000">
                <a:effectLst/>
                <a:latin typeface="+mn-lt"/>
                <a:ea typeface="Calibri" panose="020F0502020204030204" pitchFamily="34" charset="0"/>
                <a:cs typeface="Times New Roman" panose="02020603050405020304" pitchFamily="18" charset="0"/>
              </a:rPr>
              <a:t>How do </a:t>
            </a:r>
            <a:r>
              <a:rPr lang="en-US">
                <a:latin typeface="+mn-lt"/>
                <a:ea typeface="Calibri" panose="020F0502020204030204" pitchFamily="34" charset="0"/>
                <a:cs typeface="Times New Roman" panose="02020603050405020304" pitchFamily="18" charset="0"/>
              </a:rPr>
              <a:t>you e</a:t>
            </a:r>
            <a:r>
              <a:rPr lang="en-US" sz="2000">
                <a:effectLst/>
                <a:latin typeface="+mn-lt"/>
                <a:ea typeface="Calibri" panose="020F0502020204030204" pitchFamily="34" charset="0"/>
                <a:cs typeface="Times New Roman" panose="02020603050405020304" pitchFamily="18" charset="0"/>
              </a:rPr>
              <a:t>ducate, advocate, and leverage partnerships </a:t>
            </a:r>
            <a:r>
              <a:rPr lang="en-US" sz="2000">
                <a:solidFill>
                  <a:srgbClr val="212529"/>
                </a:solidFill>
                <a:effectLst/>
                <a:latin typeface="+mn-lt"/>
                <a:ea typeface="Calibri" panose="020F0502020204030204" pitchFamily="34" charset="0"/>
                <a:cs typeface="Times New Roman" panose="02020603050405020304" pitchFamily="18" charset="0"/>
              </a:rPr>
              <a:t>to tailor solutions that result in positive outcomes for each and every young child with disabilities and their families, especially those who have been historically underserved? </a:t>
            </a:r>
          </a:p>
          <a:p>
            <a:pPr marL="0" indent="0">
              <a:lnSpc>
                <a:spcPct val="107000"/>
              </a:lnSpc>
              <a:spcBef>
                <a:spcPts val="0"/>
              </a:spcBef>
              <a:buNone/>
            </a:pPr>
            <a:endParaRPr lang="en-US">
              <a:latin typeface="+mn-lt"/>
              <a:ea typeface="Calibri" panose="020F0502020204030204" pitchFamily="34" charset="0"/>
              <a:cs typeface="Times New Roman" panose="02020603050405020304" pitchFamily="18" charset="0"/>
            </a:endParaRPr>
          </a:p>
          <a:p>
            <a:pPr>
              <a:lnSpc>
                <a:spcPct val="107000"/>
              </a:lnSpc>
              <a:spcBef>
                <a:spcPts val="0"/>
              </a:spcBef>
            </a:pPr>
            <a:r>
              <a:rPr lang="en-US" sz="2000">
                <a:solidFill>
                  <a:srgbClr val="212529"/>
                </a:solidFill>
                <a:effectLst/>
                <a:latin typeface="+mn-lt"/>
                <a:ea typeface="Calibri" panose="020F0502020204030204" pitchFamily="34" charset="0"/>
                <a:cs typeface="Times New Roman" panose="02020603050405020304" pitchFamily="18" charset="0"/>
              </a:rPr>
              <a:t>How do you identify your partners to reach populations who do not connect to services based on the current structures? What are examples of tailored solutions to achieve universal goals?</a:t>
            </a:r>
          </a:p>
          <a:p>
            <a:pPr>
              <a:lnSpc>
                <a:spcPct val="107000"/>
              </a:lnSpc>
              <a:spcBef>
                <a:spcPts val="0"/>
              </a:spcBef>
            </a:pPr>
            <a:endParaRPr lang="en-US" sz="2000">
              <a:solidFill>
                <a:srgbClr val="212529"/>
              </a:solidFill>
              <a:effectLst/>
              <a:latin typeface="+mn-lt"/>
              <a:ea typeface="Calibri" panose="020F0502020204030204" pitchFamily="34" charset="0"/>
              <a:cs typeface="Times New Roman" panose="02020603050405020304" pitchFamily="18" charset="0"/>
            </a:endParaRPr>
          </a:p>
          <a:p>
            <a:pPr>
              <a:lnSpc>
                <a:spcPct val="107000"/>
              </a:lnSpc>
              <a:spcBef>
                <a:spcPts val="0"/>
              </a:spcBef>
            </a:pPr>
            <a:r>
              <a:rPr lang="en-US" sz="2000">
                <a:solidFill>
                  <a:srgbClr val="212529"/>
                </a:solidFill>
                <a:effectLst/>
                <a:latin typeface="+mn-lt"/>
                <a:ea typeface="Calibri" panose="020F0502020204030204" pitchFamily="34" charset="0"/>
                <a:cs typeface="Times New Roman" panose="02020603050405020304" pitchFamily="18" charset="0"/>
              </a:rPr>
              <a:t>What are your experiences working with leadership and those who support your work in shifting policies and practices </a:t>
            </a:r>
            <a:r>
              <a:rPr lang="en-US">
                <a:solidFill>
                  <a:srgbClr val="212529"/>
                </a:solidFill>
                <a:latin typeface="+mn-lt"/>
                <a:ea typeface="Calibri" panose="020F0502020204030204" pitchFamily="34" charset="0"/>
                <a:cs typeface="Times New Roman" panose="02020603050405020304" pitchFamily="18" charset="0"/>
              </a:rPr>
              <a:t>responding </a:t>
            </a:r>
            <a:r>
              <a:rPr lang="en-US" sz="2000">
                <a:solidFill>
                  <a:srgbClr val="212529"/>
                </a:solidFill>
                <a:effectLst/>
                <a:latin typeface="+mn-lt"/>
                <a:ea typeface="Calibri" panose="020F0502020204030204" pitchFamily="34" charset="0"/>
                <a:cs typeface="Times New Roman" panose="02020603050405020304" pitchFamily="18" charset="0"/>
              </a:rPr>
              <a:t>to the children and families you serve? What are examples of shifts in policy, programs, and practices? How did the foundational work of building partnerships lead to these system changes? </a:t>
            </a:r>
            <a:endParaRPr lang="en-US" sz="2000">
              <a:effectLst/>
              <a:latin typeface="+mn-lt"/>
              <a:ea typeface="Calibri" panose="020F0502020204030204" pitchFamily="34" charset="0"/>
              <a:cs typeface="Times New Roman" panose="02020603050405020304" pitchFamily="18" charset="0"/>
            </a:endParaRPr>
          </a:p>
          <a:p>
            <a:pPr marL="0" indent="0">
              <a:buNone/>
            </a:pPr>
            <a:endParaRPr lang="en-US"/>
          </a:p>
        </p:txBody>
      </p:sp>
      <p:sp>
        <p:nvSpPr>
          <p:cNvPr id="5" name="Slide Number Placeholder 4">
            <a:extLst>
              <a:ext uri="{FF2B5EF4-FFF2-40B4-BE49-F238E27FC236}">
                <a16:creationId xmlns:a16="http://schemas.microsoft.com/office/drawing/2014/main" id="{285FAFD9-CAC3-40FA-8DD0-774FB43F4B92}"/>
              </a:ext>
            </a:extLst>
          </p:cNvPr>
          <p:cNvSpPr>
            <a:spLocks noGrp="1"/>
          </p:cNvSpPr>
          <p:nvPr>
            <p:ph type="sldNum" sz="quarter" idx="4"/>
          </p:nvPr>
        </p:nvSpPr>
        <p:spPr/>
        <p:txBody>
          <a:bodyPr/>
          <a:lstStyle/>
          <a:p>
            <a:fld id="{8FF8BE51-C3B0-9B4F-9A06-4F809A9A7941}" type="slidenum">
              <a:rPr lang="en-US" smtClean="0"/>
              <a:pPr/>
              <a:t>20</a:t>
            </a:fld>
            <a:endParaRPr lang="en-US"/>
          </a:p>
        </p:txBody>
      </p:sp>
    </p:spTree>
    <p:extLst>
      <p:ext uri="{BB962C8B-B14F-4D97-AF65-F5344CB8AC3E}">
        <p14:creationId xmlns:p14="http://schemas.microsoft.com/office/powerpoint/2010/main" val="3861920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2C8F-F4BB-4E3D-AC54-1577E8FC097B}"/>
              </a:ext>
            </a:extLst>
          </p:cNvPr>
          <p:cNvSpPr>
            <a:spLocks noGrp="1"/>
          </p:cNvSpPr>
          <p:nvPr>
            <p:ph type="title"/>
          </p:nvPr>
        </p:nvSpPr>
        <p:spPr>
          <a:xfrm>
            <a:off x="293913" y="409860"/>
            <a:ext cx="11593285" cy="914400"/>
          </a:xfrm>
        </p:spPr>
        <p:txBody>
          <a:bodyPr>
            <a:normAutofit fontScale="90000"/>
          </a:bodyPr>
          <a:lstStyle/>
          <a:p>
            <a:r>
              <a:rPr lang="en-US"/>
              <a:t>Leading from the Middle Part 2: Application in Your Daily Work</a:t>
            </a:r>
            <a:br>
              <a:rPr lang="en-US"/>
            </a:br>
            <a:r>
              <a:rPr lang="en-US" sz="3100"/>
              <a:t>April 14 @ 3-4pm ET (2-3pm CT; 1-2pm MT; 12-1pm PT)</a:t>
            </a:r>
          </a:p>
        </p:txBody>
      </p:sp>
      <p:sp>
        <p:nvSpPr>
          <p:cNvPr id="3" name="Content Placeholder 2">
            <a:extLst>
              <a:ext uri="{FF2B5EF4-FFF2-40B4-BE49-F238E27FC236}">
                <a16:creationId xmlns:a16="http://schemas.microsoft.com/office/drawing/2014/main" id="{DB53D060-B239-4481-9CBC-249C404ECF23}"/>
              </a:ext>
            </a:extLst>
          </p:cNvPr>
          <p:cNvSpPr>
            <a:spLocks noGrp="1"/>
          </p:cNvSpPr>
          <p:nvPr>
            <p:ph idx="1"/>
          </p:nvPr>
        </p:nvSpPr>
        <p:spPr>
          <a:xfrm>
            <a:off x="587828" y="1776549"/>
            <a:ext cx="11005457" cy="3900060"/>
          </a:xfrm>
        </p:spPr>
        <p:txBody>
          <a:bodyPr>
            <a:normAutofit/>
          </a:bodyPr>
          <a:lstStyle/>
          <a:p>
            <a:pPr marL="0" indent="0">
              <a:buNone/>
            </a:pPr>
            <a:r>
              <a:rPr lang="en-US" sz="2400" b="1">
                <a:latin typeface="Arial"/>
                <a:cs typeface="Arial"/>
              </a:rPr>
              <a:t>Action Challenge:</a:t>
            </a:r>
          </a:p>
          <a:p>
            <a:pPr lvl="1"/>
            <a:r>
              <a:rPr lang="en-US" sz="2400"/>
              <a:t>What is one key action you can take based on your learning today?</a:t>
            </a:r>
            <a:endParaRPr lang="en-US" sz="2400">
              <a:latin typeface="Arial"/>
              <a:cs typeface="Arial"/>
            </a:endParaRPr>
          </a:p>
          <a:p>
            <a:pPr lvl="1"/>
            <a:r>
              <a:rPr lang="en-US" sz="2400">
                <a:latin typeface="Arial"/>
                <a:cs typeface="Arial"/>
              </a:rPr>
              <a:t>Continue reflecting on these questions from the small group and bring your ideas to the next session</a:t>
            </a:r>
          </a:p>
          <a:p>
            <a:pPr lvl="1"/>
            <a:r>
              <a:rPr lang="en-US" sz="2400">
                <a:latin typeface="Arial"/>
                <a:cs typeface="Arial"/>
              </a:rPr>
              <a:t>What data can you bring about children and families in your Part C and 619 state/entity system, leaning into populations who have been historically underserved? </a:t>
            </a:r>
            <a:r>
              <a:rPr lang="en-US" sz="2600">
                <a:latin typeface="Arial"/>
                <a:cs typeface="Arial"/>
              </a:rPr>
              <a:t> </a:t>
            </a:r>
            <a:endParaRPr lang="en-US" sz="2600"/>
          </a:p>
          <a:p>
            <a:pPr marL="457200" lvl="1" indent="0">
              <a:buNone/>
            </a:pPr>
            <a:endParaRPr lang="en-US"/>
          </a:p>
          <a:p>
            <a:pPr marL="457200" lvl="1" indent="0">
              <a:buNone/>
            </a:pPr>
            <a:endParaRPr lang="en-US"/>
          </a:p>
          <a:p>
            <a:pPr lvl="1"/>
            <a:endParaRPr lang="en-US"/>
          </a:p>
          <a:p>
            <a:pPr marL="457200" lvl="1" indent="0">
              <a:buNone/>
            </a:pPr>
            <a:endParaRPr lang="en-US"/>
          </a:p>
          <a:p>
            <a:endParaRPr lang="en-US"/>
          </a:p>
        </p:txBody>
      </p:sp>
      <p:sp>
        <p:nvSpPr>
          <p:cNvPr id="5" name="Slide Number Placeholder 4">
            <a:extLst>
              <a:ext uri="{FF2B5EF4-FFF2-40B4-BE49-F238E27FC236}">
                <a16:creationId xmlns:a16="http://schemas.microsoft.com/office/drawing/2014/main" id="{414B4797-1928-4D61-9880-068551185633}"/>
              </a:ext>
            </a:extLst>
          </p:cNvPr>
          <p:cNvSpPr>
            <a:spLocks noGrp="1"/>
          </p:cNvSpPr>
          <p:nvPr>
            <p:ph type="sldNum" sz="quarter" idx="4"/>
          </p:nvPr>
        </p:nvSpPr>
        <p:spPr/>
        <p:txBody>
          <a:bodyPr/>
          <a:lstStyle/>
          <a:p>
            <a:fld id="{8FF8BE51-C3B0-9B4F-9A06-4F809A9A7941}" type="slidenum">
              <a:rPr lang="en-US" smtClean="0"/>
              <a:pPr/>
              <a:t>21</a:t>
            </a:fld>
            <a:endParaRPr lang="en-US"/>
          </a:p>
        </p:txBody>
      </p:sp>
    </p:spTree>
    <p:extLst>
      <p:ext uri="{BB962C8B-B14F-4D97-AF65-F5344CB8AC3E}">
        <p14:creationId xmlns:p14="http://schemas.microsoft.com/office/powerpoint/2010/main" val="10581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D665-CB84-4FBE-A600-98304CB2582C}"/>
              </a:ext>
            </a:extLst>
          </p:cNvPr>
          <p:cNvSpPr>
            <a:spLocks noGrp="1"/>
          </p:cNvSpPr>
          <p:nvPr>
            <p:ph type="title"/>
          </p:nvPr>
        </p:nvSpPr>
        <p:spPr/>
        <p:txBody>
          <a:bodyPr/>
          <a:lstStyle/>
          <a:p>
            <a:r>
              <a:rPr lang="en-US"/>
              <a:t>Additional Resources</a:t>
            </a:r>
          </a:p>
        </p:txBody>
      </p:sp>
      <p:sp>
        <p:nvSpPr>
          <p:cNvPr id="3" name="Content Placeholder 2">
            <a:extLst>
              <a:ext uri="{FF2B5EF4-FFF2-40B4-BE49-F238E27FC236}">
                <a16:creationId xmlns:a16="http://schemas.microsoft.com/office/drawing/2014/main" id="{DF671B5D-8109-4F35-A1FF-55D60C924EF4}"/>
              </a:ext>
            </a:extLst>
          </p:cNvPr>
          <p:cNvSpPr>
            <a:spLocks noGrp="1"/>
          </p:cNvSpPr>
          <p:nvPr>
            <p:ph idx="1"/>
          </p:nvPr>
        </p:nvSpPr>
        <p:spPr/>
        <p:txBody>
          <a:bodyPr>
            <a:normAutofit fontScale="55000" lnSpcReduction="20000"/>
          </a:bodyPr>
          <a:lstStyle/>
          <a:p>
            <a:pPr>
              <a:buClrTx/>
            </a:pPr>
            <a:r>
              <a:rPr lang="en-US" sz="3300" dirty="0">
                <a:latin typeface="Arial"/>
                <a:cs typeface="Arial"/>
              </a:rPr>
              <a:t>Dawn of System Leadership: </a:t>
            </a:r>
            <a:r>
              <a:rPr lang="en-US" sz="3300" dirty="0">
                <a:solidFill>
                  <a:schemeClr val="bg2">
                    <a:lumMod val="50000"/>
                  </a:schemeClr>
                </a:solidFill>
                <a:latin typeface="Arial"/>
                <a:cs typeface="Arial"/>
                <a:hlinkClick r:id="rId2">
                  <a:extLst>
                    <a:ext uri="{A12FA001-AC4F-418D-AE19-62706E023703}">
                      <ahyp:hlinkClr xmlns:ahyp="http://schemas.microsoft.com/office/drawing/2018/hyperlinkcolor" val="tx"/>
                    </a:ext>
                  </a:extLst>
                </a:hlinkClick>
              </a:rPr>
              <a:t>https://ssir.org/articles/entry/the_dawn_of_system_leadership</a:t>
            </a:r>
            <a:endParaRPr lang="en-US" sz="3300" dirty="0">
              <a:solidFill>
                <a:schemeClr val="bg2">
                  <a:lumMod val="50000"/>
                </a:schemeClr>
              </a:solidFill>
              <a:latin typeface="Arial"/>
              <a:cs typeface="Arial"/>
            </a:endParaRPr>
          </a:p>
          <a:p>
            <a:pPr>
              <a:buClrTx/>
            </a:pPr>
            <a:r>
              <a:rPr lang="en-US" sz="3300" dirty="0">
                <a:latin typeface="Arial"/>
                <a:cs typeface="Arial"/>
              </a:rPr>
              <a:t>Project HOPE Protocols to Support a Leadership Learning Journey: </a:t>
            </a:r>
            <a:r>
              <a:rPr lang="en-US" sz="3300" dirty="0">
                <a:solidFill>
                  <a:schemeClr val="bg2">
                    <a:lumMod val="50000"/>
                  </a:schemeClr>
                </a:solidFill>
                <a:latin typeface="Arial"/>
                <a:cs typeface="Arial"/>
                <a:hlinkClick r:id="rId3">
                  <a:extLst>
                    <a:ext uri="{A12FA001-AC4F-418D-AE19-62706E023703}">
                      <ahyp:hlinkClr xmlns:ahyp="http://schemas.microsoft.com/office/drawing/2018/hyperlinkcolor" val="tx"/>
                    </a:ext>
                  </a:extLst>
                </a:hlinkClick>
              </a:rPr>
              <a:t>https://buildinitiative.org/hope-protocols/</a:t>
            </a:r>
            <a:endParaRPr lang="en-US" sz="3300" dirty="0">
              <a:solidFill>
                <a:schemeClr val="bg2">
                  <a:lumMod val="50000"/>
                </a:schemeClr>
              </a:solidFill>
              <a:latin typeface="Arial"/>
              <a:cs typeface="Arial"/>
            </a:endParaRPr>
          </a:p>
          <a:p>
            <a:pPr>
              <a:buClrTx/>
            </a:pPr>
            <a:r>
              <a:rPr lang="en-US" sz="3300" dirty="0">
                <a:latin typeface="Arial"/>
                <a:cs typeface="Arial"/>
              </a:rPr>
              <a:t>Mary Pauper: A Historical Exploration of Early Care and Education Compensation, Policy, and Solutions </a:t>
            </a:r>
            <a:r>
              <a:rPr lang="en-US" sz="3300" dirty="0">
                <a:latin typeface="Arial"/>
                <a:cs typeface="Arial"/>
                <a:hlinkClick r:id="rId4"/>
              </a:rPr>
              <a:t>https://earlyedcollaborative.org/what-we-do/ourwork/mary-pauper/</a:t>
            </a:r>
            <a:endParaRPr lang="en-US" sz="3300" dirty="0"/>
          </a:p>
          <a:p>
            <a:pPr>
              <a:buClrTx/>
            </a:pPr>
            <a:r>
              <a:rPr lang="en-US" sz="3300" dirty="0">
                <a:latin typeface="Arial"/>
                <a:cs typeface="Arial"/>
              </a:rPr>
              <a:t>Children's Equity Project Resources: </a:t>
            </a:r>
            <a:r>
              <a:rPr lang="en-US" sz="3300" dirty="0">
                <a:solidFill>
                  <a:schemeClr val="bg2">
                    <a:lumMod val="50000"/>
                  </a:schemeClr>
                </a:solidFill>
                <a:latin typeface="Arial"/>
                <a:cs typeface="Arial"/>
                <a:hlinkClick r:id="rId5">
                  <a:extLst>
                    <a:ext uri="{A12FA001-AC4F-418D-AE19-62706E023703}">
                      <ahyp:hlinkClr xmlns:ahyp="http://schemas.microsoft.com/office/drawing/2018/hyperlinkcolor" val="tx"/>
                    </a:ext>
                  </a:extLst>
                </a:hlinkClick>
              </a:rPr>
              <a:t>https://childandfamilysuccess.asu.edu/cep/initiatives/reports</a:t>
            </a:r>
            <a:endParaRPr lang="en-US" sz="3300" dirty="0">
              <a:solidFill>
                <a:schemeClr val="bg2">
                  <a:lumMod val="50000"/>
                </a:schemeClr>
              </a:solidFill>
              <a:latin typeface="Arial"/>
              <a:cs typeface="Arial"/>
            </a:endParaRPr>
          </a:p>
          <a:p>
            <a:pPr>
              <a:buClrTx/>
            </a:pPr>
            <a:r>
              <a:rPr lang="en-US" sz="3300" dirty="0">
                <a:latin typeface="Arial"/>
                <a:cs typeface="Arial"/>
              </a:rPr>
              <a:t>Black Child National Agenda: America Must Deliver on its Promise: </a:t>
            </a:r>
            <a:r>
              <a:rPr lang="en-US" sz="3300" dirty="0">
                <a:solidFill>
                  <a:schemeClr val="bg2">
                    <a:lumMod val="50000"/>
                  </a:schemeClr>
                </a:solidFill>
                <a:latin typeface="Arial"/>
                <a:cs typeface="Arial"/>
                <a:hlinkClick r:id="rId6">
                  <a:extLst>
                    <a:ext uri="{A12FA001-AC4F-418D-AE19-62706E023703}">
                      <ahyp:hlinkClr xmlns:ahyp="http://schemas.microsoft.com/office/drawing/2018/hyperlinkcolor" val="tx"/>
                    </a:ext>
                  </a:extLst>
                </a:hlinkClick>
              </a:rPr>
              <a:t>https://equity-coalition.fpg.unc.edu/wp-content/uploads/Black-Child-Natl-Agenda-Final2_Web.pdf</a:t>
            </a:r>
            <a:endParaRPr lang="en-US" sz="3300" dirty="0">
              <a:solidFill>
                <a:schemeClr val="bg2">
                  <a:lumMod val="50000"/>
                </a:schemeClr>
              </a:solidFill>
              <a:latin typeface="Arial"/>
              <a:cs typeface="Arial"/>
            </a:endParaRPr>
          </a:p>
          <a:p>
            <a:pPr>
              <a:buClrTx/>
            </a:pPr>
            <a:r>
              <a:rPr lang="en-US" sz="3300" dirty="0">
                <a:latin typeface="Arial"/>
                <a:cs typeface="Arial"/>
              </a:rPr>
              <a:t>Targeted Universalism, Othering and Belonging Institute: </a:t>
            </a:r>
            <a:r>
              <a:rPr lang="en-US" sz="3300" dirty="0">
                <a:solidFill>
                  <a:schemeClr val="bg2">
                    <a:lumMod val="50000"/>
                  </a:schemeClr>
                </a:solidFill>
                <a:latin typeface="Arial"/>
                <a:cs typeface="Arial"/>
                <a:hlinkClick r:id="rId7">
                  <a:extLst>
                    <a:ext uri="{A12FA001-AC4F-418D-AE19-62706E023703}">
                      <ahyp:hlinkClr xmlns:ahyp="http://schemas.microsoft.com/office/drawing/2018/hyperlinkcolor" val="tx"/>
                    </a:ext>
                  </a:extLst>
                </a:hlinkClick>
              </a:rPr>
              <a:t>https://belonging.berkeley.edu/targeted-universalism</a:t>
            </a:r>
            <a:r>
              <a:rPr lang="en-US" sz="3300" dirty="0">
                <a:solidFill>
                  <a:schemeClr val="bg2">
                    <a:lumMod val="50000"/>
                  </a:schemeClr>
                </a:solidFill>
                <a:latin typeface="Arial"/>
                <a:cs typeface="Arial"/>
              </a:rPr>
              <a:t> </a:t>
            </a:r>
          </a:p>
          <a:p>
            <a:pPr>
              <a:buClrTx/>
            </a:pPr>
            <a:r>
              <a:rPr lang="en-US" sz="3300" dirty="0">
                <a:latin typeface="Arial"/>
                <a:cs typeface="Arial"/>
              </a:rPr>
              <a:t>Franklin Covey Resources</a:t>
            </a:r>
            <a:endParaRPr lang="en-US" sz="3300" dirty="0"/>
          </a:p>
          <a:p>
            <a:endParaRPr lang="en-US"/>
          </a:p>
        </p:txBody>
      </p:sp>
      <p:sp>
        <p:nvSpPr>
          <p:cNvPr id="5" name="Slide Number Placeholder 4">
            <a:extLst>
              <a:ext uri="{FF2B5EF4-FFF2-40B4-BE49-F238E27FC236}">
                <a16:creationId xmlns:a16="http://schemas.microsoft.com/office/drawing/2014/main" id="{12B0CDDD-B553-41E4-9477-40376D162085}"/>
              </a:ext>
            </a:extLst>
          </p:cNvPr>
          <p:cNvSpPr>
            <a:spLocks noGrp="1"/>
          </p:cNvSpPr>
          <p:nvPr>
            <p:ph type="sldNum" sz="quarter" idx="4"/>
          </p:nvPr>
        </p:nvSpPr>
        <p:spPr/>
        <p:txBody>
          <a:bodyPr/>
          <a:lstStyle/>
          <a:p>
            <a:fld id="{8FF8BE51-C3B0-9B4F-9A06-4F809A9A7941}" type="slidenum">
              <a:rPr lang="en-US" smtClean="0"/>
              <a:pPr/>
              <a:t>22</a:t>
            </a:fld>
            <a:endParaRPr lang="en-US"/>
          </a:p>
        </p:txBody>
      </p:sp>
    </p:spTree>
    <p:extLst>
      <p:ext uri="{BB962C8B-B14F-4D97-AF65-F5344CB8AC3E}">
        <p14:creationId xmlns:p14="http://schemas.microsoft.com/office/powerpoint/2010/main" val="1189194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3C4F6F-1F00-4068-884B-91239B646020}"/>
              </a:ext>
            </a:extLst>
          </p:cNvPr>
          <p:cNvSpPr>
            <a:spLocks noGrp="1"/>
          </p:cNvSpPr>
          <p:nvPr>
            <p:ph type="sldNum" sz="quarter" idx="4"/>
          </p:nvPr>
        </p:nvSpPr>
        <p:spPr/>
        <p:txBody>
          <a:bodyPr/>
          <a:lstStyle/>
          <a:p>
            <a:fld id="{8FF8BE51-C3B0-9B4F-9A06-4F809A9A7941}" type="slidenum">
              <a:rPr lang="en-US" smtClean="0"/>
              <a:pPr/>
              <a:t>3</a:t>
            </a:fld>
            <a:endParaRPr lang="en-US"/>
          </a:p>
        </p:txBody>
      </p:sp>
      <p:pic>
        <p:nvPicPr>
          <p:cNvPr id="7" name="Picture 6" descr="Kim Hauck">
            <a:extLst>
              <a:ext uri="{FF2B5EF4-FFF2-40B4-BE49-F238E27FC236}">
                <a16:creationId xmlns:a16="http://schemas.microsoft.com/office/drawing/2014/main" id="{4EE7960F-C684-42CA-ADC1-FEFB245EB2BF}"/>
              </a:ext>
            </a:extLst>
          </p:cNvPr>
          <p:cNvPicPr>
            <a:picLocks noChangeAspect="1"/>
          </p:cNvPicPr>
          <p:nvPr/>
        </p:nvPicPr>
        <p:blipFill>
          <a:blip r:embed="rId3"/>
          <a:stretch>
            <a:fillRect/>
          </a:stretch>
        </p:blipFill>
        <p:spPr>
          <a:xfrm>
            <a:off x="5939554" y="3928343"/>
            <a:ext cx="1177826" cy="1565774"/>
          </a:xfrm>
          <a:prstGeom prst="rect">
            <a:avLst/>
          </a:prstGeom>
        </p:spPr>
      </p:pic>
      <p:pic>
        <p:nvPicPr>
          <p:cNvPr id="9" name="Picture 8" descr="Tracy Turner">
            <a:extLst>
              <a:ext uri="{FF2B5EF4-FFF2-40B4-BE49-F238E27FC236}">
                <a16:creationId xmlns:a16="http://schemas.microsoft.com/office/drawing/2014/main" id="{7A381734-5DAB-4AC1-9AC6-644D342540F1}"/>
              </a:ext>
            </a:extLst>
          </p:cNvPr>
          <p:cNvPicPr>
            <a:picLocks noChangeAspect="1"/>
          </p:cNvPicPr>
          <p:nvPr/>
        </p:nvPicPr>
        <p:blipFill rotWithShape="1">
          <a:blip r:embed="rId4"/>
          <a:srcRect l="3316" t="5329" r="6611" b="3526"/>
          <a:stretch/>
        </p:blipFill>
        <p:spPr>
          <a:xfrm>
            <a:off x="7393900" y="3928343"/>
            <a:ext cx="1347747" cy="1561299"/>
          </a:xfrm>
          <a:prstGeom prst="rect">
            <a:avLst/>
          </a:prstGeom>
          <a:noFill/>
        </p:spPr>
      </p:pic>
      <p:pic>
        <p:nvPicPr>
          <p:cNvPr id="2054" name="Picture 6" descr="Dr. Charlie Silva">
            <a:extLst>
              <a:ext uri="{FF2B5EF4-FFF2-40B4-BE49-F238E27FC236}">
                <a16:creationId xmlns:a16="http://schemas.microsoft.com/office/drawing/2014/main" id="{29C938AD-41A0-4E54-A0AC-B8B9D84EFA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56"/>
          <a:stretch/>
        </p:blipFill>
        <p:spPr bwMode="auto">
          <a:xfrm>
            <a:off x="9133568" y="3906319"/>
            <a:ext cx="1115099" cy="15557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3D970C-8E17-4111-A616-EE7A58A93362}"/>
              </a:ext>
            </a:extLst>
          </p:cNvPr>
          <p:cNvSpPr txBox="1"/>
          <p:nvPr/>
        </p:nvSpPr>
        <p:spPr>
          <a:xfrm>
            <a:off x="6906600" y="3090446"/>
            <a:ext cx="1850571" cy="338554"/>
          </a:xfrm>
          <a:prstGeom prst="rect">
            <a:avLst/>
          </a:prstGeom>
          <a:noFill/>
        </p:spPr>
        <p:txBody>
          <a:bodyPr wrap="square" rtlCol="0">
            <a:spAutoFit/>
          </a:bodyPr>
          <a:lstStyle/>
          <a:p>
            <a:r>
              <a:rPr lang="en-US" sz="1600"/>
              <a:t>Glenna Gallo</a:t>
            </a:r>
          </a:p>
        </p:txBody>
      </p:sp>
      <p:sp>
        <p:nvSpPr>
          <p:cNvPr id="16" name="TextBox 15">
            <a:extLst>
              <a:ext uri="{FF2B5EF4-FFF2-40B4-BE49-F238E27FC236}">
                <a16:creationId xmlns:a16="http://schemas.microsoft.com/office/drawing/2014/main" id="{259DF71A-3B33-42A8-9CAD-48428710A4E7}"/>
              </a:ext>
            </a:extLst>
          </p:cNvPr>
          <p:cNvSpPr txBox="1"/>
          <p:nvPr/>
        </p:nvSpPr>
        <p:spPr>
          <a:xfrm>
            <a:off x="9339942" y="3126172"/>
            <a:ext cx="2399211" cy="338554"/>
          </a:xfrm>
          <a:prstGeom prst="rect">
            <a:avLst/>
          </a:prstGeom>
          <a:noFill/>
        </p:spPr>
        <p:txBody>
          <a:bodyPr wrap="square" rtlCol="0">
            <a:spAutoFit/>
          </a:bodyPr>
          <a:lstStyle/>
          <a:p>
            <a:r>
              <a:rPr lang="en-US" sz="1600"/>
              <a:t>Dr. Sherri Killins Stewart</a:t>
            </a:r>
          </a:p>
        </p:txBody>
      </p:sp>
      <p:sp>
        <p:nvSpPr>
          <p:cNvPr id="17" name="TextBox 16">
            <a:extLst>
              <a:ext uri="{FF2B5EF4-FFF2-40B4-BE49-F238E27FC236}">
                <a16:creationId xmlns:a16="http://schemas.microsoft.com/office/drawing/2014/main" id="{6815ADAA-073C-4CB5-94E4-9C4E5D6C6541}"/>
              </a:ext>
            </a:extLst>
          </p:cNvPr>
          <p:cNvSpPr txBox="1"/>
          <p:nvPr/>
        </p:nvSpPr>
        <p:spPr>
          <a:xfrm>
            <a:off x="6013113" y="5503324"/>
            <a:ext cx="1850571" cy="338554"/>
          </a:xfrm>
          <a:prstGeom prst="rect">
            <a:avLst/>
          </a:prstGeom>
          <a:noFill/>
        </p:spPr>
        <p:txBody>
          <a:bodyPr wrap="square" rtlCol="0">
            <a:spAutoFit/>
          </a:bodyPr>
          <a:lstStyle/>
          <a:p>
            <a:r>
              <a:rPr lang="en-US" sz="1600"/>
              <a:t>Kim Hauck</a:t>
            </a:r>
          </a:p>
        </p:txBody>
      </p:sp>
      <p:sp>
        <p:nvSpPr>
          <p:cNvPr id="18" name="TextBox 17">
            <a:extLst>
              <a:ext uri="{FF2B5EF4-FFF2-40B4-BE49-F238E27FC236}">
                <a16:creationId xmlns:a16="http://schemas.microsoft.com/office/drawing/2014/main" id="{CD42F21B-6B42-444F-BF88-881C3286F93B}"/>
              </a:ext>
            </a:extLst>
          </p:cNvPr>
          <p:cNvSpPr txBox="1"/>
          <p:nvPr/>
        </p:nvSpPr>
        <p:spPr>
          <a:xfrm>
            <a:off x="7507145" y="5480953"/>
            <a:ext cx="1850571" cy="338554"/>
          </a:xfrm>
          <a:prstGeom prst="rect">
            <a:avLst/>
          </a:prstGeom>
          <a:noFill/>
        </p:spPr>
        <p:txBody>
          <a:bodyPr wrap="square" rtlCol="0">
            <a:spAutoFit/>
          </a:bodyPr>
          <a:lstStyle/>
          <a:p>
            <a:r>
              <a:rPr lang="en-US" sz="1600"/>
              <a:t>Tracy Turner</a:t>
            </a:r>
          </a:p>
        </p:txBody>
      </p:sp>
      <p:sp>
        <p:nvSpPr>
          <p:cNvPr id="19" name="TextBox 18">
            <a:extLst>
              <a:ext uri="{FF2B5EF4-FFF2-40B4-BE49-F238E27FC236}">
                <a16:creationId xmlns:a16="http://schemas.microsoft.com/office/drawing/2014/main" id="{B451163D-8F76-4808-A8C3-69907D717DFF}"/>
              </a:ext>
            </a:extLst>
          </p:cNvPr>
          <p:cNvSpPr txBox="1"/>
          <p:nvPr/>
        </p:nvSpPr>
        <p:spPr>
          <a:xfrm>
            <a:off x="8899474" y="5449518"/>
            <a:ext cx="1850571" cy="338554"/>
          </a:xfrm>
          <a:prstGeom prst="rect">
            <a:avLst/>
          </a:prstGeom>
          <a:noFill/>
        </p:spPr>
        <p:txBody>
          <a:bodyPr wrap="square" rtlCol="0">
            <a:spAutoFit/>
          </a:bodyPr>
          <a:lstStyle/>
          <a:p>
            <a:r>
              <a:rPr lang="en-US" sz="1600"/>
              <a:t>Dr. Charlie Silva</a:t>
            </a:r>
          </a:p>
        </p:txBody>
      </p:sp>
      <p:sp>
        <p:nvSpPr>
          <p:cNvPr id="20" name="TextBox 19">
            <a:extLst>
              <a:ext uri="{FF2B5EF4-FFF2-40B4-BE49-F238E27FC236}">
                <a16:creationId xmlns:a16="http://schemas.microsoft.com/office/drawing/2014/main" id="{843E5788-C8B6-4388-8C34-1E9263D27CA9}"/>
              </a:ext>
            </a:extLst>
          </p:cNvPr>
          <p:cNvSpPr txBox="1"/>
          <p:nvPr/>
        </p:nvSpPr>
        <p:spPr>
          <a:xfrm>
            <a:off x="10389151" y="5449231"/>
            <a:ext cx="1850571" cy="338554"/>
          </a:xfrm>
          <a:prstGeom prst="rect">
            <a:avLst/>
          </a:prstGeom>
          <a:noFill/>
        </p:spPr>
        <p:txBody>
          <a:bodyPr wrap="square" rtlCol="0">
            <a:spAutoFit/>
          </a:bodyPr>
          <a:lstStyle/>
          <a:p>
            <a:r>
              <a:rPr lang="en-US" sz="1600"/>
              <a:t>Dr. Andrea Brinnel</a:t>
            </a:r>
          </a:p>
        </p:txBody>
      </p:sp>
      <p:pic>
        <p:nvPicPr>
          <p:cNvPr id="6" name="Picture 5" descr="Dr. Andrea Brinnel">
            <a:extLst>
              <a:ext uri="{FF2B5EF4-FFF2-40B4-BE49-F238E27FC236}">
                <a16:creationId xmlns:a16="http://schemas.microsoft.com/office/drawing/2014/main" id="{0FAA14C3-A266-4CD4-84F8-1F46EC0E7902}"/>
              </a:ext>
            </a:extLst>
          </p:cNvPr>
          <p:cNvPicPr>
            <a:picLocks noChangeAspect="1"/>
          </p:cNvPicPr>
          <p:nvPr/>
        </p:nvPicPr>
        <p:blipFill>
          <a:blip r:embed="rId6"/>
          <a:stretch>
            <a:fillRect/>
          </a:stretch>
        </p:blipFill>
        <p:spPr>
          <a:xfrm>
            <a:off x="10637148" y="3906319"/>
            <a:ext cx="1279356" cy="1528592"/>
          </a:xfrm>
          <a:prstGeom prst="rect">
            <a:avLst/>
          </a:prstGeom>
        </p:spPr>
      </p:pic>
      <p:pic>
        <p:nvPicPr>
          <p:cNvPr id="2050" name="Picture 2" descr="Sherri Killins Stewart, Ed.D of Build Initiative">
            <a:extLst>
              <a:ext uri="{FF2B5EF4-FFF2-40B4-BE49-F238E27FC236}">
                <a16:creationId xmlns:a16="http://schemas.microsoft.com/office/drawing/2014/main" id="{8BCDE53C-DB66-46FD-90EE-ADEDCFF52C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4215" y="1026602"/>
            <a:ext cx="2030619" cy="2102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lenna Gallo">
            <a:extLst>
              <a:ext uri="{FF2B5EF4-FFF2-40B4-BE49-F238E27FC236}">
                <a16:creationId xmlns:a16="http://schemas.microsoft.com/office/drawing/2014/main" id="{687A5D59-2A22-4C59-B45B-422445C784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4593" y="1016122"/>
            <a:ext cx="1922058" cy="21230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C40283-CC9D-4E51-8076-35D00681C3DE}"/>
              </a:ext>
            </a:extLst>
          </p:cNvPr>
          <p:cNvSpPr>
            <a:spLocks noGrp="1"/>
          </p:cNvSpPr>
          <p:nvPr>
            <p:ph idx="1"/>
          </p:nvPr>
        </p:nvSpPr>
        <p:spPr/>
        <p:txBody>
          <a:bodyPr/>
          <a:lstStyle/>
          <a:p>
            <a:r>
              <a:rPr lang="en-US"/>
              <a:t>Welcome and Introduction</a:t>
            </a:r>
          </a:p>
          <a:p>
            <a:r>
              <a:rPr lang="en-US"/>
              <a:t>Remarks from Glenna Gallo</a:t>
            </a:r>
          </a:p>
          <a:p>
            <a:r>
              <a:rPr lang="en-US"/>
              <a:t>Grounding by Dr. Sherri Killins Stewart</a:t>
            </a:r>
          </a:p>
          <a:p>
            <a:r>
              <a:rPr lang="en-US"/>
              <a:t>Conversation with the Panel </a:t>
            </a:r>
          </a:p>
          <a:p>
            <a:r>
              <a:rPr lang="en-US"/>
              <a:t>Peer group discussion and reflection </a:t>
            </a:r>
          </a:p>
          <a:p>
            <a:r>
              <a:rPr lang="en-US"/>
              <a:t>Concluding remarks  </a:t>
            </a:r>
          </a:p>
          <a:p>
            <a:pPr marL="457200" lvl="1" indent="0">
              <a:lnSpc>
                <a:spcPct val="107000"/>
              </a:lnSpc>
              <a:spcBef>
                <a:spcPts val="0"/>
              </a:spcBef>
              <a:buNone/>
            </a:pPr>
            <a:endParaRPr lang="en-US" sz="1600">
              <a:latin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endParaRPr lang="en-US"/>
          </a:p>
          <a:p>
            <a:endParaRPr lang="en-US"/>
          </a:p>
        </p:txBody>
      </p:sp>
      <p:sp>
        <p:nvSpPr>
          <p:cNvPr id="2" name="Title 1">
            <a:extLst>
              <a:ext uri="{FF2B5EF4-FFF2-40B4-BE49-F238E27FC236}">
                <a16:creationId xmlns:a16="http://schemas.microsoft.com/office/drawing/2014/main" id="{85471F77-BDC8-4DEC-B3D2-C99B0B417170}"/>
              </a:ext>
            </a:extLst>
          </p:cNvPr>
          <p:cNvSpPr>
            <a:spLocks noGrp="1"/>
          </p:cNvSpPr>
          <p:nvPr>
            <p:ph type="title"/>
          </p:nvPr>
        </p:nvSpPr>
        <p:spPr/>
        <p:txBody>
          <a:bodyPr/>
          <a:lstStyle/>
          <a:p>
            <a:r>
              <a:rPr lang="en-US" dirty="0"/>
              <a:t>Overview for Today </a:t>
            </a:r>
          </a:p>
        </p:txBody>
      </p:sp>
    </p:spTree>
    <p:extLst>
      <p:ext uri="{BB962C8B-B14F-4D97-AF65-F5344CB8AC3E}">
        <p14:creationId xmlns:p14="http://schemas.microsoft.com/office/powerpoint/2010/main" val="41788265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A8CE-3ED8-4E63-8B9C-87F57B863B1E}"/>
              </a:ext>
            </a:extLst>
          </p:cNvPr>
          <p:cNvSpPr>
            <a:spLocks noGrp="1"/>
          </p:cNvSpPr>
          <p:nvPr>
            <p:ph type="title"/>
          </p:nvPr>
        </p:nvSpPr>
        <p:spPr/>
        <p:txBody>
          <a:bodyPr>
            <a:noAutofit/>
          </a:bodyPr>
          <a:lstStyle/>
          <a:p>
            <a:r>
              <a:rPr lang="en-US" sz="2000"/>
              <a:t>What do you experience when leading from the middle to shift policy, program, and practices to ensure equitable access to high-quality services (e.g., leaning into populations who have been historically underserved)…. </a:t>
            </a:r>
            <a:br>
              <a:rPr lang="en-US" sz="2000"/>
            </a:br>
            <a:br>
              <a:rPr lang="en-US" sz="2000"/>
            </a:br>
            <a:br>
              <a:rPr lang="en-US" sz="2000"/>
            </a:br>
            <a:br>
              <a:rPr lang="en-US" sz="1800"/>
            </a:br>
            <a:endParaRPr lang="en-US" sz="1800"/>
          </a:p>
        </p:txBody>
      </p:sp>
      <p:sp>
        <p:nvSpPr>
          <p:cNvPr id="6" name="Text Placeholder 5">
            <a:extLst>
              <a:ext uri="{FF2B5EF4-FFF2-40B4-BE49-F238E27FC236}">
                <a16:creationId xmlns:a16="http://schemas.microsoft.com/office/drawing/2014/main" id="{5AAD4364-C8FE-46CD-A800-1D424DD4DFE4}"/>
              </a:ext>
            </a:extLst>
          </p:cNvPr>
          <p:cNvSpPr>
            <a:spLocks noGrp="1"/>
          </p:cNvSpPr>
          <p:nvPr>
            <p:ph type="body" idx="1"/>
          </p:nvPr>
        </p:nvSpPr>
        <p:spPr/>
        <p:txBody>
          <a:bodyPr/>
          <a:lstStyle/>
          <a:p>
            <a:r>
              <a:rPr lang="en-US"/>
              <a:t>Challenges</a:t>
            </a:r>
          </a:p>
        </p:txBody>
      </p:sp>
      <p:sp>
        <p:nvSpPr>
          <p:cNvPr id="3" name="Content Placeholder 2">
            <a:extLst>
              <a:ext uri="{FF2B5EF4-FFF2-40B4-BE49-F238E27FC236}">
                <a16:creationId xmlns:a16="http://schemas.microsoft.com/office/drawing/2014/main" id="{AD570033-0AAC-4586-9F91-3476CAE5B37E}"/>
              </a:ext>
            </a:extLst>
          </p:cNvPr>
          <p:cNvSpPr>
            <a:spLocks noGrp="1"/>
          </p:cNvSpPr>
          <p:nvPr>
            <p:ph sz="half" idx="2"/>
          </p:nvPr>
        </p:nvSpPr>
        <p:spPr/>
        <p:txBody>
          <a:bodyPr>
            <a:noAutofit/>
          </a:bodyPr>
          <a:lstStyle/>
          <a:p>
            <a:pPr>
              <a:spcBef>
                <a:spcPts val="0"/>
              </a:spcBef>
            </a:pPr>
            <a:r>
              <a:rPr lang="en-US" sz="1600" b="1">
                <a:latin typeface="+mn-lt"/>
              </a:rPr>
              <a:t>Leadership:</a:t>
            </a:r>
            <a:r>
              <a:rPr lang="en-US" sz="1600">
                <a:latin typeface="+mn-lt"/>
              </a:rPr>
              <a:t> Educating upper leadership and increasing attention on critical issues; Motivating school division leaders to prioritize early childhood special education (ECSE); Resistance to change at different levels</a:t>
            </a:r>
          </a:p>
          <a:p>
            <a:pPr marL="0" indent="0">
              <a:spcBef>
                <a:spcPts val="0"/>
              </a:spcBef>
              <a:buNone/>
            </a:pPr>
            <a:endParaRPr lang="en-US" sz="1600">
              <a:latin typeface="+mn-lt"/>
            </a:endParaRPr>
          </a:p>
          <a:p>
            <a:pPr>
              <a:spcBef>
                <a:spcPts val="0"/>
              </a:spcBef>
            </a:pPr>
            <a:r>
              <a:rPr lang="en-US" sz="1600" b="1" i="0" u="none" strike="noStrike">
                <a:solidFill>
                  <a:srgbClr val="000000"/>
                </a:solidFill>
                <a:effectLst/>
                <a:latin typeface="+mn-lt"/>
              </a:rPr>
              <a:t>Policy: </a:t>
            </a:r>
            <a:r>
              <a:rPr lang="en-US" sz="1600" b="0" i="0" u="none" strike="noStrike">
                <a:solidFill>
                  <a:srgbClr val="000000"/>
                </a:solidFill>
                <a:effectLst/>
                <a:latin typeface="+mn-lt"/>
              </a:rPr>
              <a:t>Being excluded from policy decisions; </a:t>
            </a:r>
            <a:r>
              <a:rPr lang="en-US" sz="1600">
                <a:solidFill>
                  <a:srgbClr val="000000"/>
                </a:solidFill>
                <a:latin typeface="+mn-lt"/>
              </a:rPr>
              <a:t>Layers of bureaucracy to navigate, limited resources to serve </a:t>
            </a:r>
          </a:p>
          <a:p>
            <a:pPr marL="0" indent="0">
              <a:spcBef>
                <a:spcPts val="0"/>
              </a:spcBef>
              <a:buNone/>
            </a:pPr>
            <a:r>
              <a:rPr lang="en-US" sz="1600">
                <a:solidFill>
                  <a:srgbClr val="000000"/>
                </a:solidFill>
                <a:latin typeface="+mn-lt"/>
              </a:rPr>
              <a:t> </a:t>
            </a:r>
          </a:p>
          <a:p>
            <a:pPr>
              <a:spcBef>
                <a:spcPts val="0"/>
              </a:spcBef>
            </a:pPr>
            <a:r>
              <a:rPr lang="en-US" sz="1600" b="1">
                <a:solidFill>
                  <a:srgbClr val="000000"/>
                </a:solidFill>
                <a:latin typeface="+mn-lt"/>
              </a:rPr>
              <a:t>Taking Action: </a:t>
            </a:r>
            <a:r>
              <a:rPr lang="en-US" sz="1600">
                <a:solidFill>
                  <a:srgbClr val="000000"/>
                </a:solidFill>
                <a:latin typeface="+mn-lt"/>
              </a:rPr>
              <a:t>Action planning; Engaging “everyone” in focusing on a racial/cultural equity lens </a:t>
            </a:r>
          </a:p>
        </p:txBody>
      </p:sp>
      <p:sp>
        <p:nvSpPr>
          <p:cNvPr id="7" name="Text Placeholder 6">
            <a:extLst>
              <a:ext uri="{FF2B5EF4-FFF2-40B4-BE49-F238E27FC236}">
                <a16:creationId xmlns:a16="http://schemas.microsoft.com/office/drawing/2014/main" id="{2A55BF1D-F0A8-4259-BBD5-A49ADDD44773}"/>
              </a:ext>
            </a:extLst>
          </p:cNvPr>
          <p:cNvSpPr>
            <a:spLocks noGrp="1"/>
          </p:cNvSpPr>
          <p:nvPr>
            <p:ph type="body" sz="quarter" idx="3"/>
          </p:nvPr>
        </p:nvSpPr>
        <p:spPr>
          <a:solidFill>
            <a:schemeClr val="accent1">
              <a:lumMod val="75000"/>
            </a:schemeClr>
          </a:solidFill>
          <a:ln>
            <a:solidFill>
              <a:schemeClr val="accent2">
                <a:lumMod val="40000"/>
                <a:lumOff val="60000"/>
              </a:schemeClr>
            </a:solidFill>
          </a:ln>
        </p:spPr>
        <p:txBody>
          <a:bodyPr/>
          <a:lstStyle/>
          <a:p>
            <a:r>
              <a:rPr lang="en-US"/>
              <a:t>Successes</a:t>
            </a:r>
          </a:p>
        </p:txBody>
      </p:sp>
      <p:sp>
        <p:nvSpPr>
          <p:cNvPr id="8" name="Content Placeholder 7">
            <a:extLst>
              <a:ext uri="{FF2B5EF4-FFF2-40B4-BE49-F238E27FC236}">
                <a16:creationId xmlns:a16="http://schemas.microsoft.com/office/drawing/2014/main" id="{F1519C33-6A8F-4318-B959-859A9CA9E3C1}"/>
              </a:ext>
            </a:extLst>
          </p:cNvPr>
          <p:cNvSpPr>
            <a:spLocks noGrp="1"/>
          </p:cNvSpPr>
          <p:nvPr>
            <p:ph sz="quarter" idx="4"/>
          </p:nvPr>
        </p:nvSpPr>
        <p:spPr>
          <a:solidFill>
            <a:schemeClr val="accent2">
              <a:lumMod val="40000"/>
              <a:lumOff val="60000"/>
            </a:schemeClr>
          </a:solidFill>
        </p:spPr>
        <p:txBody>
          <a:bodyPr>
            <a:normAutofit/>
          </a:bodyPr>
          <a:lstStyle/>
          <a:p>
            <a:pPr>
              <a:buClr>
                <a:srgbClr val="00B050"/>
              </a:buClr>
            </a:pPr>
            <a:r>
              <a:rPr lang="en-US" sz="1650" b="1">
                <a:solidFill>
                  <a:srgbClr val="000000"/>
                </a:solidFill>
                <a:latin typeface="+mj-lt"/>
              </a:rPr>
              <a:t>Network: </a:t>
            </a:r>
            <a:r>
              <a:rPr lang="en-US" sz="1650">
                <a:solidFill>
                  <a:srgbClr val="000000"/>
                </a:solidFill>
                <a:latin typeface="+mj-lt"/>
              </a:rPr>
              <a:t>Building a network/team internally; </a:t>
            </a:r>
            <a:r>
              <a:rPr lang="en-US" sz="1650">
                <a:latin typeface="+mj-lt"/>
              </a:rPr>
              <a:t>Developing a robust network of collaborative partners to support the system change </a:t>
            </a:r>
            <a:endParaRPr lang="en-US" sz="1650">
              <a:solidFill>
                <a:srgbClr val="000000"/>
              </a:solidFill>
              <a:latin typeface="+mj-lt"/>
            </a:endParaRPr>
          </a:p>
          <a:p>
            <a:pPr>
              <a:buClr>
                <a:srgbClr val="00B050"/>
              </a:buClr>
            </a:pPr>
            <a:r>
              <a:rPr lang="en-US" sz="1650" b="1">
                <a:latin typeface="+mj-lt"/>
              </a:rPr>
              <a:t>Planning: </a:t>
            </a:r>
            <a:r>
              <a:rPr lang="en-US" sz="1650">
                <a:latin typeface="+mj-lt"/>
              </a:rPr>
              <a:t>Intentional planning and attention to communication efforts and building relationships </a:t>
            </a:r>
          </a:p>
          <a:p>
            <a:pPr>
              <a:buClr>
                <a:srgbClr val="00B050"/>
              </a:buClr>
            </a:pPr>
            <a:r>
              <a:rPr lang="en-US" sz="1650" b="1">
                <a:latin typeface="+mj-lt"/>
              </a:rPr>
              <a:t>Partners:</a:t>
            </a:r>
            <a:r>
              <a:rPr lang="en-US" sz="1650">
                <a:latin typeface="+mj-lt"/>
              </a:rPr>
              <a:t> Building relationships with partner programs such as child protection; getting tribal leadership to the table; Engaging families and providers </a:t>
            </a:r>
          </a:p>
        </p:txBody>
      </p:sp>
      <p:sp>
        <p:nvSpPr>
          <p:cNvPr id="5" name="Slide Number Placeholder 4">
            <a:extLst>
              <a:ext uri="{FF2B5EF4-FFF2-40B4-BE49-F238E27FC236}">
                <a16:creationId xmlns:a16="http://schemas.microsoft.com/office/drawing/2014/main" id="{E6E4788E-4658-4909-B564-AB3DBC1FCFBE}"/>
              </a:ext>
            </a:extLst>
          </p:cNvPr>
          <p:cNvSpPr>
            <a:spLocks noGrp="1"/>
          </p:cNvSpPr>
          <p:nvPr>
            <p:ph type="sldNum" sz="quarter" idx="12"/>
          </p:nvPr>
        </p:nvSpPr>
        <p:spPr/>
        <p:txBody>
          <a:bodyPr/>
          <a:lstStyle/>
          <a:p>
            <a:fld id="{8FF8BE51-C3B0-9B4F-9A06-4F809A9A7941}" type="slidenum">
              <a:rPr lang="en-US" smtClean="0"/>
              <a:pPr/>
              <a:t>4</a:t>
            </a:fld>
            <a:endParaRPr lang="en-US"/>
          </a:p>
        </p:txBody>
      </p:sp>
    </p:spTree>
    <p:extLst>
      <p:ext uri="{BB962C8B-B14F-4D97-AF65-F5344CB8AC3E}">
        <p14:creationId xmlns:p14="http://schemas.microsoft.com/office/powerpoint/2010/main" val="384480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4CFF-74F9-4801-8124-5009507354BE}"/>
              </a:ext>
            </a:extLst>
          </p:cNvPr>
          <p:cNvSpPr>
            <a:spLocks noGrp="1"/>
          </p:cNvSpPr>
          <p:nvPr>
            <p:ph type="title"/>
          </p:nvPr>
        </p:nvSpPr>
        <p:spPr/>
        <p:txBody>
          <a:bodyPr/>
          <a:lstStyle/>
          <a:p>
            <a:r>
              <a:rPr lang="en-US" dirty="0"/>
              <a:t>Introduction </a:t>
            </a:r>
          </a:p>
        </p:txBody>
      </p:sp>
      <p:pic>
        <p:nvPicPr>
          <p:cNvPr id="6" name="GlennaIntro" descr="video introduction by Glenna Gallo">
            <a:hlinkClick r:id="" action="ppaction://media"/>
            <a:extLst>
              <a:ext uri="{FF2B5EF4-FFF2-40B4-BE49-F238E27FC236}">
                <a16:creationId xmlns:a16="http://schemas.microsoft.com/office/drawing/2014/main" id="{2131C685-441D-4A12-AD59-92654397A67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6188" y="1368425"/>
            <a:ext cx="7148512" cy="4097338"/>
          </a:xfrm>
        </p:spPr>
      </p:pic>
      <p:sp>
        <p:nvSpPr>
          <p:cNvPr id="5" name="Slide Number Placeholder 4">
            <a:extLst>
              <a:ext uri="{FF2B5EF4-FFF2-40B4-BE49-F238E27FC236}">
                <a16:creationId xmlns:a16="http://schemas.microsoft.com/office/drawing/2014/main" id="{EE6BD86F-EFF7-4038-8BEC-6F50F683F9D0}"/>
              </a:ext>
            </a:extLst>
          </p:cNvPr>
          <p:cNvSpPr>
            <a:spLocks noGrp="1"/>
          </p:cNvSpPr>
          <p:nvPr>
            <p:ph type="sldNum" sz="quarter" idx="4"/>
          </p:nvPr>
        </p:nvSpPr>
        <p:spPr/>
        <p:txBody>
          <a:bodyPr/>
          <a:lstStyle/>
          <a:p>
            <a:fld id="{8FF8BE51-C3B0-9B4F-9A06-4F809A9A7941}" type="slidenum">
              <a:rPr lang="en-US" smtClean="0"/>
              <a:pPr/>
              <a:t>5</a:t>
            </a:fld>
            <a:endParaRPr lang="en-US"/>
          </a:p>
        </p:txBody>
      </p:sp>
    </p:spTree>
    <p:extLst>
      <p:ext uri="{BB962C8B-B14F-4D97-AF65-F5344CB8AC3E}">
        <p14:creationId xmlns:p14="http://schemas.microsoft.com/office/powerpoint/2010/main" val="42928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748FAC-B8F1-4FD9-A517-ED225B42783F}"/>
              </a:ext>
            </a:extLst>
          </p:cNvPr>
          <p:cNvSpPr>
            <a:spLocks noGrp="1"/>
          </p:cNvSpPr>
          <p:nvPr>
            <p:ph type="ftr" sz="quarter" idx="3"/>
          </p:nvPr>
        </p:nvSpPr>
        <p:spPr>
          <a:xfrm>
            <a:off x="598714" y="6349533"/>
            <a:ext cx="10450285" cy="496463"/>
          </a:xfrm>
        </p:spPr>
        <p:txBody>
          <a:bodyPr/>
          <a:lstStyle/>
          <a:p>
            <a:r>
              <a:rPr lang="en-US"/>
              <a:t>White House. (2021). Executive Order On Advancing Racial Equity and Support for Underserved Communities Through the Federal Government. (Executive Order 13985). Retrieved from https://www.whitehouse.gov/briefing-room/presidential-actions/2021/01/20/executive-order-advancing-racial-equity-and-support-for-underserved-communities-through-the-federal-government/</a:t>
            </a:r>
          </a:p>
        </p:txBody>
      </p:sp>
      <p:sp>
        <p:nvSpPr>
          <p:cNvPr id="3" name="Slide Number Placeholder 2">
            <a:extLst>
              <a:ext uri="{FF2B5EF4-FFF2-40B4-BE49-F238E27FC236}">
                <a16:creationId xmlns:a16="http://schemas.microsoft.com/office/drawing/2014/main" id="{2DADABD1-0C1F-4E47-89A0-CA2824F40920}"/>
              </a:ext>
            </a:extLst>
          </p:cNvPr>
          <p:cNvSpPr>
            <a:spLocks noGrp="1"/>
          </p:cNvSpPr>
          <p:nvPr>
            <p:ph type="sldNum" sz="quarter" idx="4"/>
          </p:nvPr>
        </p:nvSpPr>
        <p:spPr/>
        <p:txBody>
          <a:bodyPr/>
          <a:lstStyle/>
          <a:p>
            <a:fld id="{8FF8BE51-C3B0-9B4F-9A06-4F809A9A7941}" type="slidenum">
              <a:rPr lang="en-US" smtClean="0"/>
              <a:pPr/>
              <a:t>6</a:t>
            </a:fld>
            <a:endParaRPr lang="en-US"/>
          </a:p>
        </p:txBody>
      </p:sp>
      <p:pic>
        <p:nvPicPr>
          <p:cNvPr id="5" name="Picture 4" descr="White House executive order memo">
            <a:extLst>
              <a:ext uri="{FF2B5EF4-FFF2-40B4-BE49-F238E27FC236}">
                <a16:creationId xmlns:a16="http://schemas.microsoft.com/office/drawing/2014/main" id="{EBC10D48-F143-4919-A8FC-79A39B2C92F2}"/>
              </a:ext>
            </a:extLst>
          </p:cNvPr>
          <p:cNvPicPr>
            <a:picLocks noChangeAspect="1"/>
          </p:cNvPicPr>
          <p:nvPr/>
        </p:nvPicPr>
        <p:blipFill>
          <a:blip r:embed="rId3"/>
          <a:stretch>
            <a:fillRect/>
          </a:stretch>
        </p:blipFill>
        <p:spPr>
          <a:xfrm>
            <a:off x="4170504" y="786054"/>
            <a:ext cx="4582664" cy="4654988"/>
          </a:xfrm>
          <a:prstGeom prst="rect">
            <a:avLst/>
          </a:prstGeom>
        </p:spPr>
      </p:pic>
      <p:sp>
        <p:nvSpPr>
          <p:cNvPr id="8" name="Content Placeholder 11">
            <a:extLst>
              <a:ext uri="{FF2B5EF4-FFF2-40B4-BE49-F238E27FC236}">
                <a16:creationId xmlns:a16="http://schemas.microsoft.com/office/drawing/2014/main" id="{7EBDB92F-3407-4E97-A481-094ADC1BA152}"/>
              </a:ext>
            </a:extLst>
          </p:cNvPr>
          <p:cNvSpPr txBox="1">
            <a:spLocks/>
          </p:cNvSpPr>
          <p:nvPr/>
        </p:nvSpPr>
        <p:spPr>
          <a:xfrm>
            <a:off x="1052281" y="1721078"/>
            <a:ext cx="10643190" cy="3815828"/>
          </a:xfrm>
          <a:prstGeom prst="rect">
            <a:avLst/>
          </a:prstGeom>
          <a:solidFill>
            <a:schemeClr val="bg1"/>
          </a:solidFill>
        </p:spPr>
        <p:txBody>
          <a:bodyPr rtlCol="0">
            <a:normAutofit fontScale="2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10000"/>
              </a:lnSpc>
              <a:buFont typeface="Arial" panose="020B0604020202020204" pitchFamily="34" charset="0"/>
              <a:buNone/>
            </a:pPr>
            <a:r>
              <a:rPr lang="en-US" sz="8000"/>
              <a:t>The term “equity” means the consistent and systematic fair, just, and impartial treatment of all individuals, including individuals </a:t>
            </a:r>
            <a:r>
              <a:rPr lang="en-US" sz="8000" b="1"/>
              <a:t>who belong to underserved communities that have been denied such treatment, such as Black, Latino, and Indigenous and Native American persons, Asian Americans and Pacific Islanders and other persons of color; members of religious minorities; lesbian, gay, bisexual, transgender, and queer (LGBTQ+) persons; persons with disabilities; persons who live in rural areas; and persons otherwise adversely affected by persistent poverty or inequality</a:t>
            </a:r>
            <a:r>
              <a:rPr lang="en-US" sz="8000"/>
              <a:t>. </a:t>
            </a:r>
          </a:p>
          <a:p>
            <a:pPr marL="0" indent="0">
              <a:lnSpc>
                <a:spcPct val="110000"/>
              </a:lnSpc>
              <a:buFont typeface="Arial" panose="020B0604020202020204" pitchFamily="34" charset="0"/>
              <a:buNone/>
            </a:pPr>
            <a:endParaRPr lang="en-US" sz="8000"/>
          </a:p>
          <a:p>
            <a:pPr marL="0" indent="0">
              <a:lnSpc>
                <a:spcPct val="110000"/>
              </a:lnSpc>
              <a:buFont typeface="Arial" panose="020B0604020202020204" pitchFamily="34" charset="0"/>
              <a:buNone/>
            </a:pPr>
            <a:r>
              <a:rPr lang="en-US" sz="8000"/>
              <a:t>The term “underserved communities” refers to populations sharing a particular characteristic, as well as geographic communities, that </a:t>
            </a:r>
            <a:r>
              <a:rPr lang="en-US" sz="8000" b="1"/>
              <a:t>have been systematically denied a full opportunity to participate in aspects of economic, social, and civic life</a:t>
            </a:r>
            <a:r>
              <a:rPr lang="en-US" sz="8000"/>
              <a:t>, as exemplified by the list in the preceding definition of “equity.”   </a:t>
            </a:r>
          </a:p>
          <a:p>
            <a:pPr>
              <a:lnSpc>
                <a:spcPct val="110000"/>
              </a:lnSpc>
            </a:pPr>
            <a:endParaRPr lang="en-US" sz="1100"/>
          </a:p>
        </p:txBody>
      </p:sp>
      <p:sp>
        <p:nvSpPr>
          <p:cNvPr id="4" name="Title 3">
            <a:extLst>
              <a:ext uri="{FF2B5EF4-FFF2-40B4-BE49-F238E27FC236}">
                <a16:creationId xmlns:a16="http://schemas.microsoft.com/office/drawing/2014/main" id="{B6BDC8CA-ABD8-4B44-BE91-506A0E85E0C6}"/>
              </a:ext>
            </a:extLst>
          </p:cNvPr>
          <p:cNvSpPr>
            <a:spLocks noGrp="1"/>
          </p:cNvSpPr>
          <p:nvPr>
            <p:ph type="title" idx="4294967295"/>
          </p:nvPr>
        </p:nvSpPr>
        <p:spPr/>
        <p:txBody>
          <a:bodyPr/>
          <a:lstStyle/>
          <a:p>
            <a:r>
              <a:rPr lang="en-US" dirty="0">
                <a:solidFill>
                  <a:schemeClr val="accent4">
                    <a:lumMod val="75000"/>
                  </a:schemeClr>
                </a:solidFill>
              </a:rPr>
              <a:t>Executive Order</a:t>
            </a:r>
          </a:p>
        </p:txBody>
      </p:sp>
    </p:spTree>
    <p:extLst>
      <p:ext uri="{BB962C8B-B14F-4D97-AF65-F5344CB8AC3E}">
        <p14:creationId xmlns:p14="http://schemas.microsoft.com/office/powerpoint/2010/main" val="288303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791AED-08F0-443A-B996-FD77B4202A6B}"/>
              </a:ext>
            </a:extLst>
          </p:cNvPr>
          <p:cNvSpPr>
            <a:spLocks noGrp="1"/>
          </p:cNvSpPr>
          <p:nvPr>
            <p:ph type="title"/>
          </p:nvPr>
        </p:nvSpPr>
        <p:spPr>
          <a:xfrm>
            <a:off x="587828" y="196295"/>
            <a:ext cx="11005457" cy="914400"/>
          </a:xfrm>
        </p:spPr>
        <p:txBody>
          <a:bodyPr>
            <a:normAutofit/>
          </a:bodyPr>
          <a:lstStyle/>
          <a:p>
            <a:r>
              <a:rPr lang="en-US"/>
              <a:t>Circles of Influence</a:t>
            </a:r>
          </a:p>
        </p:txBody>
      </p:sp>
      <p:pic>
        <p:nvPicPr>
          <p:cNvPr id="8" name="Picture 7" descr="circle of concern with the circle of influence in the middle.  ">
            <a:extLst>
              <a:ext uri="{FF2B5EF4-FFF2-40B4-BE49-F238E27FC236}">
                <a16:creationId xmlns:a16="http://schemas.microsoft.com/office/drawing/2014/main" id="{489F4973-CA54-42AE-9E8E-6258BC3A176B}"/>
              </a:ext>
            </a:extLst>
          </p:cNvPr>
          <p:cNvPicPr>
            <a:picLocks noChangeAspect="1"/>
          </p:cNvPicPr>
          <p:nvPr/>
        </p:nvPicPr>
        <p:blipFill>
          <a:blip r:embed="rId3"/>
          <a:stretch>
            <a:fillRect/>
          </a:stretch>
        </p:blipFill>
        <p:spPr>
          <a:xfrm>
            <a:off x="2197114" y="811438"/>
            <a:ext cx="7797771" cy="4762325"/>
          </a:xfrm>
          <a:prstGeom prst="rect">
            <a:avLst/>
          </a:prstGeom>
        </p:spPr>
      </p:pic>
    </p:spTree>
    <p:extLst>
      <p:ext uri="{BB962C8B-B14F-4D97-AF65-F5344CB8AC3E}">
        <p14:creationId xmlns:p14="http://schemas.microsoft.com/office/powerpoint/2010/main" val="1803795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2" descr="Sherri Killins Stewart, Ed.D - Build Initiative">
            <a:extLst>
              <a:ext uri="{FF2B5EF4-FFF2-40B4-BE49-F238E27FC236}">
                <a16:creationId xmlns:a16="http://schemas.microsoft.com/office/drawing/2014/main" id="{56A8642C-FF52-4448-8275-F9C3B7D71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764" y="1479448"/>
            <a:ext cx="2030619" cy="21021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526C17-7F9E-427D-8EC3-EBEBAC1B7003}"/>
              </a:ext>
            </a:extLst>
          </p:cNvPr>
          <p:cNvSpPr txBox="1"/>
          <p:nvPr/>
        </p:nvSpPr>
        <p:spPr>
          <a:xfrm>
            <a:off x="2200875" y="3798326"/>
            <a:ext cx="8098675" cy="1107996"/>
          </a:xfrm>
          <a:prstGeom prst="rect">
            <a:avLst/>
          </a:prstGeom>
          <a:noFill/>
        </p:spPr>
        <p:txBody>
          <a:bodyPr wrap="square" rtlCol="0">
            <a:spAutoFit/>
          </a:bodyPr>
          <a:lstStyle/>
          <a:p>
            <a:r>
              <a:rPr lang="en-US" sz="2200" b="1"/>
              <a:t>Director of State Systems Alignment and Integration and Co-Director of State Services for the BUILD Initiative and an Independent Consultant</a:t>
            </a:r>
          </a:p>
        </p:txBody>
      </p:sp>
      <p:sp>
        <p:nvSpPr>
          <p:cNvPr id="2" name="Title 1"/>
          <p:cNvSpPr>
            <a:spLocks noGrp="1"/>
          </p:cNvSpPr>
          <p:nvPr>
            <p:ph type="title"/>
          </p:nvPr>
        </p:nvSpPr>
        <p:spPr>
          <a:xfrm>
            <a:off x="1049383" y="2116208"/>
            <a:ext cx="8299747" cy="1887950"/>
          </a:xfrm>
        </p:spPr>
        <p:txBody>
          <a:bodyPr>
            <a:normAutofit/>
          </a:bodyPr>
          <a:lstStyle/>
          <a:p>
            <a:r>
              <a:rPr lang="en-US" dirty="0"/>
              <a:t>Grounding by </a:t>
            </a:r>
            <a:br>
              <a:rPr lang="en-US" dirty="0"/>
            </a:br>
            <a:r>
              <a:rPr lang="en-US" dirty="0"/>
              <a:t>Dr. Sherri </a:t>
            </a:r>
            <a:r>
              <a:rPr lang="en-US" dirty="0" err="1"/>
              <a:t>Killins</a:t>
            </a:r>
            <a:r>
              <a:rPr lang="en-US" dirty="0"/>
              <a:t> Stewart</a:t>
            </a:r>
            <a:br>
              <a:rPr lang="en-US" dirty="0"/>
            </a:br>
            <a:endParaRPr lang="en-US" dirty="0"/>
          </a:p>
        </p:txBody>
      </p:sp>
    </p:spTree>
    <p:extLst>
      <p:ext uri="{BB962C8B-B14F-4D97-AF65-F5344CB8AC3E}">
        <p14:creationId xmlns:p14="http://schemas.microsoft.com/office/powerpoint/2010/main" val="1017555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437F-166A-464B-9F9B-6F37EE738225}"/>
              </a:ext>
            </a:extLst>
          </p:cNvPr>
          <p:cNvSpPr>
            <a:spLocks noGrp="1"/>
          </p:cNvSpPr>
          <p:nvPr>
            <p:ph type="title"/>
          </p:nvPr>
        </p:nvSpPr>
        <p:spPr/>
        <p:txBody>
          <a:bodyPr>
            <a:normAutofit fontScale="90000"/>
          </a:bodyPr>
          <a:lstStyle/>
          <a:p>
            <a:r>
              <a:rPr lang="en-US" sz="4400">
                <a:latin typeface="+mn-lt"/>
              </a:rPr>
              <a:t>Poll: </a:t>
            </a:r>
            <a:r>
              <a:rPr lang="en-US" sz="4400">
                <a:latin typeface="+mn-lt"/>
                <a:ea typeface="Calibri" panose="020F0502020204030204" pitchFamily="34" charset="0"/>
                <a:cs typeface="Times New Roman" panose="02020603050405020304" pitchFamily="18" charset="0"/>
              </a:rPr>
              <a:t>How influential do you feel in your… </a:t>
            </a:r>
            <a:br>
              <a:rPr lang="en-US" sz="4400">
                <a:latin typeface="Calibri" panose="020F0502020204030204" pitchFamily="34" charset="0"/>
                <a:ea typeface="Calibri" panose="020F0502020204030204" pitchFamily="34" charset="0"/>
                <a:cs typeface="Times New Roman" panose="02020603050405020304" pitchFamily="18" charset="0"/>
              </a:rPr>
            </a:br>
            <a:endParaRPr lang="en-US" sz="4400"/>
          </a:p>
        </p:txBody>
      </p:sp>
      <p:sp>
        <p:nvSpPr>
          <p:cNvPr id="6" name="Content Placeholder 5">
            <a:extLst>
              <a:ext uri="{FF2B5EF4-FFF2-40B4-BE49-F238E27FC236}">
                <a16:creationId xmlns:a16="http://schemas.microsoft.com/office/drawing/2014/main" id="{47269485-7F6B-4DBE-A9CD-D002FEAD96C6}"/>
              </a:ext>
            </a:extLst>
          </p:cNvPr>
          <p:cNvSpPr txBox="1">
            <a:spLocks noGrp="1"/>
          </p:cNvSpPr>
          <p:nvPr>
            <p:ph sz="half" idx="1"/>
          </p:nvPr>
        </p:nvSpPr>
        <p:spPr>
          <a:xfrm>
            <a:off x="587829" y="1368358"/>
            <a:ext cx="5388428" cy="5340116"/>
          </a:xfrm>
          <a:prstGeom prst="rect">
            <a:avLst/>
          </a:prstGeom>
          <a:noFill/>
        </p:spPr>
        <p:txBody>
          <a:bodyPr wrap="square" rtlCol="0">
            <a:spAutoFit/>
          </a:bodyPr>
          <a:lstStyle/>
          <a:p>
            <a:pPr marR="0" lvl="1">
              <a:lnSpc>
                <a:spcPct val="107000"/>
              </a:lnSpc>
              <a:spcBef>
                <a:spcPts val="0"/>
              </a:spcBef>
              <a:spcAft>
                <a:spcPts val="0"/>
              </a:spcAft>
              <a:buFont typeface="Wingdings" panose="05000000000000000000" pitchFamily="2" charset="2"/>
              <a:buChar char="§"/>
            </a:pPr>
            <a:r>
              <a:rPr lang="en-US" sz="2300">
                <a:latin typeface="+mn-lt"/>
                <a:ea typeface="Calibri" panose="020F0502020204030204" pitchFamily="34" charset="0"/>
                <a:cs typeface="Times New Roman" panose="02020603050405020304" pitchFamily="18" charset="0"/>
              </a:rPr>
              <a:t>Ability to develop strategic partnerships from the middle with leadership, staff, and community?</a:t>
            </a:r>
          </a:p>
          <a:p>
            <a:pPr marL="457200" marR="0" lvl="1" indent="0">
              <a:lnSpc>
                <a:spcPct val="107000"/>
              </a:lnSpc>
              <a:spcBef>
                <a:spcPts val="0"/>
              </a:spcBef>
              <a:spcAft>
                <a:spcPts val="0"/>
              </a:spcAft>
              <a:buNone/>
            </a:pPr>
            <a:endParaRPr lang="en-US" sz="2300">
              <a:latin typeface="+mn-lt"/>
              <a:ea typeface="Calibri" panose="020F0502020204030204" pitchFamily="34" charset="0"/>
              <a:cs typeface="Times New Roman" panose="02020603050405020304" pitchFamily="18" charset="0"/>
            </a:endParaRPr>
          </a:p>
          <a:p>
            <a:pPr marR="0" lvl="1">
              <a:lnSpc>
                <a:spcPct val="107000"/>
              </a:lnSpc>
              <a:spcBef>
                <a:spcPts val="0"/>
              </a:spcBef>
              <a:spcAft>
                <a:spcPts val="0"/>
              </a:spcAft>
              <a:buFont typeface="Wingdings" panose="05000000000000000000" pitchFamily="2" charset="2"/>
              <a:buChar char="§"/>
            </a:pPr>
            <a:r>
              <a:rPr lang="en-US" sz="2300">
                <a:latin typeface="+mn-lt"/>
                <a:ea typeface="Calibri" panose="020F0502020204030204" pitchFamily="34" charset="0"/>
                <a:cs typeface="Times New Roman" panose="02020603050405020304" pitchFamily="18" charset="0"/>
              </a:rPr>
              <a:t>A</a:t>
            </a:r>
            <a:r>
              <a:rPr lang="en-US" sz="2300">
                <a:effectLst/>
                <a:latin typeface="+mn-lt"/>
                <a:ea typeface="Calibri" panose="020F0502020204030204" pitchFamily="34" charset="0"/>
                <a:cs typeface="Times New Roman" panose="02020603050405020304" pitchFamily="18" charset="0"/>
              </a:rPr>
              <a:t>bility to include and respond to diverse partners?</a:t>
            </a:r>
          </a:p>
          <a:p>
            <a:pPr marL="457200" marR="0" lvl="1" indent="0">
              <a:lnSpc>
                <a:spcPct val="107000"/>
              </a:lnSpc>
              <a:spcBef>
                <a:spcPts val="0"/>
              </a:spcBef>
              <a:spcAft>
                <a:spcPts val="0"/>
              </a:spcAft>
              <a:buNone/>
            </a:pPr>
            <a:endParaRPr lang="en-US" sz="2300">
              <a:effectLst/>
              <a:latin typeface="+mn-lt"/>
              <a:ea typeface="Calibri" panose="020F0502020204030204" pitchFamily="34" charset="0"/>
              <a:cs typeface="Times New Roman" panose="02020603050405020304" pitchFamily="18" charset="0"/>
            </a:endParaRPr>
          </a:p>
          <a:p>
            <a:pPr marR="0" lvl="1">
              <a:lnSpc>
                <a:spcPct val="107000"/>
              </a:lnSpc>
              <a:spcBef>
                <a:spcPts val="0"/>
              </a:spcBef>
              <a:spcAft>
                <a:spcPts val="0"/>
              </a:spcAft>
              <a:buFont typeface="Wingdings" panose="05000000000000000000" pitchFamily="2" charset="2"/>
              <a:buChar char="§"/>
            </a:pPr>
            <a:r>
              <a:rPr lang="en-US" sz="2300">
                <a:latin typeface="+mn-lt"/>
                <a:ea typeface="Calibri" panose="020F0502020204030204" pitchFamily="34" charset="0"/>
                <a:cs typeface="Times New Roman" panose="02020603050405020304" pitchFamily="18" charset="0"/>
              </a:rPr>
              <a:t>A</a:t>
            </a:r>
            <a:r>
              <a:rPr lang="en-US" sz="2300">
                <a:effectLst/>
                <a:latin typeface="+mn-lt"/>
                <a:ea typeface="Calibri" panose="020F0502020204030204" pitchFamily="34" charset="0"/>
                <a:cs typeface="Times New Roman" panose="02020603050405020304" pitchFamily="18" charset="0"/>
              </a:rPr>
              <a:t>bility to educate, inform, and advocate for changes based on multiple partners and interest?</a:t>
            </a:r>
          </a:p>
          <a:p>
            <a:pPr marL="0" marR="0" indent="0">
              <a:spcBef>
                <a:spcPts val="0"/>
              </a:spcBef>
              <a:spcAft>
                <a:spcPts val="0"/>
              </a:spcAft>
              <a:buNone/>
            </a:pP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 </a:t>
            </a:r>
          </a:p>
          <a:p>
            <a:pPr marL="0" indent="0">
              <a:buNone/>
            </a:pPr>
            <a:endParaRPr lang="en-US"/>
          </a:p>
        </p:txBody>
      </p:sp>
      <p:sp>
        <p:nvSpPr>
          <p:cNvPr id="7" name="Content Placeholder 6">
            <a:extLst>
              <a:ext uri="{FF2B5EF4-FFF2-40B4-BE49-F238E27FC236}">
                <a16:creationId xmlns:a16="http://schemas.microsoft.com/office/drawing/2014/main" id="{9D71922A-2501-4523-A143-9AC7E8E061EA}"/>
              </a:ext>
            </a:extLst>
          </p:cNvPr>
          <p:cNvSpPr>
            <a:spLocks noGrp="1"/>
          </p:cNvSpPr>
          <p:nvPr>
            <p:ph sz="half" idx="2"/>
          </p:nvPr>
        </p:nvSpPr>
        <p:spPr>
          <a:xfrm>
            <a:off x="6204856" y="1696741"/>
            <a:ext cx="5388429" cy="4082723"/>
          </a:xfrm>
        </p:spPr>
        <p:txBody>
          <a:bodyPr/>
          <a:lstStyle/>
          <a:p>
            <a:r>
              <a:rPr lang="en-US" sz="2300">
                <a:latin typeface="+mn-lt"/>
                <a:ea typeface="Calibri" panose="020F0502020204030204" pitchFamily="34" charset="0"/>
              </a:rPr>
              <a:t>1 = Not at all influential</a:t>
            </a:r>
          </a:p>
          <a:p>
            <a:r>
              <a:rPr lang="en-US" sz="2300">
                <a:latin typeface="+mn-lt"/>
                <a:ea typeface="Calibri" panose="020F0502020204030204" pitchFamily="34" charset="0"/>
              </a:rPr>
              <a:t>2 = Slightly influential</a:t>
            </a:r>
          </a:p>
          <a:p>
            <a:r>
              <a:rPr lang="en-US" sz="2300">
                <a:latin typeface="+mn-lt"/>
                <a:ea typeface="Calibri" panose="020F0502020204030204" pitchFamily="34" charset="0"/>
              </a:rPr>
              <a:t>3 = Somewhat influential</a:t>
            </a:r>
          </a:p>
          <a:p>
            <a:r>
              <a:rPr lang="en-US" sz="2300">
                <a:latin typeface="+mn-lt"/>
                <a:ea typeface="Calibri" panose="020F0502020204030204" pitchFamily="34" charset="0"/>
              </a:rPr>
              <a:t>4 = Very influential</a:t>
            </a:r>
          </a:p>
          <a:p>
            <a:r>
              <a:rPr lang="en-US" sz="2300">
                <a:latin typeface="+mn-lt"/>
                <a:ea typeface="Calibri" panose="020F0502020204030204" pitchFamily="34" charset="0"/>
              </a:rPr>
              <a:t>5 = Extremely influential</a:t>
            </a:r>
          </a:p>
          <a:p>
            <a:endParaRPr lang="en-US"/>
          </a:p>
        </p:txBody>
      </p:sp>
      <p:sp>
        <p:nvSpPr>
          <p:cNvPr id="5" name="Slide Number Placeholder 4">
            <a:extLst>
              <a:ext uri="{FF2B5EF4-FFF2-40B4-BE49-F238E27FC236}">
                <a16:creationId xmlns:a16="http://schemas.microsoft.com/office/drawing/2014/main" id="{19E81356-8D88-49A6-BC9D-FD57809413D8}"/>
              </a:ext>
            </a:extLst>
          </p:cNvPr>
          <p:cNvSpPr>
            <a:spLocks noGrp="1"/>
          </p:cNvSpPr>
          <p:nvPr>
            <p:ph type="sldNum" sz="quarter" idx="4"/>
          </p:nvPr>
        </p:nvSpPr>
        <p:spPr/>
        <p:txBody>
          <a:bodyPr/>
          <a:lstStyle/>
          <a:p>
            <a:fld id="{8FF8BE51-C3B0-9B4F-9A06-4F809A9A7941}" type="slidenum">
              <a:rPr lang="en-US" smtClean="0"/>
              <a:pPr/>
              <a:t>9</a:t>
            </a:fld>
            <a:endParaRPr lang="en-US"/>
          </a:p>
        </p:txBody>
      </p:sp>
    </p:spTree>
    <p:extLst>
      <p:ext uri="{BB962C8B-B14F-4D97-AF65-F5344CB8AC3E}">
        <p14:creationId xmlns:p14="http://schemas.microsoft.com/office/powerpoint/2010/main" val="880702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4.xml><?xml version="1.0" encoding="utf-8"?>
<a:theme xmlns:a="http://schemas.openxmlformats.org/drawingml/2006/main" name="2_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CSB Theme">
  <a:themeElements>
    <a:clrScheme name="SCBC PPT">
      <a:dk1>
        <a:sysClr val="windowText" lastClr="000000"/>
      </a:dk1>
      <a:lt1>
        <a:sysClr val="window" lastClr="FFFFFF"/>
      </a:lt1>
      <a:dk2>
        <a:srgbClr val="254A64"/>
      </a:dk2>
      <a:lt2>
        <a:srgbClr val="C6D9F1"/>
      </a:lt2>
      <a:accent1>
        <a:srgbClr val="366A90"/>
      </a:accent1>
      <a:accent2>
        <a:srgbClr val="B2CCEC"/>
      </a:accent2>
      <a:accent3>
        <a:srgbClr val="297FD5"/>
      </a:accent3>
      <a:accent4>
        <a:srgbClr val="7F8FA9"/>
      </a:accent4>
      <a:accent5>
        <a:srgbClr val="5AA2AE"/>
      </a:accent5>
      <a:accent6>
        <a:srgbClr val="9D90A0"/>
      </a:accent6>
      <a:hlink>
        <a:srgbClr val="0000FF"/>
      </a:hlink>
      <a:folHlink>
        <a:srgbClr val="0000FF"/>
      </a:folHlink>
    </a:clrScheme>
    <a:fontScheme name="Default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03_SCBC PowerPoint Template" id="{895D136A-220C-4405-873B-A8B622E871CB}" vid="{BB6CEC76-B43A-412E-964F-AA6821ED999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3" ma:contentTypeDescription="Create a new document." ma:contentTypeScope="" ma:versionID="5cdb83a4ee55143b2a235a5d741e059f">
  <xsd:schema xmlns:xsd="http://www.w3.org/2001/XMLSchema" xmlns:xs="http://www.w3.org/2001/XMLSchema" xmlns:p="http://schemas.microsoft.com/office/2006/metadata/properties" xmlns:ns2="8d8b1221-cb47-43e5-997b-7d0bdebf637a" xmlns:ns3="09c8a845-e7a6-41fb-9590-158bae58e4d1" targetNamespace="http://schemas.microsoft.com/office/2006/metadata/properties" ma:root="true" ma:fieldsID="b5641b62476cda253238875ae42d8e5b" ns2:_="" ns3:_="">
    <xsd:import namespace="8d8b1221-cb47-43e5-997b-7d0bdebf637a"/>
    <xsd:import namespace="09c8a845-e7a6-41fb-9590-158bae58e4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8E7890-9256-41B8-8597-BD862B5BE829}">
  <ds:schemaRefs>
    <ds:schemaRef ds:uri="http://purl.org/dc/dcmitype/"/>
    <ds:schemaRef ds:uri="09c8a845-e7a6-41fb-9590-158bae58e4d1"/>
    <ds:schemaRef ds:uri="http://purl.org/dc/term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schemas.microsoft.com/office/2006/documentManagement/types"/>
    <ds:schemaRef ds:uri="8d8b1221-cb47-43e5-997b-7d0bdebf637a"/>
    <ds:schemaRef ds:uri="http://www.w3.org/XML/1998/namespace"/>
  </ds:schemaRefs>
</ds:datastoreItem>
</file>

<file path=customXml/itemProps2.xml><?xml version="1.0" encoding="utf-8"?>
<ds:datastoreItem xmlns:ds="http://schemas.openxmlformats.org/officeDocument/2006/customXml" ds:itemID="{F350E9C2-2938-4146-9B39-E9F91BFBFF3E}">
  <ds:schemaRefs>
    <ds:schemaRef ds:uri="http://schemas.microsoft.com/sharepoint/v3/contenttype/forms"/>
  </ds:schemaRefs>
</ds:datastoreItem>
</file>

<file path=customXml/itemProps3.xml><?xml version="1.0" encoding="utf-8"?>
<ds:datastoreItem xmlns:ds="http://schemas.openxmlformats.org/officeDocument/2006/customXml" ds:itemID="{78A159EC-CAD3-495A-A659-4E4E4254F34A}">
  <ds:schemaRefs>
    <ds:schemaRef ds:uri="09c8a845-e7a6-41fb-9590-158bae58e4d1"/>
    <ds:schemaRef ds:uri="8d8b1221-cb47-43e5-997b-7d0bdebf63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43</TotalTime>
  <Words>5489</Words>
  <Application>Microsoft Office PowerPoint</Application>
  <PresentationFormat>Widescreen</PresentationFormat>
  <Paragraphs>328</Paragraphs>
  <Slides>22</Slides>
  <Notes>21</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22</vt:i4>
      </vt:variant>
    </vt:vector>
  </HeadingPairs>
  <TitlesOfParts>
    <vt:vector size="41" baseType="lpstr">
      <vt:lpstr>Adobe Caslon Pro Bold</vt:lpstr>
      <vt:lpstr>Alegreya Sans</vt:lpstr>
      <vt:lpstr>-apple-system</vt:lpstr>
      <vt:lpstr>Arial</vt:lpstr>
      <vt:lpstr>Calibri</vt:lpstr>
      <vt:lpstr>Calibri Light</vt:lpstr>
      <vt:lpstr>inherit</vt:lpstr>
      <vt:lpstr>museo-sans</vt:lpstr>
      <vt:lpstr>Open Sans</vt:lpstr>
      <vt:lpstr>Roboto</vt:lpstr>
      <vt:lpstr>Symbol</vt:lpstr>
      <vt:lpstr>Tahoma</vt:lpstr>
      <vt:lpstr>Wingdings</vt:lpstr>
      <vt:lpstr>Gallery</vt:lpstr>
      <vt:lpstr>3_Office Theme</vt:lpstr>
      <vt:lpstr>1_Gallery</vt:lpstr>
      <vt:lpstr>2_Gallery</vt:lpstr>
      <vt:lpstr>Office Theme</vt:lpstr>
      <vt:lpstr>SCSB Theme</vt:lpstr>
      <vt:lpstr>Leadership TA Series  Leading from the Middle   Part 1: Maximizing Influence through Collaboration and Communication</vt:lpstr>
      <vt:lpstr>Welcome to the Webinar!  </vt:lpstr>
      <vt:lpstr>Overview for Today </vt:lpstr>
      <vt:lpstr>What do you experience when leading from the middle to shift policy, program, and practices to ensure equitable access to high-quality services (e.g., leaning into populations who have been historically underserved)….     </vt:lpstr>
      <vt:lpstr>Introduction </vt:lpstr>
      <vt:lpstr>Executive Order</vt:lpstr>
      <vt:lpstr>Circles of Influence</vt:lpstr>
      <vt:lpstr>Grounding by  Dr. Sherri Killins Stewart </vt:lpstr>
      <vt:lpstr>Poll: How influential do you feel in your…  </vt:lpstr>
      <vt:lpstr>Leadership Knowledge and Skills</vt:lpstr>
      <vt:lpstr>Equity Leadership Proposition</vt:lpstr>
      <vt:lpstr>Build Initiative</vt:lpstr>
      <vt:lpstr>Early Childhood System</vt:lpstr>
      <vt:lpstr>Children of Color</vt:lpstr>
      <vt:lpstr>Babies living in poverty or rural areas</vt:lpstr>
      <vt:lpstr>Developmental Screenings</vt:lpstr>
      <vt:lpstr>Recent IDEA Section 618 Child Count Data</vt:lpstr>
      <vt:lpstr>Probability of being identified with a disability ages 5-21</vt:lpstr>
      <vt:lpstr>Conversation with the Panel </vt:lpstr>
      <vt:lpstr>Peer Group Discussion and Reflection </vt:lpstr>
      <vt:lpstr>Leading from the Middle Part 2: Application in Your Daily Work April 14 @ 3-4pm ET (2-3pm CT; 1-2pm MT; 12-1pm PT)</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Cavanaugh, Alyson</dc:creator>
  <cp:lastModifiedBy>Wagner, Christine D</cp:lastModifiedBy>
  <cp:revision>72</cp:revision>
  <dcterms:created xsi:type="dcterms:W3CDTF">2022-03-05T23:30:53Z</dcterms:created>
  <dcterms:modified xsi:type="dcterms:W3CDTF">2022-04-11T13:59:54Z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ies>
</file>