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64"/>
  </p:notesMasterIdLst>
  <p:sldIdLst>
    <p:sldId id="256" r:id="rId5"/>
    <p:sldId id="347" r:id="rId6"/>
    <p:sldId id="391" r:id="rId7"/>
    <p:sldId id="390" r:id="rId8"/>
    <p:sldId id="373" r:id="rId9"/>
    <p:sldId id="269" r:id="rId10"/>
    <p:sldId id="345" r:id="rId11"/>
    <p:sldId id="279" r:id="rId12"/>
    <p:sldId id="381" r:id="rId13"/>
    <p:sldId id="386" r:id="rId14"/>
    <p:sldId id="268" r:id="rId15"/>
    <p:sldId id="319" r:id="rId16"/>
    <p:sldId id="383" r:id="rId17"/>
    <p:sldId id="388" r:id="rId18"/>
    <p:sldId id="396" r:id="rId19"/>
    <p:sldId id="393" r:id="rId20"/>
    <p:sldId id="385" r:id="rId21"/>
    <p:sldId id="348" r:id="rId22"/>
    <p:sldId id="389" r:id="rId23"/>
    <p:sldId id="395" r:id="rId24"/>
    <p:sldId id="384" r:id="rId25"/>
    <p:sldId id="375" r:id="rId26"/>
    <p:sldId id="426" r:id="rId27"/>
    <p:sldId id="420" r:id="rId28"/>
    <p:sldId id="421" r:id="rId29"/>
    <p:sldId id="427" r:id="rId30"/>
    <p:sldId id="428" r:id="rId31"/>
    <p:sldId id="422" r:id="rId32"/>
    <p:sldId id="423" r:id="rId33"/>
    <p:sldId id="424" r:id="rId34"/>
    <p:sldId id="335" r:id="rId35"/>
    <p:sldId id="274" r:id="rId36"/>
    <p:sldId id="346" r:id="rId37"/>
    <p:sldId id="355" r:id="rId38"/>
    <p:sldId id="379" r:id="rId39"/>
    <p:sldId id="378" r:id="rId40"/>
    <p:sldId id="361" r:id="rId41"/>
    <p:sldId id="362" r:id="rId42"/>
    <p:sldId id="352" r:id="rId43"/>
    <p:sldId id="353" r:id="rId44"/>
    <p:sldId id="357" r:id="rId45"/>
    <p:sldId id="356" r:id="rId46"/>
    <p:sldId id="364" r:id="rId47"/>
    <p:sldId id="350" r:id="rId48"/>
    <p:sldId id="351" r:id="rId49"/>
    <p:sldId id="365" r:id="rId50"/>
    <p:sldId id="339" r:id="rId51"/>
    <p:sldId id="265" r:id="rId52"/>
    <p:sldId id="266" r:id="rId53"/>
    <p:sldId id="277" r:id="rId54"/>
    <p:sldId id="376" r:id="rId55"/>
    <p:sldId id="342" r:id="rId56"/>
    <p:sldId id="332" r:id="rId57"/>
    <p:sldId id="366" r:id="rId58"/>
    <p:sldId id="340" r:id="rId59"/>
    <p:sldId id="367" r:id="rId60"/>
    <p:sldId id="338" r:id="rId61"/>
    <p:sldId id="377" r:id="rId62"/>
    <p:sldId id="263"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54578"/>
    <a:srgbClr val="39B54A"/>
    <a:srgbClr val="ED3532"/>
    <a:srgbClr val="404A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4E4F78-5869-49B5-8177-3B1F8891DB60}" v="9018" dt="2022-08-01T20:48:36.1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60" autoAdjust="0"/>
    <p:restoredTop sz="86409" autoAdjust="0"/>
  </p:normalViewPr>
  <p:slideViewPr>
    <p:cSldViewPr snapToGrid="0" showGuides="1">
      <p:cViewPr varScale="1">
        <p:scale>
          <a:sx n="74" d="100"/>
          <a:sy n="74" d="100"/>
        </p:scale>
        <p:origin x="66" y="216"/>
      </p:cViewPr>
      <p:guideLst/>
    </p:cSldViewPr>
  </p:slideViewPr>
  <p:outlineViewPr>
    <p:cViewPr>
      <p:scale>
        <a:sx n="33" d="100"/>
        <a:sy n="33" d="100"/>
      </p:scale>
      <p:origin x="0" y="-50730"/>
    </p:cViewPr>
  </p:outlin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notesMaster" Target="notesMasters/notesMaster1.xml"/><Relationship Id="rId69"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baseline="0"/>
              <a:t>IDEA Child Count</a:t>
            </a:r>
          </a:p>
        </c:rich>
      </c:tx>
      <c:layout>
        <c:manualLayout>
          <c:xMode val="edge"/>
          <c:yMode val="edge"/>
          <c:x val="0.14010159615215562"/>
          <c:y val="5.2910052910052907E-2"/>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explosion val="25"/>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6BC-49BF-87D2-8DBCEF73127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6BC-49BF-87D2-8DBCEF731274}"/>
              </c:ext>
            </c:extLst>
          </c:dPt>
          <c:dLbls>
            <c:dLbl>
              <c:idx val="1"/>
              <c:layout>
                <c:manualLayout>
                  <c:x val="0.11019948762385563"/>
                  <c:y val="-0.1717988029274118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6BC-49BF-87D2-8DBCEF731274}"/>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Sheet1!$C$5:$C$6</c:f>
              <c:numCache>
                <c:formatCode>General</c:formatCode>
                <c:ptCount val="2"/>
                <c:pt idx="0">
                  <c:v>10</c:v>
                </c:pt>
                <c:pt idx="1">
                  <c:v>90</c:v>
                </c:pt>
              </c:numCache>
            </c:numRef>
          </c:val>
          <c:extLst>
            <c:ext xmlns:c16="http://schemas.microsoft.com/office/drawing/2014/chart" uri="{C3380CC4-5D6E-409C-BE32-E72D297353CC}">
              <c16:uniqueId val="{00000004-76BC-49BF-87D2-8DBCEF73127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400"/>
              <a:t>Population</a:t>
            </a:r>
          </a:p>
        </c:rich>
      </c:tx>
      <c:layout>
        <c:manualLayout>
          <c:xMode val="edge"/>
          <c:yMode val="edge"/>
          <c:x val="0.27352144771960424"/>
          <c:y val="4.69306875530493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6534353136682717"/>
          <c:y val="0.28192604486611067"/>
          <c:w val="0.61707308760428869"/>
          <c:h val="0.61606144223100323"/>
        </c:manualLayout>
      </c:layout>
      <c:pieChart>
        <c:varyColors val="1"/>
        <c:ser>
          <c:idx val="0"/>
          <c:order val="0"/>
          <c:explosion val="6"/>
          <c:dPt>
            <c:idx val="0"/>
            <c:bubble3D val="0"/>
            <c:explosion val="21"/>
            <c:spPr>
              <a:solidFill>
                <a:schemeClr val="accent1"/>
              </a:solidFill>
              <a:ln w="19050">
                <a:solidFill>
                  <a:schemeClr val="lt1"/>
                </a:solidFill>
              </a:ln>
              <a:effectLst/>
            </c:spPr>
            <c:extLst>
              <c:ext xmlns:c16="http://schemas.microsoft.com/office/drawing/2014/chart" uri="{C3380CC4-5D6E-409C-BE32-E72D297353CC}">
                <c16:uniqueId val="{00000001-10F7-4B47-8420-24AC68B9EA16}"/>
              </c:ext>
            </c:extLst>
          </c:dPt>
          <c:dPt>
            <c:idx val="1"/>
            <c:bubble3D val="0"/>
            <c:explosion val="15"/>
            <c:spPr>
              <a:solidFill>
                <a:schemeClr val="accent2"/>
              </a:solidFill>
              <a:ln w="19050">
                <a:solidFill>
                  <a:schemeClr val="lt1"/>
                </a:solidFill>
              </a:ln>
              <a:effectLst/>
            </c:spPr>
            <c:extLst>
              <c:ext xmlns:c16="http://schemas.microsoft.com/office/drawing/2014/chart" uri="{C3380CC4-5D6E-409C-BE32-E72D297353CC}">
                <c16:uniqueId val="{00000003-10F7-4B47-8420-24AC68B9EA16}"/>
              </c:ext>
            </c:extLst>
          </c:dPt>
          <c:dLbls>
            <c:dLbl>
              <c:idx val="0"/>
              <c:layout>
                <c:manualLayout>
                  <c:x val="-0.14616663483102341"/>
                  <c:y val="0.156437685843359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0F7-4B47-8420-24AC68B9EA16}"/>
                </c:ext>
              </c:extLst>
            </c:dLbl>
            <c:dLbl>
              <c:idx val="1"/>
              <c:layout>
                <c:manualLayout>
                  <c:x val="0.19114601240882625"/>
                  <c:y val="-0.1576579417392342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0F7-4B47-8420-24AC68B9EA16}"/>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Sheet1!$C$11:$C$12</c:f>
              <c:numCache>
                <c:formatCode>General</c:formatCode>
                <c:ptCount val="2"/>
                <c:pt idx="0">
                  <c:v>20</c:v>
                </c:pt>
                <c:pt idx="1">
                  <c:v>80</c:v>
                </c:pt>
              </c:numCache>
            </c:numRef>
          </c:val>
          <c:extLst>
            <c:ext xmlns:c16="http://schemas.microsoft.com/office/drawing/2014/chart" uri="{C3380CC4-5D6E-409C-BE32-E72D297353CC}">
              <c16:uniqueId val="{00000004-10F7-4B47-8420-24AC68B9EA1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200" baseline="0">
                <a:solidFill>
                  <a:schemeClr val="accent1">
                    <a:lumMod val="75000"/>
                  </a:schemeClr>
                </a:solidFill>
              </a:rPr>
              <a:t>Local Programs: </a:t>
            </a:r>
          </a:p>
          <a:p>
            <a:pPr>
              <a:defRPr sz="2000"/>
            </a:pPr>
            <a:r>
              <a:rPr lang="en-US" sz="2200" baseline="0">
                <a:solidFill>
                  <a:schemeClr val="accent1">
                    <a:lumMod val="75000"/>
                  </a:schemeClr>
                </a:solidFill>
              </a:rPr>
              <a:t>Business as Usual</a:t>
            </a:r>
          </a:p>
        </c:rich>
      </c:tx>
      <c:layout>
        <c:manualLayout>
          <c:xMode val="edge"/>
          <c:yMode val="edge"/>
          <c:x val="0.19947384433666804"/>
          <c:y val="6.7075794641934222E-2"/>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857158796459505"/>
          <c:y val="0.10976914810219764"/>
          <c:w val="0.84243620924388796"/>
          <c:h val="0.72088764946048411"/>
        </c:manualLayout>
      </c:layout>
      <c:lineChart>
        <c:grouping val="standard"/>
        <c:varyColors val="0"/>
        <c:ser>
          <c:idx val="0"/>
          <c:order val="0"/>
          <c:tx>
            <c:strRef>
              <c:f>Gap!$A$9</c:f>
              <c:strCache>
                <c:ptCount val="1"/>
                <c:pt idx="0">
                  <c:v>Local Programs - No Change</c:v>
                </c:pt>
              </c:strCache>
            </c:strRef>
          </c:tx>
          <c:spPr>
            <a:ln w="38100" cap="rnd">
              <a:solidFill>
                <a:schemeClr val="accent1"/>
              </a:solidFill>
              <a:round/>
            </a:ln>
            <a:effectLst/>
          </c:spPr>
          <c:marker>
            <c:symbol val="none"/>
          </c:marker>
          <c:dLbls>
            <c:dLbl>
              <c:idx val="0"/>
              <c:layout>
                <c:manualLayout>
                  <c:x val="-0.17241370630356387"/>
                  <c:y val="-0.11439503895652497"/>
                </c:manualLayout>
              </c:layout>
              <c:showLegendKey val="0"/>
              <c:showVal val="1"/>
              <c:showCatName val="0"/>
              <c:showSerName val="0"/>
              <c:showPercent val="0"/>
              <c:showBubbleSize val="0"/>
              <c:extLst>
                <c:ext xmlns:c15="http://schemas.microsoft.com/office/drawing/2012/chart" uri="{CE6537A1-D6FC-4f65-9D91-7224C49458BB}">
                  <c15:layout>
                    <c:manualLayout>
                      <c:w val="0.12590816259747845"/>
                      <c:h val="8.373056103482332E-2"/>
                    </c:manualLayout>
                  </c15:layout>
                </c:ext>
                <c:ext xmlns:c16="http://schemas.microsoft.com/office/drawing/2014/chart" uri="{C3380CC4-5D6E-409C-BE32-E72D297353CC}">
                  <c16:uniqueId val="{00000000-362D-409E-8658-CCA90B04B0F3}"/>
                </c:ext>
              </c:extLst>
            </c:dLbl>
            <c:dLbl>
              <c:idx val="1"/>
              <c:layout>
                <c:manualLayout>
                  <c:x val="-2.777777777777788E-2"/>
                  <c:y val="-6.0185185185185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62D-409E-8658-CCA90B04B0F3}"/>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8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1"/>
                <c15:leaderLines>
                  <c:spPr>
                    <a:ln w="9525" cap="flat" cmpd="sng" algn="ctr">
                      <a:noFill/>
                      <a:round/>
                    </a:ln>
                    <a:effectLst/>
                  </c:spPr>
                </c15:leaderLines>
              </c:ext>
            </c:extLst>
          </c:dLbls>
          <c:cat>
            <c:strRef>
              <c:f>Gap!$B$7:$C$7</c:f>
              <c:strCache>
                <c:ptCount val="2"/>
                <c:pt idx="0">
                  <c:v>2017-18</c:v>
                </c:pt>
                <c:pt idx="1">
                  <c:v>2019-20</c:v>
                </c:pt>
              </c:strCache>
            </c:strRef>
          </c:cat>
          <c:val>
            <c:numRef>
              <c:f>Gap!$B$9:$C$9</c:f>
              <c:numCache>
                <c:formatCode>General</c:formatCode>
                <c:ptCount val="2"/>
                <c:pt idx="0">
                  <c:v>52</c:v>
                </c:pt>
                <c:pt idx="1">
                  <c:v>53</c:v>
                </c:pt>
              </c:numCache>
            </c:numRef>
          </c:val>
          <c:smooth val="0"/>
          <c:extLst>
            <c:ext xmlns:c16="http://schemas.microsoft.com/office/drawing/2014/chart" uri="{C3380CC4-5D6E-409C-BE32-E72D297353CC}">
              <c16:uniqueId val="{00000002-362D-409E-8658-CCA90B04B0F3}"/>
            </c:ext>
          </c:extLst>
        </c:ser>
        <c:dLbls>
          <c:showLegendKey val="0"/>
          <c:showVal val="0"/>
          <c:showCatName val="0"/>
          <c:showSerName val="0"/>
          <c:showPercent val="0"/>
          <c:showBubbleSize val="0"/>
        </c:dLbls>
        <c:smooth val="0"/>
        <c:axId val="682790040"/>
        <c:axId val="682785120"/>
      </c:lineChart>
      <c:catAx>
        <c:axId val="682790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accent1">
                    <a:lumMod val="75000"/>
                  </a:schemeClr>
                </a:solidFill>
                <a:latin typeface="+mn-lt"/>
                <a:ea typeface="+mn-ea"/>
                <a:cs typeface="+mn-cs"/>
              </a:defRPr>
            </a:pPr>
            <a:endParaRPr lang="en-US"/>
          </a:p>
        </c:txPr>
        <c:crossAx val="682785120"/>
        <c:crosses val="autoZero"/>
        <c:auto val="1"/>
        <c:lblAlgn val="ctr"/>
        <c:lblOffset val="100"/>
        <c:noMultiLvlLbl val="0"/>
      </c:catAx>
      <c:valAx>
        <c:axId val="682785120"/>
        <c:scaling>
          <c:orientation val="minMax"/>
          <c:max val="65"/>
          <c:min val="45"/>
        </c:scaling>
        <c:delete val="1"/>
        <c:axPos val="l"/>
        <c:numFmt formatCode="General" sourceLinked="1"/>
        <c:majorTickMark val="out"/>
        <c:minorTickMark val="none"/>
        <c:tickLblPos val="nextTo"/>
        <c:crossAx val="682790040"/>
        <c:crosses val="autoZero"/>
        <c:crossBetween val="between"/>
        <c:majorUnit val="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2">
        <a:lumMod val="20000"/>
        <a:lumOff val="80000"/>
      </a:schemeClr>
    </a:solid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200" baseline="0">
                <a:solidFill>
                  <a:schemeClr val="accent1">
                    <a:lumMod val="75000"/>
                  </a:schemeClr>
                </a:solidFill>
              </a:rPr>
              <a:t>Local Programs: </a:t>
            </a:r>
          </a:p>
          <a:p>
            <a:pPr>
              <a:defRPr/>
            </a:pPr>
            <a:r>
              <a:rPr lang="en-US" sz="2200" baseline="0">
                <a:solidFill>
                  <a:schemeClr val="accent1">
                    <a:lumMod val="75000"/>
                  </a:schemeClr>
                </a:solidFill>
              </a:rPr>
              <a:t>New Practice</a:t>
            </a:r>
          </a:p>
        </c:rich>
      </c:tx>
      <c:layout>
        <c:manualLayout>
          <c:xMode val="edge"/>
          <c:yMode val="edge"/>
          <c:x val="0.18351003015279058"/>
          <c:y val="6.8491655548864189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4055213672820555"/>
          <c:y val="0.18507667752551743"/>
          <c:w val="0.78324923484710607"/>
          <c:h val="0.66075568678915131"/>
        </c:manualLayout>
      </c:layout>
      <c:lineChart>
        <c:grouping val="standard"/>
        <c:varyColors val="0"/>
        <c:ser>
          <c:idx val="0"/>
          <c:order val="0"/>
          <c:tx>
            <c:strRef>
              <c:f>Gap!$A$8</c:f>
              <c:strCache>
                <c:ptCount val="1"/>
                <c:pt idx="0">
                  <c:v>Local Programs - New Practice</c:v>
                </c:pt>
              </c:strCache>
            </c:strRef>
          </c:tx>
          <c:spPr>
            <a:ln w="38100" cap="rnd">
              <a:solidFill>
                <a:schemeClr val="accent1"/>
              </a:solidFill>
              <a:round/>
            </a:ln>
            <a:effectLst/>
          </c:spPr>
          <c:marker>
            <c:symbol val="none"/>
          </c:marker>
          <c:dLbls>
            <c:dLbl>
              <c:idx val="0"/>
              <c:layout>
                <c:manualLayout>
                  <c:x val="-5.5555555555555552E-2"/>
                  <c:y val="-7.6411854768153986E-2"/>
                </c:manualLayout>
              </c:layout>
              <c:tx>
                <c:rich>
                  <a:bodyPr/>
                  <a:lstStyle/>
                  <a:p>
                    <a:fld id="{FA9BE79F-5E4A-4E89-BF21-77BE06DD33A7}" type="VALUE">
                      <a:rPr lang="en-US" sz="180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B03-4FA1-AA2A-C4FF44A8D198}"/>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8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Gap!$B$7:$C$7</c:f>
              <c:strCache>
                <c:ptCount val="2"/>
                <c:pt idx="0">
                  <c:v>2017-18</c:v>
                </c:pt>
                <c:pt idx="1">
                  <c:v>2019-20</c:v>
                </c:pt>
              </c:strCache>
            </c:strRef>
          </c:cat>
          <c:val>
            <c:numRef>
              <c:f>Gap!$B$8:$C$8</c:f>
              <c:numCache>
                <c:formatCode>General</c:formatCode>
                <c:ptCount val="2"/>
                <c:pt idx="0">
                  <c:v>51</c:v>
                </c:pt>
                <c:pt idx="1">
                  <c:v>58</c:v>
                </c:pt>
              </c:numCache>
            </c:numRef>
          </c:val>
          <c:smooth val="0"/>
          <c:extLst>
            <c:ext xmlns:c16="http://schemas.microsoft.com/office/drawing/2014/chart" uri="{C3380CC4-5D6E-409C-BE32-E72D297353CC}">
              <c16:uniqueId val="{00000001-8B03-4FA1-AA2A-C4FF44A8D198}"/>
            </c:ext>
          </c:extLst>
        </c:ser>
        <c:dLbls>
          <c:showLegendKey val="0"/>
          <c:showVal val="0"/>
          <c:showCatName val="0"/>
          <c:showSerName val="0"/>
          <c:showPercent val="0"/>
          <c:showBubbleSize val="0"/>
        </c:dLbls>
        <c:smooth val="0"/>
        <c:axId val="842852464"/>
        <c:axId val="842850824"/>
      </c:lineChart>
      <c:catAx>
        <c:axId val="842852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accent1">
                    <a:lumMod val="75000"/>
                  </a:schemeClr>
                </a:solidFill>
                <a:latin typeface="+mn-lt"/>
                <a:ea typeface="+mn-ea"/>
                <a:cs typeface="+mn-cs"/>
              </a:defRPr>
            </a:pPr>
            <a:endParaRPr lang="en-US"/>
          </a:p>
        </c:txPr>
        <c:crossAx val="842850824"/>
        <c:crosses val="autoZero"/>
        <c:auto val="1"/>
        <c:lblAlgn val="ctr"/>
        <c:lblOffset val="100"/>
        <c:noMultiLvlLbl val="0"/>
      </c:catAx>
      <c:valAx>
        <c:axId val="842850824"/>
        <c:scaling>
          <c:orientation val="minMax"/>
          <c:max val="65"/>
          <c:min val="40"/>
        </c:scaling>
        <c:delete val="1"/>
        <c:axPos val="l"/>
        <c:numFmt formatCode="General" sourceLinked="1"/>
        <c:majorTickMark val="out"/>
        <c:minorTickMark val="none"/>
        <c:tickLblPos val="nextTo"/>
        <c:crossAx val="842852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2">
        <a:lumMod val="20000"/>
        <a:lumOff val="80000"/>
      </a:schemeClr>
    </a:solid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accent1">
                    <a:lumMod val="75000"/>
                  </a:schemeClr>
                </a:solidFill>
                <a:latin typeface="+mn-lt"/>
                <a:ea typeface="+mn-ea"/>
                <a:cs typeface="+mn-cs"/>
              </a:defRPr>
            </a:pPr>
            <a:r>
              <a:rPr lang="en-US" sz="2200" b="0" i="0" baseline="0">
                <a:solidFill>
                  <a:schemeClr val="accent1">
                    <a:lumMod val="75000"/>
                  </a:schemeClr>
                </a:solidFill>
                <a:effectLst/>
              </a:rPr>
              <a:t>Local Programs: </a:t>
            </a:r>
          </a:p>
          <a:p>
            <a:pPr>
              <a:defRPr>
                <a:solidFill>
                  <a:schemeClr val="accent1">
                    <a:lumMod val="75000"/>
                  </a:schemeClr>
                </a:solidFill>
              </a:defRPr>
            </a:pPr>
            <a:r>
              <a:rPr lang="en-US" sz="2200" b="0" i="0" baseline="0">
                <a:solidFill>
                  <a:schemeClr val="accent1">
                    <a:lumMod val="75000"/>
                  </a:schemeClr>
                </a:solidFill>
                <a:effectLst/>
              </a:rPr>
              <a:t>Business as Usual</a:t>
            </a:r>
            <a:endParaRPr lang="en-US" sz="2200" baseline="0">
              <a:solidFill>
                <a:schemeClr val="accent1">
                  <a:lumMod val="75000"/>
                </a:schemeClr>
              </a:solidFill>
              <a:effectLst/>
            </a:endParaRPr>
          </a:p>
        </c:rich>
      </c:tx>
      <c:layout>
        <c:manualLayout>
          <c:xMode val="edge"/>
          <c:yMode val="edge"/>
          <c:x val="0.19952429183661674"/>
          <c:y val="6.726837651570241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accent1">
                  <a:lumMod val="75000"/>
                </a:schemeClr>
              </a:solidFill>
              <a:latin typeface="+mn-lt"/>
              <a:ea typeface="+mn-ea"/>
              <a:cs typeface="+mn-cs"/>
            </a:defRPr>
          </a:pPr>
          <a:endParaRPr lang="en-US"/>
        </a:p>
      </c:txPr>
    </c:title>
    <c:autoTitleDeleted val="0"/>
    <c:plotArea>
      <c:layout>
        <c:manualLayout>
          <c:layoutTarget val="inner"/>
          <c:xMode val="edge"/>
          <c:yMode val="edge"/>
          <c:x val="8.7161680442426587E-2"/>
          <c:y val="0.19110488987859967"/>
          <c:w val="0.88228287234345337"/>
          <c:h val="0.58206861340550131"/>
        </c:manualLayout>
      </c:layout>
      <c:lineChart>
        <c:grouping val="standard"/>
        <c:varyColors val="0"/>
        <c:ser>
          <c:idx val="0"/>
          <c:order val="0"/>
          <c:tx>
            <c:strRef>
              <c:f>Gap!$A$20</c:f>
              <c:strCache>
                <c:ptCount val="1"/>
                <c:pt idx="0">
                  <c:v>Group 1</c:v>
                </c:pt>
              </c:strCache>
            </c:strRef>
          </c:tx>
          <c:spPr>
            <a:ln w="28575" cap="rnd">
              <a:solidFill>
                <a:schemeClr val="accent1"/>
              </a:solidFill>
              <a:round/>
            </a:ln>
            <a:effectLst/>
          </c:spPr>
          <c:marker>
            <c:symbol val="none"/>
          </c:marker>
          <c:dLbls>
            <c:dLbl>
              <c:idx val="0"/>
              <c:layout>
                <c:manualLayout>
                  <c:x val="-4.1666666666666664E-2"/>
                  <c:y val="-6.94444444444444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44C-4C3D-8E16-2424C9D62B86}"/>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8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Gap!$B$7:$C$7</c:f>
              <c:strCache>
                <c:ptCount val="2"/>
                <c:pt idx="0">
                  <c:v>2017-18</c:v>
                </c:pt>
                <c:pt idx="1">
                  <c:v>2019-20</c:v>
                </c:pt>
              </c:strCache>
            </c:strRef>
          </c:cat>
          <c:val>
            <c:numRef>
              <c:f>Gap!$B$20:$C$20</c:f>
              <c:numCache>
                <c:formatCode>General</c:formatCode>
                <c:ptCount val="2"/>
                <c:pt idx="0">
                  <c:v>52</c:v>
                </c:pt>
                <c:pt idx="1">
                  <c:v>54</c:v>
                </c:pt>
              </c:numCache>
            </c:numRef>
          </c:val>
          <c:smooth val="0"/>
          <c:extLst>
            <c:ext xmlns:c16="http://schemas.microsoft.com/office/drawing/2014/chart" uri="{C3380CC4-5D6E-409C-BE32-E72D297353CC}">
              <c16:uniqueId val="{00000001-844C-4C3D-8E16-2424C9D62B86}"/>
            </c:ext>
          </c:extLst>
        </c:ser>
        <c:ser>
          <c:idx val="1"/>
          <c:order val="1"/>
          <c:tx>
            <c:strRef>
              <c:f>Gap!$A$21</c:f>
              <c:strCache>
                <c:ptCount val="1"/>
                <c:pt idx="0">
                  <c:v>Group 2</c:v>
                </c:pt>
              </c:strCache>
            </c:strRef>
          </c:tx>
          <c:spPr>
            <a:ln w="28575" cap="rnd">
              <a:solidFill>
                <a:schemeClr val="accent2"/>
              </a:solidFill>
              <a:round/>
            </a:ln>
            <a:effectLst/>
          </c:spPr>
          <c:marker>
            <c:symbol val="none"/>
          </c:marker>
          <c:dLbls>
            <c:dLbl>
              <c:idx val="0"/>
              <c:layout>
                <c:manualLayout>
                  <c:x val="-7.2222222222222215E-2"/>
                  <c:y val="2.7777777777777776E-2"/>
                </c:manualLayout>
              </c:layout>
              <c:tx>
                <c:rich>
                  <a:bodyPr/>
                  <a:lstStyle/>
                  <a:p>
                    <a:fld id="{0E3253F9-D69A-4477-9283-7FA608EB110F}"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844C-4C3D-8E16-2424C9D62B86}"/>
                </c:ext>
              </c:extLst>
            </c:dLbl>
            <c:dLbl>
              <c:idx val="1"/>
              <c:tx>
                <c:rich>
                  <a:bodyPr/>
                  <a:lstStyle/>
                  <a:p>
                    <a:fld id="{871B86AE-79CB-42DD-929D-A0DE5BED87ED}"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844C-4C3D-8E16-2424C9D62B86}"/>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800" b="0" i="0" u="none" strike="noStrike" kern="1200" baseline="0">
                    <a:solidFill>
                      <a:schemeClr val="dk1">
                        <a:lumMod val="65000"/>
                        <a:lumOff val="35000"/>
                      </a:schemeClr>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DataLabelsRange val="1"/>
                <c15:showLeaderLines val="0"/>
              </c:ext>
            </c:extLst>
          </c:dLbls>
          <c:cat>
            <c:strRef>
              <c:f>Gap!$B$7:$C$7</c:f>
              <c:strCache>
                <c:ptCount val="2"/>
                <c:pt idx="0">
                  <c:v>2017-18</c:v>
                </c:pt>
                <c:pt idx="1">
                  <c:v>2019-20</c:v>
                </c:pt>
              </c:strCache>
            </c:strRef>
          </c:cat>
          <c:val>
            <c:numRef>
              <c:f>Gap!$B$21:$C$21</c:f>
              <c:numCache>
                <c:formatCode>General</c:formatCode>
                <c:ptCount val="2"/>
                <c:pt idx="0">
                  <c:v>49</c:v>
                </c:pt>
                <c:pt idx="1">
                  <c:v>50</c:v>
                </c:pt>
              </c:numCache>
            </c:numRef>
          </c:val>
          <c:smooth val="0"/>
          <c:extLst>
            <c:ext xmlns:c15="http://schemas.microsoft.com/office/drawing/2012/chart" uri="{02D57815-91ED-43cb-92C2-25804820EDAC}">
              <c15:datalabelsRange>
                <c15:f>Gap!$B$21:$C$21</c15:f>
                <c15:dlblRangeCache>
                  <c:ptCount val="2"/>
                  <c:pt idx="0">
                    <c:v>49</c:v>
                  </c:pt>
                  <c:pt idx="1">
                    <c:v>50</c:v>
                  </c:pt>
                </c15:dlblRangeCache>
              </c15:datalabelsRange>
            </c:ext>
            <c:ext xmlns:c16="http://schemas.microsoft.com/office/drawing/2014/chart" uri="{C3380CC4-5D6E-409C-BE32-E72D297353CC}">
              <c16:uniqueId val="{00000004-844C-4C3D-8E16-2424C9D62B86}"/>
            </c:ext>
          </c:extLst>
        </c:ser>
        <c:ser>
          <c:idx val="2"/>
          <c:order val="2"/>
          <c:tx>
            <c:strRef>
              <c:f>Gap!$A$22</c:f>
              <c:strCache>
                <c:ptCount val="1"/>
                <c:pt idx="0">
                  <c:v>Group 3</c:v>
                </c:pt>
              </c:strCache>
            </c:strRef>
          </c:tx>
          <c:spPr>
            <a:ln w="28575" cap="rnd">
              <a:solidFill>
                <a:schemeClr val="accent3"/>
              </a:solidFill>
              <a:round/>
            </a:ln>
            <a:effectLst/>
          </c:spPr>
          <c:marker>
            <c:symbol val="none"/>
          </c:marker>
          <c:dLbls>
            <c:dLbl>
              <c:idx val="0"/>
              <c:layout>
                <c:manualLayout>
                  <c:x val="-7.499999999999999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44C-4C3D-8E16-2424C9D62B86}"/>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8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Gap!$B$7:$C$7</c:f>
              <c:strCache>
                <c:ptCount val="2"/>
                <c:pt idx="0">
                  <c:v>2017-18</c:v>
                </c:pt>
                <c:pt idx="1">
                  <c:v>2019-20</c:v>
                </c:pt>
              </c:strCache>
            </c:strRef>
          </c:cat>
          <c:val>
            <c:numRef>
              <c:f>Gap!$B$22:$C$22</c:f>
              <c:numCache>
                <c:formatCode>General</c:formatCode>
                <c:ptCount val="2"/>
                <c:pt idx="0">
                  <c:v>51</c:v>
                </c:pt>
                <c:pt idx="1">
                  <c:v>52</c:v>
                </c:pt>
              </c:numCache>
            </c:numRef>
          </c:val>
          <c:smooth val="0"/>
          <c:extLst>
            <c:ext xmlns:c16="http://schemas.microsoft.com/office/drawing/2014/chart" uri="{C3380CC4-5D6E-409C-BE32-E72D297353CC}">
              <c16:uniqueId val="{00000006-844C-4C3D-8E16-2424C9D62B86}"/>
            </c:ext>
          </c:extLst>
        </c:ser>
        <c:dLbls>
          <c:showLegendKey val="0"/>
          <c:showVal val="0"/>
          <c:showCatName val="0"/>
          <c:showSerName val="0"/>
          <c:showPercent val="0"/>
          <c:showBubbleSize val="0"/>
        </c:dLbls>
        <c:smooth val="0"/>
        <c:axId val="842841640"/>
        <c:axId val="842841968"/>
      </c:lineChart>
      <c:catAx>
        <c:axId val="842841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accent1">
                    <a:lumMod val="75000"/>
                  </a:schemeClr>
                </a:solidFill>
                <a:latin typeface="+mn-lt"/>
                <a:ea typeface="+mn-ea"/>
                <a:cs typeface="+mn-cs"/>
              </a:defRPr>
            </a:pPr>
            <a:endParaRPr lang="en-US"/>
          </a:p>
        </c:txPr>
        <c:crossAx val="842841968"/>
        <c:crosses val="autoZero"/>
        <c:auto val="1"/>
        <c:lblAlgn val="ctr"/>
        <c:lblOffset val="100"/>
        <c:noMultiLvlLbl val="0"/>
      </c:catAx>
      <c:valAx>
        <c:axId val="842841968"/>
        <c:scaling>
          <c:orientation val="minMax"/>
          <c:max val="60"/>
          <c:min val="45"/>
        </c:scaling>
        <c:delete val="1"/>
        <c:axPos val="l"/>
        <c:numFmt formatCode="General" sourceLinked="1"/>
        <c:majorTickMark val="none"/>
        <c:minorTickMark val="none"/>
        <c:tickLblPos val="nextTo"/>
        <c:crossAx val="842841640"/>
        <c:crosses val="autoZero"/>
        <c:crossBetween val="between"/>
        <c:majorUnit val="5"/>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2">
        <a:lumMod val="20000"/>
        <a:lumOff val="80000"/>
      </a:schemeClr>
    </a:solid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accent1">
                    <a:lumMod val="75000"/>
                  </a:schemeClr>
                </a:solidFill>
                <a:latin typeface="+mn-lt"/>
                <a:ea typeface="+mn-ea"/>
                <a:cs typeface="+mn-cs"/>
              </a:defRPr>
            </a:pPr>
            <a:r>
              <a:rPr lang="en-US" sz="2200" b="0" i="0" baseline="0">
                <a:solidFill>
                  <a:schemeClr val="accent1">
                    <a:lumMod val="75000"/>
                  </a:schemeClr>
                </a:solidFill>
                <a:effectLst/>
              </a:rPr>
              <a:t>Local Programs: </a:t>
            </a:r>
          </a:p>
          <a:p>
            <a:pPr>
              <a:defRPr>
                <a:solidFill>
                  <a:schemeClr val="accent1">
                    <a:lumMod val="75000"/>
                  </a:schemeClr>
                </a:solidFill>
              </a:defRPr>
            </a:pPr>
            <a:r>
              <a:rPr lang="en-US" sz="2200" b="0" i="0" baseline="0">
                <a:solidFill>
                  <a:schemeClr val="accent1">
                    <a:lumMod val="75000"/>
                  </a:schemeClr>
                </a:solidFill>
                <a:effectLst/>
              </a:rPr>
              <a:t>New Practice</a:t>
            </a:r>
            <a:endParaRPr lang="en-US" sz="2200" baseline="0">
              <a:solidFill>
                <a:schemeClr val="accent1">
                  <a:lumMod val="75000"/>
                </a:schemeClr>
              </a:solidFill>
              <a:effectLst/>
            </a:endParaRPr>
          </a:p>
        </c:rich>
      </c:tx>
      <c:layout>
        <c:manualLayout>
          <c:xMode val="edge"/>
          <c:yMode val="edge"/>
          <c:x val="0.21186859133043703"/>
          <c:y val="6.835493767573448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accent1">
                  <a:lumMod val="75000"/>
                </a:schemeClr>
              </a:solidFill>
              <a:latin typeface="+mn-lt"/>
              <a:ea typeface="+mn-ea"/>
              <a:cs typeface="+mn-cs"/>
            </a:defRPr>
          </a:pPr>
          <a:endParaRPr lang="en-US"/>
        </a:p>
      </c:txPr>
    </c:title>
    <c:autoTitleDeleted val="0"/>
    <c:plotArea>
      <c:layout>
        <c:manualLayout>
          <c:layoutTarget val="inner"/>
          <c:xMode val="edge"/>
          <c:yMode val="edge"/>
          <c:x val="3.351218593457933E-2"/>
          <c:y val="0.21428991837654277"/>
          <c:w val="0.90784148867990688"/>
          <c:h val="0.58229099124085959"/>
        </c:manualLayout>
      </c:layout>
      <c:lineChart>
        <c:grouping val="standard"/>
        <c:varyColors val="0"/>
        <c:ser>
          <c:idx val="0"/>
          <c:order val="0"/>
          <c:tx>
            <c:strRef>
              <c:f>Gap!$A$14</c:f>
              <c:strCache>
                <c:ptCount val="1"/>
                <c:pt idx="0">
                  <c:v>Group 1</c:v>
                </c:pt>
              </c:strCache>
            </c:strRef>
          </c:tx>
          <c:spPr>
            <a:ln w="28575" cap="rnd">
              <a:solidFill>
                <a:schemeClr val="accent1"/>
              </a:solidFill>
              <a:round/>
            </a:ln>
            <a:effectLst/>
          </c:spPr>
          <c:marker>
            <c:symbol val="none"/>
          </c:marker>
          <c:dLbls>
            <c:dLbl>
              <c:idx val="0"/>
              <c:layout>
                <c:manualLayout>
                  <c:x val="-0.10422282120395335"/>
                  <c:y val="-3.24074074074074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D73-4DDD-9D66-B9B471CCB10D}"/>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8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Gap!$B$7:$C$7</c:f>
              <c:strCache>
                <c:ptCount val="2"/>
                <c:pt idx="0">
                  <c:v>2017-18</c:v>
                </c:pt>
                <c:pt idx="1">
                  <c:v>2019-20</c:v>
                </c:pt>
              </c:strCache>
            </c:strRef>
          </c:cat>
          <c:val>
            <c:numRef>
              <c:f>Gap!$B$14:$C$14</c:f>
              <c:numCache>
                <c:formatCode>General</c:formatCode>
                <c:ptCount val="2"/>
                <c:pt idx="0">
                  <c:v>53</c:v>
                </c:pt>
                <c:pt idx="1">
                  <c:v>61</c:v>
                </c:pt>
              </c:numCache>
            </c:numRef>
          </c:val>
          <c:smooth val="0"/>
          <c:extLst>
            <c:ext xmlns:c16="http://schemas.microsoft.com/office/drawing/2014/chart" uri="{C3380CC4-5D6E-409C-BE32-E72D297353CC}">
              <c16:uniqueId val="{00000001-FD73-4DDD-9D66-B9B471CCB10D}"/>
            </c:ext>
          </c:extLst>
        </c:ser>
        <c:ser>
          <c:idx val="1"/>
          <c:order val="1"/>
          <c:tx>
            <c:strRef>
              <c:f>Gap!$A$15</c:f>
              <c:strCache>
                <c:ptCount val="1"/>
                <c:pt idx="0">
                  <c:v>Group 2</c:v>
                </c:pt>
              </c:strCache>
            </c:strRef>
          </c:tx>
          <c:spPr>
            <a:ln w="28575" cap="rnd">
              <a:solidFill>
                <a:schemeClr val="accent2"/>
              </a:solidFill>
              <a:round/>
            </a:ln>
            <a:effectLst/>
          </c:spPr>
          <c:marker>
            <c:symbol val="none"/>
          </c:marker>
          <c:dLbls>
            <c:dLbl>
              <c:idx val="0"/>
              <c:layout>
                <c:manualLayout>
                  <c:x val="-0.10355826189179591"/>
                  <c:y val="5.95165700300216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D73-4DDD-9D66-B9B471CCB10D}"/>
                </c:ext>
              </c:extLst>
            </c:dLbl>
            <c:dLbl>
              <c:idx val="1"/>
              <c:layout>
                <c:manualLayout>
                  <c:x val="-7.1877807726864335E-3"/>
                  <c:y val="6.94444444444444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D73-4DDD-9D66-B9B471CCB10D}"/>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8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Gap!$B$7:$C$7</c:f>
              <c:strCache>
                <c:ptCount val="2"/>
                <c:pt idx="0">
                  <c:v>2017-18</c:v>
                </c:pt>
                <c:pt idx="1">
                  <c:v>2019-20</c:v>
                </c:pt>
              </c:strCache>
            </c:strRef>
          </c:cat>
          <c:val>
            <c:numRef>
              <c:f>Gap!$B$15:$C$15</c:f>
              <c:numCache>
                <c:formatCode>General</c:formatCode>
                <c:ptCount val="2"/>
                <c:pt idx="0">
                  <c:v>50</c:v>
                </c:pt>
                <c:pt idx="1">
                  <c:v>52</c:v>
                </c:pt>
              </c:numCache>
            </c:numRef>
          </c:val>
          <c:smooth val="0"/>
          <c:extLst>
            <c:ext xmlns:c16="http://schemas.microsoft.com/office/drawing/2014/chart" uri="{C3380CC4-5D6E-409C-BE32-E72D297353CC}">
              <c16:uniqueId val="{00000004-FD73-4DDD-9D66-B9B471CCB10D}"/>
            </c:ext>
          </c:extLst>
        </c:ser>
        <c:ser>
          <c:idx val="2"/>
          <c:order val="2"/>
          <c:tx>
            <c:strRef>
              <c:f>Gap!$A$16</c:f>
              <c:strCache>
                <c:ptCount val="1"/>
                <c:pt idx="0">
                  <c:v>Group 3</c:v>
                </c:pt>
              </c:strCache>
            </c:strRef>
          </c:tx>
          <c:spPr>
            <a:ln w="28575" cap="rnd">
              <a:solidFill>
                <a:schemeClr val="accent3"/>
              </a:solidFill>
              <a:round/>
            </a:ln>
            <a:effectLst/>
          </c:spPr>
          <c:marker>
            <c:symbol val="none"/>
          </c:marker>
          <c:dLbls>
            <c:dLbl>
              <c:idx val="0"/>
              <c:layout>
                <c:manualLayout>
                  <c:x val="-0.10422282120395335"/>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D73-4DDD-9D66-B9B471CCB10D}"/>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8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Gap!$B$7:$C$7</c:f>
              <c:strCache>
                <c:ptCount val="2"/>
                <c:pt idx="0">
                  <c:v>2017-18</c:v>
                </c:pt>
                <c:pt idx="1">
                  <c:v>2019-20</c:v>
                </c:pt>
              </c:strCache>
            </c:strRef>
          </c:cat>
          <c:val>
            <c:numRef>
              <c:f>Gap!$B$16:$C$16</c:f>
              <c:numCache>
                <c:formatCode>General</c:formatCode>
                <c:ptCount val="2"/>
                <c:pt idx="0">
                  <c:v>51</c:v>
                </c:pt>
                <c:pt idx="1">
                  <c:v>54</c:v>
                </c:pt>
              </c:numCache>
            </c:numRef>
          </c:val>
          <c:smooth val="0"/>
          <c:extLst>
            <c:ext xmlns:c16="http://schemas.microsoft.com/office/drawing/2014/chart" uri="{C3380CC4-5D6E-409C-BE32-E72D297353CC}">
              <c16:uniqueId val="{00000006-FD73-4DDD-9D66-B9B471CCB10D}"/>
            </c:ext>
          </c:extLst>
        </c:ser>
        <c:dLbls>
          <c:showLegendKey val="0"/>
          <c:showVal val="0"/>
          <c:showCatName val="0"/>
          <c:showSerName val="0"/>
          <c:showPercent val="0"/>
          <c:showBubbleSize val="0"/>
        </c:dLbls>
        <c:smooth val="0"/>
        <c:axId val="682800208"/>
        <c:axId val="682795616"/>
      </c:lineChart>
      <c:catAx>
        <c:axId val="682800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accent1">
                    <a:lumMod val="75000"/>
                  </a:schemeClr>
                </a:solidFill>
                <a:latin typeface="+mn-lt"/>
                <a:ea typeface="+mn-ea"/>
                <a:cs typeface="+mn-cs"/>
              </a:defRPr>
            </a:pPr>
            <a:endParaRPr lang="en-US"/>
          </a:p>
        </c:txPr>
        <c:crossAx val="682795616"/>
        <c:crosses val="autoZero"/>
        <c:auto val="1"/>
        <c:lblAlgn val="ctr"/>
        <c:lblOffset val="100"/>
        <c:noMultiLvlLbl val="0"/>
      </c:catAx>
      <c:valAx>
        <c:axId val="682795616"/>
        <c:scaling>
          <c:orientation val="minMax"/>
          <c:max val="65"/>
          <c:min val="45"/>
        </c:scaling>
        <c:delete val="1"/>
        <c:axPos val="l"/>
        <c:numFmt formatCode="General" sourceLinked="1"/>
        <c:majorTickMark val="none"/>
        <c:minorTickMark val="none"/>
        <c:tickLblPos val="nextTo"/>
        <c:crossAx val="6828002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2">
        <a:lumMod val="20000"/>
        <a:lumOff val="80000"/>
      </a:schemeClr>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39B282-4D06-42D6-BE29-B783620CAD69}" type="doc">
      <dgm:prSet loTypeId="urn:microsoft.com/office/officeart/2016/7/layout/RepeatingBendingProcessNew" loCatId="process" qsTypeId="urn:microsoft.com/office/officeart/2005/8/quickstyle/simple1" qsCatId="simple" csTypeId="urn:microsoft.com/office/officeart/2005/8/colors/accent1_2" csCatId="accent1" phldr="1"/>
      <dgm:spPr/>
      <dgm:t>
        <a:bodyPr/>
        <a:lstStyle/>
        <a:p>
          <a:endParaRPr lang="en-US"/>
        </a:p>
      </dgm:t>
    </dgm:pt>
    <dgm:pt modelId="{79DDB249-5563-4D36-B4AE-372E3B1A2ABA}">
      <dgm:prSet/>
      <dgm:spPr/>
      <dgm:t>
        <a:bodyPr/>
        <a:lstStyle/>
        <a:p>
          <a:r>
            <a:rPr lang="en-US"/>
            <a:t>Planning/design for data collection</a:t>
          </a:r>
        </a:p>
      </dgm:t>
    </dgm:pt>
    <dgm:pt modelId="{C50A0E63-C841-41E8-B99E-788031E00482}" type="parTrans" cxnId="{426037F6-D9D2-44C4-82D8-757A1C7AAE59}">
      <dgm:prSet/>
      <dgm:spPr/>
      <dgm:t>
        <a:bodyPr/>
        <a:lstStyle/>
        <a:p>
          <a:endParaRPr lang="en-US"/>
        </a:p>
      </dgm:t>
    </dgm:pt>
    <dgm:pt modelId="{15117173-909A-4219-B8E1-2F92BEEF0850}" type="sibTrans" cxnId="{426037F6-D9D2-44C4-82D8-757A1C7AAE59}">
      <dgm:prSet/>
      <dgm:spPr/>
      <dgm:t>
        <a:bodyPr/>
        <a:lstStyle/>
        <a:p>
          <a:endParaRPr lang="en-US"/>
        </a:p>
      </dgm:t>
    </dgm:pt>
    <dgm:pt modelId="{9E8790DD-F0DE-4688-8D10-32AC42E43519}">
      <dgm:prSet/>
      <dgm:spPr/>
      <dgm:t>
        <a:bodyPr/>
        <a:lstStyle/>
        <a:p>
          <a:r>
            <a:rPr lang="en-US"/>
            <a:t>Data collection</a:t>
          </a:r>
        </a:p>
      </dgm:t>
    </dgm:pt>
    <dgm:pt modelId="{2748A13E-1804-4262-B167-9AAD3720EAE0}" type="parTrans" cxnId="{C0BBBDAC-DA73-4E94-94BD-D85411927074}">
      <dgm:prSet/>
      <dgm:spPr/>
      <dgm:t>
        <a:bodyPr/>
        <a:lstStyle/>
        <a:p>
          <a:endParaRPr lang="en-US"/>
        </a:p>
      </dgm:t>
    </dgm:pt>
    <dgm:pt modelId="{7608DF63-B332-48BD-B7FB-488B6F6D7C54}" type="sibTrans" cxnId="{C0BBBDAC-DA73-4E94-94BD-D85411927074}">
      <dgm:prSet/>
      <dgm:spPr/>
      <dgm:t>
        <a:bodyPr/>
        <a:lstStyle/>
        <a:p>
          <a:endParaRPr lang="en-US"/>
        </a:p>
      </dgm:t>
    </dgm:pt>
    <dgm:pt modelId="{4C52D7AE-6BF1-4457-BEC9-2235703EEFD9}">
      <dgm:prSet/>
      <dgm:spPr/>
      <dgm:t>
        <a:bodyPr/>
        <a:lstStyle/>
        <a:p>
          <a:r>
            <a:rPr lang="en-US"/>
            <a:t>Data analysis</a:t>
          </a:r>
        </a:p>
      </dgm:t>
    </dgm:pt>
    <dgm:pt modelId="{D559129B-5A58-4448-9BE6-D4F42C7C5848}" type="parTrans" cxnId="{FF0D8EF4-7107-4C83-A50E-C4F80649826C}">
      <dgm:prSet/>
      <dgm:spPr/>
      <dgm:t>
        <a:bodyPr/>
        <a:lstStyle/>
        <a:p>
          <a:endParaRPr lang="en-US"/>
        </a:p>
      </dgm:t>
    </dgm:pt>
    <dgm:pt modelId="{106B1974-DCD8-49C9-900C-845FCA8880A9}" type="sibTrans" cxnId="{FF0D8EF4-7107-4C83-A50E-C4F80649826C}">
      <dgm:prSet/>
      <dgm:spPr/>
      <dgm:t>
        <a:bodyPr/>
        <a:lstStyle/>
        <a:p>
          <a:endParaRPr lang="en-US"/>
        </a:p>
      </dgm:t>
    </dgm:pt>
    <dgm:pt modelId="{6765A819-6BF9-4872-8658-7834161606E0}">
      <dgm:prSet/>
      <dgm:spPr/>
      <dgm:t>
        <a:bodyPr/>
        <a:lstStyle/>
        <a:p>
          <a:r>
            <a:rPr lang="en-US"/>
            <a:t>Reporting and interpretation</a:t>
          </a:r>
        </a:p>
      </dgm:t>
    </dgm:pt>
    <dgm:pt modelId="{12E8F798-EC0A-46CC-96B3-F39C773EE071}" type="parTrans" cxnId="{3B2D94D3-A4DE-4D6F-B626-B650B8E9CA5A}">
      <dgm:prSet/>
      <dgm:spPr/>
      <dgm:t>
        <a:bodyPr/>
        <a:lstStyle/>
        <a:p>
          <a:endParaRPr lang="en-US"/>
        </a:p>
      </dgm:t>
    </dgm:pt>
    <dgm:pt modelId="{C63FAD45-2A4B-4E3B-8A94-7504AB9BAA79}" type="sibTrans" cxnId="{3B2D94D3-A4DE-4D6F-B626-B650B8E9CA5A}">
      <dgm:prSet/>
      <dgm:spPr/>
      <dgm:t>
        <a:bodyPr/>
        <a:lstStyle/>
        <a:p>
          <a:endParaRPr lang="en-US"/>
        </a:p>
      </dgm:t>
    </dgm:pt>
    <dgm:pt modelId="{F6F22599-582F-4C47-AF48-798487F4515C}">
      <dgm:prSet/>
      <dgm:spPr/>
      <dgm:t>
        <a:bodyPr/>
        <a:lstStyle/>
        <a:p>
          <a:r>
            <a:rPr lang="en-US"/>
            <a:t>Dissemination</a:t>
          </a:r>
        </a:p>
      </dgm:t>
    </dgm:pt>
    <dgm:pt modelId="{2D0134DD-3AF1-4E18-A220-F179E4C0C15E}" type="parTrans" cxnId="{450ECDC8-066E-42C9-840D-34A94BA5CD1C}">
      <dgm:prSet/>
      <dgm:spPr/>
      <dgm:t>
        <a:bodyPr/>
        <a:lstStyle/>
        <a:p>
          <a:endParaRPr lang="en-US"/>
        </a:p>
      </dgm:t>
    </dgm:pt>
    <dgm:pt modelId="{794B7A40-0915-4E46-A322-B20E1E3DB8C4}" type="sibTrans" cxnId="{450ECDC8-066E-42C9-840D-34A94BA5CD1C}">
      <dgm:prSet/>
      <dgm:spPr/>
      <dgm:t>
        <a:bodyPr/>
        <a:lstStyle/>
        <a:p>
          <a:endParaRPr lang="en-US"/>
        </a:p>
      </dgm:t>
    </dgm:pt>
    <dgm:pt modelId="{5138C585-236E-43A0-AF3A-FC9C24C53E6A}">
      <dgm:prSet/>
      <dgm:spPr/>
      <dgm:t>
        <a:bodyPr/>
        <a:lstStyle/>
        <a:p>
          <a:r>
            <a:rPr lang="en-US"/>
            <a:t>Taking action </a:t>
          </a:r>
        </a:p>
        <a:p>
          <a:r>
            <a:rPr lang="en-US"/>
            <a:t>(Data use)</a:t>
          </a:r>
        </a:p>
      </dgm:t>
    </dgm:pt>
    <dgm:pt modelId="{34CF3D59-2CC0-4DAB-88BD-ACBAECE1DC04}" type="parTrans" cxnId="{0133C27E-242D-4825-B31C-E67C8981A54F}">
      <dgm:prSet/>
      <dgm:spPr/>
      <dgm:t>
        <a:bodyPr/>
        <a:lstStyle/>
        <a:p>
          <a:endParaRPr lang="en-US"/>
        </a:p>
      </dgm:t>
    </dgm:pt>
    <dgm:pt modelId="{09B042FE-DD44-4945-9EB5-C729A06EF106}" type="sibTrans" cxnId="{0133C27E-242D-4825-B31C-E67C8981A54F}">
      <dgm:prSet/>
      <dgm:spPr/>
      <dgm:t>
        <a:bodyPr/>
        <a:lstStyle/>
        <a:p>
          <a:endParaRPr lang="en-US"/>
        </a:p>
      </dgm:t>
    </dgm:pt>
    <dgm:pt modelId="{E271B45E-0984-42EF-BC8C-D4B488B63CCE}" type="pres">
      <dgm:prSet presAssocID="{BC39B282-4D06-42D6-BE29-B783620CAD69}" presName="Name0" presStyleCnt="0">
        <dgm:presLayoutVars>
          <dgm:dir/>
          <dgm:resizeHandles val="exact"/>
        </dgm:presLayoutVars>
      </dgm:prSet>
      <dgm:spPr/>
    </dgm:pt>
    <dgm:pt modelId="{F4F3795B-2F9B-4999-89C9-2BCD00A69FCF}" type="pres">
      <dgm:prSet presAssocID="{79DDB249-5563-4D36-B4AE-372E3B1A2ABA}" presName="node" presStyleLbl="node1" presStyleIdx="0" presStyleCnt="6">
        <dgm:presLayoutVars>
          <dgm:bulletEnabled val="1"/>
        </dgm:presLayoutVars>
      </dgm:prSet>
      <dgm:spPr/>
    </dgm:pt>
    <dgm:pt modelId="{23535EF3-C1F4-4D3A-BB7F-DA768454A7CE}" type="pres">
      <dgm:prSet presAssocID="{15117173-909A-4219-B8E1-2F92BEEF0850}" presName="sibTrans" presStyleLbl="sibTrans1D1" presStyleIdx="0" presStyleCnt="5"/>
      <dgm:spPr/>
    </dgm:pt>
    <dgm:pt modelId="{86687C7F-6AA5-46F6-8466-B209E3EBE541}" type="pres">
      <dgm:prSet presAssocID="{15117173-909A-4219-B8E1-2F92BEEF0850}" presName="connectorText" presStyleLbl="sibTrans1D1" presStyleIdx="0" presStyleCnt="5"/>
      <dgm:spPr/>
    </dgm:pt>
    <dgm:pt modelId="{01BA89FE-5A93-452C-8B09-4E794EB020EA}" type="pres">
      <dgm:prSet presAssocID="{9E8790DD-F0DE-4688-8D10-32AC42E43519}" presName="node" presStyleLbl="node1" presStyleIdx="1" presStyleCnt="6">
        <dgm:presLayoutVars>
          <dgm:bulletEnabled val="1"/>
        </dgm:presLayoutVars>
      </dgm:prSet>
      <dgm:spPr/>
    </dgm:pt>
    <dgm:pt modelId="{052794A1-3E35-415A-B72E-0BE73F677835}" type="pres">
      <dgm:prSet presAssocID="{7608DF63-B332-48BD-B7FB-488B6F6D7C54}" presName="sibTrans" presStyleLbl="sibTrans1D1" presStyleIdx="1" presStyleCnt="5"/>
      <dgm:spPr/>
    </dgm:pt>
    <dgm:pt modelId="{720C15A9-4A67-4E2A-B4FE-4DEA8E969640}" type="pres">
      <dgm:prSet presAssocID="{7608DF63-B332-48BD-B7FB-488B6F6D7C54}" presName="connectorText" presStyleLbl="sibTrans1D1" presStyleIdx="1" presStyleCnt="5"/>
      <dgm:spPr/>
    </dgm:pt>
    <dgm:pt modelId="{759B287E-DCF4-4141-B81B-6AF13FA64518}" type="pres">
      <dgm:prSet presAssocID="{4C52D7AE-6BF1-4457-BEC9-2235703EEFD9}" presName="node" presStyleLbl="node1" presStyleIdx="2" presStyleCnt="6">
        <dgm:presLayoutVars>
          <dgm:bulletEnabled val="1"/>
        </dgm:presLayoutVars>
      </dgm:prSet>
      <dgm:spPr/>
    </dgm:pt>
    <dgm:pt modelId="{383CE925-440F-4F3E-912B-AFFA05C0E6CD}" type="pres">
      <dgm:prSet presAssocID="{106B1974-DCD8-49C9-900C-845FCA8880A9}" presName="sibTrans" presStyleLbl="sibTrans1D1" presStyleIdx="2" presStyleCnt="5"/>
      <dgm:spPr/>
    </dgm:pt>
    <dgm:pt modelId="{CDDB3B71-CA2C-46EF-942D-5BB72A079F28}" type="pres">
      <dgm:prSet presAssocID="{106B1974-DCD8-49C9-900C-845FCA8880A9}" presName="connectorText" presStyleLbl="sibTrans1D1" presStyleIdx="2" presStyleCnt="5"/>
      <dgm:spPr/>
    </dgm:pt>
    <dgm:pt modelId="{FD5E6C32-475D-45DF-AE7B-9B1EA9FD82AA}" type="pres">
      <dgm:prSet presAssocID="{6765A819-6BF9-4872-8658-7834161606E0}" presName="node" presStyleLbl="node1" presStyleIdx="3" presStyleCnt="6">
        <dgm:presLayoutVars>
          <dgm:bulletEnabled val="1"/>
        </dgm:presLayoutVars>
      </dgm:prSet>
      <dgm:spPr/>
    </dgm:pt>
    <dgm:pt modelId="{F63ACDA2-45DA-4EB5-BCD4-6772CD582EEC}" type="pres">
      <dgm:prSet presAssocID="{C63FAD45-2A4B-4E3B-8A94-7504AB9BAA79}" presName="sibTrans" presStyleLbl="sibTrans1D1" presStyleIdx="3" presStyleCnt="5"/>
      <dgm:spPr/>
    </dgm:pt>
    <dgm:pt modelId="{1E4244F1-D213-4632-A65A-499461BA7033}" type="pres">
      <dgm:prSet presAssocID="{C63FAD45-2A4B-4E3B-8A94-7504AB9BAA79}" presName="connectorText" presStyleLbl="sibTrans1D1" presStyleIdx="3" presStyleCnt="5"/>
      <dgm:spPr/>
    </dgm:pt>
    <dgm:pt modelId="{7AD31688-6A5A-490F-9058-14F0E660CF20}" type="pres">
      <dgm:prSet presAssocID="{F6F22599-582F-4C47-AF48-798487F4515C}" presName="node" presStyleLbl="node1" presStyleIdx="4" presStyleCnt="6">
        <dgm:presLayoutVars>
          <dgm:bulletEnabled val="1"/>
        </dgm:presLayoutVars>
      </dgm:prSet>
      <dgm:spPr/>
    </dgm:pt>
    <dgm:pt modelId="{750591B0-6E61-4D37-B738-5A33C03DC775}" type="pres">
      <dgm:prSet presAssocID="{794B7A40-0915-4E46-A322-B20E1E3DB8C4}" presName="sibTrans" presStyleLbl="sibTrans1D1" presStyleIdx="4" presStyleCnt="5"/>
      <dgm:spPr/>
    </dgm:pt>
    <dgm:pt modelId="{6583C449-7275-404B-92B3-72720973A56B}" type="pres">
      <dgm:prSet presAssocID="{794B7A40-0915-4E46-A322-B20E1E3DB8C4}" presName="connectorText" presStyleLbl="sibTrans1D1" presStyleIdx="4" presStyleCnt="5"/>
      <dgm:spPr/>
    </dgm:pt>
    <dgm:pt modelId="{AB5EB8D1-13F5-4DBA-A1E5-51F3A5EF8F63}" type="pres">
      <dgm:prSet presAssocID="{5138C585-236E-43A0-AF3A-FC9C24C53E6A}" presName="node" presStyleLbl="node1" presStyleIdx="5" presStyleCnt="6">
        <dgm:presLayoutVars>
          <dgm:bulletEnabled val="1"/>
        </dgm:presLayoutVars>
      </dgm:prSet>
      <dgm:spPr/>
    </dgm:pt>
  </dgm:ptLst>
  <dgm:cxnLst>
    <dgm:cxn modelId="{AA7EBD15-2901-45B2-B442-4AD8D8550B4A}" type="presOf" srcId="{106B1974-DCD8-49C9-900C-845FCA8880A9}" destId="{CDDB3B71-CA2C-46EF-942D-5BB72A079F28}" srcOrd="1" destOrd="0" presId="urn:microsoft.com/office/officeart/2016/7/layout/RepeatingBendingProcessNew"/>
    <dgm:cxn modelId="{C8FA5619-C9DF-4D7C-94DC-543B450D1188}" type="presOf" srcId="{15117173-909A-4219-B8E1-2F92BEEF0850}" destId="{86687C7F-6AA5-46F6-8466-B209E3EBE541}" srcOrd="1" destOrd="0" presId="urn:microsoft.com/office/officeart/2016/7/layout/RepeatingBendingProcessNew"/>
    <dgm:cxn modelId="{E8218E29-8DD1-4E2F-9554-59685CDE9A8F}" type="presOf" srcId="{7608DF63-B332-48BD-B7FB-488B6F6D7C54}" destId="{052794A1-3E35-415A-B72E-0BE73F677835}" srcOrd="0" destOrd="0" presId="urn:microsoft.com/office/officeart/2016/7/layout/RepeatingBendingProcessNew"/>
    <dgm:cxn modelId="{F822FF30-8024-4CAC-AD4F-000C30A2494B}" type="presOf" srcId="{BC39B282-4D06-42D6-BE29-B783620CAD69}" destId="{E271B45E-0984-42EF-BC8C-D4B488B63CCE}" srcOrd="0" destOrd="0" presId="urn:microsoft.com/office/officeart/2016/7/layout/RepeatingBendingProcessNew"/>
    <dgm:cxn modelId="{6231EE3C-C577-4315-9564-F221F558975B}" type="presOf" srcId="{794B7A40-0915-4E46-A322-B20E1E3DB8C4}" destId="{750591B0-6E61-4D37-B738-5A33C03DC775}" srcOrd="0" destOrd="0" presId="urn:microsoft.com/office/officeart/2016/7/layout/RepeatingBendingProcessNew"/>
    <dgm:cxn modelId="{DD37C05B-8FDE-4369-BC50-00602CAB2ABD}" type="presOf" srcId="{7608DF63-B332-48BD-B7FB-488B6F6D7C54}" destId="{720C15A9-4A67-4E2A-B4FE-4DEA8E969640}" srcOrd="1" destOrd="0" presId="urn:microsoft.com/office/officeart/2016/7/layout/RepeatingBendingProcessNew"/>
    <dgm:cxn modelId="{217B6267-46D8-406B-92F4-AC1D05F471AF}" type="presOf" srcId="{9E8790DD-F0DE-4688-8D10-32AC42E43519}" destId="{01BA89FE-5A93-452C-8B09-4E794EB020EA}" srcOrd="0" destOrd="0" presId="urn:microsoft.com/office/officeart/2016/7/layout/RepeatingBendingProcessNew"/>
    <dgm:cxn modelId="{7D82C677-5B78-41CD-9CBC-5745C31DDE05}" type="presOf" srcId="{F6F22599-582F-4C47-AF48-798487F4515C}" destId="{7AD31688-6A5A-490F-9058-14F0E660CF20}" srcOrd="0" destOrd="0" presId="urn:microsoft.com/office/officeart/2016/7/layout/RepeatingBendingProcessNew"/>
    <dgm:cxn modelId="{0133C27E-242D-4825-B31C-E67C8981A54F}" srcId="{BC39B282-4D06-42D6-BE29-B783620CAD69}" destId="{5138C585-236E-43A0-AF3A-FC9C24C53E6A}" srcOrd="5" destOrd="0" parTransId="{34CF3D59-2CC0-4DAB-88BD-ACBAECE1DC04}" sibTransId="{09B042FE-DD44-4945-9EB5-C729A06EF106}"/>
    <dgm:cxn modelId="{B9764DA2-274E-4866-AEAB-37C83F723136}" type="presOf" srcId="{5138C585-236E-43A0-AF3A-FC9C24C53E6A}" destId="{AB5EB8D1-13F5-4DBA-A1E5-51F3A5EF8F63}" srcOrd="0" destOrd="0" presId="urn:microsoft.com/office/officeart/2016/7/layout/RepeatingBendingProcessNew"/>
    <dgm:cxn modelId="{AE4A8AA5-62A0-4557-9BEC-9EFA3D5A2554}" type="presOf" srcId="{106B1974-DCD8-49C9-900C-845FCA8880A9}" destId="{383CE925-440F-4F3E-912B-AFFA05C0E6CD}" srcOrd="0" destOrd="0" presId="urn:microsoft.com/office/officeart/2016/7/layout/RepeatingBendingProcessNew"/>
    <dgm:cxn modelId="{C0BBBDAC-DA73-4E94-94BD-D85411927074}" srcId="{BC39B282-4D06-42D6-BE29-B783620CAD69}" destId="{9E8790DD-F0DE-4688-8D10-32AC42E43519}" srcOrd="1" destOrd="0" parTransId="{2748A13E-1804-4262-B167-9AAD3720EAE0}" sibTransId="{7608DF63-B332-48BD-B7FB-488B6F6D7C54}"/>
    <dgm:cxn modelId="{34657BB6-5C3C-4D4E-B9D3-4D745115A7DE}" type="presOf" srcId="{4C52D7AE-6BF1-4457-BEC9-2235703EEFD9}" destId="{759B287E-DCF4-4141-B81B-6AF13FA64518}" srcOrd="0" destOrd="0" presId="urn:microsoft.com/office/officeart/2016/7/layout/RepeatingBendingProcessNew"/>
    <dgm:cxn modelId="{A8239BBC-BB8A-4BCC-A12C-55251F6FA83B}" type="presOf" srcId="{C63FAD45-2A4B-4E3B-8A94-7504AB9BAA79}" destId="{1E4244F1-D213-4632-A65A-499461BA7033}" srcOrd="1" destOrd="0" presId="urn:microsoft.com/office/officeart/2016/7/layout/RepeatingBendingProcessNew"/>
    <dgm:cxn modelId="{663A69C7-6034-4383-92E6-D3385D9DD5EE}" type="presOf" srcId="{6765A819-6BF9-4872-8658-7834161606E0}" destId="{FD5E6C32-475D-45DF-AE7B-9B1EA9FD82AA}" srcOrd="0" destOrd="0" presId="urn:microsoft.com/office/officeart/2016/7/layout/RepeatingBendingProcessNew"/>
    <dgm:cxn modelId="{450ECDC8-066E-42C9-840D-34A94BA5CD1C}" srcId="{BC39B282-4D06-42D6-BE29-B783620CAD69}" destId="{F6F22599-582F-4C47-AF48-798487F4515C}" srcOrd="4" destOrd="0" parTransId="{2D0134DD-3AF1-4E18-A220-F179E4C0C15E}" sibTransId="{794B7A40-0915-4E46-A322-B20E1E3DB8C4}"/>
    <dgm:cxn modelId="{08C7E4CB-6C0D-4615-91E5-649A87A45F6B}" type="presOf" srcId="{79DDB249-5563-4D36-B4AE-372E3B1A2ABA}" destId="{F4F3795B-2F9B-4999-89C9-2BCD00A69FCF}" srcOrd="0" destOrd="0" presId="urn:microsoft.com/office/officeart/2016/7/layout/RepeatingBendingProcessNew"/>
    <dgm:cxn modelId="{3B2D94D3-A4DE-4D6F-B626-B650B8E9CA5A}" srcId="{BC39B282-4D06-42D6-BE29-B783620CAD69}" destId="{6765A819-6BF9-4872-8658-7834161606E0}" srcOrd="3" destOrd="0" parTransId="{12E8F798-EC0A-46CC-96B3-F39C773EE071}" sibTransId="{C63FAD45-2A4B-4E3B-8A94-7504AB9BAA79}"/>
    <dgm:cxn modelId="{15A63ED4-437B-4E68-B835-BD9CF491AB24}" type="presOf" srcId="{C63FAD45-2A4B-4E3B-8A94-7504AB9BAA79}" destId="{F63ACDA2-45DA-4EB5-BCD4-6772CD582EEC}" srcOrd="0" destOrd="0" presId="urn:microsoft.com/office/officeart/2016/7/layout/RepeatingBendingProcessNew"/>
    <dgm:cxn modelId="{23E9DFE2-73FC-40F9-9312-AB72AE1D753F}" type="presOf" srcId="{794B7A40-0915-4E46-A322-B20E1E3DB8C4}" destId="{6583C449-7275-404B-92B3-72720973A56B}" srcOrd="1" destOrd="0" presId="urn:microsoft.com/office/officeart/2016/7/layout/RepeatingBendingProcessNew"/>
    <dgm:cxn modelId="{EBC282E8-9F19-40B6-BE23-949AEE64AF65}" type="presOf" srcId="{15117173-909A-4219-B8E1-2F92BEEF0850}" destId="{23535EF3-C1F4-4D3A-BB7F-DA768454A7CE}" srcOrd="0" destOrd="0" presId="urn:microsoft.com/office/officeart/2016/7/layout/RepeatingBendingProcessNew"/>
    <dgm:cxn modelId="{FF0D8EF4-7107-4C83-A50E-C4F80649826C}" srcId="{BC39B282-4D06-42D6-BE29-B783620CAD69}" destId="{4C52D7AE-6BF1-4457-BEC9-2235703EEFD9}" srcOrd="2" destOrd="0" parTransId="{D559129B-5A58-4448-9BE6-D4F42C7C5848}" sibTransId="{106B1974-DCD8-49C9-900C-845FCA8880A9}"/>
    <dgm:cxn modelId="{426037F6-D9D2-44C4-82D8-757A1C7AAE59}" srcId="{BC39B282-4D06-42D6-BE29-B783620CAD69}" destId="{79DDB249-5563-4D36-B4AE-372E3B1A2ABA}" srcOrd="0" destOrd="0" parTransId="{C50A0E63-C841-41E8-B99E-788031E00482}" sibTransId="{15117173-909A-4219-B8E1-2F92BEEF0850}"/>
    <dgm:cxn modelId="{EBEB5E64-C55B-42F7-931B-DC20DFCA7B9E}" type="presParOf" srcId="{E271B45E-0984-42EF-BC8C-D4B488B63CCE}" destId="{F4F3795B-2F9B-4999-89C9-2BCD00A69FCF}" srcOrd="0" destOrd="0" presId="urn:microsoft.com/office/officeart/2016/7/layout/RepeatingBendingProcessNew"/>
    <dgm:cxn modelId="{18509FF3-5DBB-4694-84A2-3C0ED4419383}" type="presParOf" srcId="{E271B45E-0984-42EF-BC8C-D4B488B63CCE}" destId="{23535EF3-C1F4-4D3A-BB7F-DA768454A7CE}" srcOrd="1" destOrd="0" presId="urn:microsoft.com/office/officeart/2016/7/layout/RepeatingBendingProcessNew"/>
    <dgm:cxn modelId="{E5DEDE81-8144-4640-A1D0-000AE8BF0602}" type="presParOf" srcId="{23535EF3-C1F4-4D3A-BB7F-DA768454A7CE}" destId="{86687C7F-6AA5-46F6-8466-B209E3EBE541}" srcOrd="0" destOrd="0" presId="urn:microsoft.com/office/officeart/2016/7/layout/RepeatingBendingProcessNew"/>
    <dgm:cxn modelId="{BDC68CDE-A354-4C22-8DC8-A96954DF61DF}" type="presParOf" srcId="{E271B45E-0984-42EF-BC8C-D4B488B63CCE}" destId="{01BA89FE-5A93-452C-8B09-4E794EB020EA}" srcOrd="2" destOrd="0" presId="urn:microsoft.com/office/officeart/2016/7/layout/RepeatingBendingProcessNew"/>
    <dgm:cxn modelId="{0F6645C1-1155-4B7E-A27E-390EA93A335A}" type="presParOf" srcId="{E271B45E-0984-42EF-BC8C-D4B488B63CCE}" destId="{052794A1-3E35-415A-B72E-0BE73F677835}" srcOrd="3" destOrd="0" presId="urn:microsoft.com/office/officeart/2016/7/layout/RepeatingBendingProcessNew"/>
    <dgm:cxn modelId="{D9A34A85-019C-4B94-966C-E668FB34BE53}" type="presParOf" srcId="{052794A1-3E35-415A-B72E-0BE73F677835}" destId="{720C15A9-4A67-4E2A-B4FE-4DEA8E969640}" srcOrd="0" destOrd="0" presId="urn:microsoft.com/office/officeart/2016/7/layout/RepeatingBendingProcessNew"/>
    <dgm:cxn modelId="{61AB3BB5-CF46-4726-A408-282824C50DD7}" type="presParOf" srcId="{E271B45E-0984-42EF-BC8C-D4B488B63CCE}" destId="{759B287E-DCF4-4141-B81B-6AF13FA64518}" srcOrd="4" destOrd="0" presId="urn:microsoft.com/office/officeart/2016/7/layout/RepeatingBendingProcessNew"/>
    <dgm:cxn modelId="{BCBA86E4-B859-4C6D-B7E1-5D9E473EBE74}" type="presParOf" srcId="{E271B45E-0984-42EF-BC8C-D4B488B63CCE}" destId="{383CE925-440F-4F3E-912B-AFFA05C0E6CD}" srcOrd="5" destOrd="0" presId="urn:microsoft.com/office/officeart/2016/7/layout/RepeatingBendingProcessNew"/>
    <dgm:cxn modelId="{6AD56C8E-8809-4382-B837-758825DC953F}" type="presParOf" srcId="{383CE925-440F-4F3E-912B-AFFA05C0E6CD}" destId="{CDDB3B71-CA2C-46EF-942D-5BB72A079F28}" srcOrd="0" destOrd="0" presId="urn:microsoft.com/office/officeart/2016/7/layout/RepeatingBendingProcessNew"/>
    <dgm:cxn modelId="{4B8BB363-821E-4535-82A7-97CEA4587178}" type="presParOf" srcId="{E271B45E-0984-42EF-BC8C-D4B488B63CCE}" destId="{FD5E6C32-475D-45DF-AE7B-9B1EA9FD82AA}" srcOrd="6" destOrd="0" presId="urn:microsoft.com/office/officeart/2016/7/layout/RepeatingBendingProcessNew"/>
    <dgm:cxn modelId="{86084496-EA20-4EA3-8344-F1E0A93B4828}" type="presParOf" srcId="{E271B45E-0984-42EF-BC8C-D4B488B63CCE}" destId="{F63ACDA2-45DA-4EB5-BCD4-6772CD582EEC}" srcOrd="7" destOrd="0" presId="urn:microsoft.com/office/officeart/2016/7/layout/RepeatingBendingProcessNew"/>
    <dgm:cxn modelId="{1D1DC0BD-AC41-49B8-9E5F-D5103C2453A6}" type="presParOf" srcId="{F63ACDA2-45DA-4EB5-BCD4-6772CD582EEC}" destId="{1E4244F1-D213-4632-A65A-499461BA7033}" srcOrd="0" destOrd="0" presId="urn:microsoft.com/office/officeart/2016/7/layout/RepeatingBendingProcessNew"/>
    <dgm:cxn modelId="{888F1975-0E51-4920-ABE1-3DE8628719D8}" type="presParOf" srcId="{E271B45E-0984-42EF-BC8C-D4B488B63CCE}" destId="{7AD31688-6A5A-490F-9058-14F0E660CF20}" srcOrd="8" destOrd="0" presId="urn:microsoft.com/office/officeart/2016/7/layout/RepeatingBendingProcessNew"/>
    <dgm:cxn modelId="{97151F48-E7A0-4E43-A059-06718E6CD112}" type="presParOf" srcId="{E271B45E-0984-42EF-BC8C-D4B488B63CCE}" destId="{750591B0-6E61-4D37-B738-5A33C03DC775}" srcOrd="9" destOrd="0" presId="urn:microsoft.com/office/officeart/2016/7/layout/RepeatingBendingProcessNew"/>
    <dgm:cxn modelId="{9B59676E-004D-490E-B8EA-83E1E088C15F}" type="presParOf" srcId="{750591B0-6E61-4D37-B738-5A33C03DC775}" destId="{6583C449-7275-404B-92B3-72720973A56B}" srcOrd="0" destOrd="0" presId="urn:microsoft.com/office/officeart/2016/7/layout/RepeatingBendingProcessNew"/>
    <dgm:cxn modelId="{8981BE6D-4783-4B16-9C55-53FBF0121A20}" type="presParOf" srcId="{E271B45E-0984-42EF-BC8C-D4B488B63CCE}" destId="{AB5EB8D1-13F5-4DBA-A1E5-51F3A5EF8F63}" srcOrd="10"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535EF3-C1F4-4D3A-BB7F-DA768454A7CE}">
      <dsp:nvSpPr>
        <dsp:cNvPr id="0" name=""/>
        <dsp:cNvSpPr/>
      </dsp:nvSpPr>
      <dsp:spPr>
        <a:xfrm>
          <a:off x="2527125" y="674167"/>
          <a:ext cx="520580" cy="91440"/>
        </a:xfrm>
        <a:custGeom>
          <a:avLst/>
          <a:gdLst/>
          <a:ahLst/>
          <a:cxnLst/>
          <a:rect l="0" t="0" r="0" b="0"/>
          <a:pathLst>
            <a:path>
              <a:moveTo>
                <a:pt x="0" y="45720"/>
              </a:moveTo>
              <a:lnTo>
                <a:pt x="520580"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73636" y="717131"/>
        <a:ext cx="27559" cy="5511"/>
      </dsp:txXfrm>
    </dsp:sp>
    <dsp:sp modelId="{F4F3795B-2F9B-4999-89C9-2BCD00A69FCF}">
      <dsp:nvSpPr>
        <dsp:cNvPr id="0" name=""/>
        <dsp:cNvSpPr/>
      </dsp:nvSpPr>
      <dsp:spPr>
        <a:xfrm>
          <a:off x="132488" y="956"/>
          <a:ext cx="2396437" cy="143786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7427" tIns="123261" rIns="117427" bIns="123261" numCol="1" spcCol="1270" anchor="ctr" anchorCtr="0">
          <a:noAutofit/>
        </a:bodyPr>
        <a:lstStyle/>
        <a:p>
          <a:pPr marL="0" lvl="0" indent="0" algn="ctr" defTabSz="1111250">
            <a:lnSpc>
              <a:spcPct val="90000"/>
            </a:lnSpc>
            <a:spcBef>
              <a:spcPct val="0"/>
            </a:spcBef>
            <a:spcAft>
              <a:spcPct val="35000"/>
            </a:spcAft>
            <a:buNone/>
          </a:pPr>
          <a:r>
            <a:rPr lang="en-US" sz="2500" kern="1200"/>
            <a:t>Planning/design for data collection</a:t>
          </a:r>
        </a:p>
      </dsp:txBody>
      <dsp:txXfrm>
        <a:off x="132488" y="956"/>
        <a:ext cx="2396437" cy="1437862"/>
      </dsp:txXfrm>
    </dsp:sp>
    <dsp:sp modelId="{052794A1-3E35-415A-B72E-0BE73F677835}">
      <dsp:nvSpPr>
        <dsp:cNvPr id="0" name=""/>
        <dsp:cNvSpPr/>
      </dsp:nvSpPr>
      <dsp:spPr>
        <a:xfrm>
          <a:off x="1330707" y="1437018"/>
          <a:ext cx="2947617" cy="520580"/>
        </a:xfrm>
        <a:custGeom>
          <a:avLst/>
          <a:gdLst/>
          <a:ahLst/>
          <a:cxnLst/>
          <a:rect l="0" t="0" r="0" b="0"/>
          <a:pathLst>
            <a:path>
              <a:moveTo>
                <a:pt x="2947617" y="0"/>
              </a:moveTo>
              <a:lnTo>
                <a:pt x="2947617" y="277390"/>
              </a:lnTo>
              <a:lnTo>
                <a:pt x="0" y="277390"/>
              </a:lnTo>
              <a:lnTo>
                <a:pt x="0" y="52058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29548" y="1694552"/>
        <a:ext cx="149935" cy="5511"/>
      </dsp:txXfrm>
    </dsp:sp>
    <dsp:sp modelId="{01BA89FE-5A93-452C-8B09-4E794EB020EA}">
      <dsp:nvSpPr>
        <dsp:cNvPr id="0" name=""/>
        <dsp:cNvSpPr/>
      </dsp:nvSpPr>
      <dsp:spPr>
        <a:xfrm>
          <a:off x="3080106" y="956"/>
          <a:ext cx="2396437" cy="143786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7427" tIns="123261" rIns="117427" bIns="123261" numCol="1" spcCol="1270" anchor="ctr" anchorCtr="0">
          <a:noAutofit/>
        </a:bodyPr>
        <a:lstStyle/>
        <a:p>
          <a:pPr marL="0" lvl="0" indent="0" algn="ctr" defTabSz="1111250">
            <a:lnSpc>
              <a:spcPct val="90000"/>
            </a:lnSpc>
            <a:spcBef>
              <a:spcPct val="0"/>
            </a:spcBef>
            <a:spcAft>
              <a:spcPct val="35000"/>
            </a:spcAft>
            <a:buNone/>
          </a:pPr>
          <a:r>
            <a:rPr lang="en-US" sz="2500" kern="1200"/>
            <a:t>Data collection</a:t>
          </a:r>
        </a:p>
      </dsp:txBody>
      <dsp:txXfrm>
        <a:off x="3080106" y="956"/>
        <a:ext cx="2396437" cy="1437862"/>
      </dsp:txXfrm>
    </dsp:sp>
    <dsp:sp modelId="{383CE925-440F-4F3E-912B-AFFA05C0E6CD}">
      <dsp:nvSpPr>
        <dsp:cNvPr id="0" name=""/>
        <dsp:cNvSpPr/>
      </dsp:nvSpPr>
      <dsp:spPr>
        <a:xfrm>
          <a:off x="2527125" y="2663210"/>
          <a:ext cx="520580" cy="91440"/>
        </a:xfrm>
        <a:custGeom>
          <a:avLst/>
          <a:gdLst/>
          <a:ahLst/>
          <a:cxnLst/>
          <a:rect l="0" t="0" r="0" b="0"/>
          <a:pathLst>
            <a:path>
              <a:moveTo>
                <a:pt x="0" y="45720"/>
              </a:moveTo>
              <a:lnTo>
                <a:pt x="520580"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73636" y="2706174"/>
        <a:ext cx="27559" cy="5511"/>
      </dsp:txXfrm>
    </dsp:sp>
    <dsp:sp modelId="{759B287E-DCF4-4141-B81B-6AF13FA64518}">
      <dsp:nvSpPr>
        <dsp:cNvPr id="0" name=""/>
        <dsp:cNvSpPr/>
      </dsp:nvSpPr>
      <dsp:spPr>
        <a:xfrm>
          <a:off x="132488" y="1989998"/>
          <a:ext cx="2396437" cy="143786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7427" tIns="123261" rIns="117427" bIns="123261" numCol="1" spcCol="1270" anchor="ctr" anchorCtr="0">
          <a:noAutofit/>
        </a:bodyPr>
        <a:lstStyle/>
        <a:p>
          <a:pPr marL="0" lvl="0" indent="0" algn="ctr" defTabSz="1111250">
            <a:lnSpc>
              <a:spcPct val="90000"/>
            </a:lnSpc>
            <a:spcBef>
              <a:spcPct val="0"/>
            </a:spcBef>
            <a:spcAft>
              <a:spcPct val="35000"/>
            </a:spcAft>
            <a:buNone/>
          </a:pPr>
          <a:r>
            <a:rPr lang="en-US" sz="2500" kern="1200"/>
            <a:t>Data analysis</a:t>
          </a:r>
        </a:p>
      </dsp:txBody>
      <dsp:txXfrm>
        <a:off x="132488" y="1989998"/>
        <a:ext cx="2396437" cy="1437862"/>
      </dsp:txXfrm>
    </dsp:sp>
    <dsp:sp modelId="{F63ACDA2-45DA-4EB5-BCD4-6772CD582EEC}">
      <dsp:nvSpPr>
        <dsp:cNvPr id="0" name=""/>
        <dsp:cNvSpPr/>
      </dsp:nvSpPr>
      <dsp:spPr>
        <a:xfrm>
          <a:off x="1330707" y="3426061"/>
          <a:ext cx="2947617" cy="520580"/>
        </a:xfrm>
        <a:custGeom>
          <a:avLst/>
          <a:gdLst/>
          <a:ahLst/>
          <a:cxnLst/>
          <a:rect l="0" t="0" r="0" b="0"/>
          <a:pathLst>
            <a:path>
              <a:moveTo>
                <a:pt x="2947617" y="0"/>
              </a:moveTo>
              <a:lnTo>
                <a:pt x="2947617" y="277390"/>
              </a:lnTo>
              <a:lnTo>
                <a:pt x="0" y="277390"/>
              </a:lnTo>
              <a:lnTo>
                <a:pt x="0" y="52058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29548" y="3683595"/>
        <a:ext cx="149935" cy="5511"/>
      </dsp:txXfrm>
    </dsp:sp>
    <dsp:sp modelId="{FD5E6C32-475D-45DF-AE7B-9B1EA9FD82AA}">
      <dsp:nvSpPr>
        <dsp:cNvPr id="0" name=""/>
        <dsp:cNvSpPr/>
      </dsp:nvSpPr>
      <dsp:spPr>
        <a:xfrm>
          <a:off x="3080106" y="1989998"/>
          <a:ext cx="2396437" cy="143786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7427" tIns="123261" rIns="117427" bIns="123261" numCol="1" spcCol="1270" anchor="ctr" anchorCtr="0">
          <a:noAutofit/>
        </a:bodyPr>
        <a:lstStyle/>
        <a:p>
          <a:pPr marL="0" lvl="0" indent="0" algn="ctr" defTabSz="1111250">
            <a:lnSpc>
              <a:spcPct val="90000"/>
            </a:lnSpc>
            <a:spcBef>
              <a:spcPct val="0"/>
            </a:spcBef>
            <a:spcAft>
              <a:spcPct val="35000"/>
            </a:spcAft>
            <a:buNone/>
          </a:pPr>
          <a:r>
            <a:rPr lang="en-US" sz="2500" kern="1200"/>
            <a:t>Reporting and interpretation</a:t>
          </a:r>
        </a:p>
      </dsp:txBody>
      <dsp:txXfrm>
        <a:off x="3080106" y="1989998"/>
        <a:ext cx="2396437" cy="1437862"/>
      </dsp:txXfrm>
    </dsp:sp>
    <dsp:sp modelId="{750591B0-6E61-4D37-B738-5A33C03DC775}">
      <dsp:nvSpPr>
        <dsp:cNvPr id="0" name=""/>
        <dsp:cNvSpPr/>
      </dsp:nvSpPr>
      <dsp:spPr>
        <a:xfrm>
          <a:off x="2527125" y="4652252"/>
          <a:ext cx="520580" cy="91440"/>
        </a:xfrm>
        <a:custGeom>
          <a:avLst/>
          <a:gdLst/>
          <a:ahLst/>
          <a:cxnLst/>
          <a:rect l="0" t="0" r="0" b="0"/>
          <a:pathLst>
            <a:path>
              <a:moveTo>
                <a:pt x="0" y="45720"/>
              </a:moveTo>
              <a:lnTo>
                <a:pt x="520580"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73636" y="4695216"/>
        <a:ext cx="27559" cy="5511"/>
      </dsp:txXfrm>
    </dsp:sp>
    <dsp:sp modelId="{7AD31688-6A5A-490F-9058-14F0E660CF20}">
      <dsp:nvSpPr>
        <dsp:cNvPr id="0" name=""/>
        <dsp:cNvSpPr/>
      </dsp:nvSpPr>
      <dsp:spPr>
        <a:xfrm>
          <a:off x="132488" y="3979041"/>
          <a:ext cx="2396437" cy="143786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7427" tIns="123261" rIns="117427" bIns="123261" numCol="1" spcCol="1270" anchor="ctr" anchorCtr="0">
          <a:noAutofit/>
        </a:bodyPr>
        <a:lstStyle/>
        <a:p>
          <a:pPr marL="0" lvl="0" indent="0" algn="ctr" defTabSz="1111250">
            <a:lnSpc>
              <a:spcPct val="90000"/>
            </a:lnSpc>
            <a:spcBef>
              <a:spcPct val="0"/>
            </a:spcBef>
            <a:spcAft>
              <a:spcPct val="35000"/>
            </a:spcAft>
            <a:buNone/>
          </a:pPr>
          <a:r>
            <a:rPr lang="en-US" sz="2500" kern="1200"/>
            <a:t>Dissemination</a:t>
          </a:r>
        </a:p>
      </dsp:txBody>
      <dsp:txXfrm>
        <a:off x="132488" y="3979041"/>
        <a:ext cx="2396437" cy="1437862"/>
      </dsp:txXfrm>
    </dsp:sp>
    <dsp:sp modelId="{AB5EB8D1-13F5-4DBA-A1E5-51F3A5EF8F63}">
      <dsp:nvSpPr>
        <dsp:cNvPr id="0" name=""/>
        <dsp:cNvSpPr/>
      </dsp:nvSpPr>
      <dsp:spPr>
        <a:xfrm>
          <a:off x="3080106" y="3979041"/>
          <a:ext cx="2396437" cy="143786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7427" tIns="123261" rIns="117427" bIns="123261" numCol="1" spcCol="1270" anchor="ctr" anchorCtr="0">
          <a:noAutofit/>
        </a:bodyPr>
        <a:lstStyle/>
        <a:p>
          <a:pPr marL="0" lvl="0" indent="0" algn="ctr" defTabSz="1111250">
            <a:lnSpc>
              <a:spcPct val="90000"/>
            </a:lnSpc>
            <a:spcBef>
              <a:spcPct val="0"/>
            </a:spcBef>
            <a:spcAft>
              <a:spcPct val="35000"/>
            </a:spcAft>
            <a:buNone/>
          </a:pPr>
          <a:r>
            <a:rPr lang="en-US" sz="2500" kern="1200"/>
            <a:t>Taking action </a:t>
          </a:r>
        </a:p>
        <a:p>
          <a:pPr marL="0" lvl="0" indent="0" algn="ctr" defTabSz="1111250">
            <a:lnSpc>
              <a:spcPct val="90000"/>
            </a:lnSpc>
            <a:spcBef>
              <a:spcPct val="0"/>
            </a:spcBef>
            <a:spcAft>
              <a:spcPct val="35000"/>
            </a:spcAft>
            <a:buNone/>
          </a:pPr>
          <a:r>
            <a:rPr lang="en-US" sz="2500" kern="1200"/>
            <a:t>(Data use)</a:t>
          </a:r>
        </a:p>
      </dsp:txBody>
      <dsp:txXfrm>
        <a:off x="3080106" y="3979041"/>
        <a:ext cx="2396437" cy="1437862"/>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3FBF74-18DC-4D36-8C02-ED3F0FDF716D}" type="datetimeFigureOut">
              <a:rPr lang="en-US" smtClean="0"/>
              <a:t>8/1/2022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60FBFB-7613-4272-BB94-6DC79A87DC34}" type="slidenum">
              <a:rPr lang="en-US" smtClean="0"/>
              <a:t>‹#›</a:t>
            </a:fld>
            <a:endParaRPr lang="en-US"/>
          </a:p>
        </p:txBody>
      </p:sp>
    </p:spTree>
    <p:extLst>
      <p:ext uri="{BB962C8B-B14F-4D97-AF65-F5344CB8AC3E}">
        <p14:creationId xmlns:p14="http://schemas.microsoft.com/office/powerpoint/2010/main" val="820469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eclkc.ohs.acf.hhs.gov/publication/understanding-eliminating-expulsion-early-childhood-programs"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D260FBFB-7613-4272-BB94-6DC79A87DC34}" type="slidenum">
              <a:rPr lang="en-US" smtClean="0"/>
              <a:t>2</a:t>
            </a:fld>
            <a:endParaRPr lang="en-US"/>
          </a:p>
        </p:txBody>
      </p:sp>
    </p:spTree>
    <p:extLst>
      <p:ext uri="{BB962C8B-B14F-4D97-AF65-F5344CB8AC3E}">
        <p14:creationId xmlns:p14="http://schemas.microsoft.com/office/powerpoint/2010/main" val="11362823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Connect each questions to EI/ECSE and data they may already be collecting or data they may need to collect.  </a:t>
            </a: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Quantitative and Qualitative</a:t>
            </a:r>
            <a:endParaRPr lang="en-US" dirty="0">
              <a:cs typeface="Calibri"/>
            </a:endParaRPr>
          </a:p>
          <a:p>
            <a:endParaRPr lang="en-US" dirty="0">
              <a:cs typeface="Calibri"/>
            </a:endParaRPr>
          </a:p>
          <a:p>
            <a:pPr>
              <a:defRPr/>
            </a:pPr>
            <a:r>
              <a:rPr lang="en-US" dirty="0"/>
              <a:t>3. What differences might exist in the social-emotional development of different groups of children you serve?</a:t>
            </a:r>
            <a:endParaRPr lang="en-US" dirty="0">
              <a:cs typeface="Calibri"/>
            </a:endParaRPr>
          </a:p>
          <a:p>
            <a:pPr>
              <a:defRPr/>
            </a:pPr>
            <a:endParaRPr lang="en-US" dirty="0"/>
          </a:p>
          <a:p>
            <a:pPr>
              <a:defRPr/>
            </a:pPr>
            <a:r>
              <a:rPr lang="en-US" b="1" dirty="0"/>
              <a:t>3. Why </a:t>
            </a:r>
            <a:endParaRPr lang="en-US" dirty="0"/>
          </a:p>
          <a:p>
            <a:pPr>
              <a:defRPr/>
            </a:pPr>
            <a:r>
              <a:rPr lang="en-US" dirty="0"/>
              <a:t>• Unpack your social-emotional learning data to see if there are gender and race differences in children’s social and emotional development.</a:t>
            </a:r>
            <a:endParaRPr lang="en-US" dirty="0">
              <a:cs typeface="Calibri"/>
            </a:endParaRPr>
          </a:p>
          <a:p>
            <a:pPr>
              <a:defRPr/>
            </a:pPr>
            <a:r>
              <a:rPr lang="en-US" dirty="0"/>
              <a:t>• Start conversations about state and local policies, practices, or social-emotional learning programs that may not be inclusive of all children and families. </a:t>
            </a:r>
            <a:endParaRPr lang="en-US" dirty="0">
              <a:cs typeface="Calibri"/>
            </a:endParaRPr>
          </a:p>
          <a:p>
            <a:pPr>
              <a:defRPr/>
            </a:pPr>
            <a:r>
              <a:rPr lang="en-US" dirty="0"/>
              <a:t>• Explore service provider and staff biases and assumptions that could be harming groups of children and families. How might service provider and staff perceptions of children's and families’ social-emotional learning differ from what families are saying? </a:t>
            </a:r>
          </a:p>
          <a:p>
            <a:pPr>
              <a:defRPr/>
            </a:pPr>
            <a:endParaRPr lang="en-US" dirty="0">
              <a:cs typeface="Calibri"/>
            </a:endParaRPr>
          </a:p>
          <a:p>
            <a:pPr>
              <a:defRPr/>
            </a:pPr>
            <a:r>
              <a:rPr lang="en-US" dirty="0"/>
              <a:t>4. What groups of children may be over- or under-represented in your disciplinary and behavioral data?</a:t>
            </a:r>
            <a:endParaRPr lang="en-US" dirty="0">
              <a:cs typeface="Calibri"/>
            </a:endParaRPr>
          </a:p>
          <a:p>
            <a:pPr>
              <a:defRPr/>
            </a:pPr>
            <a:endParaRPr lang="en-US" dirty="0"/>
          </a:p>
          <a:p>
            <a:pPr>
              <a:defRPr/>
            </a:pPr>
            <a:r>
              <a:rPr lang="en-US" dirty="0"/>
              <a:t>4. </a:t>
            </a:r>
            <a:r>
              <a:rPr lang="en-US" b="1" dirty="0"/>
              <a:t>Why </a:t>
            </a:r>
            <a:endParaRPr lang="en-US" dirty="0"/>
          </a:p>
          <a:p>
            <a:pPr>
              <a:defRPr/>
            </a:pPr>
            <a:r>
              <a:rPr lang="en-US" dirty="0"/>
              <a:t>• Understand if disciplinary actions—such as suspensions and expulsions—are applied equitably across all demographic groups.</a:t>
            </a:r>
            <a:endParaRPr lang="en-US" dirty="0">
              <a:cs typeface="Calibri"/>
            </a:endParaRPr>
          </a:p>
          <a:p>
            <a:pPr>
              <a:defRPr/>
            </a:pPr>
            <a:r>
              <a:rPr lang="en-US" dirty="0"/>
              <a:t>• Investigate if what you are seeing in your community mirrors (or differs from) national trends on discipline disproportionality. </a:t>
            </a:r>
            <a:endParaRPr lang="en-US" dirty="0">
              <a:cs typeface="Calibri"/>
            </a:endParaRPr>
          </a:p>
          <a:p>
            <a:pPr>
              <a:defRPr/>
            </a:pPr>
            <a:r>
              <a:rPr lang="en-US" dirty="0"/>
              <a:t>• Start important conversations about staff beliefs, mindsets, and policies that may be contributing to disproportionate discipline rates. </a:t>
            </a:r>
            <a:endParaRPr lang="en-US" dirty="0">
              <a:cs typeface="Calibri"/>
            </a:endParaRPr>
          </a:p>
          <a:p>
            <a:pPr>
              <a:defRPr/>
            </a:pPr>
            <a:endParaRPr lang="en-US" dirty="0">
              <a:cs typeface="Calibri"/>
            </a:endParaRPr>
          </a:p>
          <a:p>
            <a:pPr>
              <a:defRPr/>
            </a:pPr>
            <a:endParaRPr lang="en-US" dirty="0">
              <a:latin typeface="Calibri" panose="020F0502020204030204"/>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none" dirty="0">
                <a:effectLst/>
                <a:latin typeface="Calibri"/>
                <a:cs typeface="Calibri"/>
              </a:rPr>
              <a:t>Adapted from Fix Systems, Not Students: 7 Must-Ask Questions for District Leaders on Equity</a:t>
            </a:r>
          </a:p>
          <a:p>
            <a:endParaRPr lang="en-US" dirty="0"/>
          </a:p>
        </p:txBody>
      </p:sp>
      <p:sp>
        <p:nvSpPr>
          <p:cNvPr id="4" name="Slide Number Placeholder 3"/>
          <p:cNvSpPr>
            <a:spLocks noGrp="1"/>
          </p:cNvSpPr>
          <p:nvPr>
            <p:ph type="sldNum" sz="quarter" idx="5"/>
          </p:nvPr>
        </p:nvSpPr>
        <p:spPr/>
        <p:txBody>
          <a:bodyPr/>
          <a:lstStyle/>
          <a:p>
            <a:fld id="{D260FBFB-7613-4272-BB94-6DC79A87DC34}" type="slidenum">
              <a:rPr lang="en-US" smtClean="0"/>
              <a:t>25</a:t>
            </a:fld>
            <a:endParaRPr lang="en-US"/>
          </a:p>
        </p:txBody>
      </p:sp>
    </p:spTree>
    <p:extLst>
      <p:ext uri="{BB962C8B-B14F-4D97-AF65-F5344CB8AC3E}">
        <p14:creationId xmlns:p14="http://schemas.microsoft.com/office/powerpoint/2010/main" val="26090640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i="1" dirty="0">
                <a:solidFill>
                  <a:srgbClr val="595959"/>
                </a:solidFill>
                <a:effectLst/>
                <a:latin typeface="Calibri" panose="020F0502020204030204" pitchFamily="34" charset="0"/>
              </a:rPr>
              <a:t>From &lt;</a:t>
            </a:r>
            <a:r>
              <a:rPr lang="en-US" sz="1800" i="1" dirty="0">
                <a:solidFill>
                  <a:srgbClr val="595959"/>
                </a:solidFill>
                <a:effectLst/>
                <a:latin typeface="Calibri" panose="020F0502020204030204" pitchFamily="34" charset="0"/>
                <a:hlinkClick r:id="rId3"/>
              </a:rPr>
              <a:t>https://eclkc.ohs.acf.hhs.gov/publication/understanding-eliminating-expulsion-early-childhood-programs</a:t>
            </a:r>
            <a:r>
              <a:rPr lang="en-US" sz="1800" i="1" dirty="0">
                <a:solidFill>
                  <a:srgbClr val="595959"/>
                </a:solidFill>
                <a:effectLst/>
                <a:latin typeface="Calibri" panose="020F0502020204030204" pitchFamily="34" charset="0"/>
              </a:rPr>
              <a:t>&gt; </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D260FBFB-7613-4272-BB94-6DC79A87DC34}" type="slidenum">
              <a:rPr lang="en-US" smtClean="0"/>
              <a:t>26</a:t>
            </a:fld>
            <a:endParaRPr lang="en-US"/>
          </a:p>
        </p:txBody>
      </p:sp>
    </p:spTree>
    <p:extLst>
      <p:ext uri="{BB962C8B-B14F-4D97-AF65-F5344CB8AC3E}">
        <p14:creationId xmlns:p14="http://schemas.microsoft.com/office/powerpoint/2010/main" val="7539141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D260FBFB-7613-4272-BB94-6DC79A87DC34}" type="slidenum">
              <a:rPr lang="en-US" smtClean="0"/>
              <a:t>27</a:t>
            </a:fld>
            <a:endParaRPr lang="en-US"/>
          </a:p>
        </p:txBody>
      </p:sp>
    </p:spTree>
    <p:extLst>
      <p:ext uri="{BB962C8B-B14F-4D97-AF65-F5344CB8AC3E}">
        <p14:creationId xmlns:p14="http://schemas.microsoft.com/office/powerpoint/2010/main" val="32137222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Quantitative and Qualitative</a:t>
            </a:r>
            <a:endParaRPr lang="en-US" dirty="0">
              <a:cs typeface="Calibri"/>
            </a:endParaRPr>
          </a:p>
          <a:p>
            <a:pPr marL="0" marR="0" lvl="0" indent="0" algn="l" defTabSz="914400">
              <a:lnSpc>
                <a:spcPct val="100000"/>
              </a:lnSpc>
              <a:spcBef>
                <a:spcPts val="0"/>
              </a:spcBef>
              <a:spcAft>
                <a:spcPts val="0"/>
              </a:spcAft>
              <a:buClrTx/>
              <a:buSzTx/>
              <a:buFontTx/>
              <a:buNone/>
              <a:tabLst/>
              <a:defRPr/>
            </a:pPr>
            <a:endParaRPr lang="en-US" dirty="0">
              <a:cs typeface="Calibri"/>
            </a:endParaRPr>
          </a:p>
          <a:p>
            <a:pPr>
              <a:defRPr/>
            </a:pPr>
            <a:r>
              <a:rPr lang="en-US" dirty="0"/>
              <a:t>5 How might our “attendance and chronic absenteeism rates differ by groups of children?  How might our "no show" rates differ by groups of children?</a:t>
            </a:r>
            <a:endParaRPr lang="en-US" dirty="0">
              <a:cs typeface="Calibri"/>
            </a:endParaRPr>
          </a:p>
          <a:p>
            <a:pPr>
              <a:defRPr/>
            </a:pPr>
            <a:endParaRPr lang="en-US" dirty="0"/>
          </a:p>
          <a:p>
            <a:pPr>
              <a:defRPr/>
            </a:pPr>
            <a:r>
              <a:rPr lang="en-US" dirty="0"/>
              <a:t>5. </a:t>
            </a:r>
            <a:r>
              <a:rPr lang="en-US" b="1" dirty="0"/>
              <a:t>Why </a:t>
            </a:r>
            <a:endParaRPr lang="en-US" dirty="0"/>
          </a:p>
          <a:p>
            <a:pPr>
              <a:defRPr/>
            </a:pPr>
            <a:r>
              <a:rPr lang="en-US" dirty="0"/>
              <a:t>• Children can’t develop and learn unless they are present for school or receiving services. Understand if there are groups of children who are attending school less than others or receiving services less than others. </a:t>
            </a:r>
            <a:endParaRPr lang="en-US" dirty="0">
              <a:cs typeface="Calibri"/>
            </a:endParaRPr>
          </a:p>
          <a:p>
            <a:pPr>
              <a:defRPr/>
            </a:pPr>
            <a:r>
              <a:rPr lang="en-US" dirty="0"/>
              <a:t>• Use the data to dig deeper into the factors that may be contributing to attendance disparities. For example, cross-reference your findings with social-emotional learning and outcomes data to begin to understand root causes. </a:t>
            </a:r>
          </a:p>
          <a:p>
            <a:pPr>
              <a:defRPr/>
            </a:pPr>
            <a:endParaRPr lang="en-US" dirty="0">
              <a:cs typeface="Calibri"/>
            </a:endParaRPr>
          </a:p>
          <a:p>
            <a:pPr>
              <a:defRPr/>
            </a:pPr>
            <a:r>
              <a:rPr lang="en-US" dirty="0"/>
              <a:t>6 What is our enrollment by race/ethnicity?</a:t>
            </a:r>
            <a:endParaRPr lang="en-US" dirty="0">
              <a:cs typeface="Calibri"/>
            </a:endParaRPr>
          </a:p>
          <a:p>
            <a:pPr>
              <a:defRPr/>
            </a:pPr>
            <a:endParaRPr lang="en-US" dirty="0"/>
          </a:p>
          <a:p>
            <a:pPr>
              <a:defRPr/>
            </a:pPr>
            <a:r>
              <a:rPr lang="en-US" dirty="0"/>
              <a:t>6. </a:t>
            </a:r>
            <a:r>
              <a:rPr lang="en-US" b="1" dirty="0"/>
              <a:t>Why </a:t>
            </a:r>
            <a:endParaRPr lang="en-US" dirty="0"/>
          </a:p>
          <a:p>
            <a:pPr>
              <a:defRPr/>
            </a:pPr>
            <a:r>
              <a:rPr lang="en-US" dirty="0"/>
              <a:t>• Understand if some groups of children are being over-identified as needing early intervention or early childhood special education. </a:t>
            </a:r>
            <a:endParaRPr lang="en-US" dirty="0">
              <a:cs typeface="Calibri"/>
            </a:endParaRPr>
          </a:p>
          <a:p>
            <a:pPr>
              <a:defRPr/>
            </a:pPr>
            <a:r>
              <a:rPr lang="en-US" dirty="0"/>
              <a:t>• Start conversations about whether intervention processes and systems are equitable; begin a review process and identify opportunities to interrupt bias. </a:t>
            </a:r>
            <a:endParaRPr lang="en-US" dirty="0">
              <a:cs typeface="Calibri"/>
            </a:endParaRPr>
          </a:p>
          <a:p>
            <a:pPr>
              <a:defRPr/>
            </a:pPr>
            <a:r>
              <a:rPr lang="en-US" dirty="0"/>
              <a:t>• Report these metrics to your leadership team to stay accountable to an equity-based system of support. </a:t>
            </a:r>
            <a:endParaRPr lang="en-US" dirty="0">
              <a:cs typeface="Calibri"/>
            </a:endParaRPr>
          </a:p>
          <a:p>
            <a:pPr>
              <a:defRPr/>
            </a:pPr>
            <a:endParaRPr lang="en-US" dirty="0">
              <a:cs typeface="Calibri"/>
            </a:endParaRPr>
          </a:p>
          <a:p>
            <a:pPr>
              <a:defRPr/>
            </a:pPr>
            <a:endParaRPr lang="en-US" dirty="0">
              <a:latin typeface="Calibri" panose="020F0502020204030204"/>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none" dirty="0">
                <a:effectLst/>
                <a:latin typeface="Calibri"/>
                <a:cs typeface="Calibri"/>
              </a:rPr>
              <a:t>Adapted from Fix Systems, Not Students: 7 Must-Ask Questions for District Leaders on Equity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D260FBFB-7613-4272-BB94-6DC79A87DC34}" type="slidenum">
              <a:rPr lang="en-US" smtClean="0"/>
              <a:t>28</a:t>
            </a:fld>
            <a:endParaRPr lang="en-US"/>
          </a:p>
        </p:txBody>
      </p:sp>
    </p:spTree>
    <p:extLst>
      <p:ext uri="{BB962C8B-B14F-4D97-AF65-F5344CB8AC3E}">
        <p14:creationId xmlns:p14="http://schemas.microsoft.com/office/powerpoint/2010/main" val="12467803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Connect each questions to EI/ECSE and data they may already be collecting or data they may need to collect.  </a:t>
            </a: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Quantitative and Qualitative</a:t>
            </a:r>
            <a:endParaRPr lang="en-US" dirty="0">
              <a:cs typeface="Calibri"/>
            </a:endParaRPr>
          </a:p>
          <a:p>
            <a:endParaRPr lang="en-US" dirty="0">
              <a:cs typeface="Calibri"/>
            </a:endParaRPr>
          </a:p>
          <a:p>
            <a:r>
              <a:rPr lang="en-US" dirty="0"/>
              <a:t>7 Do our service providers, teachers, and staff have an asset-based or strength-based system for supporting each and every child?</a:t>
            </a:r>
            <a:endParaRPr lang="en-US" dirty="0">
              <a:cs typeface="Calibri"/>
            </a:endParaRPr>
          </a:p>
          <a:p>
            <a:endParaRPr lang="en-US" dirty="0"/>
          </a:p>
          <a:p>
            <a:r>
              <a:rPr lang="en-US" dirty="0"/>
              <a:t>7. </a:t>
            </a:r>
            <a:r>
              <a:rPr lang="en-US" b="1" dirty="0"/>
              <a:t>This last question brings it all together. </a:t>
            </a:r>
            <a:r>
              <a:rPr lang="en-US" dirty="0"/>
              <a:t>You have an abundance of equity data across outcomes, behavior, attendance, and social-emotional learning. These data are useful on their own—but they're </a:t>
            </a:r>
            <a:r>
              <a:rPr lang="en-US" b="1" dirty="0"/>
              <a:t>much more powerful together</a:t>
            </a:r>
            <a:r>
              <a:rPr lang="en-US" dirty="0"/>
              <a:t>. The magic happens when administrators, staff and families can triangulate data across multiple domains to unpack inequities and think collaboratively about strategies for promoting equity and inclusion. </a:t>
            </a:r>
            <a:endParaRPr lang="en-US" dirty="0">
              <a:cs typeface="Calibri"/>
            </a:endParaRPr>
          </a:p>
          <a:p>
            <a:endParaRPr lang="en-US" dirty="0">
              <a:cs typeface="Calibri"/>
            </a:endParaRPr>
          </a:p>
          <a:p>
            <a:endParaRPr lang="en-US" dirty="0">
              <a:latin typeface="Calibri" panose="020F0502020204030204"/>
              <a:cs typeface="Calibri" panose="020F0502020204030204"/>
            </a:endParaRPr>
          </a:p>
          <a:p>
            <a:endParaRPr lang="en-US" dirty="0">
              <a:latin typeface="Calibri" panose="020F0502020204030204"/>
              <a:cs typeface="Calibri" panose="020F0502020204030204"/>
            </a:endParaRPr>
          </a:p>
          <a:p>
            <a:pPr marL="0" marR="0">
              <a:spcBef>
                <a:spcPts val="0"/>
              </a:spcBef>
              <a:spcAft>
                <a:spcPts val="0"/>
              </a:spcAft>
            </a:pPr>
            <a:endParaRPr lang="en-US" sz="1800" b="1" u="sng" dirty="0">
              <a:effectLst/>
              <a:latin typeface="Calibri" panose="020F0502020204030204" pitchFamily="34" charset="0"/>
              <a:cs typeface="Calibri"/>
            </a:endParaRPr>
          </a:p>
          <a:p>
            <a:pPr marL="0" marR="0">
              <a:spcBef>
                <a:spcPts val="0"/>
              </a:spcBef>
              <a:spcAft>
                <a:spcPts val="0"/>
              </a:spcAft>
            </a:pPr>
            <a:endParaRPr lang="en-US" sz="1800" b="1" u="sng" dirty="0">
              <a:effectLst/>
              <a:latin typeface="Calibri" panose="020F0502020204030204" pitchFamily="34" charset="0"/>
            </a:endParaRPr>
          </a:p>
          <a:p>
            <a:pPr marL="0" marR="0">
              <a:spcBef>
                <a:spcPts val="0"/>
              </a:spcBef>
              <a:spcAft>
                <a:spcPts val="0"/>
              </a:spcAft>
            </a:pPr>
            <a:r>
              <a:rPr lang="en-US" sz="1800" b="0" u="none" dirty="0">
                <a:effectLst/>
                <a:latin typeface="Calibri"/>
                <a:cs typeface="Calibri"/>
              </a:rPr>
              <a:t>Adapted from Fix Systems, Not Students: 7 Must-Ask Questions for District Leaders on Equity</a:t>
            </a:r>
          </a:p>
          <a:p>
            <a:endParaRPr lang="en-US" dirty="0"/>
          </a:p>
        </p:txBody>
      </p:sp>
      <p:sp>
        <p:nvSpPr>
          <p:cNvPr id="4" name="Slide Number Placeholder 3"/>
          <p:cNvSpPr>
            <a:spLocks noGrp="1"/>
          </p:cNvSpPr>
          <p:nvPr>
            <p:ph type="sldNum" sz="quarter" idx="5"/>
          </p:nvPr>
        </p:nvSpPr>
        <p:spPr/>
        <p:txBody>
          <a:bodyPr/>
          <a:lstStyle/>
          <a:p>
            <a:fld id="{D260FBFB-7613-4272-BB94-6DC79A87DC34}" type="slidenum">
              <a:rPr lang="en-US" smtClean="0"/>
              <a:t>29</a:t>
            </a:fld>
            <a:endParaRPr lang="en-US"/>
          </a:p>
        </p:txBody>
      </p:sp>
    </p:spTree>
    <p:extLst>
      <p:ext uri="{BB962C8B-B14F-4D97-AF65-F5344CB8AC3E}">
        <p14:creationId xmlns:p14="http://schemas.microsoft.com/office/powerpoint/2010/main" val="34822477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r>
              <a:rPr lang="en-US" dirty="0"/>
              <a:t>Advancing equity takes focus and commitment. It also requires us to ask the right questions. Reflective, probing questions can help build a "data story" that identifies gaps in children’s outcomes and explores adult capacity around equity. </a:t>
            </a:r>
            <a:r>
              <a:rPr lang="en-US" b="1" u="sng" dirty="0"/>
              <a:t>Only then can you take meaningful action to build the inclusive, equitable programs that our children and families deserve.</a:t>
            </a:r>
            <a:endParaRPr lang="en-US" dirty="0"/>
          </a:p>
          <a:p>
            <a:r>
              <a:rPr lang="en-US" dirty="0"/>
              <a:t>Adapted from Fix Systems, Not Students: 7 Must-Ask Questions for District Leaders on Equity</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D260FBFB-7613-4272-BB94-6DC79A87DC34}" type="slidenum">
              <a:rPr lang="en-US" smtClean="0"/>
              <a:t>30</a:t>
            </a:fld>
            <a:endParaRPr lang="en-US"/>
          </a:p>
        </p:txBody>
      </p:sp>
    </p:spTree>
    <p:extLst>
      <p:ext uri="{BB962C8B-B14F-4D97-AF65-F5344CB8AC3E}">
        <p14:creationId xmlns:p14="http://schemas.microsoft.com/office/powerpoint/2010/main" val="31071594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What do you think of when I say data and equity?</a:t>
            </a:r>
          </a:p>
          <a:p>
            <a:r>
              <a:rPr lang="en-US" dirty="0">
                <a:cs typeface="Calibri"/>
              </a:rPr>
              <a:t>.</a:t>
            </a:r>
          </a:p>
          <a:p>
            <a:endParaRPr lang="en-US" dirty="0">
              <a:cs typeface="Calibri"/>
            </a:endParaRPr>
          </a:p>
        </p:txBody>
      </p:sp>
      <p:sp>
        <p:nvSpPr>
          <p:cNvPr id="4" name="Slide Number Placeholder 3"/>
          <p:cNvSpPr>
            <a:spLocks noGrp="1"/>
          </p:cNvSpPr>
          <p:nvPr>
            <p:ph type="sldNum" sz="quarter" idx="5"/>
          </p:nvPr>
        </p:nvSpPr>
        <p:spPr/>
        <p:txBody>
          <a:bodyPr/>
          <a:lstStyle/>
          <a:p>
            <a:fld id="{D260FBFB-7613-4272-BB94-6DC79A87DC34}" type="slidenum">
              <a:rPr lang="en-US" smtClean="0"/>
              <a:t>31</a:t>
            </a:fld>
            <a:endParaRPr lang="en-US"/>
          </a:p>
        </p:txBody>
      </p:sp>
    </p:spTree>
    <p:extLst>
      <p:ext uri="{BB962C8B-B14F-4D97-AF65-F5344CB8AC3E}">
        <p14:creationId xmlns:p14="http://schemas.microsoft.com/office/powerpoint/2010/main" val="14643018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r>
              <a:rPr lang="en-US"/>
              <a:t>Pandemic has taught us is that you can’t wait for a crisis to build the infrastructure.</a:t>
            </a:r>
            <a:endParaRPr lang="en-US">
              <a:cs typeface="Calibri" panose="020F0502020204030204"/>
            </a:endParaRPr>
          </a:p>
        </p:txBody>
      </p:sp>
      <p:sp>
        <p:nvSpPr>
          <p:cNvPr id="4" name="Slide Number Placeholder 3"/>
          <p:cNvSpPr>
            <a:spLocks noGrp="1"/>
          </p:cNvSpPr>
          <p:nvPr>
            <p:ph type="sldNum" sz="quarter" idx="5"/>
          </p:nvPr>
        </p:nvSpPr>
        <p:spPr/>
        <p:txBody>
          <a:bodyPr/>
          <a:lstStyle/>
          <a:p>
            <a:fld id="{D260FBFB-7613-4272-BB94-6DC79A87DC34}" type="slidenum">
              <a:rPr lang="en-US" smtClean="0"/>
              <a:t>33</a:t>
            </a:fld>
            <a:endParaRPr lang="en-US"/>
          </a:p>
        </p:txBody>
      </p:sp>
    </p:spTree>
    <p:extLst>
      <p:ext uri="{BB962C8B-B14F-4D97-AF65-F5344CB8AC3E}">
        <p14:creationId xmlns:p14="http://schemas.microsoft.com/office/powerpoint/2010/main" val="31533189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endParaRPr lang="en-US">
              <a:cs typeface="Calibri"/>
            </a:endParaRPr>
          </a:p>
          <a:p>
            <a:endParaRPr lang="en-US"/>
          </a:p>
          <a:p>
            <a:r>
              <a:rPr lang="en-US"/>
              <a:t>Need to be questioned.  </a:t>
            </a:r>
            <a:endParaRPr lang="en-US">
              <a:cs typeface="Calibri"/>
            </a:endParaRPr>
          </a:p>
          <a:p>
            <a:r>
              <a:rPr lang="en-US"/>
              <a:t>Created in process that involves many decisions – that reflect the mental models of the people who made them.</a:t>
            </a:r>
            <a:endParaRPr lang="en-US">
              <a:cs typeface="Calibri"/>
            </a:endParaRPr>
          </a:p>
        </p:txBody>
      </p:sp>
      <p:sp>
        <p:nvSpPr>
          <p:cNvPr id="4" name="Slide Number Placeholder 3"/>
          <p:cNvSpPr>
            <a:spLocks noGrp="1"/>
          </p:cNvSpPr>
          <p:nvPr>
            <p:ph type="sldNum" sz="quarter" idx="5"/>
          </p:nvPr>
        </p:nvSpPr>
        <p:spPr/>
        <p:txBody>
          <a:bodyPr/>
          <a:lstStyle/>
          <a:p>
            <a:fld id="{D260FBFB-7613-4272-BB94-6DC79A87DC34}" type="slidenum">
              <a:rPr lang="en-US" smtClean="0"/>
              <a:t>34</a:t>
            </a:fld>
            <a:endParaRPr lang="en-US"/>
          </a:p>
        </p:txBody>
      </p:sp>
    </p:spTree>
    <p:extLst>
      <p:ext uri="{BB962C8B-B14F-4D97-AF65-F5344CB8AC3E}">
        <p14:creationId xmlns:p14="http://schemas.microsoft.com/office/powerpoint/2010/main" val="42084257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D260FBFB-7613-4272-BB94-6DC79A87DC34}" type="slidenum">
              <a:rPr lang="en-US" smtClean="0"/>
              <a:t>37</a:t>
            </a:fld>
            <a:endParaRPr lang="en-US"/>
          </a:p>
        </p:txBody>
      </p:sp>
    </p:spTree>
    <p:extLst>
      <p:ext uri="{BB962C8B-B14F-4D97-AF65-F5344CB8AC3E}">
        <p14:creationId xmlns:p14="http://schemas.microsoft.com/office/powerpoint/2010/main" val="3524523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a:t>
            </a:r>
            <a:r>
              <a:rPr lang="en-US" b="0" i="0" dirty="0">
                <a:solidFill>
                  <a:srgbClr val="222222"/>
                </a:solidFill>
                <a:effectLst/>
                <a:latin typeface="Arial" panose="020B0604020202020204" pitchFamily="34" charset="0"/>
              </a:rPr>
              <a:t>Park, V. (2018). Leading data conversation moves: Toward data-informed leadership for equity and learning. </a:t>
            </a:r>
            <a:r>
              <a:rPr lang="en-US" b="0" i="1" dirty="0">
                <a:solidFill>
                  <a:srgbClr val="222222"/>
                </a:solidFill>
                <a:effectLst/>
                <a:latin typeface="Arial" panose="020B0604020202020204" pitchFamily="34" charset="0"/>
              </a:rPr>
              <a:t>Educational Administration Quarterly</a:t>
            </a:r>
            <a:r>
              <a:rPr lang="en-US" b="0" i="0" dirty="0">
                <a:solidFill>
                  <a:srgbClr val="222222"/>
                </a:solidFill>
                <a:effectLst/>
                <a:latin typeface="Arial" panose="020B0604020202020204" pitchFamily="34" charset="0"/>
              </a:rPr>
              <a:t>, </a:t>
            </a:r>
            <a:r>
              <a:rPr lang="en-US" b="0" i="1" dirty="0">
                <a:solidFill>
                  <a:srgbClr val="222222"/>
                </a:solidFill>
                <a:effectLst/>
                <a:latin typeface="Arial" panose="020B0604020202020204" pitchFamily="34" charset="0"/>
              </a:rPr>
              <a:t>54</a:t>
            </a:r>
            <a:r>
              <a:rPr lang="en-US" b="0" i="0" dirty="0">
                <a:solidFill>
                  <a:srgbClr val="222222"/>
                </a:solidFill>
                <a:effectLst/>
                <a:latin typeface="Arial" panose="020B0604020202020204" pitchFamily="34" charset="0"/>
              </a:rPr>
              <a:t>(4), 617-647.</a:t>
            </a:r>
          </a:p>
          <a:p>
            <a:r>
              <a:rPr lang="en-US" b="0" i="0" dirty="0">
                <a:solidFill>
                  <a:srgbClr val="222222"/>
                </a:solidFill>
                <a:effectLst/>
                <a:latin typeface="Arial" panose="020B0604020202020204" pitchFamily="34" charset="0"/>
              </a:rPr>
              <a:t>Source: </a:t>
            </a:r>
            <a:r>
              <a:rPr lang="en-US" b="0" i="0" dirty="0">
                <a:solidFill>
                  <a:srgbClr val="3C3C3C"/>
                </a:solidFill>
                <a:effectLst/>
                <a:latin typeface="ff-meta-web-pro"/>
              </a:rPr>
              <a:t>The Annie E. Casey Foundation. (2014). </a:t>
            </a:r>
            <a:r>
              <a:rPr lang="en-US" b="0" i="1" dirty="0">
                <a:solidFill>
                  <a:srgbClr val="3C3C3C"/>
                </a:solidFill>
                <a:effectLst/>
                <a:latin typeface="ff-meta-web-pro"/>
              </a:rPr>
              <a:t>Race Equity and Inclusion Action Guide </a:t>
            </a:r>
            <a:r>
              <a:rPr lang="en-US" b="0" i="0" dirty="0">
                <a:solidFill>
                  <a:srgbClr val="3C3C3C"/>
                </a:solidFill>
                <a:effectLst/>
                <a:latin typeface="ff-meta-web-pro"/>
              </a:rPr>
              <a:t>. Baltimore, MD: Author. Retrieved from URLhttps://www.aecf.org/resources/race-equity-and-inclusion-action-guide#summary</a:t>
            </a:r>
            <a:endParaRPr lang="en-US" dirty="0"/>
          </a:p>
        </p:txBody>
      </p:sp>
      <p:sp>
        <p:nvSpPr>
          <p:cNvPr id="4" name="Slide Number Placeholder 3"/>
          <p:cNvSpPr>
            <a:spLocks noGrp="1"/>
          </p:cNvSpPr>
          <p:nvPr>
            <p:ph type="sldNum" sz="quarter" idx="5"/>
          </p:nvPr>
        </p:nvSpPr>
        <p:spPr/>
        <p:txBody>
          <a:bodyPr/>
          <a:lstStyle/>
          <a:p>
            <a:fld id="{D260FBFB-7613-4272-BB94-6DC79A87DC34}" type="slidenum">
              <a:rPr lang="en-US" smtClean="0"/>
              <a:t>5</a:t>
            </a:fld>
            <a:endParaRPr lang="en-US"/>
          </a:p>
        </p:txBody>
      </p:sp>
    </p:spTree>
    <p:extLst>
      <p:ext uri="{BB962C8B-B14F-4D97-AF65-F5344CB8AC3E}">
        <p14:creationId xmlns:p14="http://schemas.microsoft.com/office/powerpoint/2010/main" val="8565415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D260FBFB-7613-4272-BB94-6DC79A87DC34}" type="slidenum">
              <a:rPr lang="en-US" smtClean="0"/>
              <a:t>38</a:t>
            </a:fld>
            <a:endParaRPr lang="en-US"/>
          </a:p>
        </p:txBody>
      </p:sp>
    </p:spTree>
    <p:extLst>
      <p:ext uri="{BB962C8B-B14F-4D97-AF65-F5344CB8AC3E}">
        <p14:creationId xmlns:p14="http://schemas.microsoft.com/office/powerpoint/2010/main" val="32155599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a:p>
            <a:r>
              <a:rPr lang="en-US"/>
              <a:t>Will see this called the data life cycle.  Will see different number of steps. Different labels.   We have added step 6.  Data is an asset.  It is also about power.  How much value is obtained from it depends on how it is used. You have taken something from people that belongs to them.  For good reason – for some benefits.  You have a responsibility to use that information for the greater good..   </a:t>
            </a:r>
            <a:endParaRPr lang="en-US">
              <a:cs typeface="Calibri" panose="020F0502020204030204"/>
            </a:endParaRPr>
          </a:p>
        </p:txBody>
      </p:sp>
      <p:sp>
        <p:nvSpPr>
          <p:cNvPr id="4" name="Slide Number Placeholder 3"/>
          <p:cNvSpPr>
            <a:spLocks noGrp="1"/>
          </p:cNvSpPr>
          <p:nvPr>
            <p:ph type="sldNum" sz="quarter" idx="5"/>
          </p:nvPr>
        </p:nvSpPr>
        <p:spPr/>
        <p:txBody>
          <a:bodyPr/>
          <a:lstStyle/>
          <a:p>
            <a:fld id="{D260FBFB-7613-4272-BB94-6DC79A87DC34}" type="slidenum">
              <a:rPr lang="en-US" smtClean="0"/>
              <a:t>39</a:t>
            </a:fld>
            <a:endParaRPr lang="en-US"/>
          </a:p>
        </p:txBody>
      </p:sp>
    </p:spTree>
    <p:extLst>
      <p:ext uri="{BB962C8B-B14F-4D97-AF65-F5344CB8AC3E}">
        <p14:creationId xmlns:p14="http://schemas.microsoft.com/office/powerpoint/2010/main" val="39574997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D260FBFB-7613-4272-BB94-6DC79A87DC34}" type="slidenum">
              <a:rPr lang="en-US" smtClean="0"/>
              <a:t>40</a:t>
            </a:fld>
            <a:endParaRPr lang="en-US"/>
          </a:p>
        </p:txBody>
      </p:sp>
    </p:spTree>
    <p:extLst>
      <p:ext uri="{BB962C8B-B14F-4D97-AF65-F5344CB8AC3E}">
        <p14:creationId xmlns:p14="http://schemas.microsoft.com/office/powerpoint/2010/main" val="29186868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Cindy</a:t>
            </a:r>
          </a:p>
          <a:p>
            <a:endParaRPr lang="en-US"/>
          </a:p>
        </p:txBody>
      </p:sp>
      <p:sp>
        <p:nvSpPr>
          <p:cNvPr id="4" name="Slide Number Placeholder 3"/>
          <p:cNvSpPr>
            <a:spLocks noGrp="1"/>
          </p:cNvSpPr>
          <p:nvPr>
            <p:ph type="sldNum" sz="quarter" idx="5"/>
          </p:nvPr>
        </p:nvSpPr>
        <p:spPr/>
        <p:txBody>
          <a:bodyPr/>
          <a:lstStyle/>
          <a:p>
            <a:fld id="{D260FBFB-7613-4272-BB94-6DC79A87DC34}" type="slidenum">
              <a:rPr lang="en-US" smtClean="0"/>
              <a:t>41</a:t>
            </a:fld>
            <a:endParaRPr lang="en-US"/>
          </a:p>
        </p:txBody>
      </p:sp>
    </p:spTree>
    <p:extLst>
      <p:ext uri="{BB962C8B-B14F-4D97-AF65-F5344CB8AC3E}">
        <p14:creationId xmlns:p14="http://schemas.microsoft.com/office/powerpoint/2010/main" val="13395869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endParaRPr lang="en-US"/>
          </a:p>
          <a:p>
            <a:endParaRPr lang="en-US">
              <a:cs typeface="Calibri"/>
            </a:endParaRPr>
          </a:p>
        </p:txBody>
      </p:sp>
      <p:sp>
        <p:nvSpPr>
          <p:cNvPr id="4" name="Slide Number Placeholder 3"/>
          <p:cNvSpPr>
            <a:spLocks noGrp="1"/>
          </p:cNvSpPr>
          <p:nvPr>
            <p:ph type="sldNum" sz="quarter" idx="5"/>
          </p:nvPr>
        </p:nvSpPr>
        <p:spPr/>
        <p:txBody>
          <a:bodyPr/>
          <a:lstStyle/>
          <a:p>
            <a:fld id="{D260FBFB-7613-4272-BB94-6DC79A87DC34}" type="slidenum">
              <a:rPr lang="en-US" smtClean="0"/>
              <a:t>42</a:t>
            </a:fld>
            <a:endParaRPr lang="en-US"/>
          </a:p>
        </p:txBody>
      </p:sp>
    </p:spTree>
    <p:extLst>
      <p:ext uri="{BB962C8B-B14F-4D97-AF65-F5344CB8AC3E}">
        <p14:creationId xmlns:p14="http://schemas.microsoft.com/office/powerpoint/2010/main" val="33297216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endParaRPr lang="en-US"/>
          </a:p>
          <a:p>
            <a:endParaRPr lang="en-US">
              <a:cs typeface="Calibri"/>
            </a:endParaRPr>
          </a:p>
        </p:txBody>
      </p:sp>
      <p:sp>
        <p:nvSpPr>
          <p:cNvPr id="4" name="Slide Number Placeholder 3"/>
          <p:cNvSpPr>
            <a:spLocks noGrp="1"/>
          </p:cNvSpPr>
          <p:nvPr>
            <p:ph type="sldNum" sz="quarter" idx="5"/>
          </p:nvPr>
        </p:nvSpPr>
        <p:spPr/>
        <p:txBody>
          <a:bodyPr/>
          <a:lstStyle/>
          <a:p>
            <a:fld id="{D260FBFB-7613-4272-BB94-6DC79A87DC34}" type="slidenum">
              <a:rPr lang="en-US" smtClean="0"/>
              <a:t>43</a:t>
            </a:fld>
            <a:endParaRPr lang="en-US"/>
          </a:p>
        </p:txBody>
      </p:sp>
    </p:spTree>
    <p:extLst>
      <p:ext uri="{BB962C8B-B14F-4D97-AF65-F5344CB8AC3E}">
        <p14:creationId xmlns:p14="http://schemas.microsoft.com/office/powerpoint/2010/main" val="494089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260FBFB-7613-4272-BB94-6DC79A87DC34}" type="slidenum">
              <a:rPr lang="en-US" smtClean="0"/>
              <a:t>44</a:t>
            </a:fld>
            <a:endParaRPr lang="en-US"/>
          </a:p>
        </p:txBody>
      </p:sp>
    </p:spTree>
    <p:extLst>
      <p:ext uri="{BB962C8B-B14F-4D97-AF65-F5344CB8AC3E}">
        <p14:creationId xmlns:p14="http://schemas.microsoft.com/office/powerpoint/2010/main" val="508028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danger in not disaggregating.</a:t>
            </a:r>
          </a:p>
        </p:txBody>
      </p:sp>
      <p:sp>
        <p:nvSpPr>
          <p:cNvPr id="4" name="Slide Number Placeholder 3"/>
          <p:cNvSpPr>
            <a:spLocks noGrp="1"/>
          </p:cNvSpPr>
          <p:nvPr>
            <p:ph type="sldNum" sz="quarter" idx="5"/>
          </p:nvPr>
        </p:nvSpPr>
        <p:spPr/>
        <p:txBody>
          <a:bodyPr/>
          <a:lstStyle/>
          <a:p>
            <a:fld id="{D260FBFB-7613-4272-BB94-6DC79A87DC34}" type="slidenum">
              <a:rPr lang="en-US" smtClean="0"/>
              <a:t>45</a:t>
            </a:fld>
            <a:endParaRPr lang="en-US"/>
          </a:p>
        </p:txBody>
      </p:sp>
    </p:spTree>
    <p:extLst>
      <p:ext uri="{BB962C8B-B14F-4D97-AF65-F5344CB8AC3E}">
        <p14:creationId xmlns:p14="http://schemas.microsoft.com/office/powerpoint/2010/main" val="21895581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D260FBFB-7613-4272-BB94-6DC79A87DC34}" type="slidenum">
              <a:rPr lang="en-US" smtClean="0"/>
              <a:t>46</a:t>
            </a:fld>
            <a:endParaRPr lang="en-US"/>
          </a:p>
        </p:txBody>
      </p:sp>
    </p:spTree>
    <p:extLst>
      <p:ext uri="{BB962C8B-B14F-4D97-AF65-F5344CB8AC3E}">
        <p14:creationId xmlns:p14="http://schemas.microsoft.com/office/powerpoint/2010/main" val="1397845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Cindy</a:t>
            </a:r>
          </a:p>
          <a:p>
            <a:endParaRPr lang="en-US"/>
          </a:p>
          <a:p>
            <a:endParaRPr lang="en-US">
              <a:cs typeface="Calibri"/>
            </a:endParaRPr>
          </a:p>
        </p:txBody>
      </p:sp>
      <p:sp>
        <p:nvSpPr>
          <p:cNvPr id="4" name="Slide Number Placeholder 3"/>
          <p:cNvSpPr>
            <a:spLocks noGrp="1"/>
          </p:cNvSpPr>
          <p:nvPr>
            <p:ph type="sldNum" sz="quarter" idx="5"/>
          </p:nvPr>
        </p:nvSpPr>
        <p:spPr/>
        <p:txBody>
          <a:bodyPr/>
          <a:lstStyle/>
          <a:p>
            <a:fld id="{D260FBFB-7613-4272-BB94-6DC79A87DC34}" type="slidenum">
              <a:rPr lang="en-US" smtClean="0"/>
              <a:t>51</a:t>
            </a:fld>
            <a:endParaRPr lang="en-US"/>
          </a:p>
        </p:txBody>
      </p:sp>
    </p:spTree>
    <p:extLst>
      <p:ext uri="{BB962C8B-B14F-4D97-AF65-F5344CB8AC3E}">
        <p14:creationId xmlns:p14="http://schemas.microsoft.com/office/powerpoint/2010/main" val="3841115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5E69EC22-8000-4A01-AE86-242F21553022}" type="slidenum">
              <a:rPr lang="en-US" smtClean="0"/>
              <a:t>8</a:t>
            </a:fld>
            <a:endParaRPr lang="en-US"/>
          </a:p>
        </p:txBody>
      </p:sp>
    </p:spTree>
    <p:extLst>
      <p:ext uri="{BB962C8B-B14F-4D97-AF65-F5344CB8AC3E}">
        <p14:creationId xmlns:p14="http://schemas.microsoft.com/office/powerpoint/2010/main" val="32111769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Present the finding to mitigate against deficit interpretations.</a:t>
            </a:r>
          </a:p>
        </p:txBody>
      </p:sp>
      <p:sp>
        <p:nvSpPr>
          <p:cNvPr id="4" name="Slide Number Placeholder 3"/>
          <p:cNvSpPr>
            <a:spLocks noGrp="1"/>
          </p:cNvSpPr>
          <p:nvPr>
            <p:ph type="sldNum" sz="quarter" idx="5"/>
          </p:nvPr>
        </p:nvSpPr>
        <p:spPr/>
        <p:txBody>
          <a:bodyPr/>
          <a:lstStyle/>
          <a:p>
            <a:fld id="{D260FBFB-7613-4272-BB94-6DC79A87DC34}" type="slidenum">
              <a:rPr lang="en-US" smtClean="0"/>
              <a:t>52</a:t>
            </a:fld>
            <a:endParaRPr lang="en-US"/>
          </a:p>
        </p:txBody>
      </p:sp>
    </p:spTree>
    <p:extLst>
      <p:ext uri="{BB962C8B-B14F-4D97-AF65-F5344CB8AC3E}">
        <p14:creationId xmlns:p14="http://schemas.microsoft.com/office/powerpoint/2010/main" val="33580768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Involve stakeholders throughout but especially with the interpretation of the data.</a:t>
            </a:r>
          </a:p>
        </p:txBody>
      </p:sp>
      <p:sp>
        <p:nvSpPr>
          <p:cNvPr id="4" name="Slide Number Placeholder 3"/>
          <p:cNvSpPr>
            <a:spLocks noGrp="1"/>
          </p:cNvSpPr>
          <p:nvPr>
            <p:ph type="sldNum" sz="quarter" idx="5"/>
          </p:nvPr>
        </p:nvSpPr>
        <p:spPr/>
        <p:txBody>
          <a:bodyPr/>
          <a:lstStyle/>
          <a:p>
            <a:fld id="{D260FBFB-7613-4272-BB94-6DC79A87DC34}" type="slidenum">
              <a:rPr lang="en-US" smtClean="0"/>
              <a:t>53</a:t>
            </a:fld>
            <a:endParaRPr lang="en-US"/>
          </a:p>
        </p:txBody>
      </p:sp>
    </p:spTree>
    <p:extLst>
      <p:ext uri="{BB962C8B-B14F-4D97-AF65-F5344CB8AC3E}">
        <p14:creationId xmlns:p14="http://schemas.microsoft.com/office/powerpoint/2010/main" val="29732708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D260FBFB-7613-4272-BB94-6DC79A87DC34}" type="slidenum">
              <a:rPr lang="en-US" smtClean="0"/>
              <a:t>54</a:t>
            </a:fld>
            <a:endParaRPr lang="en-US"/>
          </a:p>
        </p:txBody>
      </p:sp>
    </p:spTree>
    <p:extLst>
      <p:ext uri="{BB962C8B-B14F-4D97-AF65-F5344CB8AC3E}">
        <p14:creationId xmlns:p14="http://schemas.microsoft.com/office/powerpoint/2010/main" val="22914843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D260FBFB-7613-4272-BB94-6DC79A87DC34}" type="slidenum">
              <a:rPr lang="en-US" smtClean="0"/>
              <a:t>56</a:t>
            </a:fld>
            <a:endParaRPr lang="en-US"/>
          </a:p>
        </p:txBody>
      </p:sp>
    </p:spTree>
    <p:extLst>
      <p:ext uri="{BB962C8B-B14F-4D97-AF65-F5344CB8AC3E}">
        <p14:creationId xmlns:p14="http://schemas.microsoft.com/office/powerpoint/2010/main" val="3289555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Organizations often treat adaptive challenge as technical ones.</a:t>
            </a:r>
          </a:p>
        </p:txBody>
      </p:sp>
      <p:sp>
        <p:nvSpPr>
          <p:cNvPr id="4" name="Slide Number Placeholder 3"/>
          <p:cNvSpPr>
            <a:spLocks noGrp="1"/>
          </p:cNvSpPr>
          <p:nvPr>
            <p:ph type="sldNum" sz="quarter" idx="5"/>
          </p:nvPr>
        </p:nvSpPr>
        <p:spPr/>
        <p:txBody>
          <a:bodyPr/>
          <a:lstStyle/>
          <a:p>
            <a:fld id="{D260FBFB-7613-4272-BB94-6DC79A87DC34}" type="slidenum">
              <a:rPr lang="en-US" smtClean="0"/>
              <a:t>11</a:t>
            </a:fld>
            <a:endParaRPr lang="en-US"/>
          </a:p>
        </p:txBody>
      </p:sp>
    </p:spTree>
    <p:extLst>
      <p:ext uri="{BB962C8B-B14F-4D97-AF65-F5344CB8AC3E}">
        <p14:creationId xmlns:p14="http://schemas.microsoft.com/office/powerpoint/2010/main" val="3975782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Char char="•"/>
            </a:pPr>
            <a:endParaRPr lang="en-US" b="0" i="0" u="none" strike="noStrike">
              <a:solidFill>
                <a:srgbClr val="000000"/>
              </a:solidFill>
              <a:effectLst/>
              <a:latin typeface="Tahoma" panose="020B0604030504040204" pitchFamily="34" charset="0"/>
            </a:endParaRPr>
          </a:p>
          <a:p>
            <a:pPr algn="l" rtl="0" fontAlgn="base">
              <a:buFont typeface="Arial" panose="020B0604020202020204" pitchFamily="34" charset="0"/>
              <a:buChar char="•"/>
            </a:pPr>
            <a:endParaRPr lang="en-US" b="0" i="0" u="none" strike="noStrike">
              <a:solidFill>
                <a:srgbClr val="000000"/>
              </a:solidFill>
              <a:effectLst/>
              <a:latin typeface="Tahoma" panose="020B0604030504040204" pitchFamily="34" charset="0"/>
            </a:endParaRPr>
          </a:p>
          <a:p>
            <a:pPr algn="l" rtl="0" fontAlgn="base">
              <a:buFont typeface="Arial" panose="020B0604020202020204" pitchFamily="34" charset="0"/>
              <a:buChar char="•"/>
            </a:pPr>
            <a:r>
              <a:rPr lang="en-US" b="0" i="0" u="none" strike="noStrike">
                <a:solidFill>
                  <a:srgbClr val="000000"/>
                </a:solidFill>
                <a:effectLst/>
                <a:latin typeface="Tahoma" panose="020B0604030504040204" pitchFamily="34" charset="0"/>
              </a:rPr>
              <a:t>Focus  on Stakeholder Engagement : Unique life stories that give them motivation to serve as thought leaders and change agents on behalf of </a:t>
            </a:r>
            <a:r>
              <a:rPr lang="en-US" b="0" i="1" u="none" strike="noStrike">
                <a:solidFill>
                  <a:srgbClr val="000000"/>
                </a:solidFill>
                <a:effectLst/>
                <a:latin typeface="Tahoma" panose="020B0604030504040204" pitchFamily="34" charset="0"/>
              </a:rPr>
              <a:t>all </a:t>
            </a:r>
            <a:r>
              <a:rPr lang="en-US" b="0" i="0" u="none" strike="noStrike">
                <a:solidFill>
                  <a:srgbClr val="000000"/>
                </a:solidFill>
                <a:effectLst/>
                <a:latin typeface="Tahoma" panose="020B0604030504040204" pitchFamily="34" charset="0"/>
              </a:rPr>
              <a:t>children and families, not just their own.</a:t>
            </a:r>
            <a:r>
              <a:rPr lang="en-US" b="0" i="0">
                <a:solidFill>
                  <a:srgbClr val="000000"/>
                </a:solidFill>
                <a:effectLst/>
                <a:latin typeface="Tahoma" panose="020B0604030504040204" pitchFamily="34" charset="0"/>
              </a:rPr>
              <a:t>​</a:t>
            </a:r>
            <a:endParaRPr lang="en-US" b="0" i="0">
              <a:solidFill>
                <a:srgbClr val="000000"/>
              </a:solidFill>
              <a:effectLst/>
              <a:latin typeface="Arial" panose="020B0604020202020204" pitchFamily="34" charset="0"/>
            </a:endParaRPr>
          </a:p>
          <a:p>
            <a:pPr algn="l" rtl="0" fontAlgn="base">
              <a:buFont typeface="Arial" panose="020B0604020202020204" pitchFamily="34" charset="0"/>
              <a:buChar char="•"/>
            </a:pPr>
            <a:r>
              <a:rPr lang="en-US" b="0" i="0" u="none" strike="noStrike">
                <a:solidFill>
                  <a:srgbClr val="000000"/>
                </a:solidFill>
                <a:effectLst/>
                <a:latin typeface="Tahoma" panose="020B0604030504040204" pitchFamily="34" charset="0"/>
              </a:rPr>
              <a:t>Different levels of access to information and support.</a:t>
            </a:r>
            <a:r>
              <a:rPr lang="en-US" b="0" i="0">
                <a:solidFill>
                  <a:srgbClr val="000000"/>
                </a:solidFill>
                <a:effectLst/>
                <a:latin typeface="Tahoma" panose="020B0604030504040204" pitchFamily="34" charset="0"/>
              </a:rPr>
              <a:t>​</a:t>
            </a:r>
            <a:endParaRPr lang="en-US" b="0" i="0">
              <a:solidFill>
                <a:srgbClr val="000000"/>
              </a:solidFill>
              <a:effectLst/>
              <a:latin typeface="Arial" panose="020B0604020202020204" pitchFamily="34" charset="0"/>
            </a:endParaRPr>
          </a:p>
          <a:p>
            <a:pPr algn="l" rtl="0" fontAlgn="base">
              <a:buFont typeface="Arial" panose="020B0604020202020204" pitchFamily="34" charset="0"/>
              <a:buChar char="•"/>
            </a:pPr>
            <a:r>
              <a:rPr lang="en-US" b="0" i="0" u="none" strike="noStrike">
                <a:solidFill>
                  <a:srgbClr val="000000"/>
                </a:solidFill>
                <a:effectLst/>
                <a:latin typeface="Tahoma" panose="020B0604030504040204" pitchFamily="34" charset="0"/>
              </a:rPr>
              <a:t>Different experiences with using data in both their personal and professional lives.</a:t>
            </a:r>
            <a:r>
              <a:rPr lang="en-US" b="0" i="0">
                <a:solidFill>
                  <a:srgbClr val="000000"/>
                </a:solidFill>
                <a:effectLst/>
                <a:latin typeface="Tahoma" panose="020B0604030504040204" pitchFamily="34" charset="0"/>
              </a:rPr>
              <a:t>​</a:t>
            </a:r>
            <a:endParaRPr lang="en-US" b="0" i="0">
              <a:solidFill>
                <a:srgbClr val="000000"/>
              </a:solidFill>
              <a:effectLst/>
              <a:latin typeface="Arial" panose="020B0604020202020204" pitchFamily="34" charset="0"/>
            </a:endParaRPr>
          </a:p>
          <a:p>
            <a:pPr algn="l" rtl="0" fontAlgn="base">
              <a:buFont typeface="Arial" panose="020B0604020202020204" pitchFamily="34" charset="0"/>
              <a:buChar char="•"/>
            </a:pPr>
            <a:r>
              <a:rPr lang="en-US" b="0" i="0" u="none" strike="noStrike">
                <a:solidFill>
                  <a:srgbClr val="000000"/>
                </a:solidFill>
                <a:effectLst/>
                <a:latin typeface="Tahoma" panose="020B0604030504040204" pitchFamily="34" charset="0"/>
              </a:rPr>
              <a:t>Intersectional identities that inform their understanding of the data (e.g., identifying as female </a:t>
            </a:r>
            <a:r>
              <a:rPr lang="en-US" b="0" i="1" u="none" strike="noStrike">
                <a:solidFill>
                  <a:srgbClr val="000000"/>
                </a:solidFill>
                <a:effectLst/>
                <a:latin typeface="Tahoma" panose="020B0604030504040204" pitchFamily="34" charset="0"/>
              </a:rPr>
              <a:t>and</a:t>
            </a:r>
            <a:r>
              <a:rPr lang="en-US" b="0" i="0" u="none" strike="noStrike">
                <a:solidFill>
                  <a:srgbClr val="000000"/>
                </a:solidFill>
                <a:effectLst/>
                <a:latin typeface="Tahoma" panose="020B0604030504040204" pitchFamily="34" charset="0"/>
              </a:rPr>
              <a:t> Asian American).</a:t>
            </a:r>
            <a:r>
              <a:rPr lang="en-US" b="0" i="0">
                <a:solidFill>
                  <a:srgbClr val="000000"/>
                </a:solidFill>
                <a:effectLst/>
                <a:latin typeface="Tahoma" panose="020B0604030504040204" pitchFamily="34" charset="0"/>
              </a:rPr>
              <a:t>​</a:t>
            </a:r>
            <a:endParaRPr lang="en-US" b="0" i="0">
              <a:solidFill>
                <a:srgbClr val="000000"/>
              </a:solidFill>
              <a:effectLst/>
              <a:latin typeface="Arial" panose="020B0604020202020204" pitchFamily="34" charset="0"/>
            </a:endParaRPr>
          </a:p>
          <a:p>
            <a:pPr algn="l" rtl="0" fontAlgn="base">
              <a:buFont typeface="Arial" panose="020B0604020202020204" pitchFamily="34" charset="0"/>
              <a:buChar char="•"/>
            </a:pPr>
            <a:r>
              <a:rPr lang="en-US" b="0" i="0" u="none" strike="noStrike">
                <a:solidFill>
                  <a:srgbClr val="000000"/>
                </a:solidFill>
                <a:effectLst/>
                <a:latin typeface="Tahoma" panose="020B0604030504040204" pitchFamily="34" charset="0"/>
              </a:rPr>
              <a:t>Varied feelings about today’s “data-rich” culture.</a:t>
            </a:r>
            <a:r>
              <a:rPr lang="en-US" b="0" i="0">
                <a:solidFill>
                  <a:srgbClr val="000000"/>
                </a:solidFill>
                <a:effectLst/>
                <a:latin typeface="Tahoma" panose="020B0604030504040204" pitchFamily="34" charset="0"/>
              </a:rPr>
              <a:t>​</a:t>
            </a:r>
            <a:endParaRPr lang="en-US" b="0" i="0">
              <a:solidFill>
                <a:srgbClr val="000000"/>
              </a:solidFill>
              <a:effectLst/>
              <a:latin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D260FBFB-7613-4272-BB94-6DC79A87DC34}" type="slidenum">
              <a:rPr lang="en-US" smtClean="0"/>
              <a:t>13</a:t>
            </a:fld>
            <a:endParaRPr lang="en-US"/>
          </a:p>
        </p:txBody>
      </p:sp>
    </p:spTree>
    <p:extLst>
      <p:ext uri="{BB962C8B-B14F-4D97-AF65-F5344CB8AC3E}">
        <p14:creationId xmlns:p14="http://schemas.microsoft.com/office/powerpoint/2010/main" val="2069489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60FBFB-7613-4272-BB94-6DC79A87DC34}" type="slidenum">
              <a:rPr lang="en-US" smtClean="0"/>
              <a:t>19</a:t>
            </a:fld>
            <a:endParaRPr lang="en-US"/>
          </a:p>
        </p:txBody>
      </p:sp>
    </p:spTree>
    <p:extLst>
      <p:ext uri="{BB962C8B-B14F-4D97-AF65-F5344CB8AC3E}">
        <p14:creationId xmlns:p14="http://schemas.microsoft.com/office/powerpoint/2010/main" val="29710698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260FBFB-7613-4272-BB94-6DC79A87DC34}" type="slidenum">
              <a:rPr lang="en-US" smtClean="0"/>
              <a:t>22</a:t>
            </a:fld>
            <a:endParaRPr lang="en-US"/>
          </a:p>
        </p:txBody>
      </p:sp>
    </p:spTree>
    <p:extLst>
      <p:ext uri="{BB962C8B-B14F-4D97-AF65-F5344CB8AC3E}">
        <p14:creationId xmlns:p14="http://schemas.microsoft.com/office/powerpoint/2010/main" val="31071594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rPr>
              <a:t>Advancing equity takes focus and commitment. It also requires us to ask the right questions.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rPr>
              <a:t>What are the right questions?</a:t>
            </a:r>
            <a:endParaRPr lang="en-US" dirty="0"/>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D260FBFB-7613-4272-BB94-6DC79A87DC34}" type="slidenum">
              <a:rPr lang="en-US" smtClean="0"/>
              <a:t>23</a:t>
            </a:fld>
            <a:endParaRPr lang="en-US"/>
          </a:p>
        </p:txBody>
      </p:sp>
    </p:spTree>
    <p:extLst>
      <p:ext uri="{BB962C8B-B14F-4D97-AF65-F5344CB8AC3E}">
        <p14:creationId xmlns:p14="http://schemas.microsoft.com/office/powerpoint/2010/main" val="1281642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Connect each questions to EI/ECSE and data they may already be collecting or data they may need to collect.</a:t>
            </a:r>
            <a:endParaRPr lang="en-US" dirty="0">
              <a:cs typeface="Calibri"/>
            </a:endParaRPr>
          </a:p>
          <a:p>
            <a:r>
              <a:rPr lang="en-US" dirty="0"/>
              <a:t>Quantitative and Qualitative</a:t>
            </a:r>
            <a:endParaRPr lang="en-US" dirty="0">
              <a:cs typeface="Calibri"/>
            </a:endParaRPr>
          </a:p>
          <a:p>
            <a:endParaRPr lang="en-US" dirty="0">
              <a:cs typeface="Calibri"/>
            </a:endParaRPr>
          </a:p>
          <a:p>
            <a:pPr>
              <a:defRPr/>
            </a:pPr>
            <a:r>
              <a:rPr lang="en-US" dirty="0"/>
              <a:t>1. How are your families, service providers, teachers, and staff thinking and feeling about equity and inclusion in your program?</a:t>
            </a:r>
            <a:endParaRPr lang="en-US" dirty="0">
              <a:cs typeface="Calibri"/>
            </a:endParaRPr>
          </a:p>
          <a:p>
            <a:pPr>
              <a:defRPr/>
            </a:pPr>
            <a:endParaRPr lang="en-US" dirty="0"/>
          </a:p>
          <a:p>
            <a:pPr>
              <a:defRPr/>
            </a:pPr>
            <a:r>
              <a:rPr lang="en-US" b="1" dirty="0"/>
              <a:t>1 Why is this an important question?</a:t>
            </a:r>
            <a:endParaRPr lang="en-US" dirty="0"/>
          </a:p>
          <a:p>
            <a:pPr>
              <a:defRPr/>
            </a:pPr>
            <a:r>
              <a:rPr lang="en-US" dirty="0"/>
              <a:t>• Families, service providers, teachers, and staff are often an untapped source of information on equity. </a:t>
            </a:r>
          </a:p>
          <a:p>
            <a:pPr>
              <a:defRPr/>
            </a:pPr>
            <a:r>
              <a:rPr lang="en-US" dirty="0"/>
              <a:t>• They are on the frontlines of daily program life. Their experiences and voices matter and influence overall program climate.</a:t>
            </a:r>
            <a:endParaRPr lang="en-US" dirty="0">
              <a:cs typeface="Calibri"/>
            </a:endParaRPr>
          </a:p>
          <a:p>
            <a:pPr>
              <a:defRPr/>
            </a:pPr>
            <a:r>
              <a:rPr lang="en-US" dirty="0"/>
              <a:t>• With family and staff feedback, reflect on important areas such as: belonging in the program, diversity and integration, and awareness of issues of race, ethnicity, and culture. </a:t>
            </a:r>
            <a:endParaRPr lang="en-US" dirty="0">
              <a:cs typeface="Calibri"/>
            </a:endParaRPr>
          </a:p>
          <a:p>
            <a:pPr>
              <a:defRPr/>
            </a:pPr>
            <a:r>
              <a:rPr lang="en-US" dirty="0"/>
              <a:t>• With staff feedback, reflect on important areas such as: professional development needs around equity, readiness to address issues of diversity, and cultural awareness and action. </a:t>
            </a:r>
            <a:endParaRPr lang="en-US" dirty="0">
              <a:cs typeface="Calibri"/>
            </a:endParaRPr>
          </a:p>
          <a:p>
            <a:pPr>
              <a:defRPr/>
            </a:pPr>
            <a:endParaRPr lang="en-US" dirty="0"/>
          </a:p>
          <a:p>
            <a:pPr>
              <a:defRPr/>
            </a:pPr>
            <a:r>
              <a:rPr lang="en-US" dirty="0"/>
              <a:t>2. What differences in outcomes might exist between groups of infants, toddlers, and young children served in your program?</a:t>
            </a:r>
            <a:endParaRPr lang="en-US" dirty="0">
              <a:cs typeface="Calibri"/>
            </a:endParaRPr>
          </a:p>
          <a:p>
            <a:pPr>
              <a:defRPr/>
            </a:pPr>
            <a:endParaRPr lang="en-US" dirty="0"/>
          </a:p>
          <a:p>
            <a:pPr>
              <a:defRPr/>
            </a:pPr>
            <a:r>
              <a:rPr lang="en-US" dirty="0"/>
              <a:t>2. </a:t>
            </a:r>
            <a:r>
              <a:rPr lang="en-US" b="1" dirty="0"/>
              <a:t>Why </a:t>
            </a:r>
            <a:endParaRPr lang="en-US" dirty="0"/>
          </a:p>
          <a:p>
            <a:pPr>
              <a:defRPr/>
            </a:pPr>
            <a:r>
              <a:rPr lang="en-US" dirty="0"/>
              <a:t>• Understand your programs progress against national and state outcome trends. </a:t>
            </a:r>
            <a:endParaRPr lang="en-US" dirty="0">
              <a:cs typeface="Calibri"/>
            </a:endParaRPr>
          </a:p>
          <a:p>
            <a:pPr>
              <a:defRPr/>
            </a:pPr>
            <a:r>
              <a:rPr lang="en-US" dirty="0"/>
              <a:t>• Spur dialogue about state- and local-level policies that may be giving some families greater access to services and resources than other families. </a:t>
            </a:r>
            <a:endParaRPr lang="en-US" dirty="0">
              <a:cs typeface="Calibri"/>
            </a:endParaRPr>
          </a:p>
          <a:p>
            <a:pPr>
              <a:defRPr/>
            </a:pPr>
            <a:r>
              <a:rPr lang="en-US" dirty="0"/>
              <a:t>• Investigate loss of contact and parents declining service rates across race/ethnicity, socioeconomic, and gender lines. </a:t>
            </a:r>
            <a:endParaRPr lang="en-US" dirty="0">
              <a:cs typeface="Calibri"/>
            </a:endParaRPr>
          </a:p>
          <a:p>
            <a:pPr>
              <a:defRPr/>
            </a:pPr>
            <a:r>
              <a:rPr lang="en-US" dirty="0"/>
              <a:t>• Understand whether some groups of children are making better progress than other groups. </a:t>
            </a:r>
            <a:endParaRPr lang="en-US" dirty="0">
              <a:cs typeface="Calibri"/>
            </a:endParaRPr>
          </a:p>
          <a:p>
            <a:pPr>
              <a:defRPr/>
            </a:pPr>
            <a:r>
              <a:rPr lang="en-US" dirty="0"/>
              <a:t>• Understand if groups of children may be over- or under-represented in your program. </a:t>
            </a:r>
          </a:p>
          <a:p>
            <a:pPr>
              <a:defRPr/>
            </a:pPr>
            <a:endParaRPr lang="en-US" dirty="0">
              <a:latin typeface="Calibri" panose="020F0502020204030204"/>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none" dirty="0">
                <a:effectLst/>
                <a:latin typeface="Calibri"/>
                <a:cs typeface="Calibri"/>
              </a:rPr>
              <a:t>Adapted from Fix Systems, Not Students: 7 Must-Ask Questions for District Leaders on Equity</a:t>
            </a:r>
          </a:p>
          <a:p>
            <a:endParaRPr lang="en-US" dirty="0"/>
          </a:p>
        </p:txBody>
      </p:sp>
      <p:sp>
        <p:nvSpPr>
          <p:cNvPr id="4" name="Slide Number Placeholder 3"/>
          <p:cNvSpPr>
            <a:spLocks noGrp="1"/>
          </p:cNvSpPr>
          <p:nvPr>
            <p:ph type="sldNum" sz="quarter" idx="5"/>
          </p:nvPr>
        </p:nvSpPr>
        <p:spPr/>
        <p:txBody>
          <a:bodyPr/>
          <a:lstStyle/>
          <a:p>
            <a:fld id="{D260FBFB-7613-4272-BB94-6DC79A87DC34}" type="slidenum">
              <a:rPr lang="en-US" smtClean="0"/>
              <a:t>24</a:t>
            </a:fld>
            <a:endParaRPr lang="en-US"/>
          </a:p>
        </p:txBody>
      </p:sp>
    </p:spTree>
    <p:extLst>
      <p:ext uri="{BB962C8B-B14F-4D97-AF65-F5344CB8AC3E}">
        <p14:creationId xmlns:p14="http://schemas.microsoft.com/office/powerpoint/2010/main" val="1306400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067EE84-FA90-F048-BE34-262D4091903B}"/>
              </a:ext>
            </a:extLst>
          </p:cNvPr>
          <p:cNvSpPr/>
          <p:nvPr userDrawn="1"/>
        </p:nvSpPr>
        <p:spPr>
          <a:xfrm>
            <a:off x="0" y="0"/>
            <a:ext cx="6096000" cy="6858000"/>
          </a:xfrm>
          <a:prstGeom prst="rect">
            <a:avLst/>
          </a:prstGeom>
          <a:solidFill>
            <a:srgbClr val="1545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04C3C2-9787-E940-96FB-F9FE96BC97C9}"/>
              </a:ext>
            </a:extLst>
          </p:cNvPr>
          <p:cNvSpPr>
            <a:spLocks noGrp="1"/>
          </p:cNvSpPr>
          <p:nvPr>
            <p:ph type="ctrTitle"/>
          </p:nvPr>
        </p:nvSpPr>
        <p:spPr>
          <a:xfrm>
            <a:off x="495358" y="1032734"/>
            <a:ext cx="5300664" cy="3255962"/>
          </a:xfrm>
        </p:spPr>
        <p:txBody>
          <a:bodyPr anchor="b">
            <a:normAutofit/>
          </a:bodyPr>
          <a:lstStyle>
            <a:lvl1pPr algn="l">
              <a:defRPr sz="44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DB02FC7B-BC2F-E046-B777-77C923BDB4BF}"/>
              </a:ext>
            </a:extLst>
          </p:cNvPr>
          <p:cNvSpPr>
            <a:spLocks noGrp="1"/>
          </p:cNvSpPr>
          <p:nvPr>
            <p:ph type="subTitle" idx="1" hasCustomPrompt="1"/>
          </p:nvPr>
        </p:nvSpPr>
        <p:spPr>
          <a:xfrm>
            <a:off x="485775" y="4570743"/>
            <a:ext cx="5300664" cy="1739897"/>
          </a:xfrm>
        </p:spPr>
        <p:txBody>
          <a:bodyPr>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Authors &amp; Affiliations</a:t>
            </a:r>
          </a:p>
        </p:txBody>
      </p:sp>
      <p:sp>
        <p:nvSpPr>
          <p:cNvPr id="8" name="Rectangle 7">
            <a:extLst>
              <a:ext uri="{FF2B5EF4-FFF2-40B4-BE49-F238E27FC236}">
                <a16:creationId xmlns:a16="http://schemas.microsoft.com/office/drawing/2014/main" id="{ABD73571-B3E4-DE42-9902-1FEBA637C67C}"/>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a:p>
        </p:txBody>
      </p:sp>
      <p:pic>
        <p:nvPicPr>
          <p:cNvPr id="19" name="Picture 18">
            <a:extLst>
              <a:ext uri="{FF2B5EF4-FFF2-40B4-BE49-F238E27FC236}">
                <a16:creationId xmlns:a16="http://schemas.microsoft.com/office/drawing/2014/main" id="{FE0615AD-8FBE-3E43-9E47-8226A0C1088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3182" y="170970"/>
            <a:ext cx="2210292" cy="731520"/>
          </a:xfrm>
          <a:prstGeom prst="rect">
            <a:avLst/>
          </a:prstGeom>
        </p:spPr>
      </p:pic>
      <p:pic>
        <p:nvPicPr>
          <p:cNvPr id="7" name="Picture 6" descr="A picture containing drawing&#10;&#10;Description automatically generated">
            <a:extLst>
              <a:ext uri="{FF2B5EF4-FFF2-40B4-BE49-F238E27FC236}">
                <a16:creationId xmlns:a16="http://schemas.microsoft.com/office/drawing/2014/main" id="{C4259D6C-A1C2-1B4D-A240-86FD09AB956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212187" y="6356665"/>
            <a:ext cx="1615440" cy="365760"/>
          </a:xfrm>
          <a:prstGeom prst="rect">
            <a:avLst/>
          </a:prstGeom>
        </p:spPr>
      </p:pic>
    </p:spTree>
    <p:extLst>
      <p:ext uri="{BB962C8B-B14F-4D97-AF65-F5344CB8AC3E}">
        <p14:creationId xmlns:p14="http://schemas.microsoft.com/office/powerpoint/2010/main" val="3779357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2E4B5-8307-A546-8E9F-F5DBD470596B}"/>
              </a:ext>
            </a:extLst>
          </p:cNvPr>
          <p:cNvSpPr>
            <a:spLocks noGrp="1"/>
          </p:cNvSpPr>
          <p:nvPr>
            <p:ph type="title"/>
          </p:nvPr>
        </p:nvSpPr>
        <p:spPr>
          <a:xfrm>
            <a:off x="839788" y="457200"/>
            <a:ext cx="3932237" cy="1233804"/>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55395DF-49A0-5F45-94AB-3900E8582D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EDB567A-A5E4-E04D-A362-E0DA8568AB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E03EBC57-A7C3-D844-840D-A3ABBF74C036}"/>
              </a:ext>
            </a:extLst>
          </p:cNvPr>
          <p:cNvSpPr/>
          <p:nvPr userDrawn="1"/>
        </p:nvSpPr>
        <p:spPr>
          <a:xfrm>
            <a:off x="-14284" y="0"/>
            <a:ext cx="228597" cy="1691004"/>
          </a:xfrm>
          <a:prstGeom prst="rect">
            <a:avLst/>
          </a:prstGeom>
          <a:solidFill>
            <a:srgbClr val="154578"/>
          </a:solidFill>
          <a:ln w="9525" algn="ctr">
            <a:noFill/>
            <a:miter lim="800000"/>
            <a:headEnd/>
            <a:tailEnd/>
          </a:ln>
        </p:spPr>
        <p:txBody>
          <a:bodyPr wrap="none" anchor="ctr"/>
          <a:lstStyle/>
          <a:p>
            <a:pPr lvl="0"/>
            <a:endParaRPr lang="en-US"/>
          </a:p>
        </p:txBody>
      </p:sp>
      <p:pic>
        <p:nvPicPr>
          <p:cNvPr id="10" name="Picture 9">
            <a:extLst>
              <a:ext uri="{FF2B5EF4-FFF2-40B4-BE49-F238E27FC236}">
                <a16:creationId xmlns:a16="http://schemas.microsoft.com/office/drawing/2014/main" id="{C582E268-A8F4-7743-8D1A-DA97EEE0C77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10865" y="5947729"/>
            <a:ext cx="1154151" cy="822960"/>
          </a:xfrm>
          <a:prstGeom prst="rect">
            <a:avLst/>
          </a:prstGeom>
        </p:spPr>
      </p:pic>
      <p:sp>
        <p:nvSpPr>
          <p:cNvPr id="11" name="Rectangle 10">
            <a:extLst>
              <a:ext uri="{FF2B5EF4-FFF2-40B4-BE49-F238E27FC236}">
                <a16:creationId xmlns:a16="http://schemas.microsoft.com/office/drawing/2014/main" id="{9FE2ABC8-C21A-6B44-9D8E-5E2C4F7613AB}"/>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a:p>
        </p:txBody>
      </p:sp>
      <p:sp>
        <p:nvSpPr>
          <p:cNvPr id="12" name="Date Placeholder 3">
            <a:extLst>
              <a:ext uri="{FF2B5EF4-FFF2-40B4-BE49-F238E27FC236}">
                <a16:creationId xmlns:a16="http://schemas.microsoft.com/office/drawing/2014/main" id="{FAA1E1D3-B500-0048-B59E-E681E97EA974}"/>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pPr/>
              <a:t>‹#›</a:t>
            </a:fld>
            <a:endParaRPr lang="en-US"/>
          </a:p>
        </p:txBody>
      </p:sp>
    </p:spTree>
    <p:extLst>
      <p:ext uri="{BB962C8B-B14F-4D97-AF65-F5344CB8AC3E}">
        <p14:creationId xmlns:p14="http://schemas.microsoft.com/office/powerpoint/2010/main" val="3466356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2E4B5-8307-A546-8E9F-F5DBD470596B}"/>
              </a:ext>
            </a:extLst>
          </p:cNvPr>
          <p:cNvSpPr>
            <a:spLocks noGrp="1"/>
          </p:cNvSpPr>
          <p:nvPr>
            <p:ph type="title"/>
          </p:nvPr>
        </p:nvSpPr>
        <p:spPr>
          <a:xfrm>
            <a:off x="7423151" y="458787"/>
            <a:ext cx="3932237" cy="1232217"/>
          </a:xfrm>
        </p:spPr>
        <p:txBody>
          <a:bodyPr anchor="b"/>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2EDB567A-A5E4-E04D-A362-E0DA8568AB92}"/>
              </a:ext>
            </a:extLst>
          </p:cNvPr>
          <p:cNvSpPr>
            <a:spLocks noGrp="1"/>
          </p:cNvSpPr>
          <p:nvPr>
            <p:ph type="body" sz="half" idx="2"/>
          </p:nvPr>
        </p:nvSpPr>
        <p:spPr>
          <a:xfrm>
            <a:off x="7423151" y="2058987"/>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E03EBC57-A7C3-D844-840D-A3ABBF74C036}"/>
              </a:ext>
            </a:extLst>
          </p:cNvPr>
          <p:cNvSpPr/>
          <p:nvPr userDrawn="1"/>
        </p:nvSpPr>
        <p:spPr>
          <a:xfrm>
            <a:off x="-14284" y="0"/>
            <a:ext cx="228597" cy="1691004"/>
          </a:xfrm>
          <a:prstGeom prst="rect">
            <a:avLst/>
          </a:prstGeom>
          <a:solidFill>
            <a:srgbClr val="154578"/>
          </a:solidFill>
          <a:ln w="9525" algn="ctr">
            <a:noFill/>
            <a:miter lim="800000"/>
            <a:headEnd/>
            <a:tailEnd/>
          </a:ln>
        </p:spPr>
        <p:txBody>
          <a:bodyPr wrap="none" anchor="ctr"/>
          <a:lstStyle/>
          <a:p>
            <a:pPr lvl="0"/>
            <a:endParaRPr lang="en-US"/>
          </a:p>
        </p:txBody>
      </p:sp>
      <p:pic>
        <p:nvPicPr>
          <p:cNvPr id="10" name="Picture 9">
            <a:extLst>
              <a:ext uri="{FF2B5EF4-FFF2-40B4-BE49-F238E27FC236}">
                <a16:creationId xmlns:a16="http://schemas.microsoft.com/office/drawing/2014/main" id="{C582E268-A8F4-7743-8D1A-DA97EEE0C77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10865" y="5947729"/>
            <a:ext cx="1154151" cy="822960"/>
          </a:xfrm>
          <a:prstGeom prst="rect">
            <a:avLst/>
          </a:prstGeom>
        </p:spPr>
      </p:pic>
      <p:sp>
        <p:nvSpPr>
          <p:cNvPr id="11" name="Rectangle 10">
            <a:extLst>
              <a:ext uri="{FF2B5EF4-FFF2-40B4-BE49-F238E27FC236}">
                <a16:creationId xmlns:a16="http://schemas.microsoft.com/office/drawing/2014/main" id="{9FE2ABC8-C21A-6B44-9D8E-5E2C4F7613AB}"/>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a:p>
        </p:txBody>
      </p:sp>
      <p:sp>
        <p:nvSpPr>
          <p:cNvPr id="12" name="Date Placeholder 3">
            <a:extLst>
              <a:ext uri="{FF2B5EF4-FFF2-40B4-BE49-F238E27FC236}">
                <a16:creationId xmlns:a16="http://schemas.microsoft.com/office/drawing/2014/main" id="{FAA1E1D3-B500-0048-B59E-E681E97EA974}"/>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pPr/>
              <a:t>‹#›</a:t>
            </a:fld>
            <a:endParaRPr lang="en-US"/>
          </a:p>
        </p:txBody>
      </p:sp>
      <p:sp>
        <p:nvSpPr>
          <p:cNvPr id="9" name="Picture Placeholder 2">
            <a:extLst>
              <a:ext uri="{FF2B5EF4-FFF2-40B4-BE49-F238E27FC236}">
                <a16:creationId xmlns:a16="http://schemas.microsoft.com/office/drawing/2014/main" id="{8D2E7641-E5E6-DA46-BCEF-4F0045838D03}"/>
              </a:ext>
            </a:extLst>
          </p:cNvPr>
          <p:cNvSpPr>
            <a:spLocks noGrp="1"/>
          </p:cNvSpPr>
          <p:nvPr>
            <p:ph type="pic" idx="1"/>
          </p:nvPr>
        </p:nvSpPr>
        <p:spPr>
          <a:xfrm>
            <a:off x="836612" y="996950"/>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2628586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Date Placeholder 3">
            <a:extLst>
              <a:ext uri="{FF2B5EF4-FFF2-40B4-BE49-F238E27FC236}">
                <a16:creationId xmlns:a16="http://schemas.microsoft.com/office/drawing/2014/main" id="{3B66B617-154B-C54C-916F-2E3EDB88AD40}"/>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pPr/>
              <a:t>‹#›</a:t>
            </a:fld>
            <a:endParaRPr lang="en-US"/>
          </a:p>
        </p:txBody>
      </p:sp>
      <p:sp>
        <p:nvSpPr>
          <p:cNvPr id="2" name="Title 1">
            <a:extLst>
              <a:ext uri="{FF2B5EF4-FFF2-40B4-BE49-F238E27FC236}">
                <a16:creationId xmlns:a16="http://schemas.microsoft.com/office/drawing/2014/main" id="{A6D0B1EF-4F8F-734F-A6F5-4BFA1D3E419D}"/>
              </a:ext>
            </a:extLst>
          </p:cNvPr>
          <p:cNvSpPr>
            <a:spLocks noGrp="1"/>
          </p:cNvSpPr>
          <p:nvPr>
            <p:ph type="title"/>
          </p:nvPr>
        </p:nvSpPr>
        <p:spPr/>
        <p:txBody>
          <a:bodyPr/>
          <a:lstStyle>
            <a:lvl1pPr>
              <a:defRPr>
                <a:solidFill>
                  <a:srgbClr val="154578"/>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96D54A78-A974-054E-9F5F-8441C1B19B45}"/>
              </a:ext>
            </a:extLst>
          </p:cNvPr>
          <p:cNvSpPr>
            <a:spLocks noGrp="1"/>
          </p:cNvSpPr>
          <p:nvPr>
            <p:ph idx="1"/>
          </p:nvPr>
        </p:nvSpPr>
        <p:spPr/>
        <p:txBody>
          <a:bodyPr>
            <a:normAutofit/>
          </a:bodyPr>
          <a:lstStyle>
            <a:lvl1pPr>
              <a:buClr>
                <a:srgbClr val="154578"/>
              </a:buClr>
              <a:defRPr sz="2400">
                <a:latin typeface="Tahoma" panose="020B0604030504040204" pitchFamily="34" charset="0"/>
                <a:ea typeface="Tahoma" panose="020B0604030504040204" pitchFamily="34" charset="0"/>
                <a:cs typeface="Tahoma" panose="020B0604030504040204" pitchFamily="34" charset="0"/>
              </a:defRPr>
            </a:lvl1pPr>
            <a:lvl2pPr marL="685800" indent="-228600">
              <a:buClr>
                <a:srgbClr val="154578"/>
              </a:buClr>
              <a:buFont typeface="System Font Regular"/>
              <a:buChar char="‒"/>
              <a:defRPr sz="2400">
                <a:latin typeface="Tahoma" panose="020B0604030504040204" pitchFamily="34" charset="0"/>
                <a:ea typeface="Tahoma" panose="020B0604030504040204" pitchFamily="34" charset="0"/>
                <a:cs typeface="Tahoma" panose="020B0604030504040204" pitchFamily="34" charset="0"/>
              </a:defRPr>
            </a:lvl2pPr>
            <a:lvl3pPr marL="1143000" indent="-228600">
              <a:buClr>
                <a:srgbClr val="154578"/>
              </a:buClr>
              <a:buFont typeface="Courier New" panose="02070309020205020404" pitchFamily="49" charset="0"/>
              <a:buChar char="o"/>
              <a:defRPr sz="2400">
                <a:latin typeface="Tahoma" panose="020B0604030504040204" pitchFamily="34" charset="0"/>
                <a:ea typeface="Tahoma" panose="020B0604030504040204" pitchFamily="34" charset="0"/>
                <a:cs typeface="Tahoma" panose="020B0604030504040204" pitchFamily="34" charset="0"/>
              </a:defRPr>
            </a:lvl3pPr>
            <a:lvl4pPr marL="1600200" indent="-228600">
              <a:buClr>
                <a:srgbClr val="154578"/>
              </a:buClr>
              <a:buFont typeface="Wingdings" pitchFamily="2" charset="2"/>
              <a:buChar char="§"/>
              <a:defRPr sz="2400">
                <a:latin typeface="Tahoma" panose="020B0604030504040204" pitchFamily="34" charset="0"/>
                <a:ea typeface="Tahoma" panose="020B0604030504040204" pitchFamily="34" charset="0"/>
                <a:cs typeface="Tahoma" panose="020B0604030504040204" pitchFamily="34" charset="0"/>
              </a:defRPr>
            </a:lvl4pPr>
            <a:lvl5pPr>
              <a:buClr>
                <a:srgbClr val="154578"/>
              </a:buClr>
              <a:defRPr sz="2400">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503FFD93-FE4D-D84D-B881-E66389239AA7}"/>
              </a:ext>
            </a:extLst>
          </p:cNvPr>
          <p:cNvSpPr/>
          <p:nvPr userDrawn="1"/>
        </p:nvSpPr>
        <p:spPr>
          <a:xfrm>
            <a:off x="-14284" y="0"/>
            <a:ext cx="228597" cy="1691004"/>
          </a:xfrm>
          <a:prstGeom prst="rect">
            <a:avLst/>
          </a:prstGeom>
          <a:solidFill>
            <a:srgbClr val="154578"/>
          </a:solidFill>
          <a:ln w="9525" algn="ctr">
            <a:noFill/>
            <a:miter lim="800000"/>
            <a:headEnd/>
            <a:tailEnd/>
          </a:ln>
        </p:spPr>
        <p:txBody>
          <a:bodyPr wrap="none" anchor="ctr"/>
          <a:lstStyle/>
          <a:p>
            <a:pPr lvl="0"/>
            <a:endParaRPr lang="en-US"/>
          </a:p>
        </p:txBody>
      </p:sp>
      <p:cxnSp>
        <p:nvCxnSpPr>
          <p:cNvPr id="9" name="Straight Connector 8">
            <a:extLst>
              <a:ext uri="{FF2B5EF4-FFF2-40B4-BE49-F238E27FC236}">
                <a16:creationId xmlns:a16="http://schemas.microsoft.com/office/drawing/2014/main" id="{37175014-10F5-3648-8431-EED04F69B866}"/>
              </a:ext>
            </a:extLst>
          </p:cNvPr>
          <p:cNvCxnSpPr>
            <a:cxnSpLocks/>
          </p:cNvCxnSpPr>
          <p:nvPr userDrawn="1"/>
        </p:nvCxnSpPr>
        <p:spPr>
          <a:xfrm flipV="1">
            <a:off x="-14284" y="1662744"/>
            <a:ext cx="12207240" cy="28260"/>
          </a:xfrm>
          <a:prstGeom prst="line">
            <a:avLst/>
          </a:prstGeom>
          <a:ln>
            <a:solidFill>
              <a:srgbClr val="154578"/>
            </a:solidFill>
          </a:ln>
          <a:effectLst/>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1EE89859-A09C-8D4E-985F-81D5BF9932D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10865" y="5947729"/>
            <a:ext cx="1154151" cy="822960"/>
          </a:xfrm>
          <a:prstGeom prst="rect">
            <a:avLst/>
          </a:prstGeom>
        </p:spPr>
      </p:pic>
      <p:sp>
        <p:nvSpPr>
          <p:cNvPr id="16" name="Rectangle 15">
            <a:extLst>
              <a:ext uri="{FF2B5EF4-FFF2-40B4-BE49-F238E27FC236}">
                <a16:creationId xmlns:a16="http://schemas.microsoft.com/office/drawing/2014/main" id="{6D9F3E1E-84EE-8D45-8BC6-C953E7BCA3F3}"/>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a:p>
        </p:txBody>
      </p:sp>
    </p:spTree>
    <p:extLst>
      <p:ext uri="{BB962C8B-B14F-4D97-AF65-F5344CB8AC3E}">
        <p14:creationId xmlns:p14="http://schemas.microsoft.com/office/powerpoint/2010/main" val="203953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10" name="Date Placeholder 3">
            <a:extLst>
              <a:ext uri="{FF2B5EF4-FFF2-40B4-BE49-F238E27FC236}">
                <a16:creationId xmlns:a16="http://schemas.microsoft.com/office/drawing/2014/main" id="{D761EDC7-9D99-F748-847D-8BC8146F6C7D}"/>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pPr/>
              <a:t>‹#›</a:t>
            </a:fld>
            <a:endParaRPr lang="en-US"/>
          </a:p>
        </p:txBody>
      </p:sp>
      <p:sp>
        <p:nvSpPr>
          <p:cNvPr id="5" name="Rectangle 4">
            <a:extLst>
              <a:ext uri="{FF2B5EF4-FFF2-40B4-BE49-F238E27FC236}">
                <a16:creationId xmlns:a16="http://schemas.microsoft.com/office/drawing/2014/main" id="{77AB53C1-60F3-B84B-B1B7-D08E877590D9}"/>
              </a:ext>
            </a:extLst>
          </p:cNvPr>
          <p:cNvSpPr/>
          <p:nvPr userDrawn="1"/>
        </p:nvSpPr>
        <p:spPr>
          <a:xfrm>
            <a:off x="-14284" y="1691320"/>
            <a:ext cx="12206284" cy="405607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D0B1EF-4F8F-734F-A6F5-4BFA1D3E419D}"/>
              </a:ext>
            </a:extLst>
          </p:cNvPr>
          <p:cNvSpPr>
            <a:spLocks noGrp="1"/>
          </p:cNvSpPr>
          <p:nvPr>
            <p:ph type="title"/>
          </p:nvPr>
        </p:nvSpPr>
        <p:spPr/>
        <p:txBody>
          <a:bodyPr/>
          <a:lstStyle>
            <a:lvl1pPr>
              <a:defRPr>
                <a:solidFill>
                  <a:srgbClr val="154578"/>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96D54A78-A974-054E-9F5F-8441C1B19B45}"/>
              </a:ext>
            </a:extLst>
          </p:cNvPr>
          <p:cNvSpPr>
            <a:spLocks noGrp="1"/>
          </p:cNvSpPr>
          <p:nvPr>
            <p:ph idx="1"/>
          </p:nvPr>
        </p:nvSpPr>
        <p:spPr/>
        <p:txBody>
          <a:bodyPr>
            <a:normAutofit/>
          </a:bodyPr>
          <a:lstStyle>
            <a:lvl1pPr>
              <a:buClr>
                <a:srgbClr val="154578"/>
              </a:buClr>
              <a:defRPr sz="2200">
                <a:latin typeface="Tahoma" panose="020B0604030504040204" pitchFamily="34" charset="0"/>
                <a:ea typeface="Tahoma" panose="020B0604030504040204" pitchFamily="34" charset="0"/>
                <a:cs typeface="Tahoma" panose="020B0604030504040204" pitchFamily="34" charset="0"/>
              </a:defRPr>
            </a:lvl1pPr>
            <a:lvl2pPr marL="685800" indent="-228600">
              <a:buClr>
                <a:srgbClr val="154578"/>
              </a:buClr>
              <a:buFont typeface="System Font Regular"/>
              <a:buChar char="‒"/>
              <a:defRPr sz="2200">
                <a:latin typeface="Tahoma" panose="020B0604030504040204" pitchFamily="34" charset="0"/>
                <a:ea typeface="Tahoma" panose="020B0604030504040204" pitchFamily="34" charset="0"/>
                <a:cs typeface="Tahoma" panose="020B0604030504040204" pitchFamily="34" charset="0"/>
              </a:defRPr>
            </a:lvl2pPr>
            <a:lvl3pPr marL="1143000" indent="-228600">
              <a:buClr>
                <a:srgbClr val="154578"/>
              </a:buClr>
              <a:buFont typeface="Courier New" panose="02070309020205020404" pitchFamily="49" charset="0"/>
              <a:buChar char="o"/>
              <a:defRPr sz="2200">
                <a:latin typeface="Tahoma" panose="020B0604030504040204" pitchFamily="34" charset="0"/>
                <a:ea typeface="Tahoma" panose="020B0604030504040204" pitchFamily="34" charset="0"/>
                <a:cs typeface="Tahoma" panose="020B0604030504040204" pitchFamily="34" charset="0"/>
              </a:defRPr>
            </a:lvl3pPr>
            <a:lvl4pPr marL="1600200" indent="-228600">
              <a:buClr>
                <a:srgbClr val="154578"/>
              </a:buClr>
              <a:buFont typeface="Wingdings" pitchFamily="2" charset="2"/>
              <a:buChar char="§"/>
              <a:defRPr sz="2200">
                <a:latin typeface="Tahoma" panose="020B0604030504040204" pitchFamily="34" charset="0"/>
                <a:ea typeface="Tahoma" panose="020B0604030504040204" pitchFamily="34" charset="0"/>
                <a:cs typeface="Tahoma" panose="020B0604030504040204" pitchFamily="34" charset="0"/>
              </a:defRPr>
            </a:lvl4pPr>
            <a:lvl5pPr>
              <a:buClr>
                <a:srgbClr val="154578"/>
              </a:buClr>
              <a:defRPr sz="2200">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503FFD93-FE4D-D84D-B881-E66389239AA7}"/>
              </a:ext>
            </a:extLst>
          </p:cNvPr>
          <p:cNvSpPr/>
          <p:nvPr userDrawn="1"/>
        </p:nvSpPr>
        <p:spPr>
          <a:xfrm>
            <a:off x="-14284" y="0"/>
            <a:ext cx="228597" cy="1691004"/>
          </a:xfrm>
          <a:prstGeom prst="rect">
            <a:avLst/>
          </a:prstGeom>
          <a:solidFill>
            <a:srgbClr val="154578"/>
          </a:solidFill>
          <a:ln w="9525" algn="ctr">
            <a:noFill/>
            <a:miter lim="800000"/>
            <a:headEnd/>
            <a:tailEnd/>
          </a:ln>
        </p:spPr>
        <p:txBody>
          <a:bodyPr wrap="none" anchor="ctr"/>
          <a:lstStyle/>
          <a:p>
            <a:pPr lvl="0"/>
            <a:endParaRPr lang="en-US"/>
          </a:p>
        </p:txBody>
      </p:sp>
      <p:cxnSp>
        <p:nvCxnSpPr>
          <p:cNvPr id="9" name="Straight Connector 8">
            <a:extLst>
              <a:ext uri="{FF2B5EF4-FFF2-40B4-BE49-F238E27FC236}">
                <a16:creationId xmlns:a16="http://schemas.microsoft.com/office/drawing/2014/main" id="{37175014-10F5-3648-8431-EED04F69B866}"/>
              </a:ext>
            </a:extLst>
          </p:cNvPr>
          <p:cNvCxnSpPr>
            <a:cxnSpLocks/>
          </p:cNvCxnSpPr>
          <p:nvPr userDrawn="1"/>
        </p:nvCxnSpPr>
        <p:spPr>
          <a:xfrm flipV="1">
            <a:off x="-14284" y="1662744"/>
            <a:ext cx="12207240" cy="28260"/>
          </a:xfrm>
          <a:prstGeom prst="line">
            <a:avLst/>
          </a:prstGeom>
          <a:ln>
            <a:solidFill>
              <a:srgbClr val="154578"/>
            </a:solidFill>
          </a:ln>
          <a:effectLst/>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1EE89859-A09C-8D4E-985F-81D5BF9932D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10865" y="5947729"/>
            <a:ext cx="1154151" cy="822960"/>
          </a:xfrm>
          <a:prstGeom prst="rect">
            <a:avLst/>
          </a:prstGeom>
        </p:spPr>
      </p:pic>
      <p:sp>
        <p:nvSpPr>
          <p:cNvPr id="16" name="Rectangle 15">
            <a:extLst>
              <a:ext uri="{FF2B5EF4-FFF2-40B4-BE49-F238E27FC236}">
                <a16:creationId xmlns:a16="http://schemas.microsoft.com/office/drawing/2014/main" id="{6D9F3E1E-84EE-8D45-8BC6-C953E7BCA3F3}"/>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a:p>
        </p:txBody>
      </p:sp>
    </p:spTree>
    <p:extLst>
      <p:ext uri="{BB962C8B-B14F-4D97-AF65-F5344CB8AC3E}">
        <p14:creationId xmlns:p14="http://schemas.microsoft.com/office/powerpoint/2010/main" val="1447683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067EE84-FA90-F048-BE34-262D4091903B}"/>
              </a:ext>
            </a:extLst>
          </p:cNvPr>
          <p:cNvSpPr/>
          <p:nvPr userDrawn="1"/>
        </p:nvSpPr>
        <p:spPr>
          <a:xfrm>
            <a:off x="0" y="0"/>
            <a:ext cx="6096000" cy="6858000"/>
          </a:xfrm>
          <a:prstGeom prst="rect">
            <a:avLst/>
          </a:prstGeom>
          <a:solidFill>
            <a:srgbClr val="1545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04C3C2-9787-E940-96FB-F9FE96BC97C9}"/>
              </a:ext>
            </a:extLst>
          </p:cNvPr>
          <p:cNvSpPr>
            <a:spLocks noGrp="1"/>
          </p:cNvSpPr>
          <p:nvPr>
            <p:ph type="ctrTitle" hasCustomPrompt="1"/>
          </p:nvPr>
        </p:nvSpPr>
        <p:spPr>
          <a:xfrm>
            <a:off x="485775" y="0"/>
            <a:ext cx="5300664" cy="3255962"/>
          </a:xfrm>
        </p:spPr>
        <p:txBody>
          <a:bodyPr anchor="b">
            <a:normAutofit/>
          </a:bodyPr>
          <a:lstStyle>
            <a:lvl1pPr algn="l">
              <a:defRPr sz="4800">
                <a:solidFill>
                  <a:schemeClr val="bg1"/>
                </a:solidFill>
              </a:defRPr>
            </a:lvl1pPr>
          </a:lstStyle>
          <a:p>
            <a:r>
              <a:rPr lang="en-US"/>
              <a:t>Section Divider</a:t>
            </a:r>
            <a:br>
              <a:rPr lang="en-US"/>
            </a:br>
            <a:r>
              <a:rPr lang="en-US"/>
              <a:t>(Photo optional)</a:t>
            </a:r>
          </a:p>
        </p:txBody>
      </p:sp>
      <p:sp>
        <p:nvSpPr>
          <p:cNvPr id="3" name="Subtitle 2">
            <a:extLst>
              <a:ext uri="{FF2B5EF4-FFF2-40B4-BE49-F238E27FC236}">
                <a16:creationId xmlns:a16="http://schemas.microsoft.com/office/drawing/2014/main" id="{DB02FC7B-BC2F-E046-B777-77C923BDB4BF}"/>
              </a:ext>
            </a:extLst>
          </p:cNvPr>
          <p:cNvSpPr>
            <a:spLocks noGrp="1"/>
          </p:cNvSpPr>
          <p:nvPr>
            <p:ph type="subTitle" idx="1" hasCustomPrompt="1"/>
          </p:nvPr>
        </p:nvSpPr>
        <p:spPr>
          <a:xfrm>
            <a:off x="485774" y="3603627"/>
            <a:ext cx="5300664" cy="1739897"/>
          </a:xfrm>
        </p:spPr>
        <p:txBody>
          <a:bodyPr>
            <a:normAutofit/>
          </a:bodyPr>
          <a:lstStyle>
            <a:lvl1pPr marL="0" indent="0" algn="l">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Section Subtitle</a:t>
            </a:r>
          </a:p>
        </p:txBody>
      </p:sp>
      <p:sp>
        <p:nvSpPr>
          <p:cNvPr id="8" name="Rectangle 7">
            <a:extLst>
              <a:ext uri="{FF2B5EF4-FFF2-40B4-BE49-F238E27FC236}">
                <a16:creationId xmlns:a16="http://schemas.microsoft.com/office/drawing/2014/main" id="{ABD73571-B3E4-DE42-9902-1FEBA637C67C}"/>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a:p>
        </p:txBody>
      </p:sp>
      <p:pic>
        <p:nvPicPr>
          <p:cNvPr id="10" name="Picture 9">
            <a:extLst>
              <a:ext uri="{FF2B5EF4-FFF2-40B4-BE49-F238E27FC236}">
                <a16:creationId xmlns:a16="http://schemas.microsoft.com/office/drawing/2014/main" id="{0476ED2C-5527-F143-A131-A0F67F0C0D3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10865" y="5947729"/>
            <a:ext cx="1154151" cy="822960"/>
          </a:xfrm>
          <a:prstGeom prst="rect">
            <a:avLst/>
          </a:prstGeom>
        </p:spPr>
      </p:pic>
      <p:sp>
        <p:nvSpPr>
          <p:cNvPr id="11" name="Date Placeholder 3">
            <a:extLst>
              <a:ext uri="{FF2B5EF4-FFF2-40B4-BE49-F238E27FC236}">
                <a16:creationId xmlns:a16="http://schemas.microsoft.com/office/drawing/2014/main" id="{7C8EBEBC-955A-7444-8EA4-6958A0085BD5}"/>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solidFill>
                  <a:schemeClr val="bg1"/>
                </a:solidFill>
              </a:rPr>
              <a:pPr/>
              <a:t>‹#›</a:t>
            </a:fld>
            <a:endParaRPr lang="en-US">
              <a:solidFill>
                <a:schemeClr val="bg1"/>
              </a:solidFill>
            </a:endParaRPr>
          </a:p>
        </p:txBody>
      </p:sp>
    </p:spTree>
    <p:extLst>
      <p:ext uri="{BB962C8B-B14F-4D97-AF65-F5344CB8AC3E}">
        <p14:creationId xmlns:p14="http://schemas.microsoft.com/office/powerpoint/2010/main" val="3164209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0" name="Date Placeholder 3">
            <a:extLst>
              <a:ext uri="{FF2B5EF4-FFF2-40B4-BE49-F238E27FC236}">
                <a16:creationId xmlns:a16="http://schemas.microsoft.com/office/drawing/2014/main" id="{68447C44-2737-7F42-8E1E-A8E45703F055}"/>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pPr/>
              <a:t>‹#›</a:t>
            </a:fld>
            <a:endParaRPr lang="en-US"/>
          </a:p>
        </p:txBody>
      </p:sp>
      <p:sp>
        <p:nvSpPr>
          <p:cNvPr id="5" name="Rectangle 4">
            <a:extLst>
              <a:ext uri="{FF2B5EF4-FFF2-40B4-BE49-F238E27FC236}">
                <a16:creationId xmlns:a16="http://schemas.microsoft.com/office/drawing/2014/main" id="{77AB53C1-60F3-B84B-B1B7-D08E877590D9}"/>
              </a:ext>
            </a:extLst>
          </p:cNvPr>
          <p:cNvSpPr/>
          <p:nvPr userDrawn="1"/>
        </p:nvSpPr>
        <p:spPr>
          <a:xfrm>
            <a:off x="-14284" y="1691320"/>
            <a:ext cx="12206284" cy="405607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D0B1EF-4F8F-734F-A6F5-4BFA1D3E419D}"/>
              </a:ext>
            </a:extLst>
          </p:cNvPr>
          <p:cNvSpPr>
            <a:spLocks noGrp="1"/>
          </p:cNvSpPr>
          <p:nvPr>
            <p:ph type="title" hasCustomPrompt="1"/>
          </p:nvPr>
        </p:nvSpPr>
        <p:spPr/>
        <p:txBody>
          <a:bodyPr/>
          <a:lstStyle>
            <a:lvl1pPr>
              <a:defRPr>
                <a:solidFill>
                  <a:srgbClr val="154578"/>
                </a:solidFill>
                <a:latin typeface="Tahoma" panose="020B0604030504040204" pitchFamily="34" charset="0"/>
                <a:ea typeface="Tahoma" panose="020B0604030504040204" pitchFamily="34" charset="0"/>
                <a:cs typeface="Tahoma" panose="020B0604030504040204" pitchFamily="34" charset="0"/>
              </a:defRPr>
            </a:lvl1pPr>
          </a:lstStyle>
          <a:p>
            <a:r>
              <a:rPr lang="en-US"/>
              <a:t>Section Divider 2 (photo optional)</a:t>
            </a:r>
          </a:p>
        </p:txBody>
      </p:sp>
      <p:sp>
        <p:nvSpPr>
          <p:cNvPr id="7" name="Rectangle 6">
            <a:extLst>
              <a:ext uri="{FF2B5EF4-FFF2-40B4-BE49-F238E27FC236}">
                <a16:creationId xmlns:a16="http://schemas.microsoft.com/office/drawing/2014/main" id="{503FFD93-FE4D-D84D-B881-E66389239AA7}"/>
              </a:ext>
            </a:extLst>
          </p:cNvPr>
          <p:cNvSpPr/>
          <p:nvPr userDrawn="1"/>
        </p:nvSpPr>
        <p:spPr>
          <a:xfrm>
            <a:off x="-14284" y="0"/>
            <a:ext cx="228597" cy="1691004"/>
          </a:xfrm>
          <a:prstGeom prst="rect">
            <a:avLst/>
          </a:prstGeom>
          <a:solidFill>
            <a:srgbClr val="154578"/>
          </a:solidFill>
          <a:ln w="9525" algn="ctr">
            <a:noFill/>
            <a:miter lim="800000"/>
            <a:headEnd/>
            <a:tailEnd/>
          </a:ln>
        </p:spPr>
        <p:txBody>
          <a:bodyPr wrap="none" anchor="ctr"/>
          <a:lstStyle/>
          <a:p>
            <a:pPr lvl="0"/>
            <a:endParaRPr lang="en-US"/>
          </a:p>
        </p:txBody>
      </p:sp>
      <p:cxnSp>
        <p:nvCxnSpPr>
          <p:cNvPr id="9" name="Straight Connector 8">
            <a:extLst>
              <a:ext uri="{FF2B5EF4-FFF2-40B4-BE49-F238E27FC236}">
                <a16:creationId xmlns:a16="http://schemas.microsoft.com/office/drawing/2014/main" id="{37175014-10F5-3648-8431-EED04F69B866}"/>
              </a:ext>
            </a:extLst>
          </p:cNvPr>
          <p:cNvCxnSpPr>
            <a:cxnSpLocks/>
          </p:cNvCxnSpPr>
          <p:nvPr userDrawn="1"/>
        </p:nvCxnSpPr>
        <p:spPr>
          <a:xfrm flipV="1">
            <a:off x="-14284" y="1662744"/>
            <a:ext cx="12207240" cy="28260"/>
          </a:xfrm>
          <a:prstGeom prst="line">
            <a:avLst/>
          </a:prstGeom>
          <a:ln>
            <a:solidFill>
              <a:srgbClr val="154578"/>
            </a:solidFill>
          </a:ln>
          <a:effectLst/>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1EE89859-A09C-8D4E-985F-81D5BF9932D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10865" y="5947729"/>
            <a:ext cx="1154151" cy="822960"/>
          </a:xfrm>
          <a:prstGeom prst="rect">
            <a:avLst/>
          </a:prstGeom>
        </p:spPr>
      </p:pic>
      <p:sp>
        <p:nvSpPr>
          <p:cNvPr id="16" name="Rectangle 15">
            <a:extLst>
              <a:ext uri="{FF2B5EF4-FFF2-40B4-BE49-F238E27FC236}">
                <a16:creationId xmlns:a16="http://schemas.microsoft.com/office/drawing/2014/main" id="{6D9F3E1E-84EE-8D45-8BC6-C953E7BCA3F3}"/>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a:p>
        </p:txBody>
      </p:sp>
    </p:spTree>
    <p:extLst>
      <p:ext uri="{BB962C8B-B14F-4D97-AF65-F5344CB8AC3E}">
        <p14:creationId xmlns:p14="http://schemas.microsoft.com/office/powerpoint/2010/main" val="1190105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95970-D6F6-774F-BF07-34E938FB62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B59CF2-639E-CA46-9257-7458C4FE36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7E909C0-FFFF-DB45-8C73-7D44B50390E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F836D627-FFBF-5F49-8FCD-F2BFAD59D9F1}"/>
              </a:ext>
            </a:extLst>
          </p:cNvPr>
          <p:cNvSpPr/>
          <p:nvPr userDrawn="1"/>
        </p:nvSpPr>
        <p:spPr>
          <a:xfrm>
            <a:off x="-14284" y="0"/>
            <a:ext cx="228597" cy="1691004"/>
          </a:xfrm>
          <a:prstGeom prst="rect">
            <a:avLst/>
          </a:prstGeom>
          <a:solidFill>
            <a:srgbClr val="154578"/>
          </a:solidFill>
          <a:ln w="9525" algn="ctr">
            <a:noFill/>
            <a:miter lim="800000"/>
            <a:headEnd/>
            <a:tailEnd/>
          </a:ln>
        </p:spPr>
        <p:txBody>
          <a:bodyPr wrap="none" anchor="ctr"/>
          <a:lstStyle/>
          <a:p>
            <a:pPr lvl="0"/>
            <a:endParaRPr lang="en-US"/>
          </a:p>
        </p:txBody>
      </p:sp>
      <p:cxnSp>
        <p:nvCxnSpPr>
          <p:cNvPr id="9" name="Straight Connector 8">
            <a:extLst>
              <a:ext uri="{FF2B5EF4-FFF2-40B4-BE49-F238E27FC236}">
                <a16:creationId xmlns:a16="http://schemas.microsoft.com/office/drawing/2014/main" id="{582CD4B0-1D5F-3244-A3CC-C6FD1F68B480}"/>
              </a:ext>
            </a:extLst>
          </p:cNvPr>
          <p:cNvCxnSpPr>
            <a:cxnSpLocks/>
          </p:cNvCxnSpPr>
          <p:nvPr userDrawn="1"/>
        </p:nvCxnSpPr>
        <p:spPr>
          <a:xfrm flipV="1">
            <a:off x="-14284" y="1662744"/>
            <a:ext cx="12207240" cy="28260"/>
          </a:xfrm>
          <a:prstGeom prst="line">
            <a:avLst/>
          </a:prstGeom>
          <a:ln>
            <a:solidFill>
              <a:srgbClr val="154578"/>
            </a:solidFill>
          </a:ln>
          <a:effectLst/>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49F24961-ED3C-484C-BC33-7B4A15ED865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10865" y="5947729"/>
            <a:ext cx="1154151" cy="822960"/>
          </a:xfrm>
          <a:prstGeom prst="rect">
            <a:avLst/>
          </a:prstGeom>
        </p:spPr>
      </p:pic>
      <p:sp>
        <p:nvSpPr>
          <p:cNvPr id="11" name="Rectangle 10">
            <a:extLst>
              <a:ext uri="{FF2B5EF4-FFF2-40B4-BE49-F238E27FC236}">
                <a16:creationId xmlns:a16="http://schemas.microsoft.com/office/drawing/2014/main" id="{274121BA-EBB7-FF4E-ACCA-E0998F4C510A}"/>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a:p>
        </p:txBody>
      </p:sp>
      <p:sp>
        <p:nvSpPr>
          <p:cNvPr id="12" name="Date Placeholder 3">
            <a:extLst>
              <a:ext uri="{FF2B5EF4-FFF2-40B4-BE49-F238E27FC236}">
                <a16:creationId xmlns:a16="http://schemas.microsoft.com/office/drawing/2014/main" id="{CE4F9A42-37D6-1B47-A882-8E818ECD952E}"/>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pPr/>
              <a:t>‹#›</a:t>
            </a:fld>
            <a:endParaRPr lang="en-US"/>
          </a:p>
        </p:txBody>
      </p:sp>
    </p:spTree>
    <p:extLst>
      <p:ext uri="{BB962C8B-B14F-4D97-AF65-F5344CB8AC3E}">
        <p14:creationId xmlns:p14="http://schemas.microsoft.com/office/powerpoint/2010/main" val="2353285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103D5-7581-7446-9BA5-71760341D7D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E3CCD1C-9DDE-EF4E-9C74-58EC21C04A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FE93F1-5FC8-2F40-81D0-9DAC4B874D3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239045A-434F-0746-808F-64867B8BE5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12780A1-52E1-BC46-BC31-AC53F2D4815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B072E45-4B20-644D-962E-4D6B7A78D9D3}"/>
              </a:ext>
            </a:extLst>
          </p:cNvPr>
          <p:cNvSpPr/>
          <p:nvPr userDrawn="1"/>
        </p:nvSpPr>
        <p:spPr>
          <a:xfrm>
            <a:off x="-14284" y="0"/>
            <a:ext cx="228597" cy="1691004"/>
          </a:xfrm>
          <a:prstGeom prst="rect">
            <a:avLst/>
          </a:prstGeom>
          <a:solidFill>
            <a:srgbClr val="154578"/>
          </a:solidFill>
          <a:ln w="9525" algn="ctr">
            <a:noFill/>
            <a:miter lim="800000"/>
            <a:headEnd/>
            <a:tailEnd/>
          </a:ln>
        </p:spPr>
        <p:txBody>
          <a:bodyPr wrap="none" anchor="ctr"/>
          <a:lstStyle/>
          <a:p>
            <a:pPr lvl="0"/>
            <a:endParaRPr lang="en-US"/>
          </a:p>
        </p:txBody>
      </p:sp>
      <p:cxnSp>
        <p:nvCxnSpPr>
          <p:cNvPr id="11" name="Straight Connector 10">
            <a:extLst>
              <a:ext uri="{FF2B5EF4-FFF2-40B4-BE49-F238E27FC236}">
                <a16:creationId xmlns:a16="http://schemas.microsoft.com/office/drawing/2014/main" id="{3CBBD6CB-057F-D64F-A807-7F441C5CA1BA}"/>
              </a:ext>
            </a:extLst>
          </p:cNvPr>
          <p:cNvCxnSpPr>
            <a:cxnSpLocks/>
          </p:cNvCxnSpPr>
          <p:nvPr userDrawn="1"/>
        </p:nvCxnSpPr>
        <p:spPr>
          <a:xfrm flipV="1">
            <a:off x="-14284" y="1662744"/>
            <a:ext cx="12207240" cy="28260"/>
          </a:xfrm>
          <a:prstGeom prst="line">
            <a:avLst/>
          </a:prstGeom>
          <a:ln>
            <a:solidFill>
              <a:srgbClr val="154578"/>
            </a:solidFill>
          </a:ln>
          <a:effectLst/>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455502DE-0F6F-284E-B48B-C2AD667EFCB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10865" y="5947729"/>
            <a:ext cx="1154151" cy="822960"/>
          </a:xfrm>
          <a:prstGeom prst="rect">
            <a:avLst/>
          </a:prstGeom>
        </p:spPr>
      </p:pic>
      <p:sp>
        <p:nvSpPr>
          <p:cNvPr id="13" name="Rectangle 12">
            <a:extLst>
              <a:ext uri="{FF2B5EF4-FFF2-40B4-BE49-F238E27FC236}">
                <a16:creationId xmlns:a16="http://schemas.microsoft.com/office/drawing/2014/main" id="{97A421F6-47ED-3C46-9B55-97757160ED76}"/>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a:p>
        </p:txBody>
      </p:sp>
      <p:sp>
        <p:nvSpPr>
          <p:cNvPr id="14" name="Date Placeholder 3">
            <a:extLst>
              <a:ext uri="{FF2B5EF4-FFF2-40B4-BE49-F238E27FC236}">
                <a16:creationId xmlns:a16="http://schemas.microsoft.com/office/drawing/2014/main" id="{791FBF0D-7F99-2B4A-887A-CBCBB1894D34}"/>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pPr/>
              <a:t>‹#›</a:t>
            </a:fld>
            <a:endParaRPr lang="en-US"/>
          </a:p>
        </p:txBody>
      </p:sp>
    </p:spTree>
    <p:extLst>
      <p:ext uri="{BB962C8B-B14F-4D97-AF65-F5344CB8AC3E}">
        <p14:creationId xmlns:p14="http://schemas.microsoft.com/office/powerpoint/2010/main" val="548977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5C43AA-3006-354C-98C1-058D814A2ED1}"/>
              </a:ext>
            </a:extLst>
          </p:cNvPr>
          <p:cNvSpPr/>
          <p:nvPr userDrawn="1"/>
        </p:nvSpPr>
        <p:spPr>
          <a:xfrm>
            <a:off x="-14284" y="0"/>
            <a:ext cx="12206284" cy="6858000"/>
          </a:xfrm>
          <a:prstGeom prst="rect">
            <a:avLst/>
          </a:prstGeom>
          <a:solidFill>
            <a:srgbClr val="1545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3">
            <a:extLst>
              <a:ext uri="{FF2B5EF4-FFF2-40B4-BE49-F238E27FC236}">
                <a16:creationId xmlns:a16="http://schemas.microsoft.com/office/drawing/2014/main" id="{3FEB0352-F9D2-B044-A614-D5D3D9482497}"/>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solidFill>
                  <a:schemeClr val="bg1"/>
                </a:solidFill>
              </a:rPr>
              <a:pPr/>
              <a:t>‹#›</a:t>
            </a:fld>
            <a:endParaRPr lang="en-US">
              <a:solidFill>
                <a:schemeClr val="bg1"/>
              </a:solidFill>
            </a:endParaRPr>
          </a:p>
        </p:txBody>
      </p:sp>
    </p:spTree>
    <p:extLst>
      <p:ext uri="{BB962C8B-B14F-4D97-AF65-F5344CB8AC3E}">
        <p14:creationId xmlns:p14="http://schemas.microsoft.com/office/powerpoint/2010/main" val="273662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DF9A3-8D34-A442-AB9A-B91240E802D8}"/>
              </a:ext>
            </a:extLst>
          </p:cNvPr>
          <p:cNvSpPr>
            <a:spLocks noGrp="1"/>
          </p:cNvSpPr>
          <p:nvPr>
            <p:ph type="title"/>
          </p:nvPr>
        </p:nvSpPr>
        <p:spPr>
          <a:xfrm>
            <a:off x="839788" y="457200"/>
            <a:ext cx="3932237" cy="1233804"/>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57B64D7-E98E-FD4C-8A40-6B870EBB35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8F0CA11-0E82-7E47-8650-31921D8BF2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30D33D83-16A1-B94D-9619-17DE350E462D}"/>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pPr/>
              <a:t>‹#›</a:t>
            </a:fld>
            <a:endParaRPr lang="en-US"/>
          </a:p>
        </p:txBody>
      </p:sp>
      <p:sp>
        <p:nvSpPr>
          <p:cNvPr id="9" name="Rectangle 8">
            <a:extLst>
              <a:ext uri="{FF2B5EF4-FFF2-40B4-BE49-F238E27FC236}">
                <a16:creationId xmlns:a16="http://schemas.microsoft.com/office/drawing/2014/main" id="{D5E6F029-3380-DA41-B576-60CC4FA826D5}"/>
              </a:ext>
            </a:extLst>
          </p:cNvPr>
          <p:cNvSpPr/>
          <p:nvPr userDrawn="1"/>
        </p:nvSpPr>
        <p:spPr>
          <a:xfrm>
            <a:off x="-14284" y="0"/>
            <a:ext cx="228597" cy="1691004"/>
          </a:xfrm>
          <a:prstGeom prst="rect">
            <a:avLst/>
          </a:prstGeom>
          <a:solidFill>
            <a:srgbClr val="154578"/>
          </a:solidFill>
          <a:ln w="9525" algn="ctr">
            <a:noFill/>
            <a:miter lim="800000"/>
            <a:headEnd/>
            <a:tailEnd/>
          </a:ln>
        </p:spPr>
        <p:txBody>
          <a:bodyPr wrap="none" anchor="ctr"/>
          <a:lstStyle/>
          <a:p>
            <a:pPr lvl="0"/>
            <a:endParaRPr lang="en-US"/>
          </a:p>
        </p:txBody>
      </p:sp>
      <p:pic>
        <p:nvPicPr>
          <p:cNvPr id="11" name="Picture 10">
            <a:extLst>
              <a:ext uri="{FF2B5EF4-FFF2-40B4-BE49-F238E27FC236}">
                <a16:creationId xmlns:a16="http://schemas.microsoft.com/office/drawing/2014/main" id="{331F90A6-F424-F443-81B7-9DF3D5D6262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10865" y="5947729"/>
            <a:ext cx="1154151" cy="822960"/>
          </a:xfrm>
          <a:prstGeom prst="rect">
            <a:avLst/>
          </a:prstGeom>
        </p:spPr>
      </p:pic>
      <p:sp>
        <p:nvSpPr>
          <p:cNvPr id="12" name="Rectangle 11">
            <a:extLst>
              <a:ext uri="{FF2B5EF4-FFF2-40B4-BE49-F238E27FC236}">
                <a16:creationId xmlns:a16="http://schemas.microsoft.com/office/drawing/2014/main" id="{3506C722-754B-9646-943B-C6D19FAED5F2}"/>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a:p>
        </p:txBody>
      </p:sp>
    </p:spTree>
    <p:extLst>
      <p:ext uri="{BB962C8B-B14F-4D97-AF65-F5344CB8AC3E}">
        <p14:creationId xmlns:p14="http://schemas.microsoft.com/office/powerpoint/2010/main" val="1266938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D56D2A-DA1F-AE40-9BA3-336ADC5E51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2F7827D-B12E-2F47-8C5F-C26A97D2EF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A356F8-D448-1441-9501-7BF1B3128D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F76742-9B88-9646-A1C9-33F60B794E5F}" type="datetimeFigureOut">
              <a:rPr lang="en-US" smtClean="0"/>
              <a:t>8/1/2022</a:t>
            </a:fld>
            <a:endParaRPr lang="en-US"/>
          </a:p>
        </p:txBody>
      </p:sp>
      <p:sp>
        <p:nvSpPr>
          <p:cNvPr id="5" name="Footer Placeholder 4">
            <a:extLst>
              <a:ext uri="{FF2B5EF4-FFF2-40B4-BE49-F238E27FC236}">
                <a16:creationId xmlns:a16="http://schemas.microsoft.com/office/drawing/2014/main" id="{69F351FE-43D5-6042-B65E-C810BA80CE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4BF078C-2072-CE4B-B33E-97C1D33EB1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F726C4-0B4F-C543-B26D-F6E5E2F5EDCC}" type="slidenum">
              <a:rPr lang="en-US" smtClean="0"/>
              <a:t>‹#›</a:t>
            </a:fld>
            <a:endParaRPr lang="en-US"/>
          </a:p>
        </p:txBody>
      </p:sp>
    </p:spTree>
    <p:extLst>
      <p:ext uri="{BB962C8B-B14F-4D97-AF65-F5344CB8AC3E}">
        <p14:creationId xmlns:p14="http://schemas.microsoft.com/office/powerpoint/2010/main" val="9506633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0" r:id="rId4"/>
    <p:sldLayoutId id="2147483662" r:id="rId5"/>
    <p:sldLayoutId id="2147483652" r:id="rId6"/>
    <p:sldLayoutId id="2147483653" r:id="rId7"/>
    <p:sldLayoutId id="2147483655" r:id="rId8"/>
    <p:sldLayoutId id="2147483656" r:id="rId9"/>
    <p:sldLayoutId id="2147483657" r:id="rId10"/>
    <p:sldLayoutId id="2147483663" r:id="rId11"/>
  </p:sldLayoutIdLst>
  <p:txStyles>
    <p:titleStyle>
      <a:lvl1pPr algn="l" defTabSz="914400" rtl="0" eaLnBrk="1" latinLnBrk="0" hangingPunct="1">
        <a:lnSpc>
          <a:spcPct val="90000"/>
        </a:lnSpc>
        <a:spcBef>
          <a:spcPct val="0"/>
        </a:spcBef>
        <a:buNone/>
        <a:defRPr sz="44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154578"/>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154578"/>
        </a:buClr>
        <a:buFont typeface="System Font Regular"/>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154578"/>
        </a:buClr>
        <a:buFont typeface="Courier New" panose="02070309020205020404" pitchFamily="49" charset="0"/>
        <a:buChar char="o"/>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154578"/>
        </a:buClr>
        <a:buFont typeface="Wingdings" pitchFamily="2" charset="2"/>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154578"/>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hbr.org/2002/06/a-survival-guide-for-leaders"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data-feminism.mitpress.mit.edu/"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eallcount.com/methodology-matrix/"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schusterman.org/sites/default/files/DEIDataCollectionGuide.pdf"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4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react-data-decoder.vercel.app/" TargetMode="Externa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urldefense.us/v3/__https:/researchconnections.us20.list-manage.com/track/click?u=b1c765f3059aaae290353a6a8&amp;id=5ac0837177&amp;e=d894f25c5b__;!!Nv3xtKNH_4uope0!3NYW8PCQ3axaeXO0yvlAUVOtgKyrNNI5Rj1NfZRjCC2dapLeBrTu_10hyD1hQ-wQlZY$"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5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s://www.aecf.org/resources/a-race-for-results-case-study-2/"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s://www.youtube.com/watch?v=hu6FcOt7bS4&amp;t=121s"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dasycenter.org/" TargetMode="External"/><Relationship Id="rId2" Type="http://schemas.openxmlformats.org/officeDocument/2006/relationships/image" Target="../media/image24.png"/><Relationship Id="rId1" Type="http://schemas.openxmlformats.org/officeDocument/2006/relationships/slideLayout" Target="../slideLayouts/slideLayout8.xml"/><Relationship Id="rId5" Type="http://schemas.openxmlformats.org/officeDocument/2006/relationships/image" Target="../media/image25.gif"/><Relationship Id="rId4" Type="http://schemas.openxmlformats.org/officeDocument/2006/relationships/hyperlink" Target="https://twitter.com/DaSyCenter" TargetMode="External"/></Relationships>
</file>

<file path=ppt/slides/_rels/slide6.xml.rels><?xml version="1.0" encoding="UTF-8" standalone="yes"?>
<Relationships xmlns="http://schemas.openxmlformats.org/package/2006/relationships"><Relationship Id="rId2" Type="http://schemas.openxmlformats.org/officeDocument/2006/relationships/hyperlink" Target="https://hbr.org/2002/06/a-survival-guide-for-leader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8334E-6C98-6746-9080-918888B03E0B}"/>
              </a:ext>
            </a:extLst>
          </p:cNvPr>
          <p:cNvSpPr>
            <a:spLocks noGrp="1"/>
          </p:cNvSpPr>
          <p:nvPr>
            <p:ph type="ctrTitle"/>
          </p:nvPr>
        </p:nvSpPr>
        <p:spPr/>
        <p:txBody>
          <a:bodyPr/>
          <a:lstStyle/>
          <a:p>
            <a:pPr algn="ctr"/>
            <a:r>
              <a:rPr lang="en-US" dirty="0">
                <a:latin typeface="Tahoma"/>
                <a:ea typeface="Tahoma"/>
                <a:cs typeface="Tahoma"/>
              </a:rPr>
              <a:t>Data Leadership: What It Means for Equity</a:t>
            </a:r>
            <a:br>
              <a:rPr lang="en-US" dirty="0"/>
            </a:br>
            <a:endParaRPr lang="en-US" dirty="0"/>
          </a:p>
        </p:txBody>
      </p:sp>
      <p:sp>
        <p:nvSpPr>
          <p:cNvPr id="3" name="Subtitle 2">
            <a:extLst>
              <a:ext uri="{FF2B5EF4-FFF2-40B4-BE49-F238E27FC236}">
                <a16:creationId xmlns:a16="http://schemas.microsoft.com/office/drawing/2014/main" id="{2B19F451-67B2-1447-A6BD-5A8F88C47B7E}"/>
              </a:ext>
            </a:extLst>
          </p:cNvPr>
          <p:cNvSpPr>
            <a:spLocks noGrp="1"/>
          </p:cNvSpPr>
          <p:nvPr>
            <p:ph type="subTitle" idx="1"/>
          </p:nvPr>
        </p:nvSpPr>
        <p:spPr/>
        <p:txBody>
          <a:bodyPr/>
          <a:lstStyle/>
          <a:p>
            <a:r>
              <a:rPr lang="en-US"/>
              <a:t>Kathleen Hebbeler</a:t>
            </a:r>
          </a:p>
          <a:p>
            <a:r>
              <a:rPr lang="en-US"/>
              <a:t>Grace Kelley</a:t>
            </a:r>
          </a:p>
          <a:p>
            <a:r>
              <a:rPr lang="en-US"/>
              <a:t>Cindy Weigel</a:t>
            </a:r>
          </a:p>
        </p:txBody>
      </p:sp>
      <p:pic>
        <p:nvPicPr>
          <p:cNvPr id="14" name="Picture 13" descr="Photo of happy kids holding hands&#10;">
            <a:extLst>
              <a:ext uri="{FF2B5EF4-FFF2-40B4-BE49-F238E27FC236}">
                <a16:creationId xmlns:a16="http://schemas.microsoft.com/office/drawing/2014/main" id="{CD11E601-3F7B-4343-8069-8F7DBEB137C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96000" y="0"/>
            <a:ext cx="6101148" cy="5584371"/>
          </a:xfrm>
          <a:prstGeom prst="rect">
            <a:avLst/>
          </a:prstGeom>
        </p:spPr>
      </p:pic>
      <p:sp>
        <p:nvSpPr>
          <p:cNvPr id="5" name="Subtitle 2">
            <a:extLst>
              <a:ext uri="{FF2B5EF4-FFF2-40B4-BE49-F238E27FC236}">
                <a16:creationId xmlns:a16="http://schemas.microsoft.com/office/drawing/2014/main" id="{A5DFBCD2-8FCE-A049-A1EB-C8F7F5B3C29F}"/>
              </a:ext>
            </a:extLst>
          </p:cNvPr>
          <p:cNvSpPr txBox="1">
            <a:spLocks/>
          </p:cNvSpPr>
          <p:nvPr/>
        </p:nvSpPr>
        <p:spPr>
          <a:xfrm>
            <a:off x="6286500" y="5886450"/>
            <a:ext cx="5500688" cy="74453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rgbClr val="154578"/>
              </a:buClr>
              <a:buFont typeface="Arial" panose="020B0604020202020204" pitchFamily="34" charset="0"/>
              <a:buNone/>
              <a:defRPr sz="3200" kern="12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defTabSz="914400" rtl="0" eaLnBrk="1" latinLnBrk="0" hangingPunct="1">
              <a:lnSpc>
                <a:spcPct val="90000"/>
              </a:lnSpc>
              <a:spcBef>
                <a:spcPts val="500"/>
              </a:spcBef>
              <a:buClr>
                <a:srgbClr val="154578"/>
              </a:buClr>
              <a:buFont typeface="System Font Regular"/>
              <a:buNone/>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indent="0" algn="ctr" defTabSz="914400" rtl="0" eaLnBrk="1" latinLnBrk="0" hangingPunct="1">
              <a:lnSpc>
                <a:spcPct val="90000"/>
              </a:lnSpc>
              <a:spcBef>
                <a:spcPts val="500"/>
              </a:spcBef>
              <a:buClr>
                <a:srgbClr val="154578"/>
              </a:buClr>
              <a:buFont typeface="Courier New" panose="02070309020205020404" pitchFamily="49" charset="0"/>
              <a:buNone/>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indent="0" algn="ctr" defTabSz="914400" rtl="0" eaLnBrk="1" latinLnBrk="0" hangingPunct="1">
              <a:lnSpc>
                <a:spcPct val="90000"/>
              </a:lnSpc>
              <a:spcBef>
                <a:spcPts val="500"/>
              </a:spcBef>
              <a:buClr>
                <a:srgbClr val="154578"/>
              </a:buClr>
              <a:buFont typeface="Wingdings" pitchFamily="2" charset="2"/>
              <a:buNone/>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indent="0" algn="ctr" defTabSz="914400" rtl="0" eaLnBrk="1" latinLnBrk="0" hangingPunct="1">
              <a:lnSpc>
                <a:spcPct val="90000"/>
              </a:lnSpc>
              <a:spcBef>
                <a:spcPts val="500"/>
              </a:spcBef>
              <a:buClr>
                <a:srgbClr val="154578"/>
              </a:buClr>
              <a:buFont typeface="Arial" panose="020B0604020202020204" pitchFamily="34" charset="0"/>
              <a:buNone/>
              <a:defRPr sz="1600" kern="1200">
                <a:solidFill>
                  <a:srgbClr val="404A55"/>
                </a:solidFill>
                <a:latin typeface="Tahoma" panose="020B0604030504040204" pitchFamily="34" charset="0"/>
                <a:ea typeface="Tahoma" panose="020B0604030504040204" pitchFamily="34" charset="0"/>
                <a:cs typeface="Tahoma" panose="020B060403050404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a:solidFill>
                  <a:srgbClr val="154578"/>
                </a:solidFill>
              </a:rPr>
              <a:t>Targeted Leadership Series </a:t>
            </a:r>
          </a:p>
          <a:p>
            <a:pPr algn="l"/>
            <a:r>
              <a:rPr lang="en-US" sz="2000">
                <a:solidFill>
                  <a:srgbClr val="154578"/>
                </a:solidFill>
              </a:rPr>
              <a:t>June 22, 2021  </a:t>
            </a:r>
          </a:p>
        </p:txBody>
      </p:sp>
    </p:spTree>
    <p:extLst>
      <p:ext uri="{BB962C8B-B14F-4D97-AF65-F5344CB8AC3E}">
        <p14:creationId xmlns:p14="http://schemas.microsoft.com/office/powerpoint/2010/main" val="6166540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1893A1-6F55-4665-B4EC-6A47D219CC84}"/>
              </a:ext>
            </a:extLst>
          </p:cNvPr>
          <p:cNvSpPr>
            <a:spLocks noGrp="1"/>
          </p:cNvSpPr>
          <p:nvPr>
            <p:ph type="title"/>
          </p:nvPr>
        </p:nvSpPr>
        <p:spPr>
          <a:xfrm>
            <a:off x="640080" y="325369"/>
            <a:ext cx="4368602" cy="1956841"/>
          </a:xfrm>
        </p:spPr>
        <p:txBody>
          <a:bodyPr anchor="b">
            <a:normAutofit/>
          </a:bodyPr>
          <a:lstStyle/>
          <a:p>
            <a:r>
              <a:rPr lang="en-US" sz="4200" dirty="0"/>
              <a:t>Data-Informed Leadership for Equity </a:t>
            </a:r>
            <a:r>
              <a:rPr lang="en-US" sz="4200" dirty="0">
                <a:solidFill>
                  <a:schemeClr val="bg1"/>
                </a:solidFill>
              </a:rPr>
              <a:t>3</a:t>
            </a:r>
            <a:r>
              <a:rPr lang="en-US" sz="4200" dirty="0"/>
              <a:t> </a:t>
            </a:r>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8EDB191-7305-49FB-91E7-0D8E36905FAE}"/>
              </a:ext>
            </a:extLst>
          </p:cNvPr>
          <p:cNvSpPr>
            <a:spLocks noGrp="1"/>
          </p:cNvSpPr>
          <p:nvPr>
            <p:ph idx="1"/>
          </p:nvPr>
        </p:nvSpPr>
        <p:spPr>
          <a:xfrm>
            <a:off x="640080" y="2872899"/>
            <a:ext cx="4243589" cy="3320668"/>
          </a:xfrm>
        </p:spPr>
        <p:txBody>
          <a:bodyPr>
            <a:normAutofit/>
          </a:bodyPr>
          <a:lstStyle/>
          <a:p>
            <a:endParaRPr lang="en-US" sz="2200" dirty="0"/>
          </a:p>
          <a:p>
            <a:endParaRPr lang="en-US" sz="2200" dirty="0"/>
          </a:p>
          <a:p>
            <a:r>
              <a:rPr lang="en-US" sz="2200" b="1" i="0" dirty="0">
                <a:effectLst/>
                <a:latin typeface="sohne"/>
              </a:rPr>
              <a:t>“Sometimes the smallest step in the right direction ends up being the biggest step of your life. Tiptoe if you must, but take a step.” Naeem Callaway</a:t>
            </a:r>
            <a:endParaRPr lang="en-US" sz="2200" b="0" i="0" dirty="0">
              <a:effectLst/>
              <a:latin typeface="sohne"/>
            </a:endParaRPr>
          </a:p>
          <a:p>
            <a:pPr marL="0" indent="0">
              <a:buNone/>
            </a:pPr>
            <a:endParaRPr lang="en-US" sz="2200" dirty="0"/>
          </a:p>
          <a:p>
            <a:endParaRPr lang="en-US" sz="2200" dirty="0"/>
          </a:p>
        </p:txBody>
      </p:sp>
      <p:pic>
        <p:nvPicPr>
          <p:cNvPr id="5" name="Picture 4" descr="Child playing on a platform">
            <a:extLst>
              <a:ext uri="{FF2B5EF4-FFF2-40B4-BE49-F238E27FC236}">
                <a16:creationId xmlns:a16="http://schemas.microsoft.com/office/drawing/2014/main" id="{56A31654-4D72-43CF-95AF-46A358DDAFC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506879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0E826-FE36-E242-B05D-C00F353E4F13}"/>
              </a:ext>
            </a:extLst>
          </p:cNvPr>
          <p:cNvSpPr>
            <a:spLocks noGrp="1"/>
          </p:cNvSpPr>
          <p:nvPr>
            <p:ph type="title"/>
          </p:nvPr>
        </p:nvSpPr>
        <p:spPr/>
        <p:txBody>
          <a:bodyPr/>
          <a:lstStyle/>
          <a:p>
            <a:r>
              <a:rPr lang="en-US"/>
              <a:t>Is using data to address equity </a:t>
            </a:r>
            <a:br>
              <a:rPr lang="en-US"/>
            </a:br>
            <a:r>
              <a:rPr lang="en-US"/>
              <a:t>an adaptive or technical problem?</a:t>
            </a:r>
          </a:p>
        </p:txBody>
      </p:sp>
      <p:sp>
        <p:nvSpPr>
          <p:cNvPr id="3" name="Content Placeholder 2">
            <a:extLst>
              <a:ext uri="{FF2B5EF4-FFF2-40B4-BE49-F238E27FC236}">
                <a16:creationId xmlns:a16="http://schemas.microsoft.com/office/drawing/2014/main" id="{F6995323-A99A-B94A-8108-A011F80105B6}"/>
              </a:ext>
            </a:extLst>
          </p:cNvPr>
          <p:cNvSpPr>
            <a:spLocks noGrp="1"/>
          </p:cNvSpPr>
          <p:nvPr>
            <p:ph sz="half" idx="1"/>
          </p:nvPr>
        </p:nvSpPr>
        <p:spPr>
          <a:xfrm>
            <a:off x="977685" y="2318394"/>
            <a:ext cx="4090261" cy="2978850"/>
          </a:xfrm>
          <a:solidFill>
            <a:schemeClr val="accent1">
              <a:lumMod val="20000"/>
              <a:lumOff val="80000"/>
            </a:schemeClr>
          </a:solidFill>
        </p:spPr>
        <p:txBody>
          <a:bodyPr>
            <a:normAutofit/>
          </a:bodyPr>
          <a:lstStyle/>
          <a:p>
            <a:pPr marL="0" indent="0">
              <a:buNone/>
            </a:pPr>
            <a:r>
              <a:rPr lang="en-US" sz="2800"/>
              <a:t>Technical</a:t>
            </a:r>
          </a:p>
          <a:p>
            <a:pPr marL="0" indent="0">
              <a:buNone/>
            </a:pPr>
            <a:r>
              <a:rPr lang="en-US" sz="2800"/>
              <a:t>can be solved by applying existing know-how and the organization’s current problem-solving processes</a:t>
            </a:r>
          </a:p>
          <a:p>
            <a:pPr marL="0" indent="0">
              <a:buNone/>
            </a:pPr>
            <a:endParaRPr lang="en-US" sz="2800"/>
          </a:p>
          <a:p>
            <a:pPr marL="0" indent="0">
              <a:buNone/>
            </a:pPr>
            <a:endParaRPr lang="en-US" sz="2800"/>
          </a:p>
          <a:p>
            <a:pPr marL="0" indent="0">
              <a:buNone/>
            </a:pPr>
            <a:endParaRPr lang="en-US"/>
          </a:p>
          <a:p>
            <a:endParaRPr lang="en-US"/>
          </a:p>
        </p:txBody>
      </p:sp>
      <p:sp>
        <p:nvSpPr>
          <p:cNvPr id="4" name="Content Placeholder 3">
            <a:extLst>
              <a:ext uri="{FF2B5EF4-FFF2-40B4-BE49-F238E27FC236}">
                <a16:creationId xmlns:a16="http://schemas.microsoft.com/office/drawing/2014/main" id="{E2554359-E868-4C67-B4D4-FC64DFE32CC3}"/>
              </a:ext>
            </a:extLst>
          </p:cNvPr>
          <p:cNvSpPr>
            <a:spLocks noGrp="1"/>
          </p:cNvSpPr>
          <p:nvPr>
            <p:ph sz="half" idx="2"/>
          </p:nvPr>
        </p:nvSpPr>
        <p:spPr>
          <a:xfrm>
            <a:off x="6054671" y="1996106"/>
            <a:ext cx="5181600" cy="3490294"/>
          </a:xfrm>
          <a:solidFill>
            <a:schemeClr val="accent6">
              <a:lumMod val="20000"/>
              <a:lumOff val="80000"/>
            </a:schemeClr>
          </a:solidFill>
        </p:spPr>
        <p:txBody>
          <a:bodyPr>
            <a:normAutofit/>
          </a:bodyPr>
          <a:lstStyle/>
          <a:p>
            <a:pPr marL="0" indent="0">
              <a:buNone/>
            </a:pPr>
            <a:r>
              <a:rPr lang="en-US" sz="2800"/>
              <a:t>Adaptive</a:t>
            </a:r>
            <a:endParaRPr lang="en-US"/>
          </a:p>
          <a:p>
            <a:pPr marL="0" indent="0">
              <a:lnSpc>
                <a:spcPct val="100000"/>
              </a:lnSpc>
              <a:buNone/>
            </a:pPr>
            <a:r>
              <a:rPr lang="en-US" sz="2800"/>
              <a:t>requires individuals throughout the organization to change and accept a solution that might require turning the organization upside down and creating organizational disequilibrium.</a:t>
            </a:r>
          </a:p>
          <a:p>
            <a:endParaRPr lang="en-US"/>
          </a:p>
        </p:txBody>
      </p:sp>
      <p:sp>
        <p:nvSpPr>
          <p:cNvPr id="5" name="TextBox 4">
            <a:extLst>
              <a:ext uri="{FF2B5EF4-FFF2-40B4-BE49-F238E27FC236}">
                <a16:creationId xmlns:a16="http://schemas.microsoft.com/office/drawing/2014/main" id="{1C8BEFA2-EED3-40BB-9C12-03CF09CFDE01}"/>
              </a:ext>
            </a:extLst>
          </p:cNvPr>
          <p:cNvSpPr txBox="1"/>
          <p:nvPr/>
        </p:nvSpPr>
        <p:spPr>
          <a:xfrm>
            <a:off x="2264044" y="5791767"/>
            <a:ext cx="8011332" cy="738664"/>
          </a:xfrm>
          <a:prstGeom prst="rect">
            <a:avLst/>
          </a:prstGeom>
          <a:noFill/>
        </p:spPr>
        <p:txBody>
          <a:bodyPr wrap="square" rtlCol="0">
            <a:spAutoFit/>
          </a:bodyPr>
          <a:lstStyle/>
          <a:p>
            <a:r>
              <a:rPr lang="en-US" sz="2400"/>
              <a:t>Ronald Heifetz and Marty </a:t>
            </a:r>
            <a:r>
              <a:rPr lang="en-US" sz="2400" err="1"/>
              <a:t>Linsky</a:t>
            </a:r>
            <a:r>
              <a:rPr lang="en-US" sz="2400"/>
              <a:t>, </a:t>
            </a:r>
            <a:r>
              <a:rPr lang="en-US" sz="2400">
                <a:hlinkClick r:id="rId3"/>
              </a:rPr>
              <a:t>A Survival Guide for Leaders</a:t>
            </a:r>
            <a:endParaRPr lang="en-US" sz="2400"/>
          </a:p>
          <a:p>
            <a:endParaRPr lang="en-US"/>
          </a:p>
        </p:txBody>
      </p:sp>
    </p:spTree>
    <p:extLst>
      <p:ext uri="{BB962C8B-B14F-4D97-AF65-F5344CB8AC3E}">
        <p14:creationId xmlns:p14="http://schemas.microsoft.com/office/powerpoint/2010/main" val="28719868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DCF5F1-F6E7-499A-8030-64FCD0EA2C3D}"/>
              </a:ext>
            </a:extLst>
          </p:cNvPr>
          <p:cNvSpPr>
            <a:spLocks noGrp="1"/>
          </p:cNvSpPr>
          <p:nvPr>
            <p:ph type="title"/>
          </p:nvPr>
        </p:nvSpPr>
        <p:spPr/>
        <p:txBody>
          <a:bodyPr/>
          <a:lstStyle/>
          <a:p>
            <a:r>
              <a:rPr lang="en-US"/>
              <a:t>Leadership Critical for Successful Data Culture</a:t>
            </a:r>
          </a:p>
        </p:txBody>
      </p:sp>
      <p:sp>
        <p:nvSpPr>
          <p:cNvPr id="2" name="Content Placeholder 1">
            <a:extLst>
              <a:ext uri="{FF2B5EF4-FFF2-40B4-BE49-F238E27FC236}">
                <a16:creationId xmlns:a16="http://schemas.microsoft.com/office/drawing/2014/main" id="{430698B0-A76D-4819-97F2-866EE0F10CA4}"/>
              </a:ext>
            </a:extLst>
          </p:cNvPr>
          <p:cNvSpPr>
            <a:spLocks noGrp="1"/>
          </p:cNvSpPr>
          <p:nvPr>
            <p:ph idx="1"/>
          </p:nvPr>
        </p:nvSpPr>
        <p:spPr/>
        <p:txBody>
          <a:bodyPr vert="horz" lIns="91440" tIns="45720" rIns="91440" bIns="45720" rtlCol="0" anchor="t">
            <a:normAutofit/>
          </a:bodyPr>
          <a:lstStyle/>
          <a:p>
            <a:r>
              <a:rPr lang="en-US">
                <a:latin typeface="Tahoma"/>
                <a:ea typeface="Tahoma"/>
                <a:cs typeface="Tahoma"/>
              </a:rPr>
              <a:t>Data leaders: </a:t>
            </a:r>
            <a:endParaRPr lang="en-US"/>
          </a:p>
          <a:p>
            <a:pPr lvl="1"/>
            <a:r>
              <a:rPr lang="en-US"/>
              <a:t>Practice inclusive leadership</a:t>
            </a:r>
          </a:p>
          <a:p>
            <a:pPr lvl="1"/>
            <a:r>
              <a:rPr lang="en-US"/>
              <a:t>Support how people think, consider, speak and act around data—embed in the culture</a:t>
            </a:r>
          </a:p>
          <a:p>
            <a:pPr lvl="1"/>
            <a:r>
              <a:rPr lang="en-US"/>
              <a:t>Model commitment to using data by making data informed decisions</a:t>
            </a:r>
          </a:p>
        </p:txBody>
      </p:sp>
    </p:spTree>
    <p:extLst>
      <p:ext uri="{BB962C8B-B14F-4D97-AF65-F5344CB8AC3E}">
        <p14:creationId xmlns:p14="http://schemas.microsoft.com/office/powerpoint/2010/main" val="1177024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DCF5F1-F6E7-499A-8030-64FCD0EA2C3D}"/>
              </a:ext>
            </a:extLst>
          </p:cNvPr>
          <p:cNvSpPr>
            <a:spLocks noGrp="1"/>
          </p:cNvSpPr>
          <p:nvPr>
            <p:ph type="title"/>
          </p:nvPr>
        </p:nvSpPr>
        <p:spPr/>
        <p:txBody>
          <a:bodyPr/>
          <a:lstStyle/>
          <a:p>
            <a:r>
              <a:rPr lang="en-US" dirty="0"/>
              <a:t>Data-Informed Leadership for Equity </a:t>
            </a:r>
            <a:r>
              <a:rPr lang="en-US" dirty="0">
                <a:solidFill>
                  <a:schemeClr val="bg1"/>
                </a:solidFill>
              </a:rPr>
              <a:t>4</a:t>
            </a:r>
          </a:p>
        </p:txBody>
      </p:sp>
      <p:sp>
        <p:nvSpPr>
          <p:cNvPr id="2" name="Content Placeholder 1">
            <a:extLst>
              <a:ext uri="{FF2B5EF4-FFF2-40B4-BE49-F238E27FC236}">
                <a16:creationId xmlns:a16="http://schemas.microsoft.com/office/drawing/2014/main" id="{430698B0-A76D-4819-97F2-866EE0F10CA4}"/>
              </a:ext>
            </a:extLst>
          </p:cNvPr>
          <p:cNvSpPr>
            <a:spLocks noGrp="1"/>
          </p:cNvSpPr>
          <p:nvPr>
            <p:ph idx="1"/>
          </p:nvPr>
        </p:nvSpPr>
        <p:spPr>
          <a:xfrm>
            <a:off x="838200" y="2160104"/>
            <a:ext cx="10515600" cy="4016859"/>
          </a:xfrm>
        </p:spPr>
        <p:txBody>
          <a:bodyPr>
            <a:normAutofit/>
          </a:bodyPr>
          <a:lstStyle/>
          <a:p>
            <a:r>
              <a:rPr lang="en-US"/>
              <a:t>Practice inclusive leadership </a:t>
            </a:r>
          </a:p>
          <a:p>
            <a:pPr lvl="1"/>
            <a:r>
              <a:rPr lang="en-US"/>
              <a:t> Leadership stretched over people, places, activities</a:t>
            </a:r>
          </a:p>
          <a:p>
            <a:pPr lvl="1"/>
            <a:r>
              <a:rPr lang="en-US"/>
              <a:t> Create and maintain conditions for a culture of data use including stakeholders and parents</a:t>
            </a:r>
          </a:p>
          <a:p>
            <a:pPr lvl="1"/>
            <a:r>
              <a:rPr lang="en-US"/>
              <a:t>Focus on stakeholder empowerment – taking leadership, designing solutions and strategies </a:t>
            </a:r>
          </a:p>
          <a:p>
            <a:pPr lvl="1"/>
            <a:r>
              <a:rPr lang="en-US"/>
              <a:t>Lead policy change, system reform and program delivery</a:t>
            </a:r>
          </a:p>
          <a:p>
            <a:pPr lvl="1"/>
            <a:r>
              <a:rPr lang="en-US"/>
              <a:t>Setting up expectation of facilitated discussion of data use for equity  </a:t>
            </a:r>
          </a:p>
          <a:p>
            <a:pPr lvl="1"/>
            <a:endParaRPr lang="en-US"/>
          </a:p>
          <a:p>
            <a:pPr lvl="1"/>
            <a:endParaRPr lang="en-US"/>
          </a:p>
          <a:p>
            <a:pPr lvl="1"/>
            <a:endParaRPr lang="en-US"/>
          </a:p>
        </p:txBody>
      </p:sp>
    </p:spTree>
    <p:extLst>
      <p:ext uri="{BB962C8B-B14F-4D97-AF65-F5344CB8AC3E}">
        <p14:creationId xmlns:p14="http://schemas.microsoft.com/office/powerpoint/2010/main" val="6445301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B5FBC-DCA7-46E5-9BA5-7841E7BA2636}"/>
              </a:ext>
            </a:extLst>
          </p:cNvPr>
          <p:cNvSpPr>
            <a:spLocks noGrp="1"/>
          </p:cNvSpPr>
          <p:nvPr>
            <p:ph type="title"/>
          </p:nvPr>
        </p:nvSpPr>
        <p:spPr/>
        <p:txBody>
          <a:bodyPr/>
          <a:lstStyle/>
          <a:p>
            <a:r>
              <a:rPr lang="en-US" dirty="0"/>
              <a:t>Data-Informed Leadership for Equity </a:t>
            </a:r>
            <a:r>
              <a:rPr lang="en-US" dirty="0">
                <a:solidFill>
                  <a:schemeClr val="bg1"/>
                </a:solidFill>
              </a:rPr>
              <a:t>5</a:t>
            </a:r>
          </a:p>
        </p:txBody>
      </p:sp>
      <p:sp>
        <p:nvSpPr>
          <p:cNvPr id="3" name="Content Placeholder 2">
            <a:extLst>
              <a:ext uri="{FF2B5EF4-FFF2-40B4-BE49-F238E27FC236}">
                <a16:creationId xmlns:a16="http://schemas.microsoft.com/office/drawing/2014/main" id="{2FC63B22-598B-4977-A8FE-8EF4BC63CB7C}"/>
              </a:ext>
            </a:extLst>
          </p:cNvPr>
          <p:cNvSpPr>
            <a:spLocks noGrp="1"/>
          </p:cNvSpPr>
          <p:nvPr>
            <p:ph idx="1"/>
          </p:nvPr>
        </p:nvSpPr>
        <p:spPr/>
        <p:txBody>
          <a:bodyPr>
            <a:normAutofit/>
          </a:bodyPr>
          <a:lstStyle/>
          <a:p>
            <a:r>
              <a:rPr lang="en-US"/>
              <a:t>Support how people think, consider, speak and act around data—embed in the culture</a:t>
            </a:r>
          </a:p>
          <a:p>
            <a:pPr lvl="1"/>
            <a:r>
              <a:rPr lang="en-US"/>
              <a:t>Challenge deficit assumptions of children and families related to class, race and gender, shift to focus on strengths </a:t>
            </a:r>
          </a:p>
          <a:p>
            <a:pPr lvl="1"/>
            <a:r>
              <a:rPr lang="en-US"/>
              <a:t>Reframe disparities and actions toward equity, not a deficit model</a:t>
            </a:r>
          </a:p>
          <a:p>
            <a:pPr lvl="1"/>
            <a:r>
              <a:rPr lang="en-US"/>
              <a:t>Use data to illuminate inequities in the system </a:t>
            </a:r>
          </a:p>
          <a:p>
            <a:pPr lvl="1"/>
            <a:endParaRPr lang="en-US"/>
          </a:p>
          <a:p>
            <a:endParaRPr lang="en-US"/>
          </a:p>
        </p:txBody>
      </p:sp>
    </p:spTree>
    <p:extLst>
      <p:ext uri="{BB962C8B-B14F-4D97-AF65-F5344CB8AC3E}">
        <p14:creationId xmlns:p14="http://schemas.microsoft.com/office/powerpoint/2010/main" val="34375316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129DD-8411-4DF7-B32D-A3A68C5EC1CF}"/>
              </a:ext>
            </a:extLst>
          </p:cNvPr>
          <p:cNvSpPr>
            <a:spLocks noGrp="1"/>
          </p:cNvSpPr>
          <p:nvPr>
            <p:ph type="title"/>
          </p:nvPr>
        </p:nvSpPr>
        <p:spPr/>
        <p:txBody>
          <a:bodyPr/>
          <a:lstStyle/>
          <a:p>
            <a:r>
              <a:rPr lang="en-US" dirty="0"/>
              <a:t>Data-Informed Leadership for Equity </a:t>
            </a:r>
            <a:r>
              <a:rPr lang="en-US" dirty="0">
                <a:solidFill>
                  <a:schemeClr val="bg1"/>
                </a:solidFill>
              </a:rPr>
              <a:t>6</a:t>
            </a:r>
          </a:p>
        </p:txBody>
      </p:sp>
      <p:sp>
        <p:nvSpPr>
          <p:cNvPr id="3" name="Content Placeholder 2">
            <a:extLst>
              <a:ext uri="{FF2B5EF4-FFF2-40B4-BE49-F238E27FC236}">
                <a16:creationId xmlns:a16="http://schemas.microsoft.com/office/drawing/2014/main" id="{E3819FBD-1DF9-4C55-9AEA-44E584469802}"/>
              </a:ext>
            </a:extLst>
          </p:cNvPr>
          <p:cNvSpPr>
            <a:spLocks noGrp="1"/>
          </p:cNvSpPr>
          <p:nvPr>
            <p:ph idx="1"/>
          </p:nvPr>
        </p:nvSpPr>
        <p:spPr/>
        <p:txBody>
          <a:bodyPr/>
          <a:lstStyle/>
          <a:p>
            <a:r>
              <a:rPr lang="en-US"/>
              <a:t>Model commitment to a culture of inquiry </a:t>
            </a:r>
          </a:p>
          <a:p>
            <a:pPr lvl="1"/>
            <a:r>
              <a:rPr lang="en-US"/>
              <a:t>Ensure staff have knowledge and skills to use data to inform decision making </a:t>
            </a:r>
          </a:p>
          <a:p>
            <a:pPr lvl="1"/>
            <a:r>
              <a:rPr lang="en-US">
                <a:latin typeface="Tahoma"/>
                <a:ea typeface="Tahoma"/>
                <a:cs typeface="Tahoma"/>
              </a:rPr>
              <a:t>Facilitate data conversations that are asset based and focused on equity </a:t>
            </a:r>
          </a:p>
          <a:p>
            <a:pPr lvl="1"/>
            <a:r>
              <a:rPr lang="en-US"/>
              <a:t>Use data to align policy, and practice based on value of equity and culturally relevant practices </a:t>
            </a:r>
          </a:p>
          <a:p>
            <a:endParaRPr lang="en-US"/>
          </a:p>
        </p:txBody>
      </p:sp>
    </p:spTree>
    <p:extLst>
      <p:ext uri="{BB962C8B-B14F-4D97-AF65-F5344CB8AC3E}">
        <p14:creationId xmlns:p14="http://schemas.microsoft.com/office/powerpoint/2010/main" val="22933277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DFA2B28E-A319-54AB-78BD-EE9F786B204D}"/>
              </a:ext>
            </a:extLst>
          </p:cNvPr>
          <p:cNvSpPr>
            <a:spLocks noGrp="1"/>
          </p:cNvSpPr>
          <p:nvPr>
            <p:ph type="title"/>
          </p:nvPr>
        </p:nvSpPr>
        <p:spPr>
          <a:xfrm>
            <a:off x="642257" y="0"/>
            <a:ext cx="10515600" cy="1325563"/>
          </a:xfrm>
        </p:spPr>
        <p:txBody>
          <a:bodyPr vert="horz" lIns="91440" tIns="45720" rIns="91440" bIns="45720" rtlCol="0" anchor="b">
            <a:normAutofit/>
          </a:bodyPr>
          <a:lstStyle/>
          <a:p>
            <a:r>
              <a:rPr lang="en-US" dirty="0"/>
              <a:t>Engage in a Cycle of Inquiry</a:t>
            </a:r>
          </a:p>
        </p:txBody>
      </p:sp>
      <p:sp>
        <p:nvSpPr>
          <p:cNvPr id="3" name="TextBox 2">
            <a:extLst>
              <a:ext uri="{FF2B5EF4-FFF2-40B4-BE49-F238E27FC236}">
                <a16:creationId xmlns:a16="http://schemas.microsoft.com/office/drawing/2014/main" id="{78EC61B6-2B8F-4088-DE38-F809EA18CCCF}"/>
              </a:ext>
            </a:extLst>
          </p:cNvPr>
          <p:cNvSpPr txBox="1"/>
          <p:nvPr/>
        </p:nvSpPr>
        <p:spPr>
          <a:xfrm>
            <a:off x="642413" y="2014289"/>
            <a:ext cx="5295900" cy="4154984"/>
          </a:xfrm>
          <a:prstGeom prst="rect">
            <a:avLst/>
          </a:prstGeom>
          <a:noFill/>
        </p:spPr>
        <p:txBody>
          <a:bodyPr wrap="square" rtlCol="0">
            <a:spAutoFit/>
          </a:bodyPr>
          <a:lstStyle/>
          <a:p>
            <a:r>
              <a:rPr lang="en-US" sz="2400" dirty="0"/>
              <a:t>Inquiry is </a:t>
            </a:r>
            <a:r>
              <a:rPr lang="en-US" sz="2400" b="1" dirty="0"/>
              <a:t>a cyclical process </a:t>
            </a:r>
            <a:r>
              <a:rPr lang="en-US" sz="2400" dirty="0"/>
              <a:t>that takes time, and it’s important for data teams and communities to work together throughout. </a:t>
            </a:r>
          </a:p>
          <a:p>
            <a:endParaRPr lang="en-US" sz="2400" dirty="0"/>
          </a:p>
          <a:p>
            <a:r>
              <a:rPr lang="en-US" sz="2400" dirty="0"/>
              <a:t>Applying an </a:t>
            </a:r>
            <a:r>
              <a:rPr lang="en-US" sz="2400" b="1" dirty="0"/>
              <a:t>equity-focused approach to inquiry </a:t>
            </a:r>
            <a:r>
              <a:rPr lang="en-US" sz="2400" dirty="0"/>
              <a:t>prompts data teams to reexamine and assess policies, practices, mental models and beliefs, and even power dynamics that perpetuate systemic barriers and inequalities.</a:t>
            </a:r>
          </a:p>
        </p:txBody>
      </p:sp>
      <p:pic>
        <p:nvPicPr>
          <p:cNvPr id="19" name="Picture 18" descr="a diagram of circles depicting the cycle of inquiry starting with define your question, then gather data, then analyze data, then interpret results, then share and apply findings, to be repeated as necessary.">
            <a:extLst>
              <a:ext uri="{FF2B5EF4-FFF2-40B4-BE49-F238E27FC236}">
                <a16:creationId xmlns:a16="http://schemas.microsoft.com/office/drawing/2014/main" id="{88BEA326-C38E-2EA3-37B4-45BA5884A336}"/>
              </a:ext>
            </a:extLst>
          </p:cNvPr>
          <p:cNvPicPr>
            <a:picLocks noChangeAspect="1"/>
          </p:cNvPicPr>
          <p:nvPr/>
        </p:nvPicPr>
        <p:blipFill>
          <a:blip r:embed="rId2"/>
          <a:stretch>
            <a:fillRect/>
          </a:stretch>
        </p:blipFill>
        <p:spPr>
          <a:xfrm>
            <a:off x="6498092" y="1818069"/>
            <a:ext cx="5051495" cy="4154984"/>
          </a:xfrm>
          <a:prstGeom prst="rect">
            <a:avLst/>
          </a:prstGeom>
        </p:spPr>
      </p:pic>
    </p:spTree>
    <p:extLst>
      <p:ext uri="{BB962C8B-B14F-4D97-AF65-F5344CB8AC3E}">
        <p14:creationId xmlns:p14="http://schemas.microsoft.com/office/powerpoint/2010/main" val="21900933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75CB7-756C-4B02-B8E4-960177F124AB}"/>
              </a:ext>
            </a:extLst>
          </p:cNvPr>
          <p:cNvSpPr>
            <a:spLocks noGrp="1"/>
          </p:cNvSpPr>
          <p:nvPr>
            <p:ph type="title"/>
          </p:nvPr>
        </p:nvSpPr>
        <p:spPr/>
        <p:txBody>
          <a:bodyPr/>
          <a:lstStyle/>
          <a:p>
            <a:r>
              <a:rPr lang="en-US">
                <a:latin typeface="Tahoma"/>
                <a:ea typeface="Tahoma"/>
                <a:cs typeface="Tahoma"/>
              </a:rPr>
              <a:t>Data-Informed Leadership for  Equity Discussion</a:t>
            </a:r>
            <a:endParaRPr lang="en-US"/>
          </a:p>
        </p:txBody>
      </p:sp>
      <p:sp>
        <p:nvSpPr>
          <p:cNvPr id="3" name="Content Placeholder 2">
            <a:extLst>
              <a:ext uri="{FF2B5EF4-FFF2-40B4-BE49-F238E27FC236}">
                <a16:creationId xmlns:a16="http://schemas.microsoft.com/office/drawing/2014/main" id="{953A7EC8-747E-4CC5-8D08-E8215262E534}"/>
              </a:ext>
            </a:extLst>
          </p:cNvPr>
          <p:cNvSpPr>
            <a:spLocks noGrp="1"/>
          </p:cNvSpPr>
          <p:nvPr>
            <p:ph idx="1"/>
          </p:nvPr>
        </p:nvSpPr>
        <p:spPr/>
        <p:txBody>
          <a:bodyPr vert="horz" lIns="91440" tIns="45720" rIns="91440" bIns="45720" rtlCol="0" anchor="t">
            <a:normAutofit fontScale="77500" lnSpcReduction="20000"/>
          </a:bodyPr>
          <a:lstStyle/>
          <a:p>
            <a:endParaRPr lang="en-US">
              <a:latin typeface="Tahoma"/>
              <a:ea typeface="Tahoma"/>
              <a:cs typeface="Tahoma"/>
            </a:endParaRPr>
          </a:p>
          <a:p>
            <a:pPr marL="0" indent="0">
              <a:buNone/>
            </a:pPr>
            <a:r>
              <a:rPr lang="en-US">
                <a:latin typeface="Tahoma"/>
                <a:ea typeface="Tahoma"/>
                <a:cs typeface="Tahoma"/>
              </a:rPr>
              <a:t>Leading for equity requires “leading with your why.” </a:t>
            </a:r>
          </a:p>
          <a:p>
            <a:endParaRPr lang="en-US">
              <a:latin typeface="Tahoma"/>
              <a:ea typeface="Tahoma"/>
              <a:cs typeface="Tahoma"/>
            </a:endParaRPr>
          </a:p>
          <a:p>
            <a:r>
              <a:rPr lang="en-US">
                <a:latin typeface="Tahoma"/>
                <a:ea typeface="Tahoma"/>
                <a:cs typeface="Tahoma"/>
              </a:rPr>
              <a:t>Discussion: </a:t>
            </a:r>
          </a:p>
          <a:p>
            <a:r>
              <a:rPr lang="en-US">
                <a:latin typeface="Tahoma"/>
                <a:ea typeface="Tahoma"/>
                <a:cs typeface="Tahoma"/>
              </a:rPr>
              <a:t>What drives you to do this work? </a:t>
            </a:r>
          </a:p>
          <a:p>
            <a:r>
              <a:rPr lang="en-US">
                <a:latin typeface="Tahoma"/>
                <a:ea typeface="Tahoma"/>
                <a:cs typeface="Tahoma"/>
              </a:rPr>
              <a:t>Why are you so committed to creating equitable learning opportunities and social justice for all children in your community?</a:t>
            </a:r>
          </a:p>
          <a:p>
            <a:r>
              <a:rPr lang="en-US">
                <a:latin typeface="Tahoma"/>
                <a:ea typeface="Tahoma"/>
                <a:cs typeface="Tahoma"/>
              </a:rPr>
              <a:t> What might be getting in the way?</a:t>
            </a:r>
          </a:p>
          <a:p>
            <a:endParaRPr lang="en-US">
              <a:latin typeface="Tahoma"/>
              <a:ea typeface="Tahoma"/>
              <a:cs typeface="Tahoma"/>
            </a:endParaRPr>
          </a:p>
          <a:p>
            <a:endParaRPr lang="en-US" sz="1800">
              <a:latin typeface="Tahoma"/>
              <a:ea typeface="Tahoma"/>
              <a:cs typeface="Tahoma"/>
            </a:endParaRPr>
          </a:p>
          <a:p>
            <a:endParaRPr lang="en-US" sz="1800">
              <a:latin typeface="Tahoma"/>
              <a:ea typeface="Tahoma"/>
              <a:cs typeface="Tahoma"/>
            </a:endParaRPr>
          </a:p>
          <a:p>
            <a:endParaRPr lang="en-US" sz="1800">
              <a:latin typeface="Tahoma"/>
              <a:ea typeface="Tahoma"/>
              <a:cs typeface="Tahoma"/>
            </a:endParaRPr>
          </a:p>
          <a:p>
            <a:endParaRPr lang="en-US" sz="1800">
              <a:latin typeface="Tahoma"/>
              <a:ea typeface="Tahoma"/>
              <a:cs typeface="Tahoma"/>
            </a:endParaRPr>
          </a:p>
          <a:p>
            <a:r>
              <a:rPr lang="en-US" sz="1800">
                <a:latin typeface="Tahoma"/>
                <a:ea typeface="Tahoma"/>
                <a:cs typeface="Tahoma"/>
              </a:rPr>
              <a:t>Source: </a:t>
            </a:r>
            <a:r>
              <a:rPr lang="en-US" sz="1800" i="1">
                <a:latin typeface="Tahoma"/>
                <a:ea typeface="Tahoma"/>
                <a:cs typeface="Tahoma"/>
              </a:rPr>
              <a:t>Leading with Equity: Early Childhood Educator’s Make It Personal</a:t>
            </a:r>
            <a:r>
              <a:rPr lang="en-US" sz="1800">
                <a:latin typeface="Tahoma"/>
                <a:ea typeface="Tahoma"/>
                <a:cs typeface="Tahoma"/>
              </a:rPr>
              <a:t> Copyright © 2019 by the National Association for the Education of Young Children. </a:t>
            </a:r>
            <a:endParaRPr lang="en-US">
              <a:latin typeface="Tahoma"/>
              <a:ea typeface="Tahoma"/>
              <a:cs typeface="Tahoma"/>
            </a:endParaRPr>
          </a:p>
        </p:txBody>
      </p:sp>
    </p:spTree>
    <p:extLst>
      <p:ext uri="{BB962C8B-B14F-4D97-AF65-F5344CB8AC3E}">
        <p14:creationId xmlns:p14="http://schemas.microsoft.com/office/powerpoint/2010/main" val="16052847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0EDEAD-F0DB-49C1-9B97-942B1721E525}"/>
              </a:ext>
            </a:extLst>
          </p:cNvPr>
          <p:cNvSpPr>
            <a:spLocks noGrp="1"/>
          </p:cNvSpPr>
          <p:nvPr>
            <p:ph idx="1"/>
          </p:nvPr>
        </p:nvSpPr>
        <p:spPr/>
        <p:txBody>
          <a:bodyPr>
            <a:normAutofit fontScale="85000" lnSpcReduction="20000"/>
          </a:bodyPr>
          <a:lstStyle/>
          <a:p>
            <a:endParaRPr lang="en-US"/>
          </a:p>
          <a:p>
            <a:pPr marL="0" indent="0">
              <a:buNone/>
            </a:pPr>
            <a:r>
              <a:rPr lang="en-US"/>
              <a:t>“Data don’t drive” </a:t>
            </a:r>
          </a:p>
          <a:p>
            <a:endParaRPr lang="en-US"/>
          </a:p>
          <a:p>
            <a:endParaRPr lang="en-US"/>
          </a:p>
          <a:p>
            <a:r>
              <a:rPr lang="en-US"/>
              <a:t>It is collected, interpreted and acted upon by people </a:t>
            </a:r>
          </a:p>
          <a:p>
            <a:endParaRPr lang="en-US"/>
          </a:p>
          <a:p>
            <a:endParaRPr lang="en-US"/>
          </a:p>
          <a:p>
            <a:endParaRPr lang="en-US"/>
          </a:p>
          <a:p>
            <a:endParaRPr lang="en-US"/>
          </a:p>
          <a:p>
            <a:endParaRPr lang="en-US"/>
          </a:p>
          <a:p>
            <a:endParaRPr lang="en-US"/>
          </a:p>
          <a:p>
            <a:r>
              <a:rPr lang="en-US"/>
              <a:t>Dowd, 2005</a:t>
            </a:r>
          </a:p>
          <a:p>
            <a:endParaRPr lang="en-US"/>
          </a:p>
        </p:txBody>
      </p:sp>
      <p:sp>
        <p:nvSpPr>
          <p:cNvPr id="2" name="Title 1">
            <a:extLst>
              <a:ext uri="{FF2B5EF4-FFF2-40B4-BE49-F238E27FC236}">
                <a16:creationId xmlns:a16="http://schemas.microsoft.com/office/drawing/2014/main" id="{47E87C48-237A-6025-74DE-F32F53294069}"/>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Data don’t drive</a:t>
            </a:r>
          </a:p>
        </p:txBody>
      </p:sp>
    </p:spTree>
    <p:extLst>
      <p:ext uri="{BB962C8B-B14F-4D97-AF65-F5344CB8AC3E}">
        <p14:creationId xmlns:p14="http://schemas.microsoft.com/office/powerpoint/2010/main" val="29448439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F86AF-59D8-49E1-A30E-5A798D26AB43}"/>
              </a:ext>
            </a:extLst>
          </p:cNvPr>
          <p:cNvSpPr>
            <a:spLocks noGrp="1"/>
          </p:cNvSpPr>
          <p:nvPr>
            <p:ph type="title"/>
          </p:nvPr>
        </p:nvSpPr>
        <p:spPr/>
        <p:txBody>
          <a:bodyPr/>
          <a:lstStyle/>
          <a:p>
            <a:r>
              <a:rPr lang="en-US" dirty="0"/>
              <a:t>How can data help?</a:t>
            </a:r>
          </a:p>
        </p:txBody>
      </p:sp>
      <p:sp>
        <p:nvSpPr>
          <p:cNvPr id="3" name="Content Placeholder 2">
            <a:extLst>
              <a:ext uri="{FF2B5EF4-FFF2-40B4-BE49-F238E27FC236}">
                <a16:creationId xmlns:a16="http://schemas.microsoft.com/office/drawing/2014/main" id="{B652F3E4-A8CA-4AF6-838E-05C3DD8A2CE0}"/>
              </a:ext>
            </a:extLst>
          </p:cNvPr>
          <p:cNvSpPr>
            <a:spLocks noGrp="1"/>
          </p:cNvSpPr>
          <p:nvPr>
            <p:ph idx="1"/>
          </p:nvPr>
        </p:nvSpPr>
        <p:spPr>
          <a:xfrm>
            <a:off x="397329" y="1832748"/>
            <a:ext cx="6803571" cy="4351338"/>
          </a:xfrm>
        </p:spPr>
        <p:txBody>
          <a:bodyPr>
            <a:normAutofit lnSpcReduction="10000"/>
          </a:bodyPr>
          <a:lstStyle/>
          <a:p>
            <a:r>
              <a:rPr lang="en-US" dirty="0"/>
              <a:t>Addressing inequities requires an understanding of the root causes of outcomes disparities within our communities.</a:t>
            </a:r>
          </a:p>
          <a:p>
            <a:r>
              <a:rPr lang="en-US" dirty="0"/>
              <a:t>Evaluating disaggregated data can help identify inequities, but </a:t>
            </a:r>
            <a:r>
              <a:rPr lang="en-US" b="1" dirty="0"/>
              <a:t>data are not meant to be interpreted in a vacuum</a:t>
            </a:r>
            <a:r>
              <a:rPr lang="en-US" dirty="0"/>
              <a:t>.</a:t>
            </a:r>
          </a:p>
          <a:p>
            <a:r>
              <a:rPr lang="en-US" dirty="0"/>
              <a:t>It’s important to remember that data can and have been used to harm groups and communities.</a:t>
            </a:r>
          </a:p>
          <a:p>
            <a:r>
              <a:rPr lang="en-US" dirty="0"/>
              <a:t>To use data to help identify and reduce inequities, </a:t>
            </a:r>
            <a:r>
              <a:rPr lang="en-US" b="1" dirty="0"/>
              <a:t>it’s critical to look at data with families and communities and listen to lived experiences</a:t>
            </a:r>
            <a:r>
              <a:rPr lang="en-US" dirty="0"/>
              <a:t>. </a:t>
            </a:r>
          </a:p>
          <a:p>
            <a:endParaRPr lang="en-US" dirty="0"/>
          </a:p>
        </p:txBody>
      </p:sp>
      <p:pic>
        <p:nvPicPr>
          <p:cNvPr id="4" name="Picture 2" descr="Speech bubble with Questions to consider: Who collected the data? Whose lives are embodied by the data? Who is it serving? Who is harmed potentially?">
            <a:extLst>
              <a:ext uri="{FF2B5EF4-FFF2-40B4-BE49-F238E27FC236}">
                <a16:creationId xmlns:a16="http://schemas.microsoft.com/office/drawing/2014/main" id="{2E5AFAE5-5CEC-4589-B89B-B0CBA218F4BA}"/>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l="56429" t="25644" r="2065" b="14627"/>
          <a:stretch/>
        </p:blipFill>
        <p:spPr bwMode="auto">
          <a:xfrm>
            <a:off x="7200900" y="1690688"/>
            <a:ext cx="4593771" cy="371847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48625EF-783C-E1E1-5A15-A2DA8FA7A84A}"/>
              </a:ext>
            </a:extLst>
          </p:cNvPr>
          <p:cNvSpPr txBox="1"/>
          <p:nvPr/>
        </p:nvSpPr>
        <p:spPr>
          <a:xfrm>
            <a:off x="7072992" y="5409160"/>
            <a:ext cx="4849587" cy="646331"/>
          </a:xfrm>
          <a:prstGeom prst="rect">
            <a:avLst/>
          </a:prstGeom>
          <a:noFill/>
        </p:spPr>
        <p:txBody>
          <a:bodyPr wrap="square" rtlCol="0">
            <a:spAutoFit/>
          </a:bodyPr>
          <a:lstStyle/>
          <a:p>
            <a:r>
              <a:rPr lang="en-US" dirty="0"/>
              <a:t>Adapted from </a:t>
            </a:r>
            <a:r>
              <a:rPr lang="en-US" i="1" dirty="0"/>
              <a:t>Data Feminism</a:t>
            </a:r>
            <a:r>
              <a:rPr lang="en-US" dirty="0"/>
              <a:t>. See more here: </a:t>
            </a:r>
            <a:r>
              <a:rPr lang="en-US" dirty="0">
                <a:hlinkClick r:id="rId4"/>
              </a:rPr>
              <a:t>https://data-feminism.mitpress.mit.edu/</a:t>
            </a:r>
            <a:r>
              <a:rPr lang="en-US" dirty="0"/>
              <a:t> </a:t>
            </a:r>
          </a:p>
        </p:txBody>
      </p:sp>
    </p:spTree>
    <p:extLst>
      <p:ext uri="{BB962C8B-B14F-4D97-AF65-F5344CB8AC3E}">
        <p14:creationId xmlns:p14="http://schemas.microsoft.com/office/powerpoint/2010/main" val="1736809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155C4-F2C8-485F-B3AA-A105148BD924}"/>
              </a:ext>
            </a:extLst>
          </p:cNvPr>
          <p:cNvSpPr>
            <a:spLocks noGrp="1"/>
          </p:cNvSpPr>
          <p:nvPr>
            <p:ph type="title"/>
          </p:nvPr>
        </p:nvSpPr>
        <p:spPr/>
        <p:txBody>
          <a:bodyPr/>
          <a:lstStyle/>
          <a:p>
            <a:r>
              <a:rPr lang="en-US">
                <a:latin typeface="Tahoma"/>
                <a:ea typeface="Tahoma"/>
                <a:cs typeface="Tahoma"/>
              </a:rPr>
              <a:t>Welcome</a:t>
            </a:r>
            <a:endParaRPr lang="en-US" err="1"/>
          </a:p>
        </p:txBody>
      </p:sp>
      <p:sp>
        <p:nvSpPr>
          <p:cNvPr id="3" name="Content Placeholder 2">
            <a:extLst>
              <a:ext uri="{FF2B5EF4-FFF2-40B4-BE49-F238E27FC236}">
                <a16:creationId xmlns:a16="http://schemas.microsoft.com/office/drawing/2014/main" id="{428A5993-9045-48B7-A3DD-9239AC16D0D8}"/>
              </a:ext>
            </a:extLst>
          </p:cNvPr>
          <p:cNvSpPr>
            <a:spLocks noGrp="1"/>
          </p:cNvSpPr>
          <p:nvPr>
            <p:ph idx="1"/>
          </p:nvPr>
        </p:nvSpPr>
        <p:spPr/>
        <p:txBody>
          <a:bodyPr vert="horz" lIns="91440" tIns="45720" rIns="91440" bIns="45720" rtlCol="0" anchor="t">
            <a:normAutofit/>
          </a:bodyPr>
          <a:lstStyle/>
          <a:p>
            <a:r>
              <a:rPr lang="en-US">
                <a:latin typeface="Tahoma"/>
                <a:ea typeface="Tahoma"/>
                <a:cs typeface="Tahoma"/>
              </a:rPr>
              <a:t>Please put your name and state in the chat</a:t>
            </a:r>
            <a:endParaRPr lang="en-US"/>
          </a:p>
        </p:txBody>
      </p:sp>
    </p:spTree>
    <p:extLst>
      <p:ext uri="{BB962C8B-B14F-4D97-AF65-F5344CB8AC3E}">
        <p14:creationId xmlns:p14="http://schemas.microsoft.com/office/powerpoint/2010/main" val="41476034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CC35B-44E8-4166-A74C-364F62AF1048}"/>
              </a:ext>
            </a:extLst>
          </p:cNvPr>
          <p:cNvSpPr>
            <a:spLocks noGrp="1"/>
          </p:cNvSpPr>
          <p:nvPr>
            <p:ph type="title"/>
          </p:nvPr>
        </p:nvSpPr>
        <p:spPr/>
        <p:txBody>
          <a:bodyPr/>
          <a:lstStyle/>
          <a:p>
            <a:r>
              <a:rPr lang="en-US"/>
              <a:t>Data Informed Leadership for Equity </a:t>
            </a:r>
          </a:p>
        </p:txBody>
      </p:sp>
      <p:sp>
        <p:nvSpPr>
          <p:cNvPr id="3" name="Content Placeholder 2">
            <a:extLst>
              <a:ext uri="{FF2B5EF4-FFF2-40B4-BE49-F238E27FC236}">
                <a16:creationId xmlns:a16="http://schemas.microsoft.com/office/drawing/2014/main" id="{62D70EC9-05F0-4D09-80B0-25E018223EA5}"/>
              </a:ext>
            </a:extLst>
          </p:cNvPr>
          <p:cNvSpPr>
            <a:spLocks noGrp="1"/>
          </p:cNvSpPr>
          <p:nvPr>
            <p:ph idx="1"/>
          </p:nvPr>
        </p:nvSpPr>
        <p:spPr/>
        <p:txBody>
          <a:bodyPr>
            <a:noAutofit/>
          </a:bodyPr>
          <a:lstStyle/>
          <a:p>
            <a:r>
              <a:rPr lang="en-US" sz="1800">
                <a:latin typeface="+mn-lt"/>
              </a:rPr>
              <a:t>Leaders follow four principles to use data for good </a:t>
            </a:r>
          </a:p>
          <a:p>
            <a:pPr marL="0" indent="0">
              <a:buNone/>
            </a:pPr>
            <a:endParaRPr lang="en-US" sz="1800">
              <a:latin typeface="+mn-lt"/>
            </a:endParaRPr>
          </a:p>
          <a:p>
            <a:pPr marL="457200" indent="-457200">
              <a:buAutoNum type="arabicParenR"/>
            </a:pPr>
            <a:r>
              <a:rPr lang="en-US" sz="1800">
                <a:latin typeface="+mn-lt"/>
              </a:rPr>
              <a:t>Expand opportunity – open doors to greater opportunity for families and children</a:t>
            </a:r>
          </a:p>
          <a:p>
            <a:pPr marL="457200" indent="-457200">
              <a:buAutoNum type="arabicParenR"/>
            </a:pPr>
            <a:r>
              <a:rPr lang="en-US" sz="1800">
                <a:latin typeface="+mn-lt"/>
              </a:rPr>
              <a:t>Provide transparency and evidence – provide information to stakeholder on how data has informed policy or practices</a:t>
            </a:r>
          </a:p>
          <a:p>
            <a:pPr marL="457200" indent="-457200">
              <a:buAutoNum type="arabicParenR"/>
            </a:pPr>
            <a:r>
              <a:rPr lang="en-US" sz="1800">
                <a:latin typeface="+mn-lt"/>
              </a:rPr>
              <a:t>Empower communities – empower stakeholder to hold systems accountable</a:t>
            </a:r>
          </a:p>
          <a:p>
            <a:pPr marL="457200" indent="-457200">
              <a:buAutoNum type="arabicParenR"/>
            </a:pPr>
            <a:r>
              <a:rPr lang="en-US" sz="1800">
                <a:latin typeface="+mn-lt"/>
              </a:rPr>
              <a:t>Promote equitable outcomes – achieve equitable outcomes for all</a:t>
            </a:r>
          </a:p>
          <a:p>
            <a:endParaRPr lang="en-US" sz="1800">
              <a:latin typeface="+mn-lt"/>
            </a:endParaRPr>
          </a:p>
          <a:p>
            <a:endParaRPr lang="en-US" sz="1800">
              <a:latin typeface="+mn-lt"/>
            </a:endParaRPr>
          </a:p>
          <a:p>
            <a:endParaRPr lang="en-US" sz="1800">
              <a:latin typeface="+mn-lt"/>
            </a:endParaRPr>
          </a:p>
          <a:p>
            <a:endParaRPr lang="en-US" sz="1800">
              <a:latin typeface="+mn-lt"/>
            </a:endParaRPr>
          </a:p>
          <a:p>
            <a:r>
              <a:rPr lang="en-US" sz="1800">
                <a:latin typeface="+mn-lt"/>
              </a:rPr>
              <a:t>Source  (2020) </a:t>
            </a:r>
            <a:r>
              <a:rPr lang="en-US" sz="1800" i="1">
                <a:latin typeface="+mn-lt"/>
              </a:rPr>
              <a:t>Four Principles to make Advance Data Analytics Work for Children and Families</a:t>
            </a:r>
            <a:r>
              <a:rPr lang="en-US" sz="1800">
                <a:latin typeface="+mn-lt"/>
              </a:rPr>
              <a:t>. Annie E. Case Foundation</a:t>
            </a:r>
          </a:p>
        </p:txBody>
      </p:sp>
    </p:spTree>
    <p:extLst>
      <p:ext uri="{BB962C8B-B14F-4D97-AF65-F5344CB8AC3E}">
        <p14:creationId xmlns:p14="http://schemas.microsoft.com/office/powerpoint/2010/main" val="26459275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CB810-623A-4C10-AD25-87D220A2053C}"/>
              </a:ext>
            </a:extLst>
          </p:cNvPr>
          <p:cNvSpPr>
            <a:spLocks noGrp="1"/>
          </p:cNvSpPr>
          <p:nvPr>
            <p:ph type="title"/>
          </p:nvPr>
        </p:nvSpPr>
        <p:spPr/>
        <p:txBody>
          <a:bodyPr/>
          <a:lstStyle/>
          <a:p>
            <a:r>
              <a:rPr lang="en-US"/>
              <a:t>Three Key Drivers </a:t>
            </a:r>
          </a:p>
        </p:txBody>
      </p:sp>
      <p:sp>
        <p:nvSpPr>
          <p:cNvPr id="3" name="Content Placeholder 2">
            <a:extLst>
              <a:ext uri="{FF2B5EF4-FFF2-40B4-BE49-F238E27FC236}">
                <a16:creationId xmlns:a16="http://schemas.microsoft.com/office/drawing/2014/main" id="{8D72CB0F-38D2-4446-B6D5-8813FB037F2E}"/>
              </a:ext>
            </a:extLst>
          </p:cNvPr>
          <p:cNvSpPr>
            <a:spLocks noGrp="1"/>
          </p:cNvSpPr>
          <p:nvPr>
            <p:ph idx="1"/>
          </p:nvPr>
        </p:nvSpPr>
        <p:spPr/>
        <p:txBody>
          <a:bodyPr/>
          <a:lstStyle/>
          <a:p>
            <a:pPr marL="514350" indent="-514350">
              <a:buAutoNum type="arabicParenR"/>
            </a:pPr>
            <a:r>
              <a:rPr lang="en-US"/>
              <a:t>Inclusive leadership</a:t>
            </a:r>
          </a:p>
          <a:p>
            <a:pPr marL="514350" indent="-514350">
              <a:buAutoNum type="arabicParenR"/>
            </a:pPr>
            <a:r>
              <a:rPr lang="en-US"/>
              <a:t>Reframe disparities and actions toward equity, away from deficit </a:t>
            </a:r>
          </a:p>
          <a:p>
            <a:pPr marL="514350" indent="-514350">
              <a:buAutoNum type="arabicParenR"/>
            </a:pPr>
            <a:r>
              <a:rPr lang="en-US"/>
              <a:t>Create and maintain a culture of inquiry</a:t>
            </a:r>
          </a:p>
          <a:p>
            <a:pPr marL="514350" indent="-514350">
              <a:buAutoNum type="arabicParenR"/>
            </a:pPr>
            <a:endParaRPr lang="en-US"/>
          </a:p>
          <a:p>
            <a:pPr marL="0" indent="0">
              <a:buNone/>
            </a:pPr>
            <a:endParaRPr lang="en-US"/>
          </a:p>
        </p:txBody>
      </p:sp>
    </p:spTree>
    <p:extLst>
      <p:ext uri="{BB962C8B-B14F-4D97-AF65-F5344CB8AC3E}">
        <p14:creationId xmlns:p14="http://schemas.microsoft.com/office/powerpoint/2010/main" val="28453237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9C322-E9C8-4A3E-B2F2-426F814A8CE1}"/>
              </a:ext>
            </a:extLst>
          </p:cNvPr>
          <p:cNvSpPr>
            <a:spLocks noGrp="1"/>
          </p:cNvSpPr>
          <p:nvPr>
            <p:ph type="title"/>
          </p:nvPr>
        </p:nvSpPr>
        <p:spPr/>
        <p:txBody>
          <a:bodyPr/>
          <a:lstStyle/>
          <a:p>
            <a:r>
              <a:rPr lang="en-US">
                <a:latin typeface="Tahoma"/>
                <a:ea typeface="Tahoma"/>
                <a:cs typeface="Tahoma"/>
              </a:rPr>
              <a:t>Critical Equity Questions</a:t>
            </a:r>
            <a:endParaRPr lang="en-US"/>
          </a:p>
        </p:txBody>
      </p:sp>
      <p:sp>
        <p:nvSpPr>
          <p:cNvPr id="4" name="Rectangle: Beveled 3">
            <a:extLst>
              <a:ext uri="{FF2B5EF4-FFF2-40B4-BE49-F238E27FC236}">
                <a16:creationId xmlns:a16="http://schemas.microsoft.com/office/drawing/2014/main" id="{4E4AE542-2FAC-41FE-B4C1-A22AC0DBD50D}"/>
              </a:ext>
            </a:extLst>
          </p:cNvPr>
          <p:cNvSpPr/>
          <p:nvPr/>
        </p:nvSpPr>
        <p:spPr>
          <a:xfrm>
            <a:off x="1849755" y="1897380"/>
            <a:ext cx="8492490" cy="3540034"/>
          </a:xfrm>
          <a:prstGeom prst="bevel">
            <a:avLst/>
          </a:prstGeom>
          <a:solidFill>
            <a:srgbClr val="15457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a:lnSpc>
                <a:spcPct val="100000"/>
              </a:lnSpc>
              <a:buNone/>
            </a:pPr>
            <a:r>
              <a:rPr lang="en-US" sz="2400"/>
              <a:t>Data-informed leadership for equity requires us to ask the right questions…reflective, probing questions help build the “data” story that identifies gaps in outcomes for children and explores adult capacity around equity.</a:t>
            </a:r>
          </a:p>
        </p:txBody>
      </p:sp>
      <p:sp>
        <p:nvSpPr>
          <p:cNvPr id="5" name="TextBox 4">
            <a:extLst>
              <a:ext uri="{FF2B5EF4-FFF2-40B4-BE49-F238E27FC236}">
                <a16:creationId xmlns:a16="http://schemas.microsoft.com/office/drawing/2014/main" id="{B2446325-8CFE-44FC-A311-BEEA1C8AE090}"/>
              </a:ext>
            </a:extLst>
          </p:cNvPr>
          <p:cNvSpPr txBox="1"/>
          <p:nvPr/>
        </p:nvSpPr>
        <p:spPr>
          <a:xfrm>
            <a:off x="1849755" y="5862872"/>
            <a:ext cx="8670472" cy="461665"/>
          </a:xfrm>
          <a:prstGeom prst="rect">
            <a:avLst/>
          </a:prstGeom>
          <a:noFill/>
        </p:spPr>
        <p:txBody>
          <a:bodyPr wrap="square" rtlCol="0">
            <a:spAutoFit/>
          </a:bodyPr>
          <a:lstStyle/>
          <a:p>
            <a:r>
              <a:rPr lang="en-US" sz="1200">
                <a:latin typeface="ArialMT"/>
              </a:rPr>
              <a:t>Adapted f</a:t>
            </a:r>
            <a:r>
              <a:rPr lang="en-US" sz="1200" b="0" i="0" u="none" strike="noStrike" baseline="0">
                <a:latin typeface="ArialMT"/>
              </a:rPr>
              <a:t>rom &lt;https://go.panoramaed.com/7-equity-questions-for-district-teams?utm_campaign=blog-top-cta&amp;utm_content=equity%25questions&gt;</a:t>
            </a:r>
            <a:endParaRPr lang="en-US" sz="1200"/>
          </a:p>
        </p:txBody>
      </p:sp>
    </p:spTree>
    <p:extLst>
      <p:ext uri="{BB962C8B-B14F-4D97-AF65-F5344CB8AC3E}">
        <p14:creationId xmlns:p14="http://schemas.microsoft.com/office/powerpoint/2010/main" val="17790149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9C322-E9C8-4A3E-B2F2-426F814A8CE1}"/>
              </a:ext>
            </a:extLst>
          </p:cNvPr>
          <p:cNvSpPr>
            <a:spLocks noGrp="1"/>
          </p:cNvSpPr>
          <p:nvPr>
            <p:ph type="title"/>
          </p:nvPr>
        </p:nvSpPr>
        <p:spPr/>
        <p:txBody>
          <a:bodyPr/>
          <a:lstStyle/>
          <a:p>
            <a:r>
              <a:rPr lang="en-US" dirty="0">
                <a:latin typeface="Tahoma"/>
                <a:ea typeface="Tahoma"/>
                <a:cs typeface="Tahoma"/>
              </a:rPr>
              <a:t>Critical Equity Questions </a:t>
            </a:r>
            <a:r>
              <a:rPr lang="en-US" dirty="0">
                <a:solidFill>
                  <a:schemeClr val="bg1"/>
                </a:solidFill>
                <a:latin typeface="Tahoma"/>
                <a:ea typeface="Tahoma"/>
                <a:cs typeface="Tahoma"/>
              </a:rPr>
              <a:t>2</a:t>
            </a:r>
            <a:endParaRPr lang="en-US" dirty="0">
              <a:solidFill>
                <a:schemeClr val="bg1"/>
              </a:solidFill>
            </a:endParaRPr>
          </a:p>
        </p:txBody>
      </p:sp>
      <p:pic>
        <p:nvPicPr>
          <p:cNvPr id="11" name="Picture 10" descr="Businesswoman holding sign">
            <a:extLst>
              <a:ext uri="{FF2B5EF4-FFF2-40B4-BE49-F238E27FC236}">
                <a16:creationId xmlns:a16="http://schemas.microsoft.com/office/drawing/2014/main" id="{C77C59BA-457C-4AEF-BEA7-6104F6DF9C7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48421" y="1894688"/>
            <a:ext cx="4577597" cy="6858000"/>
          </a:xfrm>
          <a:prstGeom prst="rect">
            <a:avLst/>
          </a:prstGeom>
        </p:spPr>
      </p:pic>
      <p:sp>
        <p:nvSpPr>
          <p:cNvPr id="12" name="TextBox 11">
            <a:extLst>
              <a:ext uri="{FF2B5EF4-FFF2-40B4-BE49-F238E27FC236}">
                <a16:creationId xmlns:a16="http://schemas.microsoft.com/office/drawing/2014/main" id="{6C8C1FEC-9E59-4EAF-B49D-9331C776BF3C}"/>
              </a:ext>
            </a:extLst>
          </p:cNvPr>
          <p:cNvSpPr txBox="1"/>
          <p:nvPr/>
        </p:nvSpPr>
        <p:spPr>
          <a:xfrm rot="21401897">
            <a:off x="4250824" y="3738253"/>
            <a:ext cx="3669768" cy="461665"/>
          </a:xfrm>
          <a:prstGeom prst="rect">
            <a:avLst/>
          </a:prstGeom>
          <a:noFill/>
        </p:spPr>
        <p:txBody>
          <a:bodyPr wrap="square" rtlCol="0">
            <a:spAutoFit/>
          </a:bodyPr>
          <a:lstStyle/>
          <a:p>
            <a:r>
              <a:rPr lang="en-US" sz="2400">
                <a:latin typeface="Comic Sans MS" panose="030F0702030302020204" pitchFamily="66" charset="0"/>
              </a:rPr>
              <a:t>And the questions are…</a:t>
            </a:r>
          </a:p>
        </p:txBody>
      </p:sp>
    </p:spTree>
    <p:extLst>
      <p:ext uri="{BB962C8B-B14F-4D97-AF65-F5344CB8AC3E}">
        <p14:creationId xmlns:p14="http://schemas.microsoft.com/office/powerpoint/2010/main" val="33084841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A180231C-21A7-48FD-8BFD-AD5C490CEA48}"/>
              </a:ext>
            </a:extLst>
          </p:cNvPr>
          <p:cNvSpPr txBox="1">
            <a:spLocks/>
          </p:cNvSpPr>
          <p:nvPr/>
        </p:nvSpPr>
        <p:spPr>
          <a:xfrm>
            <a:off x="1943100" y="3941193"/>
            <a:ext cx="9410700" cy="8832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154578"/>
              </a:buClr>
              <a:buFont typeface="Arial" panose="020B0604020202020204" pitchFamily="34" charset="0"/>
              <a:buChar char="•"/>
              <a:defRPr sz="2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154578"/>
              </a:buClr>
              <a:buFont typeface="System Font Regular"/>
              <a:buChar char="‒"/>
              <a:defRPr sz="22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154578"/>
              </a:buClr>
              <a:buFont typeface="Courier New" panose="02070309020205020404" pitchFamily="49" charset="0"/>
              <a:buChar char="o"/>
              <a:defRPr sz="22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154578"/>
              </a:buClr>
              <a:buFont typeface="Wingdings" pitchFamily="2" charset="2"/>
              <a:buChar char="§"/>
              <a:defRPr sz="22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154578"/>
              </a:buClr>
              <a:buFont typeface="Arial" panose="020B0604020202020204" pitchFamily="34" charset="0"/>
              <a:buChar char="•"/>
              <a:defRPr sz="22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400"/>
              <a:t>What differences in outcomes might exist between groups of infants, toddlers, and young children served in your program?</a:t>
            </a:r>
          </a:p>
        </p:txBody>
      </p:sp>
      <p:sp>
        <p:nvSpPr>
          <p:cNvPr id="7" name="Rectangle: Beveled 6">
            <a:extLst>
              <a:ext uri="{FF2B5EF4-FFF2-40B4-BE49-F238E27FC236}">
                <a16:creationId xmlns:a16="http://schemas.microsoft.com/office/drawing/2014/main" id="{8EEAAE7A-7158-4248-82E9-8C8C69C05CD7}"/>
              </a:ext>
            </a:extLst>
          </p:cNvPr>
          <p:cNvSpPr/>
          <p:nvPr/>
        </p:nvSpPr>
        <p:spPr>
          <a:xfrm>
            <a:off x="323850" y="4015409"/>
            <a:ext cx="1028700" cy="734786"/>
          </a:xfrm>
          <a:prstGeom prst="bevel">
            <a:avLst/>
          </a:prstGeom>
          <a:solidFill>
            <a:srgbClr val="15457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2</a:t>
            </a:r>
          </a:p>
        </p:txBody>
      </p:sp>
      <p:sp>
        <p:nvSpPr>
          <p:cNvPr id="3" name="Content Placeholder 2">
            <a:extLst>
              <a:ext uri="{FF2B5EF4-FFF2-40B4-BE49-F238E27FC236}">
                <a16:creationId xmlns:a16="http://schemas.microsoft.com/office/drawing/2014/main" id="{C4B170A9-646A-4C80-BFCF-E6679EE68A85}"/>
              </a:ext>
            </a:extLst>
          </p:cNvPr>
          <p:cNvSpPr>
            <a:spLocks noGrp="1"/>
          </p:cNvSpPr>
          <p:nvPr>
            <p:ph idx="1"/>
          </p:nvPr>
        </p:nvSpPr>
        <p:spPr>
          <a:xfrm>
            <a:off x="1943100" y="2166880"/>
            <a:ext cx="9410700" cy="883219"/>
          </a:xfrm>
        </p:spPr>
        <p:txBody>
          <a:bodyPr>
            <a:normAutofit/>
          </a:bodyPr>
          <a:lstStyle/>
          <a:p>
            <a:pPr marL="0" indent="0">
              <a:lnSpc>
                <a:spcPct val="100000"/>
              </a:lnSpc>
              <a:buNone/>
            </a:pPr>
            <a:r>
              <a:rPr lang="en-US" sz="2400"/>
              <a:t>How are your families, service providers, teachers, and staff thinking and feeling about equity and inclusion in your program?</a:t>
            </a:r>
          </a:p>
        </p:txBody>
      </p:sp>
      <p:sp>
        <p:nvSpPr>
          <p:cNvPr id="6" name="Rectangle: Beveled 5">
            <a:extLst>
              <a:ext uri="{FF2B5EF4-FFF2-40B4-BE49-F238E27FC236}">
                <a16:creationId xmlns:a16="http://schemas.microsoft.com/office/drawing/2014/main" id="{D5C1660C-61AD-471D-98DE-4751D0492E0E}"/>
              </a:ext>
            </a:extLst>
          </p:cNvPr>
          <p:cNvSpPr/>
          <p:nvPr/>
        </p:nvSpPr>
        <p:spPr>
          <a:xfrm>
            <a:off x="323850" y="2255774"/>
            <a:ext cx="1028700" cy="705430"/>
          </a:xfrm>
          <a:prstGeom prst="bevel">
            <a:avLst/>
          </a:prstGeom>
          <a:solidFill>
            <a:srgbClr val="15457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1</a:t>
            </a:r>
          </a:p>
        </p:txBody>
      </p:sp>
      <p:sp>
        <p:nvSpPr>
          <p:cNvPr id="2" name="Title 1">
            <a:extLst>
              <a:ext uri="{FF2B5EF4-FFF2-40B4-BE49-F238E27FC236}">
                <a16:creationId xmlns:a16="http://schemas.microsoft.com/office/drawing/2014/main" id="{773F6DB2-D6B7-4252-B25C-C4C0F3BDC72E}"/>
              </a:ext>
            </a:extLst>
          </p:cNvPr>
          <p:cNvSpPr>
            <a:spLocks noGrp="1"/>
          </p:cNvSpPr>
          <p:nvPr>
            <p:ph type="title"/>
          </p:nvPr>
        </p:nvSpPr>
        <p:spPr/>
        <p:txBody>
          <a:bodyPr/>
          <a:lstStyle/>
          <a:p>
            <a:r>
              <a:rPr lang="en-US" dirty="0"/>
              <a:t>Critical Equity Questions </a:t>
            </a:r>
            <a:r>
              <a:rPr lang="en-US" dirty="0">
                <a:solidFill>
                  <a:schemeClr val="bg1"/>
                </a:solidFill>
              </a:rPr>
              <a:t>3</a:t>
            </a:r>
          </a:p>
        </p:txBody>
      </p:sp>
    </p:spTree>
    <p:extLst>
      <p:ext uri="{BB962C8B-B14F-4D97-AF65-F5344CB8AC3E}">
        <p14:creationId xmlns:p14="http://schemas.microsoft.com/office/powerpoint/2010/main" val="14321402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A180231C-21A7-48FD-8BFD-AD5C490CEA48}"/>
              </a:ext>
            </a:extLst>
          </p:cNvPr>
          <p:cNvSpPr txBox="1">
            <a:spLocks/>
          </p:cNvSpPr>
          <p:nvPr/>
        </p:nvSpPr>
        <p:spPr>
          <a:xfrm>
            <a:off x="1943100" y="3941193"/>
            <a:ext cx="9410700" cy="8832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154578"/>
              </a:buClr>
              <a:buFont typeface="Arial" panose="020B0604020202020204" pitchFamily="34" charset="0"/>
              <a:buChar char="•"/>
              <a:defRPr sz="2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154578"/>
              </a:buClr>
              <a:buFont typeface="System Font Regular"/>
              <a:buChar char="‒"/>
              <a:defRPr sz="22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154578"/>
              </a:buClr>
              <a:buFont typeface="Courier New" panose="02070309020205020404" pitchFamily="49" charset="0"/>
              <a:buChar char="o"/>
              <a:defRPr sz="22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154578"/>
              </a:buClr>
              <a:buFont typeface="Wingdings" pitchFamily="2" charset="2"/>
              <a:buChar char="§"/>
              <a:defRPr sz="22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154578"/>
              </a:buClr>
              <a:buFont typeface="Arial" panose="020B0604020202020204" pitchFamily="34" charset="0"/>
              <a:buChar char="•"/>
              <a:defRPr sz="22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400"/>
              <a:t>What groups of children may be over- or under-represented in our disciplinary and behavioral data?</a:t>
            </a:r>
          </a:p>
        </p:txBody>
      </p:sp>
      <p:sp>
        <p:nvSpPr>
          <p:cNvPr id="7" name="Rectangle: Beveled 6">
            <a:extLst>
              <a:ext uri="{FF2B5EF4-FFF2-40B4-BE49-F238E27FC236}">
                <a16:creationId xmlns:a16="http://schemas.microsoft.com/office/drawing/2014/main" id="{8EEAAE7A-7158-4248-82E9-8C8C69C05CD7}"/>
              </a:ext>
            </a:extLst>
          </p:cNvPr>
          <p:cNvSpPr/>
          <p:nvPr/>
        </p:nvSpPr>
        <p:spPr>
          <a:xfrm>
            <a:off x="323850" y="4015409"/>
            <a:ext cx="1028700" cy="734786"/>
          </a:xfrm>
          <a:prstGeom prst="bevel">
            <a:avLst/>
          </a:prstGeom>
          <a:solidFill>
            <a:srgbClr val="15457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4</a:t>
            </a:r>
          </a:p>
        </p:txBody>
      </p:sp>
      <p:sp>
        <p:nvSpPr>
          <p:cNvPr id="3" name="Content Placeholder 2">
            <a:extLst>
              <a:ext uri="{FF2B5EF4-FFF2-40B4-BE49-F238E27FC236}">
                <a16:creationId xmlns:a16="http://schemas.microsoft.com/office/drawing/2014/main" id="{C4B170A9-646A-4C80-BFCF-E6679EE68A85}"/>
              </a:ext>
            </a:extLst>
          </p:cNvPr>
          <p:cNvSpPr>
            <a:spLocks noGrp="1"/>
          </p:cNvSpPr>
          <p:nvPr>
            <p:ph idx="1"/>
          </p:nvPr>
        </p:nvSpPr>
        <p:spPr>
          <a:xfrm>
            <a:off x="1943100" y="2166880"/>
            <a:ext cx="9410700" cy="883219"/>
          </a:xfrm>
        </p:spPr>
        <p:txBody>
          <a:bodyPr>
            <a:normAutofit/>
          </a:bodyPr>
          <a:lstStyle/>
          <a:p>
            <a:pPr marL="0" indent="0">
              <a:lnSpc>
                <a:spcPct val="100000"/>
              </a:lnSpc>
              <a:buNone/>
            </a:pPr>
            <a:r>
              <a:rPr lang="en-US" sz="2400"/>
              <a:t>What differences might exist in the social-emotional development of different groups of children you serve?</a:t>
            </a:r>
          </a:p>
        </p:txBody>
      </p:sp>
      <p:sp>
        <p:nvSpPr>
          <p:cNvPr id="6" name="Rectangle: Beveled 5">
            <a:extLst>
              <a:ext uri="{FF2B5EF4-FFF2-40B4-BE49-F238E27FC236}">
                <a16:creationId xmlns:a16="http://schemas.microsoft.com/office/drawing/2014/main" id="{D5C1660C-61AD-471D-98DE-4751D0492E0E}"/>
              </a:ext>
            </a:extLst>
          </p:cNvPr>
          <p:cNvSpPr/>
          <p:nvPr/>
        </p:nvSpPr>
        <p:spPr>
          <a:xfrm>
            <a:off x="323850" y="2255774"/>
            <a:ext cx="1028700" cy="705430"/>
          </a:xfrm>
          <a:prstGeom prst="bevel">
            <a:avLst/>
          </a:prstGeom>
          <a:solidFill>
            <a:srgbClr val="15457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3</a:t>
            </a:r>
          </a:p>
        </p:txBody>
      </p:sp>
      <p:sp>
        <p:nvSpPr>
          <p:cNvPr id="2" name="Title 1">
            <a:extLst>
              <a:ext uri="{FF2B5EF4-FFF2-40B4-BE49-F238E27FC236}">
                <a16:creationId xmlns:a16="http://schemas.microsoft.com/office/drawing/2014/main" id="{773F6DB2-D6B7-4252-B25C-C4C0F3BDC72E}"/>
              </a:ext>
            </a:extLst>
          </p:cNvPr>
          <p:cNvSpPr>
            <a:spLocks noGrp="1"/>
          </p:cNvSpPr>
          <p:nvPr>
            <p:ph type="title"/>
          </p:nvPr>
        </p:nvSpPr>
        <p:spPr/>
        <p:txBody>
          <a:bodyPr/>
          <a:lstStyle/>
          <a:p>
            <a:r>
              <a:rPr lang="en-US" dirty="0"/>
              <a:t>Critical Equity Questions </a:t>
            </a:r>
            <a:r>
              <a:rPr lang="en-US" dirty="0">
                <a:solidFill>
                  <a:schemeClr val="bg1"/>
                </a:solidFill>
              </a:rPr>
              <a:t>4</a:t>
            </a:r>
          </a:p>
        </p:txBody>
      </p:sp>
    </p:spTree>
    <p:extLst>
      <p:ext uri="{BB962C8B-B14F-4D97-AF65-F5344CB8AC3E}">
        <p14:creationId xmlns:p14="http://schemas.microsoft.com/office/powerpoint/2010/main" val="9744986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9C322-E9C8-4A3E-B2F2-426F814A8CE1}"/>
              </a:ext>
            </a:extLst>
          </p:cNvPr>
          <p:cNvSpPr>
            <a:spLocks noGrp="1"/>
          </p:cNvSpPr>
          <p:nvPr>
            <p:ph type="title"/>
          </p:nvPr>
        </p:nvSpPr>
        <p:spPr/>
        <p:txBody>
          <a:bodyPr/>
          <a:lstStyle/>
          <a:p>
            <a:r>
              <a:rPr lang="en-US">
                <a:latin typeface="Tahoma"/>
                <a:ea typeface="Tahoma"/>
                <a:cs typeface="Tahoma"/>
              </a:rPr>
              <a:t>Preschool Expulsion &amp; Suspension</a:t>
            </a:r>
            <a:endParaRPr lang="en-US"/>
          </a:p>
        </p:txBody>
      </p:sp>
      <p:sp>
        <p:nvSpPr>
          <p:cNvPr id="3" name="TextBox 2">
            <a:extLst>
              <a:ext uri="{FF2B5EF4-FFF2-40B4-BE49-F238E27FC236}">
                <a16:creationId xmlns:a16="http://schemas.microsoft.com/office/drawing/2014/main" id="{2E56C666-3786-41F9-B59E-7087103C148E}"/>
              </a:ext>
            </a:extLst>
          </p:cNvPr>
          <p:cNvSpPr txBox="1"/>
          <p:nvPr/>
        </p:nvSpPr>
        <p:spPr>
          <a:xfrm>
            <a:off x="838200" y="2257425"/>
            <a:ext cx="7429500" cy="3662541"/>
          </a:xfrm>
          <a:prstGeom prst="rect">
            <a:avLst/>
          </a:prstGeom>
          <a:noFill/>
        </p:spPr>
        <p:txBody>
          <a:bodyPr wrap="square" rtlCol="0">
            <a:spAutoFit/>
          </a:bodyPr>
          <a:lstStyle/>
          <a:p>
            <a:pPr marL="342900" indent="-342900">
              <a:spcAft>
                <a:spcPts val="2400"/>
              </a:spcAft>
              <a:buFont typeface="Arial" panose="020B0604020202020204" pitchFamily="34" charset="0"/>
              <a:buChar char="•"/>
            </a:pPr>
            <a:r>
              <a:rPr lang="en-US" sz="2400">
                <a:latin typeface="Tahoma" panose="020B0604030504040204" pitchFamily="34" charset="0"/>
                <a:ea typeface="Tahoma" panose="020B0604030504040204" pitchFamily="34" charset="0"/>
                <a:cs typeface="Tahoma" panose="020B0604030504040204" pitchFamily="34" charset="0"/>
              </a:rPr>
              <a:t>Preschoolers are expelled at three times the rate of children in kindergarten through 12th grade.</a:t>
            </a:r>
          </a:p>
          <a:p>
            <a:pPr marL="342900" indent="-342900">
              <a:spcAft>
                <a:spcPts val="2400"/>
              </a:spcAft>
              <a:buFont typeface="Arial" panose="020B0604020202020204" pitchFamily="34" charset="0"/>
              <a:buChar char="•"/>
            </a:pPr>
            <a:r>
              <a:rPr lang="en-US" sz="2400">
                <a:latin typeface="Tahoma" panose="020B0604030504040204" pitchFamily="34" charset="0"/>
                <a:ea typeface="Tahoma" panose="020B0604030504040204" pitchFamily="34" charset="0"/>
                <a:cs typeface="Tahoma" panose="020B0604030504040204" pitchFamily="34" charset="0"/>
              </a:rPr>
              <a:t>Preschool-aged boys are four times as likely to be expelled as girls are.</a:t>
            </a:r>
          </a:p>
          <a:p>
            <a:pPr marL="342900" indent="-342900">
              <a:spcAft>
                <a:spcPts val="2400"/>
              </a:spcAft>
              <a:buFont typeface="Arial" panose="020B0604020202020204" pitchFamily="34" charset="0"/>
              <a:buChar char="•"/>
            </a:pPr>
            <a:r>
              <a:rPr lang="en-US" sz="2400">
                <a:latin typeface="Tahoma" panose="020B0604030504040204" pitchFamily="34" charset="0"/>
                <a:ea typeface="Tahoma" panose="020B0604030504040204" pitchFamily="34" charset="0"/>
                <a:cs typeface="Tahoma" panose="020B0604030504040204" pitchFamily="34" charset="0"/>
              </a:rPr>
              <a:t>African American children are expelled almost twice as often as Latino and white children and more than five times as often as Asian American children are.</a:t>
            </a:r>
          </a:p>
        </p:txBody>
      </p:sp>
      <p:pic>
        <p:nvPicPr>
          <p:cNvPr id="1026" name="Picture 2" descr="Ratio of 4 boys to 1 girl">
            <a:extLst>
              <a:ext uri="{FF2B5EF4-FFF2-40B4-BE49-F238E27FC236}">
                <a16:creationId xmlns:a16="http://schemas.microsoft.com/office/drawing/2014/main" id="{8168E1CF-8D57-477B-9E7D-90B71CFD3A0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958137" y="3180713"/>
            <a:ext cx="3200401" cy="115214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BC0A724D-0857-4A4A-8E16-337F6167031B}"/>
              </a:ext>
            </a:extLst>
          </p:cNvPr>
          <p:cNvSpPr txBox="1"/>
          <p:nvPr/>
        </p:nvSpPr>
        <p:spPr>
          <a:xfrm>
            <a:off x="1849755" y="6348656"/>
            <a:ext cx="8670472" cy="276999"/>
          </a:xfrm>
          <a:prstGeom prst="rect">
            <a:avLst/>
          </a:prstGeom>
          <a:noFill/>
        </p:spPr>
        <p:txBody>
          <a:bodyPr wrap="square" rtlCol="0">
            <a:spAutoFit/>
          </a:bodyPr>
          <a:lstStyle/>
          <a:p>
            <a:r>
              <a:rPr lang="en-US" sz="1200">
                <a:latin typeface="ArialMT"/>
              </a:rPr>
              <a:t>From &lt;https://eclkc.ohs.acf.hhs.gov/publication/understanding-eliminating-expulsion-early-childhood-programs&gt; </a:t>
            </a:r>
            <a:endParaRPr lang="en-US" sz="1200"/>
          </a:p>
        </p:txBody>
      </p:sp>
    </p:spTree>
    <p:extLst>
      <p:ext uri="{BB962C8B-B14F-4D97-AF65-F5344CB8AC3E}">
        <p14:creationId xmlns:p14="http://schemas.microsoft.com/office/powerpoint/2010/main" val="37107138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9C322-E9C8-4A3E-B2F2-426F814A8CE1}"/>
              </a:ext>
            </a:extLst>
          </p:cNvPr>
          <p:cNvSpPr>
            <a:spLocks noGrp="1"/>
          </p:cNvSpPr>
          <p:nvPr>
            <p:ph type="title"/>
          </p:nvPr>
        </p:nvSpPr>
        <p:spPr/>
        <p:txBody>
          <a:bodyPr/>
          <a:lstStyle/>
          <a:p>
            <a:r>
              <a:rPr lang="en-US" dirty="0">
                <a:latin typeface="Tahoma"/>
                <a:ea typeface="Tahoma"/>
                <a:cs typeface="Tahoma"/>
              </a:rPr>
              <a:t>Critical Equity Questions </a:t>
            </a:r>
            <a:r>
              <a:rPr lang="en-US" dirty="0">
                <a:solidFill>
                  <a:schemeClr val="bg1"/>
                </a:solidFill>
                <a:latin typeface="Tahoma"/>
                <a:ea typeface="Tahoma"/>
                <a:cs typeface="Tahoma"/>
              </a:rPr>
              <a:t>5</a:t>
            </a:r>
            <a:endParaRPr lang="en-US" dirty="0">
              <a:solidFill>
                <a:schemeClr val="bg1"/>
              </a:solidFill>
            </a:endParaRPr>
          </a:p>
        </p:txBody>
      </p:sp>
      <p:sp>
        <p:nvSpPr>
          <p:cNvPr id="7" name="TextBox 6">
            <a:extLst>
              <a:ext uri="{FF2B5EF4-FFF2-40B4-BE49-F238E27FC236}">
                <a16:creationId xmlns:a16="http://schemas.microsoft.com/office/drawing/2014/main" id="{D899554B-F16A-4BDB-940B-0FFC60B3CCB9}"/>
              </a:ext>
            </a:extLst>
          </p:cNvPr>
          <p:cNvSpPr txBox="1"/>
          <p:nvPr/>
        </p:nvSpPr>
        <p:spPr>
          <a:xfrm>
            <a:off x="2662145" y="2808240"/>
            <a:ext cx="6116594" cy="2185214"/>
          </a:xfrm>
          <a:prstGeom prst="rect">
            <a:avLst/>
          </a:prstGeom>
          <a:noFill/>
        </p:spPr>
        <p:txBody>
          <a:bodyPr wrap="square">
            <a:spAutoFit/>
          </a:bodyPr>
          <a:lstStyle/>
          <a:p>
            <a:pPr algn="ctr"/>
            <a:r>
              <a:rPr lang="en-US" sz="2400" b="0" i="1" u="none" strike="noStrike" baseline="0" dirty="0">
                <a:latin typeface="Tahoma" panose="020B0604030504040204" pitchFamily="34" charset="0"/>
                <a:ea typeface="Tahoma" panose="020B0604030504040204" pitchFamily="34" charset="0"/>
                <a:cs typeface="Tahoma" panose="020B0604030504040204" pitchFamily="34" charset="0"/>
              </a:rPr>
              <a:t>Preschool expulsions</a:t>
            </a:r>
            <a:r>
              <a:rPr lang="en-US" sz="2400" i="1" dirty="0">
                <a:latin typeface="Tahoma" panose="020B0604030504040204" pitchFamily="34" charset="0"/>
                <a:ea typeface="Tahoma" panose="020B0604030504040204" pitchFamily="34" charset="0"/>
                <a:cs typeface="Tahoma" panose="020B0604030504040204" pitchFamily="34" charset="0"/>
              </a:rPr>
              <a:t>…are not child behaviors; they are adult decisions.</a:t>
            </a:r>
          </a:p>
          <a:p>
            <a:pPr algn="ctr"/>
            <a:endParaRPr lang="en-US" sz="2400" i="1" dirty="0">
              <a:latin typeface="Tahoma" panose="020B0604030504040204" pitchFamily="34" charset="0"/>
              <a:ea typeface="Tahoma" panose="020B0604030504040204" pitchFamily="34" charset="0"/>
              <a:cs typeface="Tahoma" panose="020B0604030504040204" pitchFamily="34" charset="0"/>
            </a:endParaRPr>
          </a:p>
          <a:p>
            <a:pPr algn="r"/>
            <a:r>
              <a:rPr lang="en-US" sz="2000" dirty="0"/>
              <a:t>Walter S. Gilliam, PhD</a:t>
            </a:r>
          </a:p>
          <a:p>
            <a:pPr algn="r"/>
            <a:r>
              <a:rPr lang="en-US" sz="2000" dirty="0"/>
              <a:t>Yale University Child Study Center</a:t>
            </a:r>
          </a:p>
          <a:p>
            <a:pPr algn="ctr"/>
            <a:endParaRPr lang="en-US"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418276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A180231C-21A7-48FD-8BFD-AD5C490CEA48}"/>
              </a:ext>
            </a:extLst>
          </p:cNvPr>
          <p:cNvSpPr txBox="1">
            <a:spLocks/>
          </p:cNvSpPr>
          <p:nvPr/>
        </p:nvSpPr>
        <p:spPr>
          <a:xfrm>
            <a:off x="1943100" y="4169799"/>
            <a:ext cx="9410700" cy="8832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154578"/>
              </a:buClr>
              <a:buFont typeface="Arial" panose="020B0604020202020204" pitchFamily="34" charset="0"/>
              <a:buChar char="•"/>
              <a:defRPr sz="2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154578"/>
              </a:buClr>
              <a:buFont typeface="System Font Regular"/>
              <a:buChar char="‒"/>
              <a:defRPr sz="22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154578"/>
              </a:buClr>
              <a:buFont typeface="Courier New" panose="02070309020205020404" pitchFamily="49" charset="0"/>
              <a:buChar char="o"/>
              <a:defRPr sz="22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154578"/>
              </a:buClr>
              <a:buFont typeface="Wingdings" pitchFamily="2" charset="2"/>
              <a:buChar char="§"/>
              <a:defRPr sz="22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154578"/>
              </a:buClr>
              <a:buFont typeface="Arial" panose="020B0604020202020204" pitchFamily="34" charset="0"/>
              <a:buChar char="•"/>
              <a:defRPr sz="22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400"/>
              <a:t>What is our enrollment by race/ethnicity?</a:t>
            </a:r>
          </a:p>
        </p:txBody>
      </p:sp>
      <p:sp>
        <p:nvSpPr>
          <p:cNvPr id="7" name="Rectangle: Beveled 6">
            <a:extLst>
              <a:ext uri="{FF2B5EF4-FFF2-40B4-BE49-F238E27FC236}">
                <a16:creationId xmlns:a16="http://schemas.microsoft.com/office/drawing/2014/main" id="{8EEAAE7A-7158-4248-82E9-8C8C69C05CD7}"/>
              </a:ext>
            </a:extLst>
          </p:cNvPr>
          <p:cNvSpPr/>
          <p:nvPr/>
        </p:nvSpPr>
        <p:spPr>
          <a:xfrm>
            <a:off x="323850" y="4015409"/>
            <a:ext cx="1028700" cy="734786"/>
          </a:xfrm>
          <a:prstGeom prst="bevel">
            <a:avLst/>
          </a:prstGeom>
          <a:solidFill>
            <a:srgbClr val="15457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6</a:t>
            </a:r>
          </a:p>
        </p:txBody>
      </p:sp>
      <p:sp>
        <p:nvSpPr>
          <p:cNvPr id="3" name="Content Placeholder 2">
            <a:extLst>
              <a:ext uri="{FF2B5EF4-FFF2-40B4-BE49-F238E27FC236}">
                <a16:creationId xmlns:a16="http://schemas.microsoft.com/office/drawing/2014/main" id="{C4B170A9-646A-4C80-BFCF-E6679EE68A85}"/>
              </a:ext>
            </a:extLst>
          </p:cNvPr>
          <p:cNvSpPr>
            <a:spLocks noGrp="1"/>
          </p:cNvSpPr>
          <p:nvPr>
            <p:ph idx="1"/>
          </p:nvPr>
        </p:nvSpPr>
        <p:spPr>
          <a:xfrm>
            <a:off x="1943100" y="2166880"/>
            <a:ext cx="9410700" cy="1262120"/>
          </a:xfrm>
        </p:spPr>
        <p:txBody>
          <a:bodyPr>
            <a:normAutofit/>
          </a:bodyPr>
          <a:lstStyle/>
          <a:p>
            <a:pPr marL="0" indent="0">
              <a:lnSpc>
                <a:spcPct val="100000"/>
              </a:lnSpc>
              <a:buNone/>
            </a:pPr>
            <a:r>
              <a:rPr lang="en-US" sz="2400"/>
              <a:t>How might our attendance and chronic absenteeism rates differ by groups of children?  How might our "no show" rates differ by groups of children?</a:t>
            </a:r>
          </a:p>
        </p:txBody>
      </p:sp>
      <p:sp>
        <p:nvSpPr>
          <p:cNvPr id="6" name="Rectangle: Beveled 5">
            <a:extLst>
              <a:ext uri="{FF2B5EF4-FFF2-40B4-BE49-F238E27FC236}">
                <a16:creationId xmlns:a16="http://schemas.microsoft.com/office/drawing/2014/main" id="{D5C1660C-61AD-471D-98DE-4751D0492E0E}"/>
              </a:ext>
            </a:extLst>
          </p:cNvPr>
          <p:cNvSpPr/>
          <p:nvPr/>
        </p:nvSpPr>
        <p:spPr>
          <a:xfrm>
            <a:off x="323850" y="2255774"/>
            <a:ext cx="1028700" cy="705430"/>
          </a:xfrm>
          <a:prstGeom prst="bevel">
            <a:avLst/>
          </a:prstGeom>
          <a:solidFill>
            <a:srgbClr val="15457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5</a:t>
            </a:r>
          </a:p>
        </p:txBody>
      </p:sp>
      <p:sp>
        <p:nvSpPr>
          <p:cNvPr id="2" name="Title 1">
            <a:extLst>
              <a:ext uri="{FF2B5EF4-FFF2-40B4-BE49-F238E27FC236}">
                <a16:creationId xmlns:a16="http://schemas.microsoft.com/office/drawing/2014/main" id="{773F6DB2-D6B7-4252-B25C-C4C0F3BDC72E}"/>
              </a:ext>
            </a:extLst>
          </p:cNvPr>
          <p:cNvSpPr>
            <a:spLocks noGrp="1"/>
          </p:cNvSpPr>
          <p:nvPr>
            <p:ph type="title"/>
          </p:nvPr>
        </p:nvSpPr>
        <p:spPr/>
        <p:txBody>
          <a:bodyPr/>
          <a:lstStyle/>
          <a:p>
            <a:r>
              <a:rPr lang="en-US" dirty="0"/>
              <a:t>Critical Equity Questions </a:t>
            </a:r>
            <a:r>
              <a:rPr lang="en-US" dirty="0">
                <a:solidFill>
                  <a:schemeClr val="bg1"/>
                </a:solidFill>
              </a:rPr>
              <a:t>6</a:t>
            </a:r>
          </a:p>
        </p:txBody>
      </p:sp>
    </p:spTree>
    <p:extLst>
      <p:ext uri="{BB962C8B-B14F-4D97-AF65-F5344CB8AC3E}">
        <p14:creationId xmlns:p14="http://schemas.microsoft.com/office/powerpoint/2010/main" val="40429042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B170A9-646A-4C80-BFCF-E6679EE68A85}"/>
              </a:ext>
            </a:extLst>
          </p:cNvPr>
          <p:cNvSpPr>
            <a:spLocks noGrp="1"/>
          </p:cNvSpPr>
          <p:nvPr>
            <p:ph idx="1"/>
          </p:nvPr>
        </p:nvSpPr>
        <p:spPr>
          <a:xfrm>
            <a:off x="1943100" y="2166880"/>
            <a:ext cx="9410700" cy="883219"/>
          </a:xfrm>
        </p:spPr>
        <p:txBody>
          <a:bodyPr>
            <a:normAutofit/>
          </a:bodyPr>
          <a:lstStyle/>
          <a:p>
            <a:pPr marL="0" indent="0">
              <a:lnSpc>
                <a:spcPct val="100000"/>
              </a:lnSpc>
              <a:buNone/>
            </a:pPr>
            <a:r>
              <a:rPr lang="en-US" sz="2400"/>
              <a:t>Do our service providers, teachers, and staff have an asset-based or strength-based system for supporting each and every child?</a:t>
            </a:r>
          </a:p>
        </p:txBody>
      </p:sp>
      <p:sp>
        <p:nvSpPr>
          <p:cNvPr id="6" name="Rectangle: Beveled 5">
            <a:extLst>
              <a:ext uri="{FF2B5EF4-FFF2-40B4-BE49-F238E27FC236}">
                <a16:creationId xmlns:a16="http://schemas.microsoft.com/office/drawing/2014/main" id="{D5C1660C-61AD-471D-98DE-4751D0492E0E}"/>
              </a:ext>
            </a:extLst>
          </p:cNvPr>
          <p:cNvSpPr/>
          <p:nvPr/>
        </p:nvSpPr>
        <p:spPr>
          <a:xfrm>
            <a:off x="323850" y="2255774"/>
            <a:ext cx="1028700" cy="705430"/>
          </a:xfrm>
          <a:prstGeom prst="bevel">
            <a:avLst/>
          </a:prstGeom>
          <a:solidFill>
            <a:srgbClr val="15457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7</a:t>
            </a:r>
          </a:p>
        </p:txBody>
      </p:sp>
      <p:sp>
        <p:nvSpPr>
          <p:cNvPr id="2" name="Title 1">
            <a:extLst>
              <a:ext uri="{FF2B5EF4-FFF2-40B4-BE49-F238E27FC236}">
                <a16:creationId xmlns:a16="http://schemas.microsoft.com/office/drawing/2014/main" id="{773F6DB2-D6B7-4252-B25C-C4C0F3BDC72E}"/>
              </a:ext>
            </a:extLst>
          </p:cNvPr>
          <p:cNvSpPr>
            <a:spLocks noGrp="1"/>
          </p:cNvSpPr>
          <p:nvPr>
            <p:ph type="title"/>
          </p:nvPr>
        </p:nvSpPr>
        <p:spPr/>
        <p:txBody>
          <a:bodyPr/>
          <a:lstStyle/>
          <a:p>
            <a:r>
              <a:rPr lang="en-US" dirty="0"/>
              <a:t>Critical Equity Questions </a:t>
            </a:r>
            <a:r>
              <a:rPr lang="en-US" dirty="0">
                <a:solidFill>
                  <a:schemeClr val="bg1"/>
                </a:solidFill>
              </a:rPr>
              <a:t>7</a:t>
            </a:r>
          </a:p>
        </p:txBody>
      </p:sp>
    </p:spTree>
    <p:extLst>
      <p:ext uri="{BB962C8B-B14F-4D97-AF65-F5344CB8AC3E}">
        <p14:creationId xmlns:p14="http://schemas.microsoft.com/office/powerpoint/2010/main" val="1637449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548A4-17C2-4C54-9A36-2AB63EA5178F}"/>
              </a:ext>
            </a:extLst>
          </p:cNvPr>
          <p:cNvSpPr>
            <a:spLocks noGrp="1"/>
          </p:cNvSpPr>
          <p:nvPr>
            <p:ph type="title"/>
          </p:nvPr>
        </p:nvSpPr>
        <p:spPr/>
        <p:txBody>
          <a:bodyPr/>
          <a:lstStyle/>
          <a:p>
            <a:r>
              <a:rPr lang="en-US" dirty="0"/>
              <a:t>Data Leadership – What it Means for Equity </a:t>
            </a:r>
            <a:r>
              <a:rPr lang="en-US" dirty="0">
                <a:solidFill>
                  <a:schemeClr val="bg1"/>
                </a:solidFill>
              </a:rPr>
              <a:t>2</a:t>
            </a:r>
          </a:p>
        </p:txBody>
      </p:sp>
      <p:sp>
        <p:nvSpPr>
          <p:cNvPr id="3" name="Content Placeholder 2">
            <a:extLst>
              <a:ext uri="{FF2B5EF4-FFF2-40B4-BE49-F238E27FC236}">
                <a16:creationId xmlns:a16="http://schemas.microsoft.com/office/drawing/2014/main" id="{D1012404-893C-4CA6-BA95-33ED3D1617FB}"/>
              </a:ext>
            </a:extLst>
          </p:cNvPr>
          <p:cNvSpPr>
            <a:spLocks noGrp="1"/>
          </p:cNvSpPr>
          <p:nvPr>
            <p:ph idx="1"/>
          </p:nvPr>
        </p:nvSpPr>
        <p:spPr/>
        <p:txBody>
          <a:bodyPr/>
          <a:lstStyle/>
          <a:p>
            <a:pPr algn="l"/>
            <a:r>
              <a:rPr lang="en-US" b="0" i="0" dirty="0">
                <a:solidFill>
                  <a:srgbClr val="212529"/>
                </a:solidFill>
                <a:effectLst/>
                <a:latin typeface="-apple-system"/>
              </a:rPr>
              <a:t>By the end of this session, participants will be able to:</a:t>
            </a:r>
          </a:p>
          <a:p>
            <a:pPr algn="l">
              <a:buFont typeface="Arial" panose="020B0604020202020204" pitchFamily="34" charset="0"/>
              <a:buChar char="•"/>
            </a:pPr>
            <a:r>
              <a:rPr lang="en-US" b="0" i="0" dirty="0">
                <a:solidFill>
                  <a:srgbClr val="212529"/>
                </a:solidFill>
                <a:effectLst/>
                <a:latin typeface="-apple-system"/>
              </a:rPr>
              <a:t>Understand and embrace their roles as leaders in asking questions about equity and using data to answer those questions.</a:t>
            </a:r>
          </a:p>
          <a:p>
            <a:pPr algn="l">
              <a:buFont typeface="Arial" panose="020B0604020202020204" pitchFamily="34" charset="0"/>
              <a:buChar char="•"/>
            </a:pPr>
            <a:r>
              <a:rPr lang="en-US" b="0" i="0" dirty="0">
                <a:solidFill>
                  <a:srgbClr val="212529"/>
                </a:solidFill>
                <a:effectLst/>
                <a:latin typeface="-apple-system"/>
              </a:rPr>
              <a:t>Understand the multiple "equity touchpoints" in the delivery of early intervention and preschool special education services.</a:t>
            </a:r>
          </a:p>
          <a:p>
            <a:pPr algn="l">
              <a:buFont typeface="Arial" panose="020B0604020202020204" pitchFamily="34" charset="0"/>
              <a:buChar char="•"/>
            </a:pPr>
            <a:r>
              <a:rPr lang="en-US" b="0" i="0" dirty="0">
                <a:solidFill>
                  <a:srgbClr val="212529"/>
                </a:solidFill>
                <a:effectLst/>
                <a:latin typeface="-apple-system"/>
              </a:rPr>
              <a:t>Gain awareness of the importance of addressing equity at each step across the data collection, analysis, reporting, and use cycle.</a:t>
            </a:r>
          </a:p>
          <a:p>
            <a:pPr algn="l">
              <a:buFont typeface="Arial" panose="020B0604020202020204" pitchFamily="34" charset="0"/>
              <a:buChar char="•"/>
            </a:pPr>
            <a:r>
              <a:rPr lang="en-US" b="0" i="0" dirty="0">
                <a:solidFill>
                  <a:srgbClr val="212529"/>
                </a:solidFill>
                <a:effectLst/>
                <a:latin typeface="-apple-system"/>
              </a:rPr>
              <a:t>Acquire introductory knowledge of how to address equity at each step across the data collection, analysis, reporting, and use cycle.</a:t>
            </a:r>
          </a:p>
          <a:p>
            <a:endParaRPr lang="en-US" dirty="0"/>
          </a:p>
        </p:txBody>
      </p:sp>
    </p:spTree>
    <p:extLst>
      <p:ext uri="{BB962C8B-B14F-4D97-AF65-F5344CB8AC3E}">
        <p14:creationId xmlns:p14="http://schemas.microsoft.com/office/powerpoint/2010/main" val="23917729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9C322-E9C8-4A3E-B2F2-426F814A8CE1}"/>
              </a:ext>
            </a:extLst>
          </p:cNvPr>
          <p:cNvSpPr>
            <a:spLocks noGrp="1"/>
          </p:cNvSpPr>
          <p:nvPr>
            <p:ph type="title"/>
          </p:nvPr>
        </p:nvSpPr>
        <p:spPr/>
        <p:txBody>
          <a:bodyPr/>
          <a:lstStyle/>
          <a:p>
            <a:r>
              <a:rPr lang="en-US" dirty="0">
                <a:latin typeface="Tahoma"/>
                <a:ea typeface="Tahoma"/>
                <a:cs typeface="Tahoma"/>
              </a:rPr>
              <a:t>Equity Critical Questions</a:t>
            </a:r>
            <a:endParaRPr lang="en-US" dirty="0"/>
          </a:p>
        </p:txBody>
      </p:sp>
      <p:sp>
        <p:nvSpPr>
          <p:cNvPr id="3" name="Content Placeholder 2">
            <a:extLst>
              <a:ext uri="{FF2B5EF4-FFF2-40B4-BE49-F238E27FC236}">
                <a16:creationId xmlns:a16="http://schemas.microsoft.com/office/drawing/2014/main" id="{2033EB43-CCC9-42C8-BD82-E307E2A08FBE}"/>
              </a:ext>
            </a:extLst>
          </p:cNvPr>
          <p:cNvSpPr>
            <a:spLocks noGrp="1"/>
          </p:cNvSpPr>
          <p:nvPr>
            <p:ph idx="1"/>
          </p:nvPr>
        </p:nvSpPr>
        <p:spPr/>
        <p:txBody>
          <a:bodyPr/>
          <a:lstStyle/>
          <a:p>
            <a:pPr marL="0" indent="0">
              <a:buNone/>
            </a:pPr>
            <a:endParaRPr lang="en-US"/>
          </a:p>
          <a:p>
            <a:pPr marL="0" indent="0">
              <a:buNone/>
            </a:pPr>
            <a:r>
              <a:rPr lang="en-US"/>
              <a:t>The way in which a leader frames data use efforts is critical and influences which data are prioritized, how data are used and for what purposes, teachers’ levels of trust and comfort in sharing data with each other, and other important factors that are enormously influential for school improvement (Park et al., 2013).</a:t>
            </a:r>
          </a:p>
          <a:p>
            <a:pPr marL="0" indent="0">
              <a:buNone/>
            </a:pPr>
            <a:endParaRPr lang="en-US"/>
          </a:p>
          <a:p>
            <a:pPr marL="0" indent="0" algn="l">
              <a:buNone/>
            </a:pPr>
            <a:r>
              <a:rPr lang="en-US" sz="1800" b="0" i="0" u="none" strike="noStrike" baseline="0">
                <a:latin typeface="AdvOT8cb2ddbd"/>
              </a:rPr>
              <a:t>Park, V., Daly, A.J. and Guerra, A.W. (2013), </a:t>
            </a:r>
            <a:r>
              <a:rPr lang="en-US" sz="1800" b="0" i="0" u="none" strike="noStrike" baseline="0">
                <a:latin typeface="AdvOT8cb2ddbd+20"/>
              </a:rPr>
              <a:t>“</a:t>
            </a:r>
            <a:r>
              <a:rPr lang="en-US" sz="1800" b="0" i="0" u="none" strike="noStrike" baseline="0">
                <a:latin typeface="AdvOT8cb2ddbd"/>
              </a:rPr>
              <a:t>Strategic framing: how leaders craft the meaning of data use for equity and learning</a:t>
            </a:r>
            <a:r>
              <a:rPr lang="en-US" sz="1800" b="0" i="0" u="none" strike="noStrike" baseline="0">
                <a:latin typeface="AdvOT8cb2ddbd+20"/>
              </a:rPr>
              <a:t>”</a:t>
            </a:r>
            <a:r>
              <a:rPr lang="en-US" sz="1800" b="0" i="0" u="none" strike="noStrike" baseline="0">
                <a:latin typeface="AdvOT8cb2ddbd"/>
              </a:rPr>
              <a:t>, </a:t>
            </a:r>
            <a:r>
              <a:rPr lang="en-US" sz="1800" b="0" i="0" u="none" strike="noStrike" baseline="0">
                <a:latin typeface="AdvOT44ee9141.I"/>
              </a:rPr>
              <a:t>Educational Policy</a:t>
            </a:r>
            <a:r>
              <a:rPr lang="en-US" sz="1800" b="0" i="0" u="none" strike="noStrike" baseline="0">
                <a:latin typeface="AdvOT8cb2ddbd"/>
              </a:rPr>
              <a:t>, Vol. 27 No. 4, pp. 645-675.</a:t>
            </a:r>
            <a:endParaRPr lang="en-US"/>
          </a:p>
        </p:txBody>
      </p:sp>
    </p:spTree>
    <p:extLst>
      <p:ext uri="{BB962C8B-B14F-4D97-AF65-F5344CB8AC3E}">
        <p14:creationId xmlns:p14="http://schemas.microsoft.com/office/powerpoint/2010/main" val="42336347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63CEFD4-8C02-429F-82F5-750DCB1490A7}"/>
              </a:ext>
            </a:extLst>
          </p:cNvPr>
          <p:cNvSpPr txBox="1">
            <a:spLocks noGrp="1"/>
          </p:cNvSpPr>
          <p:nvPr>
            <p:ph type="title" idx="4294967295"/>
          </p:nvPr>
        </p:nvSpPr>
        <p:spPr>
          <a:xfrm>
            <a:off x="1127163" y="2898076"/>
            <a:ext cx="6059156" cy="13234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chemeClr val="tx1"/>
                </a:solidFill>
                <a:effectLst/>
                <a:uLnTx/>
                <a:uFillTx/>
                <a:latin typeface="+mn-lt"/>
                <a:ea typeface="+mn-ea"/>
                <a:cs typeface="+mn-cs"/>
              </a:rPr>
              <a:t>Infusing Equity in the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chemeClr val="tx1"/>
                </a:solidFill>
                <a:effectLst/>
                <a:uLnTx/>
                <a:uFillTx/>
                <a:latin typeface="+mn-lt"/>
                <a:ea typeface="+mn-ea"/>
                <a:cs typeface="+mn-cs"/>
              </a:rPr>
              <a:t>Data Life Cycle</a:t>
            </a:r>
            <a:endParaRPr kumimoji="0" lang="en-US" sz="4000" b="0" i="0" u="none" strike="noStrike" kern="1200" cap="none" spc="0" normalizeH="0" baseline="0" noProof="0" dirty="0">
              <a:ln>
                <a:noFill/>
              </a:ln>
              <a:solidFill>
                <a:schemeClr val="tx1"/>
              </a:solidFill>
              <a:effectLst/>
              <a:uLnTx/>
              <a:uFillTx/>
              <a:latin typeface="+mn-lt"/>
              <a:ea typeface="+mn-ea"/>
              <a:cs typeface="Calibri"/>
            </a:endParaRPr>
          </a:p>
        </p:txBody>
      </p:sp>
      <p:pic>
        <p:nvPicPr>
          <p:cNvPr id="4" name="Picture 3" descr="adult hands on a desk pointing to a bar chart">
            <a:extLst>
              <a:ext uri="{FF2B5EF4-FFF2-40B4-BE49-F238E27FC236}">
                <a16:creationId xmlns:a16="http://schemas.microsoft.com/office/drawing/2014/main" id="{974AC7E0-EEBD-4600-B02C-A53785F11D3C}"/>
              </a:ext>
            </a:extLst>
          </p:cNvPr>
          <p:cNvPicPr>
            <a:picLocks noChangeAspect="1"/>
          </p:cNvPicPr>
          <p:nvPr/>
        </p:nvPicPr>
        <p:blipFill>
          <a:blip r:embed="rId3"/>
          <a:stretch>
            <a:fillRect/>
          </a:stretch>
        </p:blipFill>
        <p:spPr>
          <a:xfrm>
            <a:off x="6654454" y="652660"/>
            <a:ext cx="4886325" cy="3238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693007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4FFE1-27D3-4CE3-91CB-D99D3765E83C}"/>
              </a:ext>
            </a:extLst>
          </p:cNvPr>
          <p:cNvSpPr>
            <a:spLocks noGrp="1"/>
          </p:cNvSpPr>
          <p:nvPr>
            <p:ph type="title"/>
          </p:nvPr>
        </p:nvSpPr>
        <p:spPr/>
        <p:txBody>
          <a:bodyPr/>
          <a:lstStyle/>
          <a:p>
            <a:r>
              <a:rPr lang="en-US" dirty="0"/>
              <a:t>Brain science is critical to using data to promote equity</a:t>
            </a:r>
          </a:p>
        </p:txBody>
      </p:sp>
      <p:sp>
        <p:nvSpPr>
          <p:cNvPr id="3" name="Content Placeholder 2">
            <a:extLst>
              <a:ext uri="{FF2B5EF4-FFF2-40B4-BE49-F238E27FC236}">
                <a16:creationId xmlns:a16="http://schemas.microsoft.com/office/drawing/2014/main" id="{299617B5-7455-4B94-9DE7-5B59851CBB64}"/>
              </a:ext>
            </a:extLst>
          </p:cNvPr>
          <p:cNvSpPr>
            <a:spLocks noGrp="1"/>
          </p:cNvSpPr>
          <p:nvPr>
            <p:ph idx="1"/>
          </p:nvPr>
        </p:nvSpPr>
        <p:spPr>
          <a:xfrm>
            <a:off x="885986" y="2058100"/>
            <a:ext cx="10515600" cy="4351338"/>
          </a:xfrm>
        </p:spPr>
        <p:txBody>
          <a:bodyPr/>
          <a:lstStyle/>
          <a:p>
            <a:r>
              <a:rPr lang="en-US" dirty="0"/>
              <a:t>How we process information</a:t>
            </a:r>
          </a:p>
          <a:p>
            <a:r>
              <a:rPr lang="en-US" dirty="0"/>
              <a:t>We are not cameras or recording apps. No one brings a blank screen</a:t>
            </a:r>
          </a:p>
          <a:p>
            <a:r>
              <a:rPr lang="en-US" dirty="0"/>
              <a:t>Your past experiences determine how you process new information.</a:t>
            </a:r>
          </a:p>
          <a:p>
            <a:r>
              <a:rPr lang="en-US" dirty="0"/>
              <a:t>Each of us brings a lens to how we think about everything including data</a:t>
            </a:r>
          </a:p>
          <a:p>
            <a:pPr lvl="1"/>
            <a:r>
              <a:rPr lang="en-US" dirty="0"/>
              <a:t>Lens is influenced by our overall culture and your personal background</a:t>
            </a:r>
          </a:p>
          <a:p>
            <a:pPr lvl="1"/>
            <a:endParaRPr lang="en-US" dirty="0"/>
          </a:p>
          <a:p>
            <a:pPr lvl="1"/>
            <a:endParaRPr lang="en-US" dirty="0"/>
          </a:p>
          <a:p>
            <a:endParaRPr lang="en-US" dirty="0"/>
          </a:p>
          <a:p>
            <a:r>
              <a:rPr lang="en-US" dirty="0"/>
              <a:t>What does this mean for objectivity?</a:t>
            </a:r>
          </a:p>
        </p:txBody>
      </p:sp>
      <p:sp>
        <p:nvSpPr>
          <p:cNvPr id="4" name="Left Brace 3" descr="bracket detailing the words overall culture as the common lens">
            <a:extLst>
              <a:ext uri="{FF2B5EF4-FFF2-40B4-BE49-F238E27FC236}">
                <a16:creationId xmlns:a16="http://schemas.microsoft.com/office/drawing/2014/main" id="{E526E35C-5351-4D3B-A23C-48AA74CBB6DE}"/>
              </a:ext>
            </a:extLst>
          </p:cNvPr>
          <p:cNvSpPr/>
          <p:nvPr/>
        </p:nvSpPr>
        <p:spPr>
          <a:xfrm rot="16200000">
            <a:off x="5610389" y="3378399"/>
            <a:ext cx="774915" cy="192179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Left Brace 4" descr="bracket around the words personal background as the individualized lens">
            <a:extLst>
              <a:ext uri="{FF2B5EF4-FFF2-40B4-BE49-F238E27FC236}">
                <a16:creationId xmlns:a16="http://schemas.microsoft.com/office/drawing/2014/main" id="{0B3A4F96-5511-4E3A-B158-AAE65B870929}"/>
              </a:ext>
            </a:extLst>
          </p:cNvPr>
          <p:cNvSpPr/>
          <p:nvPr/>
        </p:nvSpPr>
        <p:spPr>
          <a:xfrm rot="16200000">
            <a:off x="9324713" y="2908182"/>
            <a:ext cx="774915" cy="286222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a:extLst>
              <a:ext uri="{FF2B5EF4-FFF2-40B4-BE49-F238E27FC236}">
                <a16:creationId xmlns:a16="http://schemas.microsoft.com/office/drawing/2014/main" id="{42D81FFC-3B20-4B05-9AE8-4CB15B1A9003}"/>
              </a:ext>
            </a:extLst>
          </p:cNvPr>
          <p:cNvSpPr txBox="1"/>
          <p:nvPr/>
        </p:nvSpPr>
        <p:spPr>
          <a:xfrm>
            <a:off x="5284925" y="4881736"/>
            <a:ext cx="2185259" cy="461665"/>
          </a:xfrm>
          <a:prstGeom prst="rect">
            <a:avLst/>
          </a:prstGeom>
          <a:noFill/>
        </p:spPr>
        <p:txBody>
          <a:bodyPr wrap="square" rtlCol="0">
            <a:spAutoFit/>
          </a:bodyPr>
          <a:lstStyle/>
          <a:p>
            <a:r>
              <a:rPr lang="en-US" sz="2400"/>
              <a:t>Common</a:t>
            </a:r>
            <a:r>
              <a:rPr lang="en-US"/>
              <a:t> </a:t>
            </a:r>
          </a:p>
        </p:txBody>
      </p:sp>
      <p:sp>
        <p:nvSpPr>
          <p:cNvPr id="7" name="TextBox 6">
            <a:extLst>
              <a:ext uri="{FF2B5EF4-FFF2-40B4-BE49-F238E27FC236}">
                <a16:creationId xmlns:a16="http://schemas.microsoft.com/office/drawing/2014/main" id="{D1F3C4D0-538A-46F9-9B5D-BD4E5591D0D5}"/>
              </a:ext>
            </a:extLst>
          </p:cNvPr>
          <p:cNvSpPr txBox="1"/>
          <p:nvPr/>
        </p:nvSpPr>
        <p:spPr>
          <a:xfrm>
            <a:off x="8803040" y="4881736"/>
            <a:ext cx="2185259" cy="461665"/>
          </a:xfrm>
          <a:prstGeom prst="rect">
            <a:avLst/>
          </a:prstGeom>
          <a:noFill/>
        </p:spPr>
        <p:txBody>
          <a:bodyPr wrap="square" rtlCol="0">
            <a:spAutoFit/>
          </a:bodyPr>
          <a:lstStyle/>
          <a:p>
            <a:r>
              <a:rPr lang="en-US" sz="2400"/>
              <a:t>Individualized </a:t>
            </a:r>
          </a:p>
        </p:txBody>
      </p:sp>
    </p:spTree>
    <p:extLst>
      <p:ext uri="{BB962C8B-B14F-4D97-AF65-F5344CB8AC3E}">
        <p14:creationId xmlns:p14="http://schemas.microsoft.com/office/powerpoint/2010/main" val="6643702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4D21DAE-22A0-49A2-A838-F1202C9DC5F5}"/>
              </a:ext>
            </a:extLst>
          </p:cNvPr>
          <p:cNvSpPr>
            <a:spLocks noGrp="1"/>
          </p:cNvSpPr>
          <p:nvPr>
            <p:ph idx="1"/>
          </p:nvPr>
        </p:nvSpPr>
        <p:spPr>
          <a:xfrm>
            <a:off x="649012" y="299546"/>
            <a:ext cx="6004036" cy="5877418"/>
          </a:xfrm>
          <a:solidFill>
            <a:schemeClr val="accent1">
              <a:lumMod val="20000"/>
              <a:lumOff val="80000"/>
            </a:schemeClr>
          </a:solidFill>
        </p:spPr>
        <p:txBody>
          <a:bodyPr>
            <a:normAutofit fontScale="92500"/>
          </a:bodyPr>
          <a:lstStyle/>
          <a:p>
            <a:pPr>
              <a:spcBef>
                <a:spcPts val="3000"/>
              </a:spcBef>
            </a:pPr>
            <a:endParaRPr lang="en-US" sz="2800"/>
          </a:p>
          <a:p>
            <a:r>
              <a:rPr lang="en-US" sz="2800"/>
              <a:t>Using data to examine equity requires a strong data infrastructure (organizational capacity), e.g.,</a:t>
            </a:r>
          </a:p>
          <a:p>
            <a:pPr lvl="1"/>
            <a:r>
              <a:rPr lang="en-US" sz="2800"/>
              <a:t>Collecting high quality data about the key issues</a:t>
            </a:r>
          </a:p>
          <a:p>
            <a:pPr lvl="1"/>
            <a:r>
              <a:rPr lang="en-US" sz="2800"/>
              <a:t>Capacity to access and analyze data</a:t>
            </a:r>
          </a:p>
          <a:p>
            <a:pPr lvl="1"/>
            <a:r>
              <a:rPr lang="en-US" sz="2800"/>
              <a:t>Capacity to share data with stakeholders </a:t>
            </a:r>
          </a:p>
          <a:p>
            <a:pPr lvl="1"/>
            <a:r>
              <a:rPr lang="en-US" sz="2800"/>
              <a:t>Etc.</a:t>
            </a:r>
          </a:p>
          <a:p>
            <a:r>
              <a:rPr lang="en-US" sz="2800"/>
              <a:t>If your state does not have that now, your role as a data leader is to work to build/enhance the infrastructure.</a:t>
            </a:r>
          </a:p>
        </p:txBody>
      </p:sp>
      <p:pic>
        <p:nvPicPr>
          <p:cNvPr id="5" name="Picture 4" descr="article headline: America's Entire Understanding of the Pandemic was Shaped by Messy Data">
            <a:extLst>
              <a:ext uri="{FF2B5EF4-FFF2-40B4-BE49-F238E27FC236}">
                <a16:creationId xmlns:a16="http://schemas.microsoft.com/office/drawing/2014/main" id="{BDD10EB6-6DC6-4DBA-A03B-9A6905B8B30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5122"/>
          <a:stretch/>
        </p:blipFill>
        <p:spPr>
          <a:xfrm rot="1110955">
            <a:off x="6163911" y="3077838"/>
            <a:ext cx="6004868" cy="1249416"/>
          </a:xfrm>
          <a:prstGeom prst="rect">
            <a:avLst/>
          </a:prstGeom>
          <a:ln>
            <a:solidFill>
              <a:schemeClr val="accent1">
                <a:lumMod val="40000"/>
                <a:lumOff val="60000"/>
              </a:schemeClr>
            </a:solidFill>
          </a:ln>
        </p:spPr>
      </p:pic>
      <p:sp>
        <p:nvSpPr>
          <p:cNvPr id="2" name="Title 1">
            <a:extLst>
              <a:ext uri="{FF2B5EF4-FFF2-40B4-BE49-F238E27FC236}">
                <a16:creationId xmlns:a16="http://schemas.microsoft.com/office/drawing/2014/main" id="{808B4C9F-5D13-D0FA-1A4B-05C0A00F4F16}"/>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Don’t wait to build the infrastructure</a:t>
            </a:r>
          </a:p>
        </p:txBody>
      </p:sp>
    </p:spTree>
    <p:extLst>
      <p:ext uri="{BB962C8B-B14F-4D97-AF65-F5344CB8AC3E}">
        <p14:creationId xmlns:p14="http://schemas.microsoft.com/office/powerpoint/2010/main" val="12380762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AA1C91-0CD0-483E-ABD4-49101F88E7FB}"/>
              </a:ext>
            </a:extLst>
          </p:cNvPr>
          <p:cNvSpPr>
            <a:spLocks noGrp="1"/>
          </p:cNvSpPr>
          <p:nvPr>
            <p:ph type="title" idx="4294967295"/>
          </p:nvPr>
        </p:nvSpPr>
        <p:spPr>
          <a:xfrm>
            <a:off x="2579688" y="2703513"/>
            <a:ext cx="7508875" cy="16065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
                <a:srgbClr val="154578"/>
              </a:buClr>
              <a:buSzTx/>
              <a:buFont typeface="Arial" panose="020B0604020202020204" pitchFamily="34" charset="0"/>
              <a:buNone/>
              <a:tabLst/>
              <a:defRPr/>
            </a:pPr>
            <a:r>
              <a:rPr kumimoji="0" lang="en-US" sz="5400" b="1"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Data are not neutral</a:t>
            </a:r>
          </a:p>
        </p:txBody>
      </p:sp>
    </p:spTree>
    <p:extLst>
      <p:ext uri="{BB962C8B-B14F-4D97-AF65-F5344CB8AC3E}">
        <p14:creationId xmlns:p14="http://schemas.microsoft.com/office/powerpoint/2010/main" val="4557709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8073405-7558-4FE2-9D37-C2395EE39B44}"/>
              </a:ext>
            </a:extLst>
          </p:cNvPr>
          <p:cNvSpPr>
            <a:spLocks noGrp="1"/>
          </p:cNvSpPr>
          <p:nvPr>
            <p:ph type="title"/>
          </p:nvPr>
        </p:nvSpPr>
        <p:spPr/>
        <p:txBody>
          <a:bodyPr/>
          <a:lstStyle/>
          <a:p>
            <a:r>
              <a:rPr lang="en-US" dirty="0"/>
              <a:t>Calculating a metric to look at who is being served</a:t>
            </a:r>
          </a:p>
        </p:txBody>
      </p:sp>
      <p:graphicFrame>
        <p:nvGraphicFramePr>
          <p:cNvPr id="8" name="Content Placeholder 7" descr="pie chart with 10% blue as the IDEA Child Count population with 90% orange for the rest of the population">
            <a:extLst>
              <a:ext uri="{FF2B5EF4-FFF2-40B4-BE49-F238E27FC236}">
                <a16:creationId xmlns:a16="http://schemas.microsoft.com/office/drawing/2014/main" id="{F4F108D0-AB2A-407C-8257-95C251C563AA}"/>
              </a:ext>
            </a:extLst>
          </p:cNvPr>
          <p:cNvGraphicFramePr>
            <a:graphicFrameLocks noGrp="1"/>
          </p:cNvGraphicFramePr>
          <p:nvPr>
            <p:ph idx="1"/>
            <p:extLst>
              <p:ext uri="{D42A27DB-BD31-4B8C-83A1-F6EECF244321}">
                <p14:modId xmlns:p14="http://schemas.microsoft.com/office/powerpoint/2010/main" val="1527473227"/>
              </p:ext>
            </p:extLst>
          </p:nvPr>
        </p:nvGraphicFramePr>
        <p:xfrm>
          <a:off x="838200" y="2137410"/>
          <a:ext cx="3185160" cy="36004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descr="pie chart for population where 20% of population is blue to represent those served and 80% is orange for the rest of the population">
            <a:extLst>
              <a:ext uri="{FF2B5EF4-FFF2-40B4-BE49-F238E27FC236}">
                <a16:creationId xmlns:a16="http://schemas.microsoft.com/office/drawing/2014/main" id="{6DEE21A1-22DF-4C00-8269-F4DE4B9D2388}"/>
              </a:ext>
            </a:extLst>
          </p:cNvPr>
          <p:cNvGraphicFramePr>
            <a:graphicFrameLocks/>
          </p:cNvGraphicFramePr>
          <p:nvPr>
            <p:extLst>
              <p:ext uri="{D42A27DB-BD31-4B8C-83A1-F6EECF244321}">
                <p14:modId xmlns:p14="http://schemas.microsoft.com/office/powerpoint/2010/main" val="1940854409"/>
              </p:ext>
            </p:extLst>
          </p:nvPr>
        </p:nvGraphicFramePr>
        <p:xfrm>
          <a:off x="4023360" y="2195874"/>
          <a:ext cx="3403532" cy="3517954"/>
        </p:xfrm>
        <a:graphic>
          <a:graphicData uri="http://schemas.openxmlformats.org/drawingml/2006/chart">
            <c:chart xmlns:c="http://schemas.openxmlformats.org/drawingml/2006/chart" xmlns:r="http://schemas.openxmlformats.org/officeDocument/2006/relationships" r:id="rId3"/>
          </a:graphicData>
        </a:graphic>
      </p:graphicFrame>
      <p:grpSp>
        <p:nvGrpSpPr>
          <p:cNvPr id="17" name="Group 16" descr="explanation of the mathematical equation used for the metric. The percent of IDEA child count over the percent of population equals the metric">
            <a:extLst>
              <a:ext uri="{FF2B5EF4-FFF2-40B4-BE49-F238E27FC236}">
                <a16:creationId xmlns:a16="http://schemas.microsoft.com/office/drawing/2014/main" id="{6B2AA114-A8E5-4EAD-8DBA-865DED553691}"/>
              </a:ext>
            </a:extLst>
          </p:cNvPr>
          <p:cNvGrpSpPr/>
          <p:nvPr/>
        </p:nvGrpSpPr>
        <p:grpSpPr>
          <a:xfrm>
            <a:off x="8020878" y="2137410"/>
            <a:ext cx="3180523" cy="1688145"/>
            <a:chOff x="8020878" y="2137410"/>
            <a:chExt cx="3180523" cy="1688145"/>
          </a:xfrm>
        </p:grpSpPr>
        <p:sp>
          <p:nvSpPr>
            <p:cNvPr id="10" name="TextBox 9">
              <a:extLst>
                <a:ext uri="{FF2B5EF4-FFF2-40B4-BE49-F238E27FC236}">
                  <a16:creationId xmlns:a16="http://schemas.microsoft.com/office/drawing/2014/main" id="{A8E2EB53-3D14-4277-9873-58F1E1BB9920}"/>
                </a:ext>
              </a:extLst>
            </p:cNvPr>
            <p:cNvSpPr txBox="1"/>
            <p:nvPr/>
          </p:nvSpPr>
          <p:spPr>
            <a:xfrm>
              <a:off x="8020878" y="2137410"/>
              <a:ext cx="1540565" cy="646331"/>
            </a:xfrm>
            <a:prstGeom prst="rect">
              <a:avLst/>
            </a:prstGeom>
            <a:noFill/>
          </p:spPr>
          <p:txBody>
            <a:bodyPr wrap="square" rtlCol="0">
              <a:spAutoFit/>
            </a:bodyPr>
            <a:lstStyle/>
            <a:p>
              <a:pPr algn="ctr"/>
              <a:r>
                <a:rPr lang="en-US"/>
                <a:t>% of IDEA Child Count</a:t>
              </a:r>
            </a:p>
          </p:txBody>
        </p:sp>
        <p:sp>
          <p:nvSpPr>
            <p:cNvPr id="11" name="TextBox 10">
              <a:extLst>
                <a:ext uri="{FF2B5EF4-FFF2-40B4-BE49-F238E27FC236}">
                  <a16:creationId xmlns:a16="http://schemas.microsoft.com/office/drawing/2014/main" id="{0EA372DC-8BDE-4378-85BA-08C91DCF1C4B}"/>
                </a:ext>
              </a:extLst>
            </p:cNvPr>
            <p:cNvSpPr txBox="1"/>
            <p:nvPr/>
          </p:nvSpPr>
          <p:spPr>
            <a:xfrm>
              <a:off x="8020878" y="2902225"/>
              <a:ext cx="1540565" cy="923330"/>
            </a:xfrm>
            <a:prstGeom prst="rect">
              <a:avLst/>
            </a:prstGeom>
            <a:noFill/>
          </p:spPr>
          <p:txBody>
            <a:bodyPr wrap="square" rtlCol="0">
              <a:spAutoFit/>
            </a:bodyPr>
            <a:lstStyle/>
            <a:p>
              <a:pPr algn="ctr"/>
              <a:r>
                <a:rPr lang="en-US"/>
                <a:t>% of Population </a:t>
              </a:r>
            </a:p>
            <a:p>
              <a:endParaRPr lang="en-US"/>
            </a:p>
          </p:txBody>
        </p:sp>
        <p:cxnSp>
          <p:nvCxnSpPr>
            <p:cNvPr id="13" name="Straight Connector 12">
              <a:extLst>
                <a:ext uri="{FF2B5EF4-FFF2-40B4-BE49-F238E27FC236}">
                  <a16:creationId xmlns:a16="http://schemas.microsoft.com/office/drawing/2014/main" id="{BDB9B62E-EF78-4428-9F11-EB69C7769F76}"/>
                </a:ext>
              </a:extLst>
            </p:cNvPr>
            <p:cNvCxnSpPr/>
            <p:nvPr/>
          </p:nvCxnSpPr>
          <p:spPr>
            <a:xfrm>
              <a:off x="8110330" y="2882347"/>
              <a:ext cx="1451113"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60024226-33BD-4DB6-85B6-F21288BE43A2}"/>
                </a:ext>
              </a:extLst>
            </p:cNvPr>
            <p:cNvSpPr txBox="1"/>
            <p:nvPr/>
          </p:nvSpPr>
          <p:spPr>
            <a:xfrm>
              <a:off x="9770166" y="2589959"/>
              <a:ext cx="616226" cy="584775"/>
            </a:xfrm>
            <a:prstGeom prst="rect">
              <a:avLst/>
            </a:prstGeom>
            <a:noFill/>
          </p:spPr>
          <p:txBody>
            <a:bodyPr wrap="square" rtlCol="0">
              <a:spAutoFit/>
            </a:bodyPr>
            <a:lstStyle/>
            <a:p>
              <a:r>
                <a:rPr lang="en-US" sz="3200"/>
                <a:t>=</a:t>
              </a:r>
            </a:p>
          </p:txBody>
        </p:sp>
        <p:sp>
          <p:nvSpPr>
            <p:cNvPr id="15" name="TextBox 14">
              <a:extLst>
                <a:ext uri="{FF2B5EF4-FFF2-40B4-BE49-F238E27FC236}">
                  <a16:creationId xmlns:a16="http://schemas.microsoft.com/office/drawing/2014/main" id="{45A2195E-7B2D-478C-9249-AAFF6AF116EB}"/>
                </a:ext>
              </a:extLst>
            </p:cNvPr>
            <p:cNvSpPr txBox="1"/>
            <p:nvPr/>
          </p:nvSpPr>
          <p:spPr>
            <a:xfrm>
              <a:off x="10118036" y="2589959"/>
              <a:ext cx="1083365" cy="646331"/>
            </a:xfrm>
            <a:prstGeom prst="rect">
              <a:avLst/>
            </a:prstGeom>
            <a:noFill/>
          </p:spPr>
          <p:txBody>
            <a:bodyPr wrap="square" rtlCol="0">
              <a:spAutoFit/>
            </a:bodyPr>
            <a:lstStyle/>
            <a:p>
              <a:pPr algn="ctr"/>
              <a:r>
                <a:rPr lang="en-US"/>
                <a:t>the metric</a:t>
              </a:r>
            </a:p>
          </p:txBody>
        </p:sp>
      </p:grpSp>
      <p:grpSp>
        <p:nvGrpSpPr>
          <p:cNvPr id="18" name="Group 17" descr="10 over 20 equals .5 mathematical equation">
            <a:extLst>
              <a:ext uri="{FF2B5EF4-FFF2-40B4-BE49-F238E27FC236}">
                <a16:creationId xmlns:a16="http://schemas.microsoft.com/office/drawing/2014/main" id="{5979A046-90A4-4CA3-B37E-17383DC8B48E}"/>
              </a:ext>
            </a:extLst>
          </p:cNvPr>
          <p:cNvGrpSpPr/>
          <p:nvPr/>
        </p:nvGrpSpPr>
        <p:grpSpPr>
          <a:xfrm>
            <a:off x="8020878" y="4472241"/>
            <a:ext cx="3061253" cy="1318813"/>
            <a:chOff x="8020878" y="2322076"/>
            <a:chExt cx="3061253" cy="1318813"/>
          </a:xfrm>
        </p:grpSpPr>
        <p:sp>
          <p:nvSpPr>
            <p:cNvPr id="19" name="TextBox 18">
              <a:extLst>
                <a:ext uri="{FF2B5EF4-FFF2-40B4-BE49-F238E27FC236}">
                  <a16:creationId xmlns:a16="http://schemas.microsoft.com/office/drawing/2014/main" id="{6D0A70DD-AF0F-4642-9D9A-98DE99F6978A}"/>
                </a:ext>
              </a:extLst>
            </p:cNvPr>
            <p:cNvSpPr txBox="1"/>
            <p:nvPr/>
          </p:nvSpPr>
          <p:spPr>
            <a:xfrm>
              <a:off x="8020878" y="2322076"/>
              <a:ext cx="1540565" cy="461665"/>
            </a:xfrm>
            <a:prstGeom prst="rect">
              <a:avLst/>
            </a:prstGeom>
            <a:noFill/>
          </p:spPr>
          <p:txBody>
            <a:bodyPr wrap="square" rtlCol="0">
              <a:spAutoFit/>
            </a:bodyPr>
            <a:lstStyle/>
            <a:p>
              <a:pPr algn="ctr"/>
              <a:r>
                <a:rPr lang="en-US" sz="2400"/>
                <a:t>10</a:t>
              </a:r>
            </a:p>
          </p:txBody>
        </p:sp>
        <p:sp>
          <p:nvSpPr>
            <p:cNvPr id="20" name="TextBox 19">
              <a:extLst>
                <a:ext uri="{FF2B5EF4-FFF2-40B4-BE49-F238E27FC236}">
                  <a16:creationId xmlns:a16="http://schemas.microsoft.com/office/drawing/2014/main" id="{5BE026C4-59C0-42A5-BC32-76D0014D22D1}"/>
                </a:ext>
              </a:extLst>
            </p:cNvPr>
            <p:cNvSpPr txBox="1"/>
            <p:nvPr/>
          </p:nvSpPr>
          <p:spPr>
            <a:xfrm>
              <a:off x="8020878" y="2902225"/>
              <a:ext cx="1540565" cy="738664"/>
            </a:xfrm>
            <a:prstGeom prst="rect">
              <a:avLst/>
            </a:prstGeom>
            <a:noFill/>
          </p:spPr>
          <p:txBody>
            <a:bodyPr wrap="square" rtlCol="0">
              <a:spAutoFit/>
            </a:bodyPr>
            <a:lstStyle/>
            <a:p>
              <a:pPr algn="ctr"/>
              <a:r>
                <a:rPr lang="en-US" sz="2400"/>
                <a:t>20</a:t>
              </a:r>
            </a:p>
            <a:p>
              <a:endParaRPr lang="en-US"/>
            </a:p>
          </p:txBody>
        </p:sp>
        <p:cxnSp>
          <p:nvCxnSpPr>
            <p:cNvPr id="21" name="Straight Connector 20">
              <a:extLst>
                <a:ext uri="{FF2B5EF4-FFF2-40B4-BE49-F238E27FC236}">
                  <a16:creationId xmlns:a16="http://schemas.microsoft.com/office/drawing/2014/main" id="{C2CFEC2C-27E5-4ED5-B6C1-D2DE895EAF82}"/>
                </a:ext>
              </a:extLst>
            </p:cNvPr>
            <p:cNvCxnSpPr/>
            <p:nvPr/>
          </p:nvCxnSpPr>
          <p:spPr>
            <a:xfrm>
              <a:off x="8110330" y="2882347"/>
              <a:ext cx="1451113"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83794DC4-EC06-4243-AABD-927081F563F2}"/>
                </a:ext>
              </a:extLst>
            </p:cNvPr>
            <p:cNvSpPr txBox="1"/>
            <p:nvPr/>
          </p:nvSpPr>
          <p:spPr>
            <a:xfrm>
              <a:off x="9770166" y="2589959"/>
              <a:ext cx="616226" cy="584775"/>
            </a:xfrm>
            <a:prstGeom prst="rect">
              <a:avLst/>
            </a:prstGeom>
            <a:noFill/>
          </p:spPr>
          <p:txBody>
            <a:bodyPr wrap="square" rtlCol="0">
              <a:spAutoFit/>
            </a:bodyPr>
            <a:lstStyle/>
            <a:p>
              <a:r>
                <a:rPr lang="en-US" sz="3200"/>
                <a:t>=</a:t>
              </a:r>
            </a:p>
          </p:txBody>
        </p:sp>
        <p:sp>
          <p:nvSpPr>
            <p:cNvPr id="23" name="TextBox 22">
              <a:extLst>
                <a:ext uri="{FF2B5EF4-FFF2-40B4-BE49-F238E27FC236}">
                  <a16:creationId xmlns:a16="http://schemas.microsoft.com/office/drawing/2014/main" id="{C9D4A44A-EEB0-49D7-94F6-9E7E0DD975A9}"/>
                </a:ext>
              </a:extLst>
            </p:cNvPr>
            <p:cNvSpPr txBox="1"/>
            <p:nvPr/>
          </p:nvSpPr>
          <p:spPr>
            <a:xfrm>
              <a:off x="9998766" y="2691408"/>
              <a:ext cx="1083365" cy="461665"/>
            </a:xfrm>
            <a:prstGeom prst="rect">
              <a:avLst/>
            </a:prstGeom>
            <a:noFill/>
          </p:spPr>
          <p:txBody>
            <a:bodyPr wrap="square" rtlCol="0">
              <a:spAutoFit/>
            </a:bodyPr>
            <a:lstStyle/>
            <a:p>
              <a:pPr algn="ctr"/>
              <a:r>
                <a:rPr lang="en-US" sz="2400"/>
                <a:t>.5</a:t>
              </a:r>
            </a:p>
          </p:txBody>
        </p:sp>
      </p:grpSp>
    </p:spTree>
    <p:extLst>
      <p:ext uri="{BB962C8B-B14F-4D97-AF65-F5344CB8AC3E}">
        <p14:creationId xmlns:p14="http://schemas.microsoft.com/office/powerpoint/2010/main" val="1721087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9B193D8-D562-4231-B3EA-2A632CF3A416}"/>
              </a:ext>
            </a:extLst>
          </p:cNvPr>
          <p:cNvSpPr>
            <a:spLocks noGrp="1"/>
          </p:cNvSpPr>
          <p:nvPr>
            <p:ph type="title"/>
          </p:nvPr>
        </p:nvSpPr>
        <p:spPr/>
        <p:txBody>
          <a:bodyPr/>
          <a:lstStyle/>
          <a:p>
            <a:r>
              <a:rPr lang="en-US"/>
              <a:t>Small groups</a:t>
            </a:r>
          </a:p>
        </p:txBody>
      </p:sp>
      <p:sp>
        <p:nvSpPr>
          <p:cNvPr id="6" name="Rectangle 5">
            <a:extLst>
              <a:ext uri="{FF2B5EF4-FFF2-40B4-BE49-F238E27FC236}">
                <a16:creationId xmlns:a16="http://schemas.microsoft.com/office/drawing/2014/main" id="{0DBBEA5A-1B02-4663-94AE-8B380423EB68}"/>
              </a:ext>
            </a:extLst>
          </p:cNvPr>
          <p:cNvSpPr/>
          <p:nvPr/>
        </p:nvSpPr>
        <p:spPr>
          <a:xfrm>
            <a:off x="2133599" y="2257200"/>
            <a:ext cx="7371347" cy="2677656"/>
          </a:xfrm>
          <a:prstGeom prst="rect">
            <a:avLst/>
          </a:prstGeom>
        </p:spPr>
        <p:txBody>
          <a:bodyPr wrap="square">
            <a:spAutoFit/>
          </a:bodyPr>
          <a:lstStyle/>
          <a:p>
            <a:pPr marL="914400" indent="-571500" fontAlgn="ctr">
              <a:buFont typeface="+mj-lt"/>
              <a:buAutoNum type="arabicPeriod"/>
            </a:pPr>
            <a:r>
              <a:rPr lang="en-US" sz="2800">
                <a:latin typeface="-apple-system"/>
              </a:rPr>
              <a:t>Reactions to the ratio as a meaningful metric.</a:t>
            </a:r>
            <a:endParaRPr lang="en-US" sz="2800">
              <a:latin typeface="Calibri" panose="020F0502020204030204" pitchFamily="34" charset="0"/>
            </a:endParaRPr>
          </a:p>
          <a:p>
            <a:pPr marL="974725" indent="-631825" fontAlgn="ctr">
              <a:buFont typeface="+mj-lt"/>
              <a:buAutoNum type="arabicPeriod"/>
            </a:pPr>
            <a:r>
              <a:rPr lang="en-US" sz="2800">
                <a:latin typeface="-apple-system"/>
              </a:rPr>
              <a:t>Reaction to the differences across states.</a:t>
            </a:r>
            <a:endParaRPr lang="en-US" sz="2800">
              <a:latin typeface="Calibri" panose="020F0502020204030204" pitchFamily="34" charset="0"/>
            </a:endParaRPr>
          </a:p>
          <a:p>
            <a:pPr marL="974725" indent="-631825" fontAlgn="ctr">
              <a:buFont typeface="+mj-lt"/>
              <a:buAutoNum type="arabicPeriod"/>
            </a:pPr>
            <a:r>
              <a:rPr lang="en-US" sz="2800">
                <a:latin typeface="-apple-system"/>
              </a:rPr>
              <a:t>What is a "good" number?</a:t>
            </a:r>
            <a:endParaRPr lang="en-US" sz="2800">
              <a:latin typeface="Calibri" panose="020F0502020204030204" pitchFamily="34" charset="0"/>
            </a:endParaRPr>
          </a:p>
          <a:p>
            <a:pPr marL="974725" indent="-631825" fontAlgn="ctr">
              <a:buFont typeface="+mj-lt"/>
              <a:buAutoNum type="arabicPeriod"/>
            </a:pPr>
            <a:r>
              <a:rPr lang="en-US" sz="2800">
                <a:latin typeface="-apple-system"/>
              </a:rPr>
              <a:t>What other information/data would you want to interpret these data?</a:t>
            </a:r>
            <a:endParaRPr lang="en-US" sz="2800">
              <a:latin typeface="Calibri" panose="020F0502020204030204" pitchFamily="34" charset="0"/>
            </a:endParaRPr>
          </a:p>
        </p:txBody>
      </p:sp>
    </p:spTree>
    <p:extLst>
      <p:ext uri="{BB962C8B-B14F-4D97-AF65-F5344CB8AC3E}">
        <p14:creationId xmlns:p14="http://schemas.microsoft.com/office/powerpoint/2010/main" val="42748936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6BFBF-3679-4A1C-AB9D-163F9483B4B4}"/>
              </a:ext>
            </a:extLst>
          </p:cNvPr>
          <p:cNvSpPr>
            <a:spLocks noGrp="1"/>
          </p:cNvSpPr>
          <p:nvPr>
            <p:ph type="title"/>
          </p:nvPr>
        </p:nvSpPr>
        <p:spPr/>
        <p:txBody>
          <a:bodyPr/>
          <a:lstStyle/>
          <a:p>
            <a:r>
              <a:rPr lang="en-US"/>
              <a:t>A new way of thinking about your data</a:t>
            </a:r>
          </a:p>
        </p:txBody>
      </p:sp>
      <p:sp>
        <p:nvSpPr>
          <p:cNvPr id="3" name="Content Placeholder 2">
            <a:extLst>
              <a:ext uri="{FF2B5EF4-FFF2-40B4-BE49-F238E27FC236}">
                <a16:creationId xmlns:a16="http://schemas.microsoft.com/office/drawing/2014/main" id="{95716FDA-5ADD-4782-9AD8-2206194BAB32}"/>
              </a:ext>
            </a:extLst>
          </p:cNvPr>
          <p:cNvSpPr>
            <a:spLocks noGrp="1"/>
          </p:cNvSpPr>
          <p:nvPr>
            <p:ph idx="1"/>
          </p:nvPr>
        </p:nvSpPr>
        <p:spPr>
          <a:xfrm>
            <a:off x="2133599" y="2530206"/>
            <a:ext cx="8662738" cy="3753765"/>
          </a:xfrm>
        </p:spPr>
        <p:txBody>
          <a:bodyPr>
            <a:normAutofit/>
          </a:bodyPr>
          <a:lstStyle/>
          <a:p>
            <a:pPr marL="0" indent="0" algn="ctr">
              <a:lnSpc>
                <a:spcPct val="100000"/>
              </a:lnSpc>
              <a:buNone/>
            </a:pPr>
            <a:r>
              <a:rPr lang="en-US" sz="3000"/>
              <a:t>“The ubiquity of digital data, the new capacities it engenders, and the questions it raises about power and access require all of us to </a:t>
            </a:r>
            <a:r>
              <a:rPr lang="en-US" sz="3000" b="1">
                <a:solidFill>
                  <a:srgbClr val="FF0000"/>
                </a:solidFill>
              </a:rPr>
              <a:t>consider how we use digital data to advance our work without causing harm</a:t>
            </a:r>
            <a:r>
              <a:rPr lang="en-US" sz="3000"/>
              <a:t>.”</a:t>
            </a:r>
          </a:p>
          <a:p>
            <a:endParaRPr lang="en-US"/>
          </a:p>
          <a:p>
            <a:endParaRPr lang="en-US"/>
          </a:p>
          <a:p>
            <a:endParaRPr lang="en-US"/>
          </a:p>
          <a:p>
            <a:endParaRPr lang="en-US"/>
          </a:p>
        </p:txBody>
      </p:sp>
      <p:pic>
        <p:nvPicPr>
          <p:cNvPr id="6" name="Picture 5" descr="Illuminated server room panel">
            <a:extLst>
              <a:ext uri="{FF2B5EF4-FFF2-40B4-BE49-F238E27FC236}">
                <a16:creationId xmlns:a16="http://schemas.microsoft.com/office/drawing/2014/main" id="{2977EC6B-F737-4BAB-81D3-D720A889A417}"/>
              </a:ext>
            </a:extLst>
          </p:cNvPr>
          <p:cNvPicPr>
            <a:picLocks noChangeAspect="1"/>
          </p:cNvPicPr>
          <p:nvPr/>
        </p:nvPicPr>
        <p:blipFill>
          <a:blip r:embed="rId3" cstate="screen">
            <a:alphaModFix amt="20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1378C841-FBE2-464C-90C9-39842A412689}"/>
              </a:ext>
            </a:extLst>
          </p:cNvPr>
          <p:cNvSpPr txBox="1"/>
          <p:nvPr/>
        </p:nvSpPr>
        <p:spPr>
          <a:xfrm>
            <a:off x="6801511" y="5812952"/>
            <a:ext cx="3994826" cy="646331"/>
          </a:xfrm>
          <a:prstGeom prst="rect">
            <a:avLst/>
          </a:prstGeom>
          <a:noFill/>
        </p:spPr>
        <p:txBody>
          <a:bodyPr wrap="square" rtlCol="0">
            <a:spAutoFit/>
          </a:bodyPr>
          <a:lstStyle/>
          <a:p>
            <a:r>
              <a:rPr lang="en-US"/>
              <a:t>Source: https://digitalimpact.io/toolkit/</a:t>
            </a:r>
          </a:p>
          <a:p>
            <a:endParaRPr lang="en-US"/>
          </a:p>
        </p:txBody>
      </p:sp>
    </p:spTree>
    <p:extLst>
      <p:ext uri="{BB962C8B-B14F-4D97-AF65-F5344CB8AC3E}">
        <p14:creationId xmlns:p14="http://schemas.microsoft.com/office/powerpoint/2010/main" val="17333846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6CB61-B346-4394-9046-FBF718EDA56E}"/>
              </a:ext>
            </a:extLst>
          </p:cNvPr>
          <p:cNvSpPr>
            <a:spLocks noGrp="1"/>
          </p:cNvSpPr>
          <p:nvPr>
            <p:ph type="title"/>
          </p:nvPr>
        </p:nvSpPr>
        <p:spPr/>
        <p:txBody>
          <a:bodyPr/>
          <a:lstStyle/>
          <a:p>
            <a:r>
              <a:rPr lang="en-US"/>
              <a:t>Four Principles to Guide Civil Society’s Use of Digital Data</a:t>
            </a:r>
          </a:p>
        </p:txBody>
      </p:sp>
      <p:sp>
        <p:nvSpPr>
          <p:cNvPr id="3" name="Content Placeholder 2">
            <a:extLst>
              <a:ext uri="{FF2B5EF4-FFF2-40B4-BE49-F238E27FC236}">
                <a16:creationId xmlns:a16="http://schemas.microsoft.com/office/drawing/2014/main" id="{0F5D0919-5C36-4F47-B41C-8181A5426FC4}"/>
              </a:ext>
            </a:extLst>
          </p:cNvPr>
          <p:cNvSpPr>
            <a:spLocks noGrp="1"/>
          </p:cNvSpPr>
          <p:nvPr>
            <p:ph idx="1"/>
          </p:nvPr>
        </p:nvSpPr>
        <p:spPr/>
        <p:txBody>
          <a:bodyPr/>
          <a:lstStyle/>
          <a:p>
            <a:pPr marL="457200" indent="-457200">
              <a:buFont typeface="+mj-lt"/>
              <a:buAutoNum type="arabicPeriod"/>
            </a:pPr>
            <a:r>
              <a:rPr lang="en-US"/>
              <a:t>Permission</a:t>
            </a:r>
          </a:p>
          <a:p>
            <a:pPr marL="854075" lvl="2" indent="-336550"/>
            <a:r>
              <a:rPr lang="en-US"/>
              <a:t> Voluntary relationship</a:t>
            </a:r>
          </a:p>
          <a:p>
            <a:pPr marL="914400" lvl="2" indent="-396875"/>
            <a:r>
              <a:rPr lang="en-US"/>
              <a:t> Obligation to be a trusted steward</a:t>
            </a:r>
          </a:p>
          <a:p>
            <a:pPr marL="1143000" lvl="1" indent="-1143000">
              <a:buNone/>
            </a:pPr>
            <a:r>
              <a:rPr lang="en-US"/>
              <a:t>2. Privacy</a:t>
            </a:r>
          </a:p>
          <a:p>
            <a:pPr marL="914400" lvl="2" indent="-338138"/>
            <a:r>
              <a:rPr lang="en-US"/>
              <a:t> Treat digital resources with integrity and respect</a:t>
            </a:r>
          </a:p>
          <a:p>
            <a:pPr marL="0" lvl="1" indent="0">
              <a:buNone/>
            </a:pPr>
            <a:r>
              <a:rPr lang="en-US"/>
              <a:t>3. Openness </a:t>
            </a:r>
          </a:p>
          <a:p>
            <a:pPr lvl="2" indent="-566738"/>
            <a:r>
              <a:rPr lang="en-US"/>
              <a:t> Agency has a public purpose</a:t>
            </a:r>
          </a:p>
          <a:p>
            <a:pPr lvl="2" indent="-566738"/>
            <a:r>
              <a:rPr lang="en-US"/>
              <a:t> Design data practices with sharing in mind</a:t>
            </a:r>
          </a:p>
          <a:p>
            <a:pPr marL="1143000" lvl="1" indent="-1143000">
              <a:buNone/>
            </a:pPr>
            <a:r>
              <a:rPr lang="en-US"/>
              <a:t>4. Pluralism</a:t>
            </a:r>
          </a:p>
          <a:p>
            <a:pPr lvl="2"/>
            <a:r>
              <a:rPr lang="en-US"/>
              <a:t>  Data use designed from and for diversity</a:t>
            </a:r>
          </a:p>
          <a:p>
            <a:pPr marL="457200" lvl="1" indent="0">
              <a:buNone/>
            </a:pPr>
            <a:r>
              <a:rPr lang="en-US"/>
              <a:t>	</a:t>
            </a:r>
          </a:p>
        </p:txBody>
      </p:sp>
      <p:sp>
        <p:nvSpPr>
          <p:cNvPr id="4" name="TextBox 3">
            <a:extLst>
              <a:ext uri="{FF2B5EF4-FFF2-40B4-BE49-F238E27FC236}">
                <a16:creationId xmlns:a16="http://schemas.microsoft.com/office/drawing/2014/main" id="{DEFA63D0-F939-48EF-B92F-F12580C83146}"/>
              </a:ext>
            </a:extLst>
          </p:cNvPr>
          <p:cNvSpPr txBox="1"/>
          <p:nvPr/>
        </p:nvSpPr>
        <p:spPr>
          <a:xfrm>
            <a:off x="6571282" y="6176963"/>
            <a:ext cx="4510006" cy="646331"/>
          </a:xfrm>
          <a:prstGeom prst="rect">
            <a:avLst/>
          </a:prstGeom>
          <a:noFill/>
        </p:spPr>
        <p:txBody>
          <a:bodyPr wrap="square" rtlCol="0">
            <a:spAutoFit/>
          </a:bodyPr>
          <a:lstStyle/>
          <a:p>
            <a:r>
              <a:rPr lang="en-US"/>
              <a:t>Source: https://digitalimpact.io/toolkit/</a:t>
            </a:r>
          </a:p>
          <a:p>
            <a:endParaRPr lang="en-US"/>
          </a:p>
        </p:txBody>
      </p:sp>
    </p:spTree>
    <p:extLst>
      <p:ext uri="{BB962C8B-B14F-4D97-AF65-F5344CB8AC3E}">
        <p14:creationId xmlns:p14="http://schemas.microsoft.com/office/powerpoint/2010/main" val="38939561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0">
            <a:extLst>
              <a:ext uri="{FF2B5EF4-FFF2-40B4-BE49-F238E27FC236}">
                <a16:creationId xmlns:a16="http://schemas.microsoft.com/office/drawing/2014/main" id="{DB5B423A-57CC-4C58-AA26-8E2E862B0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217023" cy="3994777"/>
          </a:xfrm>
          <a:custGeom>
            <a:avLst/>
            <a:gdLst>
              <a:gd name="connsiteX0" fmla="*/ 1945461 w 5217023"/>
              <a:gd name="connsiteY0" fmla="*/ 3787398 h 3994777"/>
              <a:gd name="connsiteX1" fmla="*/ 1942113 w 5217023"/>
              <a:gd name="connsiteY1" fmla="*/ 3790053 h 3994777"/>
              <a:gd name="connsiteX2" fmla="*/ 1946982 w 5217023"/>
              <a:gd name="connsiteY2" fmla="*/ 3787990 h 3994777"/>
              <a:gd name="connsiteX3" fmla="*/ 1945461 w 5217023"/>
              <a:gd name="connsiteY3" fmla="*/ 3787398 h 3994777"/>
              <a:gd name="connsiteX4" fmla="*/ 0 w 5217023"/>
              <a:gd name="connsiteY4" fmla="*/ 0 h 3994777"/>
              <a:gd name="connsiteX5" fmla="*/ 5030958 w 5217023"/>
              <a:gd name="connsiteY5" fmla="*/ 0 h 3994777"/>
              <a:gd name="connsiteX6" fmla="*/ 5046198 w 5217023"/>
              <a:gd name="connsiteY6" fmla="*/ 153449 h 3994777"/>
              <a:gd name="connsiteX7" fmla="*/ 5055729 w 5217023"/>
              <a:gd name="connsiteY7" fmla="*/ 415828 h 3994777"/>
              <a:gd name="connsiteX8" fmla="*/ 4735242 w 5217023"/>
              <a:gd name="connsiteY8" fmla="*/ 1867130 h 3994777"/>
              <a:gd name="connsiteX9" fmla="*/ 3907395 w 5217023"/>
              <a:gd name="connsiteY9" fmla="*/ 2938441 h 3994777"/>
              <a:gd name="connsiteX10" fmla="*/ 3946497 w 5217023"/>
              <a:gd name="connsiteY10" fmla="*/ 2908567 h 3994777"/>
              <a:gd name="connsiteX11" fmla="*/ 4585421 w 5217023"/>
              <a:gd name="connsiteY11" fmla="*/ 2188401 h 3994777"/>
              <a:gd name="connsiteX12" fmla="*/ 5142585 w 5217023"/>
              <a:gd name="connsiteY12" fmla="*/ 276891 h 3994777"/>
              <a:gd name="connsiteX13" fmla="*/ 5121833 w 5217023"/>
              <a:gd name="connsiteY13" fmla="*/ 30208 h 3994777"/>
              <a:gd name="connsiteX14" fmla="*/ 5116229 w 5217023"/>
              <a:gd name="connsiteY14" fmla="*/ 0 h 3994777"/>
              <a:gd name="connsiteX15" fmla="*/ 5184724 w 5217023"/>
              <a:gd name="connsiteY15" fmla="*/ 0 h 3994777"/>
              <a:gd name="connsiteX16" fmla="*/ 5196265 w 5217023"/>
              <a:gd name="connsiteY16" fmla="*/ 66113 h 3994777"/>
              <a:gd name="connsiteX17" fmla="*/ 5058603 w 5217023"/>
              <a:gd name="connsiteY17" fmla="*/ 1368242 h 3994777"/>
              <a:gd name="connsiteX18" fmla="*/ 4096624 w 5217023"/>
              <a:gd name="connsiteY18" fmla="*/ 2870829 h 3994777"/>
              <a:gd name="connsiteX19" fmla="*/ 3833203 w 5217023"/>
              <a:gd name="connsiteY19" fmla="*/ 3092190 h 3994777"/>
              <a:gd name="connsiteX20" fmla="*/ 3536509 w 5217023"/>
              <a:gd name="connsiteY20" fmla="*/ 3297128 h 3994777"/>
              <a:gd name="connsiteX21" fmla="*/ 3148966 w 5217023"/>
              <a:gd name="connsiteY21" fmla="*/ 3485478 h 3994777"/>
              <a:gd name="connsiteX22" fmla="*/ 1860557 w 5217023"/>
              <a:gd name="connsiteY22" fmla="*/ 3880910 h 3994777"/>
              <a:gd name="connsiteX23" fmla="*/ 573715 w 5217023"/>
              <a:gd name="connsiteY23" fmla="*/ 3983764 h 3994777"/>
              <a:gd name="connsiteX24" fmla="*/ 108410 w 5217023"/>
              <a:gd name="connsiteY24" fmla="*/ 3908816 h 3994777"/>
              <a:gd name="connsiteX25" fmla="*/ 0 w 5217023"/>
              <a:gd name="connsiteY25" fmla="*/ 3876793 h 3994777"/>
              <a:gd name="connsiteX26" fmla="*/ 0 w 5217023"/>
              <a:gd name="connsiteY26" fmla="*/ 3802912 h 3994777"/>
              <a:gd name="connsiteX27" fmla="*/ 36975 w 5217023"/>
              <a:gd name="connsiteY27" fmla="*/ 3815954 h 3994777"/>
              <a:gd name="connsiteX28" fmla="*/ 561628 w 5217023"/>
              <a:gd name="connsiteY28" fmla="*/ 3912655 h 3994777"/>
              <a:gd name="connsiteX29" fmla="*/ 1683086 w 5217023"/>
              <a:gd name="connsiteY29" fmla="*/ 3844334 h 3994777"/>
              <a:gd name="connsiteX30" fmla="*/ 1806023 w 5217023"/>
              <a:gd name="connsiteY30" fmla="*/ 3820992 h 3994777"/>
              <a:gd name="connsiteX31" fmla="*/ 1921817 w 5217023"/>
              <a:gd name="connsiteY31" fmla="*/ 3795747 h 3994777"/>
              <a:gd name="connsiteX32" fmla="*/ 1243689 w 5217023"/>
              <a:gd name="connsiteY32" fmla="*/ 3846539 h 3994777"/>
              <a:gd name="connsiteX33" fmla="*/ 62875 w 5217023"/>
              <a:gd name="connsiteY33" fmla="*/ 3668143 h 3994777"/>
              <a:gd name="connsiteX34" fmla="*/ 0 w 5217023"/>
              <a:gd name="connsiteY34" fmla="*/ 3644185 h 399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17023" h="3994777">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411B7B0-51F9-4E78-9EE3-1C2542F497BA}"/>
              </a:ext>
            </a:extLst>
          </p:cNvPr>
          <p:cNvSpPr>
            <a:spLocks noGrp="1"/>
          </p:cNvSpPr>
          <p:nvPr>
            <p:ph type="title"/>
          </p:nvPr>
        </p:nvSpPr>
        <p:spPr>
          <a:xfrm>
            <a:off x="838200" y="673770"/>
            <a:ext cx="3220329" cy="2027227"/>
          </a:xfrm>
        </p:spPr>
        <p:txBody>
          <a:bodyPr anchor="t">
            <a:normAutofit/>
          </a:bodyPr>
          <a:lstStyle/>
          <a:p>
            <a:r>
              <a:rPr lang="en-US" sz="2600" dirty="0">
                <a:solidFill>
                  <a:srgbClr val="FFFFFF"/>
                </a:solidFill>
                <a:latin typeface="Tahoma"/>
                <a:ea typeface="Tahoma"/>
                <a:cs typeface="Tahoma"/>
              </a:rPr>
              <a:t>Embed equity into every step of the data use process/data life cycle</a:t>
            </a:r>
            <a:endParaRPr lang="en-US" sz="2600" dirty="0">
              <a:solidFill>
                <a:srgbClr val="FFFFFF"/>
              </a:solidFill>
            </a:endParaRPr>
          </a:p>
        </p:txBody>
      </p:sp>
      <p:graphicFrame>
        <p:nvGraphicFramePr>
          <p:cNvPr id="19" name="Content Placeholder 2" descr="flow chart showing the data life cycle starting with planning and design, then collection, then analysis, th3en reporting and interpretation, then dissemination, and last is taking action">
            <a:extLst>
              <a:ext uri="{FF2B5EF4-FFF2-40B4-BE49-F238E27FC236}">
                <a16:creationId xmlns:a16="http://schemas.microsoft.com/office/drawing/2014/main" id="{2C33A4FE-81EE-4C50-80AB-2A4CBCA9A01E}"/>
              </a:ext>
            </a:extLst>
          </p:cNvPr>
          <p:cNvGraphicFramePr>
            <a:graphicFrameLocks noGrp="1"/>
          </p:cNvGraphicFramePr>
          <p:nvPr>
            <p:ph idx="1"/>
            <p:extLst>
              <p:ext uri="{D42A27DB-BD31-4B8C-83A1-F6EECF244321}">
                <p14:modId xmlns:p14="http://schemas.microsoft.com/office/powerpoint/2010/main" val="3692369186"/>
              </p:ext>
            </p:extLst>
          </p:nvPr>
        </p:nvGraphicFramePr>
        <p:xfrm>
          <a:off x="5542672" y="541607"/>
          <a:ext cx="5609032" cy="54178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Picture 13">
            <a:extLst>
              <a:ext uri="{FF2B5EF4-FFF2-40B4-BE49-F238E27FC236}">
                <a16:creationId xmlns:a16="http://schemas.microsoft.com/office/drawing/2014/main" id="{31B29FCA-A518-4AC4-A9A8-DAC24E3E0579}"/>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10920487" y="5959466"/>
            <a:ext cx="1152244" cy="823031"/>
          </a:xfrm>
          <a:prstGeom prst="rect">
            <a:avLst/>
          </a:prstGeom>
        </p:spPr>
      </p:pic>
    </p:spTree>
    <p:extLst>
      <p:ext uri="{BB962C8B-B14F-4D97-AF65-F5344CB8AC3E}">
        <p14:creationId xmlns:p14="http://schemas.microsoft.com/office/powerpoint/2010/main" val="3781644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A32A7-A5F6-48A8-913F-0C9B49CBDFDF}"/>
              </a:ext>
            </a:extLst>
          </p:cNvPr>
          <p:cNvSpPr>
            <a:spLocks noGrp="1"/>
          </p:cNvSpPr>
          <p:nvPr>
            <p:ph type="title"/>
          </p:nvPr>
        </p:nvSpPr>
        <p:spPr/>
        <p:txBody>
          <a:bodyPr/>
          <a:lstStyle/>
          <a:p>
            <a:r>
              <a:rPr lang="en-US"/>
              <a:t>Agenda </a:t>
            </a:r>
          </a:p>
        </p:txBody>
      </p:sp>
      <p:sp>
        <p:nvSpPr>
          <p:cNvPr id="3" name="Content Placeholder 2">
            <a:extLst>
              <a:ext uri="{FF2B5EF4-FFF2-40B4-BE49-F238E27FC236}">
                <a16:creationId xmlns:a16="http://schemas.microsoft.com/office/drawing/2014/main" id="{0C6E1471-8654-423A-BA70-9EAF4876512A}"/>
              </a:ext>
            </a:extLst>
          </p:cNvPr>
          <p:cNvSpPr>
            <a:spLocks noGrp="1"/>
          </p:cNvSpPr>
          <p:nvPr>
            <p:ph idx="1"/>
          </p:nvPr>
        </p:nvSpPr>
        <p:spPr/>
        <p:txBody>
          <a:bodyPr vert="horz" lIns="91440" tIns="45720" rIns="91440" bIns="45720" rtlCol="0" anchor="t">
            <a:normAutofit/>
          </a:bodyPr>
          <a:lstStyle/>
          <a:p>
            <a:r>
              <a:rPr lang="en-US"/>
              <a:t>Data Leadership for Equity </a:t>
            </a:r>
          </a:p>
          <a:p>
            <a:pPr lvl="1"/>
            <a:r>
              <a:rPr lang="en-US"/>
              <a:t>Discussion</a:t>
            </a:r>
          </a:p>
          <a:p>
            <a:endParaRPr lang="en-US"/>
          </a:p>
          <a:p>
            <a:r>
              <a:rPr lang="en-US">
                <a:latin typeface="Tahoma"/>
                <a:ea typeface="Tahoma"/>
                <a:cs typeface="Tahoma"/>
              </a:rPr>
              <a:t>Equity Critical Questions</a:t>
            </a:r>
          </a:p>
          <a:p>
            <a:endParaRPr lang="en-US"/>
          </a:p>
          <a:p>
            <a:r>
              <a:rPr lang="en-US"/>
              <a:t>Infusing Equity into the Data Life Cycle </a:t>
            </a:r>
          </a:p>
          <a:p>
            <a:pPr lvl="1"/>
            <a:r>
              <a:rPr lang="en-US"/>
              <a:t>Activity </a:t>
            </a:r>
          </a:p>
          <a:p>
            <a:endParaRPr lang="en-US"/>
          </a:p>
        </p:txBody>
      </p:sp>
    </p:spTree>
    <p:extLst>
      <p:ext uri="{BB962C8B-B14F-4D97-AF65-F5344CB8AC3E}">
        <p14:creationId xmlns:p14="http://schemas.microsoft.com/office/powerpoint/2010/main" val="15193091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3D6C7-CB3F-4DAC-9F62-22EB31A6749C}"/>
              </a:ext>
            </a:extLst>
          </p:cNvPr>
          <p:cNvSpPr>
            <a:spLocks noGrp="1"/>
          </p:cNvSpPr>
          <p:nvPr>
            <p:ph type="title"/>
          </p:nvPr>
        </p:nvSpPr>
        <p:spPr/>
        <p:txBody>
          <a:bodyPr/>
          <a:lstStyle/>
          <a:p>
            <a:pPr>
              <a:spcBef>
                <a:spcPts val="1000"/>
              </a:spcBef>
            </a:pPr>
            <a:r>
              <a:rPr lang="en-US">
                <a:latin typeface="Tahoma"/>
                <a:ea typeface="Tahoma"/>
                <a:cs typeface="Tahoma"/>
              </a:rPr>
              <a:t>1. Planning/design for data collection</a:t>
            </a:r>
          </a:p>
          <a:p>
            <a:endParaRPr lang="en-US"/>
          </a:p>
        </p:txBody>
      </p:sp>
      <p:sp>
        <p:nvSpPr>
          <p:cNvPr id="3" name="Content Placeholder 2">
            <a:extLst>
              <a:ext uri="{FF2B5EF4-FFF2-40B4-BE49-F238E27FC236}">
                <a16:creationId xmlns:a16="http://schemas.microsoft.com/office/drawing/2014/main" id="{BED8093B-37C7-4706-907D-524D9094F172}"/>
              </a:ext>
            </a:extLst>
          </p:cNvPr>
          <p:cNvSpPr>
            <a:spLocks noGrp="1"/>
          </p:cNvSpPr>
          <p:nvPr>
            <p:ph idx="1"/>
          </p:nvPr>
        </p:nvSpPr>
        <p:spPr/>
        <p:txBody>
          <a:bodyPr>
            <a:normAutofit fontScale="92500"/>
          </a:bodyPr>
          <a:lstStyle/>
          <a:p>
            <a:r>
              <a:rPr lang="en-US"/>
              <a:t>Much of the data you will work with is “</a:t>
            </a:r>
            <a:r>
              <a:rPr lang="en-US" b="1"/>
              <a:t>administrative data</a:t>
            </a:r>
            <a:r>
              <a:rPr lang="en-US"/>
              <a:t>”</a:t>
            </a:r>
          </a:p>
          <a:p>
            <a:pPr lvl="1"/>
            <a:r>
              <a:rPr lang="en-US"/>
              <a:t>Data routinely collected on all children and families</a:t>
            </a:r>
          </a:p>
          <a:p>
            <a:pPr lvl="1"/>
            <a:r>
              <a:rPr lang="en-US"/>
              <a:t>Used for multiple purposes</a:t>
            </a:r>
          </a:p>
          <a:p>
            <a:r>
              <a:rPr lang="en-US"/>
              <a:t>Extensive planning process involved (Please see </a:t>
            </a:r>
            <a:r>
              <a:rPr lang="en-US" err="1"/>
              <a:t>DaSy</a:t>
            </a:r>
            <a:r>
              <a:rPr lang="en-US"/>
              <a:t> Data System Framework)</a:t>
            </a:r>
          </a:p>
          <a:p>
            <a:pPr lvl="1"/>
            <a:r>
              <a:rPr lang="en-US"/>
              <a:t>Might not have been planned with equity in mind</a:t>
            </a:r>
          </a:p>
          <a:p>
            <a:r>
              <a:rPr lang="en-US"/>
              <a:t>Administrative is a gold mine of information – but it needs to be mined.</a:t>
            </a:r>
          </a:p>
          <a:p>
            <a:r>
              <a:rPr lang="en-US"/>
              <a:t>Let’s mine it to look at equity.</a:t>
            </a:r>
          </a:p>
          <a:p>
            <a:r>
              <a:rPr lang="en-US"/>
              <a:t>Process starts with a question.</a:t>
            </a:r>
          </a:p>
          <a:p>
            <a:pPr lvl="1"/>
            <a:r>
              <a:rPr lang="en-US"/>
              <a:t>Is our child find system equitable?</a:t>
            </a:r>
          </a:p>
          <a:p>
            <a:pPr lvl="1"/>
            <a:r>
              <a:rPr lang="en-US"/>
              <a:t>Are we providing services equitably?</a:t>
            </a:r>
          </a:p>
          <a:p>
            <a:pPr lvl="1"/>
            <a:r>
              <a:rPr lang="en-US"/>
              <a:t>Do our child outcomes indicate that our system is operating equitably?</a:t>
            </a:r>
          </a:p>
          <a:p>
            <a:endParaRPr lang="en-US"/>
          </a:p>
          <a:p>
            <a:endParaRPr lang="en-US"/>
          </a:p>
        </p:txBody>
      </p:sp>
    </p:spTree>
    <p:extLst>
      <p:ext uri="{BB962C8B-B14F-4D97-AF65-F5344CB8AC3E}">
        <p14:creationId xmlns:p14="http://schemas.microsoft.com/office/powerpoint/2010/main" val="16273813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3D6C7-CB3F-4DAC-9F62-22EB31A6749C}"/>
              </a:ext>
            </a:extLst>
          </p:cNvPr>
          <p:cNvSpPr>
            <a:spLocks noGrp="1"/>
          </p:cNvSpPr>
          <p:nvPr>
            <p:ph type="title"/>
          </p:nvPr>
        </p:nvSpPr>
        <p:spPr/>
        <p:txBody>
          <a:bodyPr/>
          <a:lstStyle/>
          <a:p>
            <a:pPr>
              <a:spcBef>
                <a:spcPts val="1000"/>
              </a:spcBef>
            </a:pPr>
            <a:r>
              <a:rPr lang="en-US" dirty="0">
                <a:latin typeface="Tahoma"/>
                <a:ea typeface="Tahoma"/>
                <a:cs typeface="Tahoma"/>
              </a:rPr>
              <a:t>1. Planning/design for data collection </a:t>
            </a:r>
            <a:r>
              <a:rPr lang="en-US" dirty="0">
                <a:solidFill>
                  <a:schemeClr val="bg1"/>
                </a:solidFill>
                <a:latin typeface="Tahoma"/>
                <a:ea typeface="Tahoma"/>
                <a:cs typeface="Tahoma"/>
              </a:rPr>
              <a:t>2</a:t>
            </a:r>
          </a:p>
          <a:p>
            <a:endParaRPr lang="en-US" dirty="0"/>
          </a:p>
        </p:txBody>
      </p:sp>
      <p:sp>
        <p:nvSpPr>
          <p:cNvPr id="3" name="Content Placeholder 2">
            <a:extLst>
              <a:ext uri="{FF2B5EF4-FFF2-40B4-BE49-F238E27FC236}">
                <a16:creationId xmlns:a16="http://schemas.microsoft.com/office/drawing/2014/main" id="{BED8093B-37C7-4706-907D-524D9094F172}"/>
              </a:ext>
            </a:extLst>
          </p:cNvPr>
          <p:cNvSpPr>
            <a:spLocks noGrp="1"/>
          </p:cNvSpPr>
          <p:nvPr>
            <p:ph idx="1"/>
          </p:nvPr>
        </p:nvSpPr>
        <p:spPr>
          <a:xfrm>
            <a:off x="596348" y="1825625"/>
            <a:ext cx="11025809" cy="4351338"/>
          </a:xfrm>
        </p:spPr>
        <p:txBody>
          <a:bodyPr/>
          <a:lstStyle/>
          <a:p>
            <a:r>
              <a:rPr lang="en-US" b="1"/>
              <a:t>Repeated</a:t>
            </a:r>
            <a:r>
              <a:rPr lang="en-US"/>
              <a:t> or </a:t>
            </a:r>
            <a:r>
              <a:rPr lang="en-US" b="1"/>
              <a:t>one-time</a:t>
            </a:r>
            <a:r>
              <a:rPr lang="en-US"/>
              <a:t> or </a:t>
            </a:r>
            <a:r>
              <a:rPr lang="en-US" b="1"/>
              <a:t>time-limited</a:t>
            </a:r>
            <a:r>
              <a:rPr lang="en-US"/>
              <a:t> data collections (not in state data system)</a:t>
            </a:r>
          </a:p>
          <a:p>
            <a:pPr lvl="1"/>
            <a:r>
              <a:rPr lang="en-US"/>
              <a:t>Implementation of an evidence-based practice in a sample of local programs</a:t>
            </a:r>
          </a:p>
          <a:p>
            <a:pPr lvl="1"/>
            <a:r>
              <a:rPr lang="en-US"/>
              <a:t>Effectiveness of PD offerings</a:t>
            </a:r>
          </a:p>
          <a:p>
            <a:pPr lvl="1"/>
            <a:r>
              <a:rPr lang="en-US"/>
              <a:t>Family input on services</a:t>
            </a:r>
          </a:p>
          <a:p>
            <a:pPr marL="457200" lvl="1" indent="0">
              <a:buNone/>
            </a:pPr>
            <a:endParaRPr lang="en-US"/>
          </a:p>
          <a:p>
            <a:r>
              <a:rPr lang="en-US"/>
              <a:t>Is the data collection method appropriate for all groups? If not, consider multiple methods.</a:t>
            </a:r>
          </a:p>
          <a:p>
            <a:endParaRPr lang="en-US"/>
          </a:p>
          <a:p>
            <a:pPr marL="1371600" lvl="3" indent="0">
              <a:buNone/>
            </a:pPr>
            <a:r>
              <a:rPr lang="en-US" sz="1800"/>
              <a:t>See: </a:t>
            </a:r>
            <a:r>
              <a:rPr lang="en-US" sz="1800">
                <a:hlinkClick r:id="rId3"/>
              </a:rPr>
              <a:t>We All Count Methodology Matrix</a:t>
            </a:r>
            <a:endParaRPr lang="en-US" sz="1800"/>
          </a:p>
          <a:p>
            <a:endParaRPr lang="en-US"/>
          </a:p>
        </p:txBody>
      </p:sp>
    </p:spTree>
    <p:extLst>
      <p:ext uri="{BB962C8B-B14F-4D97-AF65-F5344CB8AC3E}">
        <p14:creationId xmlns:p14="http://schemas.microsoft.com/office/powerpoint/2010/main" val="33075067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CEBD1-C4EB-4966-ADEA-A188132F62CD}"/>
              </a:ext>
            </a:extLst>
          </p:cNvPr>
          <p:cNvSpPr>
            <a:spLocks noGrp="1"/>
          </p:cNvSpPr>
          <p:nvPr>
            <p:ph type="title"/>
          </p:nvPr>
        </p:nvSpPr>
        <p:spPr/>
        <p:txBody>
          <a:bodyPr/>
          <a:lstStyle/>
          <a:p>
            <a:r>
              <a:rPr lang="en-US"/>
              <a:t>2. Data Collection</a:t>
            </a:r>
          </a:p>
        </p:txBody>
      </p:sp>
      <p:sp>
        <p:nvSpPr>
          <p:cNvPr id="3" name="Content Placeholder 2">
            <a:extLst>
              <a:ext uri="{FF2B5EF4-FFF2-40B4-BE49-F238E27FC236}">
                <a16:creationId xmlns:a16="http://schemas.microsoft.com/office/drawing/2014/main" id="{99A194D8-AA50-48E9-8B36-FCF03652E0E9}"/>
              </a:ext>
            </a:extLst>
          </p:cNvPr>
          <p:cNvSpPr>
            <a:spLocks noGrp="1"/>
          </p:cNvSpPr>
          <p:nvPr>
            <p:ph idx="1"/>
          </p:nvPr>
        </p:nvSpPr>
        <p:spPr/>
        <p:txBody>
          <a:bodyPr>
            <a:normAutofit lnSpcReduction="10000"/>
          </a:bodyPr>
          <a:lstStyle/>
          <a:p>
            <a:r>
              <a:rPr lang="en-US"/>
              <a:t>Some recommended practices for demographic data collection</a:t>
            </a:r>
          </a:p>
          <a:p>
            <a:pPr lvl="1"/>
            <a:r>
              <a:rPr lang="en-US"/>
              <a:t>Provide multi-select checkboxes (select all that apply)</a:t>
            </a:r>
          </a:p>
          <a:p>
            <a:pPr lvl="1"/>
            <a:r>
              <a:rPr lang="en-US"/>
              <a:t>Include “prefer not to answer” </a:t>
            </a:r>
          </a:p>
          <a:p>
            <a:pPr lvl="1"/>
            <a:r>
              <a:rPr lang="en-US"/>
              <a:t>Provide an extensive list to allow individuals to find themselves in the list</a:t>
            </a:r>
          </a:p>
          <a:p>
            <a:pPr lvl="2"/>
            <a:r>
              <a:rPr lang="en-US"/>
              <a:t>“Other” can alienate some respondents</a:t>
            </a:r>
          </a:p>
          <a:p>
            <a:pPr lvl="1"/>
            <a:r>
              <a:rPr lang="en-US"/>
              <a:t>Consider the order of the answer choices</a:t>
            </a:r>
          </a:p>
          <a:p>
            <a:pPr lvl="2"/>
            <a:r>
              <a:rPr lang="en-US"/>
              <a:t>Alphabetize or some other order</a:t>
            </a:r>
          </a:p>
          <a:p>
            <a:pPr lvl="2"/>
            <a:r>
              <a:rPr lang="en-US"/>
              <a:t>Don’t put white first</a:t>
            </a:r>
          </a:p>
          <a:p>
            <a:pPr lvl="1"/>
            <a:r>
              <a:rPr lang="en-US"/>
              <a:t>Solicit feedback from the communities that will be responding</a:t>
            </a:r>
          </a:p>
          <a:p>
            <a:pPr lvl="1"/>
            <a:endParaRPr lang="en-US"/>
          </a:p>
          <a:p>
            <a:pPr marL="457200" lvl="1" indent="0">
              <a:buNone/>
            </a:pPr>
            <a:r>
              <a:rPr lang="en-US" sz="1800"/>
              <a:t>See: </a:t>
            </a:r>
            <a:r>
              <a:rPr lang="en-US" sz="1800">
                <a:hlinkClick r:id="rId3"/>
              </a:rPr>
              <a:t>More than Numbers:  A Guide to Diversity, Equity, and Inclusion (DEI) in Data Collection</a:t>
            </a:r>
            <a:endParaRPr lang="en-US" sz="1800"/>
          </a:p>
        </p:txBody>
      </p:sp>
    </p:spTree>
    <p:extLst>
      <p:ext uri="{BB962C8B-B14F-4D97-AF65-F5344CB8AC3E}">
        <p14:creationId xmlns:p14="http://schemas.microsoft.com/office/powerpoint/2010/main" val="26378416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BD6B4-FF39-48CF-9DBA-9E4B746F84BB}"/>
              </a:ext>
            </a:extLst>
          </p:cNvPr>
          <p:cNvSpPr>
            <a:spLocks noGrp="1"/>
          </p:cNvSpPr>
          <p:nvPr>
            <p:ph type="title"/>
          </p:nvPr>
        </p:nvSpPr>
        <p:spPr/>
        <p:txBody>
          <a:bodyPr/>
          <a:lstStyle/>
          <a:p>
            <a:r>
              <a:rPr lang="en-US"/>
              <a:t>3. Data Analysis</a:t>
            </a:r>
          </a:p>
        </p:txBody>
      </p:sp>
      <p:sp>
        <p:nvSpPr>
          <p:cNvPr id="3" name="Content Placeholder 2">
            <a:extLst>
              <a:ext uri="{FF2B5EF4-FFF2-40B4-BE49-F238E27FC236}">
                <a16:creationId xmlns:a16="http://schemas.microsoft.com/office/drawing/2014/main" id="{DE767DF6-34A1-4292-9AC2-6D6270CE9F1E}"/>
              </a:ext>
            </a:extLst>
          </p:cNvPr>
          <p:cNvSpPr>
            <a:spLocks noGrp="1"/>
          </p:cNvSpPr>
          <p:nvPr>
            <p:ph idx="1"/>
          </p:nvPr>
        </p:nvSpPr>
        <p:spPr/>
        <p:txBody>
          <a:bodyPr/>
          <a:lstStyle/>
          <a:p>
            <a:r>
              <a:rPr lang="en-US"/>
              <a:t>Analyses for program improvement are driven by questions</a:t>
            </a:r>
          </a:p>
          <a:p>
            <a:pPr lvl="1"/>
            <a:r>
              <a:rPr lang="en-US"/>
              <a:t>Generic form:  How are we doing in ___?  Do we have an equity problem in ____?  What are the underlying causes of the problem?</a:t>
            </a:r>
          </a:p>
          <a:p>
            <a:r>
              <a:rPr lang="en-US"/>
              <a:t>There are lots of big and little decisions that we make analyze (reduce data).</a:t>
            </a:r>
          </a:p>
          <a:p>
            <a:pPr lvl="1"/>
            <a:r>
              <a:rPr lang="en-US"/>
              <a:t>Do I present a mean or a median?</a:t>
            </a:r>
          </a:p>
          <a:p>
            <a:pPr lvl="1"/>
            <a:r>
              <a:rPr lang="en-US"/>
              <a:t>Do I combine groups with small numbers together into one category?</a:t>
            </a:r>
          </a:p>
          <a:p>
            <a:pPr lvl="1"/>
            <a:r>
              <a:rPr lang="en-US"/>
              <a:t>Do I disaggregate the data? (yes, please)</a:t>
            </a:r>
          </a:p>
          <a:p>
            <a:pPr lvl="1"/>
            <a:endParaRPr lang="en-US"/>
          </a:p>
        </p:txBody>
      </p:sp>
    </p:spTree>
    <p:extLst>
      <p:ext uri="{BB962C8B-B14F-4D97-AF65-F5344CB8AC3E}">
        <p14:creationId xmlns:p14="http://schemas.microsoft.com/office/powerpoint/2010/main" val="39875870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CD333-3515-4CB7-83A8-51BDDC6A85EE}"/>
              </a:ext>
            </a:extLst>
          </p:cNvPr>
          <p:cNvSpPr>
            <a:spLocks noGrp="1"/>
          </p:cNvSpPr>
          <p:nvPr>
            <p:ph type="title"/>
          </p:nvPr>
        </p:nvSpPr>
        <p:spPr/>
        <p:txBody>
          <a:bodyPr/>
          <a:lstStyle/>
          <a:p>
            <a:r>
              <a:rPr lang="en-US" dirty="0"/>
              <a:t>New practice shows improvement for Outcome B, SS2</a:t>
            </a:r>
          </a:p>
        </p:txBody>
      </p:sp>
      <p:graphicFrame>
        <p:nvGraphicFramePr>
          <p:cNvPr id="4" name="Content Placeholder 3" descr="line chart showing local programs business as usual increase from 52 to 53 between the years 2017-18 and 2019-20">
            <a:extLst>
              <a:ext uri="{FF2B5EF4-FFF2-40B4-BE49-F238E27FC236}">
                <a16:creationId xmlns:a16="http://schemas.microsoft.com/office/drawing/2014/main" id="{EC8E7B3B-1754-42C6-9AF8-28F58345131D}"/>
              </a:ext>
            </a:extLst>
          </p:cNvPr>
          <p:cNvGraphicFramePr>
            <a:graphicFrameLocks noGrp="1"/>
          </p:cNvGraphicFramePr>
          <p:nvPr>
            <p:ph idx="1"/>
            <p:extLst>
              <p:ext uri="{D42A27DB-BD31-4B8C-83A1-F6EECF244321}">
                <p14:modId xmlns:p14="http://schemas.microsoft.com/office/powerpoint/2010/main" val="4083273353"/>
              </p:ext>
            </p:extLst>
          </p:nvPr>
        </p:nvGraphicFramePr>
        <p:xfrm>
          <a:off x="2044557" y="2188396"/>
          <a:ext cx="2979505" cy="39760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descr="line chart showing local programs new practice increase from 51 to 58 between the years 2017-18 and 2019-20">
            <a:extLst>
              <a:ext uri="{FF2B5EF4-FFF2-40B4-BE49-F238E27FC236}">
                <a16:creationId xmlns:a16="http://schemas.microsoft.com/office/drawing/2014/main" id="{989DE998-A3B2-4578-A3A9-D2A63C1D3AB8}"/>
              </a:ext>
            </a:extLst>
          </p:cNvPr>
          <p:cNvGraphicFramePr>
            <a:graphicFrameLocks/>
          </p:cNvGraphicFramePr>
          <p:nvPr>
            <p:extLst>
              <p:ext uri="{D42A27DB-BD31-4B8C-83A1-F6EECF244321}">
                <p14:modId xmlns:p14="http://schemas.microsoft.com/office/powerpoint/2010/main" val="1370079166"/>
              </p:ext>
            </p:extLst>
          </p:nvPr>
        </p:nvGraphicFramePr>
        <p:xfrm>
          <a:off x="5753528" y="2270590"/>
          <a:ext cx="3000054" cy="3893905"/>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2AA606D4-5FE9-4B8D-86D7-E8BF7DCD702D}"/>
              </a:ext>
            </a:extLst>
          </p:cNvPr>
          <p:cNvSpPr txBox="1"/>
          <p:nvPr/>
        </p:nvSpPr>
        <p:spPr>
          <a:xfrm>
            <a:off x="9483903" y="5352836"/>
            <a:ext cx="1869897" cy="646331"/>
          </a:xfrm>
          <a:prstGeom prst="rect">
            <a:avLst/>
          </a:prstGeom>
          <a:noFill/>
        </p:spPr>
        <p:txBody>
          <a:bodyPr wrap="square" rtlCol="0">
            <a:spAutoFit/>
          </a:bodyPr>
          <a:lstStyle/>
          <a:p>
            <a:r>
              <a:rPr lang="en-US" sz="1200"/>
              <a:t>Adapted from a graph created by Heather Krause, We All Count</a:t>
            </a:r>
          </a:p>
        </p:txBody>
      </p:sp>
    </p:spTree>
    <p:extLst>
      <p:ext uri="{BB962C8B-B14F-4D97-AF65-F5344CB8AC3E}">
        <p14:creationId xmlns:p14="http://schemas.microsoft.com/office/powerpoint/2010/main" val="522990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AA606D4-5FE9-4B8D-86D7-E8BF7DCD702D}"/>
              </a:ext>
            </a:extLst>
          </p:cNvPr>
          <p:cNvSpPr txBox="1"/>
          <p:nvPr/>
        </p:nvSpPr>
        <p:spPr>
          <a:xfrm>
            <a:off x="9483903" y="5352836"/>
            <a:ext cx="1869897" cy="646331"/>
          </a:xfrm>
          <a:prstGeom prst="rect">
            <a:avLst/>
          </a:prstGeom>
          <a:noFill/>
        </p:spPr>
        <p:txBody>
          <a:bodyPr wrap="square" rtlCol="0">
            <a:spAutoFit/>
          </a:bodyPr>
          <a:lstStyle/>
          <a:p>
            <a:r>
              <a:rPr lang="en-US" sz="1200"/>
              <a:t>Adapted from a graph created by Heather Krause, We All Count</a:t>
            </a:r>
          </a:p>
        </p:txBody>
      </p:sp>
      <p:graphicFrame>
        <p:nvGraphicFramePr>
          <p:cNvPr id="7" name="Chart 6" descr="local program business as usual with group 1 showing an increase from 52 to 54, group 2 increase from 49 to 50 and group 3 increase from 51 to 52">
            <a:extLst>
              <a:ext uri="{FF2B5EF4-FFF2-40B4-BE49-F238E27FC236}">
                <a16:creationId xmlns:a16="http://schemas.microsoft.com/office/drawing/2014/main" id="{5C625BD9-1DA4-49B7-842E-4FECC1E60158}"/>
              </a:ext>
            </a:extLst>
          </p:cNvPr>
          <p:cNvGraphicFramePr>
            <a:graphicFrameLocks/>
          </p:cNvGraphicFramePr>
          <p:nvPr>
            <p:extLst>
              <p:ext uri="{D42A27DB-BD31-4B8C-83A1-F6EECF244321}">
                <p14:modId xmlns:p14="http://schemas.microsoft.com/office/powerpoint/2010/main" val="1687431350"/>
              </p:ext>
            </p:extLst>
          </p:nvPr>
        </p:nvGraphicFramePr>
        <p:xfrm>
          <a:off x="2013736" y="2059968"/>
          <a:ext cx="3287730" cy="437165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descr="local programs new practice chart showing an increase for group 1 from 53 to 61, group 2 from 50 to 52, and group 3 from 51 to 54">
            <a:extLst>
              <a:ext uri="{FF2B5EF4-FFF2-40B4-BE49-F238E27FC236}">
                <a16:creationId xmlns:a16="http://schemas.microsoft.com/office/drawing/2014/main" id="{6B567F4D-D056-4D33-B66A-692676D51421}"/>
              </a:ext>
            </a:extLst>
          </p:cNvPr>
          <p:cNvGraphicFramePr>
            <a:graphicFrameLocks/>
          </p:cNvGraphicFramePr>
          <p:nvPr>
            <p:extLst>
              <p:ext uri="{D42A27DB-BD31-4B8C-83A1-F6EECF244321}">
                <p14:modId xmlns:p14="http://schemas.microsoft.com/office/powerpoint/2010/main" val="4178924677"/>
              </p:ext>
            </p:extLst>
          </p:nvPr>
        </p:nvGraphicFramePr>
        <p:xfrm>
          <a:off x="6226139" y="2059968"/>
          <a:ext cx="3123344" cy="4371652"/>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a:extLst>
              <a:ext uri="{FF2B5EF4-FFF2-40B4-BE49-F238E27FC236}">
                <a16:creationId xmlns:a16="http://schemas.microsoft.com/office/drawing/2014/main" id="{314CD333-3515-4CB7-83A8-51BDDC6A85EE}"/>
              </a:ext>
            </a:extLst>
          </p:cNvPr>
          <p:cNvSpPr>
            <a:spLocks noGrp="1"/>
          </p:cNvSpPr>
          <p:nvPr>
            <p:ph type="title"/>
          </p:nvPr>
        </p:nvSpPr>
        <p:spPr/>
        <p:txBody>
          <a:bodyPr/>
          <a:lstStyle/>
          <a:p>
            <a:r>
              <a:rPr lang="en-US" dirty="0"/>
              <a:t>But is there more to the story?</a:t>
            </a:r>
          </a:p>
        </p:txBody>
      </p:sp>
    </p:spTree>
    <p:extLst>
      <p:ext uri="{BB962C8B-B14F-4D97-AF65-F5344CB8AC3E}">
        <p14:creationId xmlns:p14="http://schemas.microsoft.com/office/powerpoint/2010/main" val="2645724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ide view of a laptop with an open book with the pages fanned out">
            <a:extLst>
              <a:ext uri="{FF2B5EF4-FFF2-40B4-BE49-F238E27FC236}">
                <a16:creationId xmlns:a16="http://schemas.microsoft.com/office/drawing/2014/main" id="{B8C923DA-5BF6-415D-AD4D-A733A214178F}"/>
              </a:ext>
            </a:extLst>
          </p:cNvPr>
          <p:cNvPicPr>
            <a:picLocks noChangeAspect="1"/>
          </p:cNvPicPr>
          <p:nvPr/>
        </p:nvPicPr>
        <p:blipFill>
          <a:blip r:embed="rId3"/>
          <a:stretch>
            <a:fillRect/>
          </a:stretch>
        </p:blipFill>
        <p:spPr>
          <a:xfrm>
            <a:off x="548432" y="2425976"/>
            <a:ext cx="3957307" cy="2633042"/>
          </a:xfrm>
          <a:prstGeom prst="rect">
            <a:avLst/>
          </a:prstGeom>
          <a:ln>
            <a:noFill/>
          </a:ln>
          <a:effectLst>
            <a:outerShdw blurRad="292100" dist="139700" dir="2700000" algn="tl" rotWithShape="0">
              <a:srgbClr val="333333">
                <a:alpha val="65000"/>
              </a:srgbClr>
            </a:outerShdw>
          </a:effectLst>
        </p:spPr>
      </p:pic>
      <p:sp>
        <p:nvSpPr>
          <p:cNvPr id="3" name="Content Placeholder 2">
            <a:extLst>
              <a:ext uri="{FF2B5EF4-FFF2-40B4-BE49-F238E27FC236}">
                <a16:creationId xmlns:a16="http://schemas.microsoft.com/office/drawing/2014/main" id="{4AFA61C8-8578-47AD-AAAD-72617C10D26A}"/>
              </a:ext>
            </a:extLst>
          </p:cNvPr>
          <p:cNvSpPr>
            <a:spLocks noGrp="1"/>
          </p:cNvSpPr>
          <p:nvPr>
            <p:ph idx="1"/>
          </p:nvPr>
        </p:nvSpPr>
        <p:spPr>
          <a:xfrm>
            <a:off x="5022574" y="1908313"/>
            <a:ext cx="6983896" cy="4586702"/>
          </a:xfrm>
        </p:spPr>
        <p:txBody>
          <a:bodyPr>
            <a:normAutofit/>
          </a:bodyPr>
          <a:lstStyle/>
          <a:p>
            <a:r>
              <a:rPr lang="en-US"/>
              <a:t>Who is the intended audience?  Are you writing for them?  Do you need multiple formats?</a:t>
            </a:r>
          </a:p>
          <a:p>
            <a:pPr lvl="1"/>
            <a:r>
              <a:rPr lang="en-US"/>
              <a:t>Avoid jargon</a:t>
            </a:r>
          </a:p>
          <a:p>
            <a:r>
              <a:rPr lang="en-US"/>
              <a:t>Language choices: Does the language suggest the problem is in the individual?</a:t>
            </a:r>
          </a:p>
          <a:p>
            <a:pPr lvl="1"/>
            <a:r>
              <a:rPr lang="en-US"/>
              <a:t>“at risk”</a:t>
            </a:r>
          </a:p>
          <a:p>
            <a:pPr lvl="1"/>
            <a:r>
              <a:rPr lang="en-US"/>
              <a:t>“achievement gap” (or “opportunity gap”)</a:t>
            </a:r>
          </a:p>
          <a:p>
            <a:pPr lvl="1"/>
            <a:r>
              <a:rPr lang="en-US"/>
              <a:t>“hard-to-reach families”</a:t>
            </a:r>
          </a:p>
          <a:p>
            <a:r>
              <a:rPr lang="en-US"/>
              <a:t>Suggestion:  Be explicit about the role of the system (racism?) in contributing to the outcome</a:t>
            </a:r>
          </a:p>
          <a:p>
            <a:pPr marL="457200" lvl="1" indent="0">
              <a:buNone/>
            </a:pPr>
            <a:endParaRPr lang="en-US"/>
          </a:p>
          <a:p>
            <a:endParaRPr lang="en-US"/>
          </a:p>
        </p:txBody>
      </p:sp>
      <p:sp>
        <p:nvSpPr>
          <p:cNvPr id="2" name="Title 1">
            <a:extLst>
              <a:ext uri="{FF2B5EF4-FFF2-40B4-BE49-F238E27FC236}">
                <a16:creationId xmlns:a16="http://schemas.microsoft.com/office/drawing/2014/main" id="{9290A9C1-34EF-4AF5-8673-6711EFABBB5D}"/>
              </a:ext>
            </a:extLst>
          </p:cNvPr>
          <p:cNvSpPr>
            <a:spLocks noGrp="1"/>
          </p:cNvSpPr>
          <p:nvPr>
            <p:ph type="title"/>
          </p:nvPr>
        </p:nvSpPr>
        <p:spPr/>
        <p:txBody>
          <a:bodyPr/>
          <a:lstStyle/>
          <a:p>
            <a:r>
              <a:rPr lang="en-US" dirty="0"/>
              <a:t>5. Reporting and Interpretation</a:t>
            </a:r>
          </a:p>
        </p:txBody>
      </p:sp>
    </p:spTree>
    <p:extLst>
      <p:ext uri="{BB962C8B-B14F-4D97-AF65-F5344CB8AC3E}">
        <p14:creationId xmlns:p14="http://schemas.microsoft.com/office/powerpoint/2010/main" val="34470879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rticle headline: Toxic stress and children's outcomes">
            <a:extLst>
              <a:ext uri="{FF2B5EF4-FFF2-40B4-BE49-F238E27FC236}">
                <a16:creationId xmlns:a16="http://schemas.microsoft.com/office/drawing/2014/main" id="{88BC5683-EA35-488B-81C4-653E5D2A7AD9}"/>
              </a:ext>
            </a:extLst>
          </p:cNvPr>
          <p:cNvPicPr>
            <a:picLocks noGrp="1" noChangeAspect="1"/>
          </p:cNvPicPr>
          <p:nvPr>
            <p:ph idx="4294967295"/>
          </p:nvPr>
        </p:nvPicPr>
        <p:blipFill>
          <a:blip r:embed="rId2"/>
          <a:stretch>
            <a:fillRect/>
          </a:stretch>
        </p:blipFill>
        <p:spPr>
          <a:xfrm>
            <a:off x="2842591" y="2477881"/>
            <a:ext cx="7050088" cy="2114550"/>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23DD459F-5F26-A6F6-5C87-5DBDEF7CECE0}"/>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Toxic stress and children’s outcomes</a:t>
            </a:r>
          </a:p>
        </p:txBody>
      </p:sp>
    </p:spTree>
    <p:extLst>
      <p:ext uri="{BB962C8B-B14F-4D97-AF65-F5344CB8AC3E}">
        <p14:creationId xmlns:p14="http://schemas.microsoft.com/office/powerpoint/2010/main" val="16735698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AP News article headline: Study: B;ack children's autism diagnosis typically delayed 3 years">
            <a:extLst>
              <a:ext uri="{FF2B5EF4-FFF2-40B4-BE49-F238E27FC236}">
                <a16:creationId xmlns:a16="http://schemas.microsoft.com/office/drawing/2014/main" id="{B599CADA-7FFE-40B3-8F48-D6D3F13A3048}"/>
              </a:ext>
            </a:extLst>
          </p:cNvPr>
          <p:cNvPicPr>
            <a:picLocks noGrp="1" noChangeAspect="1"/>
          </p:cNvPicPr>
          <p:nvPr>
            <p:ph idx="4294967295"/>
          </p:nvPr>
        </p:nvPicPr>
        <p:blipFill>
          <a:blip r:embed="rId2"/>
          <a:stretch>
            <a:fillRect/>
          </a:stretch>
        </p:blipFill>
        <p:spPr>
          <a:xfrm>
            <a:off x="2067339" y="2337146"/>
            <a:ext cx="8601075" cy="2809875"/>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7A8812FE-D415-259E-4F14-BEF49DE9BDBB}"/>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Study on black children’s autism diagnosis</a:t>
            </a:r>
          </a:p>
        </p:txBody>
      </p:sp>
    </p:spTree>
    <p:extLst>
      <p:ext uri="{BB962C8B-B14F-4D97-AF65-F5344CB8AC3E}">
        <p14:creationId xmlns:p14="http://schemas.microsoft.com/office/powerpoint/2010/main" val="39225867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1BE15-319D-473C-8D4A-5A08ADFCFEA2}"/>
              </a:ext>
            </a:extLst>
          </p:cNvPr>
          <p:cNvSpPr>
            <a:spLocks noGrp="1"/>
          </p:cNvSpPr>
          <p:nvPr>
            <p:ph type="title"/>
          </p:nvPr>
        </p:nvSpPr>
        <p:spPr/>
        <p:txBody>
          <a:bodyPr/>
          <a:lstStyle/>
          <a:p>
            <a:r>
              <a:rPr lang="en-US" dirty="0"/>
              <a:t>Language is power</a:t>
            </a:r>
          </a:p>
        </p:txBody>
      </p:sp>
      <p:sp>
        <p:nvSpPr>
          <p:cNvPr id="3" name="Content Placeholder 2">
            <a:extLst>
              <a:ext uri="{FF2B5EF4-FFF2-40B4-BE49-F238E27FC236}">
                <a16:creationId xmlns:a16="http://schemas.microsoft.com/office/drawing/2014/main" id="{64FA11C5-0B90-47D8-815C-E1B3C0887874}"/>
              </a:ext>
            </a:extLst>
          </p:cNvPr>
          <p:cNvSpPr>
            <a:spLocks noGrp="1"/>
          </p:cNvSpPr>
          <p:nvPr>
            <p:ph idx="1"/>
          </p:nvPr>
        </p:nvSpPr>
        <p:spPr/>
        <p:txBody>
          <a:bodyPr>
            <a:normAutofit/>
          </a:bodyPr>
          <a:lstStyle/>
          <a:p>
            <a:pPr marL="0" indent="0">
              <a:lnSpc>
                <a:spcPct val="110000"/>
              </a:lnSpc>
              <a:buNone/>
            </a:pPr>
            <a:r>
              <a:rPr lang="en-US"/>
              <a:t>“When we use unnecessary jargon, often our main goal isn't to </a:t>
            </a:r>
            <a:r>
              <a:rPr lang="en-US" b="1"/>
              <a:t>communicate the information</a:t>
            </a:r>
            <a:r>
              <a:rPr lang="en-US"/>
              <a:t>, but rather to communicate how</a:t>
            </a:r>
            <a:r>
              <a:rPr lang="en-US" i="1"/>
              <a:t> </a:t>
            </a:r>
            <a:r>
              <a:rPr lang="en-US" b="1"/>
              <a:t>hard our work is</a:t>
            </a:r>
            <a:r>
              <a:rPr lang="en-US"/>
              <a:t>, or why we are</a:t>
            </a:r>
            <a:r>
              <a:rPr lang="en-US" i="1"/>
              <a:t> </a:t>
            </a:r>
            <a:r>
              <a:rPr lang="en-US" b="1"/>
              <a:t>right</a:t>
            </a:r>
            <a:r>
              <a:rPr lang="en-US"/>
              <a:t>, or how </a:t>
            </a:r>
            <a:r>
              <a:rPr lang="en-US" b="1"/>
              <a:t>only we can understand</a:t>
            </a:r>
            <a:r>
              <a:rPr lang="en-US"/>
              <a:t> the process or results we're talking about. In the worst-case power-holding approach, it's used to intentionally confuse audiences and hide mistakes or the equity impacts of our decisions. Jargon is also used to create intentional or unintentional barriers to understanding data, gatekeeping and holding the power within certain circles like a secret code.”</a:t>
            </a:r>
          </a:p>
          <a:p>
            <a:pPr marL="0" indent="0" algn="r">
              <a:lnSpc>
                <a:spcPct val="110000"/>
              </a:lnSpc>
              <a:buNone/>
            </a:pPr>
            <a:r>
              <a:rPr lang="en-US"/>
              <a:t>Heather Krause, We All Count</a:t>
            </a:r>
          </a:p>
        </p:txBody>
      </p:sp>
    </p:spTree>
    <p:extLst>
      <p:ext uri="{BB962C8B-B14F-4D97-AF65-F5344CB8AC3E}">
        <p14:creationId xmlns:p14="http://schemas.microsoft.com/office/powerpoint/2010/main" val="2195964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0A6D0-967D-4310-BC00-B7881B990626}"/>
              </a:ext>
            </a:extLst>
          </p:cNvPr>
          <p:cNvSpPr>
            <a:spLocks noGrp="1"/>
          </p:cNvSpPr>
          <p:nvPr>
            <p:ph type="title"/>
          </p:nvPr>
        </p:nvSpPr>
        <p:spPr/>
        <p:txBody>
          <a:bodyPr/>
          <a:lstStyle/>
          <a:p>
            <a:r>
              <a:rPr lang="en-US"/>
              <a:t>Definitions </a:t>
            </a:r>
          </a:p>
        </p:txBody>
      </p:sp>
      <p:sp>
        <p:nvSpPr>
          <p:cNvPr id="3" name="Content Placeholder 2">
            <a:extLst>
              <a:ext uri="{FF2B5EF4-FFF2-40B4-BE49-F238E27FC236}">
                <a16:creationId xmlns:a16="http://schemas.microsoft.com/office/drawing/2014/main" id="{99A8C291-B1C7-43F8-9AE7-007C01B1C8BC}"/>
              </a:ext>
            </a:extLst>
          </p:cNvPr>
          <p:cNvSpPr>
            <a:spLocks noGrp="1"/>
          </p:cNvSpPr>
          <p:nvPr>
            <p:ph idx="1"/>
          </p:nvPr>
        </p:nvSpPr>
        <p:spPr/>
        <p:txBody>
          <a:bodyPr vert="horz" lIns="91440" tIns="45720" rIns="91440" bIns="45720" rtlCol="0" anchor="t">
            <a:normAutofit fontScale="92500" lnSpcReduction="20000"/>
          </a:bodyPr>
          <a:lstStyle/>
          <a:p>
            <a:r>
              <a:rPr lang="en-US" sz="1800" i="1" dirty="0">
                <a:effectLst/>
                <a:latin typeface="+mn-lt"/>
                <a:ea typeface="Calibri" panose="020F0502020204030204" pitchFamily="34" charset="0"/>
                <a:cs typeface="Times New Roman" panose="02020603050405020304" pitchFamily="18" charset="0"/>
              </a:rPr>
              <a:t>Data-driven decision  making- </a:t>
            </a:r>
            <a:r>
              <a:rPr lang="en-US" sz="1800" dirty="0">
                <a:effectLst/>
                <a:latin typeface="+mn-lt"/>
                <a:ea typeface="Calibri" panose="020F0502020204030204" pitchFamily="34" charset="0"/>
                <a:cs typeface="Times New Roman" panose="02020603050405020304" pitchFamily="18" charset="0"/>
              </a:rPr>
              <a:t>important decisions anchored in data, rather than simply being based on hunches about the right course of action</a:t>
            </a:r>
            <a:r>
              <a:rPr lang="en-US" sz="1800" baseline="30000" dirty="0">
                <a:effectLst/>
                <a:latin typeface="+mn-lt"/>
                <a:ea typeface="Calibri" panose="020F0502020204030204" pitchFamily="34" charset="0"/>
                <a:cs typeface="Times New Roman" panose="02020603050405020304" pitchFamily="18" charset="0"/>
              </a:rPr>
              <a:t>1</a:t>
            </a:r>
          </a:p>
          <a:p>
            <a:r>
              <a:rPr lang="en-US" sz="1800" i="1" spc="-15" dirty="0">
                <a:solidFill>
                  <a:srgbClr val="3C3C3C"/>
                </a:solidFill>
                <a:effectLst/>
                <a:latin typeface="+mn-lt"/>
                <a:ea typeface="Calibri" panose="020F0502020204030204" pitchFamily="34" charset="0"/>
                <a:cs typeface="Tahoma"/>
              </a:rPr>
              <a:t>Equity </a:t>
            </a:r>
            <a:r>
              <a:rPr lang="en-US" sz="1800" spc="-15" dirty="0">
                <a:solidFill>
                  <a:srgbClr val="3C3C3C"/>
                </a:solidFill>
                <a:effectLst/>
                <a:latin typeface="+mn-lt"/>
                <a:ea typeface="Calibri" panose="020F0502020204030204" pitchFamily="34" charset="0"/>
                <a:cs typeface="Tahoma"/>
              </a:rPr>
              <a:t>is defined as “the state, quality or ideal of being just, impartial and fair.” The concept of equity is synonymous with fairness and justice. To be achieved and sustained, equity needs to be thought of as a structural and systemic concept.</a:t>
            </a:r>
            <a:r>
              <a:rPr lang="en-US" sz="1800" spc="-15" baseline="30000" dirty="0">
                <a:solidFill>
                  <a:srgbClr val="3C3C3C"/>
                </a:solidFill>
                <a:effectLst/>
                <a:latin typeface="+mn-lt"/>
                <a:ea typeface="Calibri" panose="020F0502020204030204" pitchFamily="34" charset="0"/>
                <a:cs typeface="Tahoma"/>
              </a:rPr>
              <a:t>2</a:t>
            </a:r>
          </a:p>
          <a:p>
            <a:r>
              <a:rPr lang="en-US" sz="1800" i="1" spc="-15" dirty="0">
                <a:solidFill>
                  <a:srgbClr val="3C3C3C"/>
                </a:solidFill>
                <a:latin typeface="+mn-lt"/>
                <a:ea typeface="Calibri" panose="020F0502020204030204" pitchFamily="34" charset="0"/>
                <a:cs typeface="Tahoma"/>
              </a:rPr>
              <a:t>Systemic </a:t>
            </a:r>
            <a:r>
              <a:rPr lang="en-US" sz="1800" i="1" spc="-15" dirty="0">
                <a:solidFill>
                  <a:srgbClr val="3C3C3C"/>
                </a:solidFill>
                <a:effectLst/>
                <a:latin typeface="+mn-lt"/>
                <a:ea typeface="Calibri" panose="020F0502020204030204" pitchFamily="34" charset="0"/>
                <a:cs typeface="Tahoma"/>
              </a:rPr>
              <a:t>equity </a:t>
            </a:r>
            <a:r>
              <a:rPr lang="en-US" sz="1800" spc="-15" dirty="0">
                <a:solidFill>
                  <a:srgbClr val="3C3C3C"/>
                </a:solidFill>
                <a:effectLst/>
                <a:latin typeface="+mn-lt"/>
                <a:ea typeface="Calibri" panose="020F0502020204030204" pitchFamily="34" charset="0"/>
                <a:cs typeface="Tahoma"/>
              </a:rPr>
              <a:t>is a complex combination of interrelated elements consciously designed to create, support and sustain social justice. It is a robust system and dynamic process that reinforces and replicates equitable ideas, power, resources, strategies, conditions, habits and outcomes.</a:t>
            </a:r>
            <a:r>
              <a:rPr lang="en-US" sz="1800" spc="-15" baseline="30000" dirty="0">
                <a:solidFill>
                  <a:srgbClr val="3C3C3C"/>
                </a:solidFill>
                <a:effectLst/>
                <a:latin typeface="+mn-lt"/>
                <a:ea typeface="Calibri" panose="020F0502020204030204" pitchFamily="34" charset="0"/>
                <a:cs typeface="Tahoma"/>
              </a:rPr>
              <a:t>2</a:t>
            </a:r>
          </a:p>
          <a:p>
            <a:r>
              <a:rPr lang="en-US" sz="1800" b="0" i="1" dirty="0">
                <a:solidFill>
                  <a:srgbClr val="3C3C3C"/>
                </a:solidFill>
                <a:effectLst/>
                <a:latin typeface="+mn-lt"/>
                <a:ea typeface="Tahoma"/>
                <a:cs typeface="Tahoma"/>
              </a:rPr>
              <a:t>Inclusion</a:t>
            </a:r>
            <a:r>
              <a:rPr lang="en-US" sz="1800" b="0" i="0" dirty="0">
                <a:solidFill>
                  <a:srgbClr val="3C3C3C"/>
                </a:solidFill>
                <a:effectLst/>
                <a:latin typeface="+mn-lt"/>
                <a:ea typeface="Tahoma"/>
                <a:cs typeface="Tahoma"/>
              </a:rPr>
              <a:t> is the action or state of including or of being included within a group or structure. More than simply diversity and numerical representation, inclusion involves authentic and empowered participation and a true sense of belonging.</a:t>
            </a:r>
            <a:r>
              <a:rPr lang="en-US" sz="1800" b="0" i="0" baseline="30000" dirty="0">
                <a:solidFill>
                  <a:srgbClr val="3C3C3C"/>
                </a:solidFill>
                <a:effectLst/>
                <a:latin typeface="+mn-lt"/>
                <a:ea typeface="Tahoma"/>
                <a:cs typeface="Tahoma"/>
              </a:rPr>
              <a:t>2</a:t>
            </a:r>
          </a:p>
          <a:p>
            <a:r>
              <a:rPr lang="en-US" sz="1800" b="0" i="1" dirty="0">
                <a:solidFill>
                  <a:srgbClr val="3C3C3C"/>
                </a:solidFill>
                <a:effectLst/>
                <a:latin typeface="+mn-lt"/>
                <a:ea typeface="Tahoma"/>
                <a:cs typeface="Tahoma"/>
              </a:rPr>
              <a:t>Racial justice </a:t>
            </a:r>
            <a:r>
              <a:rPr lang="en-US" sz="1800" b="0" i="0" dirty="0">
                <a:solidFill>
                  <a:srgbClr val="3C3C3C"/>
                </a:solidFill>
                <a:effectLst/>
                <a:latin typeface="+mn-lt"/>
                <a:ea typeface="Tahoma"/>
                <a:cs typeface="Tahoma"/>
              </a:rPr>
              <a:t>is the systematic fair treatment of people of all races that results in equitable opportunities and outcomes for everyone. All people are able to achieve their full potential in life, regardless of race, ethnicity or the community in which they live.</a:t>
            </a:r>
            <a:r>
              <a:rPr lang="en-US" sz="1800" b="0" i="0" baseline="30000" dirty="0">
                <a:solidFill>
                  <a:srgbClr val="3C3C3C"/>
                </a:solidFill>
                <a:effectLst/>
                <a:latin typeface="+mn-lt"/>
                <a:ea typeface="Tahoma"/>
                <a:cs typeface="Tahoma"/>
              </a:rPr>
              <a:t>2</a:t>
            </a:r>
          </a:p>
          <a:p>
            <a:pPr marL="0" indent="0">
              <a:buNone/>
            </a:pPr>
            <a:endParaRPr lang="en-US" sz="1500" b="0" i="0" dirty="0">
              <a:solidFill>
                <a:srgbClr val="222222"/>
              </a:solidFill>
              <a:effectLst/>
              <a:latin typeface="+mn-lt"/>
            </a:endParaRPr>
          </a:p>
          <a:p>
            <a:pPr marL="0" indent="0">
              <a:spcBef>
                <a:spcPts val="0"/>
              </a:spcBef>
              <a:buNone/>
            </a:pPr>
            <a:r>
              <a:rPr lang="en-US" sz="1600" b="0" i="0" dirty="0">
                <a:solidFill>
                  <a:srgbClr val="222222"/>
                </a:solidFill>
                <a:effectLst/>
                <a:latin typeface="+mn-lt"/>
              </a:rPr>
              <a:t>Sources</a:t>
            </a:r>
          </a:p>
          <a:p>
            <a:pPr marL="0" indent="-457200">
              <a:spcBef>
                <a:spcPts val="0"/>
              </a:spcBef>
              <a:buNone/>
            </a:pPr>
            <a:r>
              <a:rPr lang="en-US" sz="1600" b="0" i="0" baseline="30000" dirty="0">
                <a:solidFill>
                  <a:srgbClr val="222222"/>
                </a:solidFill>
                <a:effectLst/>
                <a:latin typeface="+mn-lt"/>
              </a:rPr>
              <a:t>1</a:t>
            </a:r>
            <a:r>
              <a:rPr lang="en-US" sz="1600" b="0" i="0" dirty="0">
                <a:solidFill>
                  <a:srgbClr val="222222"/>
                </a:solidFill>
                <a:effectLst/>
                <a:latin typeface="+mn-lt"/>
              </a:rPr>
              <a:t>Park, V. (2018). Leading data conversation moves: Toward data-informed leadership for equity and learning. </a:t>
            </a:r>
            <a:r>
              <a:rPr lang="en-US" sz="1600" b="0" i="1" dirty="0">
                <a:solidFill>
                  <a:srgbClr val="222222"/>
                </a:solidFill>
                <a:effectLst/>
                <a:latin typeface="+mn-lt"/>
              </a:rPr>
              <a:t>Educational Administration Quarterly</a:t>
            </a:r>
            <a:r>
              <a:rPr lang="en-US" sz="1600" b="0" i="0" dirty="0">
                <a:solidFill>
                  <a:srgbClr val="222222"/>
                </a:solidFill>
                <a:effectLst/>
                <a:latin typeface="+mn-lt"/>
              </a:rPr>
              <a:t>, </a:t>
            </a:r>
            <a:r>
              <a:rPr lang="en-US" sz="1600" b="0" i="1" dirty="0">
                <a:solidFill>
                  <a:srgbClr val="222222"/>
                </a:solidFill>
                <a:effectLst/>
                <a:latin typeface="+mn-lt"/>
              </a:rPr>
              <a:t>54</a:t>
            </a:r>
            <a:r>
              <a:rPr lang="en-US" sz="1600" b="0" i="0" dirty="0">
                <a:solidFill>
                  <a:srgbClr val="222222"/>
                </a:solidFill>
                <a:effectLst/>
                <a:latin typeface="+mn-lt"/>
              </a:rPr>
              <a:t>(4), 617-647.</a:t>
            </a:r>
          </a:p>
          <a:p>
            <a:pPr marL="0" indent="0">
              <a:spcBef>
                <a:spcPts val="0"/>
              </a:spcBef>
              <a:buNone/>
            </a:pPr>
            <a:r>
              <a:rPr lang="en-US" sz="1600" b="0" i="0" baseline="30000" dirty="0">
                <a:solidFill>
                  <a:srgbClr val="3C3C3C"/>
                </a:solidFill>
                <a:effectLst/>
                <a:latin typeface="+mn-lt"/>
              </a:rPr>
              <a:t>2</a:t>
            </a:r>
            <a:r>
              <a:rPr lang="en-US" sz="1600" b="0" i="0" dirty="0">
                <a:solidFill>
                  <a:srgbClr val="3C3C3C"/>
                </a:solidFill>
                <a:effectLst/>
                <a:latin typeface="+mn-lt"/>
              </a:rPr>
              <a:t>The Annie E. Casey Foundation. (2014). </a:t>
            </a:r>
            <a:r>
              <a:rPr lang="en-US" sz="1600" b="0" i="1" dirty="0">
                <a:solidFill>
                  <a:srgbClr val="3C3C3C"/>
                </a:solidFill>
                <a:effectLst/>
                <a:latin typeface="+mn-lt"/>
              </a:rPr>
              <a:t>Race Equity and Inclusion Action Guide </a:t>
            </a:r>
            <a:r>
              <a:rPr lang="en-US" sz="1600" b="0" i="0" dirty="0">
                <a:solidFill>
                  <a:srgbClr val="3C3C3C"/>
                </a:solidFill>
                <a:effectLst/>
                <a:latin typeface="+mn-lt"/>
              </a:rPr>
              <a:t>. Baltimore, MD: Author. Retrieved from URLhttps://www.aecf.org/resources/race-equity-and-inclusion-action-guide#summary</a:t>
            </a:r>
            <a:endParaRPr lang="en-US" sz="1600" dirty="0">
              <a:latin typeface="+mn-lt"/>
            </a:endParaRPr>
          </a:p>
          <a:p>
            <a:pPr marL="0" indent="0">
              <a:buNone/>
            </a:pPr>
            <a:endParaRPr lang="en-US" sz="1800" b="0" i="0" dirty="0">
              <a:solidFill>
                <a:srgbClr val="3C3C3C"/>
              </a:solidFill>
              <a:effectLst/>
              <a:latin typeface="+mn-lt"/>
              <a:ea typeface="Tahoma"/>
              <a:cs typeface="Tahoma"/>
            </a:endParaRPr>
          </a:p>
          <a:p>
            <a:endParaRPr lang="en-US" sz="1800" b="0" i="0" dirty="0">
              <a:solidFill>
                <a:srgbClr val="3C3C3C"/>
              </a:solidFill>
              <a:effectLst/>
              <a:latin typeface="+mn-lt"/>
              <a:ea typeface="Tahoma"/>
              <a:cs typeface="Tahoma"/>
            </a:endParaRPr>
          </a:p>
          <a:p>
            <a:pPr marL="0" indent="0" algn="l">
              <a:buNone/>
            </a:pPr>
            <a:endParaRPr lang="en-US" sz="1400" b="0" i="0" dirty="0">
              <a:solidFill>
                <a:srgbClr val="3C3C3C"/>
              </a:solidFill>
              <a:effectLst/>
              <a:latin typeface="ff-meta-web-pro"/>
            </a:endParaRP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0">
              <a:spcBef>
                <a:spcPts val="0"/>
              </a:spcBef>
            </a:pPr>
            <a:endParaRPr lang="en-US" sz="1800" dirty="0">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22181208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0E826-FE36-E242-B05D-C00F353E4F13}"/>
              </a:ext>
            </a:extLst>
          </p:cNvPr>
          <p:cNvSpPr>
            <a:spLocks noGrp="1"/>
          </p:cNvSpPr>
          <p:nvPr>
            <p:ph type="title"/>
          </p:nvPr>
        </p:nvSpPr>
        <p:spPr/>
        <p:txBody>
          <a:bodyPr/>
          <a:lstStyle/>
          <a:p>
            <a:r>
              <a:rPr lang="en-US" dirty="0"/>
              <a:t>Instead of jargon</a:t>
            </a:r>
          </a:p>
        </p:txBody>
      </p:sp>
      <p:sp>
        <p:nvSpPr>
          <p:cNvPr id="3" name="Content Placeholder 2">
            <a:extLst>
              <a:ext uri="{FF2B5EF4-FFF2-40B4-BE49-F238E27FC236}">
                <a16:creationId xmlns:a16="http://schemas.microsoft.com/office/drawing/2014/main" id="{F6995323-A99A-B94A-8108-A011F80105B6}"/>
              </a:ext>
            </a:extLst>
          </p:cNvPr>
          <p:cNvSpPr>
            <a:spLocks noGrp="1"/>
          </p:cNvSpPr>
          <p:nvPr>
            <p:ph idx="1"/>
          </p:nvPr>
        </p:nvSpPr>
        <p:spPr>
          <a:xfrm>
            <a:off x="838200" y="1825625"/>
            <a:ext cx="4992077" cy="4351338"/>
          </a:xfrm>
        </p:spPr>
        <p:txBody>
          <a:bodyPr/>
          <a:lstStyle/>
          <a:p>
            <a:pPr marL="0" indent="0">
              <a:buNone/>
            </a:pPr>
            <a:r>
              <a:rPr lang="en-US"/>
              <a:t>“…we should communicate in terms that are more accessible, less esoteric, less misleading and more transparent - while being just as correct, exact and specific.” </a:t>
            </a:r>
          </a:p>
          <a:p>
            <a:pPr marL="0" indent="0" algn="r">
              <a:buNone/>
            </a:pPr>
            <a:r>
              <a:rPr lang="en-US"/>
              <a:t>Heather Krause, We All Count</a:t>
            </a:r>
          </a:p>
          <a:p>
            <a:endParaRPr lang="en-US"/>
          </a:p>
          <a:p>
            <a:pPr marL="0" indent="0">
              <a:buNone/>
            </a:pPr>
            <a:r>
              <a:rPr lang="en-US">
                <a:hlinkClick r:id="rId2"/>
              </a:rPr>
              <a:t>Data Jargon Decoder </a:t>
            </a:r>
            <a:endParaRPr lang="en-US"/>
          </a:p>
        </p:txBody>
      </p:sp>
      <p:pic>
        <p:nvPicPr>
          <p:cNvPr id="4" name="Picture 3" descr="data jargon decoder website homepage">
            <a:extLst>
              <a:ext uri="{FF2B5EF4-FFF2-40B4-BE49-F238E27FC236}">
                <a16:creationId xmlns:a16="http://schemas.microsoft.com/office/drawing/2014/main" id="{DD513E28-3A6C-4C57-9CBA-A1A357FCF2E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03213" y="961053"/>
            <a:ext cx="4707365" cy="4086808"/>
          </a:xfrm>
          <a:prstGeom prst="rect">
            <a:avLst/>
          </a:prstGeom>
        </p:spPr>
      </p:pic>
    </p:spTree>
    <p:extLst>
      <p:ext uri="{BB962C8B-B14F-4D97-AF65-F5344CB8AC3E}">
        <p14:creationId xmlns:p14="http://schemas.microsoft.com/office/powerpoint/2010/main" val="17770540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0A9C1-34EF-4AF5-8673-6711EFABBB5D}"/>
              </a:ext>
            </a:extLst>
          </p:cNvPr>
          <p:cNvSpPr>
            <a:spLocks noGrp="1"/>
          </p:cNvSpPr>
          <p:nvPr>
            <p:ph type="title"/>
          </p:nvPr>
        </p:nvSpPr>
        <p:spPr/>
        <p:txBody>
          <a:bodyPr/>
          <a:lstStyle/>
          <a:p>
            <a:r>
              <a:rPr lang="en-US"/>
              <a:t>4. Reporting and Interpretation</a:t>
            </a:r>
          </a:p>
        </p:txBody>
      </p:sp>
      <p:sp>
        <p:nvSpPr>
          <p:cNvPr id="3" name="Content Placeholder 2">
            <a:extLst>
              <a:ext uri="{FF2B5EF4-FFF2-40B4-BE49-F238E27FC236}">
                <a16:creationId xmlns:a16="http://schemas.microsoft.com/office/drawing/2014/main" id="{4AFA61C8-8578-47AD-AAAD-72617C10D26A}"/>
              </a:ext>
            </a:extLst>
          </p:cNvPr>
          <p:cNvSpPr>
            <a:spLocks noGrp="1"/>
          </p:cNvSpPr>
          <p:nvPr>
            <p:ph idx="1"/>
          </p:nvPr>
        </p:nvSpPr>
        <p:spPr/>
        <p:txBody>
          <a:bodyPr>
            <a:normAutofit/>
          </a:bodyPr>
          <a:lstStyle/>
          <a:p>
            <a:r>
              <a:rPr lang="en-US"/>
              <a:t>Presentation choices</a:t>
            </a:r>
          </a:p>
          <a:p>
            <a:pPr lvl="1"/>
            <a:r>
              <a:rPr lang="en-US"/>
              <a:t>Presenting data on groups with small Ns</a:t>
            </a:r>
          </a:p>
          <a:p>
            <a:pPr marL="914400" lvl="2" indent="0">
              <a:buNone/>
            </a:pPr>
            <a:r>
              <a:rPr lang="en-US"/>
              <a:t>- Who get relegated to “Other?”</a:t>
            </a:r>
          </a:p>
          <a:p>
            <a:pPr lvl="1"/>
            <a:r>
              <a:rPr lang="en-US"/>
              <a:t>Who/what is the standard for “good?” </a:t>
            </a:r>
          </a:p>
          <a:p>
            <a:pPr lvl="2"/>
            <a:r>
              <a:rPr lang="en-US"/>
              <a:t>Are you using one group as the comparison group?  Are they the “standard?”</a:t>
            </a:r>
          </a:p>
          <a:p>
            <a:r>
              <a:rPr lang="en-US"/>
              <a:t>Suggestions </a:t>
            </a:r>
          </a:p>
          <a:p>
            <a:pPr lvl="1"/>
            <a:r>
              <a:rPr lang="en-US"/>
              <a:t>Provide context for the data.  </a:t>
            </a:r>
          </a:p>
          <a:p>
            <a:pPr lvl="1"/>
            <a:r>
              <a:rPr lang="en-US"/>
              <a:t>Present the interpretation (derived with stakeholders) clearly to avoid playing into a deficit narrative.</a:t>
            </a:r>
          </a:p>
          <a:p>
            <a:endParaRPr lang="en-US"/>
          </a:p>
        </p:txBody>
      </p:sp>
    </p:spTree>
    <p:extLst>
      <p:ext uri="{BB962C8B-B14F-4D97-AF65-F5344CB8AC3E}">
        <p14:creationId xmlns:p14="http://schemas.microsoft.com/office/powerpoint/2010/main" val="33447466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30689A-6380-4CEF-AFBA-F2F58287FD0F}"/>
              </a:ext>
            </a:extLst>
          </p:cNvPr>
          <p:cNvSpPr>
            <a:spLocks noGrp="1"/>
          </p:cNvSpPr>
          <p:nvPr>
            <p:ph idx="1"/>
          </p:nvPr>
        </p:nvSpPr>
        <p:spPr>
          <a:xfrm>
            <a:off x="9456459" y="3312961"/>
            <a:ext cx="2480437" cy="4795892"/>
          </a:xfrm>
        </p:spPr>
        <p:txBody>
          <a:bodyPr>
            <a:normAutofit/>
          </a:bodyPr>
          <a:lstStyle/>
          <a:p>
            <a:pPr marL="0" indent="0">
              <a:buNone/>
            </a:pPr>
            <a:r>
              <a:rPr lang="en-US" sz="1600" b="1" i="1">
                <a:hlinkClick r:id="rId3"/>
              </a:rPr>
              <a:t>Closer to Home: More Equitable Pre-K Access and Enrollment in Chicago</a:t>
            </a:r>
            <a:endParaRPr lang="en-US" sz="1600"/>
          </a:p>
        </p:txBody>
      </p:sp>
      <p:pic>
        <p:nvPicPr>
          <p:cNvPr id="4" name="Picture 3" descr="chart showing the decrease in distance for children's home to a school with a full day pre-k program from the pre-policy years 2010-13 and the post-policy years 2013-16. ">
            <a:extLst>
              <a:ext uri="{FF2B5EF4-FFF2-40B4-BE49-F238E27FC236}">
                <a16:creationId xmlns:a16="http://schemas.microsoft.com/office/drawing/2014/main" id="{2108A3A6-F7E2-4CD1-92C7-8925F62D235C}"/>
              </a:ext>
            </a:extLst>
          </p:cNvPr>
          <p:cNvPicPr>
            <a:picLocks noChangeAspect="1"/>
          </p:cNvPicPr>
          <p:nvPr/>
        </p:nvPicPr>
        <p:blipFill>
          <a:blip r:embed="rId4"/>
          <a:stretch>
            <a:fillRect/>
          </a:stretch>
        </p:blipFill>
        <p:spPr>
          <a:xfrm>
            <a:off x="944217" y="1518150"/>
            <a:ext cx="8368748" cy="4889111"/>
          </a:xfrm>
          <a:prstGeom prst="rect">
            <a:avLst/>
          </a:prstGeom>
          <a:ln>
            <a:solidFill>
              <a:schemeClr val="accent1"/>
            </a:solidFill>
          </a:ln>
        </p:spPr>
      </p:pic>
      <p:sp>
        <p:nvSpPr>
          <p:cNvPr id="5" name="Arrow: Left 4" descr="blue arrow pointing to the table's title: Post- policy, all student groups lived closer to a school with full-day pre-k">
            <a:extLst>
              <a:ext uri="{FF2B5EF4-FFF2-40B4-BE49-F238E27FC236}">
                <a16:creationId xmlns:a16="http://schemas.microsoft.com/office/drawing/2014/main" id="{7E166034-220B-463D-9438-49E4BD17109B}"/>
              </a:ext>
            </a:extLst>
          </p:cNvPr>
          <p:cNvSpPr/>
          <p:nvPr/>
        </p:nvSpPr>
        <p:spPr>
          <a:xfrm rot="20845492">
            <a:off x="6629399" y="1518150"/>
            <a:ext cx="1361661" cy="78415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FC972A-6A20-4BFA-BD0C-C454C8EA0BC4}"/>
              </a:ext>
            </a:extLst>
          </p:cNvPr>
          <p:cNvSpPr>
            <a:spLocks noGrp="1"/>
          </p:cNvSpPr>
          <p:nvPr>
            <p:ph type="title"/>
          </p:nvPr>
        </p:nvSpPr>
        <p:spPr/>
        <p:txBody>
          <a:bodyPr/>
          <a:lstStyle/>
          <a:p>
            <a:r>
              <a:rPr lang="en-US" dirty="0"/>
              <a:t>Provide the finding with the figures</a:t>
            </a:r>
          </a:p>
        </p:txBody>
      </p:sp>
    </p:spTree>
    <p:extLst>
      <p:ext uri="{BB962C8B-B14F-4D97-AF65-F5344CB8AC3E}">
        <p14:creationId xmlns:p14="http://schemas.microsoft.com/office/powerpoint/2010/main" val="26787138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ACFF9-C017-4543-9775-FD4351CFA7D6}"/>
              </a:ext>
            </a:extLst>
          </p:cNvPr>
          <p:cNvSpPr>
            <a:spLocks noGrp="1"/>
          </p:cNvSpPr>
          <p:nvPr>
            <p:ph type="title"/>
          </p:nvPr>
        </p:nvSpPr>
        <p:spPr/>
        <p:txBody>
          <a:bodyPr/>
          <a:lstStyle/>
          <a:p>
            <a:r>
              <a:rPr lang="en-US" dirty="0"/>
              <a:t>Involving Stakeholders </a:t>
            </a:r>
          </a:p>
        </p:txBody>
      </p:sp>
      <p:sp>
        <p:nvSpPr>
          <p:cNvPr id="3" name="Content Placeholder 2">
            <a:extLst>
              <a:ext uri="{FF2B5EF4-FFF2-40B4-BE49-F238E27FC236}">
                <a16:creationId xmlns:a16="http://schemas.microsoft.com/office/drawing/2014/main" id="{E6FC6558-2AAB-457D-9310-00A236B258B7}"/>
              </a:ext>
            </a:extLst>
          </p:cNvPr>
          <p:cNvSpPr>
            <a:spLocks noGrp="1"/>
          </p:cNvSpPr>
          <p:nvPr>
            <p:ph idx="1"/>
          </p:nvPr>
        </p:nvSpPr>
        <p:spPr>
          <a:xfrm>
            <a:off x="5211416" y="2060989"/>
            <a:ext cx="6536635" cy="4351338"/>
          </a:xfrm>
        </p:spPr>
        <p:txBody>
          <a:bodyPr vert="horz" lIns="91440" tIns="45720" rIns="91440" bIns="45720" rtlCol="0" anchor="t">
            <a:normAutofit lnSpcReduction="10000"/>
          </a:bodyPr>
          <a:lstStyle/>
          <a:p>
            <a:r>
              <a:rPr lang="en-US"/>
              <a:t>Involve stakeholders in interpreting the findings</a:t>
            </a:r>
          </a:p>
          <a:p>
            <a:pPr lvl="1"/>
            <a:r>
              <a:rPr lang="en-US"/>
              <a:t>How [well] does the data reflect lived experiences of the individuals being discussed?</a:t>
            </a:r>
          </a:p>
          <a:p>
            <a:pPr lvl="1"/>
            <a:r>
              <a:rPr lang="en-US"/>
              <a:t>Caveat for how to interpret:  All of us swim in the same water.</a:t>
            </a:r>
          </a:p>
          <a:p>
            <a:pPr marL="0" indent="0">
              <a:buNone/>
            </a:pPr>
            <a:endParaRPr lang="en-US"/>
          </a:p>
          <a:p>
            <a:r>
              <a:rPr lang="en-US"/>
              <a:t>Ensuring that data and results are communicated in a way that stakeholders can use and understand is an important step toward equity</a:t>
            </a:r>
          </a:p>
          <a:p>
            <a:endParaRPr lang="en-US"/>
          </a:p>
        </p:txBody>
      </p:sp>
      <p:pic>
        <p:nvPicPr>
          <p:cNvPr id="4" name="Picture 3">
            <a:extLst>
              <a:ext uri="{FF2B5EF4-FFF2-40B4-BE49-F238E27FC236}">
                <a16:creationId xmlns:a16="http://schemas.microsoft.com/office/drawing/2014/main" id="{8CD81914-64CB-427C-A597-1A0D5CDD276C}"/>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1086643">
            <a:off x="1069804" y="2412587"/>
            <a:ext cx="3365224" cy="336522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097629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4E678-8A0B-4025-B00B-BF322C97D806}"/>
              </a:ext>
            </a:extLst>
          </p:cNvPr>
          <p:cNvSpPr>
            <a:spLocks noGrp="1"/>
          </p:cNvSpPr>
          <p:nvPr>
            <p:ph type="title"/>
          </p:nvPr>
        </p:nvSpPr>
        <p:spPr/>
        <p:txBody>
          <a:bodyPr/>
          <a:lstStyle/>
          <a:p>
            <a:r>
              <a:rPr lang="en-US" dirty="0"/>
              <a:t>5. Dissemination</a:t>
            </a:r>
          </a:p>
        </p:txBody>
      </p:sp>
      <p:sp>
        <p:nvSpPr>
          <p:cNvPr id="3" name="Content Placeholder 2">
            <a:extLst>
              <a:ext uri="{FF2B5EF4-FFF2-40B4-BE49-F238E27FC236}">
                <a16:creationId xmlns:a16="http://schemas.microsoft.com/office/drawing/2014/main" id="{18095549-D6F4-460A-BBCE-D647F3E5EFAF}"/>
              </a:ext>
            </a:extLst>
          </p:cNvPr>
          <p:cNvSpPr>
            <a:spLocks noGrp="1"/>
          </p:cNvSpPr>
          <p:nvPr>
            <p:ph idx="1"/>
          </p:nvPr>
        </p:nvSpPr>
        <p:spPr>
          <a:xfrm>
            <a:off x="1404730" y="2302704"/>
            <a:ext cx="4459357" cy="4351338"/>
          </a:xfrm>
        </p:spPr>
        <p:txBody>
          <a:bodyPr/>
          <a:lstStyle/>
          <a:p>
            <a:r>
              <a:rPr lang="en-US"/>
              <a:t>What gets the reports?</a:t>
            </a:r>
          </a:p>
          <a:p>
            <a:r>
              <a:rPr lang="en-US"/>
              <a:t>How easy is it to access reports?</a:t>
            </a:r>
          </a:p>
          <a:p>
            <a:r>
              <a:rPr lang="en-US"/>
              <a:t>Principled data use:</a:t>
            </a:r>
          </a:p>
          <a:p>
            <a:pPr lvl="1"/>
            <a:r>
              <a:rPr lang="en-US"/>
              <a:t>Ensuring that those who provided the data get the findings</a:t>
            </a:r>
          </a:p>
        </p:txBody>
      </p:sp>
      <p:pic>
        <p:nvPicPr>
          <p:cNvPr id="4" name="Picture 3" descr="preschool classroom with a teacher and 3 children sitting at a table playing with a puzzle">
            <a:extLst>
              <a:ext uri="{FF2B5EF4-FFF2-40B4-BE49-F238E27FC236}">
                <a16:creationId xmlns:a16="http://schemas.microsoft.com/office/drawing/2014/main" id="{D0711677-3D47-4CEB-B370-FD398786EE29}"/>
              </a:ext>
            </a:extLst>
          </p:cNvPr>
          <p:cNvPicPr>
            <a:picLocks noChangeAspect="1"/>
          </p:cNvPicPr>
          <p:nvPr/>
        </p:nvPicPr>
        <p:blipFill>
          <a:blip r:embed="rId3"/>
          <a:stretch>
            <a:fillRect/>
          </a:stretch>
        </p:blipFill>
        <p:spPr>
          <a:xfrm>
            <a:off x="6885045" y="2534746"/>
            <a:ext cx="4468755" cy="29812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444126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BB460-CF86-4FC8-A9B9-BB975B517E9E}"/>
              </a:ext>
            </a:extLst>
          </p:cNvPr>
          <p:cNvSpPr>
            <a:spLocks noGrp="1"/>
          </p:cNvSpPr>
          <p:nvPr>
            <p:ph type="title"/>
          </p:nvPr>
        </p:nvSpPr>
        <p:spPr/>
        <p:txBody>
          <a:bodyPr/>
          <a:lstStyle/>
          <a:p>
            <a:r>
              <a:rPr lang="en-US"/>
              <a:t>6.  Taking Action (Data Use)</a:t>
            </a:r>
          </a:p>
        </p:txBody>
      </p:sp>
      <p:sp>
        <p:nvSpPr>
          <p:cNvPr id="3" name="Content Placeholder 2">
            <a:extLst>
              <a:ext uri="{FF2B5EF4-FFF2-40B4-BE49-F238E27FC236}">
                <a16:creationId xmlns:a16="http://schemas.microsoft.com/office/drawing/2014/main" id="{1A0CA4E0-E58E-437B-B189-B8947B09DA2C}"/>
              </a:ext>
            </a:extLst>
          </p:cNvPr>
          <p:cNvSpPr>
            <a:spLocks noGrp="1"/>
          </p:cNvSpPr>
          <p:nvPr>
            <p:ph idx="1"/>
          </p:nvPr>
        </p:nvSpPr>
        <p:spPr>
          <a:xfrm>
            <a:off x="748748" y="2193373"/>
            <a:ext cx="10515600" cy="4351338"/>
          </a:xfrm>
        </p:spPr>
        <p:txBody>
          <a:bodyPr/>
          <a:lstStyle/>
          <a:p>
            <a:pPr marL="0" indent="0">
              <a:buNone/>
            </a:pPr>
            <a:r>
              <a:rPr lang="en-US"/>
              <a:t>“…the collection, analysis and use of race and ethnicity data should be an integral part of every organization’s continuing improvement efforts, quality assurance, supervision and accountability processes.”</a:t>
            </a:r>
          </a:p>
          <a:p>
            <a:pPr marL="0" indent="0">
              <a:buNone/>
            </a:pPr>
            <a:r>
              <a:rPr lang="en-US"/>
              <a:t>“The point of collecting and analyzing disaggregated data is to use data as a mirror and tool to uncover the drivers of disparity and inequity and increased opportunities and outcomes for all children.” </a:t>
            </a:r>
          </a:p>
          <a:p>
            <a:pPr marL="0" indent="0">
              <a:buNone/>
            </a:pPr>
            <a:r>
              <a:rPr lang="en-US"/>
              <a:t>Annie E. Casey Foundation, 2016</a:t>
            </a:r>
          </a:p>
          <a:p>
            <a:pPr marL="0" indent="0">
              <a:buNone/>
            </a:pPr>
            <a:r>
              <a:rPr lang="en-US">
                <a:hlinkClick r:id="rId2"/>
              </a:rPr>
              <a:t>By the Numbers:  Using Disaggregated Data to Inform Policies, Practices, and Decision-Making</a:t>
            </a:r>
            <a:endParaRPr lang="en-US"/>
          </a:p>
          <a:p>
            <a:pPr marL="0" indent="0">
              <a:buNone/>
            </a:pPr>
            <a:endParaRPr lang="en-US"/>
          </a:p>
        </p:txBody>
      </p:sp>
    </p:spTree>
    <p:extLst>
      <p:ext uri="{BB962C8B-B14F-4D97-AF65-F5344CB8AC3E}">
        <p14:creationId xmlns:p14="http://schemas.microsoft.com/office/powerpoint/2010/main" val="17146062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F4C5B-A781-4391-A0A5-137E235DE613}"/>
              </a:ext>
            </a:extLst>
          </p:cNvPr>
          <p:cNvSpPr>
            <a:spLocks noGrp="1"/>
          </p:cNvSpPr>
          <p:nvPr>
            <p:ph type="title"/>
          </p:nvPr>
        </p:nvSpPr>
        <p:spPr/>
        <p:txBody>
          <a:bodyPr/>
          <a:lstStyle/>
          <a:p>
            <a:r>
              <a:rPr lang="en-US" dirty="0"/>
              <a:t>7.  Taking Action (Data Use)</a:t>
            </a:r>
          </a:p>
        </p:txBody>
      </p:sp>
      <p:sp>
        <p:nvSpPr>
          <p:cNvPr id="3" name="Content Placeholder 2">
            <a:extLst>
              <a:ext uri="{FF2B5EF4-FFF2-40B4-BE49-F238E27FC236}">
                <a16:creationId xmlns:a16="http://schemas.microsoft.com/office/drawing/2014/main" id="{2361A4E2-2A9B-46A5-B962-C2595987B680}"/>
              </a:ext>
            </a:extLst>
          </p:cNvPr>
          <p:cNvSpPr>
            <a:spLocks noGrp="1"/>
          </p:cNvSpPr>
          <p:nvPr>
            <p:ph idx="1"/>
          </p:nvPr>
        </p:nvSpPr>
        <p:spPr>
          <a:xfrm>
            <a:off x="599660" y="2093981"/>
            <a:ext cx="6208643" cy="4351338"/>
          </a:xfrm>
        </p:spPr>
        <p:txBody>
          <a:bodyPr/>
          <a:lstStyle/>
          <a:p>
            <a:r>
              <a:rPr lang="en-US"/>
              <a:t>All the other steps are squandered resources without this one.</a:t>
            </a:r>
          </a:p>
          <a:p>
            <a:r>
              <a:rPr lang="en-US"/>
              <a:t>Do the data indicate a problem?</a:t>
            </a:r>
          </a:p>
          <a:p>
            <a:r>
              <a:rPr lang="en-US"/>
              <a:t>What is know about the cause of the problem?</a:t>
            </a:r>
          </a:p>
          <a:p>
            <a:r>
              <a:rPr lang="en-US"/>
              <a:t>Identify with stakeholders what action(s) should be taken to address the problem</a:t>
            </a:r>
          </a:p>
          <a:p>
            <a:r>
              <a:rPr lang="en-US"/>
              <a:t>Implement action(s) to address inequities</a:t>
            </a:r>
          </a:p>
          <a:p>
            <a:r>
              <a:rPr lang="en-US"/>
              <a:t>Use data to evaluate the effectiveness of the action(s)</a:t>
            </a:r>
          </a:p>
        </p:txBody>
      </p:sp>
      <p:pic>
        <p:nvPicPr>
          <p:cNvPr id="4" name="Picture 3" descr="toddler girl in a yellow sundress smiling with her arms up as her smiling father sits and claps behind her">
            <a:extLst>
              <a:ext uri="{FF2B5EF4-FFF2-40B4-BE49-F238E27FC236}">
                <a16:creationId xmlns:a16="http://schemas.microsoft.com/office/drawing/2014/main" id="{58F07116-5846-4E39-AEE3-912D126C057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75442" y="2333700"/>
            <a:ext cx="4171373" cy="3253671"/>
          </a:xfrm>
          <a:prstGeom prst="rect">
            <a:avLst/>
          </a:prstGeom>
        </p:spPr>
      </p:pic>
    </p:spTree>
    <p:extLst>
      <p:ext uri="{BB962C8B-B14F-4D97-AF65-F5344CB8AC3E}">
        <p14:creationId xmlns:p14="http://schemas.microsoft.com/office/powerpoint/2010/main" val="347241274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B37B9-DE51-4897-A312-643C023C1A15}"/>
              </a:ext>
            </a:extLst>
          </p:cNvPr>
          <p:cNvSpPr>
            <a:spLocks noGrp="1"/>
          </p:cNvSpPr>
          <p:nvPr>
            <p:ph type="title"/>
          </p:nvPr>
        </p:nvSpPr>
        <p:spPr/>
        <p:txBody>
          <a:bodyPr/>
          <a:lstStyle/>
          <a:p>
            <a:r>
              <a:rPr lang="en-US"/>
              <a:t>You need to be a data leader for equity</a:t>
            </a:r>
          </a:p>
        </p:txBody>
      </p:sp>
      <p:sp>
        <p:nvSpPr>
          <p:cNvPr id="3" name="Content Placeholder 2">
            <a:extLst>
              <a:ext uri="{FF2B5EF4-FFF2-40B4-BE49-F238E27FC236}">
                <a16:creationId xmlns:a16="http://schemas.microsoft.com/office/drawing/2014/main" id="{0E0F7AAC-6245-46AE-9D1C-1EDF07DDB321}"/>
              </a:ext>
            </a:extLst>
          </p:cNvPr>
          <p:cNvSpPr>
            <a:spLocks noGrp="1"/>
          </p:cNvSpPr>
          <p:nvPr>
            <p:ph idx="1"/>
          </p:nvPr>
        </p:nvSpPr>
        <p:spPr>
          <a:xfrm>
            <a:off x="2077278" y="2494721"/>
            <a:ext cx="8169966" cy="4676155"/>
          </a:xfrm>
        </p:spPr>
        <p:txBody>
          <a:bodyPr/>
          <a:lstStyle/>
          <a:p>
            <a:pPr marL="0" indent="0" algn="ctr">
              <a:buNone/>
            </a:pPr>
            <a:r>
              <a:rPr lang="en-US" sz="3200"/>
              <a:t>“If we are trying to address equity in early childhood, we can’t close our eyes and hope and wish and pray.”</a:t>
            </a:r>
          </a:p>
          <a:p>
            <a:pPr marL="0" indent="0" algn="r">
              <a:buNone/>
            </a:pPr>
            <a:endParaRPr lang="en-US"/>
          </a:p>
          <a:p>
            <a:pPr marL="0" indent="0" algn="r">
              <a:buNone/>
            </a:pPr>
            <a:r>
              <a:rPr lang="en-US" err="1"/>
              <a:t>Iheoma</a:t>
            </a:r>
            <a:r>
              <a:rPr lang="en-US"/>
              <a:t> Iruka, February 2021</a:t>
            </a:r>
          </a:p>
          <a:p>
            <a:pPr marL="0" indent="0" algn="r">
              <a:buNone/>
            </a:pPr>
            <a:r>
              <a:rPr lang="en-US">
                <a:hlinkClick r:id="rId2"/>
              </a:rPr>
              <a:t>What’s Missing and Why Does It Matter?</a:t>
            </a:r>
            <a:endParaRPr lang="en-US"/>
          </a:p>
        </p:txBody>
      </p:sp>
    </p:spTree>
    <p:extLst>
      <p:ext uri="{BB962C8B-B14F-4D97-AF65-F5344CB8AC3E}">
        <p14:creationId xmlns:p14="http://schemas.microsoft.com/office/powerpoint/2010/main" val="357514012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7A4D6-DEF6-4811-8E43-F1F0F1DFF1BF}"/>
              </a:ext>
            </a:extLst>
          </p:cNvPr>
          <p:cNvSpPr>
            <a:spLocks noGrp="1"/>
          </p:cNvSpPr>
          <p:nvPr>
            <p:ph type="title"/>
          </p:nvPr>
        </p:nvSpPr>
        <p:spPr/>
        <p:txBody>
          <a:bodyPr/>
          <a:lstStyle/>
          <a:p>
            <a:r>
              <a:rPr lang="en-US" dirty="0"/>
              <a:t>Want to learn more?</a:t>
            </a:r>
          </a:p>
        </p:txBody>
      </p:sp>
      <p:sp>
        <p:nvSpPr>
          <p:cNvPr id="3" name="Content Placeholder 2">
            <a:extLst>
              <a:ext uri="{FF2B5EF4-FFF2-40B4-BE49-F238E27FC236}">
                <a16:creationId xmlns:a16="http://schemas.microsoft.com/office/drawing/2014/main" id="{B56C4D2E-3209-4133-BE3E-99E9F3BB58CB}"/>
              </a:ext>
            </a:extLst>
          </p:cNvPr>
          <p:cNvSpPr>
            <a:spLocks noGrp="1"/>
          </p:cNvSpPr>
          <p:nvPr>
            <p:ph idx="1"/>
          </p:nvPr>
        </p:nvSpPr>
        <p:spPr>
          <a:xfrm>
            <a:off x="838200" y="2173494"/>
            <a:ext cx="5483087" cy="4351338"/>
          </a:xfrm>
        </p:spPr>
        <p:txBody>
          <a:bodyPr/>
          <a:lstStyle/>
          <a:p>
            <a:pPr>
              <a:spcAft>
                <a:spcPts val="600"/>
              </a:spcAft>
            </a:pPr>
            <a:r>
              <a:rPr lang="en-US"/>
              <a:t>Coming soon from </a:t>
            </a:r>
            <a:r>
              <a:rPr lang="en-US" err="1"/>
              <a:t>DaSy</a:t>
            </a:r>
            <a:endParaRPr lang="en-US"/>
          </a:p>
          <a:p>
            <a:pPr lvl="1">
              <a:lnSpc>
                <a:spcPct val="100000"/>
              </a:lnSpc>
            </a:pPr>
            <a:r>
              <a:rPr lang="en-US" b="1"/>
              <a:t>Critical questions</a:t>
            </a:r>
            <a:r>
              <a:rPr lang="en-US"/>
              <a:t> to ask about equity</a:t>
            </a:r>
          </a:p>
          <a:p>
            <a:pPr lvl="1">
              <a:lnSpc>
                <a:spcPct val="100000"/>
              </a:lnSpc>
            </a:pPr>
            <a:r>
              <a:rPr lang="en-US"/>
              <a:t>Collection of </a:t>
            </a:r>
            <a:r>
              <a:rPr lang="en-US" b="1"/>
              <a:t>resources</a:t>
            </a:r>
            <a:r>
              <a:rPr lang="en-US"/>
              <a:t> on data and equity</a:t>
            </a:r>
          </a:p>
          <a:p>
            <a:pPr lvl="1">
              <a:lnSpc>
                <a:spcPct val="100000"/>
              </a:lnSpc>
            </a:pPr>
            <a:r>
              <a:rPr lang="en-US" b="1"/>
              <a:t>Capacity-building opportunities </a:t>
            </a:r>
            <a:r>
              <a:rPr lang="en-US"/>
              <a:t>on embedding equity in the data cycle</a:t>
            </a:r>
          </a:p>
          <a:p>
            <a:pPr lvl="1"/>
            <a:endParaRPr lang="en-US"/>
          </a:p>
        </p:txBody>
      </p:sp>
      <p:sp>
        <p:nvSpPr>
          <p:cNvPr id="4" name="TextBox 3">
            <a:extLst>
              <a:ext uri="{FF2B5EF4-FFF2-40B4-BE49-F238E27FC236}">
                <a16:creationId xmlns:a16="http://schemas.microsoft.com/office/drawing/2014/main" id="{C2F6996F-AB3D-42E4-ABCD-1B350D4A878C}"/>
              </a:ext>
            </a:extLst>
          </p:cNvPr>
          <p:cNvSpPr txBox="1"/>
          <p:nvPr/>
        </p:nvSpPr>
        <p:spPr>
          <a:xfrm rot="754134">
            <a:off x="7402789" y="2078163"/>
            <a:ext cx="3574614" cy="2923877"/>
          </a:xfrm>
          <a:prstGeom prst="rect">
            <a:avLst/>
          </a:prstGeom>
          <a:solidFill>
            <a:schemeClr val="accent6">
              <a:lumMod val="75000"/>
            </a:schemeClr>
          </a:solidFill>
          <a:ln>
            <a:noFill/>
          </a:ln>
          <a:effectLst>
            <a:glow rad="228600">
              <a:schemeClr val="accent5">
                <a:satMod val="175000"/>
                <a:alpha val="40000"/>
              </a:schemeClr>
            </a:glow>
            <a:softEdge rad="12700"/>
          </a:effectLst>
        </p:spPr>
        <p:style>
          <a:lnRef idx="0">
            <a:scrgbClr r="0" g="0" b="0"/>
          </a:lnRef>
          <a:fillRef idx="0">
            <a:scrgbClr r="0" g="0" b="0"/>
          </a:fillRef>
          <a:effectRef idx="0">
            <a:scrgbClr r="0" g="0" b="0"/>
          </a:effectRef>
          <a:fontRef idx="minor">
            <a:schemeClr val="lt1"/>
          </a:fontRef>
        </p:style>
        <p:txBody>
          <a:bodyPr wrap="square" rtlCol="0">
            <a:spAutoFit/>
          </a:bodyPr>
          <a:lstStyle/>
          <a:p>
            <a:endParaRPr lang="en-US" sz="4000" dirty="0"/>
          </a:p>
          <a:p>
            <a:pPr marL="228600" algn="ctr"/>
            <a:r>
              <a:rPr lang="en-US" sz="3200" dirty="0">
                <a:latin typeface="Cavolini" panose="020B0502040204020203" pitchFamily="66" charset="0"/>
                <a:cs typeface="Cavolini" panose="020B0502040204020203" pitchFamily="66" charset="0"/>
              </a:rPr>
              <a:t>Let us know how we can help</a:t>
            </a:r>
            <a:r>
              <a:rPr lang="en-US" sz="4000" dirty="0">
                <a:latin typeface="Cavolini" panose="020B0502040204020203" pitchFamily="66" charset="0"/>
                <a:cs typeface="Cavolini" panose="020B0502040204020203" pitchFamily="66" charset="0"/>
              </a:rPr>
              <a:t>.</a:t>
            </a:r>
          </a:p>
          <a:p>
            <a:endParaRPr lang="en-US" sz="4000" dirty="0"/>
          </a:p>
        </p:txBody>
      </p:sp>
    </p:spTree>
    <p:extLst>
      <p:ext uri="{BB962C8B-B14F-4D97-AF65-F5344CB8AC3E}">
        <p14:creationId xmlns:p14="http://schemas.microsoft.com/office/powerpoint/2010/main" val="2725457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asy Logo">
            <a:extLst>
              <a:ext uri="{FF2B5EF4-FFF2-40B4-BE49-F238E27FC236}">
                <a16:creationId xmlns:a16="http://schemas.microsoft.com/office/drawing/2014/main" id="{5FCC8E4B-9410-1846-9631-C6AE2E173A6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171536" y="3269710"/>
            <a:ext cx="3848928" cy="1273844"/>
          </a:xfrm>
          <a:prstGeom prst="rect">
            <a:avLst/>
          </a:prstGeom>
        </p:spPr>
      </p:pic>
      <p:sp>
        <p:nvSpPr>
          <p:cNvPr id="7" name="Title 1">
            <a:extLst>
              <a:ext uri="{FF2B5EF4-FFF2-40B4-BE49-F238E27FC236}">
                <a16:creationId xmlns:a16="http://schemas.microsoft.com/office/drawing/2014/main" id="{C52333B6-2FF6-D846-B637-E6799129F67A}"/>
              </a:ext>
            </a:extLst>
          </p:cNvPr>
          <p:cNvSpPr txBox="1">
            <a:spLocks/>
          </p:cNvSpPr>
          <p:nvPr/>
        </p:nvSpPr>
        <p:spPr>
          <a:xfrm>
            <a:off x="436094" y="1741953"/>
            <a:ext cx="11319812" cy="1273844"/>
          </a:xfrm>
          <a:prstGeom prst="rect">
            <a:avLst/>
          </a:prstGeom>
        </p:spPr>
        <p:txBody>
          <a:bodyPr/>
          <a:lstStyle>
            <a:lvl1pPr algn="l" defTabSz="914400" rtl="0" eaLnBrk="1" latinLnBrk="0" hangingPunct="1">
              <a:lnSpc>
                <a:spcPct val="90000"/>
              </a:lnSpc>
              <a:spcBef>
                <a:spcPct val="0"/>
              </a:spcBef>
              <a:buNone/>
              <a:defRPr sz="44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stStyle>
          <a:p>
            <a:pPr algn="ctr"/>
            <a:r>
              <a:rPr lang="en-US" sz="2600">
                <a:solidFill>
                  <a:schemeClr val="bg1"/>
                </a:solidFill>
              </a:rPr>
              <a:t>Visit us at </a:t>
            </a:r>
            <a:r>
              <a:rPr lang="en-US" sz="2600">
                <a:solidFill>
                  <a:schemeClr val="bg1"/>
                </a:solidFill>
                <a:hlinkClick r:id="rId3" tooltip="DaSy Center website">
                  <a:extLst>
                    <a:ext uri="{A12FA001-AC4F-418D-AE19-62706E023703}">
                      <ahyp:hlinkClr xmlns:ahyp="http://schemas.microsoft.com/office/drawing/2018/hyperlinkcolor" val="tx"/>
                    </a:ext>
                  </a:extLst>
                </a:hlinkClick>
              </a:rPr>
              <a:t>http://dasycenter.org/</a:t>
            </a:r>
            <a:endParaRPr lang="en-US" sz="2600">
              <a:solidFill>
                <a:schemeClr val="bg1"/>
              </a:solidFill>
            </a:endParaRPr>
          </a:p>
          <a:p>
            <a:pPr algn="ctr">
              <a:spcBef>
                <a:spcPts val="2400"/>
              </a:spcBef>
            </a:pPr>
            <a:r>
              <a:rPr lang="en-US" sz="2600">
                <a:solidFill>
                  <a:schemeClr val="bg1"/>
                </a:solidFill>
              </a:rPr>
              <a:t>Follow us on Twitter: </a:t>
            </a:r>
            <a:r>
              <a:rPr lang="en-US" sz="2600" u="sng">
                <a:solidFill>
                  <a:schemeClr val="bg1"/>
                </a:solidFill>
                <a:hlinkClick r:id="rId4" tooltip="DaSy Center Twitter feed">
                  <a:extLst>
                    <a:ext uri="{A12FA001-AC4F-418D-AE19-62706E023703}">
                      <ahyp:hlinkClr xmlns:ahyp="http://schemas.microsoft.com/office/drawing/2018/hyperlinkcolor" val="tx"/>
                    </a:ext>
                  </a:extLst>
                </a:hlinkClick>
              </a:rPr>
              <a:t>@DaSyCenter</a:t>
            </a:r>
            <a:r>
              <a:rPr lang="en-US" sz="2600">
                <a:solidFill>
                  <a:schemeClr val="bg1"/>
                </a:solidFill>
              </a:rPr>
              <a:t>  </a:t>
            </a:r>
          </a:p>
          <a:p>
            <a:pPr algn="ctr"/>
            <a:endParaRPr lang="en-US">
              <a:solidFill>
                <a:schemeClr val="bg1"/>
              </a:solidFill>
            </a:endParaRPr>
          </a:p>
        </p:txBody>
      </p:sp>
      <p:sp>
        <p:nvSpPr>
          <p:cNvPr id="9" name="Rectangle 8" descr="IDEAS that Work logo">
            <a:extLst>
              <a:ext uri="{FF2B5EF4-FFF2-40B4-BE49-F238E27FC236}">
                <a16:creationId xmlns:a16="http://schemas.microsoft.com/office/drawing/2014/main" id="{6C63B822-9323-2548-8D04-18100BC95202}"/>
              </a:ext>
            </a:extLst>
          </p:cNvPr>
          <p:cNvSpPr/>
          <p:nvPr/>
        </p:nvSpPr>
        <p:spPr>
          <a:xfrm>
            <a:off x="-13855" y="5306291"/>
            <a:ext cx="12216384" cy="15517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CE2C777A-643E-E341-B65D-7F673EF98944}"/>
              </a:ext>
            </a:extLst>
          </p:cNvPr>
          <p:cNvSpPr txBox="1">
            <a:spLocks/>
          </p:cNvSpPr>
          <p:nvPr/>
        </p:nvSpPr>
        <p:spPr>
          <a:xfrm>
            <a:off x="1981199" y="5500254"/>
            <a:ext cx="9899401" cy="1070091"/>
          </a:xfrm>
          <a:prstGeom prst="rect">
            <a:avLst/>
          </a:prstGeom>
        </p:spPr>
        <p:txBody>
          <a:bodyPr/>
          <a:lstStyle>
            <a:lvl1pPr algn="l" defTabSz="914400" rtl="0" eaLnBrk="1" latinLnBrk="0" hangingPunct="1">
              <a:lnSpc>
                <a:spcPct val="90000"/>
              </a:lnSpc>
              <a:spcBef>
                <a:spcPct val="0"/>
              </a:spcBef>
              <a:buNone/>
              <a:defRPr sz="44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stStyle>
          <a:p>
            <a:pPr>
              <a:lnSpc>
                <a:spcPts val="2000"/>
              </a:lnSpc>
            </a:pPr>
            <a:r>
              <a:rPr lang="en-US" sz="1500"/>
              <a:t>The contents of this presentation were developed under a grant from the U.S. Department of Education, #H373Z190002. The contents and resources do not necessarily represent the policy of the U.S. Department of Education, and you should not assume endorsement by the Federal Government. Project Officers: Meredith Miceli and Amy Bae.</a:t>
            </a:r>
            <a:endParaRPr lang="en-US" sz="1500" b="1"/>
          </a:p>
        </p:txBody>
      </p:sp>
      <p:pic>
        <p:nvPicPr>
          <p:cNvPr id="10" name="Picture 9" descr="IDEAs that Work. U.S. Office of Special Education Programs">
            <a:extLst>
              <a:ext uri="{FF2B5EF4-FFF2-40B4-BE49-F238E27FC236}">
                <a16:creationId xmlns:a16="http://schemas.microsoft.com/office/drawing/2014/main" id="{C10C30C0-6FA3-CA47-BE38-14956011A42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36094" y="5415674"/>
            <a:ext cx="1351142" cy="1126962"/>
          </a:xfrm>
          <a:prstGeom prst="rect">
            <a:avLst/>
          </a:prstGeom>
        </p:spPr>
      </p:pic>
      <p:sp>
        <p:nvSpPr>
          <p:cNvPr id="3" name="Title 1">
            <a:extLst>
              <a:ext uri="{FF2B5EF4-FFF2-40B4-BE49-F238E27FC236}">
                <a16:creationId xmlns:a16="http://schemas.microsoft.com/office/drawing/2014/main" id="{BE519660-8681-0741-A74F-633B56293E0C}"/>
              </a:ext>
            </a:extLst>
          </p:cNvPr>
          <p:cNvSpPr txBox="1">
            <a:spLocks noGrp="1"/>
          </p:cNvSpPr>
          <p:nvPr>
            <p:ph type="title" idx="4294967295"/>
          </p:nvPr>
        </p:nvSpPr>
        <p:spPr>
          <a:xfrm>
            <a:off x="664369" y="662805"/>
            <a:ext cx="10863263" cy="65337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Thank you</a:t>
            </a:r>
          </a:p>
        </p:txBody>
      </p:sp>
    </p:spTree>
    <p:extLst>
      <p:ext uri="{BB962C8B-B14F-4D97-AF65-F5344CB8AC3E}">
        <p14:creationId xmlns:p14="http://schemas.microsoft.com/office/powerpoint/2010/main" val="2261658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0E826-FE36-E242-B05D-C00F353E4F13}"/>
              </a:ext>
            </a:extLst>
          </p:cNvPr>
          <p:cNvSpPr>
            <a:spLocks noGrp="1"/>
          </p:cNvSpPr>
          <p:nvPr>
            <p:ph type="title"/>
          </p:nvPr>
        </p:nvSpPr>
        <p:spPr/>
        <p:txBody>
          <a:bodyPr/>
          <a:lstStyle/>
          <a:p>
            <a:r>
              <a:rPr lang="en-US"/>
              <a:t>Leadership</a:t>
            </a:r>
          </a:p>
        </p:txBody>
      </p:sp>
      <p:sp>
        <p:nvSpPr>
          <p:cNvPr id="3" name="Content Placeholder 2">
            <a:extLst>
              <a:ext uri="{FF2B5EF4-FFF2-40B4-BE49-F238E27FC236}">
                <a16:creationId xmlns:a16="http://schemas.microsoft.com/office/drawing/2014/main" id="{F6995323-A99A-B94A-8108-A011F80105B6}"/>
              </a:ext>
            </a:extLst>
          </p:cNvPr>
          <p:cNvSpPr>
            <a:spLocks noGrp="1"/>
          </p:cNvSpPr>
          <p:nvPr>
            <p:ph idx="1"/>
          </p:nvPr>
        </p:nvSpPr>
        <p:spPr>
          <a:xfrm>
            <a:off x="802341" y="3331695"/>
            <a:ext cx="10515600" cy="4351338"/>
          </a:xfrm>
        </p:spPr>
        <p:txBody>
          <a:bodyPr/>
          <a:lstStyle/>
          <a:p>
            <a:pPr marL="0" indent="0" algn="ctr">
              <a:buNone/>
            </a:pPr>
            <a:r>
              <a:rPr lang="en-US" sz="4000"/>
              <a:t>“…to lead is to live dangerously.”</a:t>
            </a:r>
          </a:p>
          <a:p>
            <a:pPr algn="ctr"/>
            <a:endParaRPr lang="en-US"/>
          </a:p>
          <a:p>
            <a:pPr marL="0" indent="0" algn="r">
              <a:buNone/>
            </a:pPr>
            <a:r>
              <a:rPr lang="en-US"/>
              <a:t>Ronald Heifetz and Marty </a:t>
            </a:r>
            <a:r>
              <a:rPr lang="en-US" err="1"/>
              <a:t>Linsky</a:t>
            </a:r>
            <a:r>
              <a:rPr lang="en-US"/>
              <a:t>, </a:t>
            </a:r>
            <a:r>
              <a:rPr lang="en-US">
                <a:hlinkClick r:id="rId2"/>
              </a:rPr>
              <a:t>A Survival Guide for Leaders</a:t>
            </a:r>
            <a:endParaRPr lang="en-US"/>
          </a:p>
          <a:p>
            <a:endParaRPr lang="en-US"/>
          </a:p>
          <a:p>
            <a:endParaRPr lang="en-US"/>
          </a:p>
        </p:txBody>
      </p:sp>
    </p:spTree>
    <p:extLst>
      <p:ext uri="{BB962C8B-B14F-4D97-AF65-F5344CB8AC3E}">
        <p14:creationId xmlns:p14="http://schemas.microsoft.com/office/powerpoint/2010/main" val="92996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4FBB1A-BD26-4E2D-BA9A-68EA7748B37F}"/>
              </a:ext>
            </a:extLst>
          </p:cNvPr>
          <p:cNvSpPr txBox="1"/>
          <p:nvPr/>
        </p:nvSpPr>
        <p:spPr>
          <a:xfrm rot="1282806">
            <a:off x="8670561" y="2718784"/>
            <a:ext cx="1822442" cy="1569660"/>
          </a:xfrm>
          <a:prstGeom prst="rect">
            <a:avLst/>
          </a:prstGeom>
          <a:solidFill>
            <a:schemeClr val="accent3">
              <a:lumMod val="20000"/>
              <a:lumOff val="80000"/>
            </a:schemeClr>
          </a:solidFill>
          <a:ln>
            <a:solidFill>
              <a:schemeClr val="accent1"/>
            </a:solidFill>
          </a:ln>
        </p:spPr>
        <p:txBody>
          <a:bodyPr wrap="square" rtlCol="0">
            <a:spAutoFit/>
          </a:bodyPr>
          <a:lstStyle/>
          <a:p>
            <a:pPr algn="ctr"/>
            <a:r>
              <a:rPr lang="en-US" sz="2400"/>
              <a:t>Coming soon</a:t>
            </a:r>
          </a:p>
          <a:p>
            <a:pPr algn="ctr"/>
            <a:r>
              <a:rPr lang="en-US" sz="2400"/>
              <a:t>(after we write it together)</a:t>
            </a:r>
          </a:p>
        </p:txBody>
      </p:sp>
      <p:sp>
        <p:nvSpPr>
          <p:cNvPr id="7" name="Rectangle 6">
            <a:extLst>
              <a:ext uri="{FF2B5EF4-FFF2-40B4-BE49-F238E27FC236}">
                <a16:creationId xmlns:a16="http://schemas.microsoft.com/office/drawing/2014/main" id="{74ED33C9-CBA1-4ECC-A0B6-F370FCF99828}"/>
              </a:ext>
              <a:ext uri="{C183D7F6-B498-43B3-948B-1728B52AA6E4}">
                <adec:decorative xmlns:adec="http://schemas.microsoft.com/office/drawing/2017/decorative" val="1"/>
              </a:ext>
            </a:extLst>
          </p:cNvPr>
          <p:cNvSpPr/>
          <p:nvPr/>
        </p:nvSpPr>
        <p:spPr>
          <a:xfrm>
            <a:off x="3935897" y="566531"/>
            <a:ext cx="4094922" cy="5824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8E2970E-CC85-40EB-A947-21C585AAC03E}"/>
              </a:ext>
            </a:extLst>
          </p:cNvPr>
          <p:cNvSpPr txBox="1"/>
          <p:nvPr/>
        </p:nvSpPr>
        <p:spPr>
          <a:xfrm>
            <a:off x="4432852" y="1162877"/>
            <a:ext cx="3240157" cy="4616648"/>
          </a:xfrm>
          <a:prstGeom prst="rect">
            <a:avLst/>
          </a:prstGeom>
          <a:solidFill>
            <a:schemeClr val="accent1"/>
          </a:solidFill>
        </p:spPr>
        <p:txBody>
          <a:bodyPr wrap="square" rtlCol="0">
            <a:spAutoFit/>
          </a:bodyPr>
          <a:lstStyle/>
          <a:p>
            <a:pPr marL="168275" algn="ctr"/>
            <a:endParaRPr lang="en-US">
              <a:solidFill>
                <a:schemeClr val="bg1"/>
              </a:solidFill>
            </a:endParaRPr>
          </a:p>
          <a:p>
            <a:pPr marL="168275" algn="ctr"/>
            <a:endParaRPr lang="en-US">
              <a:solidFill>
                <a:schemeClr val="bg1"/>
              </a:solidFill>
            </a:endParaRPr>
          </a:p>
          <a:p>
            <a:pPr marL="168275" algn="ctr"/>
            <a:endParaRPr lang="en-US">
              <a:solidFill>
                <a:schemeClr val="bg1"/>
              </a:solidFill>
            </a:endParaRPr>
          </a:p>
          <a:p>
            <a:pPr marL="168275" algn="ctr" defTabSz="998538"/>
            <a:r>
              <a:rPr lang="en-US" sz="2400">
                <a:solidFill>
                  <a:schemeClr val="bg1"/>
                </a:solidFill>
              </a:rPr>
              <a:t>How to Use Data to Examine Equity In Early Intervention </a:t>
            </a:r>
          </a:p>
          <a:p>
            <a:pPr marL="168275" algn="ctr" defTabSz="998538"/>
            <a:r>
              <a:rPr lang="en-US" sz="2400">
                <a:solidFill>
                  <a:schemeClr val="bg1"/>
                </a:solidFill>
              </a:rPr>
              <a:t>and </a:t>
            </a:r>
          </a:p>
          <a:p>
            <a:pPr marL="168275" algn="ctr" defTabSz="998538"/>
            <a:r>
              <a:rPr lang="en-US" sz="2400">
                <a:solidFill>
                  <a:schemeClr val="bg1"/>
                </a:solidFill>
              </a:rPr>
              <a:t>Early Childhood Special Education Service Provision</a:t>
            </a:r>
          </a:p>
          <a:p>
            <a:pPr marL="168275" algn="ctr"/>
            <a:endParaRPr lang="en-US">
              <a:solidFill>
                <a:schemeClr val="bg1"/>
              </a:solidFill>
            </a:endParaRPr>
          </a:p>
          <a:p>
            <a:pPr marL="168275" algn="ctr"/>
            <a:endParaRPr lang="en-US">
              <a:solidFill>
                <a:schemeClr val="bg1"/>
              </a:solidFill>
            </a:endParaRPr>
          </a:p>
          <a:p>
            <a:pPr marL="168275" algn="ctr"/>
            <a:endParaRPr lang="en-US">
              <a:solidFill>
                <a:schemeClr val="bg1"/>
              </a:solidFill>
            </a:endParaRPr>
          </a:p>
          <a:p>
            <a:pPr marL="168275" algn="ctr"/>
            <a:endParaRPr lang="en-US">
              <a:solidFill>
                <a:schemeClr val="bg1"/>
              </a:solidFill>
            </a:endParaRPr>
          </a:p>
        </p:txBody>
      </p:sp>
      <p:sp>
        <p:nvSpPr>
          <p:cNvPr id="9" name="Arrow: Right 8" descr="gray arrow with the words the book we need pointing at How to Use Data to Examine Equity in Early Intervention and Early Childhood Special Education Service Provision">
            <a:extLst>
              <a:ext uri="{FF2B5EF4-FFF2-40B4-BE49-F238E27FC236}">
                <a16:creationId xmlns:a16="http://schemas.microsoft.com/office/drawing/2014/main" id="{D942835E-DF1E-4FEE-9CF5-B861DDFA3A12}"/>
              </a:ext>
            </a:extLst>
          </p:cNvPr>
          <p:cNvSpPr/>
          <p:nvPr/>
        </p:nvSpPr>
        <p:spPr>
          <a:xfrm rot="605524">
            <a:off x="1113574" y="1900062"/>
            <a:ext cx="3272367" cy="1967947"/>
          </a:xfrm>
          <a:prstGeom prst="rightArrow">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872CFDF-EACE-45B9-9E75-4739909E467C}"/>
              </a:ext>
            </a:extLst>
          </p:cNvPr>
          <p:cNvSpPr txBox="1"/>
          <p:nvPr/>
        </p:nvSpPr>
        <p:spPr>
          <a:xfrm rot="622886">
            <a:off x="1444205" y="2659137"/>
            <a:ext cx="2470316" cy="461665"/>
          </a:xfrm>
          <a:prstGeom prst="rect">
            <a:avLst/>
          </a:prstGeom>
          <a:noFill/>
        </p:spPr>
        <p:txBody>
          <a:bodyPr wrap="square" rtlCol="0">
            <a:spAutoFit/>
          </a:bodyPr>
          <a:lstStyle/>
          <a:p>
            <a:r>
              <a:rPr lang="en-US" sz="2400"/>
              <a:t>The book we need</a:t>
            </a:r>
          </a:p>
        </p:txBody>
      </p:sp>
      <p:sp>
        <p:nvSpPr>
          <p:cNvPr id="3" name="Title 2">
            <a:extLst>
              <a:ext uri="{FF2B5EF4-FFF2-40B4-BE49-F238E27FC236}">
                <a16:creationId xmlns:a16="http://schemas.microsoft.com/office/drawing/2014/main" id="{04869A18-229E-1104-C3DA-3BDF14CBB168}"/>
              </a:ext>
            </a:extLst>
          </p:cNvPr>
          <p:cNvSpPr>
            <a:spLocks noGrp="1"/>
          </p:cNvSpPr>
          <p:nvPr>
            <p:ph type="title"/>
          </p:nvPr>
        </p:nvSpPr>
        <p:spPr>
          <a:xfrm>
            <a:off x="459828" y="-1325563"/>
            <a:ext cx="10515600" cy="1325563"/>
          </a:xfrm>
        </p:spPr>
        <p:txBody>
          <a:bodyPr vert="horz" lIns="91440" tIns="45720" rIns="91440" bIns="45720" rtlCol="0" anchor="b">
            <a:normAutofit/>
          </a:bodyPr>
          <a:lstStyle/>
          <a:p>
            <a:r>
              <a:rPr lang="en-US" dirty="0"/>
              <a:t>The book we need</a:t>
            </a:r>
          </a:p>
        </p:txBody>
      </p:sp>
    </p:spTree>
    <p:extLst>
      <p:ext uri="{BB962C8B-B14F-4D97-AF65-F5344CB8AC3E}">
        <p14:creationId xmlns:p14="http://schemas.microsoft.com/office/powerpoint/2010/main" val="3456095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B13A5-0D59-44BA-B8A9-D150EDEB4AE7}"/>
              </a:ext>
            </a:extLst>
          </p:cNvPr>
          <p:cNvSpPr>
            <a:spLocks noGrp="1"/>
          </p:cNvSpPr>
          <p:nvPr>
            <p:ph type="title"/>
          </p:nvPr>
        </p:nvSpPr>
        <p:spPr/>
        <p:txBody>
          <a:bodyPr/>
          <a:lstStyle/>
          <a:p>
            <a:r>
              <a:rPr lang="en-US"/>
              <a:t>Data-Informed Leadership for Equity</a:t>
            </a:r>
            <a:br>
              <a:rPr lang="en-US"/>
            </a:br>
            <a:endParaRPr lang="en-US"/>
          </a:p>
        </p:txBody>
      </p:sp>
      <p:pic>
        <p:nvPicPr>
          <p:cNvPr id="5" name="Picture 5" descr="3 preschoolers sitting around a table with toys in a preschool classroom">
            <a:extLst>
              <a:ext uri="{FF2B5EF4-FFF2-40B4-BE49-F238E27FC236}">
                <a16:creationId xmlns:a16="http://schemas.microsoft.com/office/drawing/2014/main" id="{016FB0C9-16E5-41DD-A4B7-28E5C58AF184}"/>
              </a:ext>
            </a:extLst>
          </p:cNvPr>
          <p:cNvPicPr>
            <a:picLocks noGrp="1" noChangeAspect="1"/>
          </p:cNvPicPr>
          <p:nvPr>
            <p:ph type="pic" sz="quarter" idx="4294967295"/>
          </p:nvPr>
        </p:nvPicPr>
        <p:blipFill rotWithShape="1">
          <a:blip r:embed="rId3" cstate="screen">
            <a:extLst>
              <a:ext uri="{28A0092B-C50C-407E-A947-70E740481C1C}">
                <a14:useLocalDpi xmlns:a14="http://schemas.microsoft.com/office/drawing/2010/main"/>
              </a:ext>
            </a:extLst>
          </a:blip>
          <a:srcRect/>
          <a:stretch/>
        </p:blipFill>
        <p:spPr>
          <a:xfrm>
            <a:off x="3098800" y="2059645"/>
            <a:ext cx="5994400" cy="3354387"/>
          </a:xfrm>
        </p:spPr>
      </p:pic>
    </p:spTree>
    <p:extLst>
      <p:ext uri="{BB962C8B-B14F-4D97-AF65-F5344CB8AC3E}">
        <p14:creationId xmlns:p14="http://schemas.microsoft.com/office/powerpoint/2010/main" val="1067698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8DC9F-3778-4DC1-8855-0E5B05BD105D}"/>
              </a:ext>
            </a:extLst>
          </p:cNvPr>
          <p:cNvSpPr>
            <a:spLocks noGrp="1"/>
          </p:cNvSpPr>
          <p:nvPr>
            <p:ph type="title"/>
          </p:nvPr>
        </p:nvSpPr>
        <p:spPr/>
        <p:txBody>
          <a:bodyPr/>
          <a:lstStyle/>
          <a:p>
            <a:r>
              <a:rPr lang="en-US" dirty="0"/>
              <a:t>Data-Informed Leadership for Equity </a:t>
            </a:r>
            <a:r>
              <a:rPr lang="en-US" dirty="0">
                <a:solidFill>
                  <a:schemeClr val="bg1"/>
                </a:solidFill>
              </a:rPr>
              <a:t>2</a:t>
            </a:r>
          </a:p>
        </p:txBody>
      </p:sp>
      <p:sp>
        <p:nvSpPr>
          <p:cNvPr id="3" name="Content Placeholder 2">
            <a:extLst>
              <a:ext uri="{FF2B5EF4-FFF2-40B4-BE49-F238E27FC236}">
                <a16:creationId xmlns:a16="http://schemas.microsoft.com/office/drawing/2014/main" id="{A92A6F8D-7106-4404-B5F7-1C5928FF5022}"/>
              </a:ext>
            </a:extLst>
          </p:cNvPr>
          <p:cNvSpPr>
            <a:spLocks noGrp="1"/>
          </p:cNvSpPr>
          <p:nvPr>
            <p:ph idx="1"/>
          </p:nvPr>
        </p:nvSpPr>
        <p:spPr/>
        <p:txBody>
          <a:bodyPr>
            <a:normAutofit/>
          </a:bodyPr>
          <a:lstStyle/>
          <a:p>
            <a:r>
              <a:rPr lang="en-US"/>
              <a:t>Advancing equity takes focus and commitment </a:t>
            </a:r>
          </a:p>
          <a:p>
            <a:r>
              <a:rPr lang="en-US"/>
              <a:t>It requires us to ask the right questions…….</a:t>
            </a:r>
          </a:p>
          <a:p>
            <a:pPr marL="0" indent="0">
              <a:buNone/>
            </a:pPr>
            <a:r>
              <a:rPr lang="en-US"/>
              <a:t>	Reflective, probing questions help build the “data” story that			identifies gaps in outcomes for children and explores adult			capacity around equity</a:t>
            </a:r>
          </a:p>
          <a:p>
            <a:r>
              <a:rPr lang="en-US"/>
              <a:t>Establish a shared language to present data, describe conditions and outcomes and identify root causes of inequities. </a:t>
            </a:r>
          </a:p>
          <a:p>
            <a:endParaRPr lang="en-US"/>
          </a:p>
          <a:p>
            <a:pPr marL="0" indent="0">
              <a:buNone/>
            </a:pPr>
            <a:endParaRPr lang="en-US"/>
          </a:p>
          <a:p>
            <a:pPr marL="0" indent="0">
              <a:buNone/>
            </a:pPr>
            <a:endParaRPr lang="en-US"/>
          </a:p>
        </p:txBody>
      </p:sp>
    </p:spTree>
    <p:extLst>
      <p:ext uri="{BB962C8B-B14F-4D97-AF65-F5344CB8AC3E}">
        <p14:creationId xmlns:p14="http://schemas.microsoft.com/office/powerpoint/2010/main" val="7742288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436c572-21bc-4fc1-bb65-153c842e904d" xsi:nil="true"/>
    <lcf76f155ced4ddcb4097134ff3c332f xmlns="09c8a845-e7a6-41fb-9590-158bae58e4d1">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2C9FC4C8E81C74EA077FD4A6A616E7F" ma:contentTypeVersion="16" ma:contentTypeDescription="Create a new document." ma:contentTypeScope="" ma:versionID="ff47b30e14e5f0798f1601c6ce584dc4">
  <xsd:schema xmlns:xsd="http://www.w3.org/2001/XMLSchema" xmlns:xs="http://www.w3.org/2001/XMLSchema" xmlns:p="http://schemas.microsoft.com/office/2006/metadata/properties" xmlns:ns2="8d8b1221-cb47-43e5-997b-7d0bdebf637a" xmlns:ns3="09c8a845-e7a6-41fb-9590-158bae58e4d1" xmlns:ns4="c436c572-21bc-4fc1-bb65-153c842e904d" targetNamespace="http://schemas.microsoft.com/office/2006/metadata/properties" ma:root="true" ma:fieldsID="40442ad80bc1e17e8eab154c0f35abc0" ns2:_="" ns3:_="" ns4:_="">
    <xsd:import namespace="8d8b1221-cb47-43e5-997b-7d0bdebf637a"/>
    <xsd:import namespace="09c8a845-e7a6-41fb-9590-158bae58e4d1"/>
    <xsd:import namespace="c436c572-21bc-4fc1-bb65-153c842e904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EventHashCode" minOccurs="0"/>
                <xsd:element ref="ns3:MediaServiceGenerationTime" minOccurs="0"/>
                <xsd:element ref="ns3:MediaServiceAutoKeyPoints" minOccurs="0"/>
                <xsd:element ref="ns3:MediaServiceKeyPoints" minOccurs="0"/>
                <xsd:element ref="ns3:MediaLengthInSeconds" minOccurs="0"/>
                <xsd:element ref="ns3:MediaServiceLocation" minOccurs="0"/>
                <xsd:element ref="ns3: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8b1221-cb47-43e5-997b-7d0bdebf637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9c8a845-e7a6-41fb-9590-158bae58e4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3fdc6da-32ca-4a2b-983e-32d6a4a8ae6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436c572-21bc-4fc1-bb65-153c842e904d"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780e1644-1452-4b3d-990c-3b27352efd04}" ma:internalName="TaxCatchAll" ma:showField="CatchAllData" ma:web="c436c572-21bc-4fc1-bb65-153c842e904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7A55D86-83A8-4A00-A882-E44A6296FAA3}">
  <ds:schemaRefs>
    <ds:schemaRef ds:uri="http://schemas.openxmlformats.org/package/2006/metadata/core-properties"/>
    <ds:schemaRef ds:uri="c436c572-21bc-4fc1-bb65-153c842e904d"/>
    <ds:schemaRef ds:uri="09c8a845-e7a6-41fb-9590-158bae58e4d1"/>
    <ds:schemaRef ds:uri="http://schemas.microsoft.com/office/2006/documentManagement/types"/>
    <ds:schemaRef ds:uri="http://purl.org/dc/terms/"/>
    <ds:schemaRef ds:uri="http://purl.org/dc/elements/1.1/"/>
    <ds:schemaRef ds:uri="http://purl.org/dc/dcmitype/"/>
    <ds:schemaRef ds:uri="http://schemas.microsoft.com/office/infopath/2007/PartnerControls"/>
    <ds:schemaRef ds:uri="8d8b1221-cb47-43e5-997b-7d0bdebf637a"/>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153763F2-377D-4166-B932-E9DD71A0CF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8b1221-cb47-43e5-997b-7d0bdebf637a"/>
    <ds:schemaRef ds:uri="09c8a845-e7a6-41fb-9590-158bae58e4d1"/>
    <ds:schemaRef ds:uri="c436c572-21bc-4fc1-bb65-153c842e90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5868ADE-723D-4E89-9BCF-A8241344890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682</TotalTime>
  <Words>4612</Words>
  <Application>Microsoft Office PowerPoint</Application>
  <PresentationFormat>Widescreen</PresentationFormat>
  <Paragraphs>509</Paragraphs>
  <Slides>59</Slides>
  <Notes>33</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59</vt:i4>
      </vt:variant>
    </vt:vector>
  </HeadingPairs>
  <TitlesOfParts>
    <vt:vector size="75" baseType="lpstr">
      <vt:lpstr>AdvOT44ee9141.I</vt:lpstr>
      <vt:lpstr>AdvOT8cb2ddbd</vt:lpstr>
      <vt:lpstr>AdvOT8cb2ddbd+20</vt:lpstr>
      <vt:lpstr>-apple-system</vt:lpstr>
      <vt:lpstr>Arial</vt:lpstr>
      <vt:lpstr>ArialMT</vt:lpstr>
      <vt:lpstr>Calibri</vt:lpstr>
      <vt:lpstr>Cavolini</vt:lpstr>
      <vt:lpstr>Comic Sans MS</vt:lpstr>
      <vt:lpstr>Courier New</vt:lpstr>
      <vt:lpstr>ff-meta-web-pro</vt:lpstr>
      <vt:lpstr>sohne</vt:lpstr>
      <vt:lpstr>System Font Regular</vt:lpstr>
      <vt:lpstr>Tahoma</vt:lpstr>
      <vt:lpstr>Wingdings</vt:lpstr>
      <vt:lpstr>Office Theme</vt:lpstr>
      <vt:lpstr>Data Leadership: What It Means for Equity </vt:lpstr>
      <vt:lpstr>Welcome</vt:lpstr>
      <vt:lpstr>Data Leadership – What it Means for Equity 2</vt:lpstr>
      <vt:lpstr>Agenda </vt:lpstr>
      <vt:lpstr>Definitions </vt:lpstr>
      <vt:lpstr>Leadership</vt:lpstr>
      <vt:lpstr>The book we need</vt:lpstr>
      <vt:lpstr>Data-Informed Leadership for Equity </vt:lpstr>
      <vt:lpstr>Data-Informed Leadership for Equity 2</vt:lpstr>
      <vt:lpstr>Data-Informed Leadership for Equity 3 </vt:lpstr>
      <vt:lpstr>Is using data to address equity  an adaptive or technical problem?</vt:lpstr>
      <vt:lpstr>Leadership Critical for Successful Data Culture</vt:lpstr>
      <vt:lpstr>Data-Informed Leadership for Equity 4</vt:lpstr>
      <vt:lpstr>Data-Informed Leadership for Equity 5</vt:lpstr>
      <vt:lpstr>Data-Informed Leadership for Equity 6</vt:lpstr>
      <vt:lpstr>Engage in a Cycle of Inquiry</vt:lpstr>
      <vt:lpstr>Data-Informed Leadership for  Equity Discussion</vt:lpstr>
      <vt:lpstr>Data don’t drive</vt:lpstr>
      <vt:lpstr>How can data help?</vt:lpstr>
      <vt:lpstr>Data Informed Leadership for Equity </vt:lpstr>
      <vt:lpstr>Three Key Drivers </vt:lpstr>
      <vt:lpstr>Critical Equity Questions</vt:lpstr>
      <vt:lpstr>Critical Equity Questions 2</vt:lpstr>
      <vt:lpstr>Critical Equity Questions 3</vt:lpstr>
      <vt:lpstr>Critical Equity Questions 4</vt:lpstr>
      <vt:lpstr>Preschool Expulsion &amp; Suspension</vt:lpstr>
      <vt:lpstr>Critical Equity Questions 5</vt:lpstr>
      <vt:lpstr>Critical Equity Questions 6</vt:lpstr>
      <vt:lpstr>Critical Equity Questions 7</vt:lpstr>
      <vt:lpstr>Equity Critical Questions</vt:lpstr>
      <vt:lpstr>Infusing Equity in the  Data Life Cycle</vt:lpstr>
      <vt:lpstr>Brain science is critical to using data to promote equity</vt:lpstr>
      <vt:lpstr>Don’t wait to build the infrastructure</vt:lpstr>
      <vt:lpstr>Data are not neutral</vt:lpstr>
      <vt:lpstr>Calculating a metric to look at who is being served</vt:lpstr>
      <vt:lpstr>Small groups</vt:lpstr>
      <vt:lpstr>A new way of thinking about your data</vt:lpstr>
      <vt:lpstr>Four Principles to Guide Civil Society’s Use of Digital Data</vt:lpstr>
      <vt:lpstr>Embed equity into every step of the data use process/data life cycle</vt:lpstr>
      <vt:lpstr>1. Planning/design for data collection </vt:lpstr>
      <vt:lpstr>1. Planning/design for data collection 2 </vt:lpstr>
      <vt:lpstr>2. Data Collection</vt:lpstr>
      <vt:lpstr>3. Data Analysis</vt:lpstr>
      <vt:lpstr>New practice shows improvement for Outcome B, SS2</vt:lpstr>
      <vt:lpstr>But is there more to the story?</vt:lpstr>
      <vt:lpstr>5. Reporting and Interpretation</vt:lpstr>
      <vt:lpstr>Toxic stress and children’s outcomes</vt:lpstr>
      <vt:lpstr>Study on black children’s autism diagnosis</vt:lpstr>
      <vt:lpstr>Language is power</vt:lpstr>
      <vt:lpstr>Instead of jargon</vt:lpstr>
      <vt:lpstr>4. Reporting and Interpretation</vt:lpstr>
      <vt:lpstr>Provide the finding with the figures</vt:lpstr>
      <vt:lpstr>Involving Stakeholders </vt:lpstr>
      <vt:lpstr>5. Dissemination</vt:lpstr>
      <vt:lpstr>6.  Taking Action (Data Use)</vt:lpstr>
      <vt:lpstr>7.  Taking Action (Data Use)</vt:lpstr>
      <vt:lpstr>You need to be a data leader for equity</vt:lpstr>
      <vt:lpstr>Want to learn more?</vt:lpstr>
      <vt:lpstr>Thank you</vt:lpstr>
    </vt:vector>
  </TitlesOfParts>
  <Manager/>
  <Company>SRI International</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The DaSy Center</dc:creator>
  <cp:keywords/>
  <dc:description/>
  <cp:lastModifiedBy>Wagner, Christine D</cp:lastModifiedBy>
  <cp:revision>12</cp:revision>
  <dcterms:created xsi:type="dcterms:W3CDTF">2020-09-01T15:49:59Z</dcterms:created>
  <dcterms:modified xsi:type="dcterms:W3CDTF">2022-08-01T20:53:02Z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0x010100C2C9FC4C8E81C74EA077FD4A6A616E7F</vt:lpwstr>
  </property>
  <property fmtid="{D5CDD505-2E9C-101B-9397-08002B2CF9AE}" pid="3" name="MediaServiceImageTags">
    <vt:lpwstr/>
  </property>
</Properties>
</file>