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F79DB6-4C04-4989-BB61-1C964AD44AD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029091-C76A-417A-A5D3-2F20B2E6F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29091-C76A-417A-A5D3-2F20B2E6FA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29091-C76A-417A-A5D3-2F20B2E6FA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1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533400"/>
            <a:ext cx="990600" cy="701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2" descr="e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533400"/>
            <a:ext cx="990600" cy="701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974CBE-B564-40C3-A9FD-EAA76BFDD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 descr="eip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2400" y="304800"/>
            <a:ext cx="990600" cy="701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hliv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1752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NY </a:t>
            </a:r>
            <a:r>
              <a:rPr lang="en-US" sz="3600" dirty="0" smtClean="0"/>
              <a:t>Part C Early Intervention </a:t>
            </a:r>
            <a:r>
              <a:rPr lang="en-US" sz="3600" dirty="0" smtClean="0"/>
              <a:t>Program – Incorporating Learn The Signs. Act Early in Child Find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701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Donna M Noyes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PhD,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Co-Part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Coordinator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Kirsten Siegenthaler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MSPH, Part C Data manager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June 27,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Portal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physicians after they were trained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t="27353" r="20588" b="30294"/>
          <a:stretch/>
        </p:blipFill>
        <p:spPr bwMode="auto">
          <a:xfrm>
            <a:off x="1828801" y="2169045"/>
            <a:ext cx="7185718" cy="43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667147" y="1981200"/>
            <a:ext cx="1457054" cy="2514600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59036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order DOH and LTSAE materials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09773" y="3689028"/>
            <a:ext cx="1091021" cy="932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33500" y="2877236"/>
            <a:ext cx="667294" cy="4663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2877236"/>
            <a:ext cx="151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find local resources for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2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Promote pediatricians’ </a:t>
            </a:r>
            <a:r>
              <a:rPr lang="en-US" dirty="0"/>
              <a:t>knowledge and understanding of ASDs and </a:t>
            </a:r>
            <a:r>
              <a:rPr lang="en-US" dirty="0" smtClean="0"/>
              <a:t>adherence </a:t>
            </a:r>
            <a:r>
              <a:rPr lang="en-US" dirty="0"/>
              <a:t>to American Academy of Pediatrics </a:t>
            </a:r>
            <a:r>
              <a:rPr lang="en-US" dirty="0" smtClean="0"/>
              <a:t>guidelines </a:t>
            </a:r>
            <a:r>
              <a:rPr lang="en-US" dirty="0"/>
              <a:t>for universal screening of toddlers for </a:t>
            </a:r>
            <a:r>
              <a:rPr lang="en-US" dirty="0" smtClean="0"/>
              <a:t>ASDs</a:t>
            </a:r>
          </a:p>
          <a:p>
            <a:r>
              <a:rPr lang="en-US" dirty="0" smtClean="0"/>
              <a:t>Full protocol available on-line</a:t>
            </a:r>
          </a:p>
          <a:p>
            <a:r>
              <a:rPr lang="en-US" dirty="0" smtClean="0"/>
              <a:t>Desk Reference distributed to pediatricians across the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Live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6/27/2014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797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SUNY Albany School of Public Health</a:t>
            </a:r>
          </a:p>
          <a:p>
            <a:r>
              <a:rPr lang="en-US" dirty="0" smtClean="0"/>
              <a:t>CDC LTSAE Grant</a:t>
            </a:r>
          </a:p>
          <a:p>
            <a:r>
              <a:rPr lang="en-US" dirty="0" smtClean="0"/>
              <a:t>Podcast </a:t>
            </a:r>
            <a:r>
              <a:rPr lang="en-US" dirty="0"/>
              <a:t>on April 19, 2012 </a:t>
            </a:r>
            <a:endParaRPr lang="en-US" dirty="0" smtClean="0"/>
          </a:p>
          <a:p>
            <a:r>
              <a:rPr lang="en-US" dirty="0" smtClean="0"/>
              <a:t>CDC </a:t>
            </a:r>
            <a:r>
              <a:rPr lang="en-US" dirty="0"/>
              <a:t>“</a:t>
            </a:r>
            <a:r>
              <a:rPr lang="en-US" i="1" dirty="0"/>
              <a:t>Learn the Signs. Act Early.</a:t>
            </a:r>
            <a:r>
              <a:rPr lang="en-US" dirty="0"/>
              <a:t>”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video </a:t>
            </a:r>
            <a:r>
              <a:rPr lang="en-US" dirty="0"/>
              <a:t>“Baby Steps</a:t>
            </a:r>
            <a:r>
              <a:rPr lang="en-US" dirty="0" smtClean="0"/>
              <a:t>”</a:t>
            </a:r>
          </a:p>
          <a:p>
            <a:r>
              <a:rPr lang="en-US" dirty="0"/>
              <a:t>1,607 </a:t>
            </a:r>
            <a:r>
              <a:rPr lang="en-US" dirty="0" smtClean="0"/>
              <a:t>registrants live</a:t>
            </a:r>
          </a:p>
          <a:p>
            <a:r>
              <a:rPr lang="en-US" dirty="0" smtClean="0"/>
              <a:t>337 views after</a:t>
            </a:r>
          </a:p>
          <a:p>
            <a:r>
              <a:rPr lang="en-US" dirty="0" smtClean="0"/>
              <a:t>Free </a:t>
            </a:r>
            <a:r>
              <a:rPr lang="en-US" dirty="0"/>
              <a:t>online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www.phlive.org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t="21000" r="22464" b="19706"/>
          <a:stretch/>
        </p:blipFill>
        <p:spPr bwMode="auto">
          <a:xfrm>
            <a:off x="6324600" y="1523433"/>
            <a:ext cx="2227730" cy="20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0" t="23177" r="17353" b="27236"/>
          <a:stretch/>
        </p:blipFill>
        <p:spPr bwMode="auto">
          <a:xfrm>
            <a:off x="4816057" y="3518647"/>
            <a:ext cx="4138918" cy="25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 Early Intervention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NYS Department of Health is Lead Agency</a:t>
            </a:r>
          </a:p>
          <a:p>
            <a:r>
              <a:rPr lang="en-US" dirty="0" smtClean="0"/>
              <a:t>One of the nation’s largest early intervention systems, serving approximately 68,000 children annually</a:t>
            </a:r>
          </a:p>
          <a:p>
            <a:r>
              <a:rPr lang="en-US" dirty="0" smtClean="0"/>
              <a:t>Local programs are administered by 57 counties and New York City</a:t>
            </a:r>
          </a:p>
          <a:p>
            <a:r>
              <a:rPr lang="en-US" dirty="0" smtClean="0"/>
              <a:t>Comprehensive child find system and public awareness program to ensure eligible infants and toddlers are identified, located, and referred for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9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Implementation Grant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State </a:t>
            </a:r>
            <a:r>
              <a:rPr lang="en-US" sz="3000" dirty="0"/>
              <a:t>Implementation Grant to Improve Services for Children with ASD and </a:t>
            </a:r>
            <a:r>
              <a:rPr lang="en-US" sz="3000" dirty="0" smtClean="0"/>
              <a:t>other disabilities and their </a:t>
            </a:r>
            <a:r>
              <a:rPr lang="en-US" sz="3000" dirty="0"/>
              <a:t>families (Sept 2009 – Aug 2011)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Health Resources and Services Administration, H6MMC15104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Funded in Year </a:t>
            </a:r>
            <a:r>
              <a:rPr lang="en-US" dirty="0" smtClean="0"/>
              <a:t>2 of the federal initiative for </a:t>
            </a:r>
            <a:r>
              <a:rPr lang="en-US" dirty="0"/>
              <a:t>two </a:t>
            </a:r>
            <a:r>
              <a:rPr lang="en-US" dirty="0" smtClean="0"/>
              <a:t>years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Major goals included improving adherence to AAP guidelines for ASD screening of 18 &amp; 24 month olds &amp; increasing public awareness of early signs of ASD and other developmental disabilities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Important opportunity to incorporate Learn the Signs. Act Early. as part of Child Find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8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the Signs. Act Early.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New York Part C Early Intervention Program has incorporated LTSAE campaign materials and messages in many ways over past 4 years:</a:t>
            </a:r>
          </a:p>
          <a:p>
            <a:endParaRPr lang="en-US" sz="1200" dirty="0" smtClean="0"/>
          </a:p>
          <a:p>
            <a:pPr lvl="1"/>
            <a:r>
              <a:rPr lang="en-US" sz="2800" dirty="0" smtClean="0"/>
              <a:t>Brochure and Poster for the public</a:t>
            </a:r>
          </a:p>
          <a:p>
            <a:pPr lvl="1"/>
            <a:r>
              <a:rPr lang="en-US" sz="2800" dirty="0" smtClean="0"/>
              <a:t>Public Library campaign</a:t>
            </a:r>
          </a:p>
          <a:p>
            <a:pPr lvl="1"/>
            <a:r>
              <a:rPr lang="en-US" sz="2800" dirty="0" smtClean="0"/>
              <a:t>Social Media Campaigns</a:t>
            </a:r>
          </a:p>
          <a:p>
            <a:pPr lvl="1"/>
            <a:r>
              <a:rPr lang="en-US" sz="2800" dirty="0" smtClean="0"/>
              <a:t>Physician Grand Rounds and CME Trainings</a:t>
            </a:r>
          </a:p>
          <a:p>
            <a:pPr lvl="1"/>
            <a:r>
              <a:rPr lang="en-US" sz="2800" dirty="0" smtClean="0"/>
              <a:t>Online Portal for </a:t>
            </a:r>
            <a:r>
              <a:rPr lang="en-US" sz="2800" dirty="0" smtClean="0"/>
              <a:t>Physicians</a:t>
            </a:r>
          </a:p>
          <a:p>
            <a:pPr lvl="1"/>
            <a:r>
              <a:rPr lang="en-US" sz="2800" dirty="0" smtClean="0"/>
              <a:t>Best Practice Protocol for Early Screening for ASD</a:t>
            </a:r>
            <a:endParaRPr lang="en-US" sz="2800" dirty="0" smtClean="0"/>
          </a:p>
          <a:p>
            <a:pPr lvl="1"/>
            <a:r>
              <a:rPr lang="en-US" sz="2800" dirty="0" smtClean="0"/>
              <a:t>Public Health Live broadcast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35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and Poster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r>
              <a:rPr lang="en-US" dirty="0" smtClean="0"/>
              <a:t>Available in 3 languages: 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Spanish </a:t>
            </a:r>
          </a:p>
          <a:p>
            <a:pPr lvl="1"/>
            <a:r>
              <a:rPr lang="en-US" dirty="0" smtClean="0"/>
              <a:t>Mandarin</a:t>
            </a:r>
          </a:p>
          <a:p>
            <a:r>
              <a:rPr lang="en-US" dirty="0" smtClean="0"/>
              <a:t>Incorporated in many initiatives</a:t>
            </a:r>
          </a:p>
          <a:p>
            <a:r>
              <a:rPr lang="en-US" dirty="0" smtClean="0"/>
              <a:t>Tens of thousands distributed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t="11824" r="41214" b="6824"/>
          <a:stretch/>
        </p:blipFill>
        <p:spPr bwMode="auto">
          <a:xfrm>
            <a:off x="5105400" y="1295400"/>
            <a:ext cx="3274500" cy="49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4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Library Campaigns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621242" cy="4572000"/>
          </a:xfrm>
        </p:spPr>
        <p:txBody>
          <a:bodyPr/>
          <a:lstStyle/>
          <a:p>
            <a:r>
              <a:rPr lang="en-US" dirty="0" smtClean="0"/>
              <a:t>First year: 173 public library branches</a:t>
            </a:r>
          </a:p>
          <a:p>
            <a:r>
              <a:rPr lang="en-US" dirty="0" smtClean="0"/>
              <a:t>Second year: 295 public library branches</a:t>
            </a:r>
          </a:p>
          <a:p>
            <a:pPr lvl="1"/>
            <a:r>
              <a:rPr lang="en-US" dirty="0" smtClean="0"/>
              <a:t>Library Connections (NJ librarians)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12000" r="32835" b="7176"/>
          <a:stretch/>
        </p:blipFill>
        <p:spPr bwMode="auto">
          <a:xfrm>
            <a:off x="7502604" y="1470505"/>
            <a:ext cx="1394012" cy="43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10824" r="9081" b="61647"/>
          <a:stretch/>
        </p:blipFill>
        <p:spPr bwMode="auto">
          <a:xfrm>
            <a:off x="230777" y="2858588"/>
            <a:ext cx="5550486" cy="11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8" t="10235" r="45515" b="5029"/>
          <a:stretch/>
        </p:blipFill>
        <p:spPr bwMode="auto">
          <a:xfrm>
            <a:off x="5912220" y="2823754"/>
            <a:ext cx="158820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12000" r="17722" b="7177"/>
          <a:stretch/>
        </p:blipFill>
        <p:spPr bwMode="auto">
          <a:xfrm>
            <a:off x="381000" y="3923847"/>
            <a:ext cx="3429000" cy="26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t="11824" r="41214" b="6824"/>
          <a:stretch/>
        </p:blipFill>
        <p:spPr bwMode="auto">
          <a:xfrm>
            <a:off x="4034117" y="3926024"/>
            <a:ext cx="17471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3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Campaigns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Bureau of Marketing and Creative Communication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Promote awareness, early screening for autism and developmental delays</a:t>
            </a:r>
          </a:p>
          <a:p>
            <a:r>
              <a:rPr lang="en-US" dirty="0" smtClean="0"/>
              <a:t>Connect families to resources in NY and nationally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6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Rounds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dirty="0" smtClean="0"/>
              <a:t>NYS Association </a:t>
            </a:r>
            <a:r>
              <a:rPr lang="en-US" dirty="0"/>
              <a:t>of Family </a:t>
            </a:r>
            <a:r>
              <a:rPr lang="en-US" dirty="0" smtClean="0"/>
              <a:t>Physicians</a:t>
            </a:r>
          </a:p>
          <a:p>
            <a:r>
              <a:rPr lang="en-US" dirty="0" smtClean="0"/>
              <a:t>CDC developed </a:t>
            </a:r>
          </a:p>
          <a:p>
            <a:r>
              <a:rPr lang="en-US" dirty="0" smtClean="0"/>
              <a:t>Autism </a:t>
            </a:r>
            <a:r>
              <a:rPr lang="en-US" dirty="0"/>
              <a:t>Case Training (ACT)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5 grand rounds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19764" r="12868" b="15647"/>
          <a:stretch/>
        </p:blipFill>
        <p:spPr bwMode="auto">
          <a:xfrm>
            <a:off x="4114800" y="1828801"/>
            <a:ext cx="4794769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1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CME Trainings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4CBE-B564-40C3-A9FD-EAA76BFDD9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Collaborations:</a:t>
            </a:r>
          </a:p>
          <a:p>
            <a:pPr lvl="1"/>
            <a:r>
              <a:rPr lang="en-US" dirty="0" smtClean="0"/>
              <a:t>NYS Academies of Pediatricians &amp; Family Physicians</a:t>
            </a:r>
          </a:p>
          <a:p>
            <a:pPr lvl="1"/>
            <a:r>
              <a:rPr lang="en-US" dirty="0" smtClean="0"/>
              <a:t>University Centers for Excellence in Developmental Disabilities</a:t>
            </a:r>
          </a:p>
          <a:p>
            <a:pPr lvl="1"/>
            <a:r>
              <a:rPr lang="en-US" dirty="0" smtClean="0"/>
              <a:t>Hunter College and FAR Fund</a:t>
            </a:r>
          </a:p>
          <a:p>
            <a:r>
              <a:rPr lang="en-US" dirty="0" smtClean="0"/>
              <a:t>Two-Night 6 hour curriculum</a:t>
            </a:r>
          </a:p>
          <a:p>
            <a:pPr lvl="1"/>
            <a:r>
              <a:rPr lang="en-US" b="1" dirty="0" smtClean="0"/>
              <a:t>Part 1: </a:t>
            </a:r>
            <a:r>
              <a:rPr lang="en-US" b="1" dirty="0"/>
              <a:t>Screening, Diagnosis, Early Identification and Referral of children with </a:t>
            </a:r>
            <a:r>
              <a:rPr lang="en-US" b="1" dirty="0" smtClean="0"/>
              <a:t>ASDs</a:t>
            </a:r>
          </a:p>
          <a:p>
            <a:pPr lvl="1"/>
            <a:r>
              <a:rPr lang="en-US" b="1" dirty="0" smtClean="0"/>
              <a:t>Part 2: </a:t>
            </a:r>
            <a:r>
              <a:rPr lang="en-US" b="1" dirty="0"/>
              <a:t>Communicating with Parents, Evidence Based Interventions and Alternative Medicine Interventions</a:t>
            </a:r>
            <a:endParaRPr lang="en-US" dirty="0" smtClean="0"/>
          </a:p>
          <a:p>
            <a:r>
              <a:rPr lang="en-US" dirty="0" smtClean="0"/>
              <a:t>Abbreviated curriculum in 2 ½ hours</a:t>
            </a:r>
          </a:p>
          <a:p>
            <a:pPr lvl="1"/>
            <a:r>
              <a:rPr lang="en-US" dirty="0"/>
              <a:t>Annual and regional meetings of the academies’ members</a:t>
            </a:r>
          </a:p>
          <a:p>
            <a:pPr lvl="1"/>
            <a:r>
              <a:rPr lang="en-US" dirty="0"/>
              <a:t>Department sponsored meetings for physicians</a:t>
            </a:r>
          </a:p>
          <a:p>
            <a:r>
              <a:rPr lang="en-US" dirty="0" smtClean="0"/>
              <a:t>Over 300 physicians attended the trainings</a:t>
            </a:r>
          </a:p>
          <a:p>
            <a:pPr lvl="1"/>
            <a:r>
              <a:rPr lang="en-US" dirty="0" smtClean="0"/>
              <a:t>Parents acted as trainers</a:t>
            </a:r>
          </a:p>
          <a:p>
            <a:pPr lvl="1"/>
            <a:r>
              <a:rPr lang="en-US" dirty="0" smtClean="0"/>
              <a:t>Local Part C Early Intervention Officials attended to reinforce connections with physicians and to promote referrals to EI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4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344</TotalTime>
  <Words>556</Words>
  <Application>Microsoft Office PowerPoint</Application>
  <PresentationFormat>On-screen Show (4:3)</PresentationFormat>
  <Paragraphs>106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 NY Part C Early Intervention Program – Incorporating Learn The Signs. Act Early in Child Find</vt:lpstr>
      <vt:lpstr>NYS Early Intervention Program</vt:lpstr>
      <vt:lpstr>State Implementation Grant</vt:lpstr>
      <vt:lpstr>Learn the Signs. Act Early.</vt:lpstr>
      <vt:lpstr>Brochure and Poster</vt:lpstr>
      <vt:lpstr>Public Library Campaigns</vt:lpstr>
      <vt:lpstr>Social Media Campaigns</vt:lpstr>
      <vt:lpstr>Grand Rounds</vt:lpstr>
      <vt:lpstr>CME Trainings</vt:lpstr>
      <vt:lpstr>Online Portal</vt:lpstr>
      <vt:lpstr>Best Practice Protocol</vt:lpstr>
      <vt:lpstr>Public Health Live</vt:lpstr>
    </vt:vector>
  </TitlesOfParts>
  <Company>NYSDOH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HRSA  Combating Autism Act</dc:title>
  <dc:creator>kjj03</dc:creator>
  <cp:lastModifiedBy>dmn02</cp:lastModifiedBy>
  <cp:revision>21</cp:revision>
  <cp:lastPrinted>2014-06-25T20:05:01Z</cp:lastPrinted>
  <dcterms:created xsi:type="dcterms:W3CDTF">2012-01-23T21:05:27Z</dcterms:created>
  <dcterms:modified xsi:type="dcterms:W3CDTF">2014-06-26T16:26:17Z</dcterms:modified>
</cp:coreProperties>
</file>