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8" r:id="rId1"/>
  </p:sldMasterIdLst>
  <p:notesMasterIdLst>
    <p:notesMasterId r:id="rId20"/>
  </p:notesMasterIdLst>
  <p:handoutMasterIdLst>
    <p:handoutMasterId r:id="rId21"/>
  </p:handoutMasterIdLst>
  <p:sldIdLst>
    <p:sldId id="256" r:id="rId2"/>
    <p:sldId id="292" r:id="rId3"/>
    <p:sldId id="272" r:id="rId4"/>
    <p:sldId id="302" r:id="rId5"/>
    <p:sldId id="279" r:id="rId6"/>
    <p:sldId id="273" r:id="rId7"/>
    <p:sldId id="285" r:id="rId8"/>
    <p:sldId id="300" r:id="rId9"/>
    <p:sldId id="309" r:id="rId10"/>
    <p:sldId id="280" r:id="rId11"/>
    <p:sldId id="297" r:id="rId12"/>
    <p:sldId id="296" r:id="rId13"/>
    <p:sldId id="305" r:id="rId14"/>
    <p:sldId id="307" r:id="rId15"/>
    <p:sldId id="308" r:id="rId16"/>
    <p:sldId id="277" r:id="rId17"/>
    <p:sldId id="278" r:id="rId18"/>
    <p:sldId id="263" r:id="rId19"/>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99" autoAdjust="0"/>
  </p:normalViewPr>
  <p:slideViewPr>
    <p:cSldViewPr>
      <p:cViewPr varScale="1">
        <p:scale>
          <a:sx n="31" d="100"/>
          <a:sy n="31" d="100"/>
        </p:scale>
        <p:origin x="-4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305" cy="469180"/>
          </a:xfrm>
          <a:prstGeom prst="rect">
            <a:avLst/>
          </a:prstGeom>
        </p:spPr>
        <p:txBody>
          <a:bodyPr vert="horz" lIns="92517" tIns="46258" rIns="92517" bIns="46258" rtlCol="0"/>
          <a:lstStyle>
            <a:lvl1pPr algn="l">
              <a:defRPr sz="1200"/>
            </a:lvl1pPr>
          </a:lstStyle>
          <a:p>
            <a:endParaRPr lang="en-US" dirty="0"/>
          </a:p>
        </p:txBody>
      </p:sp>
      <p:sp>
        <p:nvSpPr>
          <p:cNvPr id="3" name="Date Placeholder 2"/>
          <p:cNvSpPr>
            <a:spLocks noGrp="1"/>
          </p:cNvSpPr>
          <p:nvPr>
            <p:ph type="dt" sz="quarter" idx="1"/>
          </p:nvPr>
        </p:nvSpPr>
        <p:spPr>
          <a:xfrm>
            <a:off x="4009165" y="1"/>
            <a:ext cx="3066305" cy="469180"/>
          </a:xfrm>
          <a:prstGeom prst="rect">
            <a:avLst/>
          </a:prstGeom>
        </p:spPr>
        <p:txBody>
          <a:bodyPr vert="horz" lIns="92517" tIns="46258" rIns="92517" bIns="46258" rtlCol="0"/>
          <a:lstStyle>
            <a:lvl1pPr algn="r">
              <a:defRPr sz="1200"/>
            </a:lvl1pPr>
          </a:lstStyle>
          <a:p>
            <a:fld id="{70291E31-2E4C-4DDA-875C-B6B96A2AD2CC}" type="datetimeFigureOut">
              <a:rPr lang="en-US" smtClean="0"/>
              <a:pPr/>
              <a:t>7/24/14</a:t>
            </a:fld>
            <a:endParaRPr lang="en-US" dirty="0"/>
          </a:p>
        </p:txBody>
      </p:sp>
      <p:sp>
        <p:nvSpPr>
          <p:cNvPr id="4" name="Footer Placeholder 3"/>
          <p:cNvSpPr>
            <a:spLocks noGrp="1"/>
          </p:cNvSpPr>
          <p:nvPr>
            <p:ph type="ftr" sz="quarter" idx="2"/>
          </p:nvPr>
        </p:nvSpPr>
        <p:spPr>
          <a:xfrm>
            <a:off x="0" y="8922452"/>
            <a:ext cx="3066305" cy="469180"/>
          </a:xfrm>
          <a:prstGeom prst="rect">
            <a:avLst/>
          </a:prstGeom>
        </p:spPr>
        <p:txBody>
          <a:bodyPr vert="horz" lIns="92517" tIns="46258" rIns="92517" bIns="462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9165" y="8922452"/>
            <a:ext cx="3066305" cy="469180"/>
          </a:xfrm>
          <a:prstGeom prst="rect">
            <a:avLst/>
          </a:prstGeom>
        </p:spPr>
        <p:txBody>
          <a:bodyPr vert="horz" lIns="92517" tIns="46258" rIns="92517" bIns="46258" rtlCol="0" anchor="b"/>
          <a:lstStyle>
            <a:lvl1pPr algn="r">
              <a:defRPr sz="1200"/>
            </a:lvl1pPr>
          </a:lstStyle>
          <a:p>
            <a:fld id="{D79D0FE5-48F8-463E-9AC2-0FF5AA3EDD81}" type="slidenum">
              <a:rPr lang="en-US" smtClean="0"/>
              <a:pPr/>
              <a:t>‹#›</a:t>
            </a:fld>
            <a:endParaRPr lang="en-US" dirty="0"/>
          </a:p>
        </p:txBody>
      </p:sp>
    </p:spTree>
    <p:extLst>
      <p:ext uri="{BB962C8B-B14F-4D97-AF65-F5344CB8AC3E}">
        <p14:creationId xmlns:p14="http://schemas.microsoft.com/office/powerpoint/2010/main" val="17868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374" cy="469983"/>
          </a:xfrm>
          <a:prstGeom prst="rect">
            <a:avLst/>
          </a:prstGeom>
        </p:spPr>
        <p:txBody>
          <a:bodyPr vert="horz" lIns="92341" tIns="46171" rIns="92341" bIns="46171" rtlCol="0"/>
          <a:lstStyle>
            <a:lvl1pPr algn="l">
              <a:defRPr sz="1200"/>
            </a:lvl1pPr>
          </a:lstStyle>
          <a:p>
            <a:endParaRPr lang="en-US" dirty="0"/>
          </a:p>
        </p:txBody>
      </p:sp>
      <p:sp>
        <p:nvSpPr>
          <p:cNvPr id="3" name="Date Placeholder 2"/>
          <p:cNvSpPr>
            <a:spLocks noGrp="1"/>
          </p:cNvSpPr>
          <p:nvPr>
            <p:ph type="dt" idx="1"/>
          </p:nvPr>
        </p:nvSpPr>
        <p:spPr>
          <a:xfrm>
            <a:off x="4008099" y="1"/>
            <a:ext cx="3067374" cy="469983"/>
          </a:xfrm>
          <a:prstGeom prst="rect">
            <a:avLst/>
          </a:prstGeom>
        </p:spPr>
        <p:txBody>
          <a:bodyPr vert="horz" lIns="92341" tIns="46171" rIns="92341" bIns="46171" rtlCol="0"/>
          <a:lstStyle>
            <a:lvl1pPr algn="r">
              <a:defRPr sz="1200"/>
            </a:lvl1pPr>
          </a:lstStyle>
          <a:p>
            <a:fld id="{24F1C9D1-8691-4FC1-A255-218A76C152A6}" type="datetimeFigureOut">
              <a:rPr lang="en-US" smtClean="0"/>
              <a:pPr/>
              <a:t>7/24/14</a:t>
            </a:fld>
            <a:endParaRPr lang="en-US" dirty="0"/>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2341" tIns="46171" rIns="92341" bIns="46171" rtlCol="0" anchor="ctr"/>
          <a:lstStyle/>
          <a:p>
            <a:endParaRPr lang="en-US" dirty="0"/>
          </a:p>
        </p:txBody>
      </p:sp>
      <p:sp>
        <p:nvSpPr>
          <p:cNvPr id="5" name="Notes Placeholder 4"/>
          <p:cNvSpPr>
            <a:spLocks noGrp="1"/>
          </p:cNvSpPr>
          <p:nvPr>
            <p:ph type="body" sz="quarter" idx="3"/>
          </p:nvPr>
        </p:nvSpPr>
        <p:spPr>
          <a:xfrm>
            <a:off x="708350" y="4462430"/>
            <a:ext cx="5660378" cy="4226637"/>
          </a:xfrm>
          <a:prstGeom prst="rect">
            <a:avLst/>
          </a:prstGeom>
        </p:spPr>
        <p:txBody>
          <a:bodyPr vert="horz" lIns="92341" tIns="46171" rIns="92341" bIns="461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21652"/>
            <a:ext cx="3067374" cy="469983"/>
          </a:xfrm>
          <a:prstGeom prst="rect">
            <a:avLst/>
          </a:prstGeom>
        </p:spPr>
        <p:txBody>
          <a:bodyPr vert="horz" lIns="92341" tIns="46171" rIns="92341" bIns="461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099" y="8921652"/>
            <a:ext cx="3067374" cy="469983"/>
          </a:xfrm>
          <a:prstGeom prst="rect">
            <a:avLst/>
          </a:prstGeom>
        </p:spPr>
        <p:txBody>
          <a:bodyPr vert="horz" lIns="92341" tIns="46171" rIns="92341" bIns="46171" rtlCol="0" anchor="b"/>
          <a:lstStyle>
            <a:lvl1pPr algn="r">
              <a:defRPr sz="1200"/>
            </a:lvl1pPr>
          </a:lstStyle>
          <a:p>
            <a:fld id="{5ABDF6C2-4449-4F3F-BEAC-5BEAF27523B3}" type="slidenum">
              <a:rPr lang="en-US" smtClean="0"/>
              <a:pPr/>
              <a:t>‹#›</a:t>
            </a:fld>
            <a:endParaRPr lang="en-US" dirty="0"/>
          </a:p>
        </p:txBody>
      </p:sp>
    </p:spTree>
    <p:extLst>
      <p:ext uri="{BB962C8B-B14F-4D97-AF65-F5344CB8AC3E}">
        <p14:creationId xmlns:p14="http://schemas.microsoft.com/office/powerpoint/2010/main" val="379090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r>
              <a:rPr lang="en-US" dirty="0" smtClean="0"/>
              <a:t> very much for </a:t>
            </a:r>
            <a:r>
              <a:rPr lang="en-US" dirty="0" smtClean="0"/>
              <a:t>joining </a:t>
            </a:r>
            <a:r>
              <a:rPr lang="en-US" baseline="0" dirty="0" smtClean="0"/>
              <a:t> </a:t>
            </a:r>
            <a:r>
              <a:rPr lang="en-US" baseline="0" dirty="0" smtClean="0"/>
              <a:t>the webinar today. I hope that today’s webinar will give you practical ideas and tools that you can take back into your communities to improve  early identification for children with autism and other developmental </a:t>
            </a:r>
            <a:r>
              <a:rPr lang="en-US" baseline="0" dirty="0" smtClean="0"/>
              <a:t>disabilities.</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LTSAE </a:t>
            </a:r>
            <a:r>
              <a:rPr lang="en-US" baseline="0" dirty="0" smtClean="0"/>
              <a:t>materials are based on the gold standard lists of developmental milestones from the American Academy of Pediatrics. They are easy to use and self-explanatory, and they are are available in English and Spanish, and a few materials are available in other languages as well. The materials are a perfect fit for child find efforts for use within communities that are working to educate providers and parents about development and that have as their mission to identify children who may be eligible for early intervention services.</a:t>
            </a:r>
          </a:p>
          <a:p>
            <a:pPr lvl="0"/>
            <a:endParaRPr lang="en-US" baseline="0" dirty="0" smtClean="0"/>
          </a:p>
          <a:p>
            <a:pPr lvl="0"/>
            <a:r>
              <a:rPr lang="en-US" dirty="0" smtClean="0"/>
              <a:t>Any </a:t>
            </a:r>
            <a:r>
              <a:rPr lang="en-US" dirty="0"/>
              <a:t>program can </a:t>
            </a:r>
            <a:r>
              <a:rPr lang="en-US" dirty="0" smtClean="0"/>
              <a:t>use the</a:t>
            </a:r>
            <a:r>
              <a:rPr lang="en-US" baseline="0" dirty="0" smtClean="0"/>
              <a:t> Learn the Signs materials and also any program can put its own logo and contact information on them and make them their own. In fact, </a:t>
            </a:r>
            <a:r>
              <a:rPr lang="en-US" dirty="0" smtClean="0"/>
              <a:t>we </a:t>
            </a:r>
            <a:r>
              <a:rPr lang="en-US" dirty="0"/>
              <a:t>strongly </a:t>
            </a:r>
            <a:r>
              <a:rPr lang="en-US" dirty="0" smtClean="0"/>
              <a:t>encourage that.</a:t>
            </a:r>
            <a:endParaRPr lang="en-US" dirty="0"/>
          </a:p>
          <a:p>
            <a:pPr lvl="0"/>
            <a:endParaRPr lang="en-US" dirty="0"/>
          </a:p>
          <a:p>
            <a:pPr lvl="0"/>
            <a:r>
              <a:rPr lang="en-US" dirty="0" smtClean="0"/>
              <a:t>The </a:t>
            </a:r>
            <a:r>
              <a:rPr lang="en-US" dirty="0"/>
              <a:t>brochure shown here is a product of great collaboration over an idea that our Act Early Ambassador in Wisconsin, Gail </a:t>
            </a:r>
            <a:r>
              <a:rPr lang="en-US" dirty="0" err="1" smtClean="0"/>
              <a:t>Chodron</a:t>
            </a:r>
            <a:r>
              <a:rPr lang="en-US" baseline="0" dirty="0" smtClean="0"/>
              <a:t> </a:t>
            </a:r>
            <a:r>
              <a:rPr lang="en-US" dirty="0" smtClean="0"/>
              <a:t>(who you will hear</a:t>
            </a:r>
            <a:r>
              <a:rPr lang="en-US" baseline="0" dirty="0" smtClean="0"/>
              <a:t> from soon)</a:t>
            </a:r>
            <a:r>
              <a:rPr lang="en-US" dirty="0" smtClean="0"/>
              <a:t> </a:t>
            </a:r>
            <a:r>
              <a:rPr lang="en-US" dirty="0"/>
              <a:t>and her team initiated, and it's become one of our hallmark </a:t>
            </a:r>
            <a:r>
              <a:rPr lang="en-US" dirty="0" smtClean="0"/>
              <a:t>products.</a:t>
            </a:r>
            <a:endParaRPr lang="en-US" dirty="0"/>
          </a:p>
          <a:p>
            <a:pPr lvl="0"/>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really excited about our new training called </a:t>
            </a:r>
            <a:r>
              <a:rPr lang="en-US" baseline="0" dirty="0" smtClean="0"/>
              <a:t>“Watch </a:t>
            </a:r>
            <a:r>
              <a:rPr lang="en-US" baseline="0" dirty="0" smtClean="0"/>
              <a:t>Me! Celebrating Milestones and Sharing </a:t>
            </a:r>
            <a:r>
              <a:rPr lang="en-US" baseline="0" dirty="0" smtClean="0"/>
              <a:t>Concerns”.</a:t>
            </a:r>
            <a:endParaRPr lang="en-US" baseline="0" dirty="0" smtClean="0"/>
          </a:p>
          <a:p>
            <a:endParaRPr lang="en-US" baseline="0" dirty="0" smtClean="0"/>
          </a:p>
          <a:p>
            <a:r>
              <a:rPr lang="en-US" dirty="0" smtClean="0"/>
              <a:t>This is a new online training</a:t>
            </a:r>
            <a:r>
              <a:rPr lang="en-US" baseline="0" dirty="0" smtClean="0"/>
              <a:t> course for child care providers that we expect will be ready to use in </a:t>
            </a:r>
            <a:r>
              <a:rPr lang="en-US" baseline="0" dirty="0" smtClean="0"/>
              <a:t>July or early August. </a:t>
            </a:r>
            <a:r>
              <a:rPr lang="en-US" baseline="0" dirty="0" smtClean="0"/>
              <a:t>We developed it in conjunction with a group of partners, who helped us think through the content and who will help us promote and distribute it when it’s ready. We’ve tested it with child care providers and gotten great reviews so far, so we’re hoping people will find it appealing and useful. </a:t>
            </a:r>
            <a:endParaRPr lang="en-US" dirty="0" smtClean="0"/>
          </a:p>
          <a:p>
            <a:endParaRPr lang="en-US" dirty="0" smtClean="0"/>
          </a:p>
          <a:p>
            <a:r>
              <a:rPr lang="en-US" dirty="0" smtClean="0"/>
              <a:t>We developed</a:t>
            </a:r>
            <a:r>
              <a:rPr lang="en-US" baseline="0" dirty="0" smtClean="0"/>
              <a:t> this training in collaboration with subject matter experts from the:</a:t>
            </a:r>
            <a:endParaRPr lang="en-US" dirty="0" smtClean="0"/>
          </a:p>
          <a:p>
            <a:pPr marL="171450" indent="-171450">
              <a:buFont typeface="Arial"/>
              <a:buChar char="•"/>
            </a:pPr>
            <a:r>
              <a:rPr lang="en-US" dirty="0" smtClean="0"/>
              <a:t>National</a:t>
            </a:r>
            <a:r>
              <a:rPr lang="en-US" baseline="0" dirty="0" smtClean="0"/>
              <a:t> Association of the Education for Young </a:t>
            </a:r>
            <a:r>
              <a:rPr lang="en-US" baseline="0" dirty="0" smtClean="0"/>
              <a:t>Children</a:t>
            </a:r>
            <a:endParaRPr lang="en-US" dirty="0" smtClean="0"/>
          </a:p>
          <a:p>
            <a:pPr marL="171450" indent="-171450">
              <a:buFont typeface="Arial"/>
              <a:buChar char="•"/>
            </a:pPr>
            <a:r>
              <a:rPr lang="en-US" dirty="0" smtClean="0"/>
              <a:t>Child Care Aware</a:t>
            </a:r>
          </a:p>
          <a:p>
            <a:pPr marL="171450" indent="-171450">
              <a:buFont typeface="Arial"/>
              <a:buChar char="•"/>
            </a:pPr>
            <a:r>
              <a:rPr lang="en-US" dirty="0" smtClean="0"/>
              <a:t>American</a:t>
            </a:r>
            <a:r>
              <a:rPr lang="en-US" baseline="0" dirty="0" smtClean="0"/>
              <a:t> Academy of Pediatrics</a:t>
            </a:r>
            <a:endParaRPr lang="en-US" dirty="0" smtClean="0"/>
          </a:p>
          <a:p>
            <a:pPr marL="171450" indent="-171450">
              <a:buFont typeface="Arial"/>
              <a:buChar char="•"/>
            </a:pPr>
            <a:r>
              <a:rPr lang="en-US" dirty="0" smtClean="0"/>
              <a:t>HRSA, Administration</a:t>
            </a:r>
            <a:r>
              <a:rPr lang="en-US" baseline="0" dirty="0" smtClean="0"/>
              <a:t> on Children and Families – Office of </a:t>
            </a:r>
            <a:r>
              <a:rPr lang="en-US" baseline="0" dirty="0" smtClean="0"/>
              <a:t>Head </a:t>
            </a:r>
            <a:r>
              <a:rPr lang="en-US" baseline="0" dirty="0" smtClean="0"/>
              <a:t>Start and </a:t>
            </a:r>
            <a:r>
              <a:rPr lang="en-US" baseline="0" dirty="0" smtClean="0"/>
              <a:t>Office </a:t>
            </a:r>
            <a:r>
              <a:rPr lang="en-US" baseline="0" dirty="0" smtClean="0"/>
              <a:t>of Child </a:t>
            </a:r>
            <a:r>
              <a:rPr lang="en-US" baseline="0" dirty="0" smtClean="0"/>
              <a:t>Care</a:t>
            </a:r>
            <a:endParaRPr lang="en-US" dirty="0" smtClean="0"/>
          </a:p>
          <a:p>
            <a:pPr marL="171450" indent="-171450">
              <a:buFont typeface="Arial"/>
              <a:buChar char="•"/>
            </a:pPr>
            <a:r>
              <a:rPr lang="en-US" dirty="0" smtClean="0"/>
              <a:t>Yale</a:t>
            </a:r>
            <a:r>
              <a:rPr lang="en-US" baseline="0" dirty="0" smtClean="0"/>
              <a:t> Child Study Center, and </a:t>
            </a:r>
          </a:p>
          <a:p>
            <a:pPr marL="171450" indent="-171450">
              <a:buFont typeface="Arial"/>
              <a:buChar char="•"/>
            </a:pPr>
            <a:r>
              <a:rPr lang="en-US" baseline="0" dirty="0" smtClean="0"/>
              <a:t>Healthy Child Care America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11</a:t>
            </a:fld>
            <a:endParaRPr lang="en-US" dirty="0"/>
          </a:p>
        </p:txBody>
      </p:sp>
    </p:spTree>
    <p:extLst>
      <p:ext uri="{BB962C8B-B14F-4D97-AF65-F5344CB8AC3E}">
        <p14:creationId xmlns:p14="http://schemas.microsoft.com/office/powerpoint/2010/main" val="389795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fact sheets that can be very helpful for providers to have handy if they uncover a potential</a:t>
            </a:r>
            <a:r>
              <a:rPr lang="en-US" baseline="0" dirty="0" smtClean="0"/>
              <a:t> developmental concern or if they or a parent is worried about a child’s development. </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12</a:t>
            </a:fld>
            <a:endParaRPr lang="en-US" dirty="0"/>
          </a:p>
        </p:txBody>
      </p:sp>
    </p:spTree>
    <p:extLst>
      <p:ext uri="{BB962C8B-B14F-4D97-AF65-F5344CB8AC3E}">
        <p14:creationId xmlns:p14="http://schemas.microsoft.com/office/powerpoint/2010/main" val="412146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0" dirty="0" smtClean="0"/>
              <a:t>We</a:t>
            </a:r>
            <a:r>
              <a:rPr lang="en-US" b="0" baseline="0" dirty="0" smtClean="0"/>
              <a:t> have talked about the materials and messages developed by  the LTSAE program encouraging developmental </a:t>
            </a:r>
            <a:r>
              <a:rPr lang="en-US" b="0" baseline="0" dirty="0" smtClean="0"/>
              <a:t>monitoring, </a:t>
            </a:r>
            <a:r>
              <a:rPr lang="en-US" b="0" baseline="0" dirty="0" smtClean="0"/>
              <a:t>now we are going to talk about a new federal initiative </a:t>
            </a:r>
            <a:r>
              <a:rPr lang="en-US" b="0" baseline="0" dirty="0" smtClean="0"/>
              <a:t>“Birth </a:t>
            </a:r>
            <a:r>
              <a:rPr lang="en-US" b="0" baseline="0" dirty="0" smtClean="0"/>
              <a:t>to Five: Watch Me Thrive</a:t>
            </a:r>
            <a:r>
              <a:rPr lang="en-US" b="0" baseline="0" dirty="0" smtClean="0"/>
              <a:t>!” </a:t>
            </a:r>
            <a:endParaRPr lang="en-US" b="0" baseline="0" dirty="0" smtClean="0"/>
          </a:p>
          <a:p>
            <a:pPr>
              <a:spcBef>
                <a:spcPct val="0"/>
              </a:spcBef>
            </a:pPr>
            <a:endParaRPr lang="en-US" b="0" baseline="0" dirty="0" smtClean="0"/>
          </a:p>
          <a:p>
            <a:pPr>
              <a:spcBef>
                <a:spcPct val="0"/>
              </a:spcBef>
            </a:pPr>
            <a:r>
              <a:rPr lang="en-US" b="0" baseline="0" dirty="0" smtClean="0"/>
              <a:t>This is a coordinated public outreach campaign to promote awareness of child development and developmental and behavioral screening, referral and follow up. LTSAE materials are featured prominently in the campaign. </a:t>
            </a:r>
          </a:p>
          <a:p>
            <a:pPr>
              <a:spcBef>
                <a:spcPct val="0"/>
              </a:spcBef>
            </a:pPr>
            <a:r>
              <a:rPr lang="en-US" b="0" baseline="0" dirty="0" smtClean="0"/>
              <a:t>The campaign emphasizes: </a:t>
            </a:r>
          </a:p>
          <a:p>
            <a:pPr marL="171450" indent="-171450">
              <a:spcBef>
                <a:spcPct val="0"/>
              </a:spcBef>
              <a:buFont typeface="Arial"/>
              <a:buChar char="•"/>
            </a:pPr>
            <a:r>
              <a:rPr lang="en-US" b="1" dirty="0" smtClean="0"/>
              <a:t>Celebrating </a:t>
            </a:r>
            <a:r>
              <a:rPr lang="en-US" b="1" dirty="0" smtClean="0"/>
              <a:t>milestones</a:t>
            </a:r>
            <a:endParaRPr lang="en-US" dirty="0" smtClean="0"/>
          </a:p>
          <a:p>
            <a:pPr marL="171450" indent="-171450">
              <a:spcBef>
                <a:spcPct val="0"/>
              </a:spcBef>
              <a:buFont typeface="Arial"/>
              <a:buChar char="•"/>
            </a:pPr>
            <a:r>
              <a:rPr lang="en-US" b="1" dirty="0" smtClean="0"/>
              <a:t>Promoting universal </a:t>
            </a:r>
            <a:r>
              <a:rPr lang="en-US" b="1" dirty="0" smtClean="0"/>
              <a:t>screening</a:t>
            </a:r>
            <a:endParaRPr lang="en-US" dirty="0" smtClean="0"/>
          </a:p>
          <a:p>
            <a:pPr marL="171450" indent="-171450">
              <a:spcBef>
                <a:spcPct val="0"/>
              </a:spcBef>
              <a:buFont typeface="Arial"/>
              <a:buChar char="•"/>
            </a:pPr>
            <a:r>
              <a:rPr lang="en-US" b="1" dirty="0" smtClean="0"/>
              <a:t>Identifying possible delays and concerns </a:t>
            </a:r>
            <a:r>
              <a:rPr lang="en-US" b="1" dirty="0" smtClean="0"/>
              <a:t>early </a:t>
            </a:r>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50380" indent="-288608">
              <a:defRPr>
                <a:solidFill>
                  <a:schemeClr val="tx1"/>
                </a:solidFill>
                <a:latin typeface="Perpetua" pitchFamily="18" charset="0"/>
              </a:defRPr>
            </a:lvl2pPr>
            <a:lvl3pPr marL="1154430" indent="-230886">
              <a:defRPr>
                <a:solidFill>
                  <a:schemeClr val="tx1"/>
                </a:solidFill>
                <a:latin typeface="Perpetua" pitchFamily="18" charset="0"/>
              </a:defRPr>
            </a:lvl3pPr>
            <a:lvl4pPr marL="1616202" indent="-230886">
              <a:defRPr>
                <a:solidFill>
                  <a:schemeClr val="tx1"/>
                </a:solidFill>
                <a:latin typeface="Perpetua" pitchFamily="18" charset="0"/>
              </a:defRPr>
            </a:lvl4pPr>
            <a:lvl5pPr marL="2077974" indent="-230886">
              <a:defRPr>
                <a:solidFill>
                  <a:schemeClr val="tx1"/>
                </a:solidFill>
                <a:latin typeface="Perpetua" pitchFamily="18" charset="0"/>
              </a:defRPr>
            </a:lvl5pPr>
            <a:lvl6pPr marL="2539746" indent="-230886" fontAlgn="base">
              <a:spcBef>
                <a:spcPct val="0"/>
              </a:spcBef>
              <a:spcAft>
                <a:spcPct val="0"/>
              </a:spcAft>
              <a:defRPr>
                <a:solidFill>
                  <a:schemeClr val="tx1"/>
                </a:solidFill>
                <a:latin typeface="Perpetua" pitchFamily="18" charset="0"/>
              </a:defRPr>
            </a:lvl6pPr>
            <a:lvl7pPr marL="3001518" indent="-230886" fontAlgn="base">
              <a:spcBef>
                <a:spcPct val="0"/>
              </a:spcBef>
              <a:spcAft>
                <a:spcPct val="0"/>
              </a:spcAft>
              <a:defRPr>
                <a:solidFill>
                  <a:schemeClr val="tx1"/>
                </a:solidFill>
                <a:latin typeface="Perpetua" pitchFamily="18" charset="0"/>
              </a:defRPr>
            </a:lvl7pPr>
            <a:lvl8pPr marL="3463290" indent="-230886" fontAlgn="base">
              <a:spcBef>
                <a:spcPct val="0"/>
              </a:spcBef>
              <a:spcAft>
                <a:spcPct val="0"/>
              </a:spcAft>
              <a:defRPr>
                <a:solidFill>
                  <a:schemeClr val="tx1"/>
                </a:solidFill>
                <a:latin typeface="Perpetua" pitchFamily="18" charset="0"/>
              </a:defRPr>
            </a:lvl8pPr>
            <a:lvl9pPr marL="3925062" indent="-230886" fontAlgn="base">
              <a:spcBef>
                <a:spcPct val="0"/>
              </a:spcBef>
              <a:spcAft>
                <a:spcPct val="0"/>
              </a:spcAft>
              <a:defRPr>
                <a:solidFill>
                  <a:schemeClr val="tx1"/>
                </a:solidFill>
                <a:latin typeface="Perpetua" pitchFamily="18" charset="0"/>
              </a:defRPr>
            </a:lvl9pPr>
          </a:lstStyle>
          <a:p>
            <a:pPr fontAlgn="base">
              <a:spcBef>
                <a:spcPct val="0"/>
              </a:spcBef>
              <a:spcAft>
                <a:spcPct val="0"/>
              </a:spcAft>
            </a:pPr>
            <a:fld id="{966C1763-BBD9-45D2-9371-722224A7CC03}"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640373">
              <a:spcBef>
                <a:spcPts val="581"/>
              </a:spcBef>
              <a:buClr>
                <a:schemeClr val="accent1"/>
              </a:buClr>
              <a:defRPr/>
            </a:pPr>
            <a:r>
              <a:rPr lang="en-US" sz="1100" dirty="0" smtClean="0"/>
              <a:t>There are three components to the campaign:</a:t>
            </a:r>
          </a:p>
          <a:p>
            <a:pPr indent="-640373">
              <a:spcBef>
                <a:spcPts val="581"/>
              </a:spcBef>
              <a:buClr>
                <a:schemeClr val="accent1"/>
              </a:buClr>
              <a:defRPr/>
            </a:pPr>
            <a:endParaRPr lang="en-US" sz="1100" dirty="0" smtClean="0"/>
          </a:p>
          <a:p>
            <a:pPr indent="-640373">
              <a:spcBef>
                <a:spcPts val="581"/>
              </a:spcBef>
              <a:buClr>
                <a:schemeClr val="accent1"/>
              </a:buClr>
              <a:defRPr/>
            </a:pPr>
            <a:r>
              <a:rPr lang="en-US" sz="1100" dirty="0" smtClean="0"/>
              <a:t>There</a:t>
            </a:r>
            <a:r>
              <a:rPr lang="en-US" sz="1100" baseline="0" dirty="0" smtClean="0"/>
              <a:t> is a compendium that reviews implementation, reliability and validity characteristics of screening instruments. The compendium contains first line screening instruments for children birth to five and provides pertinent information that includes cost, administration time, quality level, training required and age range covered.</a:t>
            </a:r>
          </a:p>
          <a:p>
            <a:pPr indent="-640373">
              <a:spcBef>
                <a:spcPts val="581"/>
              </a:spcBef>
              <a:buClr>
                <a:schemeClr val="accent1"/>
              </a:buClr>
              <a:defRPr/>
            </a:pPr>
            <a:endParaRPr lang="en-US" sz="1100" baseline="0" dirty="0" smtClean="0"/>
          </a:p>
          <a:p>
            <a:pPr indent="-640373">
              <a:spcBef>
                <a:spcPts val="581"/>
              </a:spcBef>
              <a:buClr>
                <a:schemeClr val="accent1"/>
              </a:buClr>
              <a:defRPr/>
            </a:pPr>
            <a:r>
              <a:rPr lang="en-US" sz="1100" dirty="0" smtClean="0"/>
              <a:t>In addition, User guides have been developed</a:t>
            </a:r>
            <a:r>
              <a:rPr lang="en-US" sz="1100" baseline="0" dirty="0" smtClean="0"/>
              <a:t> for providers from multiple sectors as well as the communities in which they live. Early care and education providers, home visitors, health care providers, early interventionists-Part C and Part B coordinators, behavioral health workers all have their own individual user guide to assist in selecting screening instruments, information on developmental milestones, how to engage families in the screening process, and how and where to refer if concerns are detected.</a:t>
            </a:r>
          </a:p>
          <a:p>
            <a:pPr indent="-640373">
              <a:spcBef>
                <a:spcPts val="581"/>
              </a:spcBef>
              <a:buClr>
                <a:schemeClr val="accent1"/>
              </a:buClr>
              <a:defRPr/>
            </a:pPr>
            <a:endParaRPr lang="en-US" sz="1100" baseline="0" dirty="0" smtClean="0"/>
          </a:p>
          <a:p>
            <a:pPr indent="-640373">
              <a:spcBef>
                <a:spcPts val="581"/>
              </a:spcBef>
              <a:buClr>
                <a:schemeClr val="accent1"/>
              </a:buClr>
              <a:defRPr/>
            </a:pPr>
            <a:r>
              <a:rPr lang="en-US" sz="1100" baseline="0" dirty="0" smtClean="0"/>
              <a:t>The last component of the campaign is the collection of resources that can be accessed by the various providers who are screening and serving young children in their care including parents</a:t>
            </a:r>
            <a:r>
              <a:rPr lang="en-US" sz="1100" baseline="0" dirty="0" smtClean="0"/>
              <a:t>.</a:t>
            </a:r>
            <a:endParaRPr lang="en-US" sz="1100" dirty="0"/>
          </a:p>
          <a:p>
            <a:pPr>
              <a:defRPr/>
            </a:pPr>
            <a:endParaRPr lang="en-US" sz="1100"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50380" indent="-288608">
              <a:defRPr>
                <a:solidFill>
                  <a:schemeClr val="tx1"/>
                </a:solidFill>
                <a:latin typeface="Perpetua" pitchFamily="18" charset="0"/>
              </a:defRPr>
            </a:lvl2pPr>
            <a:lvl3pPr marL="1154430" indent="-230886">
              <a:defRPr>
                <a:solidFill>
                  <a:schemeClr val="tx1"/>
                </a:solidFill>
                <a:latin typeface="Perpetua" pitchFamily="18" charset="0"/>
              </a:defRPr>
            </a:lvl3pPr>
            <a:lvl4pPr marL="1616202" indent="-230886">
              <a:defRPr>
                <a:solidFill>
                  <a:schemeClr val="tx1"/>
                </a:solidFill>
                <a:latin typeface="Perpetua" pitchFamily="18" charset="0"/>
              </a:defRPr>
            </a:lvl4pPr>
            <a:lvl5pPr marL="2077974" indent="-230886">
              <a:defRPr>
                <a:solidFill>
                  <a:schemeClr val="tx1"/>
                </a:solidFill>
                <a:latin typeface="Perpetua" pitchFamily="18" charset="0"/>
              </a:defRPr>
            </a:lvl5pPr>
            <a:lvl6pPr marL="2539746" indent="-230886" fontAlgn="base">
              <a:spcBef>
                <a:spcPct val="0"/>
              </a:spcBef>
              <a:spcAft>
                <a:spcPct val="0"/>
              </a:spcAft>
              <a:defRPr>
                <a:solidFill>
                  <a:schemeClr val="tx1"/>
                </a:solidFill>
                <a:latin typeface="Perpetua" pitchFamily="18" charset="0"/>
              </a:defRPr>
            </a:lvl6pPr>
            <a:lvl7pPr marL="3001518" indent="-230886" fontAlgn="base">
              <a:spcBef>
                <a:spcPct val="0"/>
              </a:spcBef>
              <a:spcAft>
                <a:spcPct val="0"/>
              </a:spcAft>
              <a:defRPr>
                <a:solidFill>
                  <a:schemeClr val="tx1"/>
                </a:solidFill>
                <a:latin typeface="Perpetua" pitchFamily="18" charset="0"/>
              </a:defRPr>
            </a:lvl7pPr>
            <a:lvl8pPr marL="3463290" indent="-230886" fontAlgn="base">
              <a:spcBef>
                <a:spcPct val="0"/>
              </a:spcBef>
              <a:spcAft>
                <a:spcPct val="0"/>
              </a:spcAft>
              <a:defRPr>
                <a:solidFill>
                  <a:schemeClr val="tx1"/>
                </a:solidFill>
                <a:latin typeface="Perpetua" pitchFamily="18" charset="0"/>
              </a:defRPr>
            </a:lvl8pPr>
            <a:lvl9pPr marL="3925062" indent="-230886" fontAlgn="base">
              <a:spcBef>
                <a:spcPct val="0"/>
              </a:spcBef>
              <a:spcAft>
                <a:spcPct val="0"/>
              </a:spcAft>
              <a:defRPr>
                <a:solidFill>
                  <a:schemeClr val="tx1"/>
                </a:solidFill>
                <a:latin typeface="Perpetua" pitchFamily="18" charset="0"/>
              </a:defRPr>
            </a:lvl9pPr>
          </a:lstStyle>
          <a:p>
            <a:pPr fontAlgn="base">
              <a:spcBef>
                <a:spcPct val="0"/>
              </a:spcBef>
              <a:spcAft>
                <a:spcPct val="0"/>
              </a:spcAft>
            </a:pPr>
            <a:fld id="{14E10169-D090-48E5-8713-B6BEC7A57D76}"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am going</a:t>
            </a:r>
            <a:r>
              <a:rPr lang="en-US" baseline="0" dirty="0" smtClean="0"/>
              <a:t> to talk about the second and third component of the Learn the Signs Act Early program – the Act Early Initiative and our ongoing research and evaluation </a:t>
            </a:r>
            <a:r>
              <a:rPr lang="en-US" baseline="0" dirty="0" smtClean="0"/>
              <a:t>efforts.</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Several </a:t>
            </a:r>
            <a:r>
              <a:rPr lang="en-US" baseline="0" dirty="0" smtClean="0">
                <a:solidFill>
                  <a:srgbClr val="000000"/>
                </a:solidFill>
              </a:rPr>
              <a:t>years ago we held Act Early Summits in every state with the goal of improving early identification efforts across state systems. Those summits were the foundation of what we now call the Act Early Initiative.</a:t>
            </a:r>
          </a:p>
          <a:p>
            <a:pPr lvl="0">
              <a:buClr>
                <a:srgbClr val="FFC000"/>
              </a:buClr>
              <a:buSzPct val="75000"/>
            </a:pPr>
            <a:endParaRPr lang="en-US" dirty="0" smtClean="0">
              <a:solidFill>
                <a:schemeClr val="tx1"/>
              </a:solidFill>
            </a:endParaRPr>
          </a:p>
          <a:p>
            <a:pPr lvl="0">
              <a:buClr>
                <a:srgbClr val="FFC000"/>
              </a:buClr>
              <a:buSzPct val="75000"/>
            </a:pPr>
            <a:r>
              <a:rPr lang="en-US" dirty="0" smtClean="0">
                <a:solidFill>
                  <a:schemeClr val="tx1"/>
                </a:solidFill>
              </a:rPr>
              <a:t>We</a:t>
            </a:r>
            <a:r>
              <a:rPr lang="en-US" baseline="0" dirty="0" smtClean="0">
                <a:solidFill>
                  <a:schemeClr val="tx1"/>
                </a:solidFill>
              </a:rPr>
              <a:t> currently have 30 Act Early Ambassadors and they serve as c</a:t>
            </a:r>
            <a:r>
              <a:rPr lang="en-US" dirty="0" smtClean="0">
                <a:solidFill>
                  <a:schemeClr val="tx1"/>
                </a:solidFill>
              </a:rPr>
              <a:t>ommunity champions to increase awareness activities and improve early identification practices.</a:t>
            </a:r>
          </a:p>
          <a:p>
            <a:pPr lvl="0">
              <a:buClr>
                <a:srgbClr val="FFC000"/>
              </a:buClr>
              <a:buSzPct val="75000"/>
            </a:pPr>
            <a:endParaRPr lang="en-US" dirty="0" smtClean="0">
              <a:solidFill>
                <a:schemeClr val="tx1"/>
              </a:solidFill>
            </a:endParaRPr>
          </a:p>
          <a:p>
            <a:r>
              <a:rPr lang="en-US" dirty="0" smtClean="0">
                <a:solidFill>
                  <a:schemeClr val="tx1"/>
                </a:solidFill>
              </a:rPr>
              <a:t>They serve as state or territory point-of-contact for the national LTSAE </a:t>
            </a:r>
            <a:r>
              <a:rPr lang="en-US" dirty="0" smtClean="0">
                <a:solidFill>
                  <a:schemeClr val="tx1"/>
                </a:solidFill>
              </a:rPr>
              <a:t>program,</a:t>
            </a:r>
            <a:r>
              <a:rPr lang="en-US" baseline="0" dirty="0" smtClean="0">
                <a:solidFill>
                  <a:schemeClr val="tx1"/>
                </a:solidFill>
              </a:rPr>
              <a:t> and</a:t>
            </a:r>
            <a:r>
              <a:rPr lang="en-US" dirty="0" smtClean="0">
                <a:solidFill>
                  <a:schemeClr val="tx1"/>
                </a:solidFill>
              </a:rPr>
              <a:t> </a:t>
            </a:r>
            <a:r>
              <a:rPr lang="en-US" dirty="0" smtClean="0">
                <a:solidFill>
                  <a:schemeClr val="tx1"/>
                </a:solidFill>
              </a:rPr>
              <a:t>they can help you. I</a:t>
            </a:r>
            <a:r>
              <a:rPr lang="en-US" baseline="0" dirty="0" smtClean="0">
                <a:solidFill>
                  <a:schemeClr val="tx1"/>
                </a:solidFill>
              </a:rPr>
              <a:t>f you want to know who in your state is an Ambassador go to our website and click on the map in the About the Program section.</a:t>
            </a:r>
          </a:p>
          <a:p>
            <a:endParaRPr lang="en-US" baseline="0" dirty="0" smtClean="0">
              <a:solidFill>
                <a:schemeClr val="tx1"/>
              </a:solidFill>
            </a:endParaRPr>
          </a:p>
          <a:p>
            <a:r>
              <a:rPr lang="en-US" baseline="0" dirty="0" smtClean="0">
                <a:solidFill>
                  <a:schemeClr val="tx1"/>
                </a:solidFill>
              </a:rPr>
              <a:t>We also have 7 state systems grants that work on targeted and specific activities to promote early identification within a variety of service delivery systems within their </a:t>
            </a:r>
            <a:r>
              <a:rPr lang="en-US" baseline="0" dirty="0" smtClean="0">
                <a:solidFill>
                  <a:schemeClr val="tx1"/>
                </a:solidFill>
              </a:rPr>
              <a:t>state.</a:t>
            </a:r>
            <a:endParaRPr lang="en-US" dirty="0" smtClean="0">
              <a:solidFill>
                <a:schemeClr val="tx1"/>
              </a:solidFill>
            </a:endParaRPr>
          </a:p>
          <a:p>
            <a:endParaRPr lang="en-US" dirty="0" smtClean="0">
              <a:solidFill>
                <a:schemeClr val="tx1"/>
              </a:solidFill>
            </a:endParaRPr>
          </a:p>
          <a:p>
            <a:pPr marL="0" indent="0">
              <a:buNone/>
            </a:pPr>
            <a:r>
              <a:rPr lang="en-US" dirty="0" smtClean="0"/>
              <a:t> </a:t>
            </a: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fld id="{5ABDF6C2-4449-4F3F-BEAC-5BEAF27523B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and evaluation is a major focus of Learn the Signs, Act Early. Everything we produce is research-based, and it’s a top priority to learn what are the outcomes and impacts of our messages, materials, and strategies.  We have several projects going on now, for example, to evaluate the impact of our children’s book Amazing Me; to fine-tune our Act Early call-to-action message, and to evaluate strategies for implementing developmental monitoring with Learn the Signs in WIC clinics and child care settings. </a:t>
            </a:r>
            <a:endParaRPr lang="en-US" dirty="0" smtClean="0"/>
          </a:p>
          <a:p>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Thank you for all your hard work in helping identify children</a:t>
            </a:r>
            <a:r>
              <a:rPr lang="en-US" baseline="0" dirty="0" smtClean="0">
                <a:solidFill>
                  <a:schemeClr val="tx2"/>
                </a:solidFill>
              </a:rPr>
              <a:t> as early as possible in need of services and extra </a:t>
            </a:r>
            <a:r>
              <a:rPr lang="en-US" baseline="0" smtClean="0">
                <a:solidFill>
                  <a:schemeClr val="tx2"/>
                </a:solidFill>
              </a:rPr>
              <a:t>support.</a:t>
            </a:r>
            <a:r>
              <a:rPr lang="en-US" smtClean="0">
                <a:solidFill>
                  <a:schemeClr val="tx2"/>
                </a:solidFill>
              </a:rPr>
              <a:t>- </a:t>
            </a:r>
            <a:r>
              <a:rPr lang="en-US" dirty="0" smtClean="0">
                <a:solidFill>
                  <a:schemeClr val="tx2"/>
                </a:solidFill>
              </a:rPr>
              <a:t>we look forward to helping you with this most important mission!</a:t>
            </a:r>
          </a:p>
          <a:p>
            <a:endParaRPr lang="en-US" dirty="0" smtClean="0"/>
          </a:p>
          <a:p>
            <a:r>
              <a:rPr lang="en-US" dirty="0" smtClean="0"/>
              <a:t>We are now going to hear from Gail </a:t>
            </a:r>
            <a:r>
              <a:rPr lang="en-US" dirty="0" err="1" smtClean="0"/>
              <a:t>Chodron</a:t>
            </a:r>
            <a:r>
              <a:rPr lang="en-US" dirty="0" smtClean="0"/>
              <a:t> in Wisconsin who</a:t>
            </a:r>
            <a:r>
              <a:rPr lang="en-US" baseline="0" dirty="0" smtClean="0"/>
              <a:t> is going to talk about how they have integrated the LTSAE materials and messages into their state systems for young children.</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you a brief overview of</a:t>
            </a:r>
            <a:r>
              <a:rPr lang="en-US" baseline="0" dirty="0" smtClean="0"/>
              <a:t> the LTSAE program, as well as the new federal initiative </a:t>
            </a:r>
            <a:r>
              <a:rPr lang="en-US" baseline="0" dirty="0" smtClean="0"/>
              <a:t>“Birth </a:t>
            </a:r>
            <a:r>
              <a:rPr lang="en-US" baseline="0" dirty="0" smtClean="0"/>
              <a:t>to Five Watch Me </a:t>
            </a:r>
            <a:r>
              <a:rPr lang="en-US" baseline="0" dirty="0" smtClean="0"/>
              <a:t>Thrive” </a:t>
            </a:r>
            <a:r>
              <a:rPr lang="en-US" baseline="0" dirty="0" smtClean="0"/>
              <a:t>and briefly talk about our products including some new ones that you may be able to use within your programs.</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2</a:t>
            </a:fld>
            <a:endParaRPr lang="en-US" dirty="0"/>
          </a:p>
        </p:txBody>
      </p:sp>
    </p:spTree>
    <p:extLst>
      <p:ext uri="{BB962C8B-B14F-4D97-AF65-F5344CB8AC3E}">
        <p14:creationId xmlns:p14="http://schemas.microsoft.com/office/powerpoint/2010/main" val="404701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LTSAE has as it’s goal to improve early identification of autism and other developmental disabilities so children and families can get the services and support they need as soon as possible. This goal goes beyond traditional goals of public awareness campaigns; we want to improve identification, not just awareness about its importance. The program also goes beyond just focusing on children with autism. We have a broader mission and work to identify all developmental </a:t>
            </a:r>
            <a:r>
              <a:rPr lang="en-US" baseline="0" dirty="0" smtClean="0"/>
              <a:t>disabilities.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BDF6C2-4449-4F3F-BEAC-5BEAF27523B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Learn the Signs Act Early? </a:t>
            </a:r>
          </a:p>
          <a:p>
            <a:endParaRPr lang="en-US" dirty="0" smtClean="0"/>
          </a:p>
          <a:p>
            <a:r>
              <a:rPr lang="en-US" dirty="0" smtClean="0"/>
              <a:t>We</a:t>
            </a:r>
            <a:r>
              <a:rPr lang="en-US" baseline="0" dirty="0" smtClean="0"/>
              <a:t> know that developmental disabilities are more common than people think. T</a:t>
            </a:r>
            <a:r>
              <a:rPr lang="en-US" dirty="0" smtClean="0"/>
              <a:t>he</a:t>
            </a:r>
            <a:r>
              <a:rPr lang="en-US" baseline="0" dirty="0" smtClean="0"/>
              <a:t> national survey of children’s health states that 1 in 4 children between the ages of birth and 5 are at moderate or high risk for developmental, behavioral or social delay. In addition, about 1 in 6 children aged 3-17 has a developmental disability and recent data from CDC’s Autism Developmental Disability Monitoring Network reported that 1 in 68 children has an autism spectrum disorder. We also know that m</a:t>
            </a:r>
            <a:r>
              <a:rPr lang="en-US" dirty="0" smtClean="0"/>
              <a:t>ost </a:t>
            </a:r>
            <a:r>
              <a:rPr lang="en-US" dirty="0" smtClean="0"/>
              <a:t>children </a:t>
            </a:r>
            <a:r>
              <a:rPr lang="en-US" dirty="0" smtClean="0"/>
              <a:t>identified with Autism had a developmental concern documented in their evaluation records before the age of 2 years, however the median age of diagnosis is 4 years.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the prevalence of disability is increasing we want to identify children so</a:t>
            </a:r>
            <a:r>
              <a:rPr lang="en-US" baseline="0" dirty="0" smtClean="0"/>
              <a:t> they can get the services and supports they need as early as possible. We all know that early intervention improves skills and outcomes, increases school readiness and enables families to develop strategies and obtain resources needed for successful family functioning.</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4</a:t>
            </a:fld>
            <a:endParaRPr lang="en-US" dirty="0"/>
          </a:p>
        </p:txBody>
      </p:sp>
    </p:spTree>
    <p:extLst>
      <p:ext uri="{BB962C8B-B14F-4D97-AF65-F5344CB8AC3E}">
        <p14:creationId xmlns:p14="http://schemas.microsoft.com/office/powerpoint/2010/main" val="33661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Learn the Signs Act Early program has three components:</a:t>
            </a:r>
            <a:r>
              <a:rPr lang="en-US" baseline="0" dirty="0" smtClean="0"/>
              <a:t> a health education campaign, the act early initiative and we engage in a great deal of research and evaluation. I am going to very briefly tell you about each of these.</a:t>
            </a:r>
            <a:endParaRPr lang="en-US" dirty="0"/>
          </a:p>
        </p:txBody>
      </p:sp>
      <p:sp>
        <p:nvSpPr>
          <p:cNvPr id="4" name="Slide Number Placeholder 3"/>
          <p:cNvSpPr>
            <a:spLocks noGrp="1"/>
          </p:cNvSpPr>
          <p:nvPr>
            <p:ph type="sldNum" sz="quarter" idx="10"/>
          </p:nvPr>
        </p:nvSpPr>
        <p:spPr/>
        <p:txBody>
          <a:bodyPr/>
          <a:lstStyle/>
          <a:p>
            <a:fld id="{5ABDF6C2-4449-4F3F-BEAC-5BEAF27523B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414">
              <a:defRPr/>
            </a:pPr>
            <a:r>
              <a:rPr lang="en-US" dirty="0" smtClean="0"/>
              <a:t>As</a:t>
            </a:r>
            <a:r>
              <a:rPr lang="en-US" baseline="0" dirty="0" smtClean="0"/>
              <a:t> </a:t>
            </a:r>
            <a:r>
              <a:rPr lang="en-US" dirty="0" smtClean="0"/>
              <a:t>was mentioned previously,</a:t>
            </a:r>
            <a:r>
              <a:rPr lang="en-US" baseline="0" dirty="0" smtClean="0"/>
              <a:t> d</a:t>
            </a:r>
            <a:r>
              <a:rPr lang="en-US" dirty="0" smtClean="0"/>
              <a:t>evelopmental disabilities are more common than most people think,</a:t>
            </a:r>
            <a:r>
              <a:rPr lang="en-US" baseline="0" dirty="0" smtClean="0"/>
              <a:t> and intervention can be more helpful than people realize. We want to change these perceptions, and we want to give parents and professionals the tools they need to take action. </a:t>
            </a:r>
            <a:r>
              <a:rPr lang="en-US" dirty="0" smtClean="0"/>
              <a:t>The milestone checklist you see here is the foundation</a:t>
            </a:r>
            <a:r>
              <a:rPr lang="en-US" baseline="0" dirty="0" smtClean="0"/>
              <a:t> of all we do. It provides milestones in each of 4 domains, warning signs, and what to do if you’re concerned, all in a parent-friendly way.</a:t>
            </a:r>
          </a:p>
          <a:p>
            <a:pPr defTabSz="923414">
              <a:defRPr/>
            </a:pPr>
            <a:endParaRPr lang="en-US" baseline="0" dirty="0" smtClean="0"/>
          </a:p>
          <a:p>
            <a:pPr defTabSz="923414">
              <a:defRPr/>
            </a:pPr>
            <a:r>
              <a:rPr lang="en-US" baseline="0" dirty="0" smtClean="0"/>
              <a:t>And who is our audience?</a:t>
            </a:r>
          </a:p>
          <a:p>
            <a:r>
              <a:rPr lang="en-US" dirty="0" smtClean="0">
                <a:latin typeface="+mn-lt"/>
              </a:rPr>
              <a:t>Our primary target audience</a:t>
            </a:r>
            <a:r>
              <a:rPr lang="en-US" baseline="0" dirty="0" smtClean="0">
                <a:latin typeface="+mn-lt"/>
              </a:rPr>
              <a:t> is</a:t>
            </a:r>
            <a:r>
              <a:rPr lang="en-US" dirty="0" smtClean="0">
                <a:latin typeface="+mn-lt"/>
              </a:rPr>
              <a:t> all parents of children under 5</a:t>
            </a:r>
          </a:p>
          <a:p>
            <a:pPr marL="0" indent="0">
              <a:buNone/>
            </a:pPr>
            <a:endParaRPr lang="en-US" dirty="0" smtClean="0">
              <a:latin typeface="+mn-lt"/>
            </a:endParaRPr>
          </a:p>
          <a:p>
            <a:r>
              <a:rPr lang="en-US" dirty="0" smtClean="0">
                <a:latin typeface="+mn-lt"/>
              </a:rPr>
              <a:t>Our secondary target audiences</a:t>
            </a:r>
            <a:r>
              <a:rPr lang="en-US" baseline="0" dirty="0" smtClean="0">
                <a:latin typeface="+mn-lt"/>
              </a:rPr>
              <a:t> are: </a:t>
            </a:r>
            <a:r>
              <a:rPr lang="en-US" dirty="0" smtClean="0">
                <a:latin typeface="+mn-lt"/>
              </a:rPr>
              <a:t> </a:t>
            </a:r>
          </a:p>
          <a:p>
            <a:pPr lvl="1"/>
            <a:r>
              <a:rPr lang="en-US" sz="2400" b="1" dirty="0" smtClean="0"/>
              <a:t>Early child care and education providers</a:t>
            </a:r>
            <a:r>
              <a:rPr lang="en-US" sz="2400" b="1" baseline="0" dirty="0" smtClean="0"/>
              <a:t> – broadly defined. </a:t>
            </a:r>
            <a:r>
              <a:rPr lang="en-US" sz="2400" b="0" baseline="0" dirty="0" smtClean="0"/>
              <a:t>When we talk about early care and education providers, we are talking about child care and head start providers, home visitors, child welfare and child mental health workers, all those providers who work with or spend time with young children under the age of 5. in fact, all those places and people where Child Find efforts may reach out to in an effort to identify children for services</a:t>
            </a:r>
            <a:r>
              <a:rPr lang="en-US" sz="2400" b="1" baseline="0" dirty="0" smtClean="0"/>
              <a:t>. </a:t>
            </a:r>
            <a:endParaRPr lang="en-US" sz="2400" b="1" dirty="0" smtClean="0"/>
          </a:p>
          <a:p>
            <a:pPr lvl="1"/>
            <a:r>
              <a:rPr lang="en-US" sz="2400" b="1" dirty="0" smtClean="0"/>
              <a:t>Health care providers </a:t>
            </a:r>
            <a:r>
              <a:rPr lang="en-US" sz="2400" b="0" dirty="0" smtClean="0"/>
              <a:t>are</a:t>
            </a:r>
            <a:r>
              <a:rPr lang="en-US" sz="2400" b="0" baseline="0" dirty="0" smtClean="0"/>
              <a:t> also a target audience as well as  </a:t>
            </a:r>
            <a:r>
              <a:rPr lang="en-US" sz="2400" b="1" baseline="0" dirty="0" smtClean="0"/>
              <a:t>Public Health Professionals </a:t>
            </a:r>
            <a:r>
              <a:rPr lang="en-US" sz="2400" b="0" baseline="0" dirty="0" smtClean="0"/>
              <a:t>such as WIC staff.</a:t>
            </a:r>
            <a:endParaRPr lang="en-US" sz="2400" b="0" dirty="0" smtClean="0"/>
          </a:p>
        </p:txBody>
      </p:sp>
      <p:sp>
        <p:nvSpPr>
          <p:cNvPr id="4" name="Slide Number Placeholder 3"/>
          <p:cNvSpPr>
            <a:spLocks noGrp="1"/>
          </p:cNvSpPr>
          <p:nvPr>
            <p:ph type="sldNum" sz="quarter" idx="10"/>
          </p:nvPr>
        </p:nvSpPr>
        <p:spPr/>
        <p:txBody>
          <a:bodyPr/>
          <a:lstStyle/>
          <a:p>
            <a:fld id="{5ABDF6C2-4449-4F3F-BEAC-5BEAF27523B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414">
              <a:defRPr/>
            </a:pPr>
            <a:r>
              <a:rPr lang="en-US" dirty="0"/>
              <a:t>Where </a:t>
            </a:r>
            <a:r>
              <a:rPr lang="en-US" dirty="0" smtClean="0"/>
              <a:t>are parents?</a:t>
            </a:r>
            <a:r>
              <a:rPr lang="en-US" baseline="0" dirty="0" smtClean="0"/>
              <a:t> E</a:t>
            </a:r>
            <a:r>
              <a:rPr lang="en-US" dirty="0" smtClean="0"/>
              <a:t>specially</a:t>
            </a:r>
            <a:r>
              <a:rPr lang="en-US" dirty="0"/>
              <a:t>, where are the low-income, disadvantaged families who really need us? We can find them through programs that serve young children and their families. Here at the national level we are specifically targeting underserved populations by working these high-priority partners to integrate Learn the </a:t>
            </a:r>
            <a:r>
              <a:rPr lang="en-US" dirty="0" smtClean="0"/>
              <a:t>Signs… </a:t>
            </a:r>
            <a:r>
              <a:rPr lang="en-US" dirty="0"/>
              <a:t>materials into their programs. </a:t>
            </a:r>
          </a:p>
          <a:p>
            <a:pPr defTabSz="923414">
              <a:defRPr/>
            </a:pPr>
            <a:endParaRPr lang="en-US" dirty="0"/>
          </a:p>
          <a:p>
            <a:endParaRPr lang="en-US" dirty="0" smtClean="0"/>
          </a:p>
        </p:txBody>
      </p:sp>
      <p:sp>
        <p:nvSpPr>
          <p:cNvPr id="4" name="Slide Number Placeholder 3"/>
          <p:cNvSpPr>
            <a:spLocks noGrp="1"/>
          </p:cNvSpPr>
          <p:nvPr>
            <p:ph type="sldNum" sz="quarter" idx="10"/>
          </p:nvPr>
        </p:nvSpPr>
        <p:spPr/>
        <p:txBody>
          <a:bodyPr/>
          <a:lstStyle/>
          <a:p>
            <a:fld id="{5ABDF6C2-4449-4F3F-BEAC-5BEAF27523B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Our </a:t>
            </a:r>
            <a:r>
              <a:rPr lang="en-US" dirty="0" smtClean="0">
                <a:effectLst/>
              </a:rPr>
              <a:t>milestone checklists are designed to promote developmental monitoring.</a:t>
            </a:r>
            <a:r>
              <a:rPr lang="en-US"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 thought it might be helpful to compare that with developmental screening: developmental</a:t>
            </a:r>
            <a:r>
              <a:rPr lang="en-US" baseline="0" dirty="0" smtClean="0">
                <a:effectLst/>
              </a:rPr>
              <a:t> monitoring is important for all young children. All parents and providers should be aware of developmental milestones – how children grow, move, communicate, interact, learn and play. This information helps equip parents to know what to expect in regard to their child’s developmental milestones, get ideas on how to promote positive development and be aware of potential concerns and what to do about those concerns. Monitoring </a:t>
            </a:r>
            <a:r>
              <a:rPr lang="en-US" dirty="0" smtClean="0">
                <a:effectLst/>
              </a:rPr>
              <a:t>means observing and noting these</a:t>
            </a:r>
            <a:r>
              <a:rPr lang="en-US" baseline="0" dirty="0" smtClean="0">
                <a:effectLst/>
              </a:rPr>
              <a:t> milestones </a:t>
            </a:r>
            <a:r>
              <a:rPr lang="en-US" dirty="0" smtClean="0">
                <a:effectLst/>
              </a:rPr>
              <a:t>in an ongoing way, usually</a:t>
            </a:r>
            <a:r>
              <a:rPr lang="en-US" baseline="0" dirty="0" smtClean="0">
                <a:effectLst/>
              </a:rPr>
              <a:t> using an objective </a:t>
            </a:r>
            <a:r>
              <a:rPr lang="en-US" dirty="0" smtClean="0">
                <a:effectLst/>
              </a:rPr>
              <a:t>checklist.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Developmental Screening is a more formal process frequently administered according to the American Academy of Pediatrics recommended schedule and uses a validated screening tool.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Developmental monitoring and screening complement one another nicely and both are important.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Monitoring can help determine if a developmental screen is needed sooner than expected, empower families to be aware of their child’s development, can help facilitate communication between provider and parent and provide additional support to developmental screening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5ABDF6C2-4449-4F3F-BEAC-5BEAF27523B3}" type="slidenum">
              <a:rPr lang="en-US" smtClean="0"/>
              <a:pPr/>
              <a:t>8</a:t>
            </a:fld>
            <a:endParaRPr lang="en-US" dirty="0"/>
          </a:p>
        </p:txBody>
      </p:sp>
    </p:spTree>
    <p:extLst>
      <p:ext uri="{BB962C8B-B14F-4D97-AF65-F5344CB8AC3E}">
        <p14:creationId xmlns:p14="http://schemas.microsoft.com/office/powerpoint/2010/main" val="22360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t>
            </a:r>
            <a:r>
              <a:rPr lang="en-US" baseline="0" dirty="0" smtClean="0"/>
              <a:t> </a:t>
            </a:r>
            <a:r>
              <a:rPr lang="en-US" dirty="0" smtClean="0"/>
              <a:t>just </a:t>
            </a:r>
            <a:r>
              <a:rPr lang="en-US" dirty="0" smtClean="0"/>
              <a:t>a sampling of our most popular materials including a milestone</a:t>
            </a:r>
            <a:r>
              <a:rPr lang="en-US" baseline="0" dirty="0" smtClean="0"/>
              <a:t> checklist, the Milestones brochure, the Milestone Moments booklet, and growth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F047828-4B1F-4AC1-ABF9-79641EE3E6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2160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439"/>
            <a:ext cx="9144000" cy="1136469"/>
          </a:xfrm>
          <a:prstGeom prst="rect">
            <a:avLst/>
          </a:prstGeom>
          <a:ln>
            <a:noFill/>
          </a:ln>
          <a:effectLst>
            <a:softEdge rad="112500"/>
          </a:effectLst>
        </p:spPr>
      </p:pic>
    </p:spTree>
    <p:extLst>
      <p:ext uri="{BB962C8B-B14F-4D97-AF65-F5344CB8AC3E}">
        <p14:creationId xmlns:p14="http://schemas.microsoft.com/office/powerpoint/2010/main" val="3459163244"/>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11430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 name="Rectangle 1"/>
          <p:cNvSpPr/>
          <p:nvPr userDrawn="1"/>
        </p:nvSpPr>
        <p:spPr>
          <a:xfrm>
            <a:off x="1371600" y="3810000"/>
            <a:ext cx="4572000" cy="205902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rgbClr val="0039A6"/>
                </a:solidFill>
                <a:effectLst/>
                <a:uLnTx/>
                <a:uFillTx/>
                <a:latin typeface="Calibri" pitchFamily="34" charset="0"/>
              </a:rPr>
              <a:t>For more information please contact Centers for Disease Control and Prevention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39A6"/>
              </a:solidFill>
              <a:effectLst/>
              <a:uLnTx/>
              <a:uFillTx/>
              <a:latin typeface="Calibri"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39A6"/>
                </a:solidFill>
                <a:effectLst/>
                <a:uLnTx/>
                <a:uFillTx/>
                <a:latin typeface="Calibri" pitchFamily="34" charset="0"/>
              </a:rPr>
              <a:t>1600 Clifton Road NE,  Atlanta,  GA  30333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39A6"/>
                </a:solidFill>
                <a:effectLst/>
                <a:uLnTx/>
                <a:uFillTx/>
                <a:latin typeface="Calibri" pitchFamily="34" charset="0"/>
              </a:rPr>
              <a:t>Telephone: 1-800-CDC-INFO (232-4636)/TTY: 1-888-232-6348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39A6"/>
                </a:solidFill>
                <a:effectLst/>
                <a:uLnTx/>
                <a:uFillTx/>
                <a:latin typeface="Calibri" pitchFamily="34" charset="0"/>
              </a:rPr>
              <a:t>Visit: www.cdc.gov | Contact CDC at: 1-800-CDC-INFO or www.cdc.gov/info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39A6"/>
              </a:solidFill>
              <a:effectLst/>
              <a:uLnTx/>
              <a:uFillTx/>
              <a:latin typeface="Calibri"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rgbClr val="0039A6"/>
                </a:solidFill>
                <a:effectLst/>
                <a:uLnTx/>
                <a:uFillTx/>
                <a:latin typeface="Calibri" pitchFamily="34" charset="0"/>
              </a:rPr>
              <a:t>The findings and conclusions in this report are those of the authors and do not necessarily represent the official position of the Centers for Disease Control and Prevention.</a:t>
            </a:r>
          </a:p>
        </p:txBody>
      </p:sp>
      <p:sp>
        <p:nvSpPr>
          <p:cNvPr id="3" name="TextBox 2"/>
          <p:cNvSpPr txBox="1"/>
          <p:nvPr userDrawn="1"/>
        </p:nvSpPr>
        <p:spPr>
          <a:xfrm>
            <a:off x="2209800" y="6477000"/>
            <a:ext cx="4953000" cy="246221"/>
          </a:xfrm>
          <a:prstGeom prst="rect">
            <a:avLst/>
          </a:prstGeom>
          <a:noFill/>
        </p:spPr>
        <p:txBody>
          <a:bodyPr wrap="square" rtlCol="0">
            <a:spAutoFit/>
          </a:bodyPr>
          <a:lstStyle/>
          <a:p>
            <a:r>
              <a:rPr lang="en-US" sz="1000" dirty="0" smtClean="0">
                <a:solidFill>
                  <a:srgbClr val="000000"/>
                </a:solidFill>
              </a:rPr>
              <a:t>Division</a:t>
            </a:r>
            <a:r>
              <a:rPr lang="en-US" sz="1000" baseline="0" dirty="0" smtClean="0">
                <a:solidFill>
                  <a:srgbClr val="000000"/>
                </a:solidFill>
              </a:rPr>
              <a:t> of Birth Defects and Developmental Disabilities, Prevention Research Branch</a:t>
            </a:r>
            <a:endParaRPr lang="en-US" sz="1000" dirty="0">
              <a:solidFill>
                <a:srgbClr val="000000"/>
              </a:solidFill>
            </a:endParaRPr>
          </a:p>
        </p:txBody>
      </p:sp>
      <p:sp>
        <p:nvSpPr>
          <p:cNvPr id="4" name="TextBox 3"/>
          <p:cNvSpPr txBox="1"/>
          <p:nvPr userDrawn="1"/>
        </p:nvSpPr>
        <p:spPr>
          <a:xfrm>
            <a:off x="2209800" y="6279254"/>
            <a:ext cx="3886200" cy="246221"/>
          </a:xfrm>
          <a:prstGeom prst="rect">
            <a:avLst/>
          </a:prstGeom>
          <a:noFill/>
        </p:spPr>
        <p:txBody>
          <a:bodyPr wrap="square" rtlCol="0">
            <a:spAutoFit/>
          </a:bodyPr>
          <a:lstStyle/>
          <a:p>
            <a:r>
              <a:rPr lang="en-US" sz="1000" dirty="0" smtClean="0">
                <a:solidFill>
                  <a:srgbClr val="000000"/>
                </a:solidFill>
              </a:rPr>
              <a:t>National Center on Birth Defects</a:t>
            </a:r>
            <a:r>
              <a:rPr lang="en-US" sz="1000" baseline="0" dirty="0" smtClean="0">
                <a:solidFill>
                  <a:srgbClr val="000000"/>
                </a:solidFill>
              </a:rPr>
              <a:t> and Developmental Disabilities</a:t>
            </a:r>
            <a:endParaRPr lang="en-US" sz="1000" dirty="0">
              <a:solidFill>
                <a:srgbClr val="000000"/>
              </a:solidFill>
            </a:endParaRPr>
          </a:p>
        </p:txBody>
      </p:sp>
      <p:pic>
        <p:nvPicPr>
          <p:cNvPr id="1126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6" y="152400"/>
            <a:ext cx="9144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68270"/>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fld id="{222B58BB-9E0F-46F5-8B71-24D2A61EC9E3}" type="datetimeFigureOut">
              <a:rPr lang="en-US"/>
              <a:pPr>
                <a:defRPr/>
              </a:pPr>
              <a:t>7/24/14</a:t>
            </a:fld>
            <a:endParaRPr lang="en-US"/>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BF66EBA7-BAB0-47C7-AC0E-B9F276A0F120}" type="slidenum">
              <a:rPr lang="en-US"/>
              <a:pPr>
                <a:defRPr/>
              </a:pPr>
              <a:t>‹#›</a:t>
            </a:fld>
            <a:endParaRPr lang="en-US"/>
          </a:p>
        </p:txBody>
      </p:sp>
    </p:spTree>
    <p:extLst>
      <p:ext uri="{BB962C8B-B14F-4D97-AF65-F5344CB8AC3E}">
        <p14:creationId xmlns:p14="http://schemas.microsoft.com/office/powerpoint/2010/main" val="178553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fld id="{4CA50DFA-E6B9-4BBF-A597-D218CC5B66F0}" type="datetimeFigureOut">
              <a:rPr lang="en-US"/>
              <a:pPr>
                <a:defRPr/>
              </a:pPr>
              <a:t>7/24/14</a:t>
            </a:fld>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6137B490-6A34-40F3-91EF-68DD50A29F98}" type="slidenum">
              <a:rPr lang="en-US"/>
              <a:pPr>
                <a:defRPr/>
              </a:pPr>
              <a:t>‹#›</a:t>
            </a:fld>
            <a:endParaRPr lang="en-US"/>
          </a:p>
        </p:txBody>
      </p:sp>
    </p:spTree>
    <p:extLst>
      <p:ext uri="{BB962C8B-B14F-4D97-AF65-F5344CB8AC3E}">
        <p14:creationId xmlns:p14="http://schemas.microsoft.com/office/powerpoint/2010/main" val="381796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6" name="Picture 101" descr="untitled"/>
          <p:cNvPicPr>
            <a:picLocks noChangeAspect="1" noChangeArrowheads="1"/>
          </p:cNvPicPr>
          <p:nvPr userDrawn="1"/>
        </p:nvPicPr>
        <p:blipFill>
          <a:blip r:embed="rId3" cstate="print"/>
          <a:srcRect/>
          <a:stretch>
            <a:fillRect/>
          </a:stretch>
        </p:blipFill>
        <p:spPr bwMode="auto">
          <a:xfrm>
            <a:off x="2565400" y="457200"/>
            <a:ext cx="1905000" cy="1608137"/>
          </a:xfrm>
          <a:prstGeom prst="rect">
            <a:avLst/>
          </a:prstGeom>
          <a:ln>
            <a:solidFill>
              <a:srgbClr val="660066"/>
            </a:solidFill>
          </a:ln>
          <a:effectLst>
            <a:outerShdw blurRad="292100" dist="139700" dir="2700000" algn="tl" rotWithShape="0">
              <a:srgbClr val="333333">
                <a:alpha val="65000"/>
              </a:srgbClr>
            </a:outerShdw>
          </a:effectLst>
        </p:spPr>
      </p:pic>
      <p:pic>
        <p:nvPicPr>
          <p:cNvPr id="7" name="Picture 102" descr="untitled3"/>
          <p:cNvPicPr>
            <a:picLocks noChangeAspect="1" noChangeArrowheads="1"/>
          </p:cNvPicPr>
          <p:nvPr userDrawn="1"/>
        </p:nvPicPr>
        <p:blipFill>
          <a:blip r:embed="rId4" cstate="print"/>
          <a:srcRect l="7143" t="5225" r="4286" b="5223"/>
          <a:stretch>
            <a:fillRect/>
          </a:stretch>
        </p:blipFill>
        <p:spPr bwMode="auto">
          <a:xfrm>
            <a:off x="609600" y="465137"/>
            <a:ext cx="1676400" cy="1622425"/>
          </a:xfrm>
          <a:prstGeom prst="rect">
            <a:avLst/>
          </a:prstGeom>
          <a:ln>
            <a:solidFill>
              <a:srgbClr val="660066"/>
            </a:solidFill>
          </a:ln>
          <a:effectLst>
            <a:outerShdw blurRad="292100" dist="139700" dir="2700000" algn="tl" rotWithShape="0">
              <a:srgbClr val="333333">
                <a:alpha val="65000"/>
              </a:srgbClr>
            </a:outerShdw>
          </a:effectLst>
        </p:spPr>
      </p:pic>
      <p:pic>
        <p:nvPicPr>
          <p:cNvPr id="8" name="Picture 104" descr="untitled4"/>
          <p:cNvPicPr>
            <a:picLocks noChangeAspect="1" noChangeArrowheads="1"/>
          </p:cNvPicPr>
          <p:nvPr userDrawn="1"/>
        </p:nvPicPr>
        <p:blipFill>
          <a:blip r:embed="rId5" cstate="print"/>
          <a:srcRect t="7143" r="2113" b="10001"/>
          <a:stretch>
            <a:fillRect/>
          </a:stretch>
        </p:blipFill>
        <p:spPr bwMode="auto">
          <a:xfrm>
            <a:off x="4648200" y="465137"/>
            <a:ext cx="1905000" cy="1589087"/>
          </a:xfrm>
          <a:prstGeom prst="rect">
            <a:avLst/>
          </a:prstGeom>
          <a:ln>
            <a:solidFill>
              <a:srgbClr val="660066"/>
            </a:solidFill>
          </a:ln>
          <a:effectLst>
            <a:outerShdw blurRad="292100" dist="139700" dir="2700000" algn="tl" rotWithShape="0">
              <a:srgbClr val="333333">
                <a:alpha val="65000"/>
              </a:srgbClr>
            </a:outerShdw>
          </a:effectLst>
        </p:spPr>
      </p:pic>
      <p:pic>
        <p:nvPicPr>
          <p:cNvPr id="10" name="Picture 106" descr="6"/>
          <p:cNvPicPr>
            <a:picLocks noChangeAspect="1" noChangeArrowheads="1"/>
          </p:cNvPicPr>
          <p:nvPr userDrawn="1"/>
        </p:nvPicPr>
        <p:blipFill>
          <a:blip r:embed="rId6" cstate="print"/>
          <a:srcRect l="5556" t="4024" r="5556" b="4022"/>
          <a:stretch>
            <a:fillRect/>
          </a:stretch>
        </p:blipFill>
        <p:spPr bwMode="auto">
          <a:xfrm>
            <a:off x="6781800" y="465137"/>
            <a:ext cx="1828800" cy="1612900"/>
          </a:xfrm>
          <a:prstGeom prst="rect">
            <a:avLst/>
          </a:prstGeom>
          <a:ln>
            <a:solidFill>
              <a:srgbClr val="66006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810565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4" name="TextBox 3"/>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158450280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5" name="TextBox 4"/>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spTree>
    <p:extLst>
      <p:ext uri="{BB962C8B-B14F-4D97-AF65-F5344CB8AC3E}">
        <p14:creationId xmlns:p14="http://schemas.microsoft.com/office/powerpoint/2010/main" val="11358558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TextBox 5"/>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1807657973"/>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6" name="TextBox 5"/>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4089498655"/>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TextBox 3"/>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12" y="308950"/>
            <a:ext cx="7170576" cy="891200"/>
          </a:xfrm>
          <a:prstGeom prst="rect">
            <a:avLst/>
          </a:prstGeom>
          <a:ln>
            <a:noFill/>
          </a:ln>
          <a:effectLst>
            <a:softEdge rad="112500"/>
          </a:effectLst>
        </p:spPr>
      </p:pic>
    </p:spTree>
    <p:extLst>
      <p:ext uri="{BB962C8B-B14F-4D97-AF65-F5344CB8AC3E}">
        <p14:creationId xmlns:p14="http://schemas.microsoft.com/office/powerpoint/2010/main" val="1127133673"/>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
        <p:nvSpPr>
          <p:cNvPr id="7" name="TextBox 6"/>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2557970927"/>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TextBox 4"/>
          <p:cNvSpPr txBox="1"/>
          <p:nvPr userDrawn="1"/>
        </p:nvSpPr>
        <p:spPr>
          <a:xfrm>
            <a:off x="3352800" y="6501884"/>
            <a:ext cx="2438401" cy="338554"/>
          </a:xfrm>
          <a:prstGeom prst="rect">
            <a:avLst/>
          </a:prstGeom>
          <a:noFill/>
        </p:spPr>
        <p:txBody>
          <a:bodyPr wrap="square" rtlCol="0">
            <a:spAutoFit/>
          </a:bodyPr>
          <a:lstStyle/>
          <a:p>
            <a:pPr algn="ctr"/>
            <a:r>
              <a:rPr lang="en-US" sz="1600" dirty="0" smtClean="0">
                <a:solidFill>
                  <a:srgbClr val="660066"/>
                </a:solidFill>
              </a:rPr>
              <a:t>www.cdc.gov/ActEarly</a:t>
            </a:r>
            <a:endParaRPr lang="en-US" sz="1600" dirty="0">
              <a:solidFill>
                <a:srgbClr val="660066"/>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588793"/>
            <a:ext cx="1476375" cy="1107281"/>
          </a:xfrm>
          <a:prstGeom prst="rect">
            <a:avLst/>
          </a:prstGeom>
        </p:spPr>
      </p:pic>
    </p:spTree>
    <p:extLst>
      <p:ext uri="{BB962C8B-B14F-4D97-AF65-F5344CB8AC3E}">
        <p14:creationId xmlns:p14="http://schemas.microsoft.com/office/powerpoint/2010/main" val="65285939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040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hyperlink" Target="http://www.hhs.gov/watchmethrive" TargetMode="External"/><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838200"/>
          </a:xfrm>
        </p:spPr>
        <p:txBody>
          <a:bodyPr/>
          <a:lstStyle/>
          <a:p>
            <a:r>
              <a:rPr lang="en-US" sz="4400" dirty="0" smtClean="0">
                <a:solidFill>
                  <a:srgbClr val="0033CC"/>
                </a:solidFill>
              </a:rPr>
              <a:t>Learn the Signs. Act Early.</a:t>
            </a:r>
            <a:endParaRPr lang="en-US" sz="4400" dirty="0">
              <a:solidFill>
                <a:srgbClr val="0033CC"/>
              </a:solidFill>
            </a:endParaRPr>
          </a:p>
        </p:txBody>
      </p:sp>
      <p:sp>
        <p:nvSpPr>
          <p:cNvPr id="5" name="Text Placeholder 4"/>
          <p:cNvSpPr>
            <a:spLocks noGrp="1"/>
          </p:cNvSpPr>
          <p:nvPr>
            <p:ph type="body" sz="quarter" idx="10"/>
          </p:nvPr>
        </p:nvSpPr>
        <p:spPr>
          <a:xfrm>
            <a:off x="2209800" y="6248400"/>
            <a:ext cx="5009147" cy="228600"/>
          </a:xfrm>
        </p:spPr>
        <p:txBody>
          <a:bodyPr/>
          <a:lstStyle/>
          <a:p>
            <a:pPr algn="l"/>
            <a:r>
              <a:rPr lang="en-US" sz="1000" dirty="0" smtClean="0">
                <a:solidFill>
                  <a:srgbClr val="000000"/>
                </a:solidFill>
                <a:latin typeface="+mj-lt"/>
              </a:rPr>
              <a:t>National Center on Birth Defects and Developmental Disabilities</a:t>
            </a:r>
            <a:endParaRPr lang="en-US" sz="1000" dirty="0">
              <a:solidFill>
                <a:srgbClr val="000000"/>
              </a:solidFill>
              <a:latin typeface="+mj-lt"/>
            </a:endParaRPr>
          </a:p>
        </p:txBody>
      </p:sp>
      <p:sp>
        <p:nvSpPr>
          <p:cNvPr id="6" name="Text Placeholder 5"/>
          <p:cNvSpPr>
            <a:spLocks noGrp="1"/>
          </p:cNvSpPr>
          <p:nvPr>
            <p:ph type="body" sz="quarter" idx="4294967295"/>
          </p:nvPr>
        </p:nvSpPr>
        <p:spPr>
          <a:xfrm>
            <a:off x="2209800" y="6477000"/>
            <a:ext cx="5105400" cy="228600"/>
          </a:xfrm>
          <a:prstGeom prst="rect">
            <a:avLst/>
          </a:prstGeom>
        </p:spPr>
        <p:txBody>
          <a:bodyPr/>
          <a:lstStyle/>
          <a:p>
            <a:pPr marL="0" indent="0">
              <a:buNone/>
            </a:pPr>
            <a:r>
              <a:rPr lang="en-US" sz="1000" dirty="0" smtClean="0">
                <a:solidFill>
                  <a:srgbClr val="000000"/>
                </a:solidFill>
              </a:rPr>
              <a:t>Division of Birth Defects and Developmental Disabilities, Prevention Research Branch</a:t>
            </a:r>
            <a:endParaRPr lang="en-US" sz="1000" dirty="0">
              <a:solidFill>
                <a:srgbClr val="000000"/>
              </a:solidFill>
            </a:endParaRPr>
          </a:p>
        </p:txBody>
      </p:sp>
      <p:sp>
        <p:nvSpPr>
          <p:cNvPr id="7" name="Title 3"/>
          <p:cNvSpPr txBox="1">
            <a:spLocks/>
          </p:cNvSpPr>
          <p:nvPr/>
        </p:nvSpPr>
        <p:spPr>
          <a:xfrm>
            <a:off x="2743200" y="4648200"/>
            <a:ext cx="6180119" cy="1552074"/>
          </a:xfrm>
          <a:prstGeom prst="rect">
            <a:avLst/>
          </a:prstGeom>
        </p:spPr>
        <p:txBody>
          <a:bodyPr/>
          <a:lstStyle/>
          <a:p>
            <a:pPr marL="0" marR="0" lvl="0" indent="0" algn="ctr" defTabSz="914400" rtl="0" eaLnBrk="1" fontAlgn="auto" latinLnBrk="0" hangingPunct="1">
              <a:lnSpc>
                <a:spcPts val="3000"/>
              </a:lnSpc>
              <a:spcBef>
                <a:spcPct val="0"/>
              </a:spcBef>
              <a:spcAft>
                <a:spcPts val="0"/>
              </a:spcAft>
              <a:buClrTx/>
              <a:buSzTx/>
              <a:buFontTx/>
              <a:buNone/>
              <a:tabLst/>
              <a:defRPr/>
            </a:pPr>
            <a:endParaRPr kumimoji="0" lang="en-US" sz="2000" b="1" i="0" u="none" strike="noStrike" kern="1200" cap="none" spc="0" normalizeH="0" noProof="0" dirty="0" smtClean="0">
              <a:ln>
                <a:noFill/>
              </a:ln>
              <a:solidFill>
                <a:srgbClr val="000000"/>
              </a:solidFill>
              <a:effectLst/>
              <a:uLnTx/>
              <a:uFillTx/>
              <a:latin typeface="+mj-lt"/>
              <a:ea typeface="+mj-ea"/>
              <a:cs typeface="+mj-cs"/>
            </a:endParaRPr>
          </a:p>
        </p:txBody>
      </p:sp>
      <p:sp>
        <p:nvSpPr>
          <p:cNvPr id="3" name="Subtitle 2"/>
          <p:cNvSpPr>
            <a:spLocks noGrp="1"/>
          </p:cNvSpPr>
          <p:nvPr>
            <p:ph type="subTitle" idx="1"/>
          </p:nvPr>
        </p:nvSpPr>
        <p:spPr>
          <a:xfrm>
            <a:off x="685800" y="2971799"/>
            <a:ext cx="8237519" cy="2452437"/>
          </a:xfrm>
        </p:spPr>
        <p:txBody>
          <a:bodyPr/>
          <a:lstStyle/>
          <a:p>
            <a:r>
              <a:rPr lang="en-US" sz="2560" dirty="0" smtClean="0"/>
              <a:t>Improving Early Identification of Children with Autism and other Developmental Disabilities</a:t>
            </a:r>
          </a:p>
          <a:p>
            <a:endParaRPr lang="en-US" sz="2560" dirty="0" smtClean="0"/>
          </a:p>
          <a:p>
            <a:r>
              <a:rPr lang="en-US" sz="2500" dirty="0" smtClean="0"/>
              <a:t>Camille Smith, M.S., </a:t>
            </a:r>
            <a:r>
              <a:rPr lang="en-US" sz="2500" dirty="0" err="1" smtClean="0"/>
              <a:t>Ed.S</a:t>
            </a:r>
            <a:r>
              <a:rPr lang="en-US" sz="2500" dirty="0" smtClean="0"/>
              <a:t>.</a:t>
            </a:r>
          </a:p>
          <a:p>
            <a:r>
              <a:rPr lang="en-US" sz="2500" dirty="0" smtClean="0"/>
              <a:t>Behavioral Scientist</a:t>
            </a:r>
            <a:endParaRPr lang="en-US" sz="25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Campaign Materials</a:t>
            </a:r>
            <a:endParaRPr lang="en-US" dirty="0"/>
          </a:p>
        </p:txBody>
      </p:sp>
      <p:sp>
        <p:nvSpPr>
          <p:cNvPr id="3" name="Content Placeholder 2"/>
          <p:cNvSpPr>
            <a:spLocks noGrp="1"/>
          </p:cNvSpPr>
          <p:nvPr>
            <p:ph idx="1"/>
          </p:nvPr>
        </p:nvSpPr>
        <p:spPr/>
        <p:txBody>
          <a:bodyPr/>
          <a:lstStyle/>
          <a:p>
            <a:r>
              <a:rPr lang="en-US" dirty="0" smtClean="0">
                <a:latin typeface="+mn-lt"/>
              </a:rPr>
              <a:t>Free, customizable materials for </a:t>
            </a:r>
            <a:br>
              <a:rPr lang="en-US" dirty="0" smtClean="0">
                <a:latin typeface="+mn-lt"/>
              </a:rPr>
            </a:br>
            <a:r>
              <a:rPr lang="en-US" dirty="0" smtClean="0">
                <a:latin typeface="+mn-lt"/>
              </a:rPr>
              <a:t>state and community programs</a:t>
            </a:r>
          </a:p>
          <a:p>
            <a:pPr lvl="1"/>
            <a:r>
              <a:rPr lang="en-US" dirty="0" smtClean="0"/>
              <a:t>Are research-based and parent-friendly</a:t>
            </a:r>
          </a:p>
          <a:p>
            <a:pPr lvl="1"/>
            <a:r>
              <a:rPr lang="en-US" dirty="0" smtClean="0"/>
              <a:t>Build on AAP gold standard  lists </a:t>
            </a:r>
          </a:p>
          <a:p>
            <a:pPr lvl="1"/>
            <a:r>
              <a:rPr lang="en-US" dirty="0" smtClean="0"/>
              <a:t>Parents, early educators can use as monitoring tools</a:t>
            </a:r>
          </a:p>
          <a:p>
            <a:pPr lvl="1"/>
            <a:r>
              <a:rPr lang="en-US" dirty="0" smtClean="0"/>
              <a:t>Encourage parent-health care provider dialogue</a:t>
            </a:r>
          </a:p>
          <a:p>
            <a:pPr lvl="1"/>
            <a:r>
              <a:rPr lang="en-US" dirty="0" smtClean="0"/>
              <a:t>Available in English and Spanish</a:t>
            </a:r>
          </a:p>
          <a:p>
            <a:r>
              <a:rPr lang="en-US" dirty="0" smtClean="0">
                <a:latin typeface="+mn-lt"/>
              </a:rPr>
              <a:t>Useful for</a:t>
            </a:r>
          </a:p>
          <a:p>
            <a:pPr lvl="1"/>
            <a:r>
              <a:rPr lang="en-US" dirty="0" smtClean="0"/>
              <a:t>Any program that serves parents of young children and has interest or mandate in child development</a:t>
            </a:r>
          </a:p>
        </p:txBody>
      </p:sp>
      <p:sp>
        <p:nvSpPr>
          <p:cNvPr id="6" name="TextBox 5"/>
          <p:cNvSpPr txBox="1"/>
          <p:nvPr/>
        </p:nvSpPr>
        <p:spPr>
          <a:xfrm>
            <a:off x="3657600" y="5715000"/>
            <a:ext cx="4343400" cy="830997"/>
          </a:xfrm>
          <a:prstGeom prst="rect">
            <a:avLst/>
          </a:prstGeom>
          <a:noFill/>
        </p:spPr>
        <p:txBody>
          <a:bodyPr wrap="square" rtlCol="0">
            <a:spAutoFit/>
          </a:bodyPr>
          <a:lstStyle/>
          <a:p>
            <a:pPr algn="ctr"/>
            <a:r>
              <a:rPr lang="en-US" sz="2400" b="1" dirty="0" smtClean="0"/>
              <a:t>www.CDC.gov/ActEarly</a:t>
            </a:r>
          </a:p>
          <a:p>
            <a:pPr algn="ctr"/>
            <a:r>
              <a:rPr lang="en-US" sz="2400" b="1" dirty="0" smtClean="0"/>
              <a:t>ActEarly@cdc.gov</a:t>
            </a:r>
            <a:endParaRPr lang="en-US" sz="2400" b="1" dirty="0"/>
          </a:p>
        </p:txBody>
      </p:sp>
      <p:pic>
        <p:nvPicPr>
          <p:cNvPr id="7" name="Picture 3"/>
          <p:cNvPicPr>
            <a:picLocks noChangeAspect="1" noChangeArrowheads="1"/>
          </p:cNvPicPr>
          <p:nvPr/>
        </p:nvPicPr>
        <p:blipFill>
          <a:blip r:embed="rId3" cstate="print"/>
          <a:srcRect/>
          <a:stretch>
            <a:fillRect/>
          </a:stretch>
        </p:blipFill>
        <p:spPr bwMode="auto">
          <a:xfrm>
            <a:off x="6180161" y="1066800"/>
            <a:ext cx="2450686" cy="1905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Watch Me! Celebrating Milestones</a:t>
            </a:r>
            <a:br>
              <a:rPr lang="en-US" i="1" dirty="0" smtClean="0"/>
            </a:br>
            <a:r>
              <a:rPr lang="en-US" i="1" dirty="0" smtClean="0"/>
              <a:t>and Sharing Concerns</a:t>
            </a:r>
            <a:endParaRPr lang="en-US" i="1" dirty="0"/>
          </a:p>
        </p:txBody>
      </p:sp>
      <p:sp>
        <p:nvSpPr>
          <p:cNvPr id="3" name="Content Placeholder 2"/>
          <p:cNvSpPr>
            <a:spLocks noGrp="1"/>
          </p:cNvSpPr>
          <p:nvPr>
            <p:ph idx="1"/>
          </p:nvPr>
        </p:nvSpPr>
        <p:spPr/>
        <p:txBody>
          <a:bodyPr/>
          <a:lstStyle/>
          <a:p>
            <a:r>
              <a:rPr lang="en-US" dirty="0" smtClean="0">
                <a:latin typeface="+mn-lt"/>
              </a:rPr>
              <a:t>Training on developmental monitoring w/ LTSAE</a:t>
            </a:r>
          </a:p>
          <a:p>
            <a:pPr lvl="1"/>
            <a:r>
              <a:rPr lang="en-US" dirty="0" smtClean="0"/>
              <a:t>For child care professionals (CCPs)</a:t>
            </a:r>
          </a:p>
          <a:p>
            <a:pPr lvl="1"/>
            <a:r>
              <a:rPr lang="en-US" dirty="0" smtClean="0"/>
              <a:t>Free, 1 hour, online</a:t>
            </a:r>
          </a:p>
          <a:p>
            <a:pPr lvl="1"/>
            <a:r>
              <a:rPr lang="en-US" dirty="0" smtClean="0">
                <a:latin typeface="+mn-lt"/>
              </a:rPr>
              <a:t>CE’s available</a:t>
            </a:r>
          </a:p>
          <a:p>
            <a:r>
              <a:rPr lang="en-US" dirty="0" smtClean="0">
                <a:latin typeface="+mn-lt"/>
              </a:rPr>
              <a:t>4 Modules:</a:t>
            </a:r>
          </a:p>
          <a:p>
            <a:pPr lvl="1"/>
            <a:r>
              <a:rPr lang="en-US" dirty="0" smtClean="0"/>
              <a:t>CCPs important role in dev monitoring</a:t>
            </a:r>
          </a:p>
          <a:p>
            <a:pPr lvl="1"/>
            <a:r>
              <a:rPr lang="en-US" dirty="0" smtClean="0"/>
              <a:t>Understanding children’s dev milestones</a:t>
            </a:r>
          </a:p>
          <a:p>
            <a:pPr lvl="1"/>
            <a:r>
              <a:rPr lang="en-US" dirty="0" smtClean="0"/>
              <a:t>Objective and engaged dev monitoring</a:t>
            </a:r>
          </a:p>
          <a:p>
            <a:pPr lvl="1"/>
            <a:r>
              <a:rPr lang="en-US" dirty="0" smtClean="0"/>
              <a:t>How to talk with parents about their child’s development</a:t>
            </a:r>
          </a:p>
          <a:p>
            <a:pPr marL="0" indent="0">
              <a:buNone/>
            </a:pPr>
            <a:endParaRPr lang="en-US"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99" y="2209800"/>
            <a:ext cx="2372705" cy="2103700"/>
          </a:xfrm>
          <a:prstGeom prst="rect">
            <a:avLst/>
          </a:prstGeom>
        </p:spPr>
      </p:pic>
    </p:spTree>
    <p:extLst>
      <p:ext uri="{BB962C8B-B14F-4D97-AF65-F5344CB8AC3E}">
        <p14:creationId xmlns:p14="http://schemas.microsoft.com/office/powerpoint/2010/main" val="154844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3" y="285524"/>
            <a:ext cx="8229600" cy="868362"/>
          </a:xfrm>
        </p:spPr>
        <p:txBody>
          <a:bodyPr/>
          <a:lstStyle/>
          <a:p>
            <a:r>
              <a:rPr lang="en-US" dirty="0" smtClean="0"/>
              <a:t>Fact Sheets</a:t>
            </a:r>
            <a:endParaRPr lang="en-US" dirty="0"/>
          </a:p>
        </p:txBody>
      </p:sp>
      <p:sp>
        <p:nvSpPr>
          <p:cNvPr id="3" name="Content Placeholder 2"/>
          <p:cNvSpPr>
            <a:spLocks noGrp="1"/>
          </p:cNvSpPr>
          <p:nvPr>
            <p:ph idx="1"/>
          </p:nvPr>
        </p:nvSpPr>
        <p:spPr>
          <a:xfrm>
            <a:off x="457200" y="1600201"/>
            <a:ext cx="5486400" cy="4191000"/>
          </a:xfrm>
        </p:spPr>
        <p:txBody>
          <a:bodyPr/>
          <a:lstStyle/>
          <a:p>
            <a:r>
              <a:rPr lang="en-US" dirty="0" smtClean="0">
                <a:latin typeface="+mn-lt"/>
              </a:rPr>
              <a:t>Tips for Talking with Parents</a:t>
            </a:r>
          </a:p>
          <a:p>
            <a:r>
              <a:rPr lang="en-US" dirty="0" smtClean="0">
                <a:latin typeface="+mn-lt"/>
              </a:rPr>
              <a:t>Developmental Screening</a:t>
            </a:r>
          </a:p>
          <a:p>
            <a:r>
              <a:rPr lang="en-US" dirty="0" smtClean="0">
                <a:latin typeface="+mn-lt"/>
              </a:rPr>
              <a:t>Concerned About Development? </a:t>
            </a:r>
          </a:p>
          <a:p>
            <a:pPr lvl="1"/>
            <a:r>
              <a:rPr lang="en-US" dirty="0" smtClean="0"/>
              <a:t>How to Help Your Child</a:t>
            </a:r>
          </a:p>
          <a:p>
            <a:pPr lvl="1"/>
            <a:r>
              <a:rPr lang="en-US" dirty="0" smtClean="0"/>
              <a:t>How to Talk to the Doctor</a:t>
            </a:r>
          </a:p>
          <a:p>
            <a:pPr marL="0" indent="0">
              <a:buNone/>
            </a:pPr>
            <a:endParaRPr lang="en-US" dirty="0" smtClean="0"/>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764" y="1143000"/>
            <a:ext cx="2058713"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799" y="2256692"/>
            <a:ext cx="2054561"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392" y="3276600"/>
            <a:ext cx="2095728"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64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ormAutofit/>
          </a:bodyPr>
          <a:lstStyle/>
          <a:p>
            <a:pPr algn="ctr" fontAlgn="auto">
              <a:spcAft>
                <a:spcPts val="0"/>
              </a:spcAft>
              <a:defRPr/>
            </a:pPr>
            <a:r>
              <a:rPr lang="en-US" sz="3500" b="1" i="1" dirty="0" smtClean="0">
                <a:solidFill>
                  <a:schemeClr val="tx1"/>
                </a:solidFill>
                <a:latin typeface="Calibri" panose="020F0502020204030204" pitchFamily="34" charset="0"/>
              </a:rPr>
              <a:t>Birth to Five: Watch Me Thrive! </a:t>
            </a:r>
            <a:endParaRPr lang="en-US" sz="3500" b="1" dirty="0">
              <a:solidFill>
                <a:schemeClr val="tx1"/>
              </a:solidFill>
              <a:latin typeface="Calibri" panose="020F0502020204030204" pitchFamily="34" charset="0"/>
            </a:endParaRPr>
          </a:p>
        </p:txBody>
      </p:sp>
      <p:sp>
        <p:nvSpPr>
          <p:cNvPr id="5" name="Text Placeholder 4"/>
          <p:cNvSpPr>
            <a:spLocks noGrp="1"/>
          </p:cNvSpPr>
          <p:nvPr>
            <p:ph type="body" idx="1"/>
          </p:nvPr>
        </p:nvSpPr>
        <p:spPr>
          <a:xfrm>
            <a:off x="609600" y="1676400"/>
            <a:ext cx="7715250" cy="1066800"/>
          </a:xfrm>
        </p:spPr>
        <p:txBody>
          <a:bodyPr/>
          <a:lstStyle/>
          <a:p>
            <a:r>
              <a:rPr lang="en-US" sz="2200" dirty="0"/>
              <a:t>Coordinated public outreach campaign to promote awareness of child development and developmental and behavioral screening, referral, and follow-up</a:t>
            </a:r>
            <a:r>
              <a:rPr lang="en-US" dirty="0"/>
              <a:t>. </a:t>
            </a:r>
          </a:p>
        </p:txBody>
      </p:sp>
      <p:sp>
        <p:nvSpPr>
          <p:cNvPr id="12291" name="Content Placeholder 2"/>
          <p:cNvSpPr>
            <a:spLocks noGrp="1"/>
          </p:cNvSpPr>
          <p:nvPr>
            <p:ph sz="half" idx="2"/>
          </p:nvPr>
        </p:nvSpPr>
        <p:spPr>
          <a:xfrm>
            <a:off x="762000" y="2819400"/>
            <a:ext cx="3886200" cy="3314700"/>
          </a:xfrm>
        </p:spPr>
        <p:txBody>
          <a:bodyPr/>
          <a:lstStyle/>
          <a:p>
            <a:pPr marL="0" indent="0">
              <a:buNone/>
            </a:pPr>
            <a:endParaRPr lang="en-US" sz="800" dirty="0" smtClean="0"/>
          </a:p>
          <a:p>
            <a:pPr marL="254000" lvl="1" indent="-254000">
              <a:buClr>
                <a:schemeClr val="tx1"/>
              </a:buClr>
            </a:pPr>
            <a:r>
              <a:rPr lang="en-US" sz="2200" dirty="0" smtClean="0"/>
              <a:t>Celebrating developmental milestones</a:t>
            </a:r>
          </a:p>
          <a:p>
            <a:pPr marL="254000" lvl="1" indent="-254000">
              <a:buClr>
                <a:schemeClr val="tx1"/>
              </a:buClr>
            </a:pPr>
            <a:r>
              <a:rPr lang="en-US" sz="2200" dirty="0" smtClean="0"/>
              <a:t>Promoting universal developmental and behavioral screening</a:t>
            </a:r>
          </a:p>
          <a:p>
            <a:pPr marL="254000" lvl="1" indent="-254000">
              <a:buClr>
                <a:schemeClr val="tx1"/>
              </a:buClr>
            </a:pPr>
            <a:r>
              <a:rPr lang="en-US" sz="2200" dirty="0" smtClean="0"/>
              <a:t>Improving early detection</a:t>
            </a:r>
          </a:p>
          <a:p>
            <a:pPr marL="254000" lvl="1" indent="-254000">
              <a:buClr>
                <a:schemeClr val="tx1"/>
              </a:buClr>
            </a:pPr>
            <a:r>
              <a:rPr lang="en-US" sz="2200" dirty="0" smtClean="0"/>
              <a:t>Enhancing developmental supports</a:t>
            </a:r>
          </a:p>
          <a:p>
            <a:endParaRPr lang="en-US" sz="2200" dirty="0" smtClean="0"/>
          </a:p>
        </p:txBody>
      </p:sp>
      <p:pic>
        <p:nvPicPr>
          <p:cNvPr id="2050" name="Picture 2" descr="C:\Users\Katherine.Beckmann\Desktop\298x200IndianChildren.jp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66500"/>
            <a:ext cx="3448050" cy="28294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57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23838"/>
            <a:ext cx="8823325" cy="690562"/>
          </a:xfrm>
        </p:spPr>
        <p:txBody>
          <a:bodyPr/>
          <a:lstStyle/>
          <a:p>
            <a:pPr algn="ctr"/>
            <a:r>
              <a:rPr lang="en-US" sz="3600" b="1" i="1" smtClean="0">
                <a:solidFill>
                  <a:schemeClr val="tx1"/>
                </a:solidFill>
              </a:rPr>
              <a:t>Birth to Five: Watch Me Thrive! </a:t>
            </a:r>
            <a:r>
              <a:rPr lang="en-US" sz="3600" b="1" smtClean="0">
                <a:solidFill>
                  <a:schemeClr val="tx1"/>
                </a:solidFill>
              </a:rPr>
              <a:t>Toolkit</a:t>
            </a:r>
            <a:r>
              <a:rPr lang="en-US" sz="3600" b="1" i="1" smtClean="0">
                <a:solidFill>
                  <a:schemeClr val="tx1"/>
                </a:solidFill>
              </a:rPr>
              <a:t> </a:t>
            </a:r>
          </a:p>
        </p:txBody>
      </p:sp>
      <p:sp>
        <p:nvSpPr>
          <p:cNvPr id="3" name="Content Placeholder 2"/>
          <p:cNvSpPr>
            <a:spLocks noGrp="1"/>
          </p:cNvSpPr>
          <p:nvPr>
            <p:ph sz="quarter" idx="1"/>
          </p:nvPr>
        </p:nvSpPr>
        <p:spPr>
          <a:xfrm>
            <a:off x="274638" y="4419600"/>
            <a:ext cx="8564562" cy="2209800"/>
          </a:xfrm>
        </p:spPr>
        <p:txBody>
          <a:bodyPr>
            <a:normAutofit/>
          </a:bodyPr>
          <a:lstStyle/>
          <a:p>
            <a:pPr marL="466725" lvl="1" indent="-457200" fontAlgn="auto">
              <a:spcBef>
                <a:spcPts val="370"/>
              </a:spcBef>
              <a:spcAft>
                <a:spcPts val="0"/>
              </a:spcAft>
              <a:buClr>
                <a:schemeClr val="tx1"/>
              </a:buClr>
              <a:buFont typeface="+mj-lt"/>
              <a:buAutoNum type="arabicPeriod"/>
              <a:defRPr/>
            </a:pPr>
            <a:r>
              <a:rPr lang="en-US" sz="2200" b="1" dirty="0" smtClean="0"/>
              <a:t>A</a:t>
            </a:r>
            <a:r>
              <a:rPr lang="en-US" sz="2200" dirty="0" smtClean="0"/>
              <a:t> </a:t>
            </a:r>
            <a:r>
              <a:rPr lang="en-US" sz="2200" b="1" dirty="0" smtClean="0"/>
              <a:t>compendium</a:t>
            </a:r>
            <a:r>
              <a:rPr lang="en-US" sz="2200" dirty="0" smtClean="0"/>
              <a:t> that </a:t>
            </a:r>
            <a:r>
              <a:rPr lang="en-US" sz="2200" dirty="0"/>
              <a:t>reviews </a:t>
            </a:r>
            <a:r>
              <a:rPr lang="en-US" sz="2200" dirty="0" smtClean="0"/>
              <a:t>implementation, </a:t>
            </a:r>
            <a:r>
              <a:rPr lang="en-US" sz="2200" dirty="0"/>
              <a:t>reliability and validity </a:t>
            </a:r>
            <a:r>
              <a:rPr lang="en-US" sz="2200" dirty="0" smtClean="0"/>
              <a:t>characteristics of </a:t>
            </a:r>
            <a:r>
              <a:rPr lang="en-US" sz="2200" dirty="0"/>
              <a:t>screening </a:t>
            </a:r>
            <a:r>
              <a:rPr lang="en-US" sz="2200" dirty="0" smtClean="0"/>
              <a:t>instruments</a:t>
            </a:r>
          </a:p>
          <a:p>
            <a:pPr marL="466725" lvl="1" indent="-457200" fontAlgn="auto">
              <a:spcBef>
                <a:spcPts val="370"/>
              </a:spcBef>
              <a:spcAft>
                <a:spcPts val="0"/>
              </a:spcAft>
              <a:buClr>
                <a:schemeClr val="tx1"/>
              </a:buClr>
              <a:buFont typeface="+mj-lt"/>
              <a:buAutoNum type="arabicPeriod"/>
              <a:defRPr/>
            </a:pPr>
            <a:r>
              <a:rPr lang="en-US" sz="2200" b="1" dirty="0" smtClean="0"/>
              <a:t>User guides</a:t>
            </a:r>
            <a:r>
              <a:rPr lang="en-US" sz="2200" dirty="0"/>
              <a:t>, designed </a:t>
            </a:r>
            <a:r>
              <a:rPr lang="en-US" sz="2200" dirty="0" smtClean="0"/>
              <a:t>for providers from </a:t>
            </a:r>
            <a:r>
              <a:rPr lang="en-US" sz="2200" dirty="0"/>
              <a:t>multiple sectors and the communities in which they live</a:t>
            </a:r>
          </a:p>
          <a:p>
            <a:pPr marL="466725" lvl="1" indent="-457200" fontAlgn="auto">
              <a:spcBef>
                <a:spcPts val="370"/>
              </a:spcBef>
              <a:spcAft>
                <a:spcPts val="0"/>
              </a:spcAft>
              <a:buClr>
                <a:schemeClr val="tx1"/>
              </a:buClr>
              <a:buFont typeface="+mj-lt"/>
              <a:buAutoNum type="arabicPeriod"/>
              <a:defRPr/>
            </a:pPr>
            <a:r>
              <a:rPr lang="en-US" sz="2200" b="1" dirty="0" smtClean="0"/>
              <a:t>Collection of resources </a:t>
            </a:r>
            <a:r>
              <a:rPr lang="en-US" sz="2200" dirty="0" smtClean="0"/>
              <a:t>to bring awareness to parents and providers about healthy child development</a:t>
            </a:r>
          </a:p>
          <a:p>
            <a:pPr marL="777240" lvl="1" indent="-457200" fontAlgn="auto">
              <a:spcBef>
                <a:spcPts val="370"/>
              </a:spcBef>
              <a:spcAft>
                <a:spcPts val="0"/>
              </a:spcAft>
              <a:buClr>
                <a:schemeClr val="tx1"/>
              </a:buClr>
              <a:buFont typeface="+mj-lt"/>
              <a:buAutoNum type="arabicPeriod"/>
              <a:defRPr/>
            </a:pPr>
            <a:endParaRPr lang="en-US" dirty="0"/>
          </a:p>
          <a:p>
            <a:pPr marL="274320" indent="-274320" fontAlgn="auto">
              <a:spcBef>
                <a:spcPts val="580"/>
              </a:spcBef>
              <a:spcAft>
                <a:spcPts val="0"/>
              </a:spcAft>
              <a:buFont typeface="Wingdings 2"/>
              <a:buChar char=""/>
              <a:defRPr/>
            </a:pPr>
            <a:endParaRPr lang="en-US" dirty="0"/>
          </a:p>
        </p:txBody>
      </p:sp>
      <p:pic>
        <p:nvPicPr>
          <p:cNvPr id="13316"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66800"/>
            <a:ext cx="5029200" cy="326072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619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Signs. Act Early.  Program Components</a:t>
            </a:r>
            <a:endParaRPr lang="en-US" dirty="0"/>
          </a:p>
        </p:txBody>
      </p:sp>
      <p:sp>
        <p:nvSpPr>
          <p:cNvPr id="24577" name="Rectangle 1"/>
          <p:cNvSpPr>
            <a:spLocks noGrp="1" noChangeArrowheads="1"/>
          </p:cNvSpPr>
          <p:nvPr>
            <p:ph idx="1"/>
          </p:nvPr>
        </p:nvSpPr>
        <p:spPr bwMode="auto">
          <a:xfrm>
            <a:off x="4114800" y="2961173"/>
            <a:ext cx="457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fontAlgn="base">
              <a:spcBef>
                <a:spcPct val="0"/>
              </a:spcBef>
              <a:spcAft>
                <a:spcPct val="0"/>
              </a:spcAft>
              <a:buSzPct val="75000"/>
            </a:pPr>
            <a:r>
              <a:rPr kumimoji="0" lang="en-US" b="1" i="0" u="none" strike="noStrike" cap="none" normalizeH="0" baseline="0" dirty="0" smtClean="0">
                <a:ln>
                  <a:noFill/>
                </a:ln>
                <a:effectLst/>
                <a:ea typeface="Times New Roman" pitchFamily="18" charset="0"/>
                <a:cs typeface="Times New Roman" pitchFamily="18" charset="0"/>
              </a:rPr>
              <a:t>  </a:t>
            </a:r>
            <a:r>
              <a:rPr kumimoji="0" lang="en-US" b="1" i="0" u="none" strike="noStrike" cap="none" normalizeH="0" baseline="0" dirty="0" smtClean="0">
                <a:ln>
                  <a:noFill/>
                </a:ln>
                <a:effectLst/>
                <a:latin typeface="+mn-lt"/>
                <a:ea typeface="Times New Roman" pitchFamily="18" charset="0"/>
                <a:cs typeface="Times New Roman" pitchFamily="18" charset="0"/>
              </a:rPr>
              <a:t>Health education campaign</a:t>
            </a:r>
            <a:endParaRPr lang="en-US" b="0" dirty="0" smtClean="0">
              <a:latin typeface="+mn-lt"/>
              <a:ea typeface="Times New Roman" pitchFamily="18" charset="0"/>
              <a:cs typeface="Times New Roman" pitchFamily="18" charset="0"/>
            </a:endParaRPr>
          </a:p>
          <a:p>
            <a:pPr marL="0" indent="0" fontAlgn="base">
              <a:spcBef>
                <a:spcPct val="0"/>
              </a:spcBef>
              <a:spcAft>
                <a:spcPct val="0"/>
              </a:spcAft>
              <a:buSzPct val="75000"/>
            </a:pPr>
            <a:r>
              <a:rPr lang="en-US" dirty="0" smtClean="0">
                <a:latin typeface="+mn-lt"/>
                <a:ea typeface="Times New Roman" pitchFamily="18" charset="0"/>
                <a:cs typeface="Times New Roman" pitchFamily="18" charset="0"/>
              </a:rPr>
              <a:t>  Act Early initiative</a:t>
            </a:r>
          </a:p>
          <a:p>
            <a:pPr marL="0" indent="0" fontAlgn="base">
              <a:spcBef>
                <a:spcPct val="0"/>
              </a:spcBef>
              <a:spcAft>
                <a:spcPct val="0"/>
              </a:spcAft>
              <a:buSzPct val="75000"/>
            </a:pPr>
            <a:r>
              <a:rPr lang="en-US" b="0" dirty="0" smtClean="0">
                <a:latin typeface="+mn-lt"/>
                <a:cs typeface="Times New Roman" pitchFamily="18" charset="0"/>
              </a:rPr>
              <a:t>  </a:t>
            </a:r>
            <a:r>
              <a:rPr lang="en-US" dirty="0" smtClean="0">
                <a:latin typeface="+mn-lt"/>
                <a:cs typeface="Times New Roman" pitchFamily="18" charset="0"/>
              </a:rPr>
              <a:t>Research and evaluation</a:t>
            </a:r>
            <a:endParaRPr lang="en-US" dirty="0" smtClean="0">
              <a:latin typeface="+mn-lt"/>
            </a:endParaRPr>
          </a:p>
        </p:txBody>
      </p:sp>
      <p:sp>
        <p:nvSpPr>
          <p:cNvPr id="3" name="Text Placeholder 2"/>
          <p:cNvSpPr>
            <a:spLocks noGrp="1"/>
          </p:cNvSpPr>
          <p:nvPr>
            <p:ph type="body" sz="quarter" idx="11"/>
          </p:nvPr>
        </p:nvSpPr>
        <p:spPr/>
        <p:txBody>
          <a:bodyPr/>
          <a:lstStyle/>
          <a:p>
            <a:endParaRPr lang="en-US" dirty="0"/>
          </a:p>
        </p:txBody>
      </p:sp>
      <p:pic>
        <p:nvPicPr>
          <p:cNvPr id="7" name="Picture 4" descr="_DSC2154"/>
          <p:cNvPicPr>
            <a:picLocks noChangeAspect="1" noChangeArrowheads="1"/>
          </p:cNvPicPr>
          <p:nvPr/>
        </p:nvPicPr>
        <p:blipFill>
          <a:blip r:embed="rId3" cstate="print"/>
          <a:srcRect/>
          <a:stretch>
            <a:fillRect/>
          </a:stretch>
        </p:blipFill>
        <p:spPr bwMode="auto">
          <a:xfrm>
            <a:off x="1752600" y="2133600"/>
            <a:ext cx="1905000" cy="2855477"/>
          </a:xfrm>
          <a:prstGeom prst="rect">
            <a:avLst/>
          </a:prstGeom>
          <a:noFill/>
          <a:ln w="9525">
            <a:noFill/>
            <a:miter lim="800000"/>
            <a:headEnd/>
            <a:tailEnd/>
          </a:ln>
        </p:spPr>
      </p:pic>
    </p:spTree>
    <p:extLst>
      <p:ext uri="{BB962C8B-B14F-4D97-AF65-F5344CB8AC3E}">
        <p14:creationId xmlns:p14="http://schemas.microsoft.com/office/powerpoint/2010/main" val="10167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"Learn the Signs" Program Component 2:</a:t>
            </a:r>
            <a:br>
              <a:rPr lang="en-US" dirty="0" smtClean="0"/>
            </a:br>
            <a:r>
              <a:rPr lang="en-US" dirty="0" smtClean="0"/>
              <a:t>Act Early Initiative</a:t>
            </a:r>
            <a:endParaRPr lang="en-US" dirty="0"/>
          </a:p>
        </p:txBody>
      </p:sp>
      <p:sp>
        <p:nvSpPr>
          <p:cNvPr id="24577" name="Rectangle 1"/>
          <p:cNvSpPr>
            <a:spLocks noGrp="1" noChangeArrowheads="1"/>
          </p:cNvSpPr>
          <p:nvPr>
            <p:ph idx="1"/>
          </p:nvPr>
        </p:nvSpPr>
        <p:spPr bwMode="auto">
          <a:xfrm>
            <a:off x="457200" y="2133600"/>
            <a:ext cx="8229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38138" indent="-338138" eaLnBrk="0" fontAlgn="base" hangingPunct="0">
              <a:spcBef>
                <a:spcPct val="0"/>
              </a:spcBef>
              <a:spcAft>
                <a:spcPct val="0"/>
              </a:spcAft>
              <a:buSzPct val="75000"/>
            </a:pPr>
            <a:r>
              <a:rPr lang="en-US" dirty="0" smtClean="0">
                <a:latin typeface="+mn-lt"/>
              </a:rPr>
              <a:t>Improves collaboration among early childhood systems in states</a:t>
            </a:r>
            <a:endParaRPr kumimoji="0" lang="en-US" b="1" i="0" u="none" strike="noStrike" cap="none" normalizeH="0" baseline="0" dirty="0" smtClean="0">
              <a:ln>
                <a:noFill/>
              </a:ln>
              <a:effectLst/>
              <a:latin typeface="+mn-lt"/>
              <a:ea typeface="Times New Roman" pitchFamily="18" charset="0"/>
              <a:cs typeface="Times New Roman" pitchFamily="18" charset="0"/>
            </a:endParaRPr>
          </a:p>
          <a:p>
            <a:pPr marL="633413" lvl="1" indent="-233363" eaLnBrk="0" fontAlgn="base" hangingPunct="0">
              <a:spcBef>
                <a:spcPct val="0"/>
              </a:spcBef>
              <a:spcAft>
                <a:spcPct val="0"/>
              </a:spcAft>
              <a:buSzPct val="75000"/>
            </a:pPr>
            <a:r>
              <a:rPr kumimoji="0" lang="en-US" i="0" u="none" strike="noStrike" cap="none" normalizeH="0" baseline="0" dirty="0" smtClean="0">
                <a:ln>
                  <a:noFill/>
                </a:ln>
                <a:effectLst/>
                <a:ea typeface="Times New Roman" pitchFamily="18" charset="0"/>
                <a:cs typeface="Times New Roman" pitchFamily="18" charset="0"/>
              </a:rPr>
              <a:t>In collaboration with HRSA, </a:t>
            </a:r>
            <a:r>
              <a:rPr lang="en-US" dirty="0">
                <a:ea typeface="Times New Roman" pitchFamily="18" charset="0"/>
                <a:cs typeface="Times New Roman" pitchFamily="18" charset="0"/>
              </a:rPr>
              <a:t>AUCD, </a:t>
            </a:r>
            <a:r>
              <a:rPr lang="en-US" dirty="0" smtClean="0">
                <a:ea typeface="Times New Roman" pitchFamily="18" charset="0"/>
                <a:cs typeface="Times New Roman" pitchFamily="18" charset="0"/>
              </a:rPr>
              <a:t>AMCHP</a:t>
            </a:r>
            <a:endParaRPr kumimoji="0" lang="en-US" i="0" u="none" strike="noStrike" cap="none" normalizeH="0" dirty="0" smtClean="0">
              <a:ln>
                <a:noFill/>
              </a:ln>
              <a:effectLst/>
              <a:ea typeface="Times New Roman" pitchFamily="18" charset="0"/>
              <a:cs typeface="Times New Roman" pitchFamily="18" charset="0"/>
            </a:endParaRPr>
          </a:p>
          <a:p>
            <a:pPr marL="633413" lvl="1" indent="-233363" eaLnBrk="0" fontAlgn="base" hangingPunct="0">
              <a:spcBef>
                <a:spcPct val="0"/>
              </a:spcBef>
              <a:spcAft>
                <a:spcPct val="0"/>
              </a:spcAft>
              <a:buSzPct val="75000"/>
            </a:pPr>
            <a:r>
              <a:rPr lang="en-US" dirty="0" smtClean="0">
                <a:ea typeface="Times New Roman" pitchFamily="18" charset="0"/>
                <a:cs typeface="Times New Roman" pitchFamily="18" charset="0"/>
              </a:rPr>
              <a:t>Act Early Summits</a:t>
            </a:r>
          </a:p>
          <a:p>
            <a:pPr marL="633413" lvl="1" indent="-233363" eaLnBrk="0" fontAlgn="base" hangingPunct="0">
              <a:spcBef>
                <a:spcPct val="0"/>
              </a:spcBef>
              <a:spcAft>
                <a:spcPct val="0"/>
              </a:spcAft>
              <a:buSzPct val="75000"/>
            </a:pPr>
            <a:r>
              <a:rPr lang="en-US" dirty="0" smtClean="0">
                <a:ea typeface="Times New Roman" pitchFamily="18" charset="0"/>
                <a:cs typeface="Times New Roman" pitchFamily="18" charset="0"/>
              </a:rPr>
              <a:t>Act Early Ambassadors</a:t>
            </a:r>
          </a:p>
          <a:p>
            <a:pPr marL="633413" lvl="1" indent="-233363" eaLnBrk="0" fontAlgn="base" hangingPunct="0">
              <a:spcBef>
                <a:spcPct val="0"/>
              </a:spcBef>
              <a:spcAft>
                <a:spcPct val="0"/>
              </a:spcAft>
              <a:buSzPct val="75000"/>
            </a:pPr>
            <a:r>
              <a:rPr kumimoji="0" lang="en-US" i="0" u="none" strike="noStrike" cap="none" normalizeH="0" dirty="0" smtClean="0">
                <a:ln>
                  <a:noFill/>
                </a:ln>
                <a:effectLst/>
                <a:ea typeface="Times New Roman" pitchFamily="18" charset="0"/>
                <a:cs typeface="Times New Roman" pitchFamily="18" charset="0"/>
              </a:rPr>
              <a:t>State Systems grants</a:t>
            </a:r>
          </a:p>
        </p:txBody>
      </p:sp>
      <p:pic>
        <p:nvPicPr>
          <p:cNvPr id="4" name="Picture 4" descr="regions"/>
          <p:cNvPicPr>
            <a:picLocks noChangeAspect="1" noChangeArrowheads="1"/>
          </p:cNvPicPr>
          <p:nvPr/>
        </p:nvPicPr>
        <p:blipFill>
          <a:blip r:embed="rId3" cstate="print"/>
          <a:srcRect/>
          <a:stretch>
            <a:fillRect/>
          </a:stretch>
        </p:blipFill>
        <p:spPr bwMode="auto">
          <a:xfrm>
            <a:off x="5927678" y="3962400"/>
            <a:ext cx="2057400" cy="1506311"/>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4114800" cy="28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Signs" Program Component 3: Research and Evaluation</a:t>
            </a:r>
            <a:endParaRPr lang="en-US" dirty="0"/>
          </a:p>
        </p:txBody>
      </p:sp>
      <p:sp>
        <p:nvSpPr>
          <p:cNvPr id="3" name="Content Placeholder 2"/>
          <p:cNvSpPr>
            <a:spLocks noGrp="1"/>
          </p:cNvSpPr>
          <p:nvPr>
            <p:ph idx="1"/>
          </p:nvPr>
        </p:nvSpPr>
        <p:spPr/>
        <p:txBody>
          <a:bodyPr/>
          <a:lstStyle/>
          <a:p>
            <a:r>
              <a:rPr lang="en-US" dirty="0" smtClean="0"/>
              <a:t>Advance understanding of </a:t>
            </a:r>
          </a:p>
          <a:p>
            <a:pPr lvl="1"/>
            <a:r>
              <a:rPr lang="en-US" dirty="0" smtClean="0"/>
              <a:t>Information needs of key campaign audiences</a:t>
            </a:r>
          </a:p>
          <a:p>
            <a:pPr lvl="1"/>
            <a:r>
              <a:rPr lang="en-US" dirty="0" smtClean="0"/>
              <a:t>How to reach special populations</a:t>
            </a:r>
          </a:p>
          <a:p>
            <a:pPr lvl="1"/>
            <a:r>
              <a:rPr lang="en-US" dirty="0" smtClean="0"/>
              <a:t>How to improve state systems </a:t>
            </a:r>
          </a:p>
          <a:p>
            <a:pPr lvl="1">
              <a:buNone/>
            </a:pPr>
            <a:endParaRPr lang="en-US" b="1" dirty="0" smtClean="0"/>
          </a:p>
          <a:p>
            <a:r>
              <a:rPr lang="en-US" dirty="0" smtClean="0"/>
              <a:t>Evaluation of campaign strategies</a:t>
            </a:r>
          </a:p>
          <a:p>
            <a:pPr lvl="1"/>
            <a:r>
              <a:rPr lang="en-US" dirty="0" smtClean="0"/>
              <a:t>MO  WIC expansion project</a:t>
            </a:r>
          </a:p>
          <a:p>
            <a:pPr lvl="1"/>
            <a:r>
              <a:rPr lang="en-US" dirty="0" smtClean="0"/>
              <a:t>Child care and LTSAE</a:t>
            </a:r>
          </a:p>
          <a:p>
            <a:pPr lvl="1"/>
            <a:r>
              <a:rPr lang="en-US" dirty="0" smtClean="0"/>
              <a:t>Feasibility, strategy effectiveness</a:t>
            </a:r>
          </a:p>
        </p:txBody>
      </p:sp>
      <p:pic>
        <p:nvPicPr>
          <p:cNvPr id="5" name="Picture 8"/>
          <p:cNvPicPr>
            <a:picLocks noChangeAspect="1" noChangeArrowheads="1"/>
          </p:cNvPicPr>
          <p:nvPr/>
        </p:nvPicPr>
        <p:blipFill>
          <a:blip r:embed="rId3" cstate="print"/>
          <a:srcRect/>
          <a:stretch>
            <a:fillRect/>
          </a:stretch>
        </p:blipFill>
        <p:spPr bwMode="auto">
          <a:xfrm>
            <a:off x="7086600" y="4267200"/>
            <a:ext cx="1560064" cy="1899429"/>
          </a:xfrm>
          <a:prstGeom prst="rect">
            <a:avLst/>
          </a:prstGeom>
          <a:noFill/>
          <a:ln w="952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000000"/>
                </a:solidFill>
              </a:rPr>
              <a:t>Thank You</a:t>
            </a:r>
          </a:p>
          <a:p>
            <a:r>
              <a:rPr lang="en-US" dirty="0" smtClean="0">
                <a:solidFill>
                  <a:srgbClr val="000000"/>
                </a:solidFill>
              </a:rPr>
              <a:t>cas0@cdc.gov</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will cover:</a:t>
            </a:r>
            <a:endParaRPr lang="en-US" dirty="0"/>
          </a:p>
        </p:txBody>
      </p:sp>
      <p:sp>
        <p:nvSpPr>
          <p:cNvPr id="3" name="Content Placeholder 2"/>
          <p:cNvSpPr>
            <a:spLocks noGrp="1"/>
          </p:cNvSpPr>
          <p:nvPr>
            <p:ph idx="1"/>
          </p:nvPr>
        </p:nvSpPr>
        <p:spPr>
          <a:xfrm>
            <a:off x="457200" y="2133599"/>
            <a:ext cx="4876800" cy="3657601"/>
          </a:xfrm>
        </p:spPr>
        <p:txBody>
          <a:bodyPr/>
          <a:lstStyle/>
          <a:p>
            <a:r>
              <a:rPr lang="en-US" dirty="0" smtClean="0"/>
              <a:t>Overview of “Learn the Signs. Act Early.”</a:t>
            </a:r>
          </a:p>
          <a:p>
            <a:r>
              <a:rPr lang="en-US" dirty="0" smtClean="0"/>
              <a:t>Overview of Birth to Five: Watch Me Thrive!</a:t>
            </a:r>
          </a:p>
          <a:p>
            <a:r>
              <a:rPr lang="en-US" dirty="0" smtClean="0"/>
              <a:t>Some LTSAE products available to you</a:t>
            </a:r>
            <a:endParaRPr lang="en-US" dirty="0"/>
          </a:p>
          <a:p>
            <a:pPr marL="0" indent="0">
              <a:buNone/>
            </a:pPr>
            <a:endParaRPr lang="en-US" dirty="0" smtClean="0"/>
          </a:p>
          <a:p>
            <a:endParaRPr lang="en-US" dirty="0" smtClean="0"/>
          </a:p>
          <a:p>
            <a:endParaRPr lang="en-US" dirty="0" smtClean="0"/>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7400"/>
            <a:ext cx="2675466"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42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Signs. Act Early." Mission</a:t>
            </a:r>
            <a:endParaRPr lang="en-US" dirty="0"/>
          </a:p>
        </p:txBody>
      </p:sp>
      <p:sp>
        <p:nvSpPr>
          <p:cNvPr id="4" name="Content Placeholder 3"/>
          <p:cNvSpPr>
            <a:spLocks noGrp="1"/>
          </p:cNvSpPr>
          <p:nvPr>
            <p:ph idx="1"/>
          </p:nvPr>
        </p:nvSpPr>
        <p:spPr>
          <a:xfrm>
            <a:off x="457200" y="2133599"/>
            <a:ext cx="5181600" cy="3657601"/>
          </a:xfrm>
        </p:spPr>
        <p:txBody>
          <a:bodyPr/>
          <a:lstStyle/>
          <a:p>
            <a:r>
              <a:rPr lang="en-US" dirty="0" smtClean="0"/>
              <a:t>To improve early identification of autism and other developmental disabilities so children and their families can get the services and support they need</a:t>
            </a:r>
            <a:endParaRPr lang="en-US" dirty="0"/>
          </a:p>
        </p:txBody>
      </p:sp>
      <p:sp>
        <p:nvSpPr>
          <p:cNvPr id="3" name="Text Placeholder 2"/>
          <p:cNvSpPr>
            <a:spLocks noGrp="1"/>
          </p:cNvSpPr>
          <p:nvPr>
            <p:ph type="body" sz="quarter" idx="11"/>
          </p:nvPr>
        </p:nvSpPr>
        <p:spPr/>
        <p:txBody>
          <a:bodyPr/>
          <a:lstStyle/>
          <a:p>
            <a:endParaRPr lang="en-US" dirty="0"/>
          </a:p>
        </p:txBody>
      </p:sp>
      <p:pic>
        <p:nvPicPr>
          <p:cNvPr id="5" name="Picture 7" descr="Small poster"/>
          <p:cNvPicPr>
            <a:picLocks noChangeAspect="1" noChangeArrowheads="1"/>
          </p:cNvPicPr>
          <p:nvPr/>
        </p:nvPicPr>
        <p:blipFill>
          <a:blip r:embed="rId3" cstate="print"/>
          <a:srcRect/>
          <a:stretch>
            <a:fillRect/>
          </a:stretch>
        </p:blipFill>
        <p:spPr bwMode="auto">
          <a:xfrm>
            <a:off x="6096000" y="2057400"/>
            <a:ext cx="1831975" cy="283279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the Signs. Act Early.”?</a:t>
            </a:r>
            <a:endParaRPr lang="en-US" dirty="0"/>
          </a:p>
        </p:txBody>
      </p:sp>
      <p:sp>
        <p:nvSpPr>
          <p:cNvPr id="3" name="Content Placeholder 2"/>
          <p:cNvSpPr>
            <a:spLocks noGrp="1"/>
          </p:cNvSpPr>
          <p:nvPr>
            <p:ph idx="1"/>
          </p:nvPr>
        </p:nvSpPr>
        <p:spPr/>
        <p:txBody>
          <a:bodyPr/>
          <a:lstStyle/>
          <a:p>
            <a:r>
              <a:rPr lang="en-US" dirty="0" smtClean="0"/>
              <a:t>1 in 4 children, age 0-5 years are at moderate or high risk for developmental, behavioral, or social delay</a:t>
            </a:r>
          </a:p>
          <a:p>
            <a:r>
              <a:rPr lang="en-US" dirty="0" smtClean="0"/>
              <a:t>About 1 in 6 children aged 3-17 has a developmental disability</a:t>
            </a:r>
          </a:p>
          <a:p>
            <a:r>
              <a:rPr lang="en-US" dirty="0" smtClean="0"/>
              <a:t>About 1 in 68 children has autism spectrum disorder</a:t>
            </a:r>
          </a:p>
        </p:txBody>
      </p:sp>
      <p:sp>
        <p:nvSpPr>
          <p:cNvPr id="4" name="Text Placeholder 3"/>
          <p:cNvSpPr>
            <a:spLocks noGrp="1"/>
          </p:cNvSpPr>
          <p:nvPr>
            <p:ph type="body" sz="quarter" idx="11"/>
          </p:nvPr>
        </p:nvSpPr>
        <p:spPr/>
        <p:txBody>
          <a:bodyPr/>
          <a:lstStyle/>
          <a:p>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99114"/>
            <a:ext cx="2355449" cy="26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376082"/>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Signs. Act Early.  Program Components</a:t>
            </a:r>
            <a:endParaRPr lang="en-US" dirty="0"/>
          </a:p>
        </p:txBody>
      </p:sp>
      <p:sp>
        <p:nvSpPr>
          <p:cNvPr id="24577" name="Rectangle 1"/>
          <p:cNvSpPr>
            <a:spLocks noGrp="1" noChangeArrowheads="1"/>
          </p:cNvSpPr>
          <p:nvPr>
            <p:ph idx="1"/>
          </p:nvPr>
        </p:nvSpPr>
        <p:spPr bwMode="auto">
          <a:xfrm>
            <a:off x="4114800" y="2961173"/>
            <a:ext cx="457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fontAlgn="base">
              <a:spcBef>
                <a:spcPct val="0"/>
              </a:spcBef>
              <a:spcAft>
                <a:spcPct val="0"/>
              </a:spcAft>
              <a:buSzPct val="75000"/>
            </a:pPr>
            <a:r>
              <a:rPr kumimoji="0" lang="en-US" b="1" i="0" u="none" strike="noStrike" cap="none" normalizeH="0" baseline="0" dirty="0" smtClean="0">
                <a:ln>
                  <a:noFill/>
                </a:ln>
                <a:effectLst/>
                <a:ea typeface="Times New Roman" pitchFamily="18" charset="0"/>
                <a:cs typeface="Times New Roman" pitchFamily="18" charset="0"/>
              </a:rPr>
              <a:t>  </a:t>
            </a:r>
            <a:r>
              <a:rPr kumimoji="0" lang="en-US" b="1" i="0" u="none" strike="noStrike" cap="none" normalizeH="0" baseline="0" dirty="0" smtClean="0">
                <a:ln>
                  <a:noFill/>
                </a:ln>
                <a:effectLst/>
                <a:latin typeface="+mn-lt"/>
                <a:ea typeface="Times New Roman" pitchFamily="18" charset="0"/>
                <a:cs typeface="Times New Roman" pitchFamily="18" charset="0"/>
              </a:rPr>
              <a:t>Health education campaign</a:t>
            </a:r>
            <a:endParaRPr lang="en-US" b="0" dirty="0" smtClean="0">
              <a:latin typeface="+mn-lt"/>
              <a:ea typeface="Times New Roman" pitchFamily="18" charset="0"/>
              <a:cs typeface="Times New Roman" pitchFamily="18" charset="0"/>
            </a:endParaRPr>
          </a:p>
          <a:p>
            <a:pPr marL="0" indent="0" fontAlgn="base">
              <a:spcBef>
                <a:spcPct val="0"/>
              </a:spcBef>
              <a:spcAft>
                <a:spcPct val="0"/>
              </a:spcAft>
              <a:buSzPct val="75000"/>
            </a:pPr>
            <a:r>
              <a:rPr lang="en-US" dirty="0" smtClean="0">
                <a:latin typeface="+mn-lt"/>
                <a:ea typeface="Times New Roman" pitchFamily="18" charset="0"/>
                <a:cs typeface="Times New Roman" pitchFamily="18" charset="0"/>
              </a:rPr>
              <a:t>  Act Early initiative</a:t>
            </a:r>
          </a:p>
          <a:p>
            <a:pPr marL="0" indent="0" fontAlgn="base">
              <a:spcBef>
                <a:spcPct val="0"/>
              </a:spcBef>
              <a:spcAft>
                <a:spcPct val="0"/>
              </a:spcAft>
              <a:buSzPct val="75000"/>
            </a:pPr>
            <a:r>
              <a:rPr lang="en-US" b="0" dirty="0" smtClean="0">
                <a:latin typeface="+mn-lt"/>
                <a:cs typeface="Times New Roman" pitchFamily="18" charset="0"/>
              </a:rPr>
              <a:t>  </a:t>
            </a:r>
            <a:r>
              <a:rPr lang="en-US" dirty="0" smtClean="0">
                <a:latin typeface="+mn-lt"/>
                <a:cs typeface="Times New Roman" pitchFamily="18" charset="0"/>
              </a:rPr>
              <a:t>Research and evaluation</a:t>
            </a:r>
            <a:endParaRPr lang="en-US" dirty="0" smtClean="0">
              <a:latin typeface="+mn-lt"/>
            </a:endParaRPr>
          </a:p>
        </p:txBody>
      </p:sp>
      <p:sp>
        <p:nvSpPr>
          <p:cNvPr id="3" name="Text Placeholder 2"/>
          <p:cNvSpPr>
            <a:spLocks noGrp="1"/>
          </p:cNvSpPr>
          <p:nvPr>
            <p:ph type="body" sz="quarter" idx="11"/>
          </p:nvPr>
        </p:nvSpPr>
        <p:spPr/>
        <p:txBody>
          <a:bodyPr/>
          <a:lstStyle/>
          <a:p>
            <a:endParaRPr lang="en-US" dirty="0"/>
          </a:p>
        </p:txBody>
      </p:sp>
      <p:pic>
        <p:nvPicPr>
          <p:cNvPr id="7" name="Picture 4" descr="_DSC2154"/>
          <p:cNvPicPr>
            <a:picLocks noChangeAspect="1" noChangeArrowheads="1"/>
          </p:cNvPicPr>
          <p:nvPr/>
        </p:nvPicPr>
        <p:blipFill>
          <a:blip r:embed="rId3" cstate="print"/>
          <a:srcRect/>
          <a:stretch>
            <a:fillRect/>
          </a:stretch>
        </p:blipFill>
        <p:spPr bwMode="auto">
          <a:xfrm>
            <a:off x="1752600" y="2133600"/>
            <a:ext cx="1905000" cy="28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the Signs" Program Component 1: Health Education Campaign</a:t>
            </a:r>
            <a:endParaRPr lang="en-US" dirty="0"/>
          </a:p>
        </p:txBody>
      </p:sp>
      <p:sp>
        <p:nvSpPr>
          <p:cNvPr id="24577" name="Rectangle 1"/>
          <p:cNvSpPr>
            <a:spLocks noGrp="1" noChangeArrowheads="1"/>
          </p:cNvSpPr>
          <p:nvPr>
            <p:ph idx="1"/>
          </p:nvPr>
        </p:nvSpPr>
        <p:spPr bwMode="auto">
          <a:xfrm>
            <a:off x="838200" y="2295517"/>
            <a:ext cx="4800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38138" indent="-338138" fontAlgn="base">
              <a:spcBef>
                <a:spcPct val="0"/>
              </a:spcBef>
              <a:spcAft>
                <a:spcPct val="0"/>
              </a:spcAft>
              <a:buSzPct val="75000"/>
            </a:pPr>
            <a:r>
              <a:rPr lang="en-US" dirty="0" smtClean="0"/>
              <a:t>Aims to change perceptions about the importance of identifying developmental concerns early</a:t>
            </a:r>
          </a:p>
          <a:p>
            <a:pPr marL="0" indent="0" fontAlgn="base">
              <a:spcBef>
                <a:spcPct val="0"/>
              </a:spcBef>
              <a:spcAft>
                <a:spcPct val="0"/>
              </a:spcAft>
              <a:buSzPct val="75000"/>
              <a:buNone/>
            </a:pPr>
            <a:endParaRPr lang="en-US" dirty="0" smtClean="0"/>
          </a:p>
          <a:p>
            <a:pPr marL="338138" indent="-338138" fontAlgn="base">
              <a:spcBef>
                <a:spcPct val="0"/>
              </a:spcBef>
              <a:spcAft>
                <a:spcPct val="0"/>
              </a:spcAft>
              <a:buSzPct val="75000"/>
            </a:pPr>
            <a:r>
              <a:rPr lang="en-US" dirty="0" smtClean="0"/>
              <a:t>Gives parents, professionals free tools to help track development</a:t>
            </a:r>
          </a:p>
        </p:txBody>
      </p:sp>
      <p:pic>
        <p:nvPicPr>
          <p:cNvPr id="1026" name="Picture 2" descr="\\cdc\project\CCHP_NCBDDD_SHARE\Act Early Team\MATERIALS\MILESTONE CHECKLISTS\2 yo checkl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828800"/>
            <a:ext cx="2784672" cy="3611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Strategy: </a:t>
            </a:r>
            <a:br>
              <a:rPr lang="en-US" dirty="0" smtClean="0"/>
            </a:br>
            <a:r>
              <a:rPr lang="en-US" dirty="0" smtClean="0"/>
              <a:t>Developmental Monitoring</a:t>
            </a:r>
            <a:endParaRPr lang="en-US" dirty="0"/>
          </a:p>
        </p:txBody>
      </p:sp>
      <p:sp>
        <p:nvSpPr>
          <p:cNvPr id="3" name="Content Placeholder 2"/>
          <p:cNvSpPr>
            <a:spLocks noGrp="1"/>
          </p:cNvSpPr>
          <p:nvPr>
            <p:ph idx="1"/>
          </p:nvPr>
        </p:nvSpPr>
        <p:spPr/>
        <p:txBody>
          <a:bodyPr/>
          <a:lstStyle/>
          <a:p>
            <a:r>
              <a:rPr lang="en-US" dirty="0" smtClean="0"/>
              <a:t>To integrate Learn the Signs materials into other national, state, and local programs that </a:t>
            </a:r>
          </a:p>
          <a:p>
            <a:pPr lvl="1"/>
            <a:r>
              <a:rPr lang="en-US" dirty="0" smtClean="0"/>
              <a:t>Serve parents of young children</a:t>
            </a:r>
          </a:p>
          <a:p>
            <a:pPr lvl="1"/>
            <a:r>
              <a:rPr lang="en-US" dirty="0" smtClean="0"/>
              <a:t>Serve low-income, disadvantaged populations</a:t>
            </a:r>
          </a:p>
          <a:p>
            <a:pPr lvl="1"/>
            <a:r>
              <a:rPr lang="en-US" dirty="0" smtClean="0"/>
              <a:t>Have interest or mandate in child development</a:t>
            </a:r>
          </a:p>
          <a:p>
            <a:pPr lvl="1"/>
            <a:r>
              <a:rPr lang="en-US" dirty="0" smtClean="0"/>
              <a:t>Lack tools/resources for helping parents track milestones</a:t>
            </a:r>
          </a:p>
          <a:p>
            <a:r>
              <a:rPr lang="en-US" dirty="0" smtClean="0"/>
              <a:t>High priority programs</a:t>
            </a:r>
          </a:p>
          <a:p>
            <a:pPr lvl="1"/>
            <a:r>
              <a:rPr lang="en-US" dirty="0" smtClean="0"/>
              <a:t>WIC and Child Find efforts</a:t>
            </a:r>
          </a:p>
          <a:p>
            <a:pPr lvl="1"/>
            <a:r>
              <a:rPr lang="en-US" dirty="0" smtClean="0"/>
              <a:t>Child care and Head Start</a:t>
            </a:r>
          </a:p>
          <a:p>
            <a:pPr lvl="1"/>
            <a:r>
              <a:rPr lang="en-US" dirty="0" smtClean="0"/>
              <a:t>Home visiting</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976" y="3910932"/>
            <a:ext cx="1319213" cy="104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31966"/>
            <a:ext cx="1292739" cy="123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976" y="5105400"/>
            <a:ext cx="1191436" cy="116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Monitoring</a:t>
            </a:r>
            <a:br>
              <a:rPr lang="en-US" dirty="0" smtClean="0"/>
            </a:br>
            <a:r>
              <a:rPr lang="en-US" dirty="0" smtClean="0"/>
              <a:t>and Developmental Screening</a:t>
            </a:r>
            <a:endParaRPr lang="en-US" dirty="0"/>
          </a:p>
        </p:txBody>
      </p:sp>
      <p:pic>
        <p:nvPicPr>
          <p:cNvPr id="1026" name="Picture 2" descr="\\cdc\project\CCHP_NCBDDD_SHARE\Act Early Team\PROFESSIONAL DEVELOPMENT\Watch Me! Course\Monitoring -Screening Venn Diagram 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08" y="1752600"/>
            <a:ext cx="66835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06816"/>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3886200" y="914400"/>
            <a:ext cx="2895600" cy="2041807"/>
          </a:xfrm>
          <a:prstGeom prst="rect">
            <a:avLst/>
          </a:prstGeom>
          <a:noFill/>
          <a:ln w="9525">
            <a:noFill/>
            <a:miter lim="800000"/>
            <a:headEnd/>
            <a:tailEnd/>
          </a:ln>
          <a:effectLst/>
        </p:spPr>
      </p:pic>
      <p:pic>
        <p:nvPicPr>
          <p:cNvPr id="6" name="Picture 5"/>
          <p:cNvPicPr/>
          <p:nvPr/>
        </p:nvPicPr>
        <p:blipFill>
          <a:blip r:embed="rId4" cstate="print"/>
          <a:srcRect/>
          <a:stretch>
            <a:fillRect/>
          </a:stretch>
        </p:blipFill>
        <p:spPr bwMode="auto">
          <a:xfrm>
            <a:off x="3733800" y="3886200"/>
            <a:ext cx="2819400" cy="1905000"/>
          </a:xfrm>
          <a:prstGeom prst="rect">
            <a:avLst/>
          </a:prstGeom>
          <a:noFill/>
          <a:ln w="9525">
            <a:noFill/>
            <a:miter lim="800000"/>
            <a:headEnd/>
            <a:tailEnd/>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719528"/>
            <a:ext cx="1534800" cy="5353694"/>
          </a:xfrm>
          <a:prstGeom prst="rect">
            <a:avLst/>
          </a:prstGeom>
        </p:spPr>
      </p:pic>
      <p:pic>
        <p:nvPicPr>
          <p:cNvPr id="26" name="Picture 2"/>
          <p:cNvPicPr>
            <a:picLocks noGrp="1" noChangeAspect="1" noChangeArrowheads="1"/>
          </p:cNvPicPr>
          <p:nvPr>
            <p:ph idx="1"/>
          </p:nvPr>
        </p:nvPicPr>
        <p:blipFill>
          <a:blip r:embed="rId6" cstate="print"/>
          <a:srcRect/>
          <a:stretch>
            <a:fillRect/>
          </a:stretch>
        </p:blipFill>
        <p:spPr bwMode="auto">
          <a:xfrm>
            <a:off x="2199657" y="3697565"/>
            <a:ext cx="1610343" cy="225874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500" y="877177"/>
            <a:ext cx="1913388" cy="2475623"/>
          </a:xfrm>
          <a:prstGeom prst="rect">
            <a:avLst/>
          </a:prstGeom>
          <a:ln>
            <a:noFill/>
          </a:ln>
          <a:effectLst>
            <a:outerShdw blurRad="292100" dist="139700" dir="2700000" algn="tl" rotWithShape="0">
              <a:srgbClr val="333333">
                <a:alpha val="65000"/>
              </a:srgbClr>
            </a:outerShdw>
          </a:effectLst>
        </p:spPr>
      </p:pic>
      <p:pic>
        <p:nvPicPr>
          <p:cNvPr id="35"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66884"/>
          <a:stretch/>
        </p:blipFill>
        <p:spPr bwMode="auto">
          <a:xfrm>
            <a:off x="2988717" y="788407"/>
            <a:ext cx="973683" cy="227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3039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NCBDDD_PPT_dark([1]</Template>
  <TotalTime>6181</TotalTime>
  <Words>2468</Words>
  <Application>Microsoft Macintosh PowerPoint</Application>
  <PresentationFormat>On-screen Show (4:3)</PresentationFormat>
  <Paragraphs>189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CDC_OD_PPT_light([1]</vt:lpstr>
      <vt:lpstr>Learn the Signs. Act Early.</vt:lpstr>
      <vt:lpstr>What I will cover:</vt:lpstr>
      <vt:lpstr>"Learn the Signs. Act Early." Mission</vt:lpstr>
      <vt:lpstr>Why “Learn the Signs. Act Early.”?</vt:lpstr>
      <vt:lpstr>Learn the Signs. Act Early.  Program Components</vt:lpstr>
      <vt:lpstr>"Learn the Signs" Program Component 1: Health Education Campaign</vt:lpstr>
      <vt:lpstr>Campaign Strategy:  Developmental Monitoring</vt:lpstr>
      <vt:lpstr>Developmental Monitoring and Developmental Screening</vt:lpstr>
      <vt:lpstr>PowerPoint Presentation</vt:lpstr>
      <vt:lpstr>Campaign Materials</vt:lpstr>
      <vt:lpstr>Watch Me! Celebrating Milestones and Sharing Concerns</vt:lpstr>
      <vt:lpstr>Fact Sheets</vt:lpstr>
      <vt:lpstr>Birth to Five: Watch Me Thrive! </vt:lpstr>
      <vt:lpstr>Birth to Five: Watch Me Thrive! Toolkit </vt:lpstr>
      <vt:lpstr>Learn the Signs. Act Early.  Program Components</vt:lpstr>
      <vt:lpstr>   "Learn the Signs" Program Component 2: Act Early Initiative</vt:lpstr>
      <vt:lpstr>"Learn the Signs" Program Component 3: Research and Evaluation</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Katie K. Green</dc:creator>
  <cp:lastModifiedBy>A</cp:lastModifiedBy>
  <cp:revision>529</cp:revision>
  <cp:lastPrinted>2014-05-18T18:44:03Z</cp:lastPrinted>
  <dcterms:created xsi:type="dcterms:W3CDTF">2010-08-02T14:09:42Z</dcterms:created>
  <dcterms:modified xsi:type="dcterms:W3CDTF">2014-07-24T14:36:33Z</dcterms:modified>
</cp:coreProperties>
</file>