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4525" r:id="rId3"/>
    <p:sldMasterId id="2147483751" r:id="rId4"/>
    <p:sldMasterId id="2147483766" r:id="rId5"/>
    <p:sldMasterId id="2147483796" r:id="rId6"/>
    <p:sldMasterId id="2147483811" r:id="rId7"/>
    <p:sldMasterId id="2147483781" r:id="rId8"/>
    <p:sldMasterId id="2147484544" r:id="rId9"/>
    <p:sldMasterId id="2147484558" r:id="rId10"/>
    <p:sldMasterId id="2147484546" r:id="rId11"/>
  </p:sldMasterIdLst>
  <p:notesMasterIdLst>
    <p:notesMasterId r:id="rId84"/>
  </p:notesMasterIdLst>
  <p:handoutMasterIdLst>
    <p:handoutMasterId r:id="rId85"/>
  </p:handoutMasterIdLst>
  <p:sldIdLst>
    <p:sldId id="284" r:id="rId12"/>
    <p:sldId id="256" r:id="rId13"/>
    <p:sldId id="257" r:id="rId14"/>
    <p:sldId id="531" r:id="rId15"/>
    <p:sldId id="485" r:id="rId16"/>
    <p:sldId id="551" r:id="rId17"/>
    <p:sldId id="489" r:id="rId18"/>
    <p:sldId id="609" r:id="rId19"/>
    <p:sldId id="608" r:id="rId20"/>
    <p:sldId id="539" r:id="rId21"/>
    <p:sldId id="540" r:id="rId22"/>
    <p:sldId id="541" r:id="rId23"/>
    <p:sldId id="535" r:id="rId24"/>
    <p:sldId id="544" r:id="rId25"/>
    <p:sldId id="546" r:id="rId26"/>
    <p:sldId id="547" r:id="rId27"/>
    <p:sldId id="548" r:id="rId28"/>
    <p:sldId id="536" r:id="rId29"/>
    <p:sldId id="549" r:id="rId30"/>
    <p:sldId id="537" r:id="rId31"/>
    <p:sldId id="486" r:id="rId32"/>
    <p:sldId id="487" r:id="rId33"/>
    <p:sldId id="556" r:id="rId34"/>
    <p:sldId id="557" r:id="rId35"/>
    <p:sldId id="558" r:id="rId36"/>
    <p:sldId id="559" r:id="rId37"/>
    <p:sldId id="552" r:id="rId38"/>
    <p:sldId id="553" r:id="rId39"/>
    <p:sldId id="488" r:id="rId40"/>
    <p:sldId id="554" r:id="rId41"/>
    <p:sldId id="595" r:id="rId42"/>
    <p:sldId id="555" r:id="rId43"/>
    <p:sldId id="560" r:id="rId44"/>
    <p:sldId id="566" r:id="rId45"/>
    <p:sldId id="561" r:id="rId46"/>
    <p:sldId id="567" r:id="rId47"/>
    <p:sldId id="563" r:id="rId48"/>
    <p:sldId id="564" r:id="rId49"/>
    <p:sldId id="565" r:id="rId50"/>
    <p:sldId id="580" r:id="rId51"/>
    <p:sldId id="581" r:id="rId52"/>
    <p:sldId id="583" r:id="rId53"/>
    <p:sldId id="584" r:id="rId54"/>
    <p:sldId id="585" r:id="rId55"/>
    <p:sldId id="586" r:id="rId56"/>
    <p:sldId id="587" r:id="rId57"/>
    <p:sldId id="588" r:id="rId58"/>
    <p:sldId id="590" r:id="rId59"/>
    <p:sldId id="596" r:id="rId60"/>
    <p:sldId id="591" r:id="rId61"/>
    <p:sldId id="594" r:id="rId62"/>
    <p:sldId id="568" r:id="rId63"/>
    <p:sldId id="569" r:id="rId64"/>
    <p:sldId id="572" r:id="rId65"/>
    <p:sldId id="573" r:id="rId66"/>
    <p:sldId id="574" r:id="rId67"/>
    <p:sldId id="575" r:id="rId68"/>
    <p:sldId id="602" r:id="rId69"/>
    <p:sldId id="603" r:id="rId70"/>
    <p:sldId id="604" r:id="rId71"/>
    <p:sldId id="605" r:id="rId72"/>
    <p:sldId id="597" r:id="rId73"/>
    <p:sldId id="576" r:id="rId74"/>
    <p:sldId id="598" r:id="rId75"/>
    <p:sldId id="599" r:id="rId76"/>
    <p:sldId id="601" r:id="rId77"/>
    <p:sldId id="600" r:id="rId78"/>
    <p:sldId id="577" r:id="rId79"/>
    <p:sldId id="578" r:id="rId80"/>
    <p:sldId id="579" r:id="rId81"/>
    <p:sldId id="606" r:id="rId82"/>
    <p:sldId id="610" r:id="rId83"/>
  </p:sldIdLst>
  <p:sldSz cx="9144000" cy="6858000" type="screen4x3"/>
  <p:notesSz cx="6858000" cy="9296400"/>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568"/>
    <a:srgbClr val="003300"/>
    <a:srgbClr val="7D7DD5"/>
    <a:srgbClr val="4E2AB8"/>
    <a:srgbClr val="6600CC"/>
    <a:srgbClr val="6600FF"/>
    <a:srgbClr val="D5B8EA"/>
    <a:srgbClr val="FFEAA7"/>
    <a:srgbClr val="000099"/>
    <a:srgbClr val="523F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1" autoAdjust="0"/>
    <p:restoredTop sz="68106" autoAdjust="0"/>
  </p:normalViewPr>
  <p:slideViewPr>
    <p:cSldViewPr>
      <p:cViewPr>
        <p:scale>
          <a:sx n="66" d="100"/>
          <a:sy n="66" d="100"/>
        </p:scale>
        <p:origin x="-1020" y="-78"/>
      </p:cViewPr>
      <p:guideLst>
        <p:guide orient="horz" pos="2160"/>
        <p:guide pos="2880"/>
      </p:guideLst>
    </p:cSldViewPr>
  </p:slideViewPr>
  <p:outlineViewPr>
    <p:cViewPr>
      <p:scale>
        <a:sx n="33" d="100"/>
        <a:sy n="33" d="100"/>
      </p:scale>
      <p:origin x="0" y="59496"/>
    </p:cViewPr>
  </p:outlineViewPr>
  <p:notesTextViewPr>
    <p:cViewPr>
      <p:scale>
        <a:sx n="100" d="100"/>
        <a:sy n="100" d="100"/>
      </p:scale>
      <p:origin x="0" y="0"/>
    </p:cViewPr>
  </p:notesTextViewPr>
  <p:sorterViewPr>
    <p:cViewPr>
      <p:scale>
        <a:sx n="75" d="100"/>
        <a:sy n="75" d="100"/>
      </p:scale>
      <p:origin x="0" y="1104"/>
    </p:cViewPr>
  </p:sorterViewPr>
  <p:notesViewPr>
    <p:cSldViewPr>
      <p:cViewPr varScale="1">
        <p:scale>
          <a:sx n="56" d="100"/>
          <a:sy n="56" d="100"/>
        </p:scale>
        <p:origin x="-1788" y="-78"/>
      </p:cViewPr>
      <p:guideLst>
        <p:guide orient="horz" pos="2928"/>
        <p:guide pos="216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dt" sz="quarter" idx="1"/>
          </p:nvPr>
        </p:nvSpPr>
        <p:spPr bwMode="auto">
          <a:xfrm>
            <a:off x="388485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6DD5799A-5623-4D95-8E4F-A5843D07E34E}" type="datetimeFigureOut">
              <a:rPr lang="en-US"/>
              <a:pPr>
                <a:defRPr/>
              </a:pPr>
              <a:t>2/25/2011</a:t>
            </a:fld>
            <a:endParaRPr lang="en-US" dirty="0"/>
          </a:p>
        </p:txBody>
      </p:sp>
      <p:sp>
        <p:nvSpPr>
          <p:cNvPr id="385029" name="Rectangle 5"/>
          <p:cNvSpPr>
            <a:spLocks noGrp="1" noChangeArrowheads="1"/>
          </p:cNvSpPr>
          <p:nvPr>
            <p:ph type="sldNum" sz="quarter" idx="3"/>
          </p:nvPr>
        </p:nvSpPr>
        <p:spPr bwMode="auto">
          <a:xfrm>
            <a:off x="388485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DD53F430-71A5-4CF0-A207-E53DE8272E83}" type="slidenum">
              <a:rPr lang="en-US"/>
              <a:pPr>
                <a:defRPr/>
              </a:pPr>
              <a:t>‹#›</a:t>
            </a:fld>
            <a:endParaRPr lang="en-US" dirty="0"/>
          </a:p>
        </p:txBody>
      </p:sp>
      <p:sp>
        <p:nvSpPr>
          <p:cNvPr id="6" name="Footer Placeholder 5"/>
          <p:cNvSpPr>
            <a:spLocks noGrp="1"/>
          </p:cNvSpPr>
          <p:nvPr>
            <p:ph type="ftr" sz="quarter" idx="2"/>
          </p:nvPr>
        </p:nvSpPr>
        <p:spPr>
          <a:xfrm>
            <a:off x="2" y="8830628"/>
            <a:ext cx="2971593" cy="464184"/>
          </a:xfrm>
          <a:prstGeom prst="rect">
            <a:avLst/>
          </a:prstGeom>
        </p:spPr>
        <p:txBody>
          <a:bodyPr vert="horz" lIns="91440" tIns="45720" rIns="91440" bIns="45720" rtlCol="0" anchor="b"/>
          <a:lstStyle>
            <a:lvl1pPr algn="l">
              <a:defRPr sz="1200">
                <a:latin typeface="Arial" charset="0"/>
              </a:defRPr>
            </a:lvl1pPr>
          </a:lstStyle>
          <a:p>
            <a:pPr>
              <a:defRPr/>
            </a:pPr>
            <a:r>
              <a:rPr lang="en-US" dirty="0"/>
              <a:t>Early Childhood Outcomes Center</a:t>
            </a:r>
          </a:p>
        </p:txBody>
      </p:sp>
    </p:spTree>
    <p:extLst>
      <p:ext uri="{BB962C8B-B14F-4D97-AF65-F5344CB8AC3E}">
        <p14:creationId xmlns:p14="http://schemas.microsoft.com/office/powerpoint/2010/main" xmlns="" val="140381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699" name="Rectangle 3"/>
          <p:cNvSpPr>
            <a:spLocks noGrp="1" noChangeArrowheads="1"/>
          </p:cNvSpPr>
          <p:nvPr>
            <p:ph type="dt" idx="1"/>
          </p:nvPr>
        </p:nvSpPr>
        <p:spPr bwMode="auto">
          <a:xfrm>
            <a:off x="3884852" y="0"/>
            <a:ext cx="2971593"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A431A2BC-4705-4188-A0A4-AC8F57A30C1C}" type="datetimeFigureOut">
              <a:rPr lang="en-US"/>
              <a:pPr>
                <a:defRPr/>
              </a:pPr>
              <a:t>2/25/2011</a:t>
            </a:fld>
            <a:endParaRPr lang="en-US" dirty="0"/>
          </a:p>
        </p:txBody>
      </p:sp>
      <p:sp>
        <p:nvSpPr>
          <p:cNvPr id="44036" name="Rectangle 4"/>
          <p:cNvSpPr>
            <a:spLocks noGrp="1" noRot="1" noChangeAspect="1" noChangeArrowheads="1" noTextEdit="1"/>
          </p:cNvSpPr>
          <p:nvPr>
            <p:ph type="sldImg" idx="2"/>
          </p:nvPr>
        </p:nvSpPr>
        <p:spPr bwMode="auto">
          <a:xfrm>
            <a:off x="1108075" y="696913"/>
            <a:ext cx="4645025" cy="34845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4556" y="4414519"/>
            <a:ext cx="5488890"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dirty="0"/>
          </a:p>
        </p:txBody>
      </p:sp>
      <p:sp>
        <p:nvSpPr>
          <p:cNvPr id="29703" name="Rectangle 7"/>
          <p:cNvSpPr>
            <a:spLocks noGrp="1" noChangeArrowheads="1"/>
          </p:cNvSpPr>
          <p:nvPr>
            <p:ph type="sldNum" sz="quarter" idx="5"/>
          </p:nvPr>
        </p:nvSpPr>
        <p:spPr bwMode="auto">
          <a:xfrm>
            <a:off x="3884852" y="8829038"/>
            <a:ext cx="2971593"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B870086B-FE29-42BD-B1B4-F60304D1E2BB}" type="slidenum">
              <a:rPr lang="en-US"/>
              <a:pPr>
                <a:defRPr/>
              </a:pPr>
              <a:t>‹#›</a:t>
            </a:fld>
            <a:endParaRPr lang="en-US" dirty="0"/>
          </a:p>
        </p:txBody>
      </p:sp>
    </p:spTree>
    <p:extLst>
      <p:ext uri="{BB962C8B-B14F-4D97-AF65-F5344CB8AC3E}">
        <p14:creationId xmlns:p14="http://schemas.microsoft.com/office/powerpoint/2010/main" xmlns="" val="3687264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a:t>
            </a:fld>
            <a:endParaRPr lang="en-US" dirty="0"/>
          </a:p>
        </p:txBody>
      </p:sp>
    </p:spTree>
    <p:extLst>
      <p:ext uri="{BB962C8B-B14F-4D97-AF65-F5344CB8AC3E}">
        <p14:creationId xmlns:p14="http://schemas.microsoft.com/office/powerpoint/2010/main" xmlns="" val="367340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you might </a:t>
            </a:r>
            <a:r>
              <a:rPr lang="en-US" baseline="0" dirty="0" smtClean="0"/>
              <a:t>also…  (read items in red).</a:t>
            </a:r>
          </a:p>
          <a:p>
            <a:endParaRPr lang="en-US" baseline="0" dirty="0" smtClean="0"/>
          </a:p>
          <a:p>
            <a:r>
              <a:rPr lang="en-US" baseline="0" dirty="0" smtClean="0"/>
              <a:t>These ideas were generated from the Think Tank participants.  Do you have other ideas of how the outcomes might be integrated into this part [identification and referral] of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Regarding the child evaluation and assessment, the first step would be </a:t>
            </a:r>
            <a:r>
              <a:rPr lang="en-US" dirty="0" smtClean="0"/>
              <a:t>to</a:t>
            </a:r>
            <a:r>
              <a:rPr lang="en-US" baseline="0" dirty="0" smtClean="0"/>
              <a:t> request and review existing developmental and medical information.  Y</a:t>
            </a:r>
            <a:r>
              <a:rPr lang="en-US" dirty="0" smtClean="0"/>
              <a:t>ou </a:t>
            </a:r>
            <a:r>
              <a:rPr lang="en-US" dirty="0" smtClean="0"/>
              <a:t>might also</a:t>
            </a:r>
            <a:r>
              <a:rPr lang="en-US" baseline="0" dirty="0" smtClean="0"/>
              <a:t> “include the Part C exit COSF” in that process if you wanted to integrate the child outcomes measurement into the ongoing IFSP/IEP process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general</a:t>
            </a:r>
            <a:r>
              <a:rPr lang="en-US" baseline="0" dirty="0" smtClean="0"/>
              <a:t> steps in the child evaluation and assessment include… (read </a:t>
            </a:r>
            <a:r>
              <a:rPr lang="en-US" baseline="0" dirty="0" smtClean="0"/>
              <a:t>list except what’s in red) </a:t>
            </a:r>
            <a:r>
              <a:rPr lang="en-US" dirty="0" smtClean="0"/>
              <a:t>If you were</a:t>
            </a:r>
            <a:r>
              <a:rPr lang="en-US" baseline="0" dirty="0" smtClean="0"/>
              <a:t> integrating the child outcomes measurement into this part of the IFSP/IEP process, y</a:t>
            </a:r>
            <a:r>
              <a:rPr lang="en-US" dirty="0" smtClean="0"/>
              <a:t>ou might also ‘probe for information on concerns in the 3 outcome</a:t>
            </a:r>
            <a:r>
              <a:rPr lang="en-US" baseline="0" dirty="0" smtClean="0"/>
              <a:t> areas’ when you’re gathering parent concerns.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a:t>
            </a:r>
            <a:r>
              <a:rPr lang="en-US" baseline="0" dirty="0" smtClean="0"/>
              <a:t> the child outcomes, you might…  (read the parts in red)</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final steps in the child evaluation and assessment process</a:t>
            </a:r>
            <a:r>
              <a:rPr lang="en-US" baseline="0" dirty="0" smtClean="0"/>
              <a:t> was to provide prior notice on the eligibility decision.  But, integrating the outcomes, you might also… (read the part in red)</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we’re at the IEP development process and that involves…  (read 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the outcomes,</a:t>
            </a:r>
            <a:r>
              <a:rPr lang="en-US" baseline="0" dirty="0" smtClean="0"/>
              <a:t> you might also… (read the part in red)</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final steps</a:t>
            </a:r>
            <a:r>
              <a:rPr lang="en-US" baseline="0" dirty="0" smtClean="0"/>
              <a:t> in the IEP development are …  (read list)</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 with</a:t>
            </a:r>
            <a:r>
              <a:rPr lang="en-US" baseline="0" dirty="0" smtClean="0"/>
              <a:t> service delivery we’re talking about…  (read </a:t>
            </a:r>
            <a:r>
              <a:rPr lang="en-US" baseline="0" dirty="0" smtClean="0"/>
              <a:t>list except what’s in red) </a:t>
            </a:r>
            <a:r>
              <a:rPr lang="en-US" dirty="0" smtClean="0"/>
              <a:t>If you’re integrating the outcomes into the</a:t>
            </a:r>
            <a:r>
              <a:rPr lang="en-US" baseline="0" dirty="0" smtClean="0"/>
              <a:t> service delivery, y</a:t>
            </a:r>
            <a:r>
              <a:rPr lang="en-US" dirty="0" smtClean="0"/>
              <a:t>ou</a:t>
            </a:r>
            <a:r>
              <a:rPr lang="en-US" baseline="0" dirty="0" smtClean="0"/>
              <a:t> might also document and share the child’s progress in the 3 global outcome areas with the family regularly.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21</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4</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23</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mn-ea"/>
                <a:cs typeface="+mn-cs"/>
              </a:rPr>
              <a:t>The document entitled “INTEGRATING CHILD OUTCOMES MEASUREMENT WITH THE INDIVIDUALIZED EDUCATION PROGRAM  (IEP) PROCESS: IMPLEMENTATION RATING SCALE” was developed in JULY 27, 2010.  </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It was drafted in alignment with recommendations from the </a:t>
            </a:r>
            <a:r>
              <a:rPr lang="en-US" sz="1200" kern="1200" baseline="0" dirty="0" smtClean="0">
                <a:solidFill>
                  <a:schemeClr val="tx1"/>
                </a:solidFill>
                <a:latin typeface="Arial" charset="0"/>
                <a:ea typeface="+mn-ea"/>
                <a:cs typeface="+mn-cs"/>
              </a:rPr>
              <a:t>IFSP/IEP-Outcomes Integration Think Tank.</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purpose of the document is to </a:t>
            </a:r>
            <a:r>
              <a:rPr lang="en-US" sz="1200" b="0" kern="1200" baseline="0" dirty="0" smtClean="0">
                <a:solidFill>
                  <a:schemeClr val="tx1"/>
                </a:solidFill>
                <a:latin typeface="Arial" charset="0"/>
                <a:ea typeface="+mn-ea"/>
                <a:cs typeface="+mn-cs"/>
              </a:rPr>
              <a:t>help programs self assess their processes and identify </a:t>
            </a:r>
            <a:r>
              <a:rPr lang="en-US" sz="1200" kern="1200" baseline="0" dirty="0" smtClean="0">
                <a:solidFill>
                  <a:schemeClr val="tx1"/>
                </a:solidFill>
                <a:latin typeface="Arial" charset="0"/>
                <a:ea typeface="+mn-ea"/>
                <a:cs typeface="+mn-cs"/>
              </a:rPr>
              <a:t>opportunities for measuring outcomes that naturally occur in the IEP process from referral through evaluation and eligibility, IEP development, and ongoing intervention and progress monitoring.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Note that the outcomes measurement steps are based on use of the Child Outcomes Summary Form (COSF) but may have utility for all states.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The document has 5 content areas.  (review the ones on this</a:t>
            </a:r>
            <a:r>
              <a:rPr lang="en-US" baseline="0" dirty="0" smtClean="0"/>
              <a:t> slide; </a:t>
            </a:r>
            <a:r>
              <a:rPr lang="en-US" baseline="0" dirty="0" err="1" smtClean="0"/>
              <a:t>threeadditional</a:t>
            </a:r>
            <a:r>
              <a:rPr lang="en-US" baseline="0" dirty="0" smtClean="0"/>
              <a:t> areas are on the next slide)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29</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30</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52FF714-BA42-4854-90C4-A51965EC61F1}" type="slidenum">
              <a:rPr lang="en-US" smtClean="0"/>
              <a:pPr/>
              <a:t>31</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From</a:t>
            </a:r>
            <a:r>
              <a:rPr lang="en-US" baseline="0" dirty="0" smtClean="0"/>
              <a:t> the beginning of the outcomes measurement work in 2004, state and local programs have been trying to figure out how to explain outcomes measurement to families.</a:t>
            </a:r>
          </a:p>
          <a:p>
            <a:pPr eaLnBrk="1" hangingPunct="1"/>
            <a:endParaRPr lang="en-US" baseline="0" dirty="0" smtClean="0"/>
          </a:p>
          <a:p>
            <a:pPr eaLnBrk="1" hangingPunct="1"/>
            <a:r>
              <a:rPr lang="en-US" baseline="0" dirty="0" smtClean="0"/>
              <a:t>Examples that we’ve come across are listed on the ECO web site and include brochures, letters, FAQ documents.  </a:t>
            </a:r>
          </a:p>
          <a:p>
            <a:pPr eaLnBrk="1" hangingPunct="1"/>
            <a:endParaRPr lang="en-US" baseline="0" dirty="0" smtClean="0"/>
          </a:p>
          <a:p>
            <a:pPr eaLnBrk="1" hangingPunct="1"/>
            <a:r>
              <a:rPr lang="en-US" baseline="0" dirty="0" smtClean="0"/>
              <a:t>Some of them are included in your packets for review during the next activity.</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50000"/>
              </a:lnSpc>
              <a:buFont typeface="Arial" pitchFamily="34" charset="0"/>
              <a:buNone/>
            </a:pPr>
            <a:r>
              <a:rPr lang="en-US" dirty="0" smtClean="0"/>
              <a:t>Integration of the child outcomes</a:t>
            </a:r>
            <a:r>
              <a:rPr lang="en-US" baseline="0" dirty="0" smtClean="0"/>
              <a:t> measurement with the IFSP/IEP process emerged in the last couple years. As states were rolling out their child outcomes measurement systems, there was a d</a:t>
            </a:r>
            <a:r>
              <a:rPr lang="en-US" sz="1200" dirty="0" smtClean="0">
                <a:latin typeface="Calisto MT" pitchFamily="18" charset="0"/>
              </a:rPr>
              <a:t>esire from the field to make outcomes ‘fit’ into existing processes – so that it would</a:t>
            </a:r>
            <a:r>
              <a:rPr lang="en-US" sz="1200" baseline="0" dirty="0" smtClean="0">
                <a:latin typeface="Calisto MT" pitchFamily="18" charset="0"/>
              </a:rPr>
              <a:t> not be this ‘</a:t>
            </a:r>
            <a:r>
              <a:rPr lang="en-US" sz="1200" dirty="0" smtClean="0">
                <a:latin typeface="Calisto MT" pitchFamily="18" charset="0"/>
              </a:rPr>
              <a:t>extra’ or ‘separate’ piece (disconnected from</a:t>
            </a:r>
            <a:r>
              <a:rPr lang="en-US" sz="1200" baseline="0" dirty="0" smtClean="0">
                <a:latin typeface="Calisto MT" pitchFamily="18" charset="0"/>
              </a:rPr>
              <a:t> the work professionals were doing with children and families).</a:t>
            </a:r>
          </a:p>
          <a:p>
            <a:pPr>
              <a:lnSpc>
                <a:spcPct val="150000"/>
              </a:lnSpc>
              <a:buFont typeface="Arial" pitchFamily="34" charset="0"/>
              <a:buNone/>
            </a:pPr>
            <a:endParaRPr lang="en-US" sz="1200" baseline="0" dirty="0" smtClean="0">
              <a:latin typeface="Calisto MT" pitchFamily="18" charset="0"/>
            </a:endParaRPr>
          </a:p>
          <a:p>
            <a:pPr>
              <a:lnSpc>
                <a:spcPct val="150000"/>
              </a:lnSpc>
              <a:buFont typeface="Arial" pitchFamily="34" charset="0"/>
              <a:buNone/>
            </a:pPr>
            <a:r>
              <a:rPr lang="en-US" sz="1200" baseline="0" dirty="0" smtClean="0">
                <a:latin typeface="Calisto MT" pitchFamily="18" charset="0"/>
              </a:rPr>
              <a:t>And we found, at the national level, that some local programs had </a:t>
            </a:r>
            <a:r>
              <a:rPr lang="en-US" sz="1200" dirty="0" smtClean="0"/>
              <a:t>naturally integrated to make the outcomes process efficient and effective.  So, it</a:t>
            </a:r>
            <a:r>
              <a:rPr lang="en-US" sz="1200" baseline="0" dirty="0" smtClean="0"/>
              <a:t> emerged from local programs.  Local programs figured out how to make it fit naturally into their IFSP/IEP processes.  </a:t>
            </a:r>
          </a:p>
          <a:p>
            <a:pPr>
              <a:lnSpc>
                <a:spcPct val="150000"/>
              </a:lnSpc>
              <a:buFont typeface="Arial" pitchFamily="34" charset="0"/>
              <a:buNone/>
            </a:pPr>
            <a:endParaRPr lang="en-US" sz="1200" baseline="0" dirty="0" smtClean="0"/>
          </a:p>
          <a:p>
            <a:pPr>
              <a:lnSpc>
                <a:spcPct val="150000"/>
              </a:lnSpc>
              <a:buFont typeface="Arial" pitchFamily="34" charset="0"/>
              <a:buNone/>
            </a:pPr>
            <a:r>
              <a:rPr lang="en-US" sz="1200" baseline="0" dirty="0" smtClean="0">
                <a:latin typeface="Calisto MT" pitchFamily="18" charset="0"/>
              </a:rPr>
              <a:t>Essentially, local programs figured out how to involve families in the outcomes measurement from the beginning and found that that improved their data collection and also improved their work with families.   </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33</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r>
              <a:rPr lang="en-US" dirty="0" smtClean="0"/>
              <a:t>The</a:t>
            </a:r>
            <a:r>
              <a:rPr lang="en-US" baseline="0" dirty="0" smtClean="0"/>
              <a:t> Center to Mobilize Early Childhood Knowledge (CONNECT) is an OSEP-funded project housed at the University of North Carolina at Chapel Hill.  They have developed materials FREE for use by trainers, higher </a:t>
            </a:r>
            <a:r>
              <a:rPr lang="en-US" baseline="0" dirty="0" err="1" smtClean="0"/>
              <a:t>ed</a:t>
            </a:r>
            <a:r>
              <a:rPr lang="en-US" baseline="0" dirty="0" smtClean="0"/>
              <a:t>, teachers, providers, etc.  </a:t>
            </a:r>
          </a:p>
          <a:p>
            <a:pPr eaLnBrk="1" hangingPunct="1"/>
            <a:endParaRPr lang="en-US" baseline="0" dirty="0" smtClean="0"/>
          </a:p>
          <a:p>
            <a:pPr eaLnBrk="1" hangingPunct="1"/>
            <a:r>
              <a:rPr lang="en-US" baseline="0" dirty="0" smtClean="0"/>
              <a:t>In this section, I want to share with you some materials on communication strategies to build collaboration.</a:t>
            </a:r>
          </a:p>
          <a:p>
            <a:pPr eaLnBrk="1" hangingPunct="1"/>
            <a:endParaRPr lang="en-US" baseline="0" dirty="0" smtClean="0"/>
          </a:p>
          <a:p>
            <a:pPr eaLnBrk="1" hangingPunct="1"/>
            <a:r>
              <a:rPr lang="en-US" baseline="0" dirty="0" smtClean="0"/>
              <a:t>Refer to your handout:  Communication strategies to build collaboration</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The first section of the communication strategies focuses on “attending and active listening”</a:t>
            </a:r>
            <a:r>
              <a:rPr lang="en-US" baseline="0" dirty="0" smtClean="0"/>
              <a:t> …  (review the list; also review the examples on the handout and invite others to provide examples)</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second section of the communication strategies focuses on “seeking and verifying”</a:t>
            </a:r>
            <a:r>
              <a:rPr lang="en-US" baseline="0" dirty="0" smtClean="0"/>
              <a:t> …  (review the list; also review the examples on the handout and invite others to provide examples)</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third section of the communication strategies focuses on “joining and supporting”</a:t>
            </a:r>
            <a:r>
              <a:rPr lang="en-US" baseline="0" dirty="0" smtClean="0"/>
              <a:t> …  (review the list; also review the examples on the handout and invite others to provide examples)</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There are 3 videos–</a:t>
            </a:r>
            <a:r>
              <a:rPr lang="en-US" baseline="0" dirty="0" smtClean="0"/>
              <a:t> one for each part of the handout (attending and active listening, seeking and verifying, and joining and supporting).  Play one video at a time, have participants observe and mark on checklist, and share back with whole group.  Repeat for each video.  </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39</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99D671A-C66B-4B9D-9380-749B4FA05769}" type="slidenum">
              <a:rPr lang="en-US" smtClean="0"/>
              <a:pPr/>
              <a:t>40</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2F22655-162E-479A-A318-57CFAB128BC8}" type="slidenum">
              <a:rPr lang="en-US" smtClean="0"/>
              <a:pPr/>
              <a:t>41</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Arial" charset="0"/>
                <a:ea typeface="+mn-ea"/>
                <a:cs typeface="+mn-cs"/>
              </a:rPr>
              <a:t>Think Tank worked with an older document from 2008 -- </a:t>
            </a:r>
            <a:r>
              <a:rPr lang="en-US" sz="1200" i="1" kern="1200" baseline="0" dirty="0" smtClean="0">
                <a:solidFill>
                  <a:schemeClr val="tx1"/>
                </a:solidFill>
                <a:latin typeface="Arial" charset="0"/>
                <a:ea typeface="+mn-ea"/>
                <a:cs typeface="+mn-cs"/>
              </a:rPr>
              <a:t>Agreed upon practices for providing services in natural environments. OSEP TA Community of Practice- Part C Settings. </a:t>
            </a:r>
          </a:p>
          <a:p>
            <a:r>
              <a:rPr lang="en-US" sz="1200" kern="1200" baseline="0" dirty="0" smtClean="0">
                <a:solidFill>
                  <a:schemeClr val="tx1"/>
                </a:solidFill>
                <a:latin typeface="Arial" charset="0"/>
                <a:ea typeface="+mn-ea"/>
                <a:cs typeface="+mn-cs"/>
              </a:rPr>
              <a:t>http://www.nectac.org/topics/families/families.asp</a:t>
            </a:r>
          </a:p>
          <a:p>
            <a:r>
              <a:rPr lang="en-US" sz="1200" kern="1200" baseline="0" dirty="0" smtClean="0">
                <a:solidFill>
                  <a:schemeClr val="tx1"/>
                </a:solidFill>
                <a:latin typeface="Arial" charset="0"/>
                <a:ea typeface="+mn-ea"/>
                <a:cs typeface="+mn-cs"/>
              </a:rPr>
              <a:t>http://www.nectac.org/~pdfs/topics/families/AgreedUponPractices_FinalDraft2_01_08.pdf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document and flow chart were used as a basis for developing 619 preschool IEP flow chart. </a:t>
            </a:r>
          </a:p>
          <a:p>
            <a:r>
              <a:rPr lang="en-US" sz="1200" kern="1200" baseline="0" dirty="0" smtClean="0">
                <a:solidFill>
                  <a:schemeClr val="tx1"/>
                </a:solidFill>
                <a:latin typeface="Arial" charset="0"/>
                <a:ea typeface="+mn-ea"/>
                <a:cs typeface="+mn-cs"/>
              </a:rPr>
              <a:t> </a:t>
            </a:r>
            <a:br>
              <a:rPr lang="en-US" sz="1200" kern="1200" baseline="0" dirty="0" smtClean="0">
                <a:solidFill>
                  <a:schemeClr val="tx1"/>
                </a:solidFill>
                <a:latin typeface="Arial" charset="0"/>
                <a:ea typeface="+mn-ea"/>
                <a:cs typeface="+mn-cs"/>
              </a:rPr>
            </a:br>
            <a:r>
              <a:rPr lang="en-US" sz="1200" kern="1200" baseline="0" dirty="0" smtClean="0">
                <a:solidFill>
                  <a:schemeClr val="tx1"/>
                </a:solidFill>
                <a:latin typeface="Arial" charset="0"/>
                <a:ea typeface="+mn-ea"/>
                <a:cs typeface="+mn-cs"/>
              </a:rPr>
              <a:t>Subsequently, the flow charts were reviewed by experts at the think tank to identify places in the IFSP/IEP process where the outcomes measurement could be integrated.</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Think Tank was hosted by NECTAC and ECO and occurred in March 2010 in Chapel Hill.  Participants included national TA providers, state and local administrators, and researchers:  Betsy Ayankoya, Debbie Cate, Siobhan Colgan, Suzanne </a:t>
            </a:r>
            <a:r>
              <a:rPr lang="en-US" sz="1200" kern="1200" baseline="0" dirty="0" err="1" smtClean="0">
                <a:solidFill>
                  <a:schemeClr val="tx1"/>
                </a:solidFill>
                <a:latin typeface="Arial" charset="0"/>
                <a:ea typeface="+mn-ea"/>
                <a:cs typeface="+mn-cs"/>
              </a:rPr>
              <a:t>Cotterman</a:t>
            </a:r>
            <a:r>
              <a:rPr lang="en-US" sz="1200" kern="1200" baseline="0" dirty="0" smtClean="0">
                <a:solidFill>
                  <a:schemeClr val="tx1"/>
                </a:solidFill>
                <a:latin typeface="Arial" charset="0"/>
                <a:ea typeface="+mn-ea"/>
                <a:cs typeface="+mn-cs"/>
              </a:rPr>
              <a:t>, Debra Hannigan, Sandi Harrington, Connie Hawkins, Kathy Hebbeler, Joicey Hurth, Lynne Kahn, Christina Kasprzak, Anne Lucas, Robin </a:t>
            </a:r>
            <a:r>
              <a:rPr lang="en-US" sz="1200" kern="1200" baseline="0" dirty="0" err="1" smtClean="0">
                <a:solidFill>
                  <a:schemeClr val="tx1"/>
                </a:solidFill>
                <a:latin typeface="Arial" charset="0"/>
                <a:ea typeface="+mn-ea"/>
                <a:cs typeface="+mn-cs"/>
              </a:rPr>
              <a:t>McWilliam</a:t>
            </a:r>
            <a:r>
              <a:rPr lang="en-US" sz="1200" kern="1200" baseline="0" dirty="0" smtClean="0">
                <a:solidFill>
                  <a:schemeClr val="tx1"/>
                </a:solidFill>
                <a:latin typeface="Arial" charset="0"/>
                <a:ea typeface="+mn-ea"/>
                <a:cs typeface="+mn-cs"/>
              </a:rPr>
              <a:t>, Lynda Pletcher, Sharon Ringwalt, Robin Rooney, Dathan Rush, Arlene Russell, </a:t>
            </a:r>
            <a:r>
              <a:rPr lang="en-US" sz="1200" kern="1200" baseline="0" dirty="0" err="1" smtClean="0">
                <a:solidFill>
                  <a:schemeClr val="tx1"/>
                </a:solidFill>
                <a:latin typeface="Arial" charset="0"/>
                <a:ea typeface="+mn-ea"/>
                <a:cs typeface="+mn-cs"/>
              </a:rPr>
              <a:t>M’Lisa</a:t>
            </a:r>
            <a:r>
              <a:rPr lang="en-US" sz="1200" kern="1200" baseline="0" dirty="0" smtClean="0">
                <a:solidFill>
                  <a:schemeClr val="tx1"/>
                </a:solidFill>
                <a:latin typeface="Arial" charset="0"/>
                <a:ea typeface="+mn-ea"/>
                <a:cs typeface="+mn-cs"/>
              </a:rPr>
              <a:t> Shelden, Donna Spiker, Karen Walker, Sharon Walsh, and Naomi Younggren.  </a:t>
            </a:r>
          </a:p>
          <a:p>
            <a:endParaRPr lang="en-US" sz="1200" kern="1200" baseline="0" dirty="0" smtClean="0">
              <a:solidFill>
                <a:schemeClr val="tx1"/>
              </a:solidFill>
              <a:latin typeface="Arial"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The purpose of the think tank was to discuss ways to integrate IFSP and IEP processes with the child outcomes measurement process.</a:t>
            </a:r>
            <a:endParaRPr lang="en-US" sz="2000" dirty="0" smtClean="0">
              <a:latin typeface="Calisto MT" pitchFamily="18" charset="0"/>
            </a:endParaRPr>
          </a:p>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416B858-F178-49D6-A210-95816E17876D}" type="slidenum">
              <a:rPr lang="en-US" smtClean="0"/>
              <a:pPr/>
              <a:t>42</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2F0CE84-5732-4DC9-8E7D-F0DD9E2ABB08}" type="slidenum">
              <a:rPr lang="en-US" smtClean="0"/>
              <a:pPr/>
              <a:t>43</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2D26D10-8B5A-417C-BD06-D1D4DA1B1C1C}" type="slidenum">
              <a:rPr lang="en-US" smtClean="0"/>
              <a:pPr/>
              <a:t>44</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E914F8F-A11A-487F-A7C1-F727EDD6024D}" type="slidenum">
              <a:rPr lang="en-US" smtClean="0"/>
              <a:pPr/>
              <a:t>45</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9A12B23-84D2-46EB-BF8B-C27C9D58BE3B}" type="slidenum">
              <a:rPr lang="en-US" smtClean="0"/>
              <a:pPr/>
              <a:t>46</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47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1AB2DA2-0BBB-4FE9-86BA-61FB4C57E1C7}" type="slidenum">
              <a:rPr lang="en-US" smtClean="0"/>
              <a:pPr/>
              <a:t>48</a:t>
            </a:fld>
            <a:endParaRPr lang="en-US" dirty="0" smtClean="0"/>
          </a:p>
        </p:txBody>
      </p:sp>
      <p:sp>
        <p:nvSpPr>
          <p:cNvPr id="106499" name="Rectangle 2"/>
          <p:cNvSpPr>
            <a:spLocks noGrp="1" noRot="1" noChangeAspect="1" noChangeArrowheads="1" noTextEdit="1"/>
          </p:cNvSpPr>
          <p:nvPr>
            <p:ph type="sldImg"/>
          </p:nvPr>
        </p:nvSpPr>
        <p:spPr>
          <a:xfrm>
            <a:off x="1104900" y="693738"/>
            <a:ext cx="4648200" cy="3486150"/>
          </a:xfrm>
          <a:ln/>
        </p:spPr>
      </p:sp>
      <p:sp>
        <p:nvSpPr>
          <p:cNvPr id="106500" name="Rectangle 3"/>
          <p:cNvSpPr>
            <a:spLocks noGrp="1" noChangeArrowheads="1"/>
          </p:cNvSpPr>
          <p:nvPr>
            <p:ph type="body" idx="1"/>
          </p:nvPr>
        </p:nvSpPr>
        <p:spPr>
          <a:xfrm>
            <a:off x="685800" y="4414176"/>
            <a:ext cx="5489575" cy="4189836"/>
          </a:xfrm>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1AB2DA2-0BBB-4FE9-86BA-61FB4C57E1C7}" type="slidenum">
              <a:rPr lang="en-US" smtClean="0"/>
              <a:pPr/>
              <a:t>49</a:t>
            </a:fld>
            <a:endParaRPr lang="en-US" dirty="0" smtClean="0"/>
          </a:p>
        </p:txBody>
      </p:sp>
      <p:sp>
        <p:nvSpPr>
          <p:cNvPr id="106499" name="Rectangle 2"/>
          <p:cNvSpPr>
            <a:spLocks noGrp="1" noRot="1" noChangeAspect="1" noChangeArrowheads="1" noTextEdit="1"/>
          </p:cNvSpPr>
          <p:nvPr>
            <p:ph type="sldImg"/>
          </p:nvPr>
        </p:nvSpPr>
        <p:spPr>
          <a:xfrm>
            <a:off x="1104900" y="693738"/>
            <a:ext cx="4648200" cy="3486150"/>
          </a:xfrm>
          <a:ln/>
        </p:spPr>
      </p:sp>
      <p:sp>
        <p:nvSpPr>
          <p:cNvPr id="106500" name="Rectangle 3"/>
          <p:cNvSpPr>
            <a:spLocks noGrp="1" noChangeArrowheads="1"/>
          </p:cNvSpPr>
          <p:nvPr>
            <p:ph type="body" idx="1"/>
          </p:nvPr>
        </p:nvSpPr>
        <p:spPr>
          <a:xfrm>
            <a:off x="685800" y="4414176"/>
            <a:ext cx="5489575" cy="4189836"/>
          </a:xfrm>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1AB2DA2-0BBB-4FE9-86BA-61FB4C57E1C7}" type="slidenum">
              <a:rPr lang="en-US" smtClean="0"/>
              <a:pPr/>
              <a:t>50</a:t>
            </a:fld>
            <a:endParaRPr lang="en-US" dirty="0" smtClean="0"/>
          </a:p>
        </p:txBody>
      </p:sp>
      <p:sp>
        <p:nvSpPr>
          <p:cNvPr id="106499" name="Rectangle 2"/>
          <p:cNvSpPr>
            <a:spLocks noGrp="1" noRot="1" noChangeAspect="1" noChangeArrowheads="1" noTextEdit="1"/>
          </p:cNvSpPr>
          <p:nvPr>
            <p:ph type="sldImg"/>
          </p:nvPr>
        </p:nvSpPr>
        <p:spPr>
          <a:xfrm>
            <a:off x="1104900" y="693738"/>
            <a:ext cx="4648200" cy="3486150"/>
          </a:xfrm>
          <a:ln/>
        </p:spPr>
      </p:sp>
      <p:sp>
        <p:nvSpPr>
          <p:cNvPr id="106500" name="Rectangle 3"/>
          <p:cNvSpPr>
            <a:spLocks noGrp="1" noChangeArrowheads="1"/>
          </p:cNvSpPr>
          <p:nvPr>
            <p:ph type="body" idx="1"/>
          </p:nvPr>
        </p:nvSpPr>
        <p:spPr>
          <a:xfrm>
            <a:off x="685800" y="4414176"/>
            <a:ext cx="5489575" cy="4189836"/>
          </a:xfrm>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51</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IFSP and IEP process flow charts were developed in 2008 as part of an initiative around ‘agreed upon practices’ in the field.  These charts were edited as part of the Think Tank in 2010 to integrate the child outcomes data collection and reporting.  The flow chart has 5 steps or headers:</a:t>
            </a:r>
          </a:p>
          <a:p>
            <a:endParaRPr lang="en-US" baseline="0" dirty="0" smtClean="0"/>
          </a:p>
          <a:p>
            <a:pPr marL="228600" indent="-228600">
              <a:buAutoNum type="arabicPeriod"/>
            </a:pPr>
            <a:r>
              <a:rPr lang="en-US" baseline="0" dirty="0" smtClean="0"/>
              <a:t>The child in early intervention who transitions to 619 (applicable to only some children)</a:t>
            </a:r>
          </a:p>
          <a:p>
            <a:pPr marL="228600" indent="-228600">
              <a:buAutoNum type="arabicPeriod"/>
            </a:pPr>
            <a:r>
              <a:rPr lang="en-US" baseline="0" dirty="0" smtClean="0"/>
              <a:t>Identification and referral</a:t>
            </a:r>
          </a:p>
          <a:p>
            <a:pPr marL="228600" indent="-228600">
              <a:buAutoNum type="arabicPeriod"/>
            </a:pPr>
            <a:r>
              <a:rPr lang="en-US" baseline="0" dirty="0" smtClean="0"/>
              <a:t>Child evaluation and assessment</a:t>
            </a:r>
          </a:p>
          <a:p>
            <a:pPr marL="228600" indent="-228600">
              <a:buAutoNum type="arabicPeriod"/>
            </a:pPr>
            <a:r>
              <a:rPr lang="en-US" baseline="0" dirty="0" smtClean="0"/>
              <a:t>IEP development, and</a:t>
            </a:r>
          </a:p>
          <a:p>
            <a:pPr marL="228600" indent="-228600">
              <a:buAutoNum type="arabicPeriod"/>
            </a:pPr>
            <a:r>
              <a:rPr lang="en-US" baseline="0" dirty="0" smtClean="0"/>
              <a:t>Service delivery</a:t>
            </a:r>
          </a:p>
          <a:p>
            <a:pPr marL="228600" indent="-228600">
              <a:buAutoNum type="arabicPeriod"/>
            </a:pPr>
            <a:endParaRPr lang="en-US" baseline="0" dirty="0" smtClean="0"/>
          </a:p>
          <a:p>
            <a:pPr marL="228600" indent="-228600">
              <a:buNone/>
            </a:pPr>
            <a:r>
              <a:rPr lang="en-US" baseline="0" dirty="0" smtClean="0"/>
              <a:t>[have participants review the flow chart during the next set of slides]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52</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53</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The idea of using descriptor statements is another practice that emerged from the field.  Local programs</a:t>
            </a:r>
            <a:r>
              <a:rPr lang="en-US" baseline="0" dirty="0" smtClean="0"/>
              <a:t> in states were trying to find family-friendly language to use when talking about the 7 points on the rating scale.  </a:t>
            </a:r>
          </a:p>
          <a:p>
            <a:pPr eaLnBrk="1" hangingPunct="1"/>
            <a:endParaRPr lang="en-US" baseline="0" dirty="0" smtClean="0"/>
          </a:p>
          <a:p>
            <a:pPr eaLnBrk="1" hangingPunct="1"/>
            <a:r>
              <a:rPr lang="en-US" dirty="0" smtClean="0"/>
              <a:t>Walk</a:t>
            </a:r>
            <a:r>
              <a:rPr lang="en-US" baseline="0" dirty="0" smtClean="0"/>
              <a:t> through the two examples (VA, EDIS).  Note that Virginia is a Part C example but the general text is applicable for any age child.</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fld id="{87E3DAF4-8FC2-48BE-912A-35E7B64CD5E5}" type="slidenum">
              <a:rPr lang="en-US"/>
              <a:pPr/>
              <a:t>57</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Dr. Ann Turnbull, Distinguished Professor, Co-Founder and Co-Director of the Beach Center on Disability, describes the family-professional partnership framework to illustrate partnership-oriented practices.</a:t>
            </a:r>
          </a:p>
          <a:p>
            <a:pPr eaLnBrk="1" hangingPunct="1"/>
            <a:endParaRPr lang="en-US" dirty="0" smtClean="0"/>
          </a:p>
          <a:p>
            <a:pPr eaLnBrk="1" hangingPunct="1"/>
            <a:r>
              <a:rPr lang="en-US" dirty="0" smtClean="0"/>
              <a:t>The Family-Professional Partnership Framework has evolved from her research over decades.</a:t>
            </a:r>
            <a:r>
              <a:rPr lang="en-US" baseline="0" dirty="0" smtClean="0"/>
              <a:t>  Her experiences as the mother of a son with multiple disabilities influenced gave her the f</a:t>
            </a:r>
            <a:r>
              <a:rPr lang="en-US" dirty="0" smtClean="0"/>
              <a:t>amily perspective about trust-building.</a:t>
            </a:r>
          </a:p>
          <a:p>
            <a:pPr eaLnBrk="1" hangingPunct="1"/>
            <a:endParaRPr lang="en-US" dirty="0" smtClean="0"/>
          </a:p>
          <a:p>
            <a:r>
              <a:rPr lang="en-US" dirty="0" smtClean="0"/>
              <a:t>The pinnacle of trust is at the top.   Families build</a:t>
            </a:r>
            <a:r>
              <a:rPr lang="en-US" baseline="0" dirty="0" smtClean="0"/>
              <a:t> strong, trusting relationships with some professions, but </a:t>
            </a:r>
            <a:r>
              <a:rPr lang="en-US" dirty="0" smtClean="0"/>
              <a:t>unfortunately experience a lack</a:t>
            </a:r>
            <a:r>
              <a:rPr lang="en-US" baseline="0" dirty="0" smtClean="0"/>
              <a:t> of </a:t>
            </a:r>
            <a:r>
              <a:rPr lang="en-US" dirty="0" smtClean="0"/>
              <a:t>trust in others.</a:t>
            </a:r>
            <a:r>
              <a:rPr lang="en-US" baseline="0" dirty="0" smtClean="0"/>
              <a:t>  </a:t>
            </a:r>
          </a:p>
          <a:p>
            <a:endParaRPr lang="en-US" baseline="0" dirty="0" smtClean="0"/>
          </a:p>
          <a:p>
            <a:r>
              <a:rPr lang="en-US" baseline="0" dirty="0" smtClean="0"/>
              <a:t>The figure illustrates </a:t>
            </a:r>
            <a:r>
              <a:rPr lang="en-US" dirty="0" smtClean="0"/>
              <a:t>the building blocks that make a difference in experiencing trust.</a:t>
            </a:r>
          </a:p>
          <a:p>
            <a:endParaRPr lang="en-US" dirty="0" smtClean="0"/>
          </a:p>
          <a:p>
            <a:r>
              <a:rPr lang="en-US" dirty="0" smtClean="0"/>
              <a:t>The blue arrows on the side of the figure--Family Focus and Child Focus.  As you set out to develop a trusting partnership with families, you need to consider your relationship with the family (which is the family focus) and also your relationship with the child (or the child focus).  </a:t>
            </a:r>
          </a:p>
          <a:p>
            <a:endParaRPr lang="en-US" dirty="0" smtClean="0"/>
          </a:p>
          <a:p>
            <a:r>
              <a:rPr lang="en-US" dirty="0" smtClean="0"/>
              <a:t>Two green blocks that</a:t>
            </a:r>
            <a:r>
              <a:rPr lang="en-US" baseline="0" dirty="0" smtClean="0"/>
              <a:t> make up the foundation.  </a:t>
            </a:r>
            <a:r>
              <a:rPr lang="en-US" dirty="0" smtClean="0"/>
              <a:t>On the left side, a family focus builds on basic communication skills.  These basic skills, such as active listening, are essential in all of your interactions with families.</a:t>
            </a:r>
          </a:p>
          <a:p>
            <a:endParaRPr lang="en-US" dirty="0" smtClean="0"/>
          </a:p>
          <a:p>
            <a:r>
              <a:rPr lang="en-US" dirty="0" smtClean="0"/>
              <a:t>On the right side, a child focus builds on effective teaching skills of children.  Families need to be confident that their child’s teacher has sound teaching competence and is eager to learn additional skills necessary to provide individualized support.</a:t>
            </a:r>
          </a:p>
          <a:p>
            <a:endParaRPr lang="en-US" dirty="0" smtClean="0"/>
          </a:p>
          <a:p>
            <a:r>
              <a:rPr lang="en-US" dirty="0" smtClean="0"/>
              <a:t>For both the family and child focus, practices that constitute the building blocks of trusting partnerships include enhanced communication, high expectations, respect, commitment, equality, and advocacy.  </a:t>
            </a:r>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59</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60</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61</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457200" indent="-457200" eaLnBrk="1" hangingPunct="1">
              <a:buNone/>
            </a:pPr>
            <a:r>
              <a:rPr lang="en-US" sz="1200" dirty="0" smtClean="0"/>
              <a:t>Building trust can be thought of in terms of three phases:</a:t>
            </a:r>
          </a:p>
          <a:p>
            <a:pPr marL="457200" indent="-457200" eaLnBrk="1" hangingPunct="1">
              <a:buFont typeface="+mj-lt"/>
              <a:buAutoNum type="arabicPeriod"/>
            </a:pPr>
            <a:r>
              <a:rPr lang="en-US" sz="1200" dirty="0" smtClean="0">
                <a:latin typeface="Calisto MT" pitchFamily="18" charset="0"/>
              </a:rPr>
              <a:t>Developing an initial friendly relationship – Being on beginning ground</a:t>
            </a:r>
          </a:p>
          <a:p>
            <a:pPr marL="457200" indent="-457200" eaLnBrk="1" hangingPunct="1">
              <a:buFont typeface="+mj-lt"/>
              <a:buAutoNum type="arabicPeriod"/>
            </a:pPr>
            <a:r>
              <a:rPr lang="en-US" sz="1200" dirty="0" smtClean="0"/>
              <a:t>Making shared decisions – Being on middle ground</a:t>
            </a:r>
          </a:p>
          <a:p>
            <a:pPr marL="457200" indent="-457200" eaLnBrk="1" hangingPunct="1">
              <a:buFont typeface="+mj-lt"/>
              <a:buAutoNum type="arabicPeriod"/>
            </a:pPr>
            <a:r>
              <a:rPr lang="en-US" sz="1200" dirty="0" smtClean="0">
                <a:latin typeface="Calisto MT" pitchFamily="18" charset="0"/>
              </a:rPr>
              <a:t>Addressing challenging issues – Being on firm ground</a:t>
            </a:r>
          </a:p>
          <a:p>
            <a:pPr eaLnBrk="1" hangingPunct="1"/>
            <a:endParaRPr lang="en-US" dirty="0" smtClean="0"/>
          </a:p>
          <a:p>
            <a:pPr eaLnBrk="1" hangingPunct="1"/>
            <a:r>
              <a:rPr lang="en-US" dirty="0" smtClean="0"/>
              <a:t>The length of time it takes to reach a trusting partnership can vary significantly from one family</a:t>
            </a:r>
            <a:r>
              <a:rPr lang="en-US" baseline="0" dirty="0" smtClean="0"/>
              <a:t> to another.  It is much easier to address challenging issues when you are on firm ground in your relationship with families.</a:t>
            </a:r>
          </a:p>
          <a:p>
            <a:pPr eaLnBrk="1" hangingPunct="1"/>
            <a:endParaRPr lang="en-US" baseline="0" dirty="0" smtClean="0"/>
          </a:p>
          <a:p>
            <a:pPr eaLnBrk="1" hangingPunct="1"/>
            <a:r>
              <a:rPr lang="en-US" baseline="0" dirty="0" smtClean="0"/>
              <a:t>You need to adapt your partnership-oriented practices to each family’s preferred communication style, cultural considerations, and preferences.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 with</a:t>
            </a:r>
            <a:r>
              <a:rPr lang="en-US" baseline="0" dirty="0" smtClean="0"/>
              <a:t> those children who transition from Part C, the IEP process is generally … (read list).  </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Another resource from CONNECT is</a:t>
            </a:r>
            <a:r>
              <a:rPr lang="en-US" baseline="0" dirty="0" smtClean="0"/>
              <a:t> their handout on Partnership-Oriented Practices: Examples of Applications</a:t>
            </a:r>
          </a:p>
          <a:p>
            <a:pPr eaLnBrk="1" hangingPunct="1"/>
            <a:endParaRPr lang="en-US" baseline="0" dirty="0" smtClean="0"/>
          </a:p>
          <a:p>
            <a:pPr eaLnBrk="1" hangingPunct="1"/>
            <a:r>
              <a:rPr lang="en-US" baseline="0" dirty="0" smtClean="0"/>
              <a:t>Section A focuses on Enhanced communication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63</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baseline="0" dirty="0" smtClean="0"/>
              <a:t>Section B focuses on High expectations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64</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Section C focuses on Respect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Section D focuses on Commitment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66</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Section E focuses on Equality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67</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And the last section focuses on Advocacy (review examples and additional info on the handout about beginning ground, middle ground, and firm ground)</a:t>
            </a:r>
          </a:p>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Let’s now try to observe partnership-oriented practices.  </a:t>
            </a:r>
          </a:p>
          <a:p>
            <a:pPr eaLnBrk="1" hangingPunct="1"/>
            <a:endParaRPr lang="en-US" dirty="0" smtClean="0"/>
          </a:p>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69</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Using the Partnership-Oriented Practices: Observation Checklist</a:t>
            </a:r>
            <a:endParaRPr lang="en-US" sz="1200" dirty="0" smtClean="0">
              <a:solidFill>
                <a:srgbClr val="224568"/>
              </a:solidFill>
              <a:latin typeface="Calisto MT" pitchFamily="18" charset="0"/>
            </a:endParaRPr>
          </a:p>
          <a:p>
            <a:pPr eaLnBrk="1" hangingPunct="1"/>
            <a:endParaRPr lang="en-US" dirty="0" smtClean="0"/>
          </a:p>
          <a:p>
            <a:pPr eaLnBrk="1" hangingPunct="1"/>
            <a:r>
              <a:rPr lang="en-US" dirty="0" smtClean="0"/>
              <a:t>Video</a:t>
            </a:r>
            <a:r>
              <a:rPr lang="en-US" baseline="0" dirty="0" smtClean="0"/>
              <a:t> 1:  focus on ‘beginning ground’ (page 1-2 of checklist)</a:t>
            </a:r>
          </a:p>
          <a:p>
            <a:pPr eaLnBrk="1" hangingPunct="1"/>
            <a:r>
              <a:rPr lang="en-US" baseline="0" dirty="0" smtClean="0"/>
              <a:t>Video 2:  focus on ‘middle ground’ (page 3-4 of checklist)</a:t>
            </a:r>
          </a:p>
          <a:p>
            <a:pPr eaLnBrk="1" hangingPunct="1"/>
            <a:r>
              <a:rPr lang="en-US" baseline="0" dirty="0" smtClean="0"/>
              <a:t>Video 3:  focus on ‘firm ground’ (page 5-6 of checklist)</a:t>
            </a:r>
          </a:p>
          <a:p>
            <a:pPr eaLnBrk="1" hangingPunct="1"/>
            <a:endParaRPr lang="en-US" baseline="0" dirty="0" smtClean="0"/>
          </a:p>
          <a:p>
            <a:pPr eaLnBrk="1" hangingPunct="1"/>
            <a:r>
              <a:rPr lang="en-US" baseline="0" dirty="0" smtClean="0"/>
              <a:t>There are 6 areas – if the video goes too fast, you could have small groups/tables focus on listening for just </a:t>
            </a:r>
            <a:r>
              <a:rPr lang="en-US" u="sng" baseline="0" dirty="0" smtClean="0"/>
              <a:t>one</a:t>
            </a:r>
            <a:r>
              <a:rPr lang="en-US" baseline="0" dirty="0" smtClean="0"/>
              <a:t> section instead of all six.</a:t>
            </a:r>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41B268-A718-40BF-A35A-D53AE662B81C}" type="slidenum">
              <a:rPr lang="en-US" smtClean="0"/>
              <a:pPr/>
              <a:t>70</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one wanted to integrate the child outcomes data collection process into the IFSP/IEP process, you might also…  (read items in red).</a:t>
            </a:r>
          </a:p>
          <a:p>
            <a:endParaRPr lang="en-US" baseline="0" dirty="0" smtClean="0"/>
          </a:p>
          <a:p>
            <a:r>
              <a:rPr lang="en-US" baseline="0" dirty="0" smtClean="0"/>
              <a:t>Ideas were generated from the Think Tank participants.  Do you have other ideas of how the outcomes might be integrated into this part of the process?</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Regarding the identification and referral process, the general steps are… </a:t>
            </a:r>
            <a:r>
              <a:rPr lang="en-US" baseline="0" dirty="0" smtClean="0"/>
              <a:t>(read list).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one wanted to integrate the child outcomes data collection process into the IFSP/IEP process, you might also…  (read items in red).</a:t>
            </a:r>
          </a:p>
          <a:p>
            <a:endParaRPr lang="en-US" baseline="0" dirty="0" smtClean="0"/>
          </a:p>
          <a:p>
            <a:r>
              <a:rPr lang="en-US" baseline="0" dirty="0" smtClean="0"/>
              <a:t>[more on next slide]</a:t>
            </a:r>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F3B3C61A-68B6-4BF0-A819-A8FEE82C3229}"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Early Childhood Outcomes Center</a:t>
            </a:r>
            <a:endParaRPr lang="en-US" dirty="0">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6D98083-AF93-4B1A-A271-E8265DACB9BD}"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691F088-A48A-4666-BF57-286B41F2D7D0}"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70801AFA-20DD-48C5-A295-CDAC066C0CAF}" type="datetime1">
              <a:rPr lang="en-US"/>
              <a:pPr>
                <a:defRPr/>
              </a:pPr>
              <a:t>2/25/2011</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latin typeface="Calisto MT" pitchFamily="18" charset="0"/>
              </a:defRPr>
            </a:lvl1pPr>
          </a:lstStyle>
          <a:p>
            <a:pPr>
              <a:defRPr/>
            </a:pPr>
            <a:fld id="{03062E3D-2389-4D1B-B651-9E7CC40A420A}"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26FEF6D-852F-4723-92A6-3E1BD25D8979}"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2B654EDE-C1A9-4F77-A3B0-0DF54AB840EA}" type="datetime1">
              <a:rPr lang="en-US"/>
              <a:pPr>
                <a:defRPr/>
              </a:pPr>
              <a:t>2/25/2011</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atin typeface="Calisto MT" pitchFamily="18" charset="0"/>
              </a:defRPr>
            </a:lvl1pPr>
          </a:lstStyle>
          <a:p>
            <a:pPr>
              <a:defRPr/>
            </a:pPr>
            <a:fld id="{DDC8A3C4-B2C7-457A-A24B-B1C0CC7F55F2}"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CA1BE28C-EA6E-41D4-9FA8-68A276E95F0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sto MT" pitchFamily="18" charset="0"/>
              </a:defRPr>
            </a:lvl1pPr>
          </a:lstStyle>
          <a:p>
            <a:r>
              <a:rPr lang="en-US" dirty="0" smtClean="0"/>
              <a:t>Click to edit Master title style</a:t>
            </a:r>
            <a:endParaRPr lang="en-US" dirty="0"/>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B20BB8E-56D3-4EEC-806E-98E0494CAE0A}"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C4E39909-D0D1-4839-96BE-7FCB37A5BB29}" type="datetime1">
              <a:rPr lang="en-US"/>
              <a:pPr>
                <a:defRPr/>
              </a:pPr>
              <a:t>2/25/2011</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DEAFAEED-8498-42DC-AB74-D7E15757BD31}" type="slidenum">
              <a:rPr lang="en-US"/>
              <a:pPr>
                <a:defRPr/>
              </a:pPr>
              <a:t>‹#›</a:t>
            </a:fld>
            <a:endParaRPr lang="en-US" dirty="0"/>
          </a:p>
        </p:txBody>
      </p:sp>
      <p:sp>
        <p:nvSpPr>
          <p:cNvPr id="4" name="Date Placeholder 12"/>
          <p:cNvSpPr>
            <a:spLocks noGrp="1"/>
          </p:cNvSpPr>
          <p:nvPr>
            <p:ph type="dt" sz="half" idx="12"/>
          </p:nvPr>
        </p:nvSpPr>
        <p:spPr/>
        <p:txBody>
          <a:bodyPr/>
          <a:lstStyle>
            <a:lvl1pPr>
              <a:defRPr/>
            </a:lvl1pPr>
          </a:lstStyle>
          <a:p>
            <a:pPr>
              <a:defRPr/>
            </a:pPr>
            <a:fld id="{E7D0A4DE-2134-4150-90AE-711B89BF12A0}"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p:spPr>
        <p:txBody>
          <a:bodyPr/>
          <a:lstStyle>
            <a:lvl1pPr>
              <a:defRPr/>
            </a:lvl1pPr>
          </a:lstStyle>
          <a:p>
            <a:pPr>
              <a:defRPr/>
            </a:pPr>
            <a:fld id="{D7E94A6E-CB1A-40A5-A34A-996064BA37DF}" type="datetime1">
              <a:rPr lang="en-US"/>
              <a:pPr>
                <a:defRPr/>
              </a:pPr>
              <a:t>2/25/2011</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1C180AA-CECB-4617-97C5-9EF3CFD7023B}"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DBB20A67-1EE4-4059-8117-C2177F1F5F1E}" type="datetime1">
              <a:rPr lang="en-US"/>
              <a:pPr>
                <a:defRPr/>
              </a:pPr>
              <a:t>2/25/2011</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765E8E9-13EA-4739-9529-90FA93B2770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053DD89-7C25-4545-B2A4-DFBE039FFB55}"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C4878AD8-E852-4904-BD01-CE96D0400CC3}"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AF5824E-82CA-4B22-8C59-97E19E989206}" type="slidenum">
              <a:rPr lang="en-US" smtClean="0"/>
              <a:pPr>
                <a:defRPr/>
              </a:pPr>
              <a:t>‹#›</a:t>
            </a:fld>
            <a:endParaRPr lang="en-US" dirty="0"/>
          </a:p>
        </p:txBody>
      </p:sp>
      <p:sp>
        <p:nvSpPr>
          <p:cNvPr id="5" name="Date Placeholder 4"/>
          <p:cNvSpPr>
            <a:spLocks noGrp="1"/>
          </p:cNvSpPr>
          <p:nvPr>
            <p:ph type="dt" sz="half" idx="12"/>
          </p:nvPr>
        </p:nvSpPr>
        <p:spPr/>
        <p:txBody>
          <a:bodyPr/>
          <a:lstStyle/>
          <a:p>
            <a:pPr>
              <a:defRPr/>
            </a:pPr>
            <a:fld id="{0BF918E0-CBDE-4E20-8E23-E301245FD506}" type="datetime1">
              <a:rPr lang="en-US" smtClean="0"/>
              <a:pPr>
                <a:defRPr/>
              </a:pPr>
              <a:t>2/25/2011</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DBB20A67-1EE4-4059-8117-C2177F1F5F1E}" type="datetime1">
              <a:rPr lang="en-US"/>
              <a:pPr>
                <a:defRPr/>
              </a:pPr>
              <a:t>2/25/2011</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765E8E9-13EA-4739-9529-90FA93B2770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fld id="{50A3B5E4-3BAC-4B46-83FF-EE3AFB28CD21}" type="datetime1">
              <a:rPr lang="en-US"/>
              <a:pPr>
                <a:defRPr/>
              </a:pPr>
              <a:t>2/25/2011</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EC275754-1E0A-40AE-A8C9-A7F2DE4BAA8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12D45-20A6-4308-922F-E915917D154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9FB7FC4-87C9-4608-8B6A-634074E8BFC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4BC5FB86-FC2C-43B3-8E2C-0E23BC35FB9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7645EB81-3280-4CB7-BEAB-ACE5155F2EB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64FBA64-A626-4467-AF5B-F1838747548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61E91393-BF8C-42AD-A603-D61F543019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834099F-03D1-4896-B8D6-9546DE18B4D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E0010392-A605-4ACE-823C-CE1D5C4F872E}" type="datetime1">
              <a:rPr lang="en-US"/>
              <a:pPr>
                <a:defRPr/>
              </a:pPr>
              <a:t>2/25/2011</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ED4A17B-649C-4F80-8105-7A7571BA1E1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141230E3-5912-4F59-89AB-7C40A394E03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4555FB12-A1E0-44B5-959D-6A880F3779F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1342FE4C-6316-4003-9230-0C98837BF74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51A93CB-40A5-41CF-B126-0202E8792FF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0C1100EB-D3BA-4C7E-8494-87FB609348A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A17F3D98-F5A2-49CA-993B-3248E9D3E0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DDA0248E-25F0-4599-880B-3F53D5AE4B4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756E82AB-103A-4B41-AEA9-63C5CB17F9B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31FBA9B1-D75D-4C35-A7BC-70995FC887FF}" type="datetime1">
              <a:rPr lang="en-US"/>
              <a:pPr>
                <a:defRPr/>
              </a:pPr>
              <a:t>2/25/2011</a:t>
            </a:fld>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A2F3F5B-E860-4F4C-8127-E7EB3EA5A93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BED86EBD-E3E3-402C-B12C-E76C7E0997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9D4FFFBC-8C2B-427B-A28A-8CB02821FA45}" type="datetime1">
              <a:rPr lang="en-US"/>
              <a:pPr>
                <a:defRPr/>
              </a:pPr>
              <a:t>2/25/2011</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9A414BC9-F86B-40C5-B3E3-D99C8B738D0D}"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FB7EF865-60E7-4340-8510-CC1D26DE003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Slide Number Placeholder 11"/>
          <p:cNvSpPr>
            <a:spLocks noGrp="1"/>
          </p:cNvSpPr>
          <p:nvPr>
            <p:ph type="sldNum" sz="quarter" idx="11"/>
          </p:nvPr>
        </p:nvSpPr>
        <p:spPr/>
        <p:txBody>
          <a:bodyPr/>
          <a:lstStyle>
            <a:lvl1pPr>
              <a:defRPr/>
            </a:lvl1pPr>
          </a:lstStyle>
          <a:p>
            <a:pPr>
              <a:defRPr/>
            </a:pPr>
            <a:fld id="{39743E6A-94B8-42A1-B233-3213E095FA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1F10592D-65E3-48E7-BC5A-718EAF54148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1"/>
          <p:cNvSpPr>
            <a:spLocks noGrp="1"/>
          </p:cNvSpPr>
          <p:nvPr>
            <p:ph type="sldNum" sz="quarter" idx="11"/>
          </p:nvPr>
        </p:nvSpPr>
        <p:spPr/>
        <p:txBody>
          <a:bodyPr/>
          <a:lstStyle>
            <a:lvl1pPr>
              <a:defRPr/>
            </a:lvl1pPr>
          </a:lstStyle>
          <a:p>
            <a:pPr>
              <a:defRPr/>
            </a:pPr>
            <a:fld id="{62B54CB8-B7D8-4509-94AC-D10EDE63521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1"/>
          <p:cNvSpPr>
            <a:spLocks noGrp="1"/>
          </p:cNvSpPr>
          <p:nvPr>
            <p:ph type="sldNum" sz="quarter" idx="11"/>
          </p:nvPr>
        </p:nvSpPr>
        <p:spPr/>
        <p:txBody>
          <a:bodyPr/>
          <a:lstStyle>
            <a:lvl1pPr>
              <a:defRPr/>
            </a:lvl1pPr>
          </a:lstStyle>
          <a:p>
            <a:pPr>
              <a:defRPr/>
            </a:pPr>
            <a:fld id="{9DD56BDB-4694-4CC9-8811-3B5541A883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1"/>
          <p:cNvSpPr>
            <a:spLocks noGrp="1"/>
          </p:cNvSpPr>
          <p:nvPr>
            <p:ph type="sldNum" sz="quarter" idx="11"/>
          </p:nvPr>
        </p:nvSpPr>
        <p:spPr/>
        <p:txBody>
          <a:bodyPr/>
          <a:lstStyle>
            <a:lvl1pPr>
              <a:defRPr/>
            </a:lvl1pPr>
          </a:lstStyle>
          <a:p>
            <a:pPr>
              <a:defRPr/>
            </a:pPr>
            <a:fld id="{E889A5C5-D69E-4268-AD30-B970FEC7EF8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1"/>
          <p:cNvSpPr>
            <a:spLocks noGrp="1"/>
          </p:cNvSpPr>
          <p:nvPr>
            <p:ph type="sldNum" sz="quarter" idx="11"/>
          </p:nvPr>
        </p:nvSpPr>
        <p:spPr/>
        <p:txBody>
          <a:bodyPr/>
          <a:lstStyle>
            <a:lvl1pPr>
              <a:defRPr/>
            </a:lvl1pPr>
          </a:lstStyle>
          <a:p>
            <a:pPr>
              <a:defRPr/>
            </a:pPr>
            <a:fld id="{ECDB4D4A-028D-4506-A5EF-BA3ADADC010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fld id="{18D24C55-4089-4CF3-974F-50AE0D4E7EBD}" type="datetime1">
              <a:rPr lang="en-US"/>
              <a:pPr>
                <a:defRPr/>
              </a:pPr>
              <a:t>2/25/2011</a:t>
            </a:fld>
            <a:endParaRPr lang="en-US" dirty="0"/>
          </a:p>
        </p:txBody>
      </p:sp>
      <p:sp>
        <p:nvSpPr>
          <p:cNvPr id="4" name="Footer Placeholder 17"/>
          <p:cNvSpPr>
            <a:spLocks noGrp="1"/>
          </p:cNvSpPr>
          <p:nvPr>
            <p:ph type="ftr" sz="quarter" idx="11"/>
          </p:nvPr>
        </p:nvSpPr>
        <p:spPr/>
        <p:txBody>
          <a:bodyPr/>
          <a:lstStyle>
            <a:lvl1pPr>
              <a:defRPr/>
            </a:lvl1pPr>
          </a:lstStyle>
          <a:p>
            <a:pPr>
              <a:defRPr/>
            </a:pPr>
            <a:r>
              <a:rPr lang="en-US" dirty="0" smtClean="0"/>
              <a:t>Early Childhood Outcomes Center</a:t>
            </a:r>
            <a:endParaRPr lang="en-US" dirty="0"/>
          </a:p>
        </p:txBody>
      </p:sp>
      <p:sp>
        <p:nvSpPr>
          <p:cNvPr id="5" name="Slide Number Placeholder 18"/>
          <p:cNvSpPr>
            <a:spLocks noGrp="1"/>
          </p:cNvSpPr>
          <p:nvPr>
            <p:ph type="sldNum" sz="quarter" idx="12"/>
          </p:nvPr>
        </p:nvSpPr>
        <p:spPr/>
        <p:txBody>
          <a:bodyPr/>
          <a:lstStyle>
            <a:lvl1pPr>
              <a:defRPr/>
            </a:lvl1pPr>
          </a:lstStyle>
          <a:p>
            <a:pPr>
              <a:defRPr/>
            </a:pPr>
            <a:fld id="{6FC217C4-E095-41AA-B21A-5226C7624F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89789087-52DE-4EC9-A593-8557078AFB4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E722B1BA-20E7-4CC2-AEC8-3CE2B4874E4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1"/>
          <p:cNvSpPr>
            <a:spLocks noGrp="1"/>
          </p:cNvSpPr>
          <p:nvPr>
            <p:ph type="sldNum" sz="quarter" idx="11"/>
          </p:nvPr>
        </p:nvSpPr>
        <p:spPr/>
        <p:txBody>
          <a:bodyPr/>
          <a:lstStyle>
            <a:lvl1pPr>
              <a:defRPr/>
            </a:lvl1pPr>
          </a:lstStyle>
          <a:p>
            <a:pPr>
              <a:defRPr/>
            </a:pPr>
            <a:fld id="{7206BCB9-5F62-4103-A0D9-74326D6A641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057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910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a:latin typeface="Calisto MT" pitchFamily="18" charset="0"/>
              </a:defRPr>
            </a:lvl1pPr>
          </a:lstStyle>
          <a:p>
            <a:pPr>
              <a:defRPr/>
            </a:pPr>
            <a:fld id="{9A9DC8E0-E993-45A6-83FE-C84A4B31FDB0}" type="slidenum">
              <a:rPr lang="en-US" smtClean="0"/>
              <a:pPr>
                <a:defRPr/>
              </a:pPr>
              <a:t>‹#›</a:t>
            </a:fld>
            <a:endParaRPr lang="en-US" dirty="0"/>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p:spPr>
        <p:txBody>
          <a:bodyPr/>
          <a:lstStyle>
            <a:lvl1pPr>
              <a:defRPr/>
            </a:lvl1pPr>
          </a:lstStyle>
          <a:p>
            <a:pPr>
              <a:defRPr/>
            </a:pPr>
            <a:endParaRPr lang="en-US"/>
          </a:p>
        </p:txBody>
      </p:sp>
      <p:sp>
        <p:nvSpPr>
          <p:cNvPr id="6" name="Rectangle 1029"/>
          <p:cNvSpPr>
            <a:spLocks noGrp="1" noChangeArrowheads="1"/>
          </p:cNvSpPr>
          <p:nvPr>
            <p:ph type="ftr" sz="quarter" idx="11"/>
          </p:nvPr>
        </p:nvSpPr>
        <p:spPr>
          <a:xfrm>
            <a:off x="152400" y="6356350"/>
            <a:ext cx="2895600" cy="365125"/>
          </a:xfrm>
          <a:prstGeom prst="rect">
            <a:avLst/>
          </a:prstGeom>
        </p:spPr>
        <p:txBody>
          <a:bodyPr/>
          <a:lstStyle>
            <a:lvl1pPr>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E9816E48-66EA-46AB-BAAD-CAE8482120AD}" type="slidenum">
              <a:rPr lang="en-US"/>
              <a:pPr>
                <a:defRPr/>
              </a:pPr>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5B4BAD8-3F15-411B-B0B1-409B9B2B823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D5E0791-D525-4530-A986-AFBBC4F85689}"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a:xfrm>
            <a:off x="457200" y="6356350"/>
            <a:ext cx="2133600" cy="365125"/>
          </a:xfrm>
          <a:prstGeom prst="rect">
            <a:avLst/>
          </a:prstGeom>
        </p:spPr>
        <p:txBody>
          <a:bodyPr/>
          <a:lstStyle>
            <a:lvl1pPr>
              <a:defRPr/>
            </a:lvl1pPr>
          </a:lstStyle>
          <a:p>
            <a:pPr>
              <a:defRPr/>
            </a:pPr>
            <a:fld id="{734062AB-14C5-4C4B-A180-5F7B5D8BE3B3}" type="datetime1">
              <a:rPr lang="en-US"/>
              <a:pPr>
                <a:defRPr/>
              </a:pPr>
              <a:t>2/25/2011</a:t>
            </a:fld>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0C9D6EA4-C308-4CC6-B98B-BF03CA9795AC}" type="slidenum">
              <a:rPr lang="en-US"/>
              <a:pPr>
                <a:defRPr/>
              </a:pPr>
              <a:t>‹#›</a:t>
            </a:fld>
            <a:endParaRPr lang="en-US" dirty="0"/>
          </a:p>
        </p:txBody>
      </p:sp>
      <p:sp>
        <p:nvSpPr>
          <p:cNvPr id="6" name="Footer Placeholder 10"/>
          <p:cNvSpPr>
            <a:spLocks noGrp="1"/>
          </p:cNvSpPr>
          <p:nvPr>
            <p:ph type="ftr" sz="quarter" idx="12"/>
          </p:nvPr>
        </p:nvSpPr>
        <p:spPr>
          <a:xfrm>
            <a:off x="152400" y="6356350"/>
            <a:ext cx="2895600" cy="365125"/>
          </a:xfrm>
          <a:prstGeom prst="rect">
            <a:avLst/>
          </a:prstGeom>
        </p:spPr>
        <p:txBody>
          <a:bodyPr/>
          <a:lstStyle>
            <a:lvl1pPr>
              <a:defRPr>
                <a:solidFill>
                  <a:srgbClr val="224568"/>
                </a:solidFill>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762E295-9383-4909-8165-E285C049919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0D562FBF-C383-42DB-B08C-1E8D2AE5AAA5}"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1BF696A-A583-4B45-82DD-0530B396FB5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64F4B53A-CFC8-4102-AB04-630CD2FBB449}"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56BBCFF-1EC8-4874-9F01-31A51BE23704}"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A476839E-5E16-44CA-AB03-F8F8586CB6B2}"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fld id="{B16D0F92-7062-44A5-ABC2-D576BA7A0FBE}" type="datetime1">
              <a:rPr lang="en-US"/>
              <a:pPr>
                <a:defRPr/>
              </a:pPr>
              <a:t>2/25/2011</a:t>
            </a:fld>
            <a:endParaRPr lang="en-US" dirty="0"/>
          </a:p>
        </p:txBody>
      </p:sp>
      <p:sp>
        <p:nvSpPr>
          <p:cNvPr id="3"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60BB62A-854B-458D-BEB4-D8897E3678F2}"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B3BEA74-AB7C-48D5-8AD7-529A7CC6B5D3}"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F794624B-4756-4DF2-8B3D-7A8447257A6E}"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356350"/>
            <a:ext cx="2895600" cy="365125"/>
          </a:xfrm>
          <a:prstGeom prst="rect">
            <a:avLst/>
          </a:prstGeom>
        </p:spPr>
        <p:txBody>
          <a:body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p>
            <a:pPr>
              <a:defRPr/>
            </a:pPr>
            <a:fld id="{A340A224-8CD3-48AB-837D-E0392A825B97}" type="slidenum">
              <a:rPr lang="en-US" smtClean="0"/>
              <a:pPr>
                <a:defRPr/>
              </a:pPr>
              <a:t>‹#›</a:t>
            </a:fld>
            <a:endParaRPr lang="en-US" dirty="0"/>
          </a:p>
        </p:txBody>
      </p:sp>
      <p:sp>
        <p:nvSpPr>
          <p:cNvPr id="5" name="Date Placeholder 4"/>
          <p:cNvSpPr>
            <a:spLocks noGrp="1"/>
          </p:cNvSpPr>
          <p:nvPr>
            <p:ph type="dt" sz="half" idx="12"/>
          </p:nvPr>
        </p:nvSpPr>
        <p:spPr>
          <a:xfrm>
            <a:off x="457200" y="6356350"/>
            <a:ext cx="2133600" cy="365125"/>
          </a:xfrm>
          <a:prstGeom prst="rect">
            <a:avLst/>
          </a:prstGeom>
        </p:spPr>
        <p:txBody>
          <a:bodyPr/>
          <a:lstStyle/>
          <a:p>
            <a:pPr>
              <a:defRPr/>
            </a:pPr>
            <a:fld id="{CC05C231-8244-49D8-B061-0FB43F8DFB4D}" type="datetime1">
              <a:rPr lang="en-US" smtClean="0"/>
              <a:pPr>
                <a:defRPr/>
              </a:pPr>
              <a:t>2/25/2011</a:t>
            </a:fld>
            <a:endParaRPr lang="en-US" dirty="0"/>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7C55BAF-7EC1-4696-9E6F-FEC5883C4506}"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539D63A-B3AA-42E4-B112-2B1E29716E15}"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7B801DB1-D409-42F3-AD98-D5311073C73A}" type="datetime1">
              <a:rPr lang="en-US"/>
              <a:pPr>
                <a:defRPr/>
              </a:pPr>
              <a:t>2/25/2011</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CE206-50E8-40A5-9D05-2F25E32834A0}"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70E4408-76C2-4998-91C0-78566A492C4D}"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FFF99ED-0231-4623-8B04-1AB94D7DFD83}"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55DE8BF-3B65-4D79-A86F-282286D85A94}"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8CCF3F79-00E2-4BD3-9384-2F08387C93E0}"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6E25C96-DB47-4951-ABE6-99B4C86CBFF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580F9B9-C989-4AE1-89B9-5DE3BBA0728C}"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CF6631CD-DAE0-462D-A0EF-F4C8B5B9EB2F}"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C4ED708-D40F-414F-BFA4-DF305CDC33D8}"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16CBE691-9DE1-4CA2-90B3-37F3E2C37E27}"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C7657E83-F36B-4A50-83CD-C2FA038CA9DA}"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4469E951-EE62-4316-B8A5-9F8075096E71}"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649426E8-DAA7-461B-BE1E-4723CDBE5C59}" type="datetime1">
              <a:rPr lang="en-US"/>
              <a:pPr>
                <a:defRPr/>
              </a:pPr>
              <a:t>2/25/2011</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58AB083A-0661-4CA9-AEEA-B0DE0550414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AB85AD8E-B300-4738-BCD8-540B8A1458E0}"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5E11307E-C42A-40F7-8FBF-7F1E233D5897}"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3757882-C146-449C-8432-E0B5ACB0A214}"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2D87ED4C-B6CC-4DC8-B0AB-19E827DDC89B}"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defRPr/>
            </a:lvl1pPr>
          </a:lstStyle>
          <a:p>
            <a:pPr>
              <a:defRPr/>
            </a:pPr>
            <a:fld id="{386D8818-DC29-4096-97FA-6736459E0216}" type="datetime1">
              <a:rPr lang="en-US"/>
              <a:pPr>
                <a:defRPr/>
              </a:pPr>
              <a:t>2/25/2011</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7DAE97F0-47D9-41A2-BBFB-1892CC3D3971}"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F45FB2F-C538-42B8-90C6-C5529ECC2D0B}"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9793F2D6-FB43-4B49-B9E6-5183457AF025}" type="datetime1">
              <a:rPr lang="en-US"/>
              <a:pPr>
                <a:defRPr/>
              </a:pPr>
              <a:t>2/25/2011</a:t>
            </a:fld>
            <a:endParaRPr lang="en-US"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extLst>
      <p:ext uri="{BB962C8B-B14F-4D97-AF65-F5344CB8AC3E}">
        <p14:creationId xmlns:p14="http://schemas.microsoft.com/office/powerpoint/2010/main" xmlns="" val="394688762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Tree>
    <p:extLst>
      <p:ext uri="{BB962C8B-B14F-4D97-AF65-F5344CB8AC3E}">
        <p14:creationId xmlns:p14="http://schemas.microsoft.com/office/powerpoint/2010/main" xmlns="" val="394688762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
        <p:nvSpPr>
          <p:cNvPr id="2" name="Rectangle 1"/>
          <p:cNvSpPr/>
          <p:nvPr userDrawn="1"/>
        </p:nvSpPr>
        <p:spPr bwMode="auto">
          <a:xfrm>
            <a:off x="533400" y="457200"/>
            <a:ext cx="8229600" cy="5943600"/>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40411298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sp>
        <p:nvSpPr>
          <p:cNvPr id="4"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xmlns="" val="35974759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11"/>
          <p:cNvSpPr>
            <a:spLocks noGrp="1"/>
          </p:cNvSpPr>
          <p:nvPr>
            <p:ph type="sldNum" sz="quarter" idx="11"/>
          </p:nvPr>
        </p:nvSpPr>
        <p:spPr/>
        <p:txBody>
          <a:bodyPr/>
          <a:lstStyle>
            <a:lvl1pPr>
              <a:defRPr/>
            </a:lvl1pPr>
          </a:lstStyle>
          <a:p>
            <a:pPr>
              <a:defRPr/>
            </a:pPr>
            <a:fld id="{C394E262-06BA-400D-9091-BDA87F7A89F1}" type="slidenum">
              <a:rPr lang="en-US"/>
              <a:pPr>
                <a:defRPr/>
              </a:pPr>
              <a:t>‹#›</a:t>
            </a:fld>
            <a:endParaRPr lang="en-US" dirty="0"/>
          </a:p>
        </p:txBody>
      </p:sp>
      <p:pic>
        <p:nvPicPr>
          <p:cNvPr id="2" name="Picture 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4486" y="5791200"/>
            <a:ext cx="7778496" cy="914400"/>
          </a:xfrm>
          <a:prstGeom prst="rect">
            <a:avLst/>
          </a:prstGeom>
          <a:solidFill>
            <a:schemeClr val="accent2">
              <a:lumMod val="20000"/>
              <a:lumOff val="80000"/>
            </a:schemeClr>
          </a:solidFill>
          <a:ln w="12700">
            <a:solidFill>
              <a:schemeClr val="accent2">
                <a:lumMod val="60000"/>
                <a:lumOff val="40000"/>
              </a:schemeClr>
            </a:solidFill>
          </a:ln>
        </p:spPr>
      </p:pic>
    </p:spTree>
    <p:extLst>
      <p:ext uri="{BB962C8B-B14F-4D97-AF65-F5344CB8AC3E}">
        <p14:creationId xmlns:p14="http://schemas.microsoft.com/office/powerpoint/2010/main" xmlns="" val="359747599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402302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999E3E9A-FD87-4B09-AAC1-6F2270B86961}" type="datetime1">
              <a:rPr lang="en-US"/>
              <a:pPr>
                <a:defRPr/>
              </a:pPr>
              <a:t>2/25/2011</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dirty="0"/>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F83A5DE-BEF8-4449-997A-1DFDE3951C2C}"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331611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14710043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72204-52BB-4E89-B6F9-4E04230537CB}"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2127452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272204-52BB-4E89-B6F9-4E04230537CB}" type="datetimeFigureOut">
              <a:rPr lang="en-US" smtClean="0"/>
              <a:pPr/>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464703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272204-52BB-4E89-B6F9-4E04230537CB}" type="datetimeFigureOut">
              <a:rPr lang="en-US" smtClean="0"/>
              <a:pPr/>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33324847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72204-52BB-4E89-B6F9-4E04230537CB}" type="datetimeFigureOut">
              <a:rPr lang="en-US" smtClean="0"/>
              <a:pPr/>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39289495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72204-52BB-4E89-B6F9-4E04230537CB}"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36753716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72204-52BB-4E89-B6F9-4E04230537CB}"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9476857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26139002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72204-52BB-4E89-B6F9-4E04230537CB}"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266466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5.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7.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8.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dirty="0">
              <a:solidFill>
                <a:schemeClr val="tx1"/>
              </a:solidFill>
            </a:endParaRPr>
          </a:p>
        </p:txBody>
      </p:sp>
      <p:pic>
        <p:nvPicPr>
          <p:cNvPr id="6151" name="Picture 12" descr="pink shirt girl"/>
          <p:cNvPicPr>
            <a:picLocks noChangeAspect="1" noChangeArrowheads="1"/>
          </p:cNvPicPr>
          <p:nvPr userDrawn="1"/>
        </p:nvPicPr>
        <p:blipFill>
          <a:blip r:embed="rId13"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4"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5"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6"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7"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8" cstate="print"/>
          <a:srcRect/>
          <a:stretch>
            <a:fillRect/>
          </a:stretch>
        </p:blipFill>
        <p:spPr bwMode="auto">
          <a:xfrm>
            <a:off x="304800" y="228600"/>
            <a:ext cx="19050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fld id="{97ED6433-3746-4BE7-B0AC-5147D3B30DD9}" type="datetime1">
              <a:rPr lang="en-US"/>
              <a:pPr>
                <a:defRPr/>
              </a:pPr>
              <a:t>2/25/2011</a:t>
            </a:fld>
            <a:endParaRPr lang="en-US" dirty="0"/>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dirty="0"/>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82792737-6AC3-4324-8764-A23752AD4D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457" r:id="rId3"/>
    <p:sldLayoutId id="2147484458" r:id="rId4"/>
    <p:sldLayoutId id="2147484459" r:id="rId5"/>
    <p:sldLayoutId id="2147484460" r:id="rId6"/>
    <p:sldLayoutId id="2147484461" r:id="rId7"/>
    <p:sldLayoutId id="2147484462" r:id="rId8"/>
    <p:sldLayoutId id="2147484463" r:id="rId9"/>
    <p:sldLayoutId id="2147484521" r:id="rId10"/>
    <p:sldLayoutId id="2147484522" r:id="rId11"/>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spTree>
    <p:extLst>
      <p:ext uri="{BB962C8B-B14F-4D97-AF65-F5344CB8AC3E}">
        <p14:creationId xmlns:p14="http://schemas.microsoft.com/office/powerpoint/2010/main" xmlns="" val="927177770"/>
      </p:ext>
    </p:extLst>
  </p:cSld>
  <p:clrMap bg1="lt1" tx1="dk1" bg2="lt2" tx2="dk2" accent1="accent1" accent2="accent2" accent3="accent3" accent4="accent4" accent5="accent5" accent6="accent6" hlink="hlink" folHlink="folHlink"/>
  <p:sldLayoutIdLst>
    <p:sldLayoutId id="2147484559" r:id="rId1"/>
    <p:sldLayoutId id="2147484561" r:id="rId2"/>
    <p:sldLayoutId id="2147484562"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72204-52BB-4E89-B6F9-4E04230537CB}" type="datetimeFigureOut">
              <a:rPr lang="en-US" smtClean="0"/>
              <a:pPr/>
              <a:t>2/25/2011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76966-4CE6-4FB1-BAC8-D56422812D8F}" type="slidenum">
              <a:rPr lang="en-US" smtClean="0"/>
              <a:pPr/>
              <a:t>‹#›</a:t>
            </a:fld>
            <a:endParaRPr lang="en-US"/>
          </a:p>
        </p:txBody>
      </p:sp>
    </p:spTree>
    <p:extLst>
      <p:ext uri="{BB962C8B-B14F-4D97-AF65-F5344CB8AC3E}">
        <p14:creationId xmlns:p14="http://schemas.microsoft.com/office/powerpoint/2010/main" xmlns="" val="3684544599"/>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3" cstate="print"/>
          <a:srcRect/>
          <a:stretch>
            <a:fillRect/>
          </a:stretch>
        </p:blipFill>
        <p:spPr bwMode="auto">
          <a:xfrm>
            <a:off x="7467600" y="1447800"/>
            <a:ext cx="819150" cy="806450"/>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AF5824E-82CA-4B22-8C59-97E19E989206}" type="slidenum">
              <a:rPr lang="en-US"/>
              <a:pPr>
                <a:defRPr/>
              </a:pPr>
              <a:t>‹#›</a:t>
            </a:fld>
            <a:endParaRPr lang="en-US" dirty="0"/>
          </a:p>
        </p:txBody>
      </p:sp>
      <p:sp>
        <p:nvSpPr>
          <p:cNvPr id="13" name="Date Placeholder 1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BF918E0-CBDE-4E20-8E23-E301245FD506}" type="datetime1">
              <a:rPr lang="en-US"/>
              <a:pPr>
                <a:defRPr/>
              </a:pPr>
              <a:t>2/25/2011</a:t>
            </a:fld>
            <a:endParaRPr lang="en-US" dirty="0"/>
          </a:p>
        </p:txBody>
      </p:sp>
    </p:spTree>
  </p:cSld>
  <p:clrMap bg1="lt1" tx1="dk1" bg2="lt2" tx2="dk2" accent1="accent1" accent2="accent2" accent3="accent3" accent4="accent4" accent5="accent5" accent6="accent6" hlink="hlink" folHlink="folHlink"/>
  <p:sldLayoutIdLst>
    <p:sldLayoutId id="2147484464" r:id="rId1"/>
    <p:sldLayoutId id="2147484508" r:id="rId2"/>
    <p:sldLayoutId id="2147484465" r:id="rId3"/>
    <p:sldLayoutId id="2147484466" r:id="rId4"/>
    <p:sldLayoutId id="2147484467" r:id="rId5"/>
    <p:sldLayoutId id="2147484468" r:id="rId6"/>
    <p:sldLayoutId id="2147484469" r:id="rId7"/>
    <p:sldLayoutId id="2147484509" r:id="rId8"/>
    <p:sldLayoutId id="2147484470" r:id="rId9"/>
    <p:sldLayoutId id="2147484537" r:id="rId10"/>
    <p:sldLayoutId id="2147484560" r:id="rId11"/>
  </p:sldLayoutIdLst>
  <p:hf hdr="0" dt="0"/>
  <p:txStyles>
    <p:titleStyle>
      <a:lvl1pPr algn="ctr" rtl="0" eaLnBrk="0" fontAlgn="base" hangingPunct="0">
        <a:spcBef>
          <a:spcPct val="0"/>
        </a:spcBef>
        <a:spcAft>
          <a:spcPct val="0"/>
        </a:spcAft>
        <a:defRPr sz="3600" b="1">
          <a:solidFill>
            <a:srgbClr val="224568"/>
          </a:solidFill>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3B5B-88EA-47E0-A879-A6F722CF586D}" type="datetimeFigureOut">
              <a:rPr lang="en-US" smtClean="0"/>
              <a:pPr/>
              <a:t>2/25/2011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2D45-20A6-4308-922F-E915917D15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pic>
        <p:nvPicPr>
          <p:cNvPr id="8202" name="Picture 15" descr="girl_in_wheelchair"/>
          <p:cNvPicPr>
            <a:picLocks noChangeAspect="1" noChangeArrowheads="1"/>
          </p:cNvPicPr>
          <p:nvPr userDrawn="1"/>
        </p:nvPicPr>
        <p:blipFill>
          <a:blip r:embed="rId12" cstate="print"/>
          <a:srcRect/>
          <a:stretch>
            <a:fillRect/>
          </a:stretch>
        </p:blipFill>
        <p:spPr bwMode="auto">
          <a:xfrm>
            <a:off x="7470775" y="1444625"/>
            <a:ext cx="8382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1" r:id="rId1"/>
    <p:sldLayoutId id="2147484510" r:id="rId2"/>
    <p:sldLayoutId id="2147484472" r:id="rId3"/>
    <p:sldLayoutId id="2147484473" r:id="rId4"/>
    <p:sldLayoutId id="2147484474" r:id="rId5"/>
    <p:sldLayoutId id="2147484475" r:id="rId6"/>
    <p:sldLayoutId id="2147484476" r:id="rId7"/>
    <p:sldLayoutId id="2147484511" r:id="rId8"/>
    <p:sldLayoutId id="2147484477" r:id="rId9"/>
    <p:sldLayoutId id="2147484539"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2A94478A-F171-4C9B-BA7E-0F974B3CD812}" type="slidenum">
              <a:rPr lang="en-US" smtClean="0"/>
              <a:pPr>
                <a:defRPr/>
              </a:pPr>
              <a:t>‹#›</a:t>
            </a:fld>
            <a:endParaRPr lang="en-US" dirty="0"/>
          </a:p>
        </p:txBody>
      </p:sp>
      <p:pic>
        <p:nvPicPr>
          <p:cNvPr id="9226"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8" r:id="rId1"/>
    <p:sldLayoutId id="2147484512" r:id="rId2"/>
    <p:sldLayoutId id="2147484479" r:id="rId3"/>
    <p:sldLayoutId id="2147484480" r:id="rId4"/>
    <p:sldLayoutId id="2147484481" r:id="rId5"/>
    <p:sldLayoutId id="2147484482" r:id="rId6"/>
    <p:sldLayoutId id="2147484483" r:id="rId7"/>
    <p:sldLayoutId id="2147484513" r:id="rId8"/>
    <p:sldLayoutId id="2147484484" r:id="rId9"/>
    <p:sldLayoutId id="2147484542"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10FB0BDC-C088-4F8B-8F3B-12E2F3E8F488}" type="slidenum">
              <a:rPr lang="en-US" smtClean="0"/>
              <a:pPr>
                <a:defRPr/>
              </a:pPr>
              <a:t>‹#›</a:t>
            </a:fld>
            <a:endParaRPr lang="en-US" dirty="0"/>
          </a:p>
        </p:txBody>
      </p:sp>
      <p:pic>
        <p:nvPicPr>
          <p:cNvPr id="10250" name="Picture 13" descr="tie_dye_boy"/>
          <p:cNvPicPr>
            <a:picLocks noChangeAspect="1" noChangeArrowheads="1"/>
          </p:cNvPicPr>
          <p:nvPr userDrawn="1"/>
        </p:nvPicPr>
        <p:blipFill>
          <a:blip r:embed="rId13"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5" r:id="rId1"/>
    <p:sldLayoutId id="2147484514" r:id="rId2"/>
    <p:sldLayoutId id="2147484486" r:id="rId3"/>
    <p:sldLayoutId id="2147484487" r:id="rId4"/>
    <p:sldLayoutId id="2147484488" r:id="rId5"/>
    <p:sldLayoutId id="2147484489" r:id="rId6"/>
    <p:sldLayoutId id="2147484490" r:id="rId7"/>
    <p:sldLayoutId id="2147484515" r:id="rId8"/>
    <p:sldLayoutId id="2147484491" r:id="rId9"/>
    <p:sldLayoutId id="2147484540" r:id="rId10"/>
    <p:sldLayoutId id="2147484541"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340A224-8CD3-48AB-837D-E0392A825B97}" type="slidenum">
              <a:rPr lang="en-US"/>
              <a:pPr>
                <a:defRPr/>
              </a:pPr>
              <a:t>‹#›</a:t>
            </a:fld>
            <a:endParaRPr lang="en-US" dirty="0"/>
          </a:p>
        </p:txBody>
      </p:sp>
      <p:pic>
        <p:nvPicPr>
          <p:cNvPr id="11274" name="Picture 12" descr="pink shirt girl"/>
          <p:cNvPicPr>
            <a:picLocks noChangeAspect="1" noChangeArrowheads="1"/>
          </p:cNvPicPr>
          <p:nvPr userDrawn="1"/>
        </p:nvPicPr>
        <p:blipFill>
          <a:blip r:embed="rId12" cstate="print"/>
          <a:srcRect/>
          <a:stretch>
            <a:fillRect/>
          </a:stretch>
        </p:blipFill>
        <p:spPr bwMode="auto">
          <a:xfrm>
            <a:off x="7470775" y="1444625"/>
            <a:ext cx="876300" cy="876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2" r:id="rId1"/>
    <p:sldLayoutId id="2147484516" r:id="rId2"/>
    <p:sldLayoutId id="2147484493" r:id="rId3"/>
    <p:sldLayoutId id="2147484494" r:id="rId4"/>
    <p:sldLayoutId id="2147484495" r:id="rId5"/>
    <p:sldLayoutId id="2147484496" r:id="rId6"/>
    <p:sldLayoutId id="2147484538" r:id="rId7"/>
    <p:sldLayoutId id="2147484497" r:id="rId8"/>
    <p:sldLayoutId id="2147484517" r:id="rId9"/>
    <p:sldLayoutId id="2147484498"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chemeClr val="tx1"/>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A03F3D1E-A1B5-42C0-8311-8584E7689713}" type="slidenum">
              <a:rPr lang="en-US" smtClean="0"/>
              <a:pPr>
                <a:defRPr/>
              </a:pPr>
              <a:t>‹#›</a:t>
            </a:fld>
            <a:endParaRPr lang="en-US" dirty="0"/>
          </a:p>
        </p:txBody>
      </p:sp>
      <p:pic>
        <p:nvPicPr>
          <p:cNvPr id="12298"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9" r:id="rId1"/>
    <p:sldLayoutId id="2147484518" r:id="rId2"/>
    <p:sldLayoutId id="2147484500" r:id="rId3"/>
    <p:sldLayoutId id="2147484501" r:id="rId4"/>
    <p:sldLayoutId id="2147484502" r:id="rId5"/>
    <p:sldLayoutId id="2147484503" r:id="rId6"/>
    <p:sldLayoutId id="2147484504" r:id="rId7"/>
    <p:sldLayoutId id="2147484519" r:id="rId8"/>
    <p:sldLayoutId id="2147484505" r:id="rId9"/>
    <p:sldLayoutId id="2147484543"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dirty="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Calisto MT" pitchFamily="18" charset="0"/>
              </a:defRPr>
            </a:lvl1pPr>
          </a:lstStyle>
          <a:p>
            <a:pPr>
              <a:defRPr/>
            </a:pPr>
            <a:fld id="{8CFCE950-1500-4A32-9FF7-A6418DC73831}" type="slidenum">
              <a:rPr lang="en-US" smtClean="0"/>
              <a:pPr>
                <a:defRPr/>
              </a:pPr>
              <a:t>‹#›</a:t>
            </a:fld>
            <a:endParaRPr lang="en-US" dirty="0"/>
          </a:p>
        </p:txBody>
      </p:sp>
    </p:spTree>
    <p:extLst>
      <p:ext uri="{BB962C8B-B14F-4D97-AF65-F5344CB8AC3E}">
        <p14:creationId xmlns:p14="http://schemas.microsoft.com/office/powerpoint/2010/main" xmlns="" val="1663033081"/>
      </p:ext>
    </p:extLst>
  </p:cSld>
  <p:clrMap bg1="lt1" tx1="dk1" bg2="lt2" tx2="dk2" accent1="accent1" accent2="accent2" accent3="accent3" accent4="accent4" accent5="accent5" accent6="accent6" hlink="hlink" folHlink="folHlink"/>
  <p:sldLayoutIdLst>
    <p:sldLayoutId id="2147484545" r:id="rId1"/>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hyperlink" Target="http://community.fpg.unc.edu/connect"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hyperlink" Target="http://community.fpg.unc.edu/connect-modules/resources/handouts/CONNECT-Handout-3-1.pdf/downloa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50.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hyperlink" Target="http://community.fpg.unc.edu/connect-modules/instructor-community/dashboards/module-4" TargetMode="External"/><Relationship Id="rId2" Type="http://schemas.openxmlformats.org/officeDocument/2006/relationships/notesSlide" Target="../notesSlides/notesSlide55.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86.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hyperlink" Target="http://community.fpg.unc.edu/connect-modules/learners" TargetMode="External"/><Relationship Id="rId2" Type="http://schemas.openxmlformats.org/officeDocument/2006/relationships/notesSlide" Target="../notesSlides/notesSlide69.xml"/><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3" Type="http://schemas.openxmlformats.org/officeDocument/2006/relationships/hyperlink" Target="http://www.the-eco-center.org/" TargetMode="External"/><Relationship Id="rId2" Type="http://schemas.openxmlformats.org/officeDocument/2006/relationships/hyperlink" Target="http://www.nectac.org/" TargetMode="External"/><Relationship Id="rId1" Type="http://schemas.openxmlformats.org/officeDocument/2006/relationships/slideLayout" Target="../slideLayouts/slideLayout85.xml"/><Relationship Id="rId5" Type="http://schemas.openxmlformats.org/officeDocument/2006/relationships/image" Target="../media/image11.jpe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5086" y="1730829"/>
            <a:ext cx="8077200" cy="5105400"/>
          </a:xfrm>
        </p:spPr>
        <p:txBody>
          <a:bodyPr/>
          <a:lstStyle/>
          <a:p>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smtClean="0">
                <a:latin typeface="Calisto MT" pitchFamily="18" charset="0"/>
              </a:rPr>
              <a:t/>
            </a:r>
            <a:br>
              <a:rPr lang="en-US" sz="2800" dirty="0" smtClean="0">
                <a:latin typeface="Calisto MT" pitchFamily="18" charset="0"/>
              </a:rPr>
            </a:br>
            <a:r>
              <a:rPr lang="en-US" sz="2800" dirty="0"/>
              <a:t/>
            </a:r>
            <a:br>
              <a:rPr lang="en-US" sz="2800" dirty="0"/>
            </a:br>
            <a:r>
              <a:rPr lang="en-US" sz="2800" dirty="0" smtClean="0">
                <a:latin typeface="Calisto MT" pitchFamily="18" charset="0"/>
              </a:rPr>
              <a:t>Christina Kasprzak</a:t>
            </a:r>
            <a:br>
              <a:rPr lang="en-US" sz="2800" dirty="0" smtClean="0">
                <a:latin typeface="Calisto MT" pitchFamily="18" charset="0"/>
              </a:rPr>
            </a:br>
            <a:r>
              <a:rPr lang="en-US" sz="2400" dirty="0"/>
              <a:t>Austin, Texas</a:t>
            </a:r>
            <a:r>
              <a:rPr lang="en-US" sz="2400" dirty="0" smtClean="0">
                <a:latin typeface="Calisto MT" pitchFamily="18" charset="0"/>
              </a:rPr>
              <a:t/>
            </a:r>
            <a:br>
              <a:rPr lang="en-US" sz="2400" dirty="0" smtClean="0">
                <a:latin typeface="Calisto MT" pitchFamily="18" charset="0"/>
              </a:rPr>
            </a:br>
            <a:r>
              <a:rPr lang="en-US" sz="2400" dirty="0" smtClean="0">
                <a:latin typeface="Calisto MT" pitchFamily="18" charset="0"/>
              </a:rPr>
              <a:t>March 2011</a:t>
            </a:r>
            <a:endParaRPr lang="en-US" sz="2400" dirty="0">
              <a:latin typeface="Calisto MT" pitchFamily="18" charset="0"/>
            </a:endParaRPr>
          </a:p>
        </p:txBody>
      </p:sp>
      <p:sp>
        <p:nvSpPr>
          <p:cNvPr id="4" name="Slide Number Placeholder 3"/>
          <p:cNvSpPr>
            <a:spLocks noGrp="1"/>
          </p:cNvSpPr>
          <p:nvPr>
            <p:ph type="sldNum" sz="quarter" idx="12"/>
          </p:nvPr>
        </p:nvSpPr>
        <p:spPr/>
        <p:txBody>
          <a:bodyPr/>
          <a:lstStyle/>
          <a:p>
            <a:pPr>
              <a:defRPr/>
            </a:pPr>
            <a:fld id="{3765E8E9-13EA-4739-9529-90FA93B2770D}" type="slidenum">
              <a:rPr lang="en-US" smtClean="0"/>
              <a:pPr>
                <a:defRPr/>
              </a:pPr>
              <a:t>1</a:t>
            </a:fld>
            <a:endParaRPr lang="en-US" dirty="0"/>
          </a:p>
        </p:txBody>
      </p:sp>
      <p:sp>
        <p:nvSpPr>
          <p:cNvPr id="8" name="TextBox 7"/>
          <p:cNvSpPr txBox="1"/>
          <p:nvPr/>
        </p:nvSpPr>
        <p:spPr>
          <a:xfrm>
            <a:off x="689429" y="1828800"/>
            <a:ext cx="7467600" cy="2308324"/>
          </a:xfrm>
          <a:prstGeom prst="rect">
            <a:avLst/>
          </a:prstGeom>
          <a:noFill/>
        </p:spPr>
        <p:txBody>
          <a:bodyPr wrap="square" rtlCol="0">
            <a:spAutoFit/>
          </a:bodyPr>
          <a:lstStyle/>
          <a:p>
            <a:r>
              <a:rPr lang="en-US" sz="4800" b="1" dirty="0" smtClean="0">
                <a:latin typeface="Calisto MT" pitchFamily="18" charset="0"/>
              </a:rPr>
              <a:t>Integrating child outcomes measurement and IEP process</a:t>
            </a:r>
            <a:endParaRPr lang="en-US" sz="4800" dirty="0">
              <a:latin typeface="Calisto MT" pitchFamily="18" charset="0"/>
            </a:endParaRPr>
          </a:p>
        </p:txBody>
      </p:sp>
      <p:grpSp>
        <p:nvGrpSpPr>
          <p:cNvPr id="10" name="Group 9"/>
          <p:cNvGrpSpPr/>
          <p:nvPr/>
        </p:nvGrpSpPr>
        <p:grpSpPr>
          <a:xfrm>
            <a:off x="762000" y="3429000"/>
            <a:ext cx="7391400" cy="1828800"/>
            <a:chOff x="838200" y="3429000"/>
            <a:chExt cx="7391400" cy="1828800"/>
          </a:xfrm>
        </p:grpSpPr>
        <p:pic>
          <p:nvPicPr>
            <p:cNvPr id="6" name="Picture 5" descr="C:\Documents and Settings\crysmith\Local Settings\Temporary Internet Files\Content.IE5\SXV7Z7BZ\j0427810[1].jpg"/>
            <p:cNvPicPr/>
            <p:nvPr/>
          </p:nvPicPr>
          <p:blipFill>
            <a:blip r:embed="rId3" cstate="print"/>
            <a:srcRect/>
            <a:stretch>
              <a:fillRect/>
            </a:stretch>
          </p:blipFill>
          <p:spPr bwMode="auto">
            <a:xfrm>
              <a:off x="3276600" y="3429000"/>
              <a:ext cx="2438400" cy="1828800"/>
            </a:xfrm>
            <a:prstGeom prst="rect">
              <a:avLst/>
            </a:prstGeom>
            <a:noFill/>
            <a:ln w="9525">
              <a:noFill/>
              <a:miter lim="800000"/>
              <a:headEnd/>
              <a:tailEnd/>
            </a:ln>
          </p:spPr>
        </p:pic>
        <p:pic>
          <p:nvPicPr>
            <p:cNvPr id="83969" name="Picture 1"/>
            <p:cNvPicPr>
              <a:picLocks noChangeAspect="1" noChangeArrowheads="1"/>
            </p:cNvPicPr>
            <p:nvPr/>
          </p:nvPicPr>
          <p:blipFill>
            <a:blip r:embed="rId4" cstate="print"/>
            <a:srcRect/>
            <a:stretch>
              <a:fillRect/>
            </a:stretch>
          </p:blipFill>
          <p:spPr bwMode="auto">
            <a:xfrm>
              <a:off x="5715000" y="3429000"/>
              <a:ext cx="2514600" cy="1828800"/>
            </a:xfrm>
            <a:prstGeom prst="rect">
              <a:avLst/>
            </a:prstGeom>
            <a:noFill/>
            <a:ln w="9525">
              <a:noFill/>
              <a:miter lim="800000"/>
              <a:headEnd/>
              <a:tailEnd/>
            </a:ln>
            <a:effectLst/>
          </p:spPr>
        </p:pic>
        <p:pic>
          <p:nvPicPr>
            <p:cNvPr id="9" name="Picture 8" descr="C:\Documents and Settings\crysmith\Local Settings\Temporary Internet Files\Content.IE5\SXV7Z7BZ\j0430644[1].jpg"/>
            <p:cNvPicPr/>
            <p:nvPr/>
          </p:nvPicPr>
          <p:blipFill>
            <a:blip r:embed="rId5" cstate="print"/>
            <a:srcRect/>
            <a:stretch>
              <a:fillRect/>
            </a:stretch>
          </p:blipFill>
          <p:spPr bwMode="auto">
            <a:xfrm>
              <a:off x="838200" y="3429000"/>
              <a:ext cx="2438400" cy="1828800"/>
            </a:xfrm>
            <a:prstGeom prst="rect">
              <a:avLst/>
            </a:prstGeom>
            <a:noFill/>
            <a:ln w="9525">
              <a:noFill/>
              <a:miter lim="800000"/>
              <a:headEnd/>
              <a:tailEnd/>
            </a:ln>
          </p:spPr>
        </p:pic>
      </p:grpSp>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7639" y="5638800"/>
            <a:ext cx="1280743" cy="851272"/>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10</a:t>
            </a:fld>
            <a:endParaRPr lang="en-US" dirty="0"/>
          </a:p>
        </p:txBody>
      </p:sp>
      <p:sp>
        <p:nvSpPr>
          <p:cNvPr id="6" name="Title 5"/>
          <p:cNvSpPr>
            <a:spLocks noGrp="1"/>
          </p:cNvSpPr>
          <p:nvPr>
            <p:ph type="title" idx="4294967295"/>
          </p:nvPr>
        </p:nvSpPr>
        <p:spPr>
          <a:xfrm>
            <a:off x="457200" y="228600"/>
            <a:ext cx="8077200" cy="1143000"/>
          </a:xfrm>
        </p:spPr>
        <p:txBody>
          <a:bodyPr/>
          <a:lstStyle/>
          <a:p>
            <a:r>
              <a:rPr lang="en-US" sz="4800" dirty="0" smtClean="0">
                <a:latin typeface="Calisto MT" pitchFamily="18" charset="0"/>
              </a:rPr>
              <a:t>Identification and Referral</a:t>
            </a:r>
            <a:endParaRPr lang="en-US" sz="4800" dirty="0">
              <a:latin typeface="Calisto MT" pitchFamily="18" charset="0"/>
            </a:endParaRPr>
          </a:p>
        </p:txBody>
      </p:sp>
      <p:sp>
        <p:nvSpPr>
          <p:cNvPr id="2" name="Content Placeholder 1"/>
          <p:cNvSpPr>
            <a:spLocks noGrp="1"/>
          </p:cNvSpPr>
          <p:nvPr>
            <p:ph idx="4294967295"/>
          </p:nvPr>
        </p:nvSpPr>
        <p:spPr>
          <a:xfrm>
            <a:off x="457200" y="2438400"/>
            <a:ext cx="7772400" cy="3840163"/>
          </a:xfrm>
        </p:spPr>
        <p:txBody>
          <a:bodyPr/>
          <a:lstStyle/>
          <a:p>
            <a:r>
              <a:rPr lang="en-US" sz="2400" dirty="0" smtClean="0">
                <a:latin typeface="Calisto MT" pitchFamily="18" charset="0"/>
              </a:rPr>
              <a:t>Receive referral or parental request for evaluation. </a:t>
            </a:r>
            <a:endParaRPr lang="en-US" sz="2400" dirty="0" smtClean="0">
              <a:solidFill>
                <a:srgbClr val="FF0000"/>
              </a:solidFill>
              <a:latin typeface="Calisto MT" pitchFamily="18" charset="0"/>
            </a:endParaRPr>
          </a:p>
          <a:p>
            <a:r>
              <a:rPr lang="en-US" sz="2400" dirty="0" smtClean="0">
                <a:latin typeface="Calisto MT" pitchFamily="18" charset="0"/>
              </a:rPr>
              <a:t>Provide a written copy of procedural safeguards to parents</a:t>
            </a:r>
          </a:p>
          <a:p>
            <a:r>
              <a:rPr lang="en-US" sz="2400" dirty="0" smtClean="0">
                <a:latin typeface="Calisto MT" pitchFamily="18" charset="0"/>
              </a:rPr>
              <a:t>Conduct screening, if appropriate (may proceed directly to evaluation) </a:t>
            </a:r>
          </a:p>
          <a:p>
            <a:r>
              <a:rPr lang="en-US" sz="2400" dirty="0" smtClean="0">
                <a:latin typeface="Calisto MT" pitchFamily="18" charset="0"/>
              </a:rPr>
              <a:t>Explain program in detail. </a:t>
            </a:r>
            <a:endParaRPr lang="en-US" sz="2400" dirty="0" smtClean="0">
              <a:solidFill>
                <a:srgbClr val="FF0000"/>
              </a:solidFill>
              <a:latin typeface="Calisto MT" pitchFamily="18" charset="0"/>
            </a:endParaRPr>
          </a:p>
          <a:p>
            <a:r>
              <a:rPr lang="en-US" sz="2400" dirty="0" smtClean="0">
                <a:latin typeface="Calisto MT" pitchFamily="18" charset="0"/>
              </a:rPr>
              <a:t>Determine with family if they wish to have child evaluated for eligibility and services </a:t>
            </a:r>
            <a:r>
              <a:rPr lang="en-US" sz="2400" dirty="0" smtClean="0">
                <a:solidFill>
                  <a:srgbClr val="FF0000"/>
                </a:solidFill>
                <a:latin typeface="Calisto MT" pitchFamily="18" charset="0"/>
              </a:rPr>
              <a:t> </a:t>
            </a:r>
          </a:p>
          <a:p>
            <a:pPr>
              <a:lnSpc>
                <a:spcPct val="150000"/>
              </a:lnSpc>
              <a:buNone/>
            </a:pPr>
            <a:endParaRPr lang="en-US" sz="24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11</a:t>
            </a:fld>
            <a:endParaRPr lang="en-US" dirty="0"/>
          </a:p>
        </p:txBody>
      </p:sp>
      <p:sp>
        <p:nvSpPr>
          <p:cNvPr id="2" name="Content Placeholder 1"/>
          <p:cNvSpPr>
            <a:spLocks noGrp="1"/>
          </p:cNvSpPr>
          <p:nvPr>
            <p:ph idx="4294967295"/>
          </p:nvPr>
        </p:nvSpPr>
        <p:spPr>
          <a:xfrm>
            <a:off x="609600" y="762000"/>
            <a:ext cx="8153400" cy="5715000"/>
          </a:xfrm>
          <a:prstGeom prst="rect">
            <a:avLst/>
          </a:prstGeom>
        </p:spPr>
        <p:txBody>
          <a:bodyPr/>
          <a:lstStyle/>
          <a:p>
            <a:r>
              <a:rPr lang="en-US" sz="2400" dirty="0" smtClean="0">
                <a:latin typeface="Calisto MT" pitchFamily="18" charset="0"/>
              </a:rPr>
              <a:t>Receive referral or parental request for evaluation. </a:t>
            </a:r>
            <a:r>
              <a:rPr lang="en-US" sz="2400" dirty="0" smtClean="0">
                <a:solidFill>
                  <a:srgbClr val="FF0000"/>
                </a:solidFill>
                <a:latin typeface="Calisto MT" pitchFamily="18" charset="0"/>
              </a:rPr>
              <a:t>Infuse information about 3 global outcomes into the processes of information gathering throughout child identification and referral. </a:t>
            </a:r>
          </a:p>
          <a:p>
            <a:r>
              <a:rPr lang="en-US" sz="2400" dirty="0" smtClean="0">
                <a:latin typeface="Calisto MT" pitchFamily="18" charset="0"/>
              </a:rPr>
              <a:t>Provide a written copy of procedural safeguards to parents</a:t>
            </a:r>
          </a:p>
          <a:p>
            <a:r>
              <a:rPr lang="en-US" sz="2400" dirty="0">
                <a:latin typeface="Calisto MT" pitchFamily="18" charset="0"/>
              </a:rPr>
              <a:t>Conduct screening, if appropriate (may proceed directly to evaluation) </a:t>
            </a:r>
          </a:p>
          <a:p>
            <a:r>
              <a:rPr lang="en-US" sz="2400" dirty="0">
                <a:latin typeface="Calisto MT" pitchFamily="18" charset="0"/>
              </a:rPr>
              <a:t>Explain program in detail. </a:t>
            </a:r>
            <a:r>
              <a:rPr lang="en-US" sz="2400" dirty="0">
                <a:solidFill>
                  <a:srgbClr val="FF0000"/>
                </a:solidFill>
                <a:latin typeface="Calisto MT" pitchFamily="18" charset="0"/>
              </a:rPr>
              <a:t>Describe process and purpose of the three outcomes. Clarify the difference between/among other uses of the term “outcomes‟ (e.g. IFSP/ IEP outcomes). </a:t>
            </a:r>
          </a:p>
          <a:p>
            <a:r>
              <a:rPr lang="en-US" sz="2400" dirty="0">
                <a:latin typeface="Calisto MT" pitchFamily="18" charset="0"/>
              </a:rPr>
              <a:t>Determine with family if they wish to have child evaluated for eligibility and services </a:t>
            </a:r>
            <a:endParaRPr lang="en-US" sz="2400" dirty="0" smtClean="0">
              <a:latin typeface="Calisto MT" pitchFamily="18" charset="0"/>
            </a:endParaRPr>
          </a:p>
          <a:p>
            <a:endParaRPr lang="en-US" sz="2400" dirty="0" smtClean="0">
              <a:latin typeface="Calisto M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12</a:t>
            </a:fld>
            <a:endParaRPr lang="en-US" dirty="0"/>
          </a:p>
        </p:txBody>
      </p:sp>
      <p:sp>
        <p:nvSpPr>
          <p:cNvPr id="2" name="Content Placeholder 1"/>
          <p:cNvSpPr>
            <a:spLocks noGrp="1"/>
          </p:cNvSpPr>
          <p:nvPr>
            <p:ph idx="4294967295"/>
          </p:nvPr>
        </p:nvSpPr>
        <p:spPr>
          <a:xfrm>
            <a:off x="838200" y="533400"/>
            <a:ext cx="7467600" cy="3840163"/>
          </a:xfrm>
          <a:prstGeom prst="rect">
            <a:avLst/>
          </a:prstGeom>
        </p:spPr>
        <p:txBody>
          <a:bodyPr/>
          <a:lstStyle/>
          <a:p>
            <a:r>
              <a:rPr lang="en-US" sz="2400" dirty="0" smtClean="0">
                <a:solidFill>
                  <a:srgbClr val="FF0000"/>
                </a:solidFill>
                <a:latin typeface="Calisto MT" pitchFamily="18" charset="0"/>
              </a:rPr>
              <a:t>Gather/ use existing assessment information from multiple sources, multiple settings (including preschool classrooms) </a:t>
            </a:r>
          </a:p>
          <a:p>
            <a:r>
              <a:rPr lang="en-US" sz="2400" dirty="0" smtClean="0">
                <a:solidFill>
                  <a:srgbClr val="FF0000"/>
                </a:solidFill>
                <a:latin typeface="Calisto MT" pitchFamily="18" charset="0"/>
              </a:rPr>
              <a:t>Ensure information gathered at this stage is made available for team to use for COSF rating (e.g. Part C info, parent referral to 619, pre-referral info, screening, etc) </a:t>
            </a:r>
          </a:p>
          <a:p>
            <a:pPr>
              <a:lnSpc>
                <a:spcPct val="150000"/>
              </a:lnSpc>
              <a:buNone/>
            </a:pPr>
            <a:endParaRPr lang="en-US" sz="2400" dirty="0">
              <a:latin typeface="Calisto MT" pitchFamily="18" charset="0"/>
            </a:endParaRPr>
          </a:p>
        </p:txBody>
      </p:sp>
      <p:pic>
        <p:nvPicPr>
          <p:cNvPr id="3074" name="Picture 2" descr="C:\Users\cdwagner\AppData\Local\Microsoft\Windows\Temporary Internet Files\Content.IE5\1VT9MW5J\MP90043944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701998"/>
            <a:ext cx="3138885" cy="2095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cdwagner\AppData\Local\Microsoft\Windows\Temporary Internet Files\Content.IE5\PTIPSIKM\MP90020201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3701997"/>
            <a:ext cx="3176693" cy="21177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13</a:t>
            </a:fld>
            <a:endParaRPr lang="en-US" dirty="0"/>
          </a:p>
        </p:txBody>
      </p:sp>
      <p:sp>
        <p:nvSpPr>
          <p:cNvPr id="6" name="Title 5"/>
          <p:cNvSpPr>
            <a:spLocks noGrp="1"/>
          </p:cNvSpPr>
          <p:nvPr>
            <p:ph type="title" idx="4294967295"/>
          </p:nvPr>
        </p:nvSpPr>
        <p:spPr>
          <a:xfrm>
            <a:off x="152400" y="228600"/>
            <a:ext cx="8839200" cy="1219200"/>
          </a:xfrm>
        </p:spPr>
        <p:txBody>
          <a:bodyPr/>
          <a:lstStyle/>
          <a:p>
            <a:r>
              <a:rPr lang="en-US" sz="4800" dirty="0" smtClean="0">
                <a:latin typeface="Calisto MT" pitchFamily="18" charset="0"/>
              </a:rPr>
              <a:t>Child Evaluation and Assessment</a:t>
            </a:r>
            <a:endParaRPr lang="en-US" sz="4800" dirty="0">
              <a:latin typeface="Calisto MT" pitchFamily="18" charset="0"/>
            </a:endParaRPr>
          </a:p>
        </p:txBody>
      </p:sp>
      <p:sp>
        <p:nvSpPr>
          <p:cNvPr id="2" name="Content Placeholder 1"/>
          <p:cNvSpPr>
            <a:spLocks noGrp="1"/>
          </p:cNvSpPr>
          <p:nvPr>
            <p:ph idx="4294967295"/>
          </p:nvPr>
        </p:nvSpPr>
        <p:spPr>
          <a:xfrm>
            <a:off x="457200" y="2308275"/>
            <a:ext cx="8229600" cy="1487211"/>
          </a:xfrm>
        </p:spPr>
        <p:txBody>
          <a:bodyPr/>
          <a:lstStyle/>
          <a:p>
            <a:r>
              <a:rPr lang="en-US" sz="2800" dirty="0" smtClean="0">
                <a:latin typeface="Calisto MT" pitchFamily="18" charset="0"/>
              </a:rPr>
              <a:t>Request and review existing developmental &amp; medical information</a:t>
            </a:r>
            <a:r>
              <a:rPr lang="en-US" sz="2800" dirty="0" smtClean="0">
                <a:solidFill>
                  <a:srgbClr val="FF0000"/>
                </a:solidFill>
                <a:latin typeface="Calisto MT" pitchFamily="18" charset="0"/>
              </a:rPr>
              <a:t>,</a:t>
            </a:r>
            <a:r>
              <a:rPr lang="en-US" sz="2800" dirty="0" smtClean="0">
                <a:latin typeface="Calisto MT" pitchFamily="18" charset="0"/>
              </a:rPr>
              <a:t> </a:t>
            </a:r>
            <a:r>
              <a:rPr lang="en-US" sz="2800" dirty="0">
                <a:solidFill>
                  <a:srgbClr val="FF0000"/>
                </a:solidFill>
                <a:latin typeface="Calisto MT" pitchFamily="18" charset="0"/>
              </a:rPr>
              <a:t>including Part C exit COSF</a:t>
            </a:r>
            <a:r>
              <a:rPr lang="en-US" sz="2800" dirty="0" smtClean="0">
                <a:latin typeface="Calisto MT" pitchFamily="18" charset="0"/>
              </a:rPr>
              <a:t> </a:t>
            </a:r>
            <a:endParaRPr lang="en-US" sz="2800" dirty="0" smtClean="0">
              <a:solidFill>
                <a:srgbClr val="FF0000"/>
              </a:solidFill>
              <a:latin typeface="Calisto MT" pitchFamily="18" charset="0"/>
            </a:endParaRPr>
          </a:p>
          <a:p>
            <a:pPr>
              <a:lnSpc>
                <a:spcPct val="150000"/>
              </a:lnSpc>
              <a:buNone/>
            </a:pPr>
            <a:endParaRPr lang="en-US" sz="2400" dirty="0">
              <a:latin typeface="Calisto MT" pitchFamily="18" charset="0"/>
            </a:endParaRPr>
          </a:p>
        </p:txBody>
      </p:sp>
      <p:pic>
        <p:nvPicPr>
          <p:cNvPr id="2050" name="Picture 2" descr="C:\Users\cdwagner\AppData\Local\Microsoft\Windows\Temporary Internet Files\Content.IE5\1VT9MW5J\MP90042763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485066"/>
            <a:ext cx="25146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14</a:t>
            </a:fld>
            <a:endParaRPr lang="en-US" dirty="0"/>
          </a:p>
        </p:txBody>
      </p:sp>
      <p:sp>
        <p:nvSpPr>
          <p:cNvPr id="2" name="Content Placeholder 1"/>
          <p:cNvSpPr>
            <a:spLocks noGrp="1"/>
          </p:cNvSpPr>
          <p:nvPr>
            <p:ph idx="4294967295"/>
          </p:nvPr>
        </p:nvSpPr>
        <p:spPr>
          <a:xfrm>
            <a:off x="533400" y="533400"/>
            <a:ext cx="8229600" cy="6019800"/>
          </a:xfrm>
          <a:prstGeom prst="rect">
            <a:avLst/>
          </a:prstGeom>
        </p:spPr>
        <p:txBody>
          <a:bodyPr/>
          <a:lstStyle/>
          <a:p>
            <a:r>
              <a:rPr lang="en-US" sz="2400" dirty="0" smtClean="0">
                <a:latin typeface="Calisto MT" pitchFamily="18" charset="0"/>
              </a:rPr>
              <a:t>Gather parent concerns. </a:t>
            </a:r>
            <a:r>
              <a:rPr lang="en-US" sz="2400" dirty="0">
                <a:solidFill>
                  <a:srgbClr val="FF0000"/>
                </a:solidFill>
                <a:latin typeface="Calisto MT" pitchFamily="18" charset="0"/>
              </a:rPr>
              <a:t>Probe for information on concerns in the three outcome areas. </a:t>
            </a:r>
            <a:endParaRPr lang="en-US" sz="2400" dirty="0" smtClean="0">
              <a:latin typeface="Calisto MT" pitchFamily="18" charset="0"/>
            </a:endParaRPr>
          </a:p>
          <a:p>
            <a:r>
              <a:rPr lang="en-US" sz="2400" dirty="0" smtClean="0">
                <a:latin typeface="Calisto MT" pitchFamily="18" charset="0"/>
              </a:rPr>
              <a:t>Determine evaluations and information needed to establish if child is a child with a disability </a:t>
            </a:r>
          </a:p>
          <a:p>
            <a:r>
              <a:rPr lang="en-US" sz="2400" dirty="0" smtClean="0">
                <a:latin typeface="Calisto MT" pitchFamily="18" charset="0"/>
              </a:rPr>
              <a:t>Determine academic, developmental and functional needs of the child </a:t>
            </a:r>
          </a:p>
          <a:p>
            <a:r>
              <a:rPr lang="en-US" sz="2400" dirty="0" smtClean="0">
                <a:latin typeface="Calisto MT" pitchFamily="18" charset="0"/>
              </a:rPr>
              <a:t>Schedule evaluation at mutually agreeable time &amp; place with family </a:t>
            </a:r>
          </a:p>
          <a:p>
            <a:r>
              <a:rPr lang="en-US" sz="2400" dirty="0" smtClean="0">
                <a:latin typeface="Calisto MT" pitchFamily="18" charset="0"/>
              </a:rPr>
              <a:t>Provide prior notice &amp; procedural safeguards upon request </a:t>
            </a:r>
          </a:p>
          <a:p>
            <a:r>
              <a:rPr lang="en-US" sz="2400" dirty="0">
                <a:latin typeface="Calisto MT" pitchFamily="18" charset="0"/>
              </a:rPr>
              <a:t>Family provides consent for evaluation.</a:t>
            </a:r>
          </a:p>
          <a:p>
            <a:r>
              <a:rPr lang="en-US" sz="2400" dirty="0">
                <a:latin typeface="Calisto MT" pitchFamily="18" charset="0"/>
              </a:rPr>
              <a:t>Team conducts evaluation/assessment. </a:t>
            </a:r>
          </a:p>
          <a:p>
            <a:r>
              <a:rPr lang="en-US" sz="2400" dirty="0">
                <a:latin typeface="Calisto MT" pitchFamily="18" charset="0"/>
              </a:rPr>
              <a:t>Determine eligibility</a:t>
            </a:r>
          </a:p>
          <a:p>
            <a:r>
              <a:rPr lang="en-US" sz="2400" dirty="0">
                <a:latin typeface="Calisto MT" pitchFamily="18" charset="0"/>
              </a:rPr>
              <a:t>Provide prior notice/rights on eligibility decision</a:t>
            </a:r>
          </a:p>
          <a:p>
            <a:endParaRPr lang="en-US" sz="2400" dirty="0" smtClean="0">
              <a:latin typeface="Calisto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15</a:t>
            </a:fld>
            <a:endParaRPr lang="en-US" dirty="0"/>
          </a:p>
        </p:txBody>
      </p:sp>
      <p:sp>
        <p:nvSpPr>
          <p:cNvPr id="6" name="Title 5"/>
          <p:cNvSpPr>
            <a:spLocks noGrp="1"/>
          </p:cNvSpPr>
          <p:nvPr>
            <p:ph type="title" idx="4294967295"/>
          </p:nvPr>
        </p:nvSpPr>
        <p:spPr>
          <a:xfrm>
            <a:off x="0" y="228600"/>
            <a:ext cx="8991600" cy="1143000"/>
          </a:xfrm>
        </p:spPr>
        <p:txBody>
          <a:bodyPr/>
          <a:lstStyle/>
          <a:p>
            <a:r>
              <a:rPr lang="en-US" sz="4800" dirty="0" smtClean="0">
                <a:latin typeface="Calisto MT" pitchFamily="18" charset="0"/>
              </a:rPr>
              <a:t>Child Evaluation and Assessment</a:t>
            </a:r>
            <a:endParaRPr lang="en-US" sz="4800" dirty="0">
              <a:latin typeface="Calisto MT" pitchFamily="18" charset="0"/>
            </a:endParaRPr>
          </a:p>
        </p:txBody>
      </p:sp>
      <p:sp>
        <p:nvSpPr>
          <p:cNvPr id="2" name="Content Placeholder 1"/>
          <p:cNvSpPr>
            <a:spLocks noGrp="1"/>
          </p:cNvSpPr>
          <p:nvPr>
            <p:ph idx="4294967295"/>
          </p:nvPr>
        </p:nvSpPr>
        <p:spPr>
          <a:xfrm>
            <a:off x="457200" y="2209800"/>
            <a:ext cx="8229600" cy="4419600"/>
          </a:xfrm>
        </p:spPr>
        <p:txBody>
          <a:bodyPr/>
          <a:lstStyle/>
          <a:p>
            <a:r>
              <a:rPr lang="en-US" sz="2400" dirty="0" smtClean="0"/>
              <a:t>Team conducts evaluation/assessment. </a:t>
            </a:r>
            <a:r>
              <a:rPr lang="en-US" sz="2400" dirty="0" smtClean="0">
                <a:solidFill>
                  <a:srgbClr val="FF0000"/>
                </a:solidFill>
              </a:rPr>
              <a:t>Embed functional authentic assessment into conversations with families. </a:t>
            </a:r>
          </a:p>
          <a:p>
            <a:r>
              <a:rPr lang="en-US" sz="2400" dirty="0" smtClean="0">
                <a:solidFill>
                  <a:srgbClr val="FF0000"/>
                </a:solidFill>
              </a:rPr>
              <a:t>Probe family for functional information on child. Describe present levels of functioning in functional ways so it can be used for IEP development and the COSF rating. </a:t>
            </a:r>
          </a:p>
          <a:p>
            <a:r>
              <a:rPr lang="en-US" sz="2400" dirty="0" smtClean="0">
                <a:solidFill>
                  <a:srgbClr val="FF0000"/>
                </a:solidFill>
              </a:rPr>
              <a:t>Document supporting evidence for COSF throughout assessment and evaluation process. Consider populating COSF as you go. </a:t>
            </a:r>
          </a:p>
          <a:p>
            <a:r>
              <a:rPr lang="en-US" sz="2400" dirty="0" smtClean="0"/>
              <a:t>Determine eligibility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16</a:t>
            </a:fld>
            <a:endParaRPr lang="en-US" dirty="0"/>
          </a:p>
        </p:txBody>
      </p:sp>
      <p:sp>
        <p:nvSpPr>
          <p:cNvPr id="2" name="Content Placeholder 1"/>
          <p:cNvSpPr>
            <a:spLocks noGrp="1"/>
          </p:cNvSpPr>
          <p:nvPr>
            <p:ph idx="4294967295"/>
          </p:nvPr>
        </p:nvSpPr>
        <p:spPr>
          <a:xfrm>
            <a:off x="609600" y="1066800"/>
            <a:ext cx="8001000" cy="1676400"/>
          </a:xfrm>
          <a:prstGeom prst="rect">
            <a:avLst/>
          </a:prstGeom>
        </p:spPr>
        <p:txBody>
          <a:bodyPr/>
          <a:lstStyle/>
          <a:p>
            <a:r>
              <a:rPr lang="en-US" sz="2400" dirty="0" smtClean="0">
                <a:latin typeface="Calisto MT" pitchFamily="18" charset="0"/>
              </a:rPr>
              <a:t>Provide prior notice/rights on eligibility decision </a:t>
            </a:r>
          </a:p>
          <a:p>
            <a:r>
              <a:rPr lang="en-US" sz="2400" dirty="0" smtClean="0">
                <a:solidFill>
                  <a:srgbClr val="FF0000"/>
                </a:solidFill>
                <a:latin typeface="Calisto MT" pitchFamily="18" charset="0"/>
              </a:rPr>
              <a:t>Ensure COSF is not completed too long after entry to preschool. </a:t>
            </a:r>
          </a:p>
          <a:p>
            <a:pPr>
              <a:buNone/>
            </a:pPr>
            <a:endParaRPr lang="en-US" sz="2400" dirty="0" smtClean="0">
              <a:latin typeface="Calisto MT" pitchFamily="18" charset="0"/>
            </a:endParaRPr>
          </a:p>
        </p:txBody>
      </p:sp>
      <p:pic>
        <p:nvPicPr>
          <p:cNvPr id="5" name="Picture 6" descr="CHI072-11423791_reduced"/>
          <p:cNvPicPr>
            <a:picLocks noChangeAspect="1" noChangeArrowheads="1"/>
          </p:cNvPicPr>
          <p:nvPr/>
        </p:nvPicPr>
        <p:blipFill>
          <a:blip r:embed="rId3" cstate="print"/>
          <a:srcRect/>
          <a:stretch>
            <a:fillRect/>
          </a:stretch>
        </p:blipFill>
        <p:spPr bwMode="auto">
          <a:xfrm>
            <a:off x="2895600" y="3200400"/>
            <a:ext cx="3352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17</a:t>
            </a:fld>
            <a:endParaRPr lang="en-US" dirty="0"/>
          </a:p>
        </p:txBody>
      </p:sp>
      <p:sp>
        <p:nvSpPr>
          <p:cNvPr id="6" name="Title 5"/>
          <p:cNvSpPr>
            <a:spLocks noGrp="1"/>
          </p:cNvSpPr>
          <p:nvPr>
            <p:ph type="title" idx="4294967295"/>
          </p:nvPr>
        </p:nvSpPr>
        <p:spPr>
          <a:xfrm>
            <a:off x="0" y="228600"/>
            <a:ext cx="9144000" cy="1143000"/>
          </a:xfrm>
        </p:spPr>
        <p:txBody>
          <a:bodyPr/>
          <a:lstStyle/>
          <a:p>
            <a:r>
              <a:rPr lang="en-US" sz="4800" dirty="0" smtClean="0">
                <a:latin typeface="Calisto MT" pitchFamily="18" charset="0"/>
              </a:rPr>
              <a:t>IEP Development</a:t>
            </a:r>
            <a:endParaRPr lang="en-US" sz="4800" dirty="0">
              <a:latin typeface="Calisto MT" pitchFamily="18" charset="0"/>
            </a:endParaRPr>
          </a:p>
        </p:txBody>
      </p:sp>
      <p:sp>
        <p:nvSpPr>
          <p:cNvPr id="2" name="Content Placeholder 1"/>
          <p:cNvSpPr>
            <a:spLocks noGrp="1"/>
          </p:cNvSpPr>
          <p:nvPr>
            <p:ph idx="4294967295"/>
          </p:nvPr>
        </p:nvSpPr>
        <p:spPr>
          <a:xfrm>
            <a:off x="457200" y="2133600"/>
            <a:ext cx="8229600" cy="4343400"/>
          </a:xfrm>
        </p:spPr>
        <p:txBody>
          <a:bodyPr/>
          <a:lstStyle/>
          <a:p>
            <a:r>
              <a:rPr lang="en-US" sz="2400" dirty="0" smtClean="0">
                <a:latin typeface="Calisto MT" pitchFamily="18" charset="0"/>
              </a:rPr>
              <a:t>Provide family prior notice &amp; procedural safeguards upon request for initial IEP meeting</a:t>
            </a:r>
          </a:p>
          <a:p>
            <a:r>
              <a:rPr lang="en-US" sz="2400" dirty="0" smtClean="0">
                <a:latin typeface="Calisto MT" pitchFamily="18" charset="0"/>
              </a:rPr>
              <a:t>IEP team, including family, meets to develop IEP including: </a:t>
            </a:r>
          </a:p>
          <a:p>
            <a:pPr lvl="1"/>
            <a:r>
              <a:rPr lang="en-US" sz="2000" dirty="0" smtClean="0">
                <a:latin typeface="Calisto MT" pitchFamily="18" charset="0"/>
              </a:rPr>
              <a:t>Documenting child’s strengths and Present Levels of Educational Performance </a:t>
            </a:r>
          </a:p>
          <a:p>
            <a:pPr lvl="1"/>
            <a:r>
              <a:rPr lang="en-US" sz="2000" dirty="0" smtClean="0">
                <a:latin typeface="Calisto MT" pitchFamily="18" charset="0"/>
              </a:rPr>
              <a:t>Parents’ priorities &amp; concerns </a:t>
            </a:r>
          </a:p>
          <a:p>
            <a:pPr lvl="1"/>
            <a:r>
              <a:rPr lang="en-US" sz="2000" dirty="0" smtClean="0">
                <a:latin typeface="Calisto MT" pitchFamily="18" charset="0"/>
              </a:rPr>
              <a:t>Establishing functional and measurable goals </a:t>
            </a:r>
          </a:p>
          <a:p>
            <a:pPr lvl="1"/>
            <a:r>
              <a:rPr lang="en-US" sz="2000" dirty="0" smtClean="0">
                <a:latin typeface="Calisto MT" pitchFamily="18" charset="0"/>
              </a:rPr>
              <a:t>Identifying strategies </a:t>
            </a:r>
          </a:p>
          <a:p>
            <a:pPr lvl="1"/>
            <a:r>
              <a:rPr lang="en-US" sz="2000" dirty="0" smtClean="0">
                <a:latin typeface="Calisto MT" pitchFamily="18" charset="0"/>
              </a:rPr>
              <a:t>Determining necessary services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18</a:t>
            </a:fld>
            <a:endParaRPr lang="en-US" dirty="0"/>
          </a:p>
        </p:txBody>
      </p:sp>
      <p:sp>
        <p:nvSpPr>
          <p:cNvPr id="2" name="Content Placeholder 1"/>
          <p:cNvSpPr>
            <a:spLocks noGrp="1"/>
          </p:cNvSpPr>
          <p:nvPr>
            <p:ph idx="4294967295"/>
          </p:nvPr>
        </p:nvSpPr>
        <p:spPr>
          <a:xfrm>
            <a:off x="685800" y="535894"/>
            <a:ext cx="8077200" cy="3810000"/>
          </a:xfrm>
          <a:prstGeom prst="rect">
            <a:avLst/>
          </a:prstGeom>
        </p:spPr>
        <p:txBody>
          <a:bodyPr/>
          <a:lstStyle/>
          <a:p>
            <a:pPr>
              <a:buNone/>
            </a:pPr>
            <a:r>
              <a:rPr lang="en-US" sz="2400" dirty="0" smtClean="0">
                <a:latin typeface="Calisto MT" pitchFamily="18" charset="0"/>
              </a:rPr>
              <a:t>IEP team, including family, meets to develop IEP including: </a:t>
            </a:r>
          </a:p>
          <a:p>
            <a:r>
              <a:rPr lang="en-US" sz="2400" dirty="0" smtClean="0">
                <a:latin typeface="Calisto MT" pitchFamily="18" charset="0"/>
              </a:rPr>
              <a:t>Documenting child’s strengths and Present Levels of Educational Performance (PLEP) </a:t>
            </a:r>
          </a:p>
          <a:p>
            <a:r>
              <a:rPr lang="en-US" sz="2400" dirty="0" smtClean="0">
                <a:solidFill>
                  <a:srgbClr val="FF0000"/>
                </a:solidFill>
                <a:latin typeface="Calisto MT" pitchFamily="18" charset="0"/>
              </a:rPr>
              <a:t>Finalize COSF as IEP team discusses PLEP, adjusting as needed from earlier in process. </a:t>
            </a:r>
          </a:p>
          <a:p>
            <a:r>
              <a:rPr lang="en-US" sz="2400" dirty="0" smtClean="0">
                <a:solidFill>
                  <a:srgbClr val="FF0000"/>
                </a:solidFill>
                <a:latin typeface="Calisto MT" pitchFamily="18" charset="0"/>
              </a:rPr>
              <a:t>Determine age-anchoring for norm referenced tools; link to early learning standards [age-reference tools]</a:t>
            </a:r>
          </a:p>
        </p:txBody>
      </p:sp>
      <p:pic>
        <p:nvPicPr>
          <p:cNvPr id="8194" name="Picture 2" descr="C:\Users\cdwagner\AppData\Local\Microsoft\Windows\Temporary Internet Files\Content.IE5\1VT9MW5J\MP90040904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657600"/>
            <a:ext cx="3427211" cy="22812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19</a:t>
            </a:fld>
            <a:endParaRPr lang="en-US" dirty="0"/>
          </a:p>
        </p:txBody>
      </p:sp>
      <p:sp>
        <p:nvSpPr>
          <p:cNvPr id="2" name="Content Placeholder 1"/>
          <p:cNvSpPr>
            <a:spLocks noGrp="1"/>
          </p:cNvSpPr>
          <p:nvPr>
            <p:ph idx="4294967295"/>
          </p:nvPr>
        </p:nvSpPr>
        <p:spPr>
          <a:xfrm>
            <a:off x="609600" y="685800"/>
            <a:ext cx="8077200" cy="3840163"/>
          </a:xfrm>
          <a:prstGeom prst="rect">
            <a:avLst/>
          </a:prstGeom>
        </p:spPr>
        <p:txBody>
          <a:bodyPr/>
          <a:lstStyle/>
          <a:p>
            <a:endParaRPr lang="en-US" sz="2400" dirty="0" smtClean="0">
              <a:latin typeface="Calisto MT" pitchFamily="18" charset="0"/>
            </a:endParaRPr>
          </a:p>
          <a:p>
            <a:r>
              <a:rPr lang="en-US" sz="2400" dirty="0" smtClean="0">
                <a:latin typeface="Calisto MT" pitchFamily="18" charset="0"/>
              </a:rPr>
              <a:t>Family provides consent for IEP services</a:t>
            </a:r>
          </a:p>
          <a:p>
            <a:r>
              <a:rPr lang="en-US" sz="2400" dirty="0" smtClean="0">
                <a:latin typeface="Calisto MT" pitchFamily="18" charset="0"/>
              </a:rPr>
              <a:t>Implement timely services for which consent was provided.</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9857" y="3048000"/>
            <a:ext cx="3657600" cy="2743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sz="4800" dirty="0" smtClean="0">
                <a:latin typeface="Calisto MT" pitchFamily="18" charset="0"/>
              </a:rPr>
              <a:t> Objective for the day</a:t>
            </a:r>
            <a:endParaRPr lang="en-US" sz="4800" dirty="0">
              <a:latin typeface="Calisto MT" pitchFamily="18" charset="0"/>
            </a:endParaRPr>
          </a:p>
        </p:txBody>
      </p:sp>
      <p:sp>
        <p:nvSpPr>
          <p:cNvPr id="3" name="Subtitle 2"/>
          <p:cNvSpPr>
            <a:spLocks noGrp="1"/>
          </p:cNvSpPr>
          <p:nvPr>
            <p:ph type="subTitle" idx="1"/>
          </p:nvPr>
        </p:nvSpPr>
        <p:spPr>
          <a:xfrm>
            <a:off x="457200" y="2362200"/>
            <a:ext cx="8229600" cy="3200400"/>
          </a:xfrm>
        </p:spPr>
        <p:txBody>
          <a:bodyPr/>
          <a:lstStyle/>
          <a:p>
            <a:pPr algn="ctr"/>
            <a:r>
              <a:rPr lang="en-US" dirty="0" smtClean="0">
                <a:latin typeface="Calisto MT" pitchFamily="18" charset="0"/>
              </a:rPr>
              <a:t>To </a:t>
            </a:r>
            <a:r>
              <a:rPr lang="en-US" dirty="0" smtClean="0"/>
              <a:t>provide presentations, resource materials, and activities that can be used when providing TA to districts related to integrating the outcomes measurement into the IEP process and involving families in the IEP process and COSF process</a:t>
            </a:r>
            <a:endParaRPr lang="en-US" dirty="0" smtClean="0">
              <a:latin typeface="Calisto MT" pitchFamily="18" charset="0"/>
            </a:endParaRPr>
          </a:p>
          <a:p>
            <a:pPr algn="ctr"/>
            <a:r>
              <a:rPr lang="en-US" dirty="0" smtClean="0">
                <a:latin typeface="Calisto MT" pitchFamily="18" charset="0"/>
              </a:rPr>
              <a:t> </a:t>
            </a:r>
            <a:endParaRPr lang="en-US" dirty="0">
              <a:latin typeface="Calisto MT" pitchFamily="18" charset="0"/>
            </a:endParaRPr>
          </a:p>
        </p:txBody>
      </p:sp>
      <p:sp>
        <p:nvSpPr>
          <p:cNvPr id="4"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2</a:t>
            </a:fld>
            <a:endParaRPr lang="en-US" sz="1200" dirty="0">
              <a:latin typeface="Calisto MT"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20</a:t>
            </a:fld>
            <a:endParaRPr lang="en-US" dirty="0"/>
          </a:p>
        </p:txBody>
      </p:sp>
      <p:sp>
        <p:nvSpPr>
          <p:cNvPr id="6" name="Title 5"/>
          <p:cNvSpPr>
            <a:spLocks noGrp="1"/>
          </p:cNvSpPr>
          <p:nvPr>
            <p:ph type="title" idx="4294967295"/>
          </p:nvPr>
        </p:nvSpPr>
        <p:spPr>
          <a:xfrm>
            <a:off x="685800" y="228600"/>
            <a:ext cx="8077200" cy="1143000"/>
          </a:xfrm>
        </p:spPr>
        <p:txBody>
          <a:bodyPr/>
          <a:lstStyle/>
          <a:p>
            <a:r>
              <a:rPr lang="en-US" sz="4800" dirty="0" smtClean="0">
                <a:latin typeface="Calisto MT" pitchFamily="18" charset="0"/>
              </a:rPr>
              <a:t>Service Delivery</a:t>
            </a:r>
            <a:endParaRPr lang="en-US" sz="4800" dirty="0">
              <a:latin typeface="Calisto MT" pitchFamily="18" charset="0"/>
            </a:endParaRPr>
          </a:p>
        </p:txBody>
      </p:sp>
      <p:sp>
        <p:nvSpPr>
          <p:cNvPr id="2" name="Content Placeholder 1"/>
          <p:cNvSpPr>
            <a:spLocks noGrp="1"/>
          </p:cNvSpPr>
          <p:nvPr>
            <p:ph idx="4294967295"/>
          </p:nvPr>
        </p:nvSpPr>
        <p:spPr>
          <a:xfrm>
            <a:off x="457200" y="2286000"/>
            <a:ext cx="8382000" cy="3840163"/>
          </a:xfrm>
        </p:spPr>
        <p:txBody>
          <a:bodyPr/>
          <a:lstStyle/>
          <a:p>
            <a:r>
              <a:rPr lang="en-US" sz="2400" dirty="0" smtClean="0">
                <a:latin typeface="Calisto MT" pitchFamily="18" charset="0"/>
              </a:rPr>
              <a:t>Ensure that IEP is implemented in a timely manner</a:t>
            </a:r>
          </a:p>
          <a:p>
            <a:r>
              <a:rPr lang="en-US" sz="2400" dirty="0" smtClean="0">
                <a:latin typeface="Calisto MT" pitchFamily="18" charset="0"/>
              </a:rPr>
              <a:t>Provide IEP services </a:t>
            </a:r>
          </a:p>
          <a:p>
            <a:r>
              <a:rPr lang="en-US" sz="2400" dirty="0" smtClean="0">
                <a:latin typeface="Calisto MT" pitchFamily="18" charset="0"/>
              </a:rPr>
              <a:t>Monitor progress </a:t>
            </a:r>
          </a:p>
          <a:p>
            <a:r>
              <a:rPr lang="en-US" sz="2400" dirty="0" smtClean="0">
                <a:latin typeface="Calisto MT" pitchFamily="18" charset="0"/>
              </a:rPr>
              <a:t>Document and share child’s progress on the IEP goals </a:t>
            </a:r>
            <a:r>
              <a:rPr lang="en-US" sz="2400" dirty="0">
                <a:solidFill>
                  <a:srgbClr val="FF0000"/>
                </a:solidFill>
                <a:latin typeface="Calisto MT" pitchFamily="18" charset="0"/>
              </a:rPr>
              <a:t>and in the three global outcome areas </a:t>
            </a:r>
            <a:r>
              <a:rPr lang="en-US" sz="2400" dirty="0" smtClean="0">
                <a:latin typeface="Calisto MT" pitchFamily="18" charset="0"/>
              </a:rPr>
              <a:t>with family regularly</a:t>
            </a:r>
          </a:p>
          <a:p>
            <a:r>
              <a:rPr lang="en-US" sz="2400" dirty="0" smtClean="0">
                <a:latin typeface="Calisto MT" pitchFamily="18" charset="0"/>
              </a:rPr>
              <a:t>Ensure timely annual IEP meeting (or when requested by family or LEA) to review and modify IEP </a:t>
            </a:r>
          </a:p>
          <a:p>
            <a:r>
              <a:rPr lang="en-US" sz="2400" dirty="0" smtClean="0">
                <a:latin typeface="Calisto MT" pitchFamily="18" charset="0"/>
              </a:rPr>
              <a:t>Procedural safeguards notice provided annually </a:t>
            </a:r>
          </a:p>
          <a:p>
            <a:endParaRPr lang="en-US" sz="24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70EA244A-BD9E-47AA-B6BF-4E040FDFF986}" type="slidenum">
              <a:rPr lang="en-US" smtClean="0"/>
              <a:pPr/>
              <a:t>21</a:t>
            </a:fld>
            <a:endParaRPr lang="en-US" dirty="0" smtClean="0"/>
          </a:p>
        </p:txBody>
      </p:sp>
      <p:sp>
        <p:nvSpPr>
          <p:cNvPr id="57349" name="Rectangle 3"/>
          <p:cNvSpPr>
            <a:spLocks noGrp="1" noChangeArrowheads="1"/>
          </p:cNvSpPr>
          <p:nvPr>
            <p:ph idx="4294967295"/>
          </p:nvPr>
        </p:nvSpPr>
        <p:spPr>
          <a:xfrm>
            <a:off x="381000" y="2362200"/>
            <a:ext cx="8534400" cy="3535363"/>
          </a:xfrm>
          <a:prstGeom prst="rect">
            <a:avLst/>
          </a:prstGeom>
        </p:spPr>
        <p:txBody>
          <a:bodyPr/>
          <a:lstStyle/>
          <a:p>
            <a:pPr algn="ctr" eaLnBrk="1" hangingPunct="1">
              <a:buFont typeface="Wingdings" pitchFamily="2" charset="2"/>
              <a:buNone/>
            </a:pPr>
            <a:r>
              <a:rPr lang="en-US" sz="4800" b="1" dirty="0" smtClean="0">
                <a:solidFill>
                  <a:srgbClr val="224568"/>
                </a:solidFill>
                <a:latin typeface="Calisto MT" pitchFamily="18" charset="0"/>
              </a:rPr>
              <a:t>Activity 1:  </a:t>
            </a:r>
          </a:p>
          <a:p>
            <a:pPr algn="ctr" eaLnBrk="1" hangingPunct="1">
              <a:buFont typeface="Wingdings" pitchFamily="2" charset="2"/>
              <a:buNone/>
            </a:pPr>
            <a:r>
              <a:rPr lang="en-US" sz="4800" b="1" dirty="0" smtClean="0">
                <a:solidFill>
                  <a:srgbClr val="224568"/>
                </a:solidFill>
                <a:latin typeface="Calisto MT" pitchFamily="18" charset="0"/>
              </a:rPr>
              <a:t>IEP Flow Chart Integrating Child Outcomes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22</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000" dirty="0" smtClean="0">
                <a:latin typeface="Calisto MT" pitchFamily="18" charset="0"/>
              </a:rPr>
              <a:t>Small Group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533400" y="1219200"/>
            <a:ext cx="8229600" cy="3840163"/>
          </a:xfrm>
          <a:prstGeom prst="rect">
            <a:avLst/>
          </a:prstGeom>
        </p:spPr>
        <p:txBody>
          <a:bodyPr/>
          <a:lstStyle/>
          <a:p>
            <a:pPr marL="457200" indent="-457200" eaLnBrk="1" hangingPunct="1">
              <a:buFont typeface="+mj-lt"/>
              <a:buAutoNum type="arabicPeriod"/>
            </a:pPr>
            <a:r>
              <a:rPr lang="en-US" sz="2400" dirty="0" smtClean="0">
                <a:latin typeface="Calisto MT" pitchFamily="18" charset="0"/>
              </a:rPr>
              <a:t>Break into small groups – each assigned an area of the process</a:t>
            </a:r>
          </a:p>
          <a:p>
            <a:pPr marL="457200" indent="-457200" eaLnBrk="1" hangingPunct="1">
              <a:buFont typeface="+mj-lt"/>
              <a:buAutoNum type="arabicPeriod"/>
            </a:pPr>
            <a:r>
              <a:rPr lang="en-US" sz="2400" dirty="0" smtClean="0">
                <a:latin typeface="Calisto MT" pitchFamily="18" charset="0"/>
              </a:rPr>
              <a:t>Discuss the IEP process area assigned to your group</a:t>
            </a:r>
          </a:p>
          <a:p>
            <a:pPr marL="457200" indent="-457200" eaLnBrk="1" hangingPunct="1">
              <a:buNone/>
            </a:pPr>
            <a:r>
              <a:rPr lang="en-US" sz="2400" dirty="0" smtClean="0">
                <a:latin typeface="Calisto MT" pitchFamily="18" charset="0"/>
              </a:rPr>
              <a:t>	1.  How does the ____ process work in your program?</a:t>
            </a:r>
          </a:p>
          <a:p>
            <a:pPr marL="457200" indent="-457200" eaLnBrk="1" hangingPunct="1">
              <a:buNone/>
            </a:pPr>
            <a:r>
              <a:rPr lang="en-US" sz="2400" dirty="0" smtClean="0">
                <a:latin typeface="Calisto MT" pitchFamily="18" charset="0"/>
              </a:rPr>
              <a:t>	2.  What are the opportunities during the ____ process to collect information about the 3 global outcomes?</a:t>
            </a:r>
          </a:p>
          <a:p>
            <a:pPr marL="457200" indent="-457200" eaLnBrk="1" hangingPunct="1">
              <a:buNone/>
            </a:pPr>
            <a:r>
              <a:rPr lang="en-US" sz="2400" dirty="0" smtClean="0">
                <a:latin typeface="Calisto MT" pitchFamily="18" charset="0"/>
              </a:rPr>
              <a:t>	3.  Where are the challenges and barriers to integrating the COSF process with an effective IEP process?</a:t>
            </a:r>
          </a:p>
          <a:p>
            <a:pPr marL="457200" indent="-457200" eaLnBrk="1" hangingPunct="1">
              <a:buNone/>
            </a:pPr>
            <a:r>
              <a:rPr lang="en-US" sz="2400" dirty="0" smtClean="0">
                <a:latin typeface="Calisto MT" pitchFamily="18" charset="0"/>
              </a:rPr>
              <a:t>	4.  Have you seen or can you see benefits for integrating the IEP and COSF processes?  What are they?</a:t>
            </a:r>
            <a:endParaRPr lang="en-US" sz="1600" dirty="0" smtClean="0">
              <a:latin typeface="Calisto MT" pitchFamily="18" charset="0"/>
            </a:endParaRPr>
          </a:p>
          <a:p>
            <a:pPr marL="457200" indent="-457200" eaLnBrk="1" hangingPunct="1">
              <a:buNone/>
            </a:pPr>
            <a:r>
              <a:rPr lang="en-US" sz="2400" dirty="0" smtClean="0">
                <a:latin typeface="Calisto MT" pitchFamily="18" charset="0"/>
              </a:rPr>
              <a:t>3.  Share back with whole group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304800" y="2133600"/>
            <a:ext cx="5562600" cy="1470025"/>
          </a:xfrm>
        </p:spPr>
        <p:txBody>
          <a:bodyPr/>
          <a:lstStyle/>
          <a:p>
            <a:r>
              <a:rPr lang="en-US" sz="4800" dirty="0" smtClean="0">
                <a:latin typeface="Calisto MT" pitchFamily="18" charset="0"/>
              </a:rPr>
              <a:t>Implementation Rating Scale</a:t>
            </a:r>
            <a:endParaRPr lang="en-US" dirty="0">
              <a:latin typeface="Calisto MT" pitchFamily="18" charset="0"/>
            </a:endParaRPr>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23</a:t>
            </a:fld>
            <a:endParaRPr lang="en-US" sz="1200" dirty="0">
              <a:latin typeface="Calisto MT"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5867400" y="1752600"/>
            <a:ext cx="1995043" cy="2991104"/>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24</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800" dirty="0" smtClean="0">
                <a:latin typeface="Calisto MT" pitchFamily="18" charset="0"/>
              </a:rPr>
              <a:t>Background and Purpose:</a:t>
            </a:r>
            <a:endParaRPr lang="en-US" sz="4800" dirty="0">
              <a:latin typeface="Calisto MT" pitchFamily="18" charset="0"/>
            </a:endParaRPr>
          </a:p>
        </p:txBody>
      </p:sp>
      <p:sp>
        <p:nvSpPr>
          <p:cNvPr id="57349" name="Rectangle 3"/>
          <p:cNvSpPr>
            <a:spLocks noGrp="1" noChangeArrowheads="1"/>
          </p:cNvSpPr>
          <p:nvPr>
            <p:ph idx="4294967295"/>
          </p:nvPr>
        </p:nvSpPr>
        <p:spPr>
          <a:xfrm>
            <a:off x="457200" y="2159503"/>
            <a:ext cx="8229600" cy="3840163"/>
          </a:xfrm>
        </p:spPr>
        <p:txBody>
          <a:bodyPr/>
          <a:lstStyle/>
          <a:p>
            <a:pPr marL="457200" indent="-457200" eaLnBrk="1" hangingPunct="1">
              <a:buNone/>
            </a:pPr>
            <a:r>
              <a:rPr lang="en-US" sz="2400" dirty="0" smtClean="0">
                <a:latin typeface="Calisto MT" pitchFamily="18" charset="0"/>
              </a:rPr>
              <a:t>Source:  Resource aligned with the recommendations from the IFSP/IEP-Outcomes Integration Think Tank</a:t>
            </a:r>
          </a:p>
          <a:p>
            <a:pPr marL="457200" indent="-457200" eaLnBrk="1" hangingPunct="1">
              <a:buNone/>
            </a:pPr>
            <a:r>
              <a:rPr lang="en-US" sz="2400" dirty="0" smtClean="0">
                <a:latin typeface="Calisto MT" pitchFamily="18" charset="0"/>
              </a:rPr>
              <a:t>Purpose:  To feature opportunities for measuring outcomes that naturally occur in the IEP process </a:t>
            </a:r>
          </a:p>
          <a:p>
            <a:pPr marL="457200" indent="-457200" eaLnBrk="1" hangingPunct="1">
              <a:buNone/>
            </a:pPr>
            <a:r>
              <a:rPr lang="en-US" sz="2400" dirty="0" smtClean="0">
                <a:latin typeface="Calisto MT" pitchFamily="18" charset="0"/>
              </a:rPr>
              <a:t>Use:  Self assessment process to reflect on existing practices in a state/district/program</a:t>
            </a:r>
          </a:p>
          <a:p>
            <a:pPr marL="457200" indent="-457200" eaLnBrk="1" hangingPunct="1">
              <a:buNone/>
            </a:pPr>
            <a:endParaRPr lang="en-US" sz="2400" dirty="0" smtClean="0">
              <a:latin typeface="Calisto MT" pitchFamily="18" charset="0"/>
            </a:endParaRPr>
          </a:p>
          <a:p>
            <a:pPr marL="457200" indent="-457200" eaLnBrk="1" hangingPunct="1">
              <a:buNone/>
            </a:pPr>
            <a:r>
              <a:rPr lang="en-US" sz="2400" dirty="0" smtClean="0">
                <a:latin typeface="Calisto MT" pitchFamily="18" charset="0"/>
              </a:rPr>
              <a:t>Note:  </a:t>
            </a:r>
            <a:r>
              <a:rPr lang="en-US" sz="2400" i="1" dirty="0" smtClean="0">
                <a:latin typeface="Calisto MT" pitchFamily="18" charset="0"/>
              </a:rPr>
              <a:t>italics</a:t>
            </a:r>
            <a:r>
              <a:rPr lang="en-US" sz="2400" dirty="0" smtClean="0">
                <a:latin typeface="Calisto MT" pitchFamily="18" charset="0"/>
              </a:rPr>
              <a:t> identify possible ways to integrate child outcomes data collection into the IEP process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25</a:t>
            </a:fld>
            <a:endParaRPr lang="en-US" dirty="0" smtClean="0"/>
          </a:p>
        </p:txBody>
      </p:sp>
      <p:sp>
        <p:nvSpPr>
          <p:cNvPr id="6" name="Title 5"/>
          <p:cNvSpPr>
            <a:spLocks noGrp="1"/>
          </p:cNvSpPr>
          <p:nvPr>
            <p:ph type="title" idx="4294967295"/>
          </p:nvPr>
        </p:nvSpPr>
        <p:spPr>
          <a:xfrm>
            <a:off x="457200" y="228600"/>
            <a:ext cx="8077200" cy="1143000"/>
          </a:xfrm>
        </p:spPr>
        <p:txBody>
          <a:bodyPr/>
          <a:lstStyle/>
          <a:p>
            <a:r>
              <a:rPr lang="en-US" sz="4800" dirty="0" smtClean="0">
                <a:latin typeface="Calisto MT" pitchFamily="18" charset="0"/>
              </a:rPr>
              <a:t>Content areas:</a:t>
            </a:r>
            <a:endParaRPr lang="en-US" sz="4800" dirty="0">
              <a:latin typeface="Calisto MT" pitchFamily="18" charset="0"/>
            </a:endParaRPr>
          </a:p>
        </p:txBody>
      </p:sp>
      <p:sp>
        <p:nvSpPr>
          <p:cNvPr id="57349" name="Rectangle 3"/>
          <p:cNvSpPr>
            <a:spLocks noGrp="1" noChangeArrowheads="1"/>
          </p:cNvSpPr>
          <p:nvPr>
            <p:ph idx="4294967295"/>
          </p:nvPr>
        </p:nvSpPr>
        <p:spPr>
          <a:xfrm>
            <a:off x="457200" y="2133600"/>
            <a:ext cx="8229600" cy="4343400"/>
          </a:xfrm>
        </p:spPr>
        <p:txBody>
          <a:bodyPr/>
          <a:lstStyle/>
          <a:p>
            <a:pPr marL="457200" indent="-457200" eaLnBrk="1" hangingPunct="1">
              <a:buAutoNum type="alphaUcPeriod"/>
            </a:pPr>
            <a:r>
              <a:rPr lang="en-US" sz="2400" dirty="0" smtClean="0">
                <a:latin typeface="Calisto MT" pitchFamily="18" charset="0"/>
              </a:rPr>
              <a:t>Referral</a:t>
            </a:r>
          </a:p>
          <a:p>
            <a:pPr marL="457200" indent="-457200" eaLnBrk="1" hangingPunct="1">
              <a:buNone/>
            </a:pPr>
            <a:r>
              <a:rPr lang="en-US" sz="2400" dirty="0" smtClean="0">
                <a:latin typeface="Calisto MT" pitchFamily="18" charset="0"/>
              </a:rPr>
              <a:t>	1.  Determine family’s initial concerns about their child</a:t>
            </a:r>
          </a:p>
          <a:p>
            <a:pPr marL="457200" indent="-457200" eaLnBrk="1" hangingPunct="1">
              <a:buNone/>
            </a:pPr>
            <a:r>
              <a:rPr lang="en-US" sz="2400" dirty="0" smtClean="0">
                <a:latin typeface="Calisto MT" pitchFamily="18" charset="0"/>
              </a:rPr>
              <a:t>	2.  Determine next steps in the referral process</a:t>
            </a:r>
          </a:p>
          <a:p>
            <a:pPr marL="457200" indent="-457200" eaLnBrk="1" hangingPunct="1">
              <a:buNone/>
            </a:pPr>
            <a:r>
              <a:rPr lang="en-US" sz="2400" dirty="0" smtClean="0">
                <a:latin typeface="Calisto MT" pitchFamily="18" charset="0"/>
              </a:rPr>
              <a:t>	3.  Facilitate smooth transitions from Part C</a:t>
            </a:r>
          </a:p>
          <a:p>
            <a:pPr marL="457200" indent="-457200" eaLnBrk="1" hangingPunct="1">
              <a:buNone/>
            </a:pPr>
            <a:r>
              <a:rPr lang="en-US" sz="2400" dirty="0" smtClean="0">
                <a:latin typeface="Calisto MT" pitchFamily="18" charset="0"/>
              </a:rPr>
              <a:t>	4.  Describe the 619 program…</a:t>
            </a:r>
          </a:p>
          <a:p>
            <a:pPr marL="457200" indent="-457200" eaLnBrk="1" hangingPunct="1">
              <a:buAutoNum type="alphaUcPeriod" startAt="2"/>
            </a:pPr>
            <a:r>
              <a:rPr lang="en-US" sz="2400" dirty="0" smtClean="0">
                <a:latin typeface="Calisto MT" pitchFamily="18" charset="0"/>
              </a:rPr>
              <a:t>Child Evaluation</a:t>
            </a:r>
          </a:p>
          <a:p>
            <a:pPr marL="857250" lvl="1" indent="-457200" eaLnBrk="1" hangingPunct="1">
              <a:buAutoNum type="arabicPeriod"/>
            </a:pPr>
            <a:r>
              <a:rPr lang="en-US" sz="2400" dirty="0" smtClean="0">
                <a:latin typeface="Calisto MT" pitchFamily="18" charset="0"/>
              </a:rPr>
              <a:t>Plan the evaluation</a:t>
            </a:r>
          </a:p>
          <a:p>
            <a:pPr marL="857250" lvl="1" indent="-457200" eaLnBrk="1" hangingPunct="1">
              <a:buAutoNum type="arabicPeriod"/>
            </a:pPr>
            <a:r>
              <a:rPr lang="en-US" sz="2400" dirty="0" smtClean="0">
                <a:latin typeface="Calisto MT" pitchFamily="18" charset="0"/>
              </a:rPr>
              <a:t>Conduct the evaluation</a:t>
            </a:r>
          </a:p>
          <a:p>
            <a:pPr marL="857250" lvl="1" indent="-457200" eaLnBrk="1" hangingPunct="1">
              <a:buNone/>
            </a:pPr>
            <a:endParaRPr lang="en-US" sz="2400" dirty="0" smtClean="0">
              <a:latin typeface="Calisto MT" pitchFamily="18" charset="0"/>
            </a:endParaRPr>
          </a:p>
          <a:p>
            <a:pPr marL="457200" indent="-457200" eaLnBrk="1" hangingPunct="1">
              <a:buNone/>
            </a:pPr>
            <a:endParaRPr lang="en-US" sz="2400" dirty="0" smtClean="0">
              <a:latin typeface="Calisto MT" pitchFamily="18" charset="0"/>
            </a:endParaRPr>
          </a:p>
        </p:txBody>
      </p:sp>
      <p:pic>
        <p:nvPicPr>
          <p:cNvPr id="4098" name="Picture 2" descr="C:\Users\cdwagner\AppData\Local\Microsoft\Windows\Temporary Internet Files\Content.IE5\1VT9MW5J\MP90044852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4114800"/>
            <a:ext cx="29718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26</a:t>
            </a:fld>
            <a:endParaRPr lang="en-US" dirty="0" smtClean="0"/>
          </a:p>
        </p:txBody>
      </p:sp>
      <p:sp>
        <p:nvSpPr>
          <p:cNvPr id="57349" name="Rectangle 3"/>
          <p:cNvSpPr>
            <a:spLocks noGrp="1" noChangeArrowheads="1"/>
          </p:cNvSpPr>
          <p:nvPr>
            <p:ph idx="4294967295"/>
          </p:nvPr>
        </p:nvSpPr>
        <p:spPr>
          <a:xfrm>
            <a:off x="609600" y="533400"/>
            <a:ext cx="8229600" cy="5867400"/>
          </a:xfrm>
          <a:prstGeom prst="rect">
            <a:avLst/>
          </a:prstGeom>
        </p:spPr>
        <p:txBody>
          <a:bodyPr/>
          <a:lstStyle/>
          <a:p>
            <a:pPr marL="457200" indent="-457200" eaLnBrk="1" hangingPunct="1">
              <a:buAutoNum type="alphaUcPeriod" startAt="3"/>
            </a:pPr>
            <a:r>
              <a:rPr lang="en-US" sz="2400" dirty="0">
                <a:latin typeface="Calisto MT" pitchFamily="18" charset="0"/>
              </a:rPr>
              <a:t>Eligibility Determination</a:t>
            </a:r>
          </a:p>
          <a:p>
            <a:pPr marL="857250" lvl="1" indent="-457200" eaLnBrk="1" hangingPunct="1">
              <a:buAutoNum type="arabicPeriod"/>
            </a:pPr>
            <a:r>
              <a:rPr lang="en-US" sz="2400" dirty="0">
                <a:latin typeface="Calisto MT" pitchFamily="18" charset="0"/>
              </a:rPr>
              <a:t>Collaboratively determine if the child is eligible for 619</a:t>
            </a:r>
          </a:p>
          <a:p>
            <a:pPr marL="857250" lvl="1" indent="-457200" eaLnBrk="1" hangingPunct="1">
              <a:buAutoNum type="arabicPeriod"/>
            </a:pPr>
            <a:r>
              <a:rPr lang="en-US" sz="2400" dirty="0">
                <a:latin typeface="Calisto MT" pitchFamily="18" charset="0"/>
              </a:rPr>
              <a:t>(depending on state) determine COSF ratings</a:t>
            </a:r>
          </a:p>
          <a:p>
            <a:pPr marL="457200" indent="-457200" eaLnBrk="1" hangingPunct="1">
              <a:buAutoNum type="alphaUcPeriod" startAt="4"/>
            </a:pPr>
            <a:r>
              <a:rPr lang="en-US" sz="2400" dirty="0" smtClean="0">
                <a:latin typeface="Calisto MT" pitchFamily="18" charset="0"/>
              </a:rPr>
              <a:t>IEP Meeting</a:t>
            </a:r>
          </a:p>
          <a:p>
            <a:pPr marL="857250" lvl="1" indent="-457200" eaLnBrk="1" hangingPunct="1">
              <a:buAutoNum type="arabicPeriod"/>
            </a:pPr>
            <a:r>
              <a:rPr lang="en-US" sz="2400" dirty="0" smtClean="0">
                <a:latin typeface="Calisto MT" pitchFamily="18" charset="0"/>
              </a:rPr>
              <a:t>Review the purpose and process of the IEP meeting</a:t>
            </a:r>
          </a:p>
          <a:p>
            <a:pPr marL="857250" lvl="1" indent="-457200" eaLnBrk="1" hangingPunct="1">
              <a:buAutoNum type="arabicPeriod"/>
            </a:pPr>
            <a:r>
              <a:rPr lang="en-US" sz="2400" dirty="0" smtClean="0">
                <a:latin typeface="Calisto MT" pitchFamily="18" charset="0"/>
              </a:rPr>
              <a:t>Collaboratively develop the IEP</a:t>
            </a:r>
          </a:p>
          <a:p>
            <a:pPr marL="857250" lvl="1" indent="-457200" eaLnBrk="1" hangingPunct="1">
              <a:buAutoNum type="arabicPeriod"/>
            </a:pPr>
            <a:r>
              <a:rPr lang="en-US" sz="2400" dirty="0" smtClean="0">
                <a:latin typeface="Calisto MT" pitchFamily="18" charset="0"/>
              </a:rPr>
              <a:t>(depending on state) determine COSF ratings</a:t>
            </a:r>
          </a:p>
          <a:p>
            <a:pPr marL="857250" lvl="1" indent="-457200" eaLnBrk="1" hangingPunct="1">
              <a:buAutoNum type="arabicPeriod"/>
            </a:pPr>
            <a:r>
              <a:rPr lang="en-US" sz="2400" dirty="0" smtClean="0">
                <a:latin typeface="Calisto MT" pitchFamily="18" charset="0"/>
              </a:rPr>
              <a:t>Review the IEP at least annually</a:t>
            </a:r>
          </a:p>
          <a:p>
            <a:pPr marL="457200" indent="-457200" eaLnBrk="1" hangingPunct="1">
              <a:buAutoNum type="alphaUcPeriod" startAt="5"/>
            </a:pPr>
            <a:r>
              <a:rPr lang="en-US" sz="2400" dirty="0" smtClean="0">
                <a:latin typeface="Calisto MT" pitchFamily="18" charset="0"/>
              </a:rPr>
              <a:t>Ongoing Intervention</a:t>
            </a:r>
          </a:p>
          <a:p>
            <a:pPr marL="457200" indent="-457200" eaLnBrk="1" hangingPunct="1">
              <a:buNone/>
            </a:pPr>
            <a:r>
              <a:rPr lang="en-US" sz="2400" dirty="0" smtClean="0">
                <a:latin typeface="Calisto MT" pitchFamily="18" charset="0"/>
              </a:rPr>
              <a:t>	1.  Collect initial and ongoing assessment data</a:t>
            </a:r>
          </a:p>
          <a:p>
            <a:pPr marL="457200" indent="-457200" eaLnBrk="1" hangingPunct="1">
              <a:buNone/>
            </a:pPr>
            <a:r>
              <a:rPr lang="en-US" sz="2400" dirty="0" smtClean="0">
                <a:latin typeface="Calisto MT" pitchFamily="18" charset="0"/>
              </a:rPr>
              <a:t>	2.  Promote child engagement, learning and independence in everyday activities, routines and transitions</a:t>
            </a:r>
          </a:p>
          <a:p>
            <a:pPr marL="457200" indent="-457200" eaLnBrk="1" hangingPunct="1">
              <a:buNone/>
            </a:pPr>
            <a:r>
              <a:rPr lang="en-US" sz="2400" dirty="0" smtClean="0">
                <a:latin typeface="Calisto MT" pitchFamily="18" charset="0"/>
              </a:rPr>
              <a:t>	3.  Monitor children’s progress toward goals</a:t>
            </a:r>
          </a:p>
          <a:p>
            <a:pPr marL="457200" indent="-457200" eaLnBrk="1" hangingPunct="1">
              <a:buNone/>
            </a:pPr>
            <a:r>
              <a:rPr lang="en-US" sz="2400" dirty="0" smtClean="0">
                <a:latin typeface="Calisto MT" pitchFamily="18" charset="0"/>
              </a:rPr>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457200" y="2692400"/>
            <a:ext cx="8229600" cy="2514600"/>
          </a:xfrm>
          <a:prstGeom prst="rect">
            <a:avLst/>
          </a:prstGeom>
        </p:spPr>
        <p:txBody>
          <a:bodyPr/>
          <a:lstStyle/>
          <a:p>
            <a:pPr algn="ctr" eaLnBrk="1" hangingPunct="1">
              <a:buFont typeface="Wingdings" pitchFamily="2" charset="2"/>
              <a:buNone/>
            </a:pPr>
            <a:r>
              <a:rPr lang="en-US" sz="4800" b="1" dirty="0" smtClean="0">
                <a:solidFill>
                  <a:srgbClr val="224568"/>
                </a:solidFill>
                <a:latin typeface="Calisto MT" pitchFamily="18" charset="0"/>
              </a:rPr>
              <a:t>Activity 2:  </a:t>
            </a:r>
          </a:p>
          <a:p>
            <a:pPr algn="ctr" eaLnBrk="1" hangingPunct="1">
              <a:buFont typeface="Wingdings" pitchFamily="2" charset="2"/>
              <a:buNone/>
            </a:pPr>
            <a:r>
              <a:rPr lang="en-US" sz="4800" b="1" dirty="0" smtClean="0">
                <a:solidFill>
                  <a:srgbClr val="224568"/>
                </a:solidFill>
                <a:latin typeface="Calisto MT" pitchFamily="18" charset="0"/>
              </a:rPr>
              <a:t>Implementation Rating Scale</a:t>
            </a:r>
          </a:p>
        </p:txBody>
      </p:sp>
      <p:sp>
        <p:nvSpPr>
          <p:cNvPr id="57347" name="Slide Number Placeholder 5"/>
          <p:cNvSpPr>
            <a:spLocks noGrp="1"/>
          </p:cNvSpPr>
          <p:nvPr>
            <p:ph type="sldNum" sz="quarter" idx="12"/>
          </p:nvPr>
        </p:nvSpPr>
        <p:spPr>
          <a:prstGeom prst="rect">
            <a:avLst/>
          </a:prstGeom>
          <a:noFill/>
        </p:spPr>
        <p:txBody>
          <a:bodyPr/>
          <a:lstStyle/>
          <a:p>
            <a:fld id="{70EA244A-BD9E-47AA-B6BF-4E040FDFF986}" type="slidenum">
              <a:rPr lang="en-US" smtClean="0"/>
              <a:pPr/>
              <a:t>27</a:t>
            </a:fld>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28</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000" dirty="0" smtClean="0">
                <a:latin typeface="Calisto MT" pitchFamily="18" charset="0"/>
              </a:rPr>
              <a:t>Small Group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533400" y="1219200"/>
            <a:ext cx="8229600" cy="5105400"/>
          </a:xfrm>
          <a:prstGeom prst="rect">
            <a:avLst/>
          </a:prstGeom>
        </p:spPr>
        <p:txBody>
          <a:bodyPr/>
          <a:lstStyle/>
          <a:p>
            <a:pPr marL="457200" indent="-457200" eaLnBrk="1" hangingPunct="1">
              <a:buFont typeface="+mj-lt"/>
              <a:buAutoNum type="arabicPeriod"/>
            </a:pPr>
            <a:r>
              <a:rPr lang="en-US" sz="2400" dirty="0" smtClean="0">
                <a:latin typeface="Calisto MT" pitchFamily="18" charset="0"/>
              </a:rPr>
              <a:t>Break into small groups – each assigned an area</a:t>
            </a:r>
          </a:p>
          <a:p>
            <a:pPr marL="457200" indent="-457200" eaLnBrk="1" hangingPunct="1">
              <a:buNone/>
            </a:pPr>
            <a:r>
              <a:rPr lang="en-US" sz="2400" dirty="0" smtClean="0">
                <a:latin typeface="Calisto MT" pitchFamily="18" charset="0"/>
              </a:rPr>
              <a:t>	A.  Referral (p. 2-4)</a:t>
            </a:r>
          </a:p>
          <a:p>
            <a:pPr marL="457200" indent="-457200" eaLnBrk="1" hangingPunct="1">
              <a:buNone/>
            </a:pPr>
            <a:r>
              <a:rPr lang="en-US" sz="2400" dirty="0" smtClean="0">
                <a:latin typeface="Calisto MT" pitchFamily="18" charset="0"/>
              </a:rPr>
              <a:t>	B.  Child Evaluation (p. 4-5)</a:t>
            </a:r>
          </a:p>
          <a:p>
            <a:pPr marL="457200" indent="-457200" eaLnBrk="1" hangingPunct="1">
              <a:buNone/>
            </a:pPr>
            <a:r>
              <a:rPr lang="en-US" sz="2400" dirty="0" smtClean="0">
                <a:latin typeface="Calisto MT" pitchFamily="18" charset="0"/>
              </a:rPr>
              <a:t>	C.  Eligibility Determination (p. 5-6)</a:t>
            </a:r>
          </a:p>
          <a:p>
            <a:pPr marL="457200" indent="-457200" eaLnBrk="1" hangingPunct="1">
              <a:buNone/>
            </a:pPr>
            <a:r>
              <a:rPr lang="en-US" sz="2400" dirty="0" smtClean="0">
                <a:latin typeface="Calisto MT" pitchFamily="18" charset="0"/>
              </a:rPr>
              <a:t>	D.  IEP Meeting (p. 6-8)</a:t>
            </a:r>
          </a:p>
          <a:p>
            <a:pPr marL="457200" indent="-457200" eaLnBrk="1" hangingPunct="1">
              <a:buNone/>
            </a:pPr>
            <a:r>
              <a:rPr lang="en-US" sz="2400" dirty="0" smtClean="0">
                <a:latin typeface="Calisto MT" pitchFamily="18" charset="0"/>
              </a:rPr>
              <a:t>	E.  Ongoing Intervention (p. 9-10)</a:t>
            </a:r>
          </a:p>
          <a:p>
            <a:pPr marL="457200" indent="-457200" eaLnBrk="1" hangingPunct="1">
              <a:buNone/>
            </a:pPr>
            <a:r>
              <a:rPr lang="en-US" sz="2400" dirty="0" smtClean="0">
                <a:latin typeface="Calisto MT" pitchFamily="18" charset="0"/>
              </a:rPr>
              <a:t>2.    Review the IEP process area assigned to your group</a:t>
            </a:r>
          </a:p>
          <a:p>
            <a:pPr marL="457200" indent="-457200" eaLnBrk="1" hangingPunct="1">
              <a:buNone/>
            </a:pPr>
            <a:r>
              <a:rPr lang="en-US" sz="2400" dirty="0" smtClean="0">
                <a:latin typeface="Calisto MT" pitchFamily="18" charset="0"/>
              </a:rPr>
              <a:t>	1.  Rate whether </a:t>
            </a:r>
            <a:r>
              <a:rPr lang="en-US" sz="2400" dirty="0" smtClean="0">
                <a:latin typeface="Calisto MT" pitchFamily="18" charset="0"/>
              </a:rPr>
              <a:t>you think the practices </a:t>
            </a:r>
            <a:r>
              <a:rPr lang="en-US" sz="2400" dirty="0" smtClean="0">
                <a:latin typeface="Calisto MT" pitchFamily="18" charset="0"/>
              </a:rPr>
              <a:t>are implemented, needs improvement, or not implemented</a:t>
            </a:r>
            <a:r>
              <a:rPr lang="en-US" sz="2400" dirty="0" smtClean="0">
                <a:latin typeface="Calisto MT" pitchFamily="18" charset="0"/>
              </a:rPr>
              <a:t>. </a:t>
            </a:r>
            <a:endParaRPr lang="en-US" sz="2400" dirty="0" smtClean="0">
              <a:latin typeface="Calisto MT" pitchFamily="18" charset="0"/>
            </a:endParaRPr>
          </a:p>
          <a:p>
            <a:pPr marL="457200" indent="-457200" eaLnBrk="1" hangingPunct="1">
              <a:buNone/>
            </a:pPr>
            <a:r>
              <a:rPr lang="en-US" sz="2400" dirty="0" smtClean="0">
                <a:latin typeface="Calisto MT" pitchFamily="18" charset="0"/>
              </a:rPr>
              <a:t>	2.  List some barriers for practices not well implemented.  </a:t>
            </a:r>
          </a:p>
          <a:p>
            <a:pPr marL="457200" indent="-457200" eaLnBrk="1" hangingPunct="1">
              <a:buNone/>
            </a:pPr>
            <a:r>
              <a:rPr lang="en-US" sz="2400" dirty="0" smtClean="0">
                <a:latin typeface="Calisto MT" pitchFamily="18" charset="0"/>
              </a:rPr>
              <a:t>3.  Share back with whole group</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29</a:t>
            </a:fld>
            <a:endParaRPr lang="en-US" dirty="0" smtClean="0"/>
          </a:p>
        </p:txBody>
      </p:sp>
      <p:sp>
        <p:nvSpPr>
          <p:cNvPr id="6" name="Title 5"/>
          <p:cNvSpPr>
            <a:spLocks noGrp="1"/>
          </p:cNvSpPr>
          <p:nvPr>
            <p:ph type="title" idx="4294967295"/>
          </p:nvPr>
        </p:nvSpPr>
        <p:spPr>
          <a:xfrm>
            <a:off x="457200" y="228600"/>
            <a:ext cx="8077200" cy="1143000"/>
          </a:xfrm>
        </p:spPr>
        <p:txBody>
          <a:bodyPr/>
          <a:lstStyle/>
          <a:p>
            <a:r>
              <a:rPr lang="en-US" sz="4800" dirty="0" smtClean="0">
                <a:latin typeface="Calisto MT" pitchFamily="18" charset="0"/>
              </a:rPr>
              <a:t>Application</a:t>
            </a:r>
            <a:endParaRPr lang="en-US" sz="4800" dirty="0">
              <a:latin typeface="Calisto MT" pitchFamily="18" charset="0"/>
            </a:endParaRPr>
          </a:p>
        </p:txBody>
      </p:sp>
      <p:sp>
        <p:nvSpPr>
          <p:cNvPr id="57349" name="Rectangle 3"/>
          <p:cNvSpPr>
            <a:spLocks noGrp="1" noChangeArrowheads="1"/>
          </p:cNvSpPr>
          <p:nvPr>
            <p:ph idx="4294967295"/>
          </p:nvPr>
        </p:nvSpPr>
        <p:spPr>
          <a:xfrm>
            <a:off x="685800" y="2438400"/>
            <a:ext cx="7696200" cy="2971800"/>
          </a:xfrm>
        </p:spPr>
        <p:txBody>
          <a:bodyPr/>
          <a:lstStyle/>
          <a:p>
            <a:pPr eaLnBrk="1" hangingPunct="1">
              <a:buFont typeface="Wingdings" pitchFamily="2" charset="2"/>
              <a:buNone/>
            </a:pPr>
            <a:r>
              <a:rPr lang="en-US" dirty="0" smtClean="0">
                <a:latin typeface="Calisto MT" pitchFamily="18" charset="0"/>
              </a:rPr>
              <a:t>	How could you use the flow chart and/or either activity  in your training and TA?</a:t>
            </a:r>
          </a:p>
          <a:p>
            <a:pPr eaLnBrk="1" hangingPunct="1">
              <a:buFont typeface="Wingdings" pitchFamily="2" charset="2"/>
              <a:buNone/>
            </a:pPr>
            <a:endParaRPr lang="en-US" dirty="0" smtClean="0">
              <a:latin typeface="Calisto MT" pitchFamily="18" charset="0"/>
            </a:endParaRPr>
          </a:p>
          <a:p>
            <a:pPr eaLnBrk="1" hangingPunct="1">
              <a:buFont typeface="Wingdings" pitchFamily="2" charset="2"/>
              <a:buNone/>
            </a:pPr>
            <a:r>
              <a:rPr lang="en-US" dirty="0" smtClean="0">
                <a:latin typeface="Calisto MT" pitchFamily="18" charset="0"/>
              </a:rPr>
              <a:t>	Are there any districts/programs already integrating outcomes with the IEP?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0"/>
            <a:ext cx="8229600" cy="1470025"/>
          </a:xfrm>
        </p:spPr>
        <p:txBody>
          <a:bodyPr/>
          <a:lstStyle/>
          <a:p>
            <a:r>
              <a:rPr lang="en-US" sz="4800" dirty="0" smtClean="0">
                <a:latin typeface="Calisto MT" pitchFamily="18" charset="0"/>
              </a:rPr>
              <a:t>Agenda</a:t>
            </a:r>
            <a:endParaRPr lang="en-US" sz="4800" dirty="0">
              <a:latin typeface="Calisto MT" pitchFamily="18" charset="0"/>
            </a:endParaRPr>
          </a:p>
        </p:txBody>
      </p:sp>
      <p:sp>
        <p:nvSpPr>
          <p:cNvPr id="2" name="Content Placeholder 1"/>
          <p:cNvSpPr>
            <a:spLocks noGrp="1"/>
          </p:cNvSpPr>
          <p:nvPr>
            <p:ph type="subTitle" idx="1"/>
          </p:nvPr>
        </p:nvSpPr>
        <p:spPr>
          <a:xfrm>
            <a:off x="457200" y="2209800"/>
            <a:ext cx="8305800" cy="3352800"/>
          </a:xfrm>
        </p:spPr>
        <p:txBody>
          <a:bodyPr/>
          <a:lstStyle/>
          <a:p>
            <a:pPr algn="l">
              <a:lnSpc>
                <a:spcPct val="150000"/>
              </a:lnSpc>
              <a:buFont typeface="Arial" pitchFamily="34" charset="0"/>
              <a:buChar char="•"/>
            </a:pPr>
            <a:r>
              <a:rPr lang="en-US" sz="2800" dirty="0" smtClean="0">
                <a:latin typeface="Calisto MT" pitchFamily="18" charset="0"/>
              </a:rPr>
              <a:t>  Integrating child outcomes and IEP process</a:t>
            </a:r>
          </a:p>
          <a:p>
            <a:pPr algn="l">
              <a:lnSpc>
                <a:spcPct val="150000"/>
              </a:lnSpc>
              <a:buFont typeface="Arial" pitchFamily="34" charset="0"/>
              <a:buChar char="•"/>
            </a:pPr>
            <a:r>
              <a:rPr lang="en-US" sz="2800" dirty="0" smtClean="0">
                <a:latin typeface="Calisto MT" pitchFamily="18" charset="0"/>
              </a:rPr>
              <a:t>  Communication strategies to build collaboration</a:t>
            </a:r>
          </a:p>
          <a:p>
            <a:pPr algn="l">
              <a:lnSpc>
                <a:spcPct val="150000"/>
              </a:lnSpc>
              <a:buFont typeface="Arial" pitchFamily="34" charset="0"/>
              <a:buChar char="•"/>
            </a:pPr>
            <a:r>
              <a:rPr lang="en-US" sz="2800" dirty="0" smtClean="0">
                <a:latin typeface="Calisto MT" pitchFamily="18" charset="0"/>
              </a:rPr>
              <a:t>  Involving families in the COSF discussion</a:t>
            </a:r>
          </a:p>
          <a:p>
            <a:pPr algn="l">
              <a:lnSpc>
                <a:spcPct val="150000"/>
              </a:lnSpc>
              <a:buFont typeface="Arial" pitchFamily="34" charset="0"/>
              <a:buChar char="•"/>
            </a:pPr>
            <a:r>
              <a:rPr lang="en-US" sz="2800" dirty="0" smtClean="0">
                <a:latin typeface="Calisto MT" pitchFamily="18" charset="0"/>
              </a:rPr>
              <a:t>  Involving families in the IEP process</a:t>
            </a:r>
            <a:endParaRPr lang="en-US" sz="2800" dirty="0">
              <a:latin typeface="Calisto MT" pitchFamily="18" charset="0"/>
            </a:endParaRPr>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3</a:t>
            </a:fld>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533400" y="2362201"/>
            <a:ext cx="8229600" cy="3276600"/>
          </a:xfrm>
          <a:prstGeom prst="rect">
            <a:avLst/>
          </a:prstGeom>
        </p:spPr>
        <p:txBody>
          <a:bodyPr/>
          <a:lstStyle/>
          <a:p>
            <a:pPr algn="ctr" eaLnBrk="1" hangingPunct="1">
              <a:buFont typeface="Wingdings" pitchFamily="2" charset="2"/>
              <a:buNone/>
            </a:pPr>
            <a:r>
              <a:rPr lang="en-US" sz="4800" b="1" dirty="0" smtClean="0">
                <a:solidFill>
                  <a:srgbClr val="224568"/>
                </a:solidFill>
              </a:rPr>
              <a:t>Activity 3:  </a:t>
            </a:r>
          </a:p>
          <a:p>
            <a:pPr algn="ctr" eaLnBrk="1" hangingPunct="1">
              <a:buFont typeface="Wingdings" pitchFamily="2" charset="2"/>
              <a:buNone/>
            </a:pPr>
            <a:r>
              <a:rPr lang="en-US" sz="4800" b="1" dirty="0" smtClean="0"/>
              <a:t>Materials for </a:t>
            </a:r>
            <a:r>
              <a:rPr lang="en-US" sz="4800" b="1" dirty="0" smtClean="0"/>
              <a:t>Informing Families about Outcomes Measurement</a:t>
            </a:r>
            <a:endParaRPr lang="en-US" sz="4800" b="1" dirty="0" smtClean="0">
              <a:solidFill>
                <a:srgbClr val="224568"/>
              </a:solidFill>
            </a:endParaRPr>
          </a:p>
        </p:txBody>
      </p:sp>
      <p:sp>
        <p:nvSpPr>
          <p:cNvPr id="57347" name="Slide Number Placeholder 5"/>
          <p:cNvSpPr>
            <a:spLocks noGrp="1"/>
          </p:cNvSpPr>
          <p:nvPr>
            <p:ph type="sldNum" sz="quarter" idx="12"/>
          </p:nvPr>
        </p:nvSpPr>
        <p:spPr>
          <a:noFill/>
        </p:spPr>
        <p:txBody>
          <a:bodyPr/>
          <a:lstStyle/>
          <a:p>
            <a:fld id="{70EA244A-BD9E-47AA-B6BF-4E040FDFF986}" type="slidenum">
              <a:rPr lang="en-US" smtClean="0"/>
              <a:pPr/>
              <a:t>30</a:t>
            </a:fld>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0"/>
            <a:ext cx="8077200" cy="1219200"/>
          </a:xfrm>
        </p:spPr>
        <p:txBody>
          <a:bodyPr/>
          <a:lstStyle/>
          <a:p>
            <a:r>
              <a:rPr lang="en-US" sz="4800" dirty="0" smtClean="0"/>
              <a:t>State Materials: Informing </a:t>
            </a:r>
            <a:br>
              <a:rPr lang="en-US" sz="4800" dirty="0" smtClean="0"/>
            </a:br>
            <a:r>
              <a:rPr lang="en-US" sz="4800" dirty="0" smtClean="0"/>
              <a:t>Families about Outcomes</a:t>
            </a:r>
            <a:endParaRPr lang="en-US" sz="4800" dirty="0"/>
          </a:p>
        </p:txBody>
      </p:sp>
      <p:sp>
        <p:nvSpPr>
          <p:cNvPr id="9"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31</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descr="C:\Users\cdwagner\AppData\Local\Microsoft\Windows\Temporary Internet Files\Content.IE5\A4RTB25I\MP90030892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743199"/>
            <a:ext cx="3630472" cy="2408213"/>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C:\Users\cdwagner\AppData\Local\Microsoft\Windows\Temporary Internet Files\Content.IE5\1VT9MW5J\MP90044220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2743198"/>
            <a:ext cx="3622975" cy="24082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32</a:t>
            </a:fld>
            <a:endParaRPr lang="en-US" dirty="0" smtClean="0"/>
          </a:p>
        </p:txBody>
      </p:sp>
      <p:sp>
        <p:nvSpPr>
          <p:cNvPr id="6" name="Title 5"/>
          <p:cNvSpPr>
            <a:spLocks noGrp="1"/>
          </p:cNvSpPr>
          <p:nvPr>
            <p:ph type="title" idx="4294967295"/>
          </p:nvPr>
        </p:nvSpPr>
        <p:spPr>
          <a:xfrm>
            <a:off x="685800" y="457200"/>
            <a:ext cx="8077200" cy="1143000"/>
          </a:xfrm>
        </p:spPr>
        <p:txBody>
          <a:bodyPr/>
          <a:lstStyle/>
          <a:p>
            <a:r>
              <a:rPr lang="en-US" sz="4000" dirty="0" smtClean="0">
                <a:latin typeface="Calisto MT" pitchFamily="18" charset="0"/>
              </a:rPr>
              <a:t>Small Group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533400" y="1600200"/>
            <a:ext cx="8229600" cy="3840163"/>
          </a:xfrm>
          <a:prstGeom prst="rect">
            <a:avLst/>
          </a:prstGeom>
        </p:spPr>
        <p:txBody>
          <a:bodyPr/>
          <a:lstStyle/>
          <a:p>
            <a:pPr marL="457200" indent="-457200" eaLnBrk="1" hangingPunct="1">
              <a:buFont typeface="+mj-lt"/>
              <a:buAutoNum type="arabicPeriod"/>
            </a:pPr>
            <a:r>
              <a:rPr lang="en-US" sz="2400" dirty="0" smtClean="0">
                <a:latin typeface="Calisto MT" pitchFamily="18" charset="0"/>
              </a:rPr>
              <a:t>Break into small groups – each assigned specific materials to review</a:t>
            </a:r>
          </a:p>
          <a:p>
            <a:pPr marL="457200" indent="-457200" eaLnBrk="1" hangingPunct="1">
              <a:buFont typeface="+mj-lt"/>
              <a:buAutoNum type="arabicPeriod"/>
            </a:pPr>
            <a:r>
              <a:rPr lang="en-US" sz="2400" dirty="0" smtClean="0">
                <a:latin typeface="Calisto MT" pitchFamily="18" charset="0"/>
              </a:rPr>
              <a:t>Review each material assigned to your group</a:t>
            </a:r>
          </a:p>
          <a:p>
            <a:pPr marL="457200" indent="-457200" eaLnBrk="1" hangingPunct="1">
              <a:buNone/>
            </a:pPr>
            <a:r>
              <a:rPr lang="en-US" sz="2400" dirty="0" smtClean="0">
                <a:latin typeface="Calisto MT" pitchFamily="18" charset="0"/>
              </a:rPr>
              <a:t>	1.  What do you like about it?</a:t>
            </a:r>
          </a:p>
          <a:p>
            <a:pPr marL="457200" indent="-457200" eaLnBrk="1" hangingPunct="1">
              <a:buNone/>
            </a:pPr>
            <a:r>
              <a:rPr lang="en-US" sz="2400" dirty="0" smtClean="0">
                <a:latin typeface="Calisto MT" pitchFamily="18" charset="0"/>
              </a:rPr>
              <a:t>	2.  What do you not like about it?</a:t>
            </a:r>
          </a:p>
          <a:p>
            <a:pPr marL="457200" indent="-457200" eaLnBrk="1" hangingPunct="1">
              <a:buNone/>
            </a:pPr>
            <a:r>
              <a:rPr lang="en-US" sz="2400" dirty="0" smtClean="0">
                <a:latin typeface="Calisto MT" pitchFamily="18" charset="0"/>
              </a:rPr>
              <a:t>	3.  Would you recommend something like it for TX?</a:t>
            </a:r>
          </a:p>
          <a:p>
            <a:pPr marL="457200" indent="-457200" eaLnBrk="1" hangingPunct="1">
              <a:buNone/>
            </a:pPr>
            <a:r>
              <a:rPr lang="en-US" sz="2400" dirty="0" smtClean="0">
                <a:latin typeface="Calisto MT" pitchFamily="18" charset="0"/>
              </a:rPr>
              <a:t>	4.  How would it be used (who would share it with whom and when)?</a:t>
            </a:r>
          </a:p>
          <a:p>
            <a:pPr marL="457200" indent="-457200" eaLnBrk="1" hangingPunct="1">
              <a:buNone/>
            </a:pPr>
            <a:r>
              <a:rPr lang="en-US" sz="2400" dirty="0" smtClean="0">
                <a:latin typeface="Calisto MT" pitchFamily="18" charset="0"/>
              </a:rPr>
              <a:t>3.  Share back with whole group</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457200" y="2365829"/>
            <a:ext cx="8229600" cy="3810000"/>
          </a:xfrm>
        </p:spPr>
        <p:txBody>
          <a:bodyPr/>
          <a:lstStyle/>
          <a:p>
            <a:r>
              <a:rPr lang="en-US" sz="2400" dirty="0" smtClean="0"/>
              <a:t>CONNECT: The Center to Mobilize Early Childhood Knowledge</a:t>
            </a:r>
            <a:br>
              <a:rPr lang="en-US" sz="2400" dirty="0" smtClean="0"/>
            </a:br>
            <a:r>
              <a:rPr lang="en-US" sz="2400" b="0" dirty="0" smtClean="0">
                <a:hlinkClick r:id="rId3"/>
              </a:rPr>
              <a:t>http://community.fpg.unc.edu/connect</a:t>
            </a:r>
            <a:r>
              <a:rPr lang="en-US" sz="2400" b="0" dirty="0" smtClean="0"/>
              <a:t> </a:t>
            </a:r>
            <a:br>
              <a:rPr lang="en-US" sz="2400" b="0" dirty="0" smtClean="0"/>
            </a:br>
            <a:r>
              <a:rPr lang="en-US" sz="2400" b="0" dirty="0" smtClean="0"/>
              <a:t/>
            </a:r>
            <a:br>
              <a:rPr lang="en-US" sz="2400" b="0" dirty="0" smtClean="0"/>
            </a:br>
            <a:r>
              <a:rPr lang="en-US" sz="2400" dirty="0" smtClean="0"/>
              <a:t>Communication strategies to build collaboration:  </a:t>
            </a:r>
            <a:r>
              <a:rPr lang="en-US" sz="2400" b="0" dirty="0" smtClean="0">
                <a:hlinkClick r:id="rId4"/>
              </a:rPr>
              <a:t>http://community.fpg.unc.edu/connect-modules/resources/handouts/CONNECT-Handout-3-1.pdf/download</a:t>
            </a:r>
            <a:r>
              <a:rPr lang="en-US" sz="2400" b="0" dirty="0" smtClean="0"/>
              <a:t>  </a:t>
            </a:r>
            <a:endParaRPr lang="en-US" sz="2400" dirty="0"/>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33</a:t>
            </a:fld>
            <a:endParaRPr lang="en-US" sz="1200" dirty="0">
              <a:latin typeface="Calisto MT" pitchFamily="18" charset="0"/>
            </a:endParaRPr>
          </a:p>
        </p:txBody>
      </p:sp>
      <p:sp>
        <p:nvSpPr>
          <p:cNvPr id="3" name="TextBox 2"/>
          <p:cNvSpPr txBox="1"/>
          <p:nvPr/>
        </p:nvSpPr>
        <p:spPr>
          <a:xfrm>
            <a:off x="685800" y="0"/>
            <a:ext cx="7620000" cy="1569660"/>
          </a:xfrm>
          <a:prstGeom prst="rect">
            <a:avLst/>
          </a:prstGeom>
          <a:noFill/>
        </p:spPr>
        <p:txBody>
          <a:bodyPr wrap="square" rtlCol="0">
            <a:spAutoFit/>
          </a:bodyPr>
          <a:lstStyle/>
          <a:p>
            <a:r>
              <a:rPr lang="en-US" sz="4800" dirty="0">
                <a:latin typeface="Calisto MT" pitchFamily="18" charset="0"/>
              </a:rPr>
              <a:t>Communication strategies to build collaboration</a:t>
            </a:r>
          </a:p>
        </p:txBody>
      </p:sp>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34</a:t>
            </a:fld>
            <a:endParaRPr lang="en-US" dirty="0" smtClean="0"/>
          </a:p>
        </p:txBody>
      </p:sp>
      <p:sp>
        <p:nvSpPr>
          <p:cNvPr id="6" name="Title 5"/>
          <p:cNvSpPr>
            <a:spLocks noGrp="1"/>
          </p:cNvSpPr>
          <p:nvPr>
            <p:ph type="title" idx="4294967295"/>
          </p:nvPr>
        </p:nvSpPr>
        <p:spPr>
          <a:xfrm>
            <a:off x="609600" y="228600"/>
            <a:ext cx="8077200" cy="1143000"/>
          </a:xfrm>
        </p:spPr>
        <p:txBody>
          <a:bodyPr/>
          <a:lstStyle/>
          <a:p>
            <a:r>
              <a:rPr lang="en-US" sz="4000" dirty="0" smtClean="0">
                <a:latin typeface="Calisto MT" pitchFamily="18" charset="0"/>
              </a:rPr>
              <a:t>Attending and Active Listening</a:t>
            </a:r>
            <a:endParaRPr lang="en-US" sz="4000" dirty="0">
              <a:latin typeface="Calisto MT" pitchFamily="18" charset="0"/>
            </a:endParaRPr>
          </a:p>
        </p:txBody>
      </p:sp>
      <p:sp>
        <p:nvSpPr>
          <p:cNvPr id="57349" name="Rectangle 3"/>
          <p:cNvSpPr>
            <a:spLocks noGrp="1" noChangeArrowheads="1"/>
          </p:cNvSpPr>
          <p:nvPr>
            <p:ph idx="4294967295"/>
          </p:nvPr>
        </p:nvSpPr>
        <p:spPr>
          <a:xfrm>
            <a:off x="457200" y="2590800"/>
            <a:ext cx="8382000" cy="3886200"/>
          </a:xfrm>
        </p:spPr>
        <p:txBody>
          <a:bodyPr/>
          <a:lstStyle/>
          <a:p>
            <a:pPr marL="457200" indent="-457200" eaLnBrk="1" hangingPunct="1">
              <a:buNone/>
            </a:pPr>
            <a:r>
              <a:rPr lang="en-US" sz="2200" b="1" dirty="0" smtClean="0">
                <a:latin typeface="Calisto MT" pitchFamily="18" charset="0"/>
              </a:rPr>
              <a:t>Body language</a:t>
            </a:r>
            <a:r>
              <a:rPr lang="en-US" sz="2200" dirty="0" smtClean="0">
                <a:latin typeface="Calisto MT" pitchFamily="18" charset="0"/>
              </a:rPr>
              <a:t>:  physical posture is relaxed to show openness, interest, and </a:t>
            </a:r>
            <a:r>
              <a:rPr lang="en-US" sz="2200" dirty="0" smtClean="0">
                <a:latin typeface="Calisto MT" pitchFamily="18" charset="0"/>
              </a:rPr>
              <a:t>empathy.</a:t>
            </a:r>
            <a:endParaRPr lang="en-US" sz="2200" dirty="0" smtClean="0">
              <a:latin typeface="Calisto MT" pitchFamily="18" charset="0"/>
            </a:endParaRPr>
          </a:p>
          <a:p>
            <a:pPr marL="457200" indent="-457200" eaLnBrk="1" hangingPunct="1">
              <a:buNone/>
            </a:pPr>
            <a:r>
              <a:rPr lang="en-US" sz="2200" b="1" dirty="0" smtClean="0">
                <a:latin typeface="Calisto MT" pitchFamily="18" charset="0"/>
              </a:rPr>
              <a:t>Reflecting content and feelings</a:t>
            </a:r>
            <a:r>
              <a:rPr lang="en-US" sz="2200" dirty="0" smtClean="0">
                <a:latin typeface="Calisto MT" pitchFamily="18" charset="0"/>
              </a:rPr>
              <a:t>:  Using your own words to identify the content and feelings in a message is one way to let the speaker know you </a:t>
            </a:r>
            <a:r>
              <a:rPr lang="en-US" sz="2200" dirty="0" smtClean="0">
                <a:latin typeface="Calisto MT" pitchFamily="18" charset="0"/>
              </a:rPr>
              <a:t>understand.</a:t>
            </a:r>
            <a:endParaRPr lang="en-US" sz="2200" dirty="0" smtClean="0">
              <a:latin typeface="Calisto MT" pitchFamily="18" charset="0"/>
            </a:endParaRPr>
          </a:p>
          <a:p>
            <a:pPr marL="457200" indent="-457200" eaLnBrk="1" hangingPunct="1">
              <a:buNone/>
            </a:pPr>
            <a:r>
              <a:rPr lang="en-US" sz="2200" b="1" dirty="0" smtClean="0">
                <a:latin typeface="Calisto MT" pitchFamily="18" charset="0"/>
              </a:rPr>
              <a:t>Encouraging and affirming</a:t>
            </a:r>
            <a:r>
              <a:rPr lang="en-US" sz="2200" dirty="0" smtClean="0">
                <a:latin typeface="Calisto MT" pitchFamily="18" charset="0"/>
              </a:rPr>
              <a:t>:  Acknowledging the speaker through simple verbalizations encourages the speaker to continue.  </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35</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000" dirty="0" smtClean="0">
                <a:latin typeface="Calisto MT" pitchFamily="18" charset="0"/>
              </a:rPr>
              <a:t>Seeking and Verifying</a:t>
            </a:r>
            <a:endParaRPr lang="en-US" sz="4000" dirty="0">
              <a:latin typeface="Calisto MT" pitchFamily="18" charset="0"/>
            </a:endParaRPr>
          </a:p>
        </p:txBody>
      </p:sp>
      <p:sp>
        <p:nvSpPr>
          <p:cNvPr id="57349" name="Rectangle 3"/>
          <p:cNvSpPr>
            <a:spLocks noGrp="1" noChangeArrowheads="1"/>
          </p:cNvSpPr>
          <p:nvPr>
            <p:ph idx="4294967295"/>
          </p:nvPr>
        </p:nvSpPr>
        <p:spPr>
          <a:xfrm>
            <a:off x="457200" y="2184903"/>
            <a:ext cx="8229600" cy="3840163"/>
          </a:xfrm>
        </p:spPr>
        <p:txBody>
          <a:bodyPr/>
          <a:lstStyle/>
          <a:p>
            <a:pPr marL="457200" indent="-457200" eaLnBrk="1" hangingPunct="1">
              <a:buNone/>
            </a:pPr>
            <a:r>
              <a:rPr lang="en-US" sz="2000" b="1" dirty="0" smtClean="0">
                <a:latin typeface="Calisto MT" pitchFamily="18" charset="0"/>
              </a:rPr>
              <a:t>Questioning</a:t>
            </a:r>
            <a:r>
              <a:rPr lang="en-US" sz="2000" dirty="0" smtClean="0">
                <a:latin typeface="Calisto MT" pitchFamily="18" charset="0"/>
              </a:rPr>
              <a:t>:  Using different types of questions gives you information that helps to define preferences and strengths, as well as issues and concerns</a:t>
            </a:r>
          </a:p>
          <a:p>
            <a:pPr marL="457200" indent="-457200" eaLnBrk="1" hangingPunct="1">
              <a:buNone/>
            </a:pPr>
            <a:r>
              <a:rPr lang="en-US" sz="2000" b="1" dirty="0" smtClean="0">
                <a:latin typeface="Calisto MT" pitchFamily="18" charset="0"/>
              </a:rPr>
              <a:t>Silence</a:t>
            </a:r>
            <a:r>
              <a:rPr lang="en-US" sz="2000" dirty="0" smtClean="0">
                <a:latin typeface="Calisto MT" pitchFamily="18" charset="0"/>
              </a:rPr>
              <a:t>:  Waiting patiently and quietly gives the speaker time to think before answering a question and lets the speaker know you want to hear from him/her.</a:t>
            </a:r>
          </a:p>
          <a:p>
            <a:pPr marL="457200" indent="-457200" eaLnBrk="1" hangingPunct="1">
              <a:buNone/>
            </a:pPr>
            <a:r>
              <a:rPr lang="en-US" sz="2000" b="1" dirty="0" smtClean="0">
                <a:latin typeface="Calisto MT" pitchFamily="18" charset="0"/>
              </a:rPr>
              <a:t>Clarifying and validating</a:t>
            </a:r>
            <a:r>
              <a:rPr lang="en-US" sz="2000" dirty="0" smtClean="0">
                <a:latin typeface="Calisto MT" pitchFamily="18" charset="0"/>
              </a:rPr>
              <a:t>:  Restarting the main message and asking if your understanding of what has been said is correct can help avoid misunderstandings.</a:t>
            </a:r>
          </a:p>
          <a:p>
            <a:pPr marL="457200" indent="-457200" eaLnBrk="1" hangingPunct="1">
              <a:buNone/>
            </a:pPr>
            <a:r>
              <a:rPr lang="en-US" sz="2000" b="1" dirty="0" smtClean="0">
                <a:latin typeface="Calisto MT" pitchFamily="18" charset="0"/>
              </a:rPr>
              <a:t>Summarizing</a:t>
            </a:r>
            <a:r>
              <a:rPr lang="en-US" sz="2000" dirty="0" smtClean="0">
                <a:latin typeface="Calisto MT" pitchFamily="18" charset="0"/>
              </a:rPr>
              <a:t>:  Pulling together the main points of the discussion into a brief statement is a good way of obtaining closure.</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36</a:t>
            </a:fld>
            <a:endParaRPr lang="en-US" dirty="0" smtClean="0"/>
          </a:p>
        </p:txBody>
      </p:sp>
      <p:sp>
        <p:nvSpPr>
          <p:cNvPr id="6" name="Title 5"/>
          <p:cNvSpPr>
            <a:spLocks noGrp="1"/>
          </p:cNvSpPr>
          <p:nvPr>
            <p:ph type="title" idx="4294967295"/>
          </p:nvPr>
        </p:nvSpPr>
        <p:spPr>
          <a:xfrm>
            <a:off x="457200" y="228600"/>
            <a:ext cx="8077200" cy="1143000"/>
          </a:xfrm>
        </p:spPr>
        <p:txBody>
          <a:bodyPr/>
          <a:lstStyle/>
          <a:p>
            <a:r>
              <a:rPr lang="en-US" sz="4000" dirty="0" smtClean="0">
                <a:latin typeface="Calisto MT" pitchFamily="18" charset="0"/>
              </a:rPr>
              <a:t>Joining and Supporting</a:t>
            </a:r>
            <a:endParaRPr lang="en-US" sz="4000" dirty="0">
              <a:latin typeface="Calisto MT" pitchFamily="18" charset="0"/>
            </a:endParaRPr>
          </a:p>
        </p:txBody>
      </p:sp>
      <p:sp>
        <p:nvSpPr>
          <p:cNvPr id="57349" name="Rectangle 3"/>
          <p:cNvSpPr>
            <a:spLocks noGrp="1" noChangeArrowheads="1"/>
          </p:cNvSpPr>
          <p:nvPr>
            <p:ph idx="4294967295"/>
          </p:nvPr>
        </p:nvSpPr>
        <p:spPr>
          <a:xfrm>
            <a:off x="533400" y="2286000"/>
            <a:ext cx="8229600" cy="3840163"/>
          </a:xfrm>
        </p:spPr>
        <p:txBody>
          <a:bodyPr/>
          <a:lstStyle/>
          <a:p>
            <a:pPr marL="457200" indent="-457200" eaLnBrk="1" hangingPunct="1">
              <a:buNone/>
            </a:pPr>
            <a:r>
              <a:rPr lang="en-US" sz="2400" b="1" dirty="0" smtClean="0">
                <a:latin typeface="Calisto MT" pitchFamily="18" charset="0"/>
              </a:rPr>
              <a:t>Building</a:t>
            </a:r>
            <a:r>
              <a:rPr lang="en-US" sz="2400" dirty="0" smtClean="0">
                <a:latin typeface="Calisto MT" pitchFamily="18" charset="0"/>
              </a:rPr>
              <a:t>:  Adding to the speaker’s ideas lets the other person know you value their input and that you have something to contribute.</a:t>
            </a:r>
          </a:p>
          <a:p>
            <a:pPr marL="457200" indent="-457200" eaLnBrk="1" hangingPunct="1">
              <a:buNone/>
            </a:pPr>
            <a:r>
              <a:rPr lang="en-US" sz="2400" b="1" dirty="0" smtClean="0">
                <a:latin typeface="Calisto MT" pitchFamily="18" charset="0"/>
              </a:rPr>
              <a:t>Informing</a:t>
            </a:r>
            <a:r>
              <a:rPr lang="en-US" sz="2400" dirty="0" smtClean="0">
                <a:latin typeface="Calisto MT" pitchFamily="18" charset="0"/>
              </a:rPr>
              <a:t>:  Sharing information and knowledge enhances understanding and addresses the speaker’s needs.</a:t>
            </a:r>
          </a:p>
          <a:p>
            <a:pPr marL="457200" indent="-457200" eaLnBrk="1" hangingPunct="1">
              <a:buNone/>
            </a:pPr>
            <a:r>
              <a:rPr lang="en-US" sz="2400" b="1" dirty="0" smtClean="0">
                <a:latin typeface="Calisto MT" pitchFamily="18" charset="0"/>
              </a:rPr>
              <a:t>Seeking consensus</a:t>
            </a:r>
            <a:r>
              <a:rPr lang="en-US" sz="2400" dirty="0" smtClean="0">
                <a:latin typeface="Calisto MT" pitchFamily="18" charset="0"/>
              </a:rPr>
              <a:t>:  Reaching agreement is important to ensure that everyone involved understands the goals and the ways of achieving them together.</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457200" y="2362201"/>
            <a:ext cx="8229600" cy="3657600"/>
          </a:xfrm>
          <a:prstGeom prst="rect">
            <a:avLst/>
          </a:prstGeom>
        </p:spPr>
        <p:txBody>
          <a:bodyPr/>
          <a:lstStyle/>
          <a:p>
            <a:pPr algn="ctr" eaLnBrk="1" hangingPunct="1">
              <a:buFont typeface="Wingdings" pitchFamily="2" charset="2"/>
              <a:buNone/>
            </a:pPr>
            <a:r>
              <a:rPr lang="en-US" sz="4800" b="1" dirty="0" smtClean="0">
                <a:solidFill>
                  <a:srgbClr val="224568"/>
                </a:solidFill>
                <a:latin typeface="Calisto MT" pitchFamily="18" charset="0"/>
              </a:rPr>
              <a:t>Activity 4:  </a:t>
            </a:r>
          </a:p>
          <a:p>
            <a:pPr algn="ctr" eaLnBrk="1" hangingPunct="1">
              <a:buFont typeface="Wingdings" pitchFamily="2" charset="2"/>
              <a:buNone/>
            </a:pPr>
            <a:r>
              <a:rPr lang="en-US" sz="4800" b="1" dirty="0" smtClean="0">
                <a:solidFill>
                  <a:srgbClr val="224568"/>
                </a:solidFill>
                <a:latin typeface="Calisto MT" pitchFamily="18" charset="0"/>
              </a:rPr>
              <a:t>Communication Strategies—Observation Checklist</a:t>
            </a:r>
          </a:p>
        </p:txBody>
      </p:sp>
      <p:sp>
        <p:nvSpPr>
          <p:cNvPr id="57347" name="Slide Number Placeholder 5"/>
          <p:cNvSpPr>
            <a:spLocks noGrp="1"/>
          </p:cNvSpPr>
          <p:nvPr>
            <p:ph type="sldNum" sz="quarter" idx="12"/>
          </p:nvPr>
        </p:nvSpPr>
        <p:spPr>
          <a:prstGeom prst="rect">
            <a:avLst/>
          </a:prstGeom>
          <a:noFill/>
        </p:spPr>
        <p:txBody>
          <a:bodyPr/>
          <a:lstStyle/>
          <a:p>
            <a:fld id="{70EA244A-BD9E-47AA-B6BF-4E040FDFF986}" type="slidenum">
              <a:rPr lang="en-US" smtClean="0"/>
              <a:pPr/>
              <a:t>37</a:t>
            </a:fld>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38</a:t>
            </a:fld>
            <a:endParaRPr lang="en-US" dirty="0" smtClean="0"/>
          </a:p>
        </p:txBody>
      </p:sp>
      <p:sp>
        <p:nvSpPr>
          <p:cNvPr id="6" name="Title 5"/>
          <p:cNvSpPr>
            <a:spLocks noGrp="1"/>
          </p:cNvSpPr>
          <p:nvPr>
            <p:ph type="title" idx="4294967295"/>
          </p:nvPr>
        </p:nvSpPr>
        <p:spPr>
          <a:xfrm>
            <a:off x="533400" y="533400"/>
            <a:ext cx="8077200" cy="1143000"/>
          </a:xfrm>
        </p:spPr>
        <p:txBody>
          <a:bodyPr/>
          <a:lstStyle/>
          <a:p>
            <a:r>
              <a:rPr lang="en-US" sz="4000" dirty="0" smtClean="0">
                <a:latin typeface="Calisto MT" pitchFamily="18" charset="0"/>
              </a:rPr>
              <a:t>Activity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685800" y="1905000"/>
            <a:ext cx="7848600" cy="3840163"/>
          </a:xfrm>
          <a:prstGeom prst="rect">
            <a:avLst/>
          </a:prstGeom>
        </p:spPr>
        <p:txBody>
          <a:bodyPr/>
          <a:lstStyle/>
          <a:p>
            <a:pPr marL="457200" indent="-457200" eaLnBrk="1" hangingPunct="1">
              <a:buNone/>
            </a:pPr>
            <a:r>
              <a:rPr lang="en-US" sz="2800" dirty="0" smtClean="0">
                <a:latin typeface="Calisto MT" pitchFamily="18" charset="0"/>
              </a:rPr>
              <a:t>1.  Observe videos</a:t>
            </a:r>
          </a:p>
          <a:p>
            <a:pPr lvl="1" indent="-342900" eaLnBrk="1" hangingPunct="1">
              <a:buFont typeface="Arial" pitchFamily="34" charset="0"/>
              <a:buChar char="•"/>
            </a:pPr>
            <a:r>
              <a:rPr lang="en-US" dirty="0" smtClean="0">
                <a:latin typeface="Calisto MT" pitchFamily="18" charset="0"/>
              </a:rPr>
              <a:t>Using observation checklist, indicate if the practice occurs</a:t>
            </a:r>
          </a:p>
          <a:p>
            <a:pPr lvl="1" indent="-342900" eaLnBrk="1" hangingPunct="1">
              <a:buFont typeface="Arial" pitchFamily="34" charset="0"/>
              <a:buChar char="•"/>
            </a:pPr>
            <a:r>
              <a:rPr lang="en-US" dirty="0" smtClean="0">
                <a:latin typeface="Calisto MT" pitchFamily="18" charset="0"/>
              </a:rPr>
              <a:t>Make notes about examples you observed</a:t>
            </a:r>
          </a:p>
          <a:p>
            <a:pPr marL="857250" lvl="1" indent="-457200" eaLnBrk="1" hangingPunct="1">
              <a:buNone/>
            </a:pPr>
            <a:endParaRPr lang="en-US" dirty="0" smtClean="0">
              <a:latin typeface="Calisto MT" pitchFamily="18" charset="0"/>
            </a:endParaRPr>
          </a:p>
          <a:p>
            <a:pPr marL="457200" indent="-457200" eaLnBrk="1" hangingPunct="1">
              <a:buNone/>
            </a:pPr>
            <a:r>
              <a:rPr lang="en-US" sz="2800" dirty="0" smtClean="0">
                <a:latin typeface="Calisto MT" pitchFamily="18" charset="0"/>
              </a:rPr>
              <a:t>2.  Share back with whole group</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39</a:t>
            </a:fld>
            <a:endParaRPr lang="en-US" dirty="0" smtClean="0"/>
          </a:p>
        </p:txBody>
      </p:sp>
      <p:sp>
        <p:nvSpPr>
          <p:cNvPr id="6" name="Title 5"/>
          <p:cNvSpPr>
            <a:spLocks noGrp="1"/>
          </p:cNvSpPr>
          <p:nvPr>
            <p:ph type="title" idx="4294967295"/>
          </p:nvPr>
        </p:nvSpPr>
        <p:spPr>
          <a:xfrm>
            <a:off x="381000" y="228600"/>
            <a:ext cx="8077200" cy="1143000"/>
          </a:xfrm>
        </p:spPr>
        <p:txBody>
          <a:bodyPr/>
          <a:lstStyle/>
          <a:p>
            <a:r>
              <a:rPr lang="en-US" sz="4800" dirty="0" smtClean="0">
                <a:latin typeface="Calisto MT" pitchFamily="18" charset="0"/>
              </a:rPr>
              <a:t>Application</a:t>
            </a:r>
            <a:endParaRPr lang="en-US" sz="4800" dirty="0">
              <a:latin typeface="Calisto MT" pitchFamily="18" charset="0"/>
            </a:endParaRPr>
          </a:p>
        </p:txBody>
      </p:sp>
      <p:sp>
        <p:nvSpPr>
          <p:cNvPr id="57349" name="Rectangle 3"/>
          <p:cNvSpPr>
            <a:spLocks noGrp="1" noChangeArrowheads="1"/>
          </p:cNvSpPr>
          <p:nvPr>
            <p:ph idx="4294967295"/>
          </p:nvPr>
        </p:nvSpPr>
        <p:spPr>
          <a:xfrm>
            <a:off x="609600" y="2209800"/>
            <a:ext cx="7696200" cy="3581400"/>
          </a:xfrm>
        </p:spPr>
        <p:txBody>
          <a:bodyPr/>
          <a:lstStyle/>
          <a:p>
            <a:pPr algn="ctr" eaLnBrk="1" hangingPunct="1">
              <a:buFont typeface="Wingdings" pitchFamily="2" charset="2"/>
              <a:buNone/>
            </a:pPr>
            <a:r>
              <a:rPr lang="en-US" dirty="0" smtClean="0"/>
              <a:t>How could you use the communication strategies information and/or activity in your training and TA?</a:t>
            </a:r>
          </a:p>
          <a:p>
            <a:pPr algn="ctr" eaLnBrk="1" hangingPunct="1">
              <a:buFont typeface="Wingdings" pitchFamily="2" charset="2"/>
              <a:buNone/>
            </a:pPr>
            <a:endParaRPr lang="en-US" dirty="0" smtClean="0"/>
          </a:p>
          <a:p>
            <a:pPr algn="ctr" eaLnBrk="1" hangingPunct="1">
              <a:buFont typeface="Wingdings" pitchFamily="2" charset="2"/>
              <a:buNone/>
            </a:pPr>
            <a:r>
              <a:rPr lang="en-US" dirty="0" smtClean="0"/>
              <a:t>What experiences and/or resources do you currently use in your TA to enhance communication skills?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295195" y="152400"/>
            <a:ext cx="8534400" cy="1470025"/>
          </a:xfrm>
        </p:spPr>
        <p:txBody>
          <a:bodyPr/>
          <a:lstStyle/>
          <a:p>
            <a:pPr algn="ctr"/>
            <a:r>
              <a:rPr lang="en-US" sz="4000" dirty="0" smtClean="0">
                <a:latin typeface="Calisto MT" pitchFamily="18" charset="0"/>
              </a:rPr>
              <a:t>Integrating child outcomes measurement into the IEP Process</a:t>
            </a:r>
            <a:endParaRPr lang="en-US" sz="4000" dirty="0">
              <a:latin typeface="Calisto MT" pitchFamily="18" charset="0"/>
            </a:endParaRPr>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a:t>
            </a:fld>
            <a:endParaRPr lang="en-US" sz="1200" dirty="0">
              <a:latin typeface="Calisto MT" pitchFamily="18" charset="0"/>
            </a:endParaRPr>
          </a:p>
        </p:txBody>
      </p:sp>
      <p:pic>
        <p:nvPicPr>
          <p:cNvPr id="433156" name="Picture 4"/>
          <p:cNvPicPr>
            <a:picLocks noChangeAspect="1" noChangeArrowheads="1"/>
          </p:cNvPicPr>
          <p:nvPr/>
        </p:nvPicPr>
        <p:blipFill>
          <a:blip r:embed="rId3" cstate="print"/>
          <a:srcRect/>
          <a:stretch>
            <a:fillRect/>
          </a:stretch>
        </p:blipFill>
        <p:spPr bwMode="auto">
          <a:xfrm>
            <a:off x="1981200" y="2427593"/>
            <a:ext cx="5581810" cy="336617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8" descr="151_5167"/>
          <p:cNvPicPr>
            <a:picLocks noGrp="1" noChangeAspect="1" noChangeArrowheads="1"/>
          </p:cNvPicPr>
          <p:nvPr>
            <p:ph idx="1"/>
          </p:nvPr>
        </p:nvPicPr>
        <p:blipFill>
          <a:blip r:embed="rId3" cstate="print"/>
          <a:stretch>
            <a:fillRect/>
          </a:stretch>
        </p:blipFill>
        <p:spPr>
          <a:xfrm>
            <a:off x="5495528" y="1951037"/>
            <a:ext cx="3165872" cy="4221163"/>
          </a:xfrm>
          <a:prstGeom prst="rect">
            <a:avLst/>
          </a:prstGeom>
          <a:noFill/>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40</a:t>
            </a:fld>
            <a:endParaRPr lang="en-US" sz="1200" dirty="0">
              <a:latin typeface="Calisto MT" pitchFamily="18" charset="0"/>
            </a:endParaRPr>
          </a:p>
        </p:txBody>
      </p:sp>
      <p:sp>
        <p:nvSpPr>
          <p:cNvPr id="2" name="TextBox 1"/>
          <p:cNvSpPr txBox="1"/>
          <p:nvPr/>
        </p:nvSpPr>
        <p:spPr>
          <a:xfrm>
            <a:off x="76200" y="2667000"/>
            <a:ext cx="5334000" cy="2308324"/>
          </a:xfrm>
          <a:prstGeom prst="rect">
            <a:avLst/>
          </a:prstGeom>
          <a:noFill/>
        </p:spPr>
        <p:txBody>
          <a:bodyPr wrap="square" rtlCol="0">
            <a:spAutoFit/>
          </a:bodyPr>
          <a:lstStyle/>
          <a:p>
            <a:r>
              <a:rPr lang="en-US" sz="4800" b="1" dirty="0" smtClean="0">
                <a:latin typeface="Calisto MT" pitchFamily="18" charset="0"/>
              </a:rPr>
              <a:t>Involving Families in the COSF Process</a:t>
            </a:r>
            <a:endParaRPr lang="en-US" sz="4800" b="1" dirty="0">
              <a:latin typeface="Calisto MT"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idx="4294967295"/>
          </p:nvPr>
        </p:nvSpPr>
        <p:spPr>
          <a:xfrm>
            <a:off x="381000" y="152400"/>
            <a:ext cx="8077200" cy="1143000"/>
          </a:xfrm>
        </p:spPr>
        <p:txBody>
          <a:bodyPr/>
          <a:lstStyle/>
          <a:p>
            <a:pPr eaLnBrk="1" hangingPunct="1">
              <a:defRPr/>
            </a:pPr>
            <a:r>
              <a:rPr lang="en-US" sz="4800" dirty="0" smtClean="0">
                <a:latin typeface="Calisto MT" pitchFamily="18" charset="0"/>
              </a:rPr>
              <a:t>Informing Families</a:t>
            </a:r>
          </a:p>
        </p:txBody>
      </p:sp>
      <p:sp>
        <p:nvSpPr>
          <p:cNvPr id="50181" name="Rectangle 3"/>
          <p:cNvSpPr>
            <a:spLocks noGrp="1" noChangeArrowheads="1"/>
          </p:cNvSpPr>
          <p:nvPr>
            <p:ph idx="4294967295"/>
          </p:nvPr>
        </p:nvSpPr>
        <p:spPr>
          <a:xfrm>
            <a:off x="609600" y="2364695"/>
            <a:ext cx="8229600" cy="3634972"/>
          </a:xfrm>
        </p:spPr>
        <p:txBody>
          <a:bodyPr/>
          <a:lstStyle/>
          <a:p>
            <a:pPr eaLnBrk="1" hangingPunct="1">
              <a:buNone/>
            </a:pPr>
            <a:r>
              <a:rPr lang="en-US" dirty="0" smtClean="0">
                <a:latin typeface="Calisto MT" pitchFamily="18" charset="0"/>
              </a:rPr>
              <a:t>What is being done to inform families about</a:t>
            </a:r>
          </a:p>
          <a:p>
            <a:pPr eaLnBrk="1" hangingPunct="1">
              <a:buNone/>
            </a:pPr>
            <a:r>
              <a:rPr lang="en-US" dirty="0" smtClean="0">
                <a:latin typeface="Calisto MT" pitchFamily="18" charset="0"/>
              </a:rPr>
              <a:t>the data collection?</a:t>
            </a:r>
          </a:p>
          <a:p>
            <a:pPr lvl="1" eaLnBrk="1" hangingPunct="1"/>
            <a:r>
              <a:rPr lang="en-US" sz="3200" dirty="0" smtClean="0">
                <a:latin typeface="Calisto MT" pitchFamily="18" charset="0"/>
              </a:rPr>
              <a:t>Why it is occurring</a:t>
            </a:r>
          </a:p>
          <a:p>
            <a:pPr lvl="1" eaLnBrk="1" hangingPunct="1"/>
            <a:r>
              <a:rPr lang="en-US" sz="3200" dirty="0" smtClean="0">
                <a:latin typeface="Calisto MT" pitchFamily="18" charset="0"/>
              </a:rPr>
              <a:t>What it involves</a:t>
            </a:r>
          </a:p>
          <a:p>
            <a:pPr lvl="1" eaLnBrk="1" hangingPunct="1"/>
            <a:r>
              <a:rPr lang="en-US" sz="3200" dirty="0" smtClean="0">
                <a:latin typeface="Calisto MT" pitchFamily="18" charset="0"/>
              </a:rPr>
              <a:t>What it means for them and their child</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41</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idx="4294967295"/>
          </p:nvPr>
        </p:nvSpPr>
        <p:spPr>
          <a:xfrm>
            <a:off x="457200" y="152400"/>
            <a:ext cx="8077200" cy="1143000"/>
          </a:xfrm>
        </p:spPr>
        <p:txBody>
          <a:bodyPr/>
          <a:lstStyle/>
          <a:p>
            <a:pPr eaLnBrk="1" hangingPunct="1">
              <a:defRPr/>
            </a:pPr>
            <a:r>
              <a:rPr lang="en-US" sz="4800" dirty="0" smtClean="0">
                <a:latin typeface="Calisto MT" pitchFamily="18" charset="0"/>
              </a:rPr>
              <a:t>Preparing Families</a:t>
            </a:r>
          </a:p>
        </p:txBody>
      </p:sp>
      <p:sp>
        <p:nvSpPr>
          <p:cNvPr id="52229" name="Rectangle 3"/>
          <p:cNvSpPr>
            <a:spLocks noGrp="1" noChangeArrowheads="1"/>
          </p:cNvSpPr>
          <p:nvPr>
            <p:ph idx="4294967295"/>
          </p:nvPr>
        </p:nvSpPr>
        <p:spPr>
          <a:xfrm>
            <a:off x="457200" y="2332037"/>
            <a:ext cx="8229600" cy="3840163"/>
          </a:xfrm>
        </p:spPr>
        <p:txBody>
          <a:bodyPr/>
          <a:lstStyle/>
          <a:p>
            <a:pPr eaLnBrk="1" hangingPunct="1"/>
            <a:r>
              <a:rPr lang="en-US" dirty="0" smtClean="0">
                <a:latin typeface="Calisto MT" pitchFamily="18" charset="0"/>
              </a:rPr>
              <a:t>Helping families be active participants in the discussion</a:t>
            </a:r>
          </a:p>
          <a:p>
            <a:pPr lvl="1" eaLnBrk="1" hangingPunct="1"/>
            <a:r>
              <a:rPr lang="en-US" sz="3200" b="1" dirty="0" smtClean="0">
                <a:solidFill>
                  <a:srgbClr val="C00000"/>
                </a:solidFill>
                <a:latin typeface="Calisto MT" pitchFamily="18" charset="0"/>
              </a:rPr>
              <a:t>What is working?</a:t>
            </a:r>
          </a:p>
          <a:p>
            <a:pPr lvl="1" eaLnBrk="1" hangingPunct="1"/>
            <a:r>
              <a:rPr lang="en-US" sz="3200" b="1" dirty="0" smtClean="0">
                <a:solidFill>
                  <a:srgbClr val="C00000"/>
                </a:solidFill>
                <a:latin typeface="Calisto MT" pitchFamily="18" charset="0"/>
              </a:rPr>
              <a:t>What is not working?</a:t>
            </a:r>
          </a:p>
          <a:p>
            <a:pPr eaLnBrk="1" hangingPunct="1"/>
            <a:r>
              <a:rPr lang="en-US" dirty="0" smtClean="0">
                <a:latin typeface="Calisto MT" pitchFamily="18" charset="0"/>
              </a:rPr>
              <a:t>General principle:  Families need to know what to expect</a:t>
            </a:r>
          </a:p>
          <a:p>
            <a:pPr eaLnBrk="1" hangingPunct="1"/>
            <a:endParaRPr lang="en-US" dirty="0" smtClean="0">
              <a:latin typeface="Calisto MT" pitchFamily="18" charset="0"/>
            </a:endParaRP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42</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pPr eaLnBrk="1" hangingPunct="1">
              <a:defRPr/>
            </a:pPr>
            <a:r>
              <a:rPr lang="en-US" sz="4000" dirty="0" smtClean="0"/>
              <a:t>What Do We Expect </a:t>
            </a:r>
            <a:br>
              <a:rPr lang="en-US" sz="4000" dirty="0" smtClean="0"/>
            </a:br>
            <a:r>
              <a:rPr lang="en-US" sz="4000" dirty="0" smtClean="0"/>
              <a:t>from Families</a:t>
            </a:r>
          </a:p>
        </p:txBody>
      </p:sp>
      <p:sp>
        <p:nvSpPr>
          <p:cNvPr id="53253" name="Rectangle 3"/>
          <p:cNvSpPr>
            <a:spLocks noGrp="1" noChangeArrowheads="1"/>
          </p:cNvSpPr>
          <p:nvPr>
            <p:ph idx="1"/>
          </p:nvPr>
        </p:nvSpPr>
        <p:spPr>
          <a:xfrm>
            <a:off x="457200" y="2286000"/>
            <a:ext cx="8229600" cy="3479297"/>
          </a:xfrm>
        </p:spPr>
        <p:txBody>
          <a:bodyPr/>
          <a:lstStyle/>
          <a:p>
            <a:pPr eaLnBrk="1" hangingPunct="1"/>
            <a:r>
              <a:rPr lang="en-US" sz="2800" dirty="0" smtClean="0"/>
              <a:t>Yes - That they will be able to provide rich information about their child’s functioning across settings and situation</a:t>
            </a:r>
          </a:p>
          <a:p>
            <a:pPr eaLnBrk="1" hangingPunct="1">
              <a:buNone/>
            </a:pPr>
            <a:endParaRPr lang="en-US" sz="2800" dirty="0" smtClean="0"/>
          </a:p>
          <a:p>
            <a:pPr eaLnBrk="1" hangingPunct="1"/>
            <a:r>
              <a:rPr lang="en-US" sz="2800" dirty="0" smtClean="0"/>
              <a:t>Maybe but not necessarily – That they will know whether their child is showing age appropriate behavior</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43</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idx="4294967295"/>
          </p:nvPr>
        </p:nvSpPr>
        <p:spPr>
          <a:xfrm>
            <a:off x="457200" y="152400"/>
            <a:ext cx="8077200" cy="1143000"/>
          </a:xfrm>
        </p:spPr>
        <p:txBody>
          <a:bodyPr/>
          <a:lstStyle/>
          <a:p>
            <a:pPr eaLnBrk="1" hangingPunct="1">
              <a:defRPr/>
            </a:pPr>
            <a:r>
              <a:rPr lang="en-US" sz="4000" dirty="0" smtClean="0">
                <a:latin typeface="Calisto MT" pitchFamily="18" charset="0"/>
              </a:rPr>
              <a:t>Involving Families in a Conversation about Their Child</a:t>
            </a:r>
          </a:p>
        </p:txBody>
      </p:sp>
      <p:sp>
        <p:nvSpPr>
          <p:cNvPr id="54277" name="Rectangle 3"/>
          <p:cNvSpPr>
            <a:spLocks noGrp="1" noChangeArrowheads="1"/>
          </p:cNvSpPr>
          <p:nvPr>
            <p:ph idx="4294967295"/>
          </p:nvPr>
        </p:nvSpPr>
        <p:spPr>
          <a:xfrm>
            <a:off x="457200" y="2166760"/>
            <a:ext cx="8229600" cy="3840163"/>
          </a:xfrm>
        </p:spPr>
        <p:txBody>
          <a:bodyPr/>
          <a:lstStyle/>
          <a:p>
            <a:pPr eaLnBrk="1" hangingPunct="1"/>
            <a:r>
              <a:rPr lang="en-US" sz="2800" dirty="0" smtClean="0">
                <a:latin typeface="Calisto MT" pitchFamily="18" charset="0"/>
              </a:rPr>
              <a:t>Avoid jargon</a:t>
            </a:r>
          </a:p>
          <a:p>
            <a:pPr eaLnBrk="1" hangingPunct="1"/>
            <a:r>
              <a:rPr lang="en-US" sz="2800" dirty="0" smtClean="0">
                <a:latin typeface="Calisto MT" pitchFamily="18" charset="0"/>
              </a:rPr>
              <a:t>Avoid questions that can be answered with a yes or no</a:t>
            </a:r>
          </a:p>
          <a:p>
            <a:pPr lvl="1" eaLnBrk="1" hangingPunct="1"/>
            <a:r>
              <a:rPr lang="en-US" dirty="0" smtClean="0">
                <a:latin typeface="Calisto MT" pitchFamily="18" charset="0"/>
              </a:rPr>
              <a:t>“Does Anthony finger feed himself?”</a:t>
            </a:r>
          </a:p>
          <a:p>
            <a:pPr eaLnBrk="1" hangingPunct="1"/>
            <a:r>
              <a:rPr lang="en-US" sz="2800" dirty="0" smtClean="0">
                <a:latin typeface="Calisto MT" pitchFamily="18" charset="0"/>
              </a:rPr>
              <a:t>Ask questions that allow parents to tell you what they have seen</a:t>
            </a:r>
          </a:p>
          <a:p>
            <a:pPr lvl="1" eaLnBrk="1" hangingPunct="1"/>
            <a:r>
              <a:rPr lang="en-US" dirty="0" smtClean="0">
                <a:latin typeface="Calisto MT" pitchFamily="18" charset="0"/>
              </a:rPr>
              <a:t>“Tell me about how Anthony eats”</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44</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a:xfrm>
            <a:off x="533400" y="304800"/>
            <a:ext cx="8077200" cy="1143000"/>
          </a:xfrm>
        </p:spPr>
        <p:txBody>
          <a:bodyPr/>
          <a:lstStyle/>
          <a:p>
            <a:pPr eaLnBrk="1" hangingPunct="1">
              <a:defRPr/>
            </a:pPr>
            <a:r>
              <a:rPr lang="en-US" sz="4000" dirty="0" smtClean="0"/>
              <a:t>Strategies for Involving Families in the COSF Rating Discussion</a:t>
            </a:r>
          </a:p>
        </p:txBody>
      </p:sp>
      <p:sp>
        <p:nvSpPr>
          <p:cNvPr id="55301" name="Rectangle 3"/>
          <p:cNvSpPr>
            <a:spLocks noGrp="1" noChangeArrowheads="1"/>
          </p:cNvSpPr>
          <p:nvPr>
            <p:ph idx="1"/>
          </p:nvPr>
        </p:nvSpPr>
        <p:spPr>
          <a:xfrm>
            <a:off x="2895600" y="2286000"/>
            <a:ext cx="5791200" cy="3840163"/>
          </a:xfrm>
        </p:spPr>
        <p:txBody>
          <a:bodyPr/>
          <a:lstStyle/>
          <a:p>
            <a:pPr eaLnBrk="1" hangingPunct="1"/>
            <a:r>
              <a:rPr lang="en-US" dirty="0" smtClean="0"/>
              <a:t>Individualizing to family; giving family choice</a:t>
            </a:r>
          </a:p>
          <a:p>
            <a:pPr eaLnBrk="1" hangingPunct="1"/>
            <a:r>
              <a:rPr lang="en-US" dirty="0" smtClean="0"/>
              <a:t>Using the ‘words’ rather than numbers when discussing ratings with families</a:t>
            </a:r>
          </a:p>
          <a:p>
            <a:pPr eaLnBrk="1" hangingPunct="1"/>
            <a:r>
              <a:rPr lang="en-US" dirty="0" smtClean="0"/>
              <a:t>Other?</a:t>
            </a:r>
          </a:p>
        </p:txBody>
      </p:sp>
      <p:pic>
        <p:nvPicPr>
          <p:cNvPr id="227329" name="Picture 1"/>
          <p:cNvPicPr>
            <a:picLocks noChangeAspect="1" noChangeArrowheads="1"/>
          </p:cNvPicPr>
          <p:nvPr/>
        </p:nvPicPr>
        <p:blipFill>
          <a:blip r:embed="rId3" cstate="print"/>
          <a:srcRect/>
          <a:stretch>
            <a:fillRect/>
          </a:stretch>
        </p:blipFill>
        <p:spPr bwMode="auto">
          <a:xfrm>
            <a:off x="609600" y="2362200"/>
            <a:ext cx="2155825" cy="3230563"/>
          </a:xfrm>
          <a:prstGeom prst="rect">
            <a:avLst/>
          </a:prstGeom>
          <a:noFill/>
          <a:ln w="9525">
            <a:noFill/>
            <a:miter lim="800000"/>
            <a:headEnd/>
            <a:tailEnd/>
          </a:ln>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45</a:t>
            </a:fld>
            <a:endParaRPr lang="en-US" sz="1200" dirty="0">
              <a:latin typeface="Calisto MT" pitchFamily="18" charset="0"/>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ChangeArrowheads="1"/>
          </p:cNvSpPr>
          <p:nvPr>
            <p:ph type="title" idx="4294967295"/>
          </p:nvPr>
        </p:nvSpPr>
        <p:spPr>
          <a:xfrm>
            <a:off x="457200" y="152400"/>
            <a:ext cx="8077200" cy="1143000"/>
          </a:xfrm>
        </p:spPr>
        <p:txBody>
          <a:bodyPr/>
          <a:lstStyle/>
          <a:p>
            <a:pPr eaLnBrk="1" hangingPunct="1">
              <a:defRPr/>
            </a:pPr>
            <a:r>
              <a:rPr lang="en-US" sz="4000" dirty="0" smtClean="0">
                <a:latin typeface="Calisto MT" pitchFamily="18" charset="0"/>
              </a:rPr>
              <a:t>Involving Families in the </a:t>
            </a:r>
            <a:br>
              <a:rPr lang="en-US" sz="4000" dirty="0" smtClean="0">
                <a:latin typeface="Calisto MT" pitchFamily="18" charset="0"/>
              </a:rPr>
            </a:br>
            <a:r>
              <a:rPr lang="en-US" sz="4000" dirty="0" smtClean="0">
                <a:latin typeface="Calisto MT" pitchFamily="18" charset="0"/>
              </a:rPr>
              <a:t>Rating Discussion</a:t>
            </a:r>
          </a:p>
        </p:txBody>
      </p:sp>
      <p:sp>
        <p:nvSpPr>
          <p:cNvPr id="56325" name="Rectangle 3"/>
          <p:cNvSpPr>
            <a:spLocks noGrp="1" noChangeArrowheads="1"/>
          </p:cNvSpPr>
          <p:nvPr>
            <p:ph idx="4294967295"/>
          </p:nvPr>
        </p:nvSpPr>
        <p:spPr>
          <a:xfrm>
            <a:off x="457200" y="2438399"/>
            <a:ext cx="4800600" cy="3124200"/>
          </a:xfrm>
        </p:spPr>
        <p:txBody>
          <a:bodyPr/>
          <a:lstStyle/>
          <a:p>
            <a:pPr eaLnBrk="1" hangingPunct="1"/>
            <a:r>
              <a:rPr lang="en-US" sz="3600" dirty="0" smtClean="0">
                <a:latin typeface="Calisto MT" pitchFamily="18" charset="0"/>
              </a:rPr>
              <a:t>What % of families are participating?</a:t>
            </a:r>
          </a:p>
          <a:p>
            <a:pPr eaLnBrk="1" hangingPunct="1"/>
            <a:r>
              <a:rPr lang="en-US" sz="3600" dirty="0" smtClean="0">
                <a:latin typeface="Calisto MT" pitchFamily="18" charset="0"/>
              </a:rPr>
              <a:t>What is working?</a:t>
            </a:r>
          </a:p>
          <a:p>
            <a:pPr eaLnBrk="1" hangingPunct="1"/>
            <a:r>
              <a:rPr lang="en-US" sz="3600" dirty="0" smtClean="0">
                <a:latin typeface="Calisto MT" pitchFamily="18" charset="0"/>
              </a:rPr>
              <a:t>What is not working?</a:t>
            </a:r>
          </a:p>
          <a:p>
            <a:pPr eaLnBrk="1" hangingPunct="1"/>
            <a:endParaRPr lang="en-US" dirty="0" smtClean="0">
              <a:solidFill>
                <a:srgbClr val="FFFF66"/>
              </a:solidFill>
              <a:latin typeface="Calisto MT" pitchFamily="18" charset="0"/>
            </a:endParaRPr>
          </a:p>
        </p:txBody>
      </p:sp>
      <p:pic>
        <p:nvPicPr>
          <p:cNvPr id="225283" name="Picture 3"/>
          <p:cNvPicPr>
            <a:picLocks noChangeAspect="1" noChangeArrowheads="1"/>
          </p:cNvPicPr>
          <p:nvPr/>
        </p:nvPicPr>
        <p:blipFill>
          <a:blip r:embed="rId3" cstate="print"/>
          <a:srcRect/>
          <a:stretch>
            <a:fillRect/>
          </a:stretch>
        </p:blipFill>
        <p:spPr bwMode="auto">
          <a:xfrm rot="5400000">
            <a:off x="5132785" y="2944415"/>
            <a:ext cx="3048000" cy="2035969"/>
          </a:xfrm>
          <a:prstGeom prst="rect">
            <a:avLst/>
          </a:prstGeom>
          <a:noFill/>
          <a:ln w="9525">
            <a:noFill/>
            <a:miter lim="800000"/>
            <a:headEnd/>
            <a:tailEnd/>
          </a:ln>
          <a:effectLst>
            <a:outerShdw blurRad="50800" dist="50800" dir="5400000" algn="ctr" rotWithShape="0">
              <a:srgbClr val="224568"/>
            </a:outerShdw>
          </a:effectLst>
        </p:spPr>
      </p:pic>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46</a:t>
            </a:fld>
            <a:endParaRPr lang="en-US" sz="1200" dirty="0">
              <a:latin typeface="Calisto MT" pitchFamily="18" charset="0"/>
            </a:endParaRP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idx="4294967295"/>
          </p:nvPr>
        </p:nvSpPr>
        <p:spPr>
          <a:xfrm>
            <a:off x="152400" y="228600"/>
            <a:ext cx="8839200" cy="1143000"/>
          </a:xfrm>
        </p:spPr>
        <p:txBody>
          <a:bodyPr/>
          <a:lstStyle/>
          <a:p>
            <a:pPr eaLnBrk="1" hangingPunct="1">
              <a:defRPr/>
            </a:pPr>
            <a:r>
              <a:rPr lang="en-US" sz="4000" dirty="0" smtClean="0">
                <a:latin typeface="Calisto MT" pitchFamily="18" charset="0"/>
              </a:rPr>
              <a:t>Families’ Right to COSF Information</a:t>
            </a:r>
          </a:p>
        </p:txBody>
      </p:sp>
      <p:sp>
        <p:nvSpPr>
          <p:cNvPr id="57349" name="Rectangle 3"/>
          <p:cNvSpPr>
            <a:spLocks noGrp="1" noChangeArrowheads="1"/>
          </p:cNvSpPr>
          <p:nvPr>
            <p:ph idx="4294967295"/>
          </p:nvPr>
        </p:nvSpPr>
        <p:spPr>
          <a:xfrm>
            <a:off x="228600" y="2209800"/>
            <a:ext cx="8686800" cy="2262530"/>
          </a:xfrm>
        </p:spPr>
        <p:txBody>
          <a:bodyPr/>
          <a:lstStyle/>
          <a:p>
            <a:pPr eaLnBrk="1" hangingPunct="1">
              <a:buFont typeface="Wingdings" pitchFamily="2" charset="2"/>
              <a:buNone/>
            </a:pPr>
            <a:r>
              <a:rPr lang="en-US" sz="3600" dirty="0" smtClean="0">
                <a:latin typeface="Calisto MT" pitchFamily="18" charset="0"/>
              </a:rPr>
              <a:t>	All families have a right to know what ratings have given to their child -- and to the records containing the information.</a:t>
            </a:r>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47</a:t>
            </a:fld>
            <a:endParaRPr lang="en-US" sz="1200" dirty="0">
              <a:latin typeface="Calisto MT"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4038599"/>
            <a:ext cx="3581400" cy="2385213"/>
          </a:xfrm>
          <a:prstGeom prst="rect">
            <a:avLst/>
          </a:prstGeom>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772400" cy="2667000"/>
          </a:xfrm>
        </p:spPr>
        <p:txBody>
          <a:bodyPr/>
          <a:lstStyle/>
          <a:p>
            <a:pPr eaLnBrk="1" hangingPunct="1">
              <a:lnSpc>
                <a:spcPct val="90000"/>
              </a:lnSpc>
              <a:defRPr/>
            </a:pPr>
            <a:r>
              <a:rPr lang="en-US" sz="4800" dirty="0"/>
              <a:t>Activity 5:  </a:t>
            </a:r>
            <a:br>
              <a:rPr lang="en-US" sz="4800" dirty="0"/>
            </a:br>
            <a:r>
              <a:rPr lang="en-US" sz="4800" dirty="0"/>
              <a:t>Quality review of </a:t>
            </a:r>
            <a:br>
              <a:rPr lang="en-US" sz="4800" dirty="0"/>
            </a:br>
            <a:r>
              <a:rPr lang="en-US" sz="4800" dirty="0"/>
              <a:t>COSF team discussion</a:t>
            </a:r>
            <a:br>
              <a:rPr lang="en-US" sz="4800" dirty="0"/>
            </a:br>
            <a:endParaRPr lang="en-US" sz="4800" dirty="0"/>
          </a:p>
        </p:txBody>
      </p:sp>
      <p:sp>
        <p:nvSpPr>
          <p:cNvPr id="6"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48</a:t>
            </a:fld>
            <a:endParaRPr lang="en-US" sz="1200" dirty="0">
              <a:latin typeface="Calisto MT"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1"/>
          </p:nvPr>
        </p:nvSpPr>
        <p:spPr>
          <a:noFill/>
        </p:spPr>
        <p:txBody>
          <a:bodyPr/>
          <a:lstStyle/>
          <a:p>
            <a:fld id="{43410908-EBE9-4FAF-817C-A02CDE9EA1BB}" type="slidenum">
              <a:rPr lang="en-US" smtClean="0"/>
              <a:pPr/>
              <a:t>49</a:t>
            </a:fld>
            <a:endParaRPr lang="en-US" dirty="0" smtClean="0"/>
          </a:p>
        </p:txBody>
      </p:sp>
      <p:sp>
        <p:nvSpPr>
          <p:cNvPr id="1198082" name="Rectangle 2"/>
          <p:cNvSpPr>
            <a:spLocks noGrp="1" noChangeArrowheads="1"/>
          </p:cNvSpPr>
          <p:nvPr>
            <p:ph type="title" idx="4294967295"/>
          </p:nvPr>
        </p:nvSpPr>
        <p:spPr>
          <a:xfrm>
            <a:off x="609600" y="152400"/>
            <a:ext cx="8077200" cy="1143000"/>
          </a:xfrm>
        </p:spPr>
        <p:txBody>
          <a:bodyPr/>
          <a:lstStyle/>
          <a:p>
            <a:pPr eaLnBrk="1" hangingPunct="1">
              <a:defRPr/>
            </a:pPr>
            <a:r>
              <a:rPr lang="en-US" sz="4000" dirty="0" smtClean="0">
                <a:latin typeface="Calisto MT" pitchFamily="18" charset="0"/>
              </a:rPr>
              <a:t>Quality Review of Family Involvement in COSF Discussion</a:t>
            </a:r>
          </a:p>
        </p:txBody>
      </p:sp>
      <p:sp>
        <p:nvSpPr>
          <p:cNvPr id="1198083" name="Rectangle 3"/>
          <p:cNvSpPr>
            <a:spLocks noGrp="1" noChangeArrowheads="1"/>
          </p:cNvSpPr>
          <p:nvPr>
            <p:ph idx="4294967295"/>
          </p:nvPr>
        </p:nvSpPr>
        <p:spPr>
          <a:xfrm>
            <a:off x="145143" y="2400300"/>
            <a:ext cx="4876800" cy="3276600"/>
          </a:xfrm>
          <a:effectLst/>
        </p:spPr>
        <p:txBody>
          <a:bodyPr/>
          <a:lstStyle/>
          <a:p>
            <a:pPr algn="ctr" eaLnBrk="1" hangingPunct="1">
              <a:lnSpc>
                <a:spcPct val="90000"/>
              </a:lnSpc>
              <a:buFont typeface="Wingdings" pitchFamily="2" charset="2"/>
              <a:buNone/>
              <a:defRPr/>
            </a:pPr>
            <a:r>
              <a:rPr lang="en-US" sz="3600" b="1" dirty="0" smtClean="0">
                <a:solidFill>
                  <a:srgbClr val="C00000"/>
                </a:solidFill>
              </a:rPr>
              <a:t>Emily</a:t>
            </a:r>
          </a:p>
          <a:p>
            <a:pPr algn="ctr" eaLnBrk="1" hangingPunct="1">
              <a:lnSpc>
                <a:spcPct val="90000"/>
              </a:lnSpc>
              <a:buFont typeface="Wingdings" pitchFamily="2" charset="2"/>
              <a:buNone/>
              <a:defRPr/>
            </a:pPr>
            <a:r>
              <a:rPr lang="en-US" sz="3600" b="1" dirty="0" smtClean="0">
                <a:solidFill>
                  <a:srgbClr val="C00000"/>
                </a:solidFill>
              </a:rPr>
              <a:t>3 Yr  4 mo</a:t>
            </a:r>
          </a:p>
          <a:p>
            <a:pPr algn="ctr" eaLnBrk="1" hangingPunct="1">
              <a:lnSpc>
                <a:spcPct val="90000"/>
              </a:lnSpc>
              <a:buFont typeface="Wingdings" pitchFamily="2" charset="2"/>
              <a:buNone/>
              <a:defRPr/>
            </a:pPr>
            <a:r>
              <a:rPr lang="en-US" sz="3600" dirty="0" smtClean="0"/>
              <a:t>Mom and SLP </a:t>
            </a:r>
          </a:p>
          <a:p>
            <a:pPr algn="ctr" eaLnBrk="1" hangingPunct="1">
              <a:lnSpc>
                <a:spcPct val="90000"/>
              </a:lnSpc>
              <a:buFont typeface="Wingdings" pitchFamily="2" charset="2"/>
              <a:buNone/>
              <a:defRPr/>
            </a:pPr>
            <a:r>
              <a:rPr lang="en-US" sz="3600" dirty="0" smtClean="0"/>
              <a:t>discuss outcome 1 </a:t>
            </a:r>
          </a:p>
          <a:p>
            <a:pPr algn="ctr" eaLnBrk="1" hangingPunct="1">
              <a:lnSpc>
                <a:spcPct val="90000"/>
              </a:lnSpc>
              <a:buFont typeface="Wingdings" pitchFamily="2" charset="2"/>
              <a:buNone/>
              <a:defRPr/>
            </a:pPr>
            <a:r>
              <a:rPr lang="en-US" sz="3600" dirty="0" smtClean="0"/>
              <a:t>(at Entry)</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descr="C:\Users\cdwagner\AppData\Local\Microsoft\Windows\Temporary Internet Files\Content.IE5\A4RTB25I\MP90044841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3886" y="2819400"/>
            <a:ext cx="3657600" cy="243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8077200" cy="1143000"/>
          </a:xfrm>
        </p:spPr>
        <p:txBody>
          <a:bodyPr/>
          <a:lstStyle/>
          <a:p>
            <a:r>
              <a:rPr lang="en-US" sz="4800" dirty="0" smtClean="0">
                <a:latin typeface="Calisto MT" pitchFamily="18" charset="0"/>
              </a:rPr>
              <a:t>Background</a:t>
            </a:r>
            <a:endParaRPr lang="en-US" sz="4800" dirty="0">
              <a:latin typeface="Calisto MT" pitchFamily="18" charset="0"/>
            </a:endParaRPr>
          </a:p>
        </p:txBody>
      </p:sp>
      <p:sp>
        <p:nvSpPr>
          <p:cNvPr id="2" name="Content Placeholder 1"/>
          <p:cNvSpPr>
            <a:spLocks noGrp="1"/>
          </p:cNvSpPr>
          <p:nvPr>
            <p:ph idx="1"/>
          </p:nvPr>
        </p:nvSpPr>
        <p:spPr>
          <a:xfrm>
            <a:off x="457200" y="2362200"/>
            <a:ext cx="8229600" cy="3200400"/>
          </a:xfrm>
        </p:spPr>
        <p:txBody>
          <a:bodyPr/>
          <a:lstStyle/>
          <a:p>
            <a:pPr>
              <a:buFont typeface="Arial" pitchFamily="34" charset="0"/>
              <a:buChar char="•"/>
            </a:pPr>
            <a:r>
              <a:rPr lang="en-US" sz="2800" dirty="0" smtClean="0"/>
              <a:t>Desire to make outcomes ‘fit’ into existing processes (not an extra/separate piece)</a:t>
            </a:r>
          </a:p>
          <a:p>
            <a:pPr>
              <a:buFont typeface="Arial" pitchFamily="34" charset="0"/>
              <a:buChar char="•"/>
            </a:pPr>
            <a:r>
              <a:rPr lang="en-US" sz="2800" dirty="0" smtClean="0"/>
              <a:t>Local programs naturally integrated to make the outcomes process efficient and effective</a:t>
            </a:r>
            <a:endParaRPr lang="en-US" sz="2800" dirty="0"/>
          </a:p>
          <a:p>
            <a:pPr>
              <a:buFont typeface="Arial" pitchFamily="34" charset="0"/>
              <a:buChar char="•"/>
            </a:pPr>
            <a:r>
              <a:rPr lang="en-US" sz="2800" dirty="0" smtClean="0"/>
              <a:t>Family involvement from the beginning improve data collection and communication with family</a:t>
            </a:r>
          </a:p>
          <a:p>
            <a:pPr>
              <a:buFont typeface="Arial" pitchFamily="34" charset="0"/>
              <a:buChar char="•"/>
            </a:pPr>
            <a:endParaRPr lang="en-US" sz="2800" dirty="0" smtClean="0"/>
          </a:p>
        </p:txBody>
      </p:sp>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5</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1"/>
          </p:nvPr>
        </p:nvSpPr>
        <p:spPr>
          <a:noFill/>
        </p:spPr>
        <p:txBody>
          <a:bodyPr/>
          <a:lstStyle/>
          <a:p>
            <a:fld id="{43410908-EBE9-4FAF-817C-A02CDE9EA1BB}" type="slidenum">
              <a:rPr lang="en-US" smtClean="0"/>
              <a:pPr/>
              <a:t>50</a:t>
            </a:fld>
            <a:endParaRPr lang="en-US" dirty="0" smtClean="0"/>
          </a:p>
        </p:txBody>
      </p:sp>
      <p:sp>
        <p:nvSpPr>
          <p:cNvPr id="1198082" name="Rectangle 2"/>
          <p:cNvSpPr>
            <a:spLocks noGrp="1" noChangeArrowheads="1"/>
          </p:cNvSpPr>
          <p:nvPr>
            <p:ph type="title" idx="4294967295"/>
          </p:nvPr>
        </p:nvSpPr>
        <p:spPr>
          <a:xfrm>
            <a:off x="533400" y="152400"/>
            <a:ext cx="8077200" cy="1143000"/>
          </a:xfrm>
        </p:spPr>
        <p:txBody>
          <a:bodyPr/>
          <a:lstStyle/>
          <a:p>
            <a:pPr eaLnBrk="1" hangingPunct="1">
              <a:defRPr/>
            </a:pPr>
            <a:r>
              <a:rPr lang="en-US" sz="4000" dirty="0" smtClean="0">
                <a:latin typeface="Calisto MT" pitchFamily="18" charset="0"/>
              </a:rPr>
              <a:t>Quality Review of Family Involvement in COSF Discussion</a:t>
            </a:r>
          </a:p>
        </p:txBody>
      </p:sp>
      <p:sp>
        <p:nvSpPr>
          <p:cNvPr id="1198083" name="Rectangle 3"/>
          <p:cNvSpPr>
            <a:spLocks noGrp="1" noChangeArrowheads="1"/>
          </p:cNvSpPr>
          <p:nvPr>
            <p:ph idx="4294967295"/>
          </p:nvPr>
        </p:nvSpPr>
        <p:spPr>
          <a:xfrm>
            <a:off x="3429000" y="2362200"/>
            <a:ext cx="5562600" cy="3840163"/>
          </a:xfrm>
          <a:effectLst/>
        </p:spPr>
        <p:txBody>
          <a:bodyPr/>
          <a:lstStyle/>
          <a:p>
            <a:pPr algn="ctr" eaLnBrk="1" hangingPunct="1">
              <a:lnSpc>
                <a:spcPct val="90000"/>
              </a:lnSpc>
              <a:buFont typeface="Wingdings" pitchFamily="2" charset="2"/>
              <a:buNone/>
              <a:defRPr/>
            </a:pPr>
            <a:r>
              <a:rPr lang="en-US" sz="3600" b="1" dirty="0" smtClean="0">
                <a:solidFill>
                  <a:srgbClr val="C00000"/>
                </a:solidFill>
                <a:latin typeface="Calisto MT" pitchFamily="18" charset="0"/>
              </a:rPr>
              <a:t>Ethan</a:t>
            </a:r>
          </a:p>
          <a:p>
            <a:pPr algn="ctr" eaLnBrk="1" hangingPunct="1">
              <a:lnSpc>
                <a:spcPct val="90000"/>
              </a:lnSpc>
              <a:buFont typeface="Wingdings" pitchFamily="2" charset="2"/>
              <a:buNone/>
              <a:defRPr/>
            </a:pPr>
            <a:r>
              <a:rPr lang="en-US" sz="3600" b="1" dirty="0" smtClean="0">
                <a:solidFill>
                  <a:srgbClr val="C00000"/>
                </a:solidFill>
                <a:latin typeface="Calisto MT" pitchFamily="18" charset="0"/>
              </a:rPr>
              <a:t>4 Yr 10 mo</a:t>
            </a:r>
          </a:p>
          <a:p>
            <a:pPr algn="ctr" eaLnBrk="1" hangingPunct="1">
              <a:lnSpc>
                <a:spcPct val="90000"/>
              </a:lnSpc>
              <a:buFont typeface="Wingdings" pitchFamily="2" charset="2"/>
              <a:buNone/>
              <a:defRPr/>
            </a:pPr>
            <a:r>
              <a:rPr lang="en-US" sz="3600" dirty="0" smtClean="0">
                <a:latin typeface="Calisto MT" pitchFamily="18" charset="0"/>
              </a:rPr>
              <a:t>Parents, ECSE teacher, </a:t>
            </a:r>
          </a:p>
          <a:p>
            <a:pPr algn="ctr" eaLnBrk="1" hangingPunct="1">
              <a:lnSpc>
                <a:spcPct val="90000"/>
              </a:lnSpc>
              <a:buFont typeface="Wingdings" pitchFamily="2" charset="2"/>
              <a:buNone/>
              <a:defRPr/>
            </a:pPr>
            <a:r>
              <a:rPr lang="en-US" sz="3600" dirty="0" smtClean="0">
                <a:latin typeface="Calisto MT" pitchFamily="18" charset="0"/>
              </a:rPr>
              <a:t>SLP, OT</a:t>
            </a:r>
          </a:p>
          <a:p>
            <a:pPr algn="ctr" eaLnBrk="1" hangingPunct="1">
              <a:lnSpc>
                <a:spcPct val="90000"/>
              </a:lnSpc>
              <a:buFont typeface="Wingdings" pitchFamily="2" charset="2"/>
              <a:buNone/>
              <a:defRPr/>
            </a:pPr>
            <a:r>
              <a:rPr lang="en-US" sz="3600" dirty="0" smtClean="0">
                <a:latin typeface="Calisto MT" pitchFamily="18" charset="0"/>
              </a:rPr>
              <a:t>Discuss outcome 2</a:t>
            </a:r>
          </a:p>
          <a:p>
            <a:pPr algn="ctr" eaLnBrk="1" hangingPunct="1">
              <a:lnSpc>
                <a:spcPct val="90000"/>
              </a:lnSpc>
              <a:buFont typeface="Wingdings" pitchFamily="2" charset="2"/>
              <a:buNone/>
              <a:defRPr/>
            </a:pPr>
            <a:r>
              <a:rPr lang="en-US" sz="3600" dirty="0" smtClean="0">
                <a:latin typeface="Calisto MT" pitchFamily="18" charset="0"/>
              </a:rPr>
              <a:t>(at Exit)</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descr="C:\Users\cdwagner\AppData\Local\Microsoft\Windows\Temporary Internet Files\Content.IE5\PTIPSIKM\MP90020204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2062" y="2305779"/>
            <a:ext cx="2243138" cy="339013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smtClean="0"/>
              <a:t>Application</a:t>
            </a:r>
            <a:endParaRPr lang="en-US" sz="4800" dirty="0"/>
          </a:p>
        </p:txBody>
      </p:sp>
      <p:sp>
        <p:nvSpPr>
          <p:cNvPr id="57349" name="Rectangle 3"/>
          <p:cNvSpPr>
            <a:spLocks noGrp="1" noChangeArrowheads="1"/>
          </p:cNvSpPr>
          <p:nvPr>
            <p:ph idx="1"/>
          </p:nvPr>
        </p:nvSpPr>
        <p:spPr>
          <a:xfrm>
            <a:off x="457200" y="2286001"/>
            <a:ext cx="8229600" cy="3505200"/>
          </a:xfrm>
        </p:spPr>
        <p:txBody>
          <a:bodyPr/>
          <a:lstStyle/>
          <a:p>
            <a:pPr eaLnBrk="1" hangingPunct="1"/>
            <a:r>
              <a:rPr lang="en-US" dirty="0" smtClean="0"/>
              <a:t>How could you use the videos in your training and TA?</a:t>
            </a:r>
          </a:p>
          <a:p>
            <a:pPr eaLnBrk="1" hangingPunct="1">
              <a:buNone/>
            </a:pPr>
            <a:endParaRPr lang="en-US" dirty="0" smtClean="0"/>
          </a:p>
          <a:p>
            <a:pPr eaLnBrk="1" hangingPunct="1"/>
            <a:r>
              <a:rPr lang="en-US" dirty="0" smtClean="0"/>
              <a:t>What experiences or resources do you have with using videos in your training and TA?</a:t>
            </a:r>
          </a:p>
        </p:txBody>
      </p:sp>
      <p:sp>
        <p:nvSpPr>
          <p:cNvPr id="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51</a:t>
            </a:fld>
            <a:endParaRPr lang="en-US" sz="12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381000" y="2468564"/>
            <a:ext cx="6248400" cy="2133599"/>
          </a:xfrm>
        </p:spPr>
        <p:txBody>
          <a:bodyPr/>
          <a:lstStyle/>
          <a:p>
            <a:r>
              <a:rPr lang="en-US" sz="4800" dirty="0" smtClean="0">
                <a:latin typeface="Calisto MT" pitchFamily="18" charset="0"/>
              </a:rPr>
              <a:t>COSF Rating Scale Descriptor Statements</a:t>
            </a:r>
            <a:br>
              <a:rPr lang="en-US" sz="4800" dirty="0" smtClean="0">
                <a:latin typeface="Calisto MT" pitchFamily="18" charset="0"/>
              </a:rPr>
            </a:br>
            <a:r>
              <a:rPr lang="en-US" sz="4800" dirty="0" smtClean="0">
                <a:latin typeface="Calisto MT" pitchFamily="18" charset="0"/>
              </a:rPr>
              <a:t/>
            </a:r>
            <a:br>
              <a:rPr lang="en-US" sz="4800" dirty="0" smtClean="0">
                <a:latin typeface="Calisto MT" pitchFamily="18" charset="0"/>
              </a:rPr>
            </a:br>
            <a:endParaRPr lang="en-US" sz="1200" dirty="0">
              <a:latin typeface="Calisto MT" pitchFamily="18" charset="0"/>
            </a:endParaRPr>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52</a:t>
            </a:fld>
            <a:endParaRPr lang="en-US" sz="1200" dirty="0">
              <a:latin typeface="Calisto MT"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6629400" y="1676400"/>
            <a:ext cx="1951037" cy="2925763"/>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53</a:t>
            </a:fld>
            <a:endParaRPr lang="en-US" dirty="0" smtClean="0"/>
          </a:p>
        </p:txBody>
      </p:sp>
      <p:sp>
        <p:nvSpPr>
          <p:cNvPr id="6" name="Title 5"/>
          <p:cNvSpPr>
            <a:spLocks noGrp="1"/>
          </p:cNvSpPr>
          <p:nvPr>
            <p:ph type="title" idx="4294967295"/>
          </p:nvPr>
        </p:nvSpPr>
        <p:spPr>
          <a:xfrm>
            <a:off x="609600" y="228600"/>
            <a:ext cx="8077200" cy="1143000"/>
          </a:xfrm>
        </p:spPr>
        <p:txBody>
          <a:bodyPr/>
          <a:lstStyle/>
          <a:p>
            <a:r>
              <a:rPr lang="en-US" sz="4000" dirty="0" smtClean="0">
                <a:latin typeface="Calisto MT" pitchFamily="18" charset="0"/>
              </a:rPr>
              <a:t>The use of descriptor statements</a:t>
            </a:r>
            <a:endParaRPr lang="en-US" sz="4000" dirty="0">
              <a:latin typeface="Calisto MT" pitchFamily="18" charset="0"/>
            </a:endParaRPr>
          </a:p>
        </p:txBody>
      </p:sp>
      <p:sp>
        <p:nvSpPr>
          <p:cNvPr id="57349" name="Rectangle 3"/>
          <p:cNvSpPr>
            <a:spLocks noGrp="1" noChangeArrowheads="1"/>
          </p:cNvSpPr>
          <p:nvPr>
            <p:ph idx="4294967295"/>
          </p:nvPr>
        </p:nvSpPr>
        <p:spPr>
          <a:xfrm>
            <a:off x="457200" y="2514600"/>
            <a:ext cx="8229600" cy="3840163"/>
          </a:xfrm>
        </p:spPr>
        <p:txBody>
          <a:bodyPr/>
          <a:lstStyle/>
          <a:p>
            <a:pPr marL="457200" indent="-457200" eaLnBrk="1" hangingPunct="1"/>
            <a:r>
              <a:rPr lang="en-US" dirty="0" smtClean="0">
                <a:latin typeface="Calisto MT" pitchFamily="18" charset="0"/>
              </a:rPr>
              <a:t>Emerged from local programs in the field</a:t>
            </a:r>
          </a:p>
          <a:p>
            <a:pPr marL="457200" indent="-457200" eaLnBrk="1" hangingPunct="1"/>
            <a:r>
              <a:rPr lang="en-US" dirty="0" smtClean="0">
                <a:latin typeface="Calisto MT" pitchFamily="18" charset="0"/>
              </a:rPr>
              <a:t>Purpose/Use – family friendly language for talking about COSF </a:t>
            </a:r>
            <a:r>
              <a:rPr lang="en-US" dirty="0" smtClean="0">
                <a:latin typeface="Calisto MT" pitchFamily="18" charset="0"/>
              </a:rPr>
              <a:t>rating scale with </a:t>
            </a:r>
            <a:r>
              <a:rPr lang="en-US" dirty="0" smtClean="0">
                <a:latin typeface="Calisto MT" pitchFamily="18" charset="0"/>
              </a:rPr>
              <a:t>families </a:t>
            </a:r>
          </a:p>
          <a:p>
            <a:pPr marL="457200" indent="-457200" eaLnBrk="1" hangingPunct="1"/>
            <a:r>
              <a:rPr lang="en-US" dirty="0" smtClean="0">
                <a:latin typeface="Calisto MT" pitchFamily="18" charset="0"/>
              </a:rPr>
              <a:t>Virginia – resource</a:t>
            </a:r>
          </a:p>
          <a:p>
            <a:pPr marL="457200" indent="-457200" eaLnBrk="1" hangingPunct="1"/>
            <a:r>
              <a:rPr lang="en-US" dirty="0" smtClean="0">
                <a:latin typeface="Calisto MT" pitchFamily="18" charset="0"/>
              </a:rPr>
              <a:t>EDIS – resource</a:t>
            </a:r>
          </a:p>
          <a:p>
            <a:pPr marL="457200" indent="-457200" eaLnBrk="1" hangingPunct="1">
              <a:buNone/>
            </a:pPr>
            <a:endParaRPr lang="en-US" dirty="0" smtClean="0">
              <a:latin typeface="Calisto MT" pitchFamily="18"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533400" y="2514601"/>
            <a:ext cx="8229600" cy="2819400"/>
          </a:xfrm>
          <a:prstGeom prst="rect">
            <a:avLst/>
          </a:prstGeom>
        </p:spPr>
        <p:txBody>
          <a:bodyPr/>
          <a:lstStyle/>
          <a:p>
            <a:pPr algn="ctr" eaLnBrk="1" hangingPunct="1">
              <a:buFont typeface="Wingdings" pitchFamily="2" charset="2"/>
              <a:buNone/>
            </a:pPr>
            <a:r>
              <a:rPr lang="en-US" sz="4800" b="1" dirty="0" smtClean="0">
                <a:solidFill>
                  <a:srgbClr val="224568"/>
                </a:solidFill>
                <a:latin typeface="Calisto MT" pitchFamily="18" charset="0"/>
              </a:rPr>
              <a:t>Activity 6:  </a:t>
            </a:r>
          </a:p>
          <a:p>
            <a:pPr algn="ctr" eaLnBrk="1" hangingPunct="1">
              <a:buFont typeface="Wingdings" pitchFamily="2" charset="2"/>
              <a:buNone/>
            </a:pPr>
            <a:r>
              <a:rPr lang="en-US" sz="4800" b="1" dirty="0" smtClean="0">
                <a:solidFill>
                  <a:srgbClr val="224568"/>
                </a:solidFill>
                <a:latin typeface="Calisto MT" pitchFamily="18" charset="0"/>
              </a:rPr>
              <a:t>Descriptor Statements</a:t>
            </a:r>
          </a:p>
        </p:txBody>
      </p:sp>
      <p:sp>
        <p:nvSpPr>
          <p:cNvPr id="57347" name="Slide Number Placeholder 5"/>
          <p:cNvSpPr>
            <a:spLocks noGrp="1"/>
          </p:cNvSpPr>
          <p:nvPr>
            <p:ph type="sldNum" sz="quarter" idx="12"/>
          </p:nvPr>
        </p:nvSpPr>
        <p:spPr>
          <a:prstGeom prst="rect">
            <a:avLst/>
          </a:prstGeom>
          <a:noFill/>
        </p:spPr>
        <p:txBody>
          <a:bodyPr/>
          <a:lstStyle/>
          <a:p>
            <a:fld id="{70EA244A-BD9E-47AA-B6BF-4E040FDFF986}" type="slidenum">
              <a:rPr lang="en-US" smtClean="0"/>
              <a:pPr/>
              <a:t>54</a:t>
            </a:fld>
            <a:endParaRPr lang="en-US"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55</a:t>
            </a:fld>
            <a:endParaRPr lang="en-US" dirty="0" smtClean="0"/>
          </a:p>
        </p:txBody>
      </p:sp>
      <p:sp>
        <p:nvSpPr>
          <p:cNvPr id="6" name="Title 5"/>
          <p:cNvSpPr>
            <a:spLocks noGrp="1"/>
          </p:cNvSpPr>
          <p:nvPr>
            <p:ph type="title" idx="4294967295"/>
          </p:nvPr>
        </p:nvSpPr>
        <p:spPr>
          <a:xfrm>
            <a:off x="533400" y="609600"/>
            <a:ext cx="8077200" cy="1143000"/>
          </a:xfrm>
        </p:spPr>
        <p:txBody>
          <a:bodyPr/>
          <a:lstStyle/>
          <a:p>
            <a:r>
              <a:rPr lang="en-US" sz="4000" dirty="0" smtClean="0">
                <a:latin typeface="Calisto MT" pitchFamily="18" charset="0"/>
              </a:rPr>
              <a:t>Activity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533400" y="1905000"/>
            <a:ext cx="8229600" cy="3840163"/>
          </a:xfrm>
          <a:prstGeom prst="rect">
            <a:avLst/>
          </a:prstGeom>
        </p:spPr>
        <p:txBody>
          <a:bodyPr/>
          <a:lstStyle/>
          <a:p>
            <a:pPr marL="457200" indent="-457200" eaLnBrk="1" hangingPunct="1">
              <a:buNone/>
            </a:pPr>
            <a:r>
              <a:rPr lang="en-US" sz="2400" dirty="0" smtClean="0">
                <a:latin typeface="Calisto MT" pitchFamily="18" charset="0"/>
              </a:rPr>
              <a:t>	</a:t>
            </a:r>
            <a:r>
              <a:rPr lang="en-US" sz="2800" dirty="0" smtClean="0">
                <a:latin typeface="Calisto MT" pitchFamily="18" charset="0"/>
              </a:rPr>
              <a:t>Review each statement and identify the COSF rating associated with each statement</a:t>
            </a:r>
          </a:p>
          <a:p>
            <a:pPr marL="457200" indent="-457200" eaLnBrk="1" hangingPunct="1">
              <a:buNone/>
            </a:pPr>
            <a:endParaRPr lang="en-US" sz="2800" dirty="0" smtClean="0">
              <a:latin typeface="Calisto MT" pitchFamily="18" charset="0"/>
            </a:endParaRPr>
          </a:p>
          <a:p>
            <a:pPr marL="457200" indent="-457200" eaLnBrk="1" hangingPunct="1">
              <a:buNone/>
            </a:pPr>
            <a:r>
              <a:rPr lang="en-US" sz="2800" dirty="0" smtClean="0">
                <a:latin typeface="Calisto MT" pitchFamily="18" charset="0"/>
              </a:rPr>
              <a:t>	Discuss the possible usefulness of ‘descriptor statements’ or ‘culminating statements’ in the COSF discussions</a:t>
            </a:r>
          </a:p>
          <a:p>
            <a:pPr marL="457200" indent="-457200" eaLnBrk="1" hangingPunct="1">
              <a:buNone/>
            </a:pPr>
            <a:endParaRPr lang="en-US" sz="2400" dirty="0" smtClean="0">
              <a:latin typeface="Calisto MT"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56</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800" dirty="0" smtClean="0">
                <a:latin typeface="Calisto MT" pitchFamily="18" charset="0"/>
              </a:rPr>
              <a:t>Application</a:t>
            </a:r>
            <a:endParaRPr lang="en-US" sz="4800" dirty="0">
              <a:latin typeface="Calisto MT" pitchFamily="18" charset="0"/>
            </a:endParaRPr>
          </a:p>
        </p:txBody>
      </p:sp>
      <p:sp>
        <p:nvSpPr>
          <p:cNvPr id="57349" name="Rectangle 3"/>
          <p:cNvSpPr>
            <a:spLocks noGrp="1" noChangeArrowheads="1"/>
          </p:cNvSpPr>
          <p:nvPr>
            <p:ph idx="4294967295"/>
          </p:nvPr>
        </p:nvSpPr>
        <p:spPr>
          <a:xfrm>
            <a:off x="762000" y="2438400"/>
            <a:ext cx="7696200" cy="3581400"/>
          </a:xfrm>
        </p:spPr>
        <p:txBody>
          <a:bodyPr/>
          <a:lstStyle/>
          <a:p>
            <a:pPr eaLnBrk="1" hangingPunct="1">
              <a:buFont typeface="Wingdings" pitchFamily="2" charset="2"/>
              <a:buNone/>
            </a:pPr>
            <a:endParaRPr lang="en-US" dirty="0" smtClean="0">
              <a:latin typeface="Calisto MT" pitchFamily="18" charset="0"/>
            </a:endParaRPr>
          </a:p>
          <a:p>
            <a:pPr eaLnBrk="1" hangingPunct="1">
              <a:buFont typeface="Wingdings" pitchFamily="2" charset="2"/>
              <a:buNone/>
            </a:pPr>
            <a:r>
              <a:rPr lang="en-US" dirty="0" smtClean="0">
                <a:latin typeface="Calisto MT" pitchFamily="18" charset="0"/>
              </a:rPr>
              <a:t>	How could you use the descriptor statements information and/or activity in your training and TA?</a:t>
            </a:r>
          </a:p>
          <a:p>
            <a:pPr eaLnBrk="1" hangingPunct="1">
              <a:buFont typeface="Wingdings" pitchFamily="2" charset="2"/>
              <a:buNone/>
            </a:pPr>
            <a:endParaRPr lang="en-US" dirty="0" smtClean="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533400" y="2514600"/>
            <a:ext cx="8382000" cy="3581400"/>
          </a:xfrm>
        </p:spPr>
        <p:txBody>
          <a:bodyPr/>
          <a:lstStyle/>
          <a:p>
            <a:pPr algn="l"/>
            <a:r>
              <a:rPr lang="en-US" sz="3200" b="0" dirty="0" smtClean="0">
                <a:latin typeface="Calisto MT" pitchFamily="18" charset="0"/>
              </a:rPr>
              <a:t>Much of the content from this presentation is from CONNECT:  </a:t>
            </a:r>
            <a:br>
              <a:rPr lang="en-US" sz="3200" b="0" dirty="0" smtClean="0">
                <a:latin typeface="Calisto MT" pitchFamily="18" charset="0"/>
              </a:rPr>
            </a:br>
            <a:r>
              <a:rPr lang="en-US" sz="3200" b="0" dirty="0">
                <a:latin typeface="Calisto MT" pitchFamily="18" charset="0"/>
              </a:rPr>
              <a:t/>
            </a:r>
            <a:br>
              <a:rPr lang="en-US" sz="3200" b="0" dirty="0">
                <a:latin typeface="Calisto MT" pitchFamily="18" charset="0"/>
              </a:rPr>
            </a:br>
            <a:r>
              <a:rPr lang="en-US" sz="2400" b="0" dirty="0" smtClean="0">
                <a:latin typeface="Calisto MT" pitchFamily="18" charset="0"/>
                <a:hlinkClick r:id="rId3"/>
              </a:rPr>
              <a:t>http://community.fpg.unc.edu/connect-modules/instructor-community/dashboards/module-4</a:t>
            </a:r>
            <a:r>
              <a:rPr lang="en-US" sz="2400" b="0" dirty="0" smtClean="0">
                <a:latin typeface="Calisto MT" pitchFamily="18" charset="0"/>
              </a:rPr>
              <a:t> </a:t>
            </a:r>
            <a:r>
              <a:rPr lang="en-US" sz="3200" b="0" dirty="0" smtClean="0">
                <a:latin typeface="Calisto MT" pitchFamily="18" charset="0"/>
              </a:rPr>
              <a:t/>
            </a:r>
            <a:br>
              <a:rPr lang="en-US" sz="3200" b="0" dirty="0" smtClean="0">
                <a:latin typeface="Calisto MT" pitchFamily="18" charset="0"/>
              </a:rPr>
            </a:br>
            <a:r>
              <a:rPr lang="en-US" sz="3200" b="0" dirty="0" smtClean="0">
                <a:latin typeface="Calisto MT" pitchFamily="18" charset="0"/>
              </a:rPr>
              <a:t/>
            </a:r>
            <a:br>
              <a:rPr lang="en-US" sz="3200" b="0" dirty="0" smtClean="0">
                <a:latin typeface="Calisto MT" pitchFamily="18" charset="0"/>
              </a:rPr>
            </a:br>
            <a:endParaRPr lang="en-US" sz="3200" dirty="0">
              <a:latin typeface="Calisto MT" pitchFamily="18" charset="0"/>
            </a:endParaRPr>
          </a:p>
        </p:txBody>
      </p:sp>
      <p:sp>
        <p:nvSpPr>
          <p:cNvPr id="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eaLnBrk="1" hangingPunct="1"/>
            <a:fld id="{A31F32AA-49CE-48BF-8945-5D069A20AE10}" type="slidenum">
              <a:rPr lang="en-US" sz="1200">
                <a:latin typeface="Calisto MT" pitchFamily="18" charset="0"/>
              </a:rPr>
              <a:pPr algn="r" eaLnBrk="1" hangingPunct="1"/>
              <a:t>57</a:t>
            </a:fld>
            <a:endParaRPr lang="en-US" sz="1200" dirty="0">
              <a:latin typeface="Calisto MT" pitchFamily="18" charset="0"/>
            </a:endParaRPr>
          </a:p>
        </p:txBody>
      </p:sp>
      <p:sp>
        <p:nvSpPr>
          <p:cNvPr id="2" name="TextBox 1"/>
          <p:cNvSpPr txBox="1"/>
          <p:nvPr/>
        </p:nvSpPr>
        <p:spPr>
          <a:xfrm>
            <a:off x="152400" y="533400"/>
            <a:ext cx="8839200" cy="707886"/>
          </a:xfrm>
          <a:prstGeom prst="rect">
            <a:avLst/>
          </a:prstGeom>
          <a:noFill/>
        </p:spPr>
        <p:txBody>
          <a:bodyPr wrap="square" rtlCol="0">
            <a:spAutoFit/>
          </a:bodyPr>
          <a:lstStyle/>
          <a:p>
            <a:r>
              <a:rPr lang="en-US" sz="4000" b="1" dirty="0">
                <a:latin typeface="Calisto MT" pitchFamily="18" charset="0"/>
              </a:rPr>
              <a:t>Involving families in the IEP process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58</a:t>
            </a:fld>
            <a:endParaRPr lang="en-US" dirty="0" smtClean="0"/>
          </a:p>
        </p:txBody>
      </p:sp>
      <p:sp>
        <p:nvSpPr>
          <p:cNvPr id="6" name="Title 5"/>
          <p:cNvSpPr>
            <a:spLocks noGrp="1"/>
          </p:cNvSpPr>
          <p:nvPr>
            <p:ph type="title" idx="4294967295"/>
          </p:nvPr>
        </p:nvSpPr>
        <p:spPr>
          <a:xfrm>
            <a:off x="609600" y="457200"/>
            <a:ext cx="8077200" cy="1143000"/>
          </a:xfrm>
        </p:spPr>
        <p:txBody>
          <a:bodyPr/>
          <a:lstStyle/>
          <a:p>
            <a:r>
              <a:rPr lang="en-US" sz="4000" dirty="0" smtClean="0">
                <a:latin typeface="Calisto MT" pitchFamily="18" charset="0"/>
              </a:rPr>
              <a:t>Family-Professional Partnership Framework</a:t>
            </a:r>
            <a:endParaRPr lang="en-US" sz="4000" dirty="0">
              <a:latin typeface="Calisto MT" pitchFamily="18" charset="0"/>
            </a:endParaRPr>
          </a:p>
        </p:txBody>
      </p:sp>
      <p:grpSp>
        <p:nvGrpSpPr>
          <p:cNvPr id="1027" name="Group 3"/>
          <p:cNvGrpSpPr>
            <a:grpSpLocks/>
          </p:cNvGrpSpPr>
          <p:nvPr/>
        </p:nvGrpSpPr>
        <p:grpSpPr bwMode="auto">
          <a:xfrm>
            <a:off x="1865008" y="1639106"/>
            <a:ext cx="5381625" cy="4038600"/>
            <a:chOff x="3270" y="30"/>
            <a:chExt cx="7365" cy="5100"/>
          </a:xfrm>
        </p:grpSpPr>
        <p:sp>
          <p:nvSpPr>
            <p:cNvPr id="1028" name="Rectangle 4"/>
            <p:cNvSpPr>
              <a:spLocks noChangeArrowheads="1"/>
            </p:cNvSpPr>
            <p:nvPr/>
          </p:nvSpPr>
          <p:spPr bwMode="auto">
            <a:xfrm>
              <a:off x="3270" y="4335"/>
              <a:ext cx="3645"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Effective  basic  communication</a:t>
              </a: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6990" y="4335"/>
              <a:ext cx="3645"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Effective teaching</a:t>
              </a:r>
              <a:endParaRPr kumimoji="0" lang="en-US" sz="1800" b="0" i="0" u="none" strike="noStrike" cap="none" normalizeH="0" baseline="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4320" y="3405"/>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Enhanced Communication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6120" y="3420"/>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High Expectations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2" name="Rectangle 8"/>
            <p:cNvSpPr>
              <a:spLocks noChangeArrowheads="1"/>
            </p:cNvSpPr>
            <p:nvPr/>
          </p:nvSpPr>
          <p:spPr bwMode="auto">
            <a:xfrm>
              <a:off x="7920" y="3405"/>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rPr>
                <a:t>Respect</a:t>
              </a:r>
              <a:endParaRPr kumimoji="0" lang="en-US"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5115" y="2490"/>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Commitment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6915" y="2505"/>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Equality</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6000" y="1590"/>
              <a:ext cx="1725" cy="825"/>
            </a:xfrm>
            <a:prstGeom prst="rect">
              <a:avLst/>
            </a:prstGeom>
            <a:solidFill>
              <a:srgbClr val="FFC0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Advocacy</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6" name="AutoShape 12"/>
            <p:cNvSpPr>
              <a:spLocks noChangeArrowheads="1"/>
            </p:cNvSpPr>
            <p:nvPr/>
          </p:nvSpPr>
          <p:spPr bwMode="auto">
            <a:xfrm>
              <a:off x="5820" y="30"/>
              <a:ext cx="2070" cy="1485"/>
            </a:xfrm>
            <a:prstGeom prst="triangle">
              <a:avLst>
                <a:gd name="adj" fmla="val 50000"/>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Trust</a:t>
              </a:r>
              <a:endParaRPr kumimoji="0" lang="en-US" sz="1800" b="0" i="0" u="none" strike="noStrike" cap="none" normalizeH="0" baseline="0" smtClean="0">
                <a:ln>
                  <a:noFill/>
                </a:ln>
                <a:solidFill>
                  <a:schemeClr val="tx1"/>
                </a:solidFill>
                <a:effectLst/>
                <a:latin typeface="Arial" pitchFamily="34" charset="0"/>
              </a:endParaRPr>
            </a:p>
          </p:txBody>
        </p:sp>
        <p:cxnSp>
          <p:nvCxnSpPr>
            <p:cNvPr id="1037" name="AutoShape 13"/>
            <p:cNvCxnSpPr>
              <a:cxnSpLocks noChangeShapeType="1"/>
            </p:cNvCxnSpPr>
            <p:nvPr/>
          </p:nvCxnSpPr>
          <p:spPr bwMode="auto">
            <a:xfrm flipV="1">
              <a:off x="3540" y="855"/>
              <a:ext cx="2280" cy="3300"/>
            </a:xfrm>
            <a:prstGeom prst="straightConnector1">
              <a:avLst/>
            </a:prstGeom>
            <a:noFill/>
            <a:ln w="38100">
              <a:solidFill>
                <a:srgbClr val="1F497D"/>
              </a:solidFill>
              <a:round/>
              <a:headEnd/>
              <a:tailEnd type="triangle" w="med" len="med"/>
            </a:ln>
          </p:spPr>
        </p:cxnSp>
        <p:cxnSp>
          <p:nvCxnSpPr>
            <p:cNvPr id="1038" name="AutoShape 14"/>
            <p:cNvCxnSpPr>
              <a:cxnSpLocks noChangeShapeType="1"/>
            </p:cNvCxnSpPr>
            <p:nvPr/>
          </p:nvCxnSpPr>
          <p:spPr bwMode="auto">
            <a:xfrm flipH="1" flipV="1">
              <a:off x="7740" y="840"/>
              <a:ext cx="2580" cy="3240"/>
            </a:xfrm>
            <a:prstGeom prst="straightConnector1">
              <a:avLst/>
            </a:prstGeom>
            <a:noFill/>
            <a:ln w="38100">
              <a:solidFill>
                <a:srgbClr val="1F497D"/>
              </a:solidFill>
              <a:round/>
              <a:headEnd/>
              <a:tailEnd type="triangle" w="med" len="med"/>
            </a:ln>
          </p:spPr>
        </p:cxnSp>
        <p:sp>
          <p:nvSpPr>
            <p:cNvPr id="1039" name="Text Box 15"/>
            <p:cNvSpPr txBox="1">
              <a:spLocks noChangeArrowheads="1"/>
            </p:cNvSpPr>
            <p:nvPr/>
          </p:nvSpPr>
          <p:spPr bwMode="auto">
            <a:xfrm>
              <a:off x="8301" y="1830"/>
              <a:ext cx="1572" cy="4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Child Focus</a:t>
              </a:r>
              <a:endParaRPr kumimoji="0" lang="en-US" sz="1800" b="0" i="0" u="none" strike="noStrike" cap="none" normalizeH="0" baseline="0" smtClean="0">
                <a:ln>
                  <a:noFill/>
                </a:ln>
                <a:solidFill>
                  <a:schemeClr val="tx1"/>
                </a:solidFill>
                <a:effectLst/>
                <a:latin typeface="Arial" pitchFamily="34" charset="0"/>
              </a:endParaRPr>
            </a:p>
          </p:txBody>
        </p:sp>
        <p:sp>
          <p:nvSpPr>
            <p:cNvPr id="1040" name="Text Box 16"/>
            <p:cNvSpPr txBox="1">
              <a:spLocks noChangeArrowheads="1"/>
            </p:cNvSpPr>
            <p:nvPr/>
          </p:nvSpPr>
          <p:spPr bwMode="auto">
            <a:xfrm>
              <a:off x="3876" y="1830"/>
              <a:ext cx="1572" cy="4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Family Focus</a:t>
              </a:r>
              <a:endParaRPr kumimoji="0" lang="en-US" sz="1800" b="0" i="0" u="none" strike="noStrike" cap="none" normalizeH="0" baseline="0" smtClean="0">
                <a:ln>
                  <a:noFill/>
                </a:ln>
                <a:solidFill>
                  <a:schemeClr val="tx1"/>
                </a:solidFill>
                <a:effectLst/>
                <a:latin typeface="Arial" pitchFamily="34" charset="0"/>
              </a:endParaRPr>
            </a:p>
          </p:txBody>
        </p:sp>
      </p:grpSp>
      <p:sp>
        <p:nvSpPr>
          <p:cNvPr id="2" name="TextBox 1"/>
          <p:cNvSpPr txBox="1"/>
          <p:nvPr/>
        </p:nvSpPr>
        <p:spPr>
          <a:xfrm>
            <a:off x="533401" y="5791200"/>
            <a:ext cx="8229600" cy="738664"/>
          </a:xfrm>
          <a:prstGeom prst="rect">
            <a:avLst/>
          </a:prstGeom>
          <a:noFill/>
        </p:spPr>
        <p:txBody>
          <a:bodyPr wrap="square" rtlCol="0">
            <a:spAutoFit/>
          </a:bodyPr>
          <a:lstStyle/>
          <a:p>
            <a:pPr lvl="0"/>
            <a:r>
              <a:rPr lang="en-US" sz="1400" dirty="0">
                <a:solidFill>
                  <a:schemeClr val="tx1"/>
                </a:solidFill>
                <a:latin typeface="Calibri" pitchFamily="34" charset="0"/>
              </a:rPr>
              <a:t>From:  CONNECT Module 4.  Dr. Ann Turnbull, Distinguished Professor, Co-Founder and Co-Director of the Beach Center on Disability</a:t>
            </a:r>
            <a:endParaRPr lang="en-US" sz="1400" dirty="0">
              <a:solidFill>
                <a:schemeClr val="tx1"/>
              </a:solidFill>
              <a:latin typeface="Arial" pitchFamily="34" charset="0"/>
            </a:endParaRPr>
          </a:p>
          <a:p>
            <a:endParaRPr lang="en-US" sz="1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457200" y="2362200"/>
            <a:ext cx="8229600" cy="4221163"/>
          </a:xfrm>
          <a:prstGeom prst="rect">
            <a:avLst/>
          </a:prstGeom>
        </p:spPr>
        <p:txBody>
          <a:bodyPr/>
          <a:lstStyle/>
          <a:p>
            <a:pPr algn="ctr" eaLnBrk="1" hangingPunct="1">
              <a:buFont typeface="Wingdings" pitchFamily="2" charset="2"/>
              <a:buNone/>
            </a:pPr>
            <a:r>
              <a:rPr lang="en-US" sz="4800" b="1" dirty="0" smtClean="0">
                <a:solidFill>
                  <a:srgbClr val="224568"/>
                </a:solidFill>
                <a:latin typeface="Calisto MT" pitchFamily="18" charset="0"/>
              </a:rPr>
              <a:t>Activity 7:  </a:t>
            </a:r>
          </a:p>
          <a:p>
            <a:pPr algn="ctr" eaLnBrk="1" hangingPunct="1">
              <a:buFont typeface="Wingdings" pitchFamily="2" charset="2"/>
              <a:buNone/>
            </a:pPr>
            <a:r>
              <a:rPr lang="en-US" sz="4800" b="1" dirty="0" smtClean="0">
                <a:solidFill>
                  <a:srgbClr val="224568"/>
                </a:solidFill>
                <a:latin typeface="Calisto MT" pitchFamily="18" charset="0"/>
              </a:rPr>
              <a:t>Reflect on your partnerships with professionals</a:t>
            </a:r>
          </a:p>
        </p:txBody>
      </p:sp>
      <p:sp>
        <p:nvSpPr>
          <p:cNvPr id="57347" name="Slide Number Placeholder 5"/>
          <p:cNvSpPr>
            <a:spLocks noGrp="1"/>
          </p:cNvSpPr>
          <p:nvPr>
            <p:ph type="sldNum" sz="quarter" idx="12"/>
          </p:nvPr>
        </p:nvSpPr>
        <p:spPr>
          <a:prstGeom prst="rect">
            <a:avLst/>
          </a:prstGeom>
          <a:noFill/>
        </p:spPr>
        <p:txBody>
          <a:bodyPr/>
          <a:lstStyle/>
          <a:p>
            <a:fld id="{70EA244A-BD9E-47AA-B6BF-4E040FDFF986}" type="slidenum">
              <a:rPr lang="en-US" smtClean="0"/>
              <a:pPr/>
              <a:t>59</a:t>
            </a:fld>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6</a:t>
            </a:fld>
            <a:endParaRPr lang="en-US" dirty="0"/>
          </a:p>
        </p:txBody>
      </p:sp>
      <p:sp>
        <p:nvSpPr>
          <p:cNvPr id="2" name="Content Placeholder 1"/>
          <p:cNvSpPr>
            <a:spLocks noGrp="1"/>
          </p:cNvSpPr>
          <p:nvPr>
            <p:ph idx="4294967295"/>
          </p:nvPr>
        </p:nvSpPr>
        <p:spPr>
          <a:xfrm>
            <a:off x="533400" y="685800"/>
            <a:ext cx="8153400" cy="5638800"/>
          </a:xfrm>
          <a:prstGeom prst="rect">
            <a:avLst/>
          </a:prstGeom>
        </p:spPr>
        <p:txBody>
          <a:bodyPr/>
          <a:lstStyle/>
          <a:p>
            <a:pPr>
              <a:buFont typeface="Arial" pitchFamily="34" charset="0"/>
              <a:buChar char="•"/>
            </a:pPr>
            <a:r>
              <a:rPr lang="en-US" dirty="0" smtClean="0">
                <a:latin typeface="Calisto MT" pitchFamily="18" charset="0"/>
              </a:rPr>
              <a:t>March 2010 Think </a:t>
            </a:r>
            <a:r>
              <a:rPr lang="en-US" dirty="0" smtClean="0">
                <a:latin typeface="Calisto MT" pitchFamily="18" charset="0"/>
              </a:rPr>
              <a:t>Tank</a:t>
            </a:r>
            <a:endParaRPr lang="en-US" sz="1600" dirty="0" smtClean="0">
              <a:latin typeface="Calisto MT" pitchFamily="18" charset="0"/>
            </a:endParaRPr>
          </a:p>
          <a:p>
            <a:pPr lvl="1">
              <a:buFont typeface="Arial" pitchFamily="34" charset="0"/>
              <a:buChar char="•"/>
            </a:pPr>
            <a:r>
              <a:rPr lang="en-US" sz="3200" dirty="0" smtClean="0">
                <a:latin typeface="Calisto MT" pitchFamily="18" charset="0"/>
              </a:rPr>
              <a:t>NECTAC and ECO co-sponsored (NECTAC, ECO, RRCP, Researchers, State and Local program staff)</a:t>
            </a:r>
          </a:p>
          <a:p>
            <a:pPr lvl="1">
              <a:buFont typeface="Arial" pitchFamily="34" charset="0"/>
              <a:buChar char="•"/>
            </a:pPr>
            <a:r>
              <a:rPr lang="en-US" sz="3200" dirty="0" smtClean="0">
                <a:latin typeface="Calisto MT" pitchFamily="18" charset="0"/>
              </a:rPr>
              <a:t>The purpose of the think tank was to discuss ways to integrate IFSP and IEP processes with the child outcomes measurement process.</a:t>
            </a:r>
          </a:p>
          <a:p>
            <a:pPr>
              <a:buFont typeface="Arial" pitchFamily="34" charset="0"/>
              <a:buChar char="•"/>
            </a:pPr>
            <a:r>
              <a:rPr lang="en-US" dirty="0" smtClean="0">
                <a:latin typeface="Calisto MT" pitchFamily="18" charset="0"/>
              </a:rPr>
              <a:t>Recommended practices flow chart and documents </a:t>
            </a:r>
            <a:r>
              <a:rPr lang="en-US" dirty="0" smtClean="0">
                <a:latin typeface="Calisto MT" pitchFamily="18" charset="0"/>
              </a:rPr>
              <a:t>(originals from 2008)</a:t>
            </a:r>
            <a:endParaRPr lang="en-US" dirty="0">
              <a:latin typeface="Calisto MT" pitchFamily="18" charset="0"/>
            </a:endParaRPr>
          </a:p>
          <a:p>
            <a:pPr>
              <a:buFont typeface="Arial" pitchFamily="34" charset="0"/>
              <a:buChar char="•"/>
            </a:pPr>
            <a:endParaRPr lang="en-US" dirty="0" smtClean="0">
              <a:latin typeface="Calisto MT"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60</a:t>
            </a:fld>
            <a:endParaRPr lang="en-US" dirty="0" smtClean="0"/>
          </a:p>
        </p:txBody>
      </p:sp>
      <p:sp>
        <p:nvSpPr>
          <p:cNvPr id="6" name="Title 5"/>
          <p:cNvSpPr>
            <a:spLocks noGrp="1"/>
          </p:cNvSpPr>
          <p:nvPr>
            <p:ph type="title" idx="4294967295"/>
          </p:nvPr>
        </p:nvSpPr>
        <p:spPr>
          <a:xfrm>
            <a:off x="685800" y="533400"/>
            <a:ext cx="8077200" cy="1143000"/>
          </a:xfrm>
        </p:spPr>
        <p:txBody>
          <a:bodyPr/>
          <a:lstStyle/>
          <a:p>
            <a:r>
              <a:rPr lang="en-US" sz="4000" dirty="0" smtClean="0">
                <a:latin typeface="Calisto MT" pitchFamily="18" charset="0"/>
              </a:rPr>
              <a:t>Activity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457200" y="1752600"/>
            <a:ext cx="8229600" cy="3840163"/>
          </a:xfrm>
          <a:prstGeom prst="rect">
            <a:avLst/>
          </a:prstGeom>
        </p:spPr>
        <p:txBody>
          <a:bodyPr/>
          <a:lstStyle/>
          <a:p>
            <a:pPr marL="457200" indent="-457200" eaLnBrk="1" hangingPunct="1">
              <a:buFont typeface="+mj-lt"/>
              <a:buAutoNum type="arabicPeriod"/>
            </a:pPr>
            <a:r>
              <a:rPr lang="en-US" sz="2800" dirty="0" smtClean="0">
                <a:latin typeface="Calisto MT" pitchFamily="18" charset="0"/>
              </a:rPr>
              <a:t>Individually - answer the questions on the handout to reflect on experiences you have had when working with professionals.</a:t>
            </a:r>
          </a:p>
          <a:p>
            <a:pPr marL="457200" indent="-457200" eaLnBrk="1" hangingPunct="1">
              <a:buFont typeface="+mj-lt"/>
              <a:buAutoNum type="arabicPeriod"/>
            </a:pPr>
            <a:r>
              <a:rPr lang="en-US" sz="2800" dirty="0" smtClean="0">
                <a:latin typeface="Calisto MT" pitchFamily="18" charset="0"/>
              </a:rPr>
              <a:t>In small groups at your tables, share the ‘major points’ you want to incorporate into your own professional practice.</a:t>
            </a:r>
          </a:p>
          <a:p>
            <a:pPr marL="457200" indent="-457200" eaLnBrk="1" hangingPunct="1">
              <a:buFont typeface="+mj-lt"/>
              <a:buAutoNum type="arabicPeriod"/>
            </a:pPr>
            <a:r>
              <a:rPr lang="en-US" sz="2800" dirty="0" smtClean="0">
                <a:latin typeface="Calisto MT" pitchFamily="18" charset="0"/>
              </a:rPr>
              <a:t>Whole group – sharing; themes.</a:t>
            </a:r>
          </a:p>
          <a:p>
            <a:pPr marL="457200" indent="-457200" eaLnBrk="1" hangingPunct="1">
              <a:buFont typeface="+mj-lt"/>
              <a:buAutoNum type="arabicPeriod"/>
            </a:pPr>
            <a:endParaRPr lang="en-US" sz="2800" dirty="0" smtClean="0">
              <a:latin typeface="Calisto MT" pitchFamily="18" charset="0"/>
            </a:endParaRPr>
          </a:p>
          <a:p>
            <a:pPr marL="457200" indent="-457200" eaLnBrk="1" hangingPunct="1">
              <a:buNone/>
            </a:pPr>
            <a:endParaRPr lang="en-US" sz="2800" dirty="0" smtClean="0">
              <a:latin typeface="Calisto MT"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61</a:t>
            </a:fld>
            <a:endParaRPr lang="en-US" dirty="0" smtClean="0"/>
          </a:p>
        </p:txBody>
      </p:sp>
      <p:sp>
        <p:nvSpPr>
          <p:cNvPr id="6" name="Title 5"/>
          <p:cNvSpPr>
            <a:spLocks noGrp="1"/>
          </p:cNvSpPr>
          <p:nvPr>
            <p:ph type="title" idx="4294967295"/>
          </p:nvPr>
        </p:nvSpPr>
        <p:spPr>
          <a:xfrm>
            <a:off x="533400" y="228600"/>
            <a:ext cx="8077200" cy="1143000"/>
          </a:xfrm>
        </p:spPr>
        <p:txBody>
          <a:bodyPr/>
          <a:lstStyle/>
          <a:p>
            <a:r>
              <a:rPr lang="en-US" sz="4000" dirty="0" smtClean="0">
                <a:latin typeface="Calisto MT" pitchFamily="18" charset="0"/>
              </a:rPr>
              <a:t>Partnership-Oriented Practices</a:t>
            </a:r>
            <a:endParaRPr lang="en-US" sz="4000" dirty="0">
              <a:latin typeface="Calisto MT" pitchFamily="18" charset="0"/>
            </a:endParaRPr>
          </a:p>
        </p:txBody>
      </p:sp>
      <p:sp>
        <p:nvSpPr>
          <p:cNvPr id="57349" name="Rectangle 3"/>
          <p:cNvSpPr>
            <a:spLocks noGrp="1" noChangeArrowheads="1"/>
          </p:cNvSpPr>
          <p:nvPr>
            <p:ph idx="4294967295"/>
          </p:nvPr>
        </p:nvSpPr>
        <p:spPr>
          <a:xfrm>
            <a:off x="381000" y="2362200"/>
            <a:ext cx="8229600" cy="3840163"/>
          </a:xfrm>
        </p:spPr>
        <p:txBody>
          <a:bodyPr/>
          <a:lstStyle/>
          <a:p>
            <a:pPr marL="457200" indent="-457200" eaLnBrk="1" hangingPunct="1">
              <a:buNone/>
            </a:pPr>
            <a:r>
              <a:rPr lang="en-US" sz="2400" dirty="0" smtClean="0">
                <a:latin typeface="Calisto MT" pitchFamily="18" charset="0"/>
              </a:rPr>
              <a:t>Building trust can be thought of in terms of three phases:</a:t>
            </a:r>
          </a:p>
          <a:p>
            <a:pPr marL="457200" indent="-457200" eaLnBrk="1" hangingPunct="1">
              <a:buNone/>
            </a:pPr>
            <a:endParaRPr lang="en-US" sz="2400" dirty="0" smtClean="0">
              <a:latin typeface="Calisto MT" pitchFamily="18" charset="0"/>
            </a:endParaRPr>
          </a:p>
          <a:p>
            <a:pPr marL="857250" lvl="1" indent="-457200" eaLnBrk="1" hangingPunct="1">
              <a:buFont typeface="+mj-lt"/>
              <a:buAutoNum type="arabicPeriod"/>
            </a:pPr>
            <a:r>
              <a:rPr lang="en-US" sz="2400" dirty="0" smtClean="0">
                <a:latin typeface="Calisto MT" pitchFamily="18" charset="0"/>
              </a:rPr>
              <a:t>Developing an initial friendly relationship – Being on beginning ground</a:t>
            </a:r>
          </a:p>
          <a:p>
            <a:pPr marL="857250" lvl="1" indent="-457200" eaLnBrk="1" hangingPunct="1">
              <a:buFont typeface="+mj-lt"/>
              <a:buAutoNum type="arabicPeriod"/>
            </a:pPr>
            <a:r>
              <a:rPr lang="en-US" sz="2400" dirty="0" smtClean="0">
                <a:latin typeface="Calisto MT" pitchFamily="18" charset="0"/>
              </a:rPr>
              <a:t>Making shared decisions – Being on middle ground</a:t>
            </a:r>
          </a:p>
          <a:p>
            <a:pPr marL="857250" lvl="1" indent="-457200" eaLnBrk="1" hangingPunct="1">
              <a:buFont typeface="+mj-lt"/>
              <a:buAutoNum type="arabicPeriod"/>
            </a:pPr>
            <a:r>
              <a:rPr lang="en-US" sz="2400" dirty="0" smtClean="0">
                <a:latin typeface="Calisto MT" pitchFamily="18" charset="0"/>
              </a:rPr>
              <a:t>Addressing challenging issues – Being on firm ground</a:t>
            </a:r>
          </a:p>
          <a:p>
            <a:pPr marL="457200" indent="-457200" eaLnBrk="1" hangingPunct="1">
              <a:lnSpc>
                <a:spcPct val="150000"/>
              </a:lnSpc>
            </a:pPr>
            <a:endParaRPr lang="en-US" sz="2400" dirty="0" smtClean="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62</a:t>
            </a:fld>
            <a:endParaRPr lang="en-US" dirty="0" smtClean="0"/>
          </a:p>
        </p:txBody>
      </p:sp>
      <p:sp>
        <p:nvSpPr>
          <p:cNvPr id="6" name="Title 5"/>
          <p:cNvSpPr>
            <a:spLocks noGrp="1"/>
          </p:cNvSpPr>
          <p:nvPr>
            <p:ph type="title" idx="4294967295"/>
          </p:nvPr>
        </p:nvSpPr>
        <p:spPr>
          <a:xfrm>
            <a:off x="609600" y="228600"/>
            <a:ext cx="8077200" cy="1143000"/>
          </a:xfrm>
        </p:spPr>
        <p:txBody>
          <a:bodyPr/>
          <a:lstStyle/>
          <a:p>
            <a:r>
              <a:rPr lang="en-US" sz="4000" dirty="0" smtClean="0">
                <a:latin typeface="Calisto MT" pitchFamily="18" charset="0"/>
              </a:rPr>
              <a:t>Partnership-Oriented Practices</a:t>
            </a:r>
            <a:endParaRPr lang="en-US" sz="4000" dirty="0">
              <a:latin typeface="Calisto MT" pitchFamily="18" charset="0"/>
            </a:endParaRPr>
          </a:p>
        </p:txBody>
      </p:sp>
      <p:sp>
        <p:nvSpPr>
          <p:cNvPr id="57349" name="Rectangle 3"/>
          <p:cNvSpPr>
            <a:spLocks noGrp="1" noChangeArrowheads="1"/>
          </p:cNvSpPr>
          <p:nvPr>
            <p:ph idx="4294967295"/>
          </p:nvPr>
        </p:nvSpPr>
        <p:spPr>
          <a:xfrm>
            <a:off x="522514" y="2347685"/>
            <a:ext cx="8229600" cy="3840163"/>
          </a:xfrm>
        </p:spPr>
        <p:txBody>
          <a:bodyPr/>
          <a:lstStyle/>
          <a:p>
            <a:pPr marL="457200" indent="-457200" eaLnBrk="1" hangingPunct="1">
              <a:buNone/>
            </a:pPr>
            <a:r>
              <a:rPr lang="en-US" sz="2400" dirty="0" smtClean="0">
                <a:latin typeface="Calisto MT" pitchFamily="18" charset="0"/>
              </a:rPr>
              <a:t>Enhanced communication:  Building on basic communication skills to dignify each child and family by honoring their uniqueness in terms of their family history, present circumstances, and future possibilities.</a:t>
            </a:r>
          </a:p>
          <a:p>
            <a:pPr marL="457200" indent="-457200" eaLnBrk="1" hangingPunct="1">
              <a:buNone/>
            </a:pPr>
            <a:endParaRPr lang="en-US" sz="2400" dirty="0" smtClean="0">
              <a:latin typeface="Calisto MT" pitchFamily="18" charset="0"/>
            </a:endParaRPr>
          </a:p>
          <a:p>
            <a:pPr marL="457200" indent="-457200" eaLnBrk="1" hangingPunct="1"/>
            <a:r>
              <a:rPr lang="en-US" sz="2400" dirty="0" smtClean="0">
                <a:latin typeface="Calisto MT" pitchFamily="18" charset="0"/>
              </a:rPr>
              <a:t>Encouraging families to tell their stories</a:t>
            </a:r>
          </a:p>
          <a:p>
            <a:pPr marL="457200" indent="-457200" eaLnBrk="1" hangingPunct="1"/>
            <a:r>
              <a:rPr lang="en-US" sz="2400" dirty="0" smtClean="0">
                <a:latin typeface="Calisto MT" pitchFamily="18" charset="0"/>
              </a:rPr>
              <a:t>Reframing differences of opinions, values or perspectives without judgment</a:t>
            </a: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63</a:t>
            </a:fld>
            <a:endParaRPr lang="en-US" dirty="0" smtClean="0"/>
          </a:p>
        </p:txBody>
      </p:sp>
      <p:sp>
        <p:nvSpPr>
          <p:cNvPr id="57349" name="Rectangle 3"/>
          <p:cNvSpPr>
            <a:spLocks noGrp="1" noChangeArrowheads="1"/>
          </p:cNvSpPr>
          <p:nvPr>
            <p:ph idx="4294967295"/>
          </p:nvPr>
        </p:nvSpPr>
        <p:spPr>
          <a:xfrm>
            <a:off x="545540" y="475342"/>
            <a:ext cx="8217459" cy="3635349"/>
          </a:xfrm>
          <a:prstGeom prst="rect">
            <a:avLst/>
          </a:prstGeom>
        </p:spPr>
        <p:txBody>
          <a:bodyPr/>
          <a:lstStyle/>
          <a:p>
            <a:pPr marL="457200" indent="-457200" algn="ctr" eaLnBrk="1" hangingPunct="1">
              <a:buNone/>
            </a:pPr>
            <a:r>
              <a:rPr lang="en-US" b="1" dirty="0" smtClean="0">
                <a:latin typeface="Calisto MT" pitchFamily="18" charset="0"/>
              </a:rPr>
              <a:t>High expectations:  </a:t>
            </a:r>
          </a:p>
          <a:p>
            <a:pPr marL="457200" indent="-457200" eaLnBrk="1" hangingPunct="1">
              <a:buNone/>
            </a:pPr>
            <a:r>
              <a:rPr lang="en-US" sz="2400" dirty="0" smtClean="0">
                <a:latin typeface="Calisto MT" pitchFamily="18" charset="0"/>
              </a:rPr>
              <a:t>	Having confidence in the child’s and family’s future possibilities, as well as confidence in one’s own competence in actualizing positive outcomes.</a:t>
            </a:r>
          </a:p>
          <a:p>
            <a:pPr marL="457200" indent="-457200" eaLnBrk="1" hangingPunct="1">
              <a:buFont typeface="Arial" pitchFamily="34" charset="0"/>
              <a:buChar char="•"/>
            </a:pPr>
            <a:r>
              <a:rPr lang="en-US" sz="2400" dirty="0">
                <a:latin typeface="Calisto MT" pitchFamily="18" charset="0"/>
              </a:rPr>
              <a:t>Building on a child’s strengths throughout all instruction and interactions and incorporating a strengths-based orientation into practices</a:t>
            </a:r>
          </a:p>
          <a:p>
            <a:pPr marL="457200" indent="-457200" eaLnBrk="1" hangingPunct="1">
              <a:buFont typeface="Arial" pitchFamily="34" charset="0"/>
              <a:buChar char="•"/>
            </a:pPr>
            <a:r>
              <a:rPr lang="en-US" sz="2400" dirty="0">
                <a:latin typeface="Calisto MT" pitchFamily="18" charset="0"/>
              </a:rPr>
              <a:t>Conveying to families one’s own beliefs about the goals the child will be able to accomplish</a:t>
            </a:r>
          </a:p>
          <a:p>
            <a:pPr marL="457200" indent="-457200" eaLnBrk="1" hangingPunct="1">
              <a:buNone/>
            </a:pPr>
            <a:endParaRPr lang="en-US" sz="2400" dirty="0" smtClean="0">
              <a:latin typeface="Calisto MT" pitchFamily="18" charset="0"/>
            </a:endParaRP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p:txBody>
      </p:sp>
      <p:pic>
        <p:nvPicPr>
          <p:cNvPr id="11267" name="Picture 3" descr="C:\Users\cdwagner\AppData\Local\Microsoft\Windows\Temporary Internet Files\Content.IE5\HFN9M438\MP90039944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1929" y="4223554"/>
            <a:ext cx="3054071" cy="20352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64</a:t>
            </a:fld>
            <a:endParaRPr lang="en-US" dirty="0" smtClean="0"/>
          </a:p>
        </p:txBody>
      </p:sp>
      <p:sp>
        <p:nvSpPr>
          <p:cNvPr id="57349" name="Rectangle 3"/>
          <p:cNvSpPr>
            <a:spLocks noGrp="1" noChangeArrowheads="1"/>
          </p:cNvSpPr>
          <p:nvPr>
            <p:ph idx="4294967295"/>
          </p:nvPr>
        </p:nvSpPr>
        <p:spPr>
          <a:xfrm>
            <a:off x="533400" y="685800"/>
            <a:ext cx="8229600" cy="3840163"/>
          </a:xfrm>
          <a:prstGeom prst="rect">
            <a:avLst/>
          </a:prstGeom>
        </p:spPr>
        <p:txBody>
          <a:bodyPr/>
          <a:lstStyle/>
          <a:p>
            <a:pPr marL="457200" indent="-457200" algn="ctr" eaLnBrk="1" hangingPunct="1">
              <a:buNone/>
            </a:pPr>
            <a:r>
              <a:rPr lang="en-US" b="1" dirty="0" smtClean="0">
                <a:latin typeface="Calisto MT" pitchFamily="18" charset="0"/>
              </a:rPr>
              <a:t>Respect:  </a:t>
            </a:r>
          </a:p>
          <a:p>
            <a:pPr marL="457200" indent="-457200" eaLnBrk="1" hangingPunct="1">
              <a:buNone/>
            </a:pPr>
            <a:r>
              <a:rPr lang="en-US" dirty="0">
                <a:latin typeface="Calisto MT" pitchFamily="18" charset="0"/>
              </a:rPr>
              <a:t>	</a:t>
            </a:r>
            <a:r>
              <a:rPr lang="en-US" sz="2400" dirty="0" smtClean="0">
                <a:latin typeface="Calisto MT" pitchFamily="18" charset="0"/>
              </a:rPr>
              <a:t>Regarding families with esteem and demonstrating that esteem through actions and words.</a:t>
            </a:r>
          </a:p>
          <a:p>
            <a:pPr marL="457200" indent="-457200" eaLnBrk="1" hangingPunct="1"/>
            <a:r>
              <a:rPr lang="en-US" sz="2400" dirty="0" smtClean="0">
                <a:latin typeface="Calisto MT" pitchFamily="18" charset="0"/>
              </a:rPr>
              <a:t>Identifying and incorporating cultural values into decision-making</a:t>
            </a:r>
          </a:p>
          <a:p>
            <a:pPr marL="457200" indent="-457200" eaLnBrk="1" hangingPunct="1"/>
            <a:r>
              <a:rPr lang="en-US" sz="2400" dirty="0" smtClean="0">
                <a:latin typeface="Calisto MT" pitchFamily="18" charset="0"/>
              </a:rPr>
              <a:t>Identifying the family’s preferences for interaction with practitioners, and then interacting with them accordingly</a:t>
            </a:r>
          </a:p>
          <a:p>
            <a:pPr marL="457200" indent="-457200" eaLnBrk="1" hangingPunct="1"/>
            <a:endParaRPr lang="en-US" dirty="0" smtClean="0">
              <a:latin typeface="Calisto MT" pitchFamily="18" charset="0"/>
            </a:endParaRPr>
          </a:p>
          <a:p>
            <a:pPr marL="457200" indent="-457200" eaLnBrk="1" hangingPunct="1"/>
            <a:endParaRPr lang="en-US" dirty="0" smtClean="0">
              <a:latin typeface="Calisto MT" pitchFamily="18" charset="0"/>
            </a:endParaRPr>
          </a:p>
        </p:txBody>
      </p:sp>
      <p:pic>
        <p:nvPicPr>
          <p:cNvPr id="12290" name="Picture 2" descr="C:\Users\cdwagner\AppData\Local\Microsoft\Windows\Temporary Internet Files\Content.IE5\PTIPSIKM\MP90040024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962400"/>
            <a:ext cx="2819400" cy="22555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65</a:t>
            </a:fld>
            <a:endParaRPr lang="en-US" dirty="0" smtClean="0"/>
          </a:p>
        </p:txBody>
      </p:sp>
      <p:sp>
        <p:nvSpPr>
          <p:cNvPr id="57349" name="Rectangle 3"/>
          <p:cNvSpPr>
            <a:spLocks noGrp="1" noChangeArrowheads="1"/>
          </p:cNvSpPr>
          <p:nvPr>
            <p:ph idx="4294967295"/>
          </p:nvPr>
        </p:nvSpPr>
        <p:spPr>
          <a:xfrm>
            <a:off x="533400" y="685800"/>
            <a:ext cx="8229600" cy="3840163"/>
          </a:xfrm>
          <a:prstGeom prst="rect">
            <a:avLst/>
          </a:prstGeom>
        </p:spPr>
        <p:txBody>
          <a:bodyPr/>
          <a:lstStyle/>
          <a:p>
            <a:pPr marL="457200" indent="-457200" algn="ctr" eaLnBrk="1" hangingPunct="1">
              <a:buNone/>
            </a:pPr>
            <a:r>
              <a:rPr lang="en-US" b="1" dirty="0" smtClean="0">
                <a:latin typeface="Calisto MT" pitchFamily="18" charset="0"/>
              </a:rPr>
              <a:t>Commitment:  </a:t>
            </a:r>
          </a:p>
          <a:p>
            <a:pPr marL="457200" indent="-457200" eaLnBrk="1" hangingPunct="1">
              <a:buNone/>
            </a:pPr>
            <a:r>
              <a:rPr lang="en-US" dirty="0">
                <a:latin typeface="Calisto MT" pitchFamily="18" charset="0"/>
              </a:rPr>
              <a:t>	</a:t>
            </a:r>
            <a:r>
              <a:rPr lang="en-US" sz="2400" dirty="0" smtClean="0">
                <a:latin typeface="Calisto MT" pitchFamily="18" charset="0"/>
              </a:rPr>
              <a:t>Providing a sense of assurance that the relationship with the family and child is ‘more than obligation;’ rather, it represents devotion and loyalty to the child and family and shared belief in the importance of goals being pursued.</a:t>
            </a:r>
          </a:p>
          <a:p>
            <a:pPr marL="457200" indent="-457200" eaLnBrk="1" hangingPunct="1">
              <a:buNone/>
            </a:pPr>
            <a:endParaRPr lang="en-US" sz="2400" dirty="0" smtClean="0">
              <a:latin typeface="Calisto MT" pitchFamily="18" charset="0"/>
            </a:endParaRPr>
          </a:p>
          <a:p>
            <a:pPr marL="457200" indent="-457200" eaLnBrk="1" hangingPunct="1"/>
            <a:r>
              <a:rPr lang="en-US" sz="2400" dirty="0" smtClean="0">
                <a:latin typeface="Calisto MT" pitchFamily="18" charset="0"/>
              </a:rPr>
              <a:t>Being flexible to accommodate the changing needs of the family and child</a:t>
            </a: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p:txBody>
      </p:sp>
      <p:pic>
        <p:nvPicPr>
          <p:cNvPr id="13315" name="Picture 3" descr="C:\Users\cdwagner\AppData\Local\Microsoft\Windows\Temporary Internet Files\Content.IE5\1VT9MW5J\MP90030898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3143" y="4191000"/>
            <a:ext cx="3048000" cy="20370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66</a:t>
            </a:fld>
            <a:endParaRPr lang="en-US" dirty="0" smtClean="0"/>
          </a:p>
        </p:txBody>
      </p:sp>
      <p:sp>
        <p:nvSpPr>
          <p:cNvPr id="57349" name="Rectangle 3"/>
          <p:cNvSpPr>
            <a:spLocks noGrp="1" noChangeArrowheads="1"/>
          </p:cNvSpPr>
          <p:nvPr>
            <p:ph idx="4294967295"/>
          </p:nvPr>
        </p:nvSpPr>
        <p:spPr>
          <a:xfrm>
            <a:off x="504371" y="707571"/>
            <a:ext cx="8229600" cy="3840163"/>
          </a:xfrm>
          <a:prstGeom prst="rect">
            <a:avLst/>
          </a:prstGeom>
        </p:spPr>
        <p:txBody>
          <a:bodyPr/>
          <a:lstStyle/>
          <a:p>
            <a:pPr marL="457200" indent="-457200" algn="ctr" eaLnBrk="1" hangingPunct="1">
              <a:buNone/>
            </a:pPr>
            <a:r>
              <a:rPr lang="en-US" b="1" dirty="0" smtClean="0">
                <a:latin typeface="Calisto MT" pitchFamily="18" charset="0"/>
              </a:rPr>
              <a:t>Equality:  </a:t>
            </a:r>
          </a:p>
          <a:p>
            <a:pPr marL="457200" indent="-457200" eaLnBrk="1" hangingPunct="1">
              <a:buNone/>
            </a:pPr>
            <a:r>
              <a:rPr lang="en-US" dirty="0">
                <a:latin typeface="Calisto MT" pitchFamily="18" charset="0"/>
              </a:rPr>
              <a:t>	</a:t>
            </a:r>
            <a:r>
              <a:rPr lang="en-US" sz="2400" dirty="0" smtClean="0">
                <a:latin typeface="Calisto MT" pitchFamily="18" charset="0"/>
              </a:rPr>
              <a:t>Ensuring that families have roughly equal power as practitioners in making decisions.</a:t>
            </a:r>
          </a:p>
          <a:p>
            <a:pPr marL="457200" indent="-457200" eaLnBrk="1" hangingPunct="1">
              <a:buNone/>
            </a:pPr>
            <a:endParaRPr lang="en-US" sz="2400" dirty="0" smtClean="0">
              <a:latin typeface="Calisto MT" pitchFamily="18" charset="0"/>
            </a:endParaRPr>
          </a:p>
          <a:p>
            <a:pPr marL="457200" indent="-457200" eaLnBrk="1" hangingPunct="1"/>
            <a:r>
              <a:rPr lang="en-US" sz="2400" dirty="0" smtClean="0">
                <a:latin typeface="Calisto MT" pitchFamily="18" charset="0"/>
              </a:rPr>
              <a:t>Sharing power by supporting families as equal partners in helping their child to be successful now and in the future.</a:t>
            </a:r>
          </a:p>
          <a:p>
            <a:pPr marL="457200" indent="-457200" eaLnBrk="1" hangingPunct="1">
              <a:buNone/>
            </a:pPr>
            <a:endParaRPr lang="en-US" sz="2400" dirty="0" smtClean="0">
              <a:latin typeface="Calisto MT" pitchFamily="18" charset="0"/>
            </a:endParaRP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a:p>
            <a:pPr marL="457200" indent="-457200" eaLnBrk="1" hangingPunct="1"/>
            <a:endParaRPr lang="en-US" sz="2400" dirty="0" smtClean="0">
              <a:latin typeface="Calisto MT" pitchFamily="18" charset="0"/>
            </a:endParaRPr>
          </a:p>
        </p:txBody>
      </p:sp>
      <p:pic>
        <p:nvPicPr>
          <p:cNvPr id="14338" name="Picture 2" descr="C:\Users\cdwagner\AppData\Local\Microsoft\Windows\Temporary Internet Files\Content.IE5\HFN9M438\MP90030897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3886200"/>
            <a:ext cx="3200400" cy="21175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67</a:t>
            </a:fld>
            <a:endParaRPr lang="en-US" dirty="0" smtClean="0"/>
          </a:p>
        </p:txBody>
      </p:sp>
      <p:sp>
        <p:nvSpPr>
          <p:cNvPr id="57349" name="Rectangle 3"/>
          <p:cNvSpPr>
            <a:spLocks noGrp="1" noChangeArrowheads="1"/>
          </p:cNvSpPr>
          <p:nvPr>
            <p:ph idx="4294967295"/>
          </p:nvPr>
        </p:nvSpPr>
        <p:spPr>
          <a:xfrm>
            <a:off x="533400" y="685800"/>
            <a:ext cx="8229600" cy="3840163"/>
          </a:xfrm>
          <a:prstGeom prst="rect">
            <a:avLst/>
          </a:prstGeom>
        </p:spPr>
        <p:txBody>
          <a:bodyPr/>
          <a:lstStyle/>
          <a:p>
            <a:pPr marL="457200" indent="-457200" algn="ctr" eaLnBrk="1" hangingPunct="1">
              <a:buNone/>
            </a:pPr>
            <a:r>
              <a:rPr lang="en-US" b="1" dirty="0" smtClean="0">
                <a:latin typeface="Calisto MT" pitchFamily="18" charset="0"/>
              </a:rPr>
              <a:t>Advocacy:  </a:t>
            </a:r>
          </a:p>
          <a:p>
            <a:pPr marL="457200" indent="-457200" eaLnBrk="1" hangingPunct="1">
              <a:buNone/>
            </a:pPr>
            <a:r>
              <a:rPr lang="en-US" dirty="0">
                <a:latin typeface="Calisto MT" pitchFamily="18" charset="0"/>
              </a:rPr>
              <a:t>	</a:t>
            </a:r>
            <a:r>
              <a:rPr lang="en-US" sz="2400" dirty="0" smtClean="0">
                <a:latin typeface="Calisto MT" pitchFamily="18" charset="0"/>
              </a:rPr>
              <a:t>Speaking out and taking action in pursuit of finding just solutions to problems.</a:t>
            </a:r>
          </a:p>
          <a:p>
            <a:pPr marL="457200" indent="-457200" eaLnBrk="1" hangingPunct="1">
              <a:buNone/>
            </a:pPr>
            <a:endParaRPr lang="en-US" sz="2400" dirty="0" smtClean="0">
              <a:latin typeface="Calisto MT" pitchFamily="18" charset="0"/>
            </a:endParaRPr>
          </a:p>
          <a:p>
            <a:pPr marL="457200" indent="-457200" eaLnBrk="1" hangingPunct="1"/>
            <a:r>
              <a:rPr lang="en-US" sz="2400" dirty="0" smtClean="0">
                <a:latin typeface="Calisto MT" pitchFamily="18" charset="0"/>
              </a:rPr>
              <a:t>Informing families of their rights and supporting them to be effective advocates.</a:t>
            </a:r>
          </a:p>
          <a:p>
            <a:pPr marL="457200" indent="-457200" eaLnBrk="1" hangingPunct="1">
              <a:buNone/>
            </a:pPr>
            <a:endParaRPr lang="en-US" sz="2800" dirty="0" smtClean="0">
              <a:latin typeface="Calisto MT" pitchFamily="18" charset="0"/>
            </a:endParaRPr>
          </a:p>
          <a:p>
            <a:pPr marL="457200" indent="-457200" eaLnBrk="1" hangingPunct="1"/>
            <a:endParaRPr lang="en-US" dirty="0" smtClean="0">
              <a:latin typeface="Calisto MT" pitchFamily="18" charset="0"/>
            </a:endParaRPr>
          </a:p>
          <a:p>
            <a:pPr marL="457200" indent="-457200" eaLnBrk="1" hangingPunct="1"/>
            <a:endParaRPr lang="en-US" dirty="0" smtClean="0">
              <a:latin typeface="Calisto MT" pitchFamily="18" charset="0"/>
            </a:endParaRPr>
          </a:p>
          <a:p>
            <a:pPr marL="457200" indent="-457200" eaLnBrk="1" hangingPunct="1"/>
            <a:endParaRPr lang="en-US" dirty="0" smtClean="0">
              <a:latin typeface="Calisto MT" pitchFamily="18" charset="0"/>
            </a:endParaRPr>
          </a:p>
        </p:txBody>
      </p:sp>
      <p:pic>
        <p:nvPicPr>
          <p:cNvPr id="15362" name="Picture 2" descr="C:\Users\cdwagner\AppData\Local\Microsoft\Windows\Temporary Internet Files\Content.IE5\PTIPSIKM\MP90040105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3886200"/>
            <a:ext cx="3200400" cy="213276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457200" y="2209800"/>
            <a:ext cx="8229600" cy="4221163"/>
          </a:xfrm>
          <a:prstGeom prst="rect">
            <a:avLst/>
          </a:prstGeom>
        </p:spPr>
        <p:txBody>
          <a:bodyPr/>
          <a:lstStyle/>
          <a:p>
            <a:pPr algn="ctr" eaLnBrk="1" hangingPunct="1">
              <a:buFont typeface="Wingdings" pitchFamily="2" charset="2"/>
              <a:buNone/>
            </a:pPr>
            <a:r>
              <a:rPr lang="en-US" sz="4800" b="1" dirty="0" smtClean="0">
                <a:solidFill>
                  <a:srgbClr val="224568"/>
                </a:solidFill>
              </a:rPr>
              <a:t>Activity 8:  </a:t>
            </a:r>
          </a:p>
          <a:p>
            <a:pPr algn="ctr" eaLnBrk="1" hangingPunct="1">
              <a:buFont typeface="Wingdings" pitchFamily="2" charset="2"/>
              <a:buNone/>
            </a:pPr>
            <a:r>
              <a:rPr lang="en-US" sz="4800" b="1" dirty="0" smtClean="0"/>
              <a:t>Partnership-Oriented Practices: Observation Checklist</a:t>
            </a:r>
            <a:endParaRPr lang="en-US" sz="4800" b="1" dirty="0" smtClean="0">
              <a:solidFill>
                <a:srgbClr val="224568"/>
              </a:solidFill>
            </a:endParaRPr>
          </a:p>
        </p:txBody>
      </p:sp>
      <p:sp>
        <p:nvSpPr>
          <p:cNvPr id="57347" name="Slide Number Placeholder 5"/>
          <p:cNvSpPr>
            <a:spLocks noGrp="1"/>
          </p:cNvSpPr>
          <p:nvPr>
            <p:ph type="sldNum" sz="quarter" idx="12"/>
          </p:nvPr>
        </p:nvSpPr>
        <p:spPr>
          <a:prstGeom prst="rect">
            <a:avLst/>
          </a:prstGeom>
          <a:noFill/>
        </p:spPr>
        <p:txBody>
          <a:bodyPr/>
          <a:lstStyle/>
          <a:p>
            <a:fld id="{70EA244A-BD9E-47AA-B6BF-4E040FDFF986}" type="slidenum">
              <a:rPr lang="en-US" smtClean="0"/>
              <a:pPr/>
              <a:t>68</a:t>
            </a:fld>
            <a:endParaRPr lang="en-US"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69</a:t>
            </a:fld>
            <a:endParaRPr lang="en-US" dirty="0" smtClean="0"/>
          </a:p>
        </p:txBody>
      </p:sp>
      <p:sp>
        <p:nvSpPr>
          <p:cNvPr id="6" name="Title 5"/>
          <p:cNvSpPr>
            <a:spLocks noGrp="1"/>
          </p:cNvSpPr>
          <p:nvPr>
            <p:ph type="title" idx="4294967295"/>
          </p:nvPr>
        </p:nvSpPr>
        <p:spPr>
          <a:xfrm>
            <a:off x="609600" y="685800"/>
            <a:ext cx="8077200" cy="1143000"/>
          </a:xfrm>
        </p:spPr>
        <p:txBody>
          <a:bodyPr/>
          <a:lstStyle/>
          <a:p>
            <a:r>
              <a:rPr lang="en-US" sz="4000" dirty="0" smtClean="0">
                <a:latin typeface="Calisto MT" pitchFamily="18" charset="0"/>
              </a:rPr>
              <a:t>Activity Instructions:</a:t>
            </a:r>
            <a:endParaRPr lang="en-US" sz="4000" dirty="0">
              <a:latin typeface="Calisto MT" pitchFamily="18" charset="0"/>
            </a:endParaRPr>
          </a:p>
        </p:txBody>
      </p:sp>
      <p:sp>
        <p:nvSpPr>
          <p:cNvPr id="57349" name="Rectangle 3"/>
          <p:cNvSpPr>
            <a:spLocks noGrp="1" noChangeArrowheads="1"/>
          </p:cNvSpPr>
          <p:nvPr>
            <p:ph idx="4294967295"/>
          </p:nvPr>
        </p:nvSpPr>
        <p:spPr>
          <a:xfrm>
            <a:off x="892629" y="2057400"/>
            <a:ext cx="7717971" cy="3840163"/>
          </a:xfrm>
          <a:prstGeom prst="rect">
            <a:avLst/>
          </a:prstGeom>
        </p:spPr>
        <p:txBody>
          <a:bodyPr/>
          <a:lstStyle/>
          <a:p>
            <a:pPr marL="457200" indent="-457200" eaLnBrk="1" hangingPunct="1">
              <a:buFont typeface="+mj-lt"/>
              <a:buAutoNum type="arabicPeriod"/>
            </a:pPr>
            <a:r>
              <a:rPr lang="en-US" sz="2800" dirty="0" smtClean="0">
                <a:latin typeface="Calisto MT" pitchFamily="18" charset="0"/>
              </a:rPr>
              <a:t>Watch video and observe communication practices (3 videos - beginning ground, middle ground, firm ground)</a:t>
            </a:r>
          </a:p>
          <a:p>
            <a:pPr marL="457200" indent="-457200" eaLnBrk="1" hangingPunct="1">
              <a:buFont typeface="+mj-lt"/>
              <a:buAutoNum type="arabicPeriod"/>
            </a:pPr>
            <a:r>
              <a:rPr lang="en-US" sz="2800" dirty="0" smtClean="0">
                <a:latin typeface="Calisto MT" pitchFamily="18" charset="0"/>
              </a:rPr>
              <a:t>Make a check in the box if you observe an example of each practice.</a:t>
            </a:r>
          </a:p>
          <a:p>
            <a:pPr marL="457200" indent="-457200" eaLnBrk="1" hangingPunct="1">
              <a:buFont typeface="+mj-lt"/>
              <a:buAutoNum type="arabicPeriod"/>
            </a:pPr>
            <a:r>
              <a:rPr lang="en-US" sz="2800" dirty="0" smtClean="0">
                <a:latin typeface="Calisto MT" pitchFamily="18" charset="0"/>
              </a:rPr>
              <a:t>Debriefing of </a:t>
            </a:r>
            <a:r>
              <a:rPr lang="en-US" sz="2800" dirty="0" smtClean="0">
                <a:latin typeface="Calisto MT" pitchFamily="18" charset="0"/>
              </a:rPr>
              <a:t>observations after each video.</a:t>
            </a:r>
            <a:endParaRPr lang="en-US" sz="2800" dirty="0" smtClean="0">
              <a:latin typeface="Calisto MT" pitchFamily="18" charset="0"/>
            </a:endParaRPr>
          </a:p>
          <a:p>
            <a:pPr marL="457200" indent="-457200" eaLnBrk="1" hangingPunct="1">
              <a:buNone/>
            </a:pPr>
            <a:endParaRPr lang="en-US" sz="2800" dirty="0" smtClean="0">
              <a:latin typeface="Calisto MT"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7</a:t>
            </a:fld>
            <a:endParaRPr lang="en-US" dirty="0"/>
          </a:p>
        </p:txBody>
      </p:sp>
      <p:sp>
        <p:nvSpPr>
          <p:cNvPr id="2" name="Content Placeholder 1"/>
          <p:cNvSpPr>
            <a:spLocks noGrp="1"/>
          </p:cNvSpPr>
          <p:nvPr>
            <p:ph idx="4294967295"/>
          </p:nvPr>
        </p:nvSpPr>
        <p:spPr>
          <a:xfrm>
            <a:off x="533400" y="2333171"/>
            <a:ext cx="5715000" cy="4495800"/>
          </a:xfrm>
          <a:prstGeom prst="rect">
            <a:avLst/>
          </a:prstGeom>
        </p:spPr>
        <p:txBody>
          <a:bodyPr/>
          <a:lstStyle/>
          <a:p>
            <a:pPr>
              <a:buFont typeface="Arial" pitchFamily="34" charset="0"/>
              <a:buChar char="•"/>
            </a:pPr>
            <a:r>
              <a:rPr lang="en-US" dirty="0" smtClean="0">
                <a:latin typeface="Calisto MT" pitchFamily="18" charset="0"/>
              </a:rPr>
              <a:t>Transition </a:t>
            </a:r>
            <a:r>
              <a:rPr lang="en-US" dirty="0" smtClean="0">
                <a:latin typeface="Calisto MT" pitchFamily="18" charset="0"/>
              </a:rPr>
              <a:t>from </a:t>
            </a:r>
            <a:r>
              <a:rPr lang="en-US" dirty="0" smtClean="0">
                <a:latin typeface="Calisto MT" pitchFamily="18" charset="0"/>
              </a:rPr>
              <a:t>EI (for some)</a:t>
            </a:r>
            <a:endParaRPr lang="en-US" dirty="0" smtClean="0">
              <a:latin typeface="Calisto MT" pitchFamily="18" charset="0"/>
            </a:endParaRPr>
          </a:p>
          <a:p>
            <a:pPr>
              <a:buFont typeface="Arial" pitchFamily="34" charset="0"/>
              <a:buChar char="•"/>
            </a:pPr>
            <a:r>
              <a:rPr lang="en-US" dirty="0" smtClean="0">
                <a:latin typeface="Calisto MT" pitchFamily="18" charset="0"/>
              </a:rPr>
              <a:t>Identification and Referral</a:t>
            </a:r>
          </a:p>
          <a:p>
            <a:pPr>
              <a:buFont typeface="Arial" pitchFamily="34" charset="0"/>
              <a:buChar char="•"/>
            </a:pPr>
            <a:r>
              <a:rPr lang="en-US" dirty="0" smtClean="0">
                <a:latin typeface="Calisto MT" pitchFamily="18" charset="0"/>
              </a:rPr>
              <a:t>Child Evaluation and Assessment</a:t>
            </a:r>
          </a:p>
          <a:p>
            <a:pPr>
              <a:buFont typeface="Arial" pitchFamily="34" charset="0"/>
              <a:buChar char="•"/>
            </a:pPr>
            <a:r>
              <a:rPr lang="en-US" dirty="0" smtClean="0">
                <a:latin typeface="Calisto MT" pitchFamily="18" charset="0"/>
              </a:rPr>
              <a:t>IEP Development</a:t>
            </a:r>
          </a:p>
          <a:p>
            <a:pPr>
              <a:buFont typeface="Arial" pitchFamily="34" charset="0"/>
              <a:buChar char="•"/>
            </a:pPr>
            <a:r>
              <a:rPr lang="en-US" dirty="0" smtClean="0">
                <a:latin typeface="Calisto MT" pitchFamily="18" charset="0"/>
              </a:rPr>
              <a:t>Service Delivery</a:t>
            </a:r>
            <a:endParaRPr lang="en-US" dirty="0">
              <a:latin typeface="Calisto MT" pitchFamily="18" charset="0"/>
            </a:endParaRPr>
          </a:p>
        </p:txBody>
      </p:sp>
      <p:sp>
        <p:nvSpPr>
          <p:cNvPr id="6" name="Title 5"/>
          <p:cNvSpPr>
            <a:spLocks noGrp="1"/>
          </p:cNvSpPr>
          <p:nvPr>
            <p:ph type="title" idx="4294967295"/>
          </p:nvPr>
        </p:nvSpPr>
        <p:spPr>
          <a:xfrm>
            <a:off x="609600" y="304800"/>
            <a:ext cx="8077200" cy="1143000"/>
          </a:xfrm>
        </p:spPr>
        <p:txBody>
          <a:bodyPr/>
          <a:lstStyle/>
          <a:p>
            <a:r>
              <a:rPr lang="en-US" sz="4800" dirty="0" smtClean="0">
                <a:latin typeface="Calisto MT" pitchFamily="18" charset="0"/>
              </a:rPr>
              <a:t>IEP Process Flow Chart</a:t>
            </a:r>
            <a:endParaRPr lang="en-US" sz="4800" dirty="0">
              <a:latin typeface="Calisto MT" pitchFamily="18" charset="0"/>
            </a:endParaRPr>
          </a:p>
        </p:txBody>
      </p:sp>
      <p:pic>
        <p:nvPicPr>
          <p:cNvPr id="5122" name="Picture 2" descr="C:\Users\cdwagner\AppData\Local\Microsoft\Windows\Temporary Internet Files\Content.IE5\A4RTB25I\MP90041177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2806523"/>
            <a:ext cx="2128391"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1"/>
          </p:nvPr>
        </p:nvSpPr>
        <p:spPr>
          <a:noFill/>
        </p:spPr>
        <p:txBody>
          <a:bodyPr/>
          <a:lstStyle/>
          <a:p>
            <a:fld id="{70EA244A-BD9E-47AA-B6BF-4E040FDFF986}" type="slidenum">
              <a:rPr lang="en-US" smtClean="0"/>
              <a:pPr/>
              <a:t>70</a:t>
            </a:fld>
            <a:endParaRPr lang="en-US" dirty="0" smtClean="0"/>
          </a:p>
        </p:txBody>
      </p:sp>
      <p:sp>
        <p:nvSpPr>
          <p:cNvPr id="6" name="Title 5"/>
          <p:cNvSpPr>
            <a:spLocks noGrp="1"/>
          </p:cNvSpPr>
          <p:nvPr>
            <p:ph type="title" idx="4294967295"/>
          </p:nvPr>
        </p:nvSpPr>
        <p:spPr>
          <a:xfrm>
            <a:off x="381000" y="228600"/>
            <a:ext cx="8077200" cy="1143000"/>
          </a:xfrm>
        </p:spPr>
        <p:txBody>
          <a:bodyPr/>
          <a:lstStyle/>
          <a:p>
            <a:r>
              <a:rPr lang="en-US" sz="4800" dirty="0" smtClean="0">
                <a:latin typeface="Calisto MT" pitchFamily="18" charset="0"/>
              </a:rPr>
              <a:t>Application</a:t>
            </a:r>
            <a:endParaRPr lang="en-US" sz="4800" dirty="0">
              <a:latin typeface="Calisto MT" pitchFamily="18" charset="0"/>
            </a:endParaRPr>
          </a:p>
        </p:txBody>
      </p:sp>
      <p:sp>
        <p:nvSpPr>
          <p:cNvPr id="57349" name="Rectangle 3"/>
          <p:cNvSpPr>
            <a:spLocks noGrp="1" noChangeArrowheads="1"/>
          </p:cNvSpPr>
          <p:nvPr>
            <p:ph idx="4294967295"/>
          </p:nvPr>
        </p:nvSpPr>
        <p:spPr>
          <a:xfrm>
            <a:off x="609600" y="2133600"/>
            <a:ext cx="7696200" cy="2590800"/>
          </a:xfrm>
        </p:spPr>
        <p:txBody>
          <a:bodyPr/>
          <a:lstStyle/>
          <a:p>
            <a:pPr algn="ctr" eaLnBrk="1" hangingPunct="1">
              <a:buFont typeface="Wingdings" pitchFamily="2" charset="2"/>
              <a:buNone/>
            </a:pPr>
            <a:endParaRPr lang="en-US" dirty="0" smtClean="0">
              <a:latin typeface="Calisto MT" pitchFamily="18" charset="0"/>
            </a:endParaRPr>
          </a:p>
          <a:p>
            <a:pPr eaLnBrk="1" hangingPunct="1">
              <a:buFont typeface="Wingdings" pitchFamily="2" charset="2"/>
              <a:buNone/>
            </a:pPr>
            <a:r>
              <a:rPr lang="en-US" dirty="0" smtClean="0">
                <a:latin typeface="Calisto MT" pitchFamily="18" charset="0"/>
              </a:rPr>
              <a:t>	How could you use the information and/or activities regarding building family-professional partnerships </a:t>
            </a:r>
            <a:r>
              <a:rPr lang="en-US" dirty="0" smtClean="0"/>
              <a:t>in your training </a:t>
            </a:r>
            <a:r>
              <a:rPr lang="en-US" dirty="0" smtClean="0">
                <a:latin typeface="Calisto MT" pitchFamily="18" charset="0"/>
              </a:rPr>
              <a:t>and TA?</a:t>
            </a:r>
          </a:p>
          <a:p>
            <a:pPr algn="ctr" eaLnBrk="1" hangingPunct="1">
              <a:buFont typeface="Wingdings" pitchFamily="2" charset="2"/>
              <a:buNone/>
            </a:pPr>
            <a:endParaRPr lang="en-US" dirty="0" smtClean="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AC1A67FA-5FA2-4079-AFC3-6E230876DFF3}" type="slidenum">
              <a:rPr lang="en-US" smtClean="0"/>
              <a:pPr/>
              <a:t>71</a:t>
            </a:fld>
            <a:endParaRPr lang="en-US" smtClean="0"/>
          </a:p>
        </p:txBody>
      </p:sp>
      <p:sp>
        <p:nvSpPr>
          <p:cNvPr id="9" name="Rectangle 2"/>
          <p:cNvSpPr txBox="1">
            <a:spLocks noChangeArrowheads="1"/>
          </p:cNvSpPr>
          <p:nvPr/>
        </p:nvSpPr>
        <p:spPr bwMode="auto">
          <a:xfrm>
            <a:off x="333829" y="990600"/>
            <a:ext cx="8610600" cy="358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dirty="0">
                <a:latin typeface="Calisto MT" pitchFamily="18" charset="0"/>
              </a:rPr>
              <a:t>Find </a:t>
            </a:r>
            <a:r>
              <a:rPr lang="en-US" dirty="0" smtClean="0">
                <a:latin typeface="Calisto MT" pitchFamily="18" charset="0"/>
              </a:rPr>
              <a:t>out more about CONNECT:</a:t>
            </a:r>
          </a:p>
          <a:p>
            <a:pPr eaLnBrk="1" hangingPunct="1"/>
            <a:endParaRPr lang="en-US" dirty="0" smtClean="0">
              <a:latin typeface="Calisto MT" pitchFamily="18" charset="0"/>
            </a:endParaRPr>
          </a:p>
          <a:p>
            <a:pPr eaLnBrk="1" hangingPunct="1"/>
            <a:r>
              <a:rPr lang="en-US" sz="3200" dirty="0" smtClean="0">
                <a:latin typeface="Calisto MT" pitchFamily="18" charset="0"/>
                <a:hlinkClick r:id="rId3"/>
              </a:rPr>
              <a:t>http://community.fpg.unc.edu/connect-modules/learners</a:t>
            </a:r>
            <a:endParaRPr lang="en-US" sz="3200" dirty="0" smtClean="0">
              <a:latin typeface="Calisto MT" pitchFamily="18" charset="0"/>
            </a:endParaRPr>
          </a:p>
          <a:p>
            <a:pPr eaLnBrk="1" hangingPunct="1"/>
            <a:r>
              <a:rPr lang="en-US" dirty="0" smtClean="0">
                <a:latin typeface="Calisto MT" pitchFamily="18" charset="0"/>
              </a:rPr>
              <a:t>  </a:t>
            </a:r>
          </a:p>
          <a:p>
            <a:pPr eaLnBrk="1" hangingPunct="1"/>
            <a:endParaRPr lang="en-US" dirty="0" smtClean="0">
              <a:latin typeface="Calisto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394E262-06BA-400D-9091-BDA87F7A89F1}" type="slidenum">
              <a:rPr lang="en-US" smtClean="0"/>
              <a:pPr>
                <a:defRPr/>
              </a:pPr>
              <a:t>72</a:t>
            </a:fld>
            <a:endParaRPr lang="en-US" dirty="0"/>
          </a:p>
        </p:txBody>
      </p:sp>
      <p:sp>
        <p:nvSpPr>
          <p:cNvPr id="3" name="Rectangle 2"/>
          <p:cNvSpPr txBox="1">
            <a:spLocks noChangeArrowheads="1"/>
          </p:cNvSpPr>
          <p:nvPr/>
        </p:nvSpPr>
        <p:spPr bwMode="auto">
          <a:xfrm>
            <a:off x="268514" y="381000"/>
            <a:ext cx="8610600" cy="5410200"/>
          </a:xfrm>
          <a:prstGeom prst="rect">
            <a:avLst/>
          </a:prstGeom>
          <a:noFill/>
          <a:ln w="38100">
            <a:solidFill>
              <a:schemeClr val="accent2">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en-US" dirty="0">
                <a:latin typeface="Calisto MT" pitchFamily="18" charset="0"/>
              </a:rPr>
              <a:t>Find more resources at</a:t>
            </a:r>
            <a:r>
              <a:rPr lang="en-US" dirty="0" smtClean="0">
                <a:latin typeface="Calisto MT" pitchFamily="18" charset="0"/>
              </a:rPr>
              <a:t>:</a:t>
            </a:r>
          </a:p>
          <a:p>
            <a:pPr eaLnBrk="1" hangingPunct="1"/>
            <a:endParaRPr lang="en-US" dirty="0" smtClean="0">
              <a:latin typeface="Calisto MT" pitchFamily="18" charset="0"/>
            </a:endParaRPr>
          </a:p>
          <a:p>
            <a:pPr eaLnBrk="1" hangingPunct="1"/>
            <a:r>
              <a:rPr lang="en-US" sz="2800" dirty="0" smtClean="0">
                <a:latin typeface="Calisto MT" pitchFamily="18" charset="0"/>
              </a:rPr>
              <a:t> NECTAC:  </a:t>
            </a:r>
            <a:r>
              <a:rPr lang="en-US" sz="2800" dirty="0" smtClean="0">
                <a:latin typeface="Calisto MT" pitchFamily="18" charset="0"/>
                <a:hlinkClick r:id="rId2"/>
              </a:rPr>
              <a:t>http://www.nectac.org</a:t>
            </a:r>
            <a:r>
              <a:rPr lang="en-US" sz="2800" dirty="0" smtClean="0">
                <a:latin typeface="Calisto MT" pitchFamily="18" charset="0"/>
              </a:rPr>
              <a:t> </a:t>
            </a:r>
          </a:p>
          <a:p>
            <a:pPr eaLnBrk="1" hangingPunct="1"/>
            <a:endParaRPr lang="en-US" dirty="0">
              <a:latin typeface="Calisto MT" pitchFamily="18" charset="0"/>
            </a:endParaRPr>
          </a:p>
          <a:p>
            <a:pPr eaLnBrk="1" hangingPunct="1"/>
            <a:endParaRPr lang="en-US" dirty="0" smtClean="0">
              <a:latin typeface="Calisto MT" pitchFamily="18" charset="0"/>
            </a:endParaRPr>
          </a:p>
          <a:p>
            <a:pPr eaLnBrk="1" hangingPunct="1"/>
            <a:r>
              <a:rPr lang="en-US" sz="2800" dirty="0" smtClean="0">
                <a:latin typeface="Calisto MT" pitchFamily="18" charset="0"/>
              </a:rPr>
              <a:t>   ECO:  </a:t>
            </a:r>
            <a:r>
              <a:rPr lang="en-US" sz="2800" dirty="0" smtClean="0">
                <a:latin typeface="Calisto MT" pitchFamily="18" charset="0"/>
                <a:hlinkClick r:id="rId3"/>
              </a:rPr>
              <a:t>http://www.the-eco-center.org/</a:t>
            </a:r>
            <a:r>
              <a:rPr lang="en-US" sz="2800" dirty="0" smtClean="0">
                <a:latin typeface="Calisto MT" pitchFamily="18" charset="0"/>
              </a:rPr>
              <a:t>   </a:t>
            </a:r>
          </a:p>
          <a:p>
            <a:pPr eaLnBrk="1" hangingPunct="1"/>
            <a:endParaRPr lang="en-US" dirty="0" smtClean="0">
              <a:latin typeface="Calisto MT"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 y="3581400"/>
            <a:ext cx="1066554" cy="103533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514" y="2209800"/>
            <a:ext cx="1156672" cy="768806"/>
          </a:xfrm>
          <a:prstGeom prst="rect">
            <a:avLst/>
          </a:prstGeom>
        </p:spPr>
      </p:pic>
    </p:spTree>
    <p:extLst>
      <p:ext uri="{BB962C8B-B14F-4D97-AF65-F5344CB8AC3E}">
        <p14:creationId xmlns:p14="http://schemas.microsoft.com/office/powerpoint/2010/main" xmlns="" val="173446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8</a:t>
            </a:fld>
            <a:endParaRPr lang="en-US" dirty="0"/>
          </a:p>
        </p:txBody>
      </p:sp>
      <p:sp>
        <p:nvSpPr>
          <p:cNvPr id="6" name="Title 5"/>
          <p:cNvSpPr>
            <a:spLocks noGrp="1"/>
          </p:cNvSpPr>
          <p:nvPr>
            <p:ph type="title" idx="4294967295"/>
          </p:nvPr>
        </p:nvSpPr>
        <p:spPr>
          <a:xfrm>
            <a:off x="533400" y="228600"/>
            <a:ext cx="8077200" cy="1143000"/>
          </a:xfrm>
        </p:spPr>
        <p:txBody>
          <a:bodyPr/>
          <a:lstStyle/>
          <a:p>
            <a:r>
              <a:rPr lang="en-US" sz="4800" dirty="0" smtClean="0">
                <a:latin typeface="Calisto MT" pitchFamily="18" charset="0"/>
              </a:rPr>
              <a:t>Transition from Part C</a:t>
            </a:r>
            <a:endParaRPr lang="en-US" sz="4800" dirty="0">
              <a:latin typeface="Calisto MT" pitchFamily="18" charset="0"/>
            </a:endParaRPr>
          </a:p>
        </p:txBody>
      </p:sp>
      <p:sp>
        <p:nvSpPr>
          <p:cNvPr id="2" name="Content Placeholder 1"/>
          <p:cNvSpPr>
            <a:spLocks noGrp="1"/>
          </p:cNvSpPr>
          <p:nvPr>
            <p:ph idx="4294967295"/>
          </p:nvPr>
        </p:nvSpPr>
        <p:spPr>
          <a:xfrm>
            <a:off x="457200" y="2177646"/>
            <a:ext cx="8229600" cy="3840163"/>
          </a:xfrm>
        </p:spPr>
        <p:txBody>
          <a:bodyPr/>
          <a:lstStyle/>
          <a:p>
            <a:r>
              <a:rPr lang="en-US" sz="2400" dirty="0" smtClean="0">
                <a:latin typeface="Calisto MT" pitchFamily="18" charset="0"/>
              </a:rPr>
              <a:t>Provide notification to LEA of child potentially eligible for Part B service (near age 2) </a:t>
            </a:r>
          </a:p>
          <a:p>
            <a:r>
              <a:rPr lang="en-US" sz="2400" dirty="0" smtClean="0">
                <a:latin typeface="Calisto MT" pitchFamily="18" charset="0"/>
              </a:rPr>
              <a:t>With parental consent, schedule transition conference for child potentially eligible for Part B </a:t>
            </a:r>
          </a:p>
          <a:p>
            <a:r>
              <a:rPr lang="en-US" sz="2400" dirty="0" smtClean="0">
                <a:latin typeface="Calisto MT" pitchFamily="18" charset="0"/>
              </a:rPr>
              <a:t>Family and team attend transition planning conference; </a:t>
            </a:r>
          </a:p>
          <a:p>
            <a:r>
              <a:rPr lang="en-US" sz="2400" dirty="0" smtClean="0">
                <a:latin typeface="Calisto MT" pitchFamily="18" charset="0"/>
              </a:rPr>
              <a:t>Part B rights, eligibility, IEP process and possible service options explained to family </a:t>
            </a:r>
          </a:p>
          <a:p>
            <a:r>
              <a:rPr lang="en-US" sz="2400" dirty="0" smtClean="0">
                <a:latin typeface="Calisto MT" pitchFamily="18" charset="0"/>
              </a:rPr>
              <a:t>Coordinate development of transition plan </a:t>
            </a:r>
          </a:p>
          <a:p>
            <a:r>
              <a:rPr lang="en-US" sz="2400" dirty="0" smtClean="0">
                <a:latin typeface="Calisto MT" pitchFamily="18" charset="0"/>
              </a:rPr>
              <a:t>Determine family’s interest in accessing Part B services </a:t>
            </a:r>
          </a:p>
          <a:p>
            <a:pPr>
              <a:lnSpc>
                <a:spcPct val="150000"/>
              </a:lnSpc>
              <a:buNone/>
            </a:pPr>
            <a:endParaRPr lang="en-US" sz="24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765E8E9-13EA-4739-9529-90FA93B2770D}" type="slidenum">
              <a:rPr lang="en-US" smtClean="0"/>
              <a:pPr>
                <a:defRPr/>
              </a:pPr>
              <a:t>9</a:t>
            </a:fld>
            <a:endParaRPr lang="en-US" dirty="0"/>
          </a:p>
        </p:txBody>
      </p:sp>
      <p:sp>
        <p:nvSpPr>
          <p:cNvPr id="6" name="Title 5"/>
          <p:cNvSpPr>
            <a:spLocks noGrp="1"/>
          </p:cNvSpPr>
          <p:nvPr>
            <p:ph type="title" idx="4294967295"/>
          </p:nvPr>
        </p:nvSpPr>
        <p:spPr>
          <a:xfrm>
            <a:off x="457200" y="228600"/>
            <a:ext cx="8077200" cy="1143000"/>
          </a:xfrm>
        </p:spPr>
        <p:txBody>
          <a:bodyPr/>
          <a:lstStyle/>
          <a:p>
            <a:r>
              <a:rPr lang="en-US" sz="4800" dirty="0" smtClean="0">
                <a:latin typeface="Calisto MT" pitchFamily="18" charset="0"/>
              </a:rPr>
              <a:t>Transition from Part C</a:t>
            </a:r>
            <a:endParaRPr lang="en-US" sz="4800" dirty="0">
              <a:latin typeface="Calisto MT" pitchFamily="18" charset="0"/>
            </a:endParaRPr>
          </a:p>
        </p:txBody>
      </p:sp>
      <p:sp>
        <p:nvSpPr>
          <p:cNvPr id="2" name="Content Placeholder 1"/>
          <p:cNvSpPr>
            <a:spLocks noGrp="1"/>
          </p:cNvSpPr>
          <p:nvPr>
            <p:ph idx="4294967295"/>
          </p:nvPr>
        </p:nvSpPr>
        <p:spPr>
          <a:xfrm>
            <a:off x="457200" y="2590800"/>
            <a:ext cx="8458200" cy="3459163"/>
          </a:xfrm>
        </p:spPr>
        <p:txBody>
          <a:bodyPr/>
          <a:lstStyle/>
          <a:p>
            <a:r>
              <a:rPr lang="en-US" sz="2400" dirty="0" smtClean="0">
                <a:solidFill>
                  <a:srgbClr val="FF0000"/>
                </a:solidFill>
                <a:latin typeface="Calisto MT" pitchFamily="18" charset="0"/>
              </a:rPr>
              <a:t>Ensure transfer of records occurs; if not effort must be made to get the info needed. </a:t>
            </a:r>
          </a:p>
          <a:p>
            <a:pPr lvl="1"/>
            <a:r>
              <a:rPr lang="en-US" sz="2400" dirty="0" smtClean="0">
                <a:solidFill>
                  <a:srgbClr val="FF0000"/>
                </a:solidFill>
                <a:latin typeface="Calisto MT" pitchFamily="18" charset="0"/>
              </a:rPr>
              <a:t>IFSP </a:t>
            </a:r>
          </a:p>
          <a:p>
            <a:pPr lvl="1"/>
            <a:r>
              <a:rPr lang="en-US" sz="2400" dirty="0" smtClean="0">
                <a:solidFill>
                  <a:srgbClr val="FF0000"/>
                </a:solidFill>
                <a:latin typeface="Calisto MT" pitchFamily="18" charset="0"/>
              </a:rPr>
              <a:t>assessment reports </a:t>
            </a:r>
          </a:p>
          <a:p>
            <a:pPr lvl="1"/>
            <a:r>
              <a:rPr lang="en-US" sz="2400" dirty="0" smtClean="0">
                <a:solidFill>
                  <a:srgbClr val="FF0000"/>
                </a:solidFill>
                <a:latin typeface="Calisto MT" pitchFamily="18" charset="0"/>
              </a:rPr>
              <a:t>exit COSF (+ related info) </a:t>
            </a:r>
          </a:p>
          <a:p>
            <a:r>
              <a:rPr lang="en-US" sz="2400" dirty="0" smtClean="0">
                <a:solidFill>
                  <a:srgbClr val="FF0000"/>
                </a:solidFill>
                <a:latin typeface="Calisto MT" pitchFamily="18" charset="0"/>
              </a:rPr>
              <a:t>Ensure Part C exit COSF is considered in entry to Part B </a:t>
            </a:r>
          </a:p>
          <a:p>
            <a:pPr>
              <a:lnSpc>
                <a:spcPct val="150000"/>
              </a:lnSpc>
              <a:buNone/>
            </a:pPr>
            <a:endParaRPr lang="en-US" sz="2400" dirty="0">
              <a:latin typeface="Calisto MT"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999666"/>
            <a:ext cx="1914525" cy="62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Custom 1">
      <a:dk1>
        <a:sysClr val="windowText" lastClr="000000"/>
      </a:dk1>
      <a:lt1>
        <a:sysClr val="window" lastClr="FFFFFF"/>
      </a:lt1>
      <a:dk2>
        <a:srgbClr val="69676D"/>
      </a:dk2>
      <a:lt2>
        <a:srgbClr val="E5E1F4"/>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8109</TotalTime>
  <Words>3831</Words>
  <Application>Microsoft Office PowerPoint</Application>
  <PresentationFormat>On-screen Show (4:3)</PresentationFormat>
  <Paragraphs>574</Paragraphs>
  <Slides>72</Slides>
  <Notes>69</Notes>
  <HiddenSlides>0</HiddenSlides>
  <MMClips>0</MMClips>
  <ScaleCrop>false</ScaleCrop>
  <HeadingPairs>
    <vt:vector size="4" baseType="variant">
      <vt:variant>
        <vt:lpstr>Theme</vt:lpstr>
      </vt:variant>
      <vt:variant>
        <vt:i4>11</vt:i4>
      </vt:variant>
      <vt:variant>
        <vt:lpstr>Slide Titles</vt:lpstr>
      </vt:variant>
      <vt:variant>
        <vt:i4>72</vt:i4>
      </vt:variant>
    </vt:vector>
  </HeadingPairs>
  <TitlesOfParts>
    <vt:vector size="83" baseType="lpstr">
      <vt:lpstr>3_Default Design</vt:lpstr>
      <vt:lpstr>6_Default Design-First child</vt:lpstr>
      <vt:lpstr>Custom Design</vt:lpstr>
      <vt:lpstr>7_Default Design-Second child</vt:lpstr>
      <vt:lpstr>8_Default Design-Third child</vt:lpstr>
      <vt:lpstr>9_Default Design-Fourth child</vt:lpstr>
      <vt:lpstr>10_Default Design-Fifth child</vt:lpstr>
      <vt:lpstr>9_Default Design-Second child</vt:lpstr>
      <vt:lpstr>8_Default Design-Second child</vt:lpstr>
      <vt:lpstr>10_Default Design-Second child</vt:lpstr>
      <vt:lpstr>1_Custom Design</vt:lpstr>
      <vt:lpstr>        Christina Kasprzak Austin, Texas March 2011</vt:lpstr>
      <vt:lpstr> Objective for the day</vt:lpstr>
      <vt:lpstr>Agenda</vt:lpstr>
      <vt:lpstr>Integrating child outcomes measurement into the IEP Process</vt:lpstr>
      <vt:lpstr>Background</vt:lpstr>
      <vt:lpstr>Slide 6</vt:lpstr>
      <vt:lpstr>IEP Process Flow Chart</vt:lpstr>
      <vt:lpstr>Transition from Part C</vt:lpstr>
      <vt:lpstr>Transition from Part C</vt:lpstr>
      <vt:lpstr>Identification and Referral</vt:lpstr>
      <vt:lpstr>Slide 11</vt:lpstr>
      <vt:lpstr>Slide 12</vt:lpstr>
      <vt:lpstr>Child Evaluation and Assessment</vt:lpstr>
      <vt:lpstr>Slide 14</vt:lpstr>
      <vt:lpstr>Child Evaluation and Assessment</vt:lpstr>
      <vt:lpstr>Slide 16</vt:lpstr>
      <vt:lpstr>IEP Development</vt:lpstr>
      <vt:lpstr>Slide 18</vt:lpstr>
      <vt:lpstr>Slide 19</vt:lpstr>
      <vt:lpstr>Service Delivery</vt:lpstr>
      <vt:lpstr>Slide 21</vt:lpstr>
      <vt:lpstr>Small Group Instructions:</vt:lpstr>
      <vt:lpstr>Implementation Rating Scale</vt:lpstr>
      <vt:lpstr>Background and Purpose:</vt:lpstr>
      <vt:lpstr>Content areas:</vt:lpstr>
      <vt:lpstr>Slide 26</vt:lpstr>
      <vt:lpstr>Slide 27</vt:lpstr>
      <vt:lpstr>Small Group Instructions:</vt:lpstr>
      <vt:lpstr>Application</vt:lpstr>
      <vt:lpstr>Slide 30</vt:lpstr>
      <vt:lpstr>State Materials: Informing  Families about Outcomes</vt:lpstr>
      <vt:lpstr>Small Group Instructions:</vt:lpstr>
      <vt:lpstr>CONNECT: The Center to Mobilize Early Childhood Knowledge http://community.fpg.unc.edu/connect   Communication strategies to build collaboration:  http://community.fpg.unc.edu/connect-modules/resources/handouts/CONNECT-Handout-3-1.pdf/download  </vt:lpstr>
      <vt:lpstr>Attending and Active Listening</vt:lpstr>
      <vt:lpstr>Seeking and Verifying</vt:lpstr>
      <vt:lpstr>Joining and Supporting</vt:lpstr>
      <vt:lpstr>Slide 37</vt:lpstr>
      <vt:lpstr>Activity Instructions:</vt:lpstr>
      <vt:lpstr>Application</vt:lpstr>
      <vt:lpstr>Slide 40</vt:lpstr>
      <vt:lpstr>Informing Families</vt:lpstr>
      <vt:lpstr>Preparing Families</vt:lpstr>
      <vt:lpstr>What Do We Expect  from Families</vt:lpstr>
      <vt:lpstr>Involving Families in a Conversation about Their Child</vt:lpstr>
      <vt:lpstr>Strategies for Involving Families in the COSF Rating Discussion</vt:lpstr>
      <vt:lpstr>Involving Families in the  Rating Discussion</vt:lpstr>
      <vt:lpstr>Families’ Right to COSF Information</vt:lpstr>
      <vt:lpstr>Activity 5:   Quality review of  COSF team discussion </vt:lpstr>
      <vt:lpstr>Quality Review of Family Involvement in COSF Discussion</vt:lpstr>
      <vt:lpstr>Quality Review of Family Involvement in COSF Discussion</vt:lpstr>
      <vt:lpstr>Application</vt:lpstr>
      <vt:lpstr>COSF Rating Scale Descriptor Statements  </vt:lpstr>
      <vt:lpstr>The use of descriptor statements</vt:lpstr>
      <vt:lpstr>Slide 54</vt:lpstr>
      <vt:lpstr>Activity Instructions:</vt:lpstr>
      <vt:lpstr>Application</vt:lpstr>
      <vt:lpstr>Much of the content from this presentation is from CONNECT:    http://community.fpg.unc.edu/connect-modules/instructor-community/dashboards/module-4   </vt:lpstr>
      <vt:lpstr>Family-Professional Partnership Framework</vt:lpstr>
      <vt:lpstr>Slide 59</vt:lpstr>
      <vt:lpstr>Activity Instructions:</vt:lpstr>
      <vt:lpstr>Partnership-Oriented Practices</vt:lpstr>
      <vt:lpstr>Partnership-Oriented Practices</vt:lpstr>
      <vt:lpstr>Slide 63</vt:lpstr>
      <vt:lpstr>Slide 64</vt:lpstr>
      <vt:lpstr>Slide 65</vt:lpstr>
      <vt:lpstr>Slide 66</vt:lpstr>
      <vt:lpstr>Slide 67</vt:lpstr>
      <vt:lpstr>Slide 68</vt:lpstr>
      <vt:lpstr>Activity Instructions:</vt:lpstr>
      <vt:lpstr>Application</vt:lpstr>
      <vt:lpstr>Slide 71</vt:lpstr>
      <vt:lpstr>Slide 72</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Christina Kasprzak</cp:lastModifiedBy>
  <cp:revision>773</cp:revision>
  <cp:lastPrinted>2010-10-25T15:24:33Z</cp:lastPrinted>
  <dcterms:created xsi:type="dcterms:W3CDTF">2008-03-27T18:39:34Z</dcterms:created>
  <dcterms:modified xsi:type="dcterms:W3CDTF">2011-02-25T12:07:45Z</dcterms:modified>
</cp:coreProperties>
</file>