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6" r:id="rId2"/>
    <p:sldMasterId id="2147483660" r:id="rId3"/>
  </p:sldMasterIdLst>
  <p:notesMasterIdLst>
    <p:notesMasterId r:id="rId33"/>
  </p:notesMasterIdLst>
  <p:handoutMasterIdLst>
    <p:handoutMasterId r:id="rId34"/>
  </p:handoutMasterIdLst>
  <p:sldIdLst>
    <p:sldId id="338" r:id="rId4"/>
    <p:sldId id="318" r:id="rId5"/>
    <p:sldId id="319" r:id="rId6"/>
    <p:sldId id="345" r:id="rId7"/>
    <p:sldId id="301" r:id="rId8"/>
    <p:sldId id="303" r:id="rId9"/>
    <p:sldId id="335" r:id="rId10"/>
    <p:sldId id="344" r:id="rId11"/>
    <p:sldId id="302" r:id="rId12"/>
    <p:sldId id="339" r:id="rId13"/>
    <p:sldId id="265" r:id="rId14"/>
    <p:sldId id="346" r:id="rId15"/>
    <p:sldId id="307" r:id="rId16"/>
    <p:sldId id="305" r:id="rId17"/>
    <p:sldId id="310" r:id="rId18"/>
    <p:sldId id="320" r:id="rId19"/>
    <p:sldId id="324" r:id="rId20"/>
    <p:sldId id="321" r:id="rId21"/>
    <p:sldId id="322" r:id="rId22"/>
    <p:sldId id="323" r:id="rId23"/>
    <p:sldId id="325" r:id="rId24"/>
    <p:sldId id="326" r:id="rId25"/>
    <p:sldId id="340" r:id="rId26"/>
    <p:sldId id="341" r:id="rId27"/>
    <p:sldId id="347" r:id="rId28"/>
    <p:sldId id="348" r:id="rId29"/>
    <p:sldId id="327" r:id="rId30"/>
    <p:sldId id="296" r:id="rId31"/>
    <p:sldId id="281" r:id="rId3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ila Self" initials="SS" lastIdx="51" clrIdx="0">
    <p:extLst/>
  </p:cmAuthor>
  <p:cmAuthor id="2" name="Patty S" initials="PS" lastIdx="1" clrIdx="1"/>
  <p:cmAuthor id="3" name="Elizabeth Schroeder" initials="ES" lastIdx="4" clrIdx="2">
    <p:extLst>
      <p:ext uri="{19B8F6BF-5375-455C-9EA6-DF929625EA0E}">
        <p15:presenceInfo xmlns:p15="http://schemas.microsoft.com/office/powerpoint/2012/main" userId="S-1-5-21-329068152-1547161642-1801674531-78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FFC1"/>
    <a:srgbClr val="1DFCDA"/>
    <a:srgbClr val="C2FEF5"/>
    <a:srgbClr val="A4FEF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58" autoAdjust="0"/>
    <p:restoredTop sz="72666" autoAdjust="0"/>
  </p:normalViewPr>
  <p:slideViewPr>
    <p:cSldViewPr snapToGrid="0" snapToObjects="1">
      <p:cViewPr varScale="1">
        <p:scale>
          <a:sx n="81" d="100"/>
          <a:sy n="81" d="100"/>
        </p:scale>
        <p:origin x="69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5" d="100"/>
          <a:sy n="65" d="100"/>
        </p:scale>
        <p:origin x="2578"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E1AC66-B1CE-49F8-B57F-523991B28E92}" type="doc">
      <dgm:prSet loTypeId="urn:microsoft.com/office/officeart/2005/8/layout/process3" loCatId="process" qsTypeId="urn:microsoft.com/office/officeart/2005/8/quickstyle/simple3" qsCatId="simple" csTypeId="urn:microsoft.com/office/officeart/2005/8/colors/colorful5" csCatId="colorful" phldr="1"/>
      <dgm:spPr/>
      <dgm:t>
        <a:bodyPr/>
        <a:lstStyle/>
        <a:p>
          <a:endParaRPr lang="en-US"/>
        </a:p>
      </dgm:t>
    </dgm:pt>
    <dgm:pt modelId="{073A4AD7-7167-43FB-B0EB-D481F28D3D37}">
      <dgm:prSet phldrT="[Text]" custT="1"/>
      <dgm:spPr>
        <a:solidFill>
          <a:schemeClr val="accent1">
            <a:lumMod val="40000"/>
            <a:lumOff val="60000"/>
          </a:schemeClr>
        </a:solidFill>
      </dgm:spPr>
      <dgm:t>
        <a:bodyPr/>
        <a:lstStyle/>
        <a:p>
          <a:r>
            <a:rPr lang="en-US" sz="1600" b="1" dirty="0" smtClean="0"/>
            <a:t>2006-2014</a:t>
          </a:r>
          <a:endParaRPr lang="en-US" sz="1600" b="1" dirty="0"/>
        </a:p>
      </dgm:t>
    </dgm:pt>
    <dgm:pt modelId="{2A8AE397-B5D6-47C9-A425-194AB1E7B79B}" type="parTrans" cxnId="{73D04798-440A-44A0-861C-2DBF7D8F1892}">
      <dgm:prSet/>
      <dgm:spPr/>
      <dgm:t>
        <a:bodyPr/>
        <a:lstStyle/>
        <a:p>
          <a:endParaRPr lang="en-US"/>
        </a:p>
      </dgm:t>
    </dgm:pt>
    <dgm:pt modelId="{1D31458C-A295-44D6-AEDE-B189FCA830E2}" type="sibTrans" cxnId="{73D04798-440A-44A0-861C-2DBF7D8F1892}">
      <dgm:prSet/>
      <dgm:spPr/>
      <dgm:t>
        <a:bodyPr/>
        <a:lstStyle/>
        <a:p>
          <a:endParaRPr lang="en-US"/>
        </a:p>
      </dgm:t>
    </dgm:pt>
    <dgm:pt modelId="{F3630122-180A-4BEA-A9B9-0C7D972846DF}">
      <dgm:prSet phldrT="[Text]" custT="1"/>
      <dgm:spPr/>
      <dgm:t>
        <a:bodyPr/>
        <a:lstStyle/>
        <a:p>
          <a:r>
            <a:rPr lang="en-US" sz="1600" b="1" dirty="0" smtClean="0"/>
            <a:t>2015</a:t>
          </a:r>
          <a:endParaRPr lang="en-US" sz="1600" b="1" dirty="0"/>
        </a:p>
      </dgm:t>
    </dgm:pt>
    <dgm:pt modelId="{61A375A0-6A85-4311-AFA3-407834487DB5}" type="parTrans" cxnId="{E5242D5E-C6E9-4C94-BE47-441CA2F218FA}">
      <dgm:prSet/>
      <dgm:spPr/>
      <dgm:t>
        <a:bodyPr/>
        <a:lstStyle/>
        <a:p>
          <a:endParaRPr lang="en-US"/>
        </a:p>
      </dgm:t>
    </dgm:pt>
    <dgm:pt modelId="{981760DE-9838-426E-9BE2-26158BC612EB}" type="sibTrans" cxnId="{E5242D5E-C6E9-4C94-BE47-441CA2F218FA}">
      <dgm:prSet/>
      <dgm:spPr/>
      <dgm:t>
        <a:bodyPr/>
        <a:lstStyle/>
        <a:p>
          <a:endParaRPr lang="en-US"/>
        </a:p>
      </dgm:t>
    </dgm:pt>
    <dgm:pt modelId="{1240B38D-BE32-4E3E-98B3-9EBB076A4DC1}">
      <dgm:prSet phldrT="[Text]" custT="1"/>
      <dgm:spPr>
        <a:solidFill>
          <a:srgbClr val="C9FFC1">
            <a:alpha val="92000"/>
          </a:srgbClr>
        </a:solidFill>
      </dgm:spPr>
      <dgm:t>
        <a:bodyPr/>
        <a:lstStyle/>
        <a:p>
          <a:r>
            <a:rPr lang="en-US" sz="1600" dirty="0" smtClean="0">
              <a:latin typeface="Calibri" charset="0"/>
              <a:ea typeface="Calibri" charset="0"/>
              <a:cs typeface="Calibri" charset="0"/>
            </a:rPr>
            <a:t>The Desired Results Access Project prepared an Excel </a:t>
          </a:r>
          <a:r>
            <a:rPr lang="en-US" sz="1600" dirty="0" smtClean="0">
              <a:latin typeface="Calibri" charset="0"/>
              <a:ea typeface="Calibri" charset="0"/>
              <a:cs typeface="Calibri" charset="0"/>
            </a:rPr>
            <a:t>spreadsheet by SELPA and </a:t>
          </a:r>
          <a:r>
            <a:rPr lang="en-US" sz="1600" dirty="0" smtClean="0">
              <a:latin typeface="Calibri" charset="0"/>
              <a:ea typeface="Calibri" charset="0"/>
              <a:cs typeface="Calibri" charset="0"/>
            </a:rPr>
            <a:t>school district.</a:t>
          </a:r>
          <a:endParaRPr lang="en-US" sz="1600" dirty="0">
            <a:latin typeface="Calibri" charset="0"/>
            <a:ea typeface="Calibri" charset="0"/>
            <a:cs typeface="Calibri" charset="0"/>
          </a:endParaRPr>
        </a:p>
      </dgm:t>
    </dgm:pt>
    <dgm:pt modelId="{18967FFB-F77F-43C4-9C2B-303799AB9C27}" type="parTrans" cxnId="{97322FE4-D787-4B70-BA57-F9F6D3EEBBAF}">
      <dgm:prSet/>
      <dgm:spPr/>
      <dgm:t>
        <a:bodyPr/>
        <a:lstStyle/>
        <a:p>
          <a:endParaRPr lang="en-US"/>
        </a:p>
      </dgm:t>
    </dgm:pt>
    <dgm:pt modelId="{86A4CCCA-CA9A-45FF-B5D2-DC4CEF44B2FD}" type="sibTrans" cxnId="{97322FE4-D787-4B70-BA57-F9F6D3EEBBAF}">
      <dgm:prSet/>
      <dgm:spPr/>
      <dgm:t>
        <a:bodyPr/>
        <a:lstStyle/>
        <a:p>
          <a:endParaRPr lang="en-US"/>
        </a:p>
      </dgm:t>
    </dgm:pt>
    <dgm:pt modelId="{583675D4-9148-4C02-B570-8FDF1489EE8B}">
      <dgm:prSet phldrT="[Text]" custT="1"/>
      <dgm:spPr/>
      <dgm:t>
        <a:bodyPr/>
        <a:lstStyle/>
        <a:p>
          <a:r>
            <a:rPr lang="en-US" sz="1600" b="1" dirty="0" smtClean="0"/>
            <a:t>2016</a:t>
          </a:r>
          <a:endParaRPr lang="en-US" sz="1600" b="1" dirty="0"/>
        </a:p>
      </dgm:t>
    </dgm:pt>
    <dgm:pt modelId="{B4E5BB09-20D2-4D71-B9BB-B3B33AE532D7}" type="parTrans" cxnId="{5AE98A02-D25D-4A63-B0BB-7F221327A30C}">
      <dgm:prSet/>
      <dgm:spPr/>
      <dgm:t>
        <a:bodyPr/>
        <a:lstStyle/>
        <a:p>
          <a:endParaRPr lang="en-US"/>
        </a:p>
      </dgm:t>
    </dgm:pt>
    <dgm:pt modelId="{41EA33F1-82EC-461F-8E01-A62D301518F8}" type="sibTrans" cxnId="{5AE98A02-D25D-4A63-B0BB-7F221327A30C}">
      <dgm:prSet/>
      <dgm:spPr/>
      <dgm:t>
        <a:bodyPr/>
        <a:lstStyle/>
        <a:p>
          <a:endParaRPr lang="en-US"/>
        </a:p>
      </dgm:t>
    </dgm:pt>
    <dgm:pt modelId="{D25DF381-E1C9-44D5-AF30-921EBEBC8182}">
      <dgm:prSet custT="1"/>
      <dgm:spPr>
        <a:solidFill>
          <a:schemeClr val="accent2">
            <a:lumMod val="20000"/>
            <a:lumOff val="80000"/>
            <a:alpha val="90000"/>
          </a:schemeClr>
        </a:solidFill>
      </dgm:spPr>
      <dgm:t>
        <a:bodyPr/>
        <a:lstStyle/>
        <a:p>
          <a:r>
            <a:rPr lang="en-US" sz="1600" dirty="0" smtClean="0">
              <a:latin typeface="Calibri" charset="0"/>
              <a:ea typeface="Calibri" charset="0"/>
              <a:cs typeface="Calibri" charset="0"/>
            </a:rPr>
            <a:t>Indicator 7 Reports for LEAs website </a:t>
          </a:r>
          <a:r>
            <a:rPr lang="en-US" sz="1600" dirty="0" smtClean="0">
              <a:latin typeface="Calibri" charset="0"/>
              <a:ea typeface="Calibri" charset="0"/>
              <a:cs typeface="Calibri" charset="0"/>
            </a:rPr>
            <a:t>launched providing interactive access to district, SELPA and state results.</a:t>
          </a:r>
          <a:endParaRPr lang="en-US" sz="1600" dirty="0">
            <a:latin typeface="Calibri" charset="0"/>
            <a:ea typeface="Calibri" charset="0"/>
            <a:cs typeface="Calibri" charset="0"/>
          </a:endParaRPr>
        </a:p>
      </dgm:t>
    </dgm:pt>
    <dgm:pt modelId="{8186F32C-0DC2-4CC1-915C-E1876E549305}" type="parTrans" cxnId="{F23995F4-F441-4ED9-8B4E-1EC733BD7811}">
      <dgm:prSet/>
      <dgm:spPr/>
      <dgm:t>
        <a:bodyPr/>
        <a:lstStyle/>
        <a:p>
          <a:endParaRPr lang="en-US"/>
        </a:p>
      </dgm:t>
    </dgm:pt>
    <dgm:pt modelId="{596BAE65-4A6A-4428-B1D7-B95BFAD6E12C}" type="sibTrans" cxnId="{F23995F4-F441-4ED9-8B4E-1EC733BD7811}">
      <dgm:prSet/>
      <dgm:spPr/>
      <dgm:t>
        <a:bodyPr/>
        <a:lstStyle/>
        <a:p>
          <a:endParaRPr lang="en-US"/>
        </a:p>
      </dgm:t>
    </dgm:pt>
    <dgm:pt modelId="{34550010-8040-443F-958A-465B41D942C9}">
      <dgm:prSet phldrT="[Text]" custT="1"/>
      <dgm:spPr>
        <a:solidFill>
          <a:schemeClr val="accent1">
            <a:lumMod val="20000"/>
            <a:lumOff val="80000"/>
            <a:alpha val="90000"/>
          </a:schemeClr>
        </a:solidFill>
      </dgm:spPr>
      <dgm:t>
        <a:bodyPr/>
        <a:lstStyle/>
        <a:p>
          <a:r>
            <a:rPr lang="en-US" sz="1600" dirty="0" smtClean="0">
              <a:latin typeface="Calibri" charset="0"/>
              <a:ea typeface="Calibri" charset="0"/>
              <a:cs typeface="Calibri" charset="0"/>
            </a:rPr>
            <a:t>Results published by SELPA with the SPP document posted on the CDE website.</a:t>
          </a:r>
          <a:endParaRPr lang="en-US" sz="1600" dirty="0">
            <a:latin typeface="Calibri" charset="0"/>
            <a:ea typeface="Calibri" charset="0"/>
            <a:cs typeface="Calibri" charset="0"/>
          </a:endParaRPr>
        </a:p>
      </dgm:t>
    </dgm:pt>
    <dgm:pt modelId="{1DCC593A-FBD3-49C8-BF6F-51B3FD97E6AC}" type="sibTrans" cxnId="{6A3688C3-F452-4F0E-ABA6-A7EA4B9AAE28}">
      <dgm:prSet/>
      <dgm:spPr/>
      <dgm:t>
        <a:bodyPr/>
        <a:lstStyle/>
        <a:p>
          <a:endParaRPr lang="en-US"/>
        </a:p>
      </dgm:t>
    </dgm:pt>
    <dgm:pt modelId="{3860B728-F70B-403D-8144-877F3CFD685E}" type="parTrans" cxnId="{6A3688C3-F452-4F0E-ABA6-A7EA4B9AAE28}">
      <dgm:prSet/>
      <dgm:spPr/>
      <dgm:t>
        <a:bodyPr/>
        <a:lstStyle/>
        <a:p>
          <a:endParaRPr lang="en-US"/>
        </a:p>
      </dgm:t>
    </dgm:pt>
    <dgm:pt modelId="{EDEBF134-9D91-49FD-BA3F-81AB50A6953B}" type="pres">
      <dgm:prSet presAssocID="{6CE1AC66-B1CE-49F8-B57F-523991B28E92}" presName="linearFlow" presStyleCnt="0">
        <dgm:presLayoutVars>
          <dgm:dir/>
          <dgm:animLvl val="lvl"/>
          <dgm:resizeHandles val="exact"/>
        </dgm:presLayoutVars>
      </dgm:prSet>
      <dgm:spPr/>
      <dgm:t>
        <a:bodyPr/>
        <a:lstStyle/>
        <a:p>
          <a:endParaRPr lang="en-US"/>
        </a:p>
      </dgm:t>
    </dgm:pt>
    <dgm:pt modelId="{DCD6F15B-1BD1-485C-BB4C-04634A6EC82B}" type="pres">
      <dgm:prSet presAssocID="{073A4AD7-7167-43FB-B0EB-D481F28D3D37}" presName="composite" presStyleCnt="0"/>
      <dgm:spPr/>
    </dgm:pt>
    <dgm:pt modelId="{79D0631B-F535-4A8C-8D99-4707AE02494F}" type="pres">
      <dgm:prSet presAssocID="{073A4AD7-7167-43FB-B0EB-D481F28D3D37}" presName="parTx" presStyleLbl="node1" presStyleIdx="0" presStyleCnt="3">
        <dgm:presLayoutVars>
          <dgm:chMax val="0"/>
          <dgm:chPref val="0"/>
          <dgm:bulletEnabled val="1"/>
        </dgm:presLayoutVars>
      </dgm:prSet>
      <dgm:spPr/>
      <dgm:t>
        <a:bodyPr/>
        <a:lstStyle/>
        <a:p>
          <a:endParaRPr lang="en-US"/>
        </a:p>
      </dgm:t>
    </dgm:pt>
    <dgm:pt modelId="{4CF0BD2C-7C98-48FD-AC1A-79A01F4CAEC5}" type="pres">
      <dgm:prSet presAssocID="{073A4AD7-7167-43FB-B0EB-D481F28D3D37}" presName="parSh" presStyleLbl="node1" presStyleIdx="0" presStyleCnt="3"/>
      <dgm:spPr/>
      <dgm:t>
        <a:bodyPr/>
        <a:lstStyle/>
        <a:p>
          <a:endParaRPr lang="en-US"/>
        </a:p>
      </dgm:t>
    </dgm:pt>
    <dgm:pt modelId="{0C8EB9E4-D614-4584-85C2-1257CC0F6A1B}" type="pres">
      <dgm:prSet presAssocID="{073A4AD7-7167-43FB-B0EB-D481F28D3D37}" presName="desTx" presStyleLbl="fgAcc1" presStyleIdx="0" presStyleCnt="3">
        <dgm:presLayoutVars>
          <dgm:bulletEnabled val="1"/>
        </dgm:presLayoutVars>
      </dgm:prSet>
      <dgm:spPr/>
      <dgm:t>
        <a:bodyPr/>
        <a:lstStyle/>
        <a:p>
          <a:endParaRPr lang="en-US"/>
        </a:p>
      </dgm:t>
    </dgm:pt>
    <dgm:pt modelId="{BB2FDA83-8113-4B0D-A358-2F33822A290D}" type="pres">
      <dgm:prSet presAssocID="{1D31458C-A295-44D6-AEDE-B189FCA830E2}" presName="sibTrans" presStyleLbl="sibTrans2D1" presStyleIdx="0" presStyleCnt="2"/>
      <dgm:spPr/>
      <dgm:t>
        <a:bodyPr/>
        <a:lstStyle/>
        <a:p>
          <a:endParaRPr lang="en-US"/>
        </a:p>
      </dgm:t>
    </dgm:pt>
    <dgm:pt modelId="{7B1C9600-C294-4B91-B781-A890F5B2D7C6}" type="pres">
      <dgm:prSet presAssocID="{1D31458C-A295-44D6-AEDE-B189FCA830E2}" presName="connTx" presStyleLbl="sibTrans2D1" presStyleIdx="0" presStyleCnt="2"/>
      <dgm:spPr/>
      <dgm:t>
        <a:bodyPr/>
        <a:lstStyle/>
        <a:p>
          <a:endParaRPr lang="en-US"/>
        </a:p>
      </dgm:t>
    </dgm:pt>
    <dgm:pt modelId="{C4ED4E6C-4040-4FFA-9417-90716FE2CA6B}" type="pres">
      <dgm:prSet presAssocID="{F3630122-180A-4BEA-A9B9-0C7D972846DF}" presName="composite" presStyleCnt="0"/>
      <dgm:spPr/>
    </dgm:pt>
    <dgm:pt modelId="{BDF9AD8C-A47A-41EA-8DE7-8F39E83CB0B0}" type="pres">
      <dgm:prSet presAssocID="{F3630122-180A-4BEA-A9B9-0C7D972846DF}" presName="parTx" presStyleLbl="node1" presStyleIdx="0" presStyleCnt="3">
        <dgm:presLayoutVars>
          <dgm:chMax val="0"/>
          <dgm:chPref val="0"/>
          <dgm:bulletEnabled val="1"/>
        </dgm:presLayoutVars>
      </dgm:prSet>
      <dgm:spPr/>
      <dgm:t>
        <a:bodyPr/>
        <a:lstStyle/>
        <a:p>
          <a:endParaRPr lang="en-US"/>
        </a:p>
      </dgm:t>
    </dgm:pt>
    <dgm:pt modelId="{3A0D2145-F617-4409-A809-B187BF902FB4}" type="pres">
      <dgm:prSet presAssocID="{F3630122-180A-4BEA-A9B9-0C7D972846DF}" presName="parSh" presStyleLbl="node1" presStyleIdx="1" presStyleCnt="3"/>
      <dgm:spPr/>
      <dgm:t>
        <a:bodyPr/>
        <a:lstStyle/>
        <a:p>
          <a:endParaRPr lang="en-US"/>
        </a:p>
      </dgm:t>
    </dgm:pt>
    <dgm:pt modelId="{79106F3E-A2F1-4860-9CF5-7CD68A84DE18}" type="pres">
      <dgm:prSet presAssocID="{F3630122-180A-4BEA-A9B9-0C7D972846DF}" presName="desTx" presStyleLbl="fgAcc1" presStyleIdx="1" presStyleCnt="3">
        <dgm:presLayoutVars>
          <dgm:bulletEnabled val="1"/>
        </dgm:presLayoutVars>
      </dgm:prSet>
      <dgm:spPr/>
      <dgm:t>
        <a:bodyPr/>
        <a:lstStyle/>
        <a:p>
          <a:endParaRPr lang="en-US"/>
        </a:p>
      </dgm:t>
    </dgm:pt>
    <dgm:pt modelId="{8DFA5D4D-40CC-4B48-8FC5-B7BE5E08261E}" type="pres">
      <dgm:prSet presAssocID="{981760DE-9838-426E-9BE2-26158BC612EB}" presName="sibTrans" presStyleLbl="sibTrans2D1" presStyleIdx="1" presStyleCnt="2"/>
      <dgm:spPr/>
      <dgm:t>
        <a:bodyPr/>
        <a:lstStyle/>
        <a:p>
          <a:endParaRPr lang="en-US"/>
        </a:p>
      </dgm:t>
    </dgm:pt>
    <dgm:pt modelId="{F6519685-44C7-410E-93ED-22174453739D}" type="pres">
      <dgm:prSet presAssocID="{981760DE-9838-426E-9BE2-26158BC612EB}" presName="connTx" presStyleLbl="sibTrans2D1" presStyleIdx="1" presStyleCnt="2"/>
      <dgm:spPr/>
      <dgm:t>
        <a:bodyPr/>
        <a:lstStyle/>
        <a:p>
          <a:endParaRPr lang="en-US"/>
        </a:p>
      </dgm:t>
    </dgm:pt>
    <dgm:pt modelId="{C739DE77-8174-469E-935F-948B8BDAB042}" type="pres">
      <dgm:prSet presAssocID="{583675D4-9148-4C02-B570-8FDF1489EE8B}" presName="composite" presStyleCnt="0"/>
      <dgm:spPr/>
    </dgm:pt>
    <dgm:pt modelId="{3780E50F-A82D-4AB7-90D2-ABAE319E9882}" type="pres">
      <dgm:prSet presAssocID="{583675D4-9148-4C02-B570-8FDF1489EE8B}" presName="parTx" presStyleLbl="node1" presStyleIdx="1" presStyleCnt="3">
        <dgm:presLayoutVars>
          <dgm:chMax val="0"/>
          <dgm:chPref val="0"/>
          <dgm:bulletEnabled val="1"/>
        </dgm:presLayoutVars>
      </dgm:prSet>
      <dgm:spPr/>
      <dgm:t>
        <a:bodyPr/>
        <a:lstStyle/>
        <a:p>
          <a:endParaRPr lang="en-US"/>
        </a:p>
      </dgm:t>
    </dgm:pt>
    <dgm:pt modelId="{8529E106-4B49-4D6C-A0A6-82326D4CD676}" type="pres">
      <dgm:prSet presAssocID="{583675D4-9148-4C02-B570-8FDF1489EE8B}" presName="parSh" presStyleLbl="node1" presStyleIdx="2" presStyleCnt="3" custLinFactNeighborX="2594" custLinFactNeighborY="1314"/>
      <dgm:spPr/>
      <dgm:t>
        <a:bodyPr/>
        <a:lstStyle/>
        <a:p>
          <a:endParaRPr lang="en-US"/>
        </a:p>
      </dgm:t>
    </dgm:pt>
    <dgm:pt modelId="{1EFC5CEA-F198-442C-A238-01F204C8E6C0}" type="pres">
      <dgm:prSet presAssocID="{583675D4-9148-4C02-B570-8FDF1489EE8B}" presName="desTx" presStyleLbl="fgAcc1" presStyleIdx="2" presStyleCnt="3">
        <dgm:presLayoutVars>
          <dgm:bulletEnabled val="1"/>
        </dgm:presLayoutVars>
      </dgm:prSet>
      <dgm:spPr/>
      <dgm:t>
        <a:bodyPr/>
        <a:lstStyle/>
        <a:p>
          <a:endParaRPr lang="en-US"/>
        </a:p>
      </dgm:t>
    </dgm:pt>
  </dgm:ptLst>
  <dgm:cxnLst>
    <dgm:cxn modelId="{75551318-39B8-456A-9C0B-15A44F30C23F}" type="presOf" srcId="{981760DE-9838-426E-9BE2-26158BC612EB}" destId="{F6519685-44C7-410E-93ED-22174453739D}" srcOrd="1" destOrd="0" presId="urn:microsoft.com/office/officeart/2005/8/layout/process3"/>
    <dgm:cxn modelId="{D0FF35A5-10CD-4437-9786-E8559CFD0E09}" type="presOf" srcId="{583675D4-9148-4C02-B570-8FDF1489EE8B}" destId="{3780E50F-A82D-4AB7-90D2-ABAE319E9882}" srcOrd="0" destOrd="0" presId="urn:microsoft.com/office/officeart/2005/8/layout/process3"/>
    <dgm:cxn modelId="{97322FE4-D787-4B70-BA57-F9F6D3EEBBAF}" srcId="{F3630122-180A-4BEA-A9B9-0C7D972846DF}" destId="{1240B38D-BE32-4E3E-98B3-9EBB076A4DC1}" srcOrd="0" destOrd="0" parTransId="{18967FFB-F77F-43C4-9C2B-303799AB9C27}" sibTransId="{86A4CCCA-CA9A-45FF-B5D2-DC4CEF44B2FD}"/>
    <dgm:cxn modelId="{6BEE6EDA-325C-41E9-BF3E-DAF663ACBF05}" type="presOf" srcId="{1240B38D-BE32-4E3E-98B3-9EBB076A4DC1}" destId="{79106F3E-A2F1-4860-9CF5-7CD68A84DE18}" srcOrd="0" destOrd="0" presId="urn:microsoft.com/office/officeart/2005/8/layout/process3"/>
    <dgm:cxn modelId="{FFC00389-D292-49A7-AA34-D194E1F3518F}" type="presOf" srcId="{583675D4-9148-4C02-B570-8FDF1489EE8B}" destId="{8529E106-4B49-4D6C-A0A6-82326D4CD676}" srcOrd="1" destOrd="0" presId="urn:microsoft.com/office/officeart/2005/8/layout/process3"/>
    <dgm:cxn modelId="{E5242D5E-C6E9-4C94-BE47-441CA2F218FA}" srcId="{6CE1AC66-B1CE-49F8-B57F-523991B28E92}" destId="{F3630122-180A-4BEA-A9B9-0C7D972846DF}" srcOrd="1" destOrd="0" parTransId="{61A375A0-6A85-4311-AFA3-407834487DB5}" sibTransId="{981760DE-9838-426E-9BE2-26158BC612EB}"/>
    <dgm:cxn modelId="{95086E27-C325-4B92-8116-DBB6222798BE}" type="presOf" srcId="{6CE1AC66-B1CE-49F8-B57F-523991B28E92}" destId="{EDEBF134-9D91-49FD-BA3F-81AB50A6953B}" srcOrd="0" destOrd="0" presId="urn:microsoft.com/office/officeart/2005/8/layout/process3"/>
    <dgm:cxn modelId="{FCCC150D-F826-42A0-8A07-4AA5982AB26C}" type="presOf" srcId="{073A4AD7-7167-43FB-B0EB-D481F28D3D37}" destId="{79D0631B-F535-4A8C-8D99-4707AE02494F}" srcOrd="0" destOrd="0" presId="urn:microsoft.com/office/officeart/2005/8/layout/process3"/>
    <dgm:cxn modelId="{A571096A-CF1E-4B98-8D67-2A8D7C3377FE}" type="presOf" srcId="{981760DE-9838-426E-9BE2-26158BC612EB}" destId="{8DFA5D4D-40CC-4B48-8FC5-B7BE5E08261E}" srcOrd="0" destOrd="0" presId="urn:microsoft.com/office/officeart/2005/8/layout/process3"/>
    <dgm:cxn modelId="{6BF0FC6B-95B7-4946-97C3-A4D62B729246}" type="presOf" srcId="{34550010-8040-443F-958A-465B41D942C9}" destId="{0C8EB9E4-D614-4584-85C2-1257CC0F6A1B}" srcOrd="0" destOrd="0" presId="urn:microsoft.com/office/officeart/2005/8/layout/process3"/>
    <dgm:cxn modelId="{EEB6D71E-08D4-444F-8178-CBC2F538C2C7}" type="presOf" srcId="{073A4AD7-7167-43FB-B0EB-D481F28D3D37}" destId="{4CF0BD2C-7C98-48FD-AC1A-79A01F4CAEC5}" srcOrd="1" destOrd="0" presId="urn:microsoft.com/office/officeart/2005/8/layout/process3"/>
    <dgm:cxn modelId="{F23995F4-F441-4ED9-8B4E-1EC733BD7811}" srcId="{583675D4-9148-4C02-B570-8FDF1489EE8B}" destId="{D25DF381-E1C9-44D5-AF30-921EBEBC8182}" srcOrd="0" destOrd="0" parTransId="{8186F32C-0DC2-4CC1-915C-E1876E549305}" sibTransId="{596BAE65-4A6A-4428-B1D7-B95BFAD6E12C}"/>
    <dgm:cxn modelId="{0D413FED-DE64-425F-ABAD-A4E34E70705C}" type="presOf" srcId="{F3630122-180A-4BEA-A9B9-0C7D972846DF}" destId="{BDF9AD8C-A47A-41EA-8DE7-8F39E83CB0B0}" srcOrd="0" destOrd="0" presId="urn:microsoft.com/office/officeart/2005/8/layout/process3"/>
    <dgm:cxn modelId="{73D04798-440A-44A0-861C-2DBF7D8F1892}" srcId="{6CE1AC66-B1CE-49F8-B57F-523991B28E92}" destId="{073A4AD7-7167-43FB-B0EB-D481F28D3D37}" srcOrd="0" destOrd="0" parTransId="{2A8AE397-B5D6-47C9-A425-194AB1E7B79B}" sibTransId="{1D31458C-A295-44D6-AEDE-B189FCA830E2}"/>
    <dgm:cxn modelId="{A9EAD661-6FA9-45EE-8821-FA7FE5BAF5CA}" type="presOf" srcId="{D25DF381-E1C9-44D5-AF30-921EBEBC8182}" destId="{1EFC5CEA-F198-442C-A238-01F204C8E6C0}" srcOrd="0" destOrd="0" presId="urn:microsoft.com/office/officeart/2005/8/layout/process3"/>
    <dgm:cxn modelId="{26DA75C8-5630-4010-AFB4-E5B08B3E8332}" type="presOf" srcId="{1D31458C-A295-44D6-AEDE-B189FCA830E2}" destId="{BB2FDA83-8113-4B0D-A358-2F33822A290D}" srcOrd="0" destOrd="0" presId="urn:microsoft.com/office/officeart/2005/8/layout/process3"/>
    <dgm:cxn modelId="{4DF147CA-2B97-4D91-85CB-1834485835E1}" type="presOf" srcId="{1D31458C-A295-44D6-AEDE-B189FCA830E2}" destId="{7B1C9600-C294-4B91-B781-A890F5B2D7C6}" srcOrd="1" destOrd="0" presId="urn:microsoft.com/office/officeart/2005/8/layout/process3"/>
    <dgm:cxn modelId="{3AEC8810-FB5A-411B-8976-73F6D419CFCB}" type="presOf" srcId="{F3630122-180A-4BEA-A9B9-0C7D972846DF}" destId="{3A0D2145-F617-4409-A809-B187BF902FB4}" srcOrd="1" destOrd="0" presId="urn:microsoft.com/office/officeart/2005/8/layout/process3"/>
    <dgm:cxn modelId="{5AE98A02-D25D-4A63-B0BB-7F221327A30C}" srcId="{6CE1AC66-B1CE-49F8-B57F-523991B28E92}" destId="{583675D4-9148-4C02-B570-8FDF1489EE8B}" srcOrd="2" destOrd="0" parTransId="{B4E5BB09-20D2-4D71-B9BB-B3B33AE532D7}" sibTransId="{41EA33F1-82EC-461F-8E01-A62D301518F8}"/>
    <dgm:cxn modelId="{6A3688C3-F452-4F0E-ABA6-A7EA4B9AAE28}" srcId="{073A4AD7-7167-43FB-B0EB-D481F28D3D37}" destId="{34550010-8040-443F-958A-465B41D942C9}" srcOrd="0" destOrd="0" parTransId="{3860B728-F70B-403D-8144-877F3CFD685E}" sibTransId="{1DCC593A-FBD3-49C8-BF6F-51B3FD97E6AC}"/>
    <dgm:cxn modelId="{D93BC03C-4536-489A-8CC1-CD18CDA146AD}" type="presParOf" srcId="{EDEBF134-9D91-49FD-BA3F-81AB50A6953B}" destId="{DCD6F15B-1BD1-485C-BB4C-04634A6EC82B}" srcOrd="0" destOrd="0" presId="urn:microsoft.com/office/officeart/2005/8/layout/process3"/>
    <dgm:cxn modelId="{ADE7B057-D3EC-4D3C-91A1-9029FC52B003}" type="presParOf" srcId="{DCD6F15B-1BD1-485C-BB4C-04634A6EC82B}" destId="{79D0631B-F535-4A8C-8D99-4707AE02494F}" srcOrd="0" destOrd="0" presId="urn:microsoft.com/office/officeart/2005/8/layout/process3"/>
    <dgm:cxn modelId="{3F8873D1-2437-4BBE-8072-75066584DE56}" type="presParOf" srcId="{DCD6F15B-1BD1-485C-BB4C-04634A6EC82B}" destId="{4CF0BD2C-7C98-48FD-AC1A-79A01F4CAEC5}" srcOrd="1" destOrd="0" presId="urn:microsoft.com/office/officeart/2005/8/layout/process3"/>
    <dgm:cxn modelId="{42C7A72A-BDD2-4E9B-B0CC-2B0BA7B6F417}" type="presParOf" srcId="{DCD6F15B-1BD1-485C-BB4C-04634A6EC82B}" destId="{0C8EB9E4-D614-4584-85C2-1257CC0F6A1B}" srcOrd="2" destOrd="0" presId="urn:microsoft.com/office/officeart/2005/8/layout/process3"/>
    <dgm:cxn modelId="{238D4AAE-1905-4A55-AE00-430EE318BBF6}" type="presParOf" srcId="{EDEBF134-9D91-49FD-BA3F-81AB50A6953B}" destId="{BB2FDA83-8113-4B0D-A358-2F33822A290D}" srcOrd="1" destOrd="0" presId="urn:microsoft.com/office/officeart/2005/8/layout/process3"/>
    <dgm:cxn modelId="{12828EAD-9D20-4030-B1A1-F2778DA41094}" type="presParOf" srcId="{BB2FDA83-8113-4B0D-A358-2F33822A290D}" destId="{7B1C9600-C294-4B91-B781-A890F5B2D7C6}" srcOrd="0" destOrd="0" presId="urn:microsoft.com/office/officeart/2005/8/layout/process3"/>
    <dgm:cxn modelId="{6F5DDD7F-4653-43E6-8A2D-BD59F52B826B}" type="presParOf" srcId="{EDEBF134-9D91-49FD-BA3F-81AB50A6953B}" destId="{C4ED4E6C-4040-4FFA-9417-90716FE2CA6B}" srcOrd="2" destOrd="0" presId="urn:microsoft.com/office/officeart/2005/8/layout/process3"/>
    <dgm:cxn modelId="{7342F41B-CDF5-449B-972C-294CDE56B972}" type="presParOf" srcId="{C4ED4E6C-4040-4FFA-9417-90716FE2CA6B}" destId="{BDF9AD8C-A47A-41EA-8DE7-8F39E83CB0B0}" srcOrd="0" destOrd="0" presId="urn:microsoft.com/office/officeart/2005/8/layout/process3"/>
    <dgm:cxn modelId="{15281E9D-6062-4906-B0D6-45B03BB29658}" type="presParOf" srcId="{C4ED4E6C-4040-4FFA-9417-90716FE2CA6B}" destId="{3A0D2145-F617-4409-A809-B187BF902FB4}" srcOrd="1" destOrd="0" presId="urn:microsoft.com/office/officeart/2005/8/layout/process3"/>
    <dgm:cxn modelId="{36754F1A-6AD8-4865-8F46-BB0C21AF60CF}" type="presParOf" srcId="{C4ED4E6C-4040-4FFA-9417-90716FE2CA6B}" destId="{79106F3E-A2F1-4860-9CF5-7CD68A84DE18}" srcOrd="2" destOrd="0" presId="urn:microsoft.com/office/officeart/2005/8/layout/process3"/>
    <dgm:cxn modelId="{C017BB37-28A3-4C0A-9D76-B6F1A070333A}" type="presParOf" srcId="{EDEBF134-9D91-49FD-BA3F-81AB50A6953B}" destId="{8DFA5D4D-40CC-4B48-8FC5-B7BE5E08261E}" srcOrd="3" destOrd="0" presId="urn:microsoft.com/office/officeart/2005/8/layout/process3"/>
    <dgm:cxn modelId="{029C878F-E141-4029-9DCE-BF44E28B1FA1}" type="presParOf" srcId="{8DFA5D4D-40CC-4B48-8FC5-B7BE5E08261E}" destId="{F6519685-44C7-410E-93ED-22174453739D}" srcOrd="0" destOrd="0" presId="urn:microsoft.com/office/officeart/2005/8/layout/process3"/>
    <dgm:cxn modelId="{25EE44DE-E322-4BEB-8D21-A86D9A7DF726}" type="presParOf" srcId="{EDEBF134-9D91-49FD-BA3F-81AB50A6953B}" destId="{C739DE77-8174-469E-935F-948B8BDAB042}" srcOrd="4" destOrd="0" presId="urn:microsoft.com/office/officeart/2005/8/layout/process3"/>
    <dgm:cxn modelId="{7461E57A-D403-43B8-A68C-1EDD26FE7BD5}" type="presParOf" srcId="{C739DE77-8174-469E-935F-948B8BDAB042}" destId="{3780E50F-A82D-4AB7-90D2-ABAE319E9882}" srcOrd="0" destOrd="0" presId="urn:microsoft.com/office/officeart/2005/8/layout/process3"/>
    <dgm:cxn modelId="{B8280AC5-C49C-41C8-88E1-AD08F050D5E8}" type="presParOf" srcId="{C739DE77-8174-469E-935F-948B8BDAB042}" destId="{8529E106-4B49-4D6C-A0A6-82326D4CD676}" srcOrd="1" destOrd="0" presId="urn:microsoft.com/office/officeart/2005/8/layout/process3"/>
    <dgm:cxn modelId="{0278A733-11B0-4F2A-B63E-A9D47A88A157}" type="presParOf" srcId="{C739DE77-8174-469E-935F-948B8BDAB042}" destId="{1EFC5CEA-F198-442C-A238-01F204C8E6C0}"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0BD2C-7C98-48FD-AC1A-79A01F4CAEC5}">
      <dsp:nvSpPr>
        <dsp:cNvPr id="0" name=""/>
        <dsp:cNvSpPr/>
      </dsp:nvSpPr>
      <dsp:spPr>
        <a:xfrm>
          <a:off x="4005" y="150578"/>
          <a:ext cx="1821296" cy="2808000"/>
        </a:xfrm>
        <a:prstGeom prst="roundRect">
          <a:avLst>
            <a:gd name="adj" fmla="val 10000"/>
          </a:avLst>
        </a:prstGeom>
        <a:solidFill>
          <a:schemeClr val="accent1">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smtClean="0"/>
            <a:t>2006-2014</a:t>
          </a:r>
          <a:endParaRPr lang="en-US" sz="1600" b="1" kern="1200" dirty="0"/>
        </a:p>
      </dsp:txBody>
      <dsp:txXfrm>
        <a:off x="4005" y="150578"/>
        <a:ext cx="1821296" cy="728518"/>
      </dsp:txXfrm>
    </dsp:sp>
    <dsp:sp modelId="{0C8EB9E4-D614-4584-85C2-1257CC0F6A1B}">
      <dsp:nvSpPr>
        <dsp:cNvPr id="0" name=""/>
        <dsp:cNvSpPr/>
      </dsp:nvSpPr>
      <dsp:spPr>
        <a:xfrm>
          <a:off x="377042" y="879097"/>
          <a:ext cx="1821296" cy="3744000"/>
        </a:xfrm>
        <a:prstGeom prst="roundRect">
          <a:avLst>
            <a:gd name="adj" fmla="val 10000"/>
          </a:avLst>
        </a:prstGeom>
        <a:solidFill>
          <a:schemeClr val="accent1">
            <a:lumMod val="20000"/>
            <a:lumOff val="80000"/>
            <a:alpha val="9000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Calibri" charset="0"/>
              <a:ea typeface="Calibri" charset="0"/>
              <a:cs typeface="Calibri" charset="0"/>
            </a:rPr>
            <a:t>Results published by SELPA with the SPP document posted on the CDE website.</a:t>
          </a:r>
          <a:endParaRPr lang="en-US" sz="1600" kern="1200" dirty="0">
            <a:latin typeface="Calibri" charset="0"/>
            <a:ea typeface="Calibri" charset="0"/>
            <a:cs typeface="Calibri" charset="0"/>
          </a:endParaRPr>
        </a:p>
      </dsp:txBody>
      <dsp:txXfrm>
        <a:off x="430386" y="932441"/>
        <a:ext cx="1714608" cy="3637312"/>
      </dsp:txXfrm>
    </dsp:sp>
    <dsp:sp modelId="{BB2FDA83-8113-4B0D-A358-2F33822A290D}">
      <dsp:nvSpPr>
        <dsp:cNvPr id="0" name=""/>
        <dsp:cNvSpPr/>
      </dsp:nvSpPr>
      <dsp:spPr>
        <a:xfrm>
          <a:off x="2101404" y="288112"/>
          <a:ext cx="585336" cy="453450"/>
        </a:xfrm>
        <a:prstGeom prst="rightArrow">
          <a:avLst>
            <a:gd name="adj1" fmla="val 60000"/>
            <a:gd name="adj2" fmla="val 5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101404" y="378802"/>
        <a:ext cx="449301" cy="272070"/>
      </dsp:txXfrm>
    </dsp:sp>
    <dsp:sp modelId="{3A0D2145-F617-4409-A809-B187BF902FB4}">
      <dsp:nvSpPr>
        <dsp:cNvPr id="0" name=""/>
        <dsp:cNvSpPr/>
      </dsp:nvSpPr>
      <dsp:spPr>
        <a:xfrm>
          <a:off x="2929710" y="150578"/>
          <a:ext cx="1821296" cy="2808000"/>
        </a:xfrm>
        <a:prstGeom prst="roundRect">
          <a:avLst>
            <a:gd name="adj" fmla="val 10000"/>
          </a:avLst>
        </a:prstGeom>
        <a:gradFill rotWithShape="0">
          <a:gsLst>
            <a:gs pos="0">
              <a:schemeClr val="accent5">
                <a:hueOff val="-5302097"/>
                <a:satOff val="0"/>
                <a:lumOff val="-20392"/>
                <a:alphaOff val="0"/>
                <a:tint val="50000"/>
                <a:satMod val="300000"/>
              </a:schemeClr>
            </a:gs>
            <a:gs pos="35000">
              <a:schemeClr val="accent5">
                <a:hueOff val="-5302097"/>
                <a:satOff val="0"/>
                <a:lumOff val="-20392"/>
                <a:alphaOff val="0"/>
                <a:tint val="37000"/>
                <a:satMod val="300000"/>
              </a:schemeClr>
            </a:gs>
            <a:gs pos="100000">
              <a:schemeClr val="accent5">
                <a:hueOff val="-5302097"/>
                <a:satOff val="0"/>
                <a:lumOff val="-2039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smtClean="0"/>
            <a:t>2015</a:t>
          </a:r>
          <a:endParaRPr lang="en-US" sz="1600" b="1" kern="1200" dirty="0"/>
        </a:p>
      </dsp:txBody>
      <dsp:txXfrm>
        <a:off x="2929710" y="150578"/>
        <a:ext cx="1821296" cy="728518"/>
      </dsp:txXfrm>
    </dsp:sp>
    <dsp:sp modelId="{79106F3E-A2F1-4860-9CF5-7CD68A84DE18}">
      <dsp:nvSpPr>
        <dsp:cNvPr id="0" name=""/>
        <dsp:cNvSpPr/>
      </dsp:nvSpPr>
      <dsp:spPr>
        <a:xfrm>
          <a:off x="3302746" y="879097"/>
          <a:ext cx="1821296" cy="3744000"/>
        </a:xfrm>
        <a:prstGeom prst="roundRect">
          <a:avLst>
            <a:gd name="adj" fmla="val 10000"/>
          </a:avLst>
        </a:prstGeom>
        <a:solidFill>
          <a:srgbClr val="C9FFC1">
            <a:alpha val="92000"/>
          </a:srgbClr>
        </a:solidFill>
        <a:ln w="9525" cap="flat" cmpd="sng" algn="ctr">
          <a:solidFill>
            <a:schemeClr val="accent5">
              <a:hueOff val="-5302097"/>
              <a:satOff val="0"/>
              <a:lumOff val="-2039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Calibri" charset="0"/>
              <a:ea typeface="Calibri" charset="0"/>
              <a:cs typeface="Calibri" charset="0"/>
            </a:rPr>
            <a:t>The Desired Results Access Project prepared an Excel </a:t>
          </a:r>
          <a:r>
            <a:rPr lang="en-US" sz="1600" kern="1200" dirty="0" smtClean="0">
              <a:latin typeface="Calibri" charset="0"/>
              <a:ea typeface="Calibri" charset="0"/>
              <a:cs typeface="Calibri" charset="0"/>
            </a:rPr>
            <a:t>spreadsheet by SELPA and </a:t>
          </a:r>
          <a:r>
            <a:rPr lang="en-US" sz="1600" kern="1200" dirty="0" smtClean="0">
              <a:latin typeface="Calibri" charset="0"/>
              <a:ea typeface="Calibri" charset="0"/>
              <a:cs typeface="Calibri" charset="0"/>
            </a:rPr>
            <a:t>school district.</a:t>
          </a:r>
          <a:endParaRPr lang="en-US" sz="1600" kern="1200" dirty="0">
            <a:latin typeface="Calibri" charset="0"/>
            <a:ea typeface="Calibri" charset="0"/>
            <a:cs typeface="Calibri" charset="0"/>
          </a:endParaRPr>
        </a:p>
      </dsp:txBody>
      <dsp:txXfrm>
        <a:off x="3356090" y="932441"/>
        <a:ext cx="1714608" cy="3637312"/>
      </dsp:txXfrm>
    </dsp:sp>
    <dsp:sp modelId="{8DFA5D4D-40CC-4B48-8FC5-B7BE5E08261E}">
      <dsp:nvSpPr>
        <dsp:cNvPr id="0" name=""/>
        <dsp:cNvSpPr/>
      </dsp:nvSpPr>
      <dsp:spPr>
        <a:xfrm rot="42664">
          <a:off x="5038896" y="306775"/>
          <a:ext cx="610422" cy="453450"/>
        </a:xfrm>
        <a:prstGeom prst="rightArrow">
          <a:avLst>
            <a:gd name="adj1" fmla="val 60000"/>
            <a:gd name="adj2" fmla="val 50000"/>
          </a:avLst>
        </a:prstGeom>
        <a:gradFill rotWithShape="0">
          <a:gsLst>
            <a:gs pos="0">
              <a:schemeClr val="accent5">
                <a:hueOff val="-10604193"/>
                <a:satOff val="0"/>
                <a:lumOff val="-40784"/>
                <a:alphaOff val="0"/>
                <a:tint val="50000"/>
                <a:satMod val="300000"/>
              </a:schemeClr>
            </a:gs>
            <a:gs pos="35000">
              <a:schemeClr val="accent5">
                <a:hueOff val="-10604193"/>
                <a:satOff val="0"/>
                <a:lumOff val="-40784"/>
                <a:alphaOff val="0"/>
                <a:tint val="37000"/>
                <a:satMod val="300000"/>
              </a:schemeClr>
            </a:gs>
            <a:gs pos="100000">
              <a:schemeClr val="accent5">
                <a:hueOff val="-10604193"/>
                <a:satOff val="0"/>
                <a:lumOff val="-40784"/>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038901" y="396621"/>
        <a:ext cx="474387" cy="272070"/>
      </dsp:txXfrm>
    </dsp:sp>
    <dsp:sp modelId="{8529E106-4B49-4D6C-A0A6-82326D4CD676}">
      <dsp:nvSpPr>
        <dsp:cNvPr id="0" name=""/>
        <dsp:cNvSpPr/>
      </dsp:nvSpPr>
      <dsp:spPr>
        <a:xfrm>
          <a:off x="5902659" y="187475"/>
          <a:ext cx="1821296" cy="2808000"/>
        </a:xfrm>
        <a:prstGeom prst="roundRect">
          <a:avLst>
            <a:gd name="adj" fmla="val 10000"/>
          </a:avLst>
        </a:prstGeom>
        <a:gradFill rotWithShape="0">
          <a:gsLst>
            <a:gs pos="0">
              <a:schemeClr val="accent5">
                <a:hueOff val="-10604193"/>
                <a:satOff val="0"/>
                <a:lumOff val="-40784"/>
                <a:alphaOff val="0"/>
                <a:tint val="50000"/>
                <a:satMod val="300000"/>
              </a:schemeClr>
            </a:gs>
            <a:gs pos="35000">
              <a:schemeClr val="accent5">
                <a:hueOff val="-10604193"/>
                <a:satOff val="0"/>
                <a:lumOff val="-40784"/>
                <a:alphaOff val="0"/>
                <a:tint val="37000"/>
                <a:satMod val="300000"/>
              </a:schemeClr>
            </a:gs>
            <a:gs pos="100000">
              <a:schemeClr val="accent5">
                <a:hueOff val="-10604193"/>
                <a:satOff val="0"/>
                <a:lumOff val="-4078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smtClean="0"/>
            <a:t>2016</a:t>
          </a:r>
          <a:endParaRPr lang="en-US" sz="1600" b="1" kern="1200" dirty="0"/>
        </a:p>
      </dsp:txBody>
      <dsp:txXfrm>
        <a:off x="5902659" y="187475"/>
        <a:ext cx="1821296" cy="728518"/>
      </dsp:txXfrm>
    </dsp:sp>
    <dsp:sp modelId="{1EFC5CEA-F198-442C-A238-01F204C8E6C0}">
      <dsp:nvSpPr>
        <dsp:cNvPr id="0" name=""/>
        <dsp:cNvSpPr/>
      </dsp:nvSpPr>
      <dsp:spPr>
        <a:xfrm>
          <a:off x="6228451" y="879097"/>
          <a:ext cx="1821296" cy="3744000"/>
        </a:xfrm>
        <a:prstGeom prst="roundRect">
          <a:avLst>
            <a:gd name="adj" fmla="val 10000"/>
          </a:avLst>
        </a:prstGeom>
        <a:solidFill>
          <a:schemeClr val="accent2">
            <a:lumMod val="20000"/>
            <a:lumOff val="80000"/>
            <a:alpha val="90000"/>
          </a:schemeClr>
        </a:solidFill>
        <a:ln w="9525" cap="flat" cmpd="sng" algn="ctr">
          <a:solidFill>
            <a:schemeClr val="accent5">
              <a:hueOff val="-10604193"/>
              <a:satOff val="0"/>
              <a:lumOff val="-4078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Calibri" charset="0"/>
              <a:ea typeface="Calibri" charset="0"/>
              <a:cs typeface="Calibri" charset="0"/>
            </a:rPr>
            <a:t>Indicator 7 Reports for LEAs website </a:t>
          </a:r>
          <a:r>
            <a:rPr lang="en-US" sz="1600" kern="1200" dirty="0" smtClean="0">
              <a:latin typeface="Calibri" charset="0"/>
              <a:ea typeface="Calibri" charset="0"/>
              <a:cs typeface="Calibri" charset="0"/>
            </a:rPr>
            <a:t>launched providing interactive access to district, SELPA and state results.</a:t>
          </a:r>
          <a:endParaRPr lang="en-US" sz="1600" kern="1200" dirty="0">
            <a:latin typeface="Calibri" charset="0"/>
            <a:ea typeface="Calibri" charset="0"/>
            <a:cs typeface="Calibri" charset="0"/>
          </a:endParaRPr>
        </a:p>
      </dsp:txBody>
      <dsp:txXfrm>
        <a:off x="6281795" y="932441"/>
        <a:ext cx="1714608" cy="36373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811B813D-F82C-4FD6-AC49-BB862C9DF494}" type="datetimeFigureOut">
              <a:rPr lang="en-US" smtClean="0"/>
              <a:t>9/5/2017</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F6BCBA2A-53F3-4DA6-8C49-7935E814183B}" type="slidenum">
              <a:rPr lang="en-US" smtClean="0"/>
              <a:t>‹#›</a:t>
            </a:fld>
            <a:endParaRPr lang="en-US"/>
          </a:p>
        </p:txBody>
      </p:sp>
    </p:spTree>
    <p:extLst>
      <p:ext uri="{BB962C8B-B14F-4D97-AF65-F5344CB8AC3E}">
        <p14:creationId xmlns:p14="http://schemas.microsoft.com/office/powerpoint/2010/main" val="2059507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B234392-D4EC-A04F-AD78-BE077E0D3DA4}" type="datetimeFigureOut">
              <a:rPr lang="en-US" smtClean="0"/>
              <a:t>9/5/2017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24072F4-80A0-BD4F-AD24-B0F06D651A82}" type="slidenum">
              <a:rPr lang="en-US" smtClean="0"/>
              <a:t>‹#›</a:t>
            </a:fld>
            <a:endParaRPr lang="en-US"/>
          </a:p>
        </p:txBody>
      </p:sp>
    </p:spTree>
    <p:extLst>
      <p:ext uri="{BB962C8B-B14F-4D97-AF65-F5344CB8AC3E}">
        <p14:creationId xmlns:p14="http://schemas.microsoft.com/office/powerpoint/2010/main" val="2585595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215F7BDF-9246-4468-8A5A-85DF0C656158}" type="slidenum">
              <a:rPr lang="en-US"/>
              <a:pPr/>
              <a:t>1</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31334" y="4409758"/>
            <a:ext cx="5122333" cy="4177665"/>
          </a:xfrm>
          <a:noFill/>
          <a:ln/>
        </p:spPr>
        <p:txBody>
          <a:bodyPr/>
          <a:lstStyle/>
          <a:p>
            <a:pPr eaLnBrk="1" hangingPunct="1"/>
            <a:endParaRPr lang="en-US" dirty="0" smtClean="0">
              <a:latin typeface="Arial" charset="0"/>
            </a:endParaRPr>
          </a:p>
        </p:txBody>
      </p:sp>
    </p:spTree>
    <p:extLst>
      <p:ext uri="{BB962C8B-B14F-4D97-AF65-F5344CB8AC3E}">
        <p14:creationId xmlns:p14="http://schemas.microsoft.com/office/powerpoint/2010/main" val="3964988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72F4-80A0-BD4F-AD24-B0F06D651A82}" type="slidenum">
              <a:rPr lang="en-US" smtClean="0"/>
              <a:t>11</a:t>
            </a:fld>
            <a:endParaRPr lang="en-US"/>
          </a:p>
        </p:txBody>
      </p:sp>
    </p:spTree>
    <p:extLst>
      <p:ext uri="{BB962C8B-B14F-4D97-AF65-F5344CB8AC3E}">
        <p14:creationId xmlns:p14="http://schemas.microsoft.com/office/powerpoint/2010/main" val="2022118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12</a:t>
            </a:fld>
            <a:endParaRPr lang="en-US"/>
          </a:p>
        </p:txBody>
      </p:sp>
    </p:spTree>
    <p:extLst>
      <p:ext uri="{BB962C8B-B14F-4D97-AF65-F5344CB8AC3E}">
        <p14:creationId xmlns:p14="http://schemas.microsoft.com/office/powerpoint/2010/main" val="604216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Third bullet: Why we do state results? We offer this because it</a:t>
            </a:r>
            <a:r>
              <a:rPr lang="en-US" baseline="0" dirty="0" smtClean="0"/>
              <a:t> is important for SELPAs and district to see how their results compare to the state actual results, because the original targets were set high. </a:t>
            </a:r>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13</a:t>
            </a:fld>
            <a:endParaRPr lang="en-US"/>
          </a:p>
        </p:txBody>
      </p:sp>
    </p:spTree>
    <p:extLst>
      <p:ext uri="{BB962C8B-B14F-4D97-AF65-F5344CB8AC3E}">
        <p14:creationId xmlns:p14="http://schemas.microsoft.com/office/powerpoint/2010/main" val="2431404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72F4-80A0-BD4F-AD24-B0F06D651A82}" type="slidenum">
              <a:rPr lang="en-US" smtClean="0"/>
              <a:t>14</a:t>
            </a:fld>
            <a:endParaRPr lang="en-US"/>
          </a:p>
        </p:txBody>
      </p:sp>
    </p:spTree>
    <p:extLst>
      <p:ext uri="{BB962C8B-B14F-4D97-AF65-F5344CB8AC3E}">
        <p14:creationId xmlns:p14="http://schemas.microsoft.com/office/powerpoint/2010/main" val="2431404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two comments</a:t>
            </a:r>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15</a:t>
            </a:fld>
            <a:endParaRPr lang="en-US"/>
          </a:p>
        </p:txBody>
      </p:sp>
    </p:spTree>
    <p:extLst>
      <p:ext uri="{BB962C8B-B14F-4D97-AF65-F5344CB8AC3E}">
        <p14:creationId xmlns:p14="http://schemas.microsoft.com/office/powerpoint/2010/main" val="2431404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72F4-80A0-BD4F-AD24-B0F06D651A82}" type="slidenum">
              <a:rPr lang="en-US" smtClean="0"/>
              <a:t>16</a:t>
            </a:fld>
            <a:endParaRPr lang="en-US"/>
          </a:p>
        </p:txBody>
      </p:sp>
    </p:spTree>
    <p:extLst>
      <p:ext uri="{BB962C8B-B14F-4D97-AF65-F5344CB8AC3E}">
        <p14:creationId xmlns:p14="http://schemas.microsoft.com/office/powerpoint/2010/main" val="2431404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72F4-80A0-BD4F-AD24-B0F06D651A82}" type="slidenum">
              <a:rPr lang="en-US" smtClean="0"/>
              <a:t>18</a:t>
            </a:fld>
            <a:endParaRPr lang="en-US"/>
          </a:p>
        </p:txBody>
      </p:sp>
    </p:spTree>
    <p:extLst>
      <p:ext uri="{BB962C8B-B14F-4D97-AF65-F5344CB8AC3E}">
        <p14:creationId xmlns:p14="http://schemas.microsoft.com/office/powerpoint/2010/main" val="2431404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72F4-80A0-BD4F-AD24-B0F06D651A82}" type="slidenum">
              <a:rPr lang="en-US" smtClean="0"/>
              <a:t>19</a:t>
            </a:fld>
            <a:endParaRPr lang="en-US"/>
          </a:p>
        </p:txBody>
      </p:sp>
    </p:spTree>
    <p:extLst>
      <p:ext uri="{BB962C8B-B14F-4D97-AF65-F5344CB8AC3E}">
        <p14:creationId xmlns:p14="http://schemas.microsoft.com/office/powerpoint/2010/main" val="2431404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20</a:t>
            </a:fld>
            <a:endParaRPr lang="en-US"/>
          </a:p>
        </p:txBody>
      </p:sp>
    </p:spTree>
    <p:extLst>
      <p:ext uri="{BB962C8B-B14F-4D97-AF65-F5344CB8AC3E}">
        <p14:creationId xmlns:p14="http://schemas.microsoft.com/office/powerpoint/2010/main" val="2431404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72F4-80A0-BD4F-AD24-B0F06D651A82}" type="slidenum">
              <a:rPr lang="en-US" smtClean="0"/>
              <a:t>23</a:t>
            </a:fld>
            <a:endParaRPr lang="en-US"/>
          </a:p>
        </p:txBody>
      </p:sp>
    </p:spTree>
    <p:extLst>
      <p:ext uri="{BB962C8B-B14F-4D97-AF65-F5344CB8AC3E}">
        <p14:creationId xmlns:p14="http://schemas.microsoft.com/office/powerpoint/2010/main" val="336064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72F4-80A0-BD4F-AD24-B0F06D651A82}" type="slidenum">
              <a:rPr lang="en-US" smtClean="0"/>
              <a:t>2</a:t>
            </a:fld>
            <a:endParaRPr lang="en-US"/>
          </a:p>
        </p:txBody>
      </p:sp>
    </p:spTree>
    <p:extLst>
      <p:ext uri="{BB962C8B-B14F-4D97-AF65-F5344CB8AC3E}">
        <p14:creationId xmlns:p14="http://schemas.microsoft.com/office/powerpoint/2010/main" val="2022118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24</a:t>
            </a:fld>
            <a:endParaRPr lang="en-US"/>
          </a:p>
        </p:txBody>
      </p:sp>
    </p:spTree>
    <p:extLst>
      <p:ext uri="{BB962C8B-B14F-4D97-AF65-F5344CB8AC3E}">
        <p14:creationId xmlns:p14="http://schemas.microsoft.com/office/powerpoint/2010/main" val="3828777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25</a:t>
            </a:fld>
            <a:endParaRPr lang="en-US"/>
          </a:p>
        </p:txBody>
      </p:sp>
    </p:spTree>
    <p:extLst>
      <p:ext uri="{BB962C8B-B14F-4D97-AF65-F5344CB8AC3E}">
        <p14:creationId xmlns:p14="http://schemas.microsoft.com/office/powerpoint/2010/main" val="2372033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26</a:t>
            </a:fld>
            <a:endParaRPr lang="en-US"/>
          </a:p>
        </p:txBody>
      </p:sp>
    </p:spTree>
    <p:extLst>
      <p:ext uri="{BB962C8B-B14F-4D97-AF65-F5344CB8AC3E}">
        <p14:creationId xmlns:p14="http://schemas.microsoft.com/office/powerpoint/2010/main" val="94588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27</a:t>
            </a:fld>
            <a:endParaRPr lang="en-US"/>
          </a:p>
        </p:txBody>
      </p:sp>
    </p:spTree>
    <p:extLst>
      <p:ext uri="{BB962C8B-B14F-4D97-AF65-F5344CB8AC3E}">
        <p14:creationId xmlns:p14="http://schemas.microsoft.com/office/powerpoint/2010/main" val="2019343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85372" indent="-302066" eaLnBrk="0" hangingPunct="0">
              <a:defRPr>
                <a:solidFill>
                  <a:schemeClr val="tx1"/>
                </a:solidFill>
                <a:latin typeface="Arial" charset="0"/>
                <a:ea typeface="ＭＳ Ｐゴシック" pitchFamily="-110" charset="-128"/>
              </a:defRPr>
            </a:lvl2pPr>
            <a:lvl3pPr marL="1208265" indent="-241653" eaLnBrk="0" hangingPunct="0">
              <a:defRPr>
                <a:solidFill>
                  <a:schemeClr val="tx1"/>
                </a:solidFill>
                <a:latin typeface="Arial" charset="0"/>
                <a:ea typeface="ＭＳ Ｐゴシック" pitchFamily="-110" charset="-128"/>
              </a:defRPr>
            </a:lvl3pPr>
            <a:lvl4pPr marL="1691571" indent="-241653" eaLnBrk="0" hangingPunct="0">
              <a:defRPr>
                <a:solidFill>
                  <a:schemeClr val="tx1"/>
                </a:solidFill>
                <a:latin typeface="Arial" charset="0"/>
                <a:ea typeface="ＭＳ Ｐゴシック" pitchFamily="-110" charset="-128"/>
              </a:defRPr>
            </a:lvl4pPr>
            <a:lvl5pPr marL="2174878" indent="-241653" eaLnBrk="0" hangingPunct="0">
              <a:defRPr>
                <a:solidFill>
                  <a:schemeClr val="tx1"/>
                </a:solidFill>
                <a:latin typeface="Arial" charset="0"/>
                <a:ea typeface="ＭＳ Ｐゴシック" pitchFamily="-110" charset="-128"/>
              </a:defRPr>
            </a:lvl5pPr>
            <a:lvl6pPr marL="2658184" indent="-241653" defTabSz="483306" eaLnBrk="0" fontAlgn="base" hangingPunct="0">
              <a:spcBef>
                <a:spcPct val="0"/>
              </a:spcBef>
              <a:spcAft>
                <a:spcPct val="0"/>
              </a:spcAft>
              <a:defRPr>
                <a:solidFill>
                  <a:schemeClr val="tx1"/>
                </a:solidFill>
                <a:latin typeface="Arial" charset="0"/>
                <a:ea typeface="ＭＳ Ｐゴシック" pitchFamily="-110" charset="-128"/>
              </a:defRPr>
            </a:lvl6pPr>
            <a:lvl7pPr marL="3141490" indent="-241653" defTabSz="483306" eaLnBrk="0" fontAlgn="base" hangingPunct="0">
              <a:spcBef>
                <a:spcPct val="0"/>
              </a:spcBef>
              <a:spcAft>
                <a:spcPct val="0"/>
              </a:spcAft>
              <a:defRPr>
                <a:solidFill>
                  <a:schemeClr val="tx1"/>
                </a:solidFill>
                <a:latin typeface="Arial" charset="0"/>
                <a:ea typeface="ＭＳ Ｐゴシック" pitchFamily="-110" charset="-128"/>
              </a:defRPr>
            </a:lvl7pPr>
            <a:lvl8pPr marL="3624796" indent="-241653" defTabSz="483306" eaLnBrk="0" fontAlgn="base" hangingPunct="0">
              <a:spcBef>
                <a:spcPct val="0"/>
              </a:spcBef>
              <a:spcAft>
                <a:spcPct val="0"/>
              </a:spcAft>
              <a:defRPr>
                <a:solidFill>
                  <a:schemeClr val="tx1"/>
                </a:solidFill>
                <a:latin typeface="Arial" charset="0"/>
                <a:ea typeface="ＭＳ Ｐゴシック" pitchFamily="-110" charset="-128"/>
              </a:defRPr>
            </a:lvl8pPr>
            <a:lvl9pPr marL="4108102" indent="-241653" defTabSz="483306"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A5289E3D-B3C5-4FFF-9125-C359A82730D1}" type="slidenum">
              <a:rPr lang="en-US">
                <a:latin typeface="Calibri" pitchFamily="-110" charset="0"/>
              </a:rPr>
              <a:pPr eaLnBrk="1" hangingPunct="1"/>
              <a:t>28</a:t>
            </a:fld>
            <a:endParaRPr lang="en-US">
              <a:latin typeface="Calibri" pitchFamily="-110"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xfrm>
            <a:off x="975360" y="4560570"/>
            <a:ext cx="5364480" cy="43205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2812138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72F4-80A0-BD4F-AD24-B0F06D651A82}" type="slidenum">
              <a:rPr lang="en-US" smtClean="0"/>
              <a:t>29</a:t>
            </a:fld>
            <a:endParaRPr lang="en-US"/>
          </a:p>
        </p:txBody>
      </p:sp>
    </p:spTree>
    <p:extLst>
      <p:ext uri="{BB962C8B-B14F-4D97-AF65-F5344CB8AC3E}">
        <p14:creationId xmlns:p14="http://schemas.microsoft.com/office/powerpoint/2010/main" val="3100104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72F4-80A0-BD4F-AD24-B0F06D651A82}" type="slidenum">
              <a:rPr lang="en-US" smtClean="0"/>
              <a:t>3</a:t>
            </a:fld>
            <a:endParaRPr lang="en-US"/>
          </a:p>
        </p:txBody>
      </p:sp>
    </p:spTree>
    <p:extLst>
      <p:ext uri="{BB962C8B-B14F-4D97-AF65-F5344CB8AC3E}">
        <p14:creationId xmlns:p14="http://schemas.microsoft.com/office/powerpoint/2010/main" val="2022118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a:t>
            </a:r>
            <a:r>
              <a:rPr lang="en-US" baseline="0" dirty="0" smtClean="0"/>
              <a:t> CA </a:t>
            </a:r>
            <a:r>
              <a:rPr lang="en-US" baseline="0" dirty="0" err="1" smtClean="0"/>
              <a:t>Dept</a:t>
            </a:r>
            <a:r>
              <a:rPr lang="en-US" baseline="0" dirty="0" smtClean="0"/>
              <a:t> of Dev. Services is the lead agency for Part C, and thus produces the Part C SPP-APR </a:t>
            </a:r>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4</a:t>
            </a:fld>
            <a:endParaRPr lang="en-US"/>
          </a:p>
        </p:txBody>
      </p:sp>
    </p:spTree>
    <p:extLst>
      <p:ext uri="{BB962C8B-B14F-4D97-AF65-F5344CB8AC3E}">
        <p14:creationId xmlns:p14="http://schemas.microsoft.com/office/powerpoint/2010/main" val="127225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smtClean="0"/>
              <a:t>California</a:t>
            </a:r>
            <a:r>
              <a:rPr lang="en-US" sz="1300" baseline="0" dirty="0" smtClean="0"/>
              <a:t> is unique in that we have developed our own instrument for all children and includes the ability to address federal reporting requirements.</a:t>
            </a:r>
          </a:p>
          <a:p>
            <a:endParaRPr lang="en-US" sz="1300" dirty="0" smtClean="0"/>
          </a:p>
          <a:p>
            <a:r>
              <a:rPr lang="en-US" sz="1300" dirty="0" smtClean="0"/>
              <a:t>Note: need to define SELPA,</a:t>
            </a:r>
            <a:r>
              <a:rPr lang="en-US" sz="1300" baseline="0" dirty="0" smtClean="0"/>
              <a:t> just in case folks aren’t aware on the call. </a:t>
            </a:r>
          </a:p>
          <a:p>
            <a:r>
              <a:rPr lang="en-US" sz="1300" baseline="0" dirty="0" smtClean="0"/>
              <a:t>SELPAs are Special Education Local Plan Areas: I</a:t>
            </a:r>
            <a:r>
              <a:rPr lang="en-US" sz="1400" dirty="0" smtClean="0"/>
              <a:t>n 1977, all school districts and county school offices in California were required to form geographical regions of sufficient size and scope to provide for all special education service needs of children residing within the region. Each region became known as a Special Education Local Plan Area – SELPA. Today, there are over 120 SELPAs in the State.</a:t>
            </a:r>
            <a:endParaRPr lang="en-US" sz="1300" dirty="0"/>
          </a:p>
          <a:p>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5</a:t>
            </a:fld>
            <a:endParaRPr lang="en-US"/>
          </a:p>
        </p:txBody>
      </p:sp>
    </p:spTree>
    <p:extLst>
      <p:ext uri="{BB962C8B-B14F-4D97-AF65-F5344CB8AC3E}">
        <p14:creationId xmlns:p14="http://schemas.microsoft.com/office/powerpoint/2010/main" val="202211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Indicator</a:t>
            </a:r>
            <a:r>
              <a:rPr lang="en-US" baseline="0" dirty="0" smtClean="0"/>
              <a:t> 7 results have not always been widely available for SELPAs and districts to review and use.</a:t>
            </a:r>
          </a:p>
          <a:p>
            <a:pPr marL="171450" indent="-171450">
              <a:buFont typeface="Arial" panose="020B0604020202020204" pitchFamily="34" charset="0"/>
              <a:buChar char="•"/>
            </a:pPr>
            <a:r>
              <a:rPr lang="en-US" baseline="0" dirty="0" smtClean="0"/>
              <a:t>Starting in </a:t>
            </a:r>
            <a:r>
              <a:rPr lang="en-US" baseline="0" dirty="0" smtClean="0"/>
              <a:t>2008 </a:t>
            </a:r>
            <a:r>
              <a:rPr lang="en-US" baseline="0" dirty="0" smtClean="0"/>
              <a:t>these results were only available on annual basis in the SPP report</a:t>
            </a:r>
          </a:p>
          <a:p>
            <a:pPr marL="171450" indent="-171450">
              <a:buFont typeface="Arial" panose="020B0604020202020204" pitchFamily="34" charset="0"/>
              <a:buChar char="•"/>
            </a:pPr>
            <a:r>
              <a:rPr lang="en-US" baseline="0" dirty="0" smtClean="0"/>
              <a:t>In </a:t>
            </a:r>
            <a:r>
              <a:rPr lang="en-US" baseline="0" dirty="0" smtClean="0"/>
              <a:t>2009, </a:t>
            </a:r>
            <a:r>
              <a:rPr lang="en-US" baseline="0" dirty="0" smtClean="0"/>
              <a:t>the department started to release LEA reports that include the results for Indicator 7 at the SELPA </a:t>
            </a:r>
            <a:r>
              <a:rPr lang="en-US" baseline="0" dirty="0" smtClean="0"/>
              <a:t>level. Flat file published materials on our state website. Not interactive or easy to access. Wanted to shift to a method of delivering this information to the field…</a:t>
            </a:r>
            <a:endParaRPr lang="en-US" baseline="0" dirty="0" smtClean="0"/>
          </a:p>
          <a:p>
            <a:pPr marL="171450" indent="-171450">
              <a:buFont typeface="Arial" panose="020B0604020202020204" pitchFamily="34" charset="0"/>
              <a:buChar char="•"/>
            </a:pPr>
            <a:r>
              <a:rPr lang="en-US" baseline="0" dirty="0" smtClean="0"/>
              <a:t>In 2015, in an effort to provide this information at a further disaggregated level, the DR Access Project released the results in an Excel spreadsheet by SELPA and district</a:t>
            </a:r>
          </a:p>
          <a:p>
            <a:pPr marL="171450" indent="-171450">
              <a:buFont typeface="Arial" panose="020B0604020202020204" pitchFamily="34" charset="0"/>
              <a:buChar char="•"/>
            </a:pPr>
            <a:r>
              <a:rPr lang="en-US" baseline="0" dirty="0" smtClean="0"/>
              <a:t>Finally, we rolled out the website that allows administrators access to the Indicator 7 results on an easy-to-use platform broken down by SELPA and district</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We are looking forward to showing you this fantastic resource that has certainly increased access to Indicator 7 results across our state, but also increased the utility of this information. Elizabeth will dive into the system in  just a few minutes, but first… Patty will give you a brief introduction to our assessment, the DRDP (2015)…</a:t>
            </a:r>
          </a:p>
          <a:p>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6</a:t>
            </a:fld>
            <a:endParaRPr lang="en-US"/>
          </a:p>
        </p:txBody>
      </p:sp>
    </p:spTree>
    <p:extLst>
      <p:ext uri="{BB962C8B-B14F-4D97-AF65-F5344CB8AC3E}">
        <p14:creationId xmlns:p14="http://schemas.microsoft.com/office/powerpoint/2010/main" val="2022118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8</a:t>
            </a:fld>
            <a:endParaRPr lang="en-US"/>
          </a:p>
        </p:txBody>
      </p:sp>
    </p:spTree>
    <p:extLst>
      <p:ext uri="{BB962C8B-B14F-4D97-AF65-F5344CB8AC3E}">
        <p14:creationId xmlns:p14="http://schemas.microsoft.com/office/powerpoint/2010/main" val="203241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diagram illustrates how the measures on the DRDP are aligned and provide information relative to the three OSEP outcome areas.</a:t>
            </a:r>
          </a:p>
          <a:p>
            <a:endParaRPr lang="en-US" sz="1300" dirty="0"/>
          </a:p>
          <a:p>
            <a:r>
              <a:rPr lang="en-US" sz="1300" dirty="0" smtClean="0"/>
              <a:t>The three OSEP outcome areas should be familiar to you….</a:t>
            </a:r>
            <a:endParaRPr lang="en-US" sz="1300" dirty="0"/>
          </a:p>
          <a:p>
            <a:endParaRPr lang="en-US" sz="1300" dirty="0"/>
          </a:p>
          <a:p>
            <a:r>
              <a:rPr lang="en-US" sz="1300" dirty="0"/>
              <a:t>OSEP 1: Social relationships, which includes getting along with other children and relating well with adults,</a:t>
            </a:r>
          </a:p>
          <a:p>
            <a:r>
              <a:rPr lang="en-US" sz="1300" dirty="0"/>
              <a:t>OSEP 2: Use of knowledge and skills, which refers to thinking, reasoning, problem-solving, and early literacy and math skills, and</a:t>
            </a:r>
          </a:p>
          <a:p>
            <a:r>
              <a:rPr lang="en-US" sz="1300" dirty="0"/>
              <a:t>OSEP 3: Taking action to meet needs, which includes feeding, dressing, self-care, and following rules related to health and safety.</a:t>
            </a:r>
          </a:p>
          <a:p>
            <a:endParaRPr lang="en-US" dirty="0"/>
          </a:p>
        </p:txBody>
      </p:sp>
      <p:sp>
        <p:nvSpPr>
          <p:cNvPr id="4" name="Slide Number Placeholder 3"/>
          <p:cNvSpPr>
            <a:spLocks noGrp="1"/>
          </p:cNvSpPr>
          <p:nvPr>
            <p:ph type="sldNum" sz="quarter" idx="10"/>
          </p:nvPr>
        </p:nvSpPr>
        <p:spPr/>
        <p:txBody>
          <a:bodyPr/>
          <a:lstStyle/>
          <a:p>
            <a:fld id="{E24072F4-80A0-BD4F-AD24-B0F06D651A82}" type="slidenum">
              <a:rPr lang="en-US" smtClean="0"/>
              <a:t>9</a:t>
            </a:fld>
            <a:endParaRPr lang="en-US"/>
          </a:p>
        </p:txBody>
      </p:sp>
    </p:spTree>
    <p:extLst>
      <p:ext uri="{BB962C8B-B14F-4D97-AF65-F5344CB8AC3E}">
        <p14:creationId xmlns:p14="http://schemas.microsoft.com/office/powerpoint/2010/main" val="2022118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072F4-80A0-BD4F-AD24-B0F06D651A82}" type="slidenum">
              <a:rPr lang="en-US" smtClean="0"/>
              <a:t>10</a:t>
            </a:fld>
            <a:endParaRPr lang="en-US"/>
          </a:p>
        </p:txBody>
      </p:sp>
    </p:spTree>
    <p:extLst>
      <p:ext uri="{BB962C8B-B14F-4D97-AF65-F5344CB8AC3E}">
        <p14:creationId xmlns:p14="http://schemas.microsoft.com/office/powerpoint/2010/main" val="153134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1F6BAE-446A-8244-BD86-D2D6B7DA94A4}"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7F722-84BE-194A-922E-363433F8A804}" type="slidenum">
              <a:rPr lang="en-US" smtClean="0"/>
              <a:t>‹#›</a:t>
            </a:fld>
            <a:endParaRPr lang="en-US"/>
          </a:p>
        </p:txBody>
      </p:sp>
    </p:spTree>
    <p:extLst>
      <p:ext uri="{BB962C8B-B14F-4D97-AF65-F5344CB8AC3E}">
        <p14:creationId xmlns:p14="http://schemas.microsoft.com/office/powerpoint/2010/main" val="327472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1F6BAE-446A-8244-BD86-D2D6B7DA94A4}"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7F722-84BE-194A-922E-363433F8A804}" type="slidenum">
              <a:rPr lang="en-US" smtClean="0"/>
              <a:t>‹#›</a:t>
            </a:fld>
            <a:endParaRPr lang="en-US"/>
          </a:p>
        </p:txBody>
      </p:sp>
    </p:spTree>
    <p:extLst>
      <p:ext uri="{BB962C8B-B14F-4D97-AF65-F5344CB8AC3E}">
        <p14:creationId xmlns:p14="http://schemas.microsoft.com/office/powerpoint/2010/main" val="3200203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1F6BAE-446A-8244-BD86-D2D6B7DA94A4}"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7F722-84BE-194A-922E-363433F8A804}" type="slidenum">
              <a:rPr lang="en-US" smtClean="0"/>
              <a:t>‹#›</a:t>
            </a:fld>
            <a:endParaRPr lang="en-US"/>
          </a:p>
        </p:txBody>
      </p:sp>
    </p:spTree>
    <p:extLst>
      <p:ext uri="{BB962C8B-B14F-4D97-AF65-F5344CB8AC3E}">
        <p14:creationId xmlns:p14="http://schemas.microsoft.com/office/powerpoint/2010/main" val="2776706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8C2267-DF64-6848-95A2-0521614D6E18}"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4EADA-41AC-D24F-AE03-B90FCF23C2E8}" type="slidenum">
              <a:rPr lang="en-US" smtClean="0"/>
              <a:t>‹#›</a:t>
            </a:fld>
            <a:endParaRPr lang="en-US"/>
          </a:p>
        </p:txBody>
      </p:sp>
    </p:spTree>
    <p:extLst>
      <p:ext uri="{BB962C8B-B14F-4D97-AF65-F5344CB8AC3E}">
        <p14:creationId xmlns:p14="http://schemas.microsoft.com/office/powerpoint/2010/main" val="2622019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8C2267-DF64-6848-95A2-0521614D6E18}"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4EADA-41AC-D24F-AE03-B90FCF23C2E8}" type="slidenum">
              <a:rPr lang="en-US" smtClean="0"/>
              <a:t>‹#›</a:t>
            </a:fld>
            <a:endParaRPr lang="en-US"/>
          </a:p>
        </p:txBody>
      </p:sp>
    </p:spTree>
    <p:extLst>
      <p:ext uri="{BB962C8B-B14F-4D97-AF65-F5344CB8AC3E}">
        <p14:creationId xmlns:p14="http://schemas.microsoft.com/office/powerpoint/2010/main" val="33388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8C2267-DF64-6848-95A2-0521614D6E18}"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4EADA-41AC-D24F-AE03-B90FCF23C2E8}" type="slidenum">
              <a:rPr lang="en-US" smtClean="0"/>
              <a:t>‹#›</a:t>
            </a:fld>
            <a:endParaRPr lang="en-US"/>
          </a:p>
        </p:txBody>
      </p:sp>
    </p:spTree>
    <p:extLst>
      <p:ext uri="{BB962C8B-B14F-4D97-AF65-F5344CB8AC3E}">
        <p14:creationId xmlns:p14="http://schemas.microsoft.com/office/powerpoint/2010/main" val="3821257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8C2267-DF64-6848-95A2-0521614D6E18}"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4EADA-41AC-D24F-AE03-B90FCF23C2E8}" type="slidenum">
              <a:rPr lang="en-US" smtClean="0"/>
              <a:t>‹#›</a:t>
            </a:fld>
            <a:endParaRPr lang="en-US"/>
          </a:p>
        </p:txBody>
      </p:sp>
    </p:spTree>
    <p:extLst>
      <p:ext uri="{BB962C8B-B14F-4D97-AF65-F5344CB8AC3E}">
        <p14:creationId xmlns:p14="http://schemas.microsoft.com/office/powerpoint/2010/main" val="1127635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8C2267-DF64-6848-95A2-0521614D6E18}" type="datetimeFigureOut">
              <a:rPr lang="en-US" smtClean="0"/>
              <a:t>9/5/2017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A4EADA-41AC-D24F-AE03-B90FCF23C2E8}" type="slidenum">
              <a:rPr lang="en-US" smtClean="0"/>
              <a:t>‹#›</a:t>
            </a:fld>
            <a:endParaRPr lang="en-US"/>
          </a:p>
        </p:txBody>
      </p:sp>
    </p:spTree>
    <p:extLst>
      <p:ext uri="{BB962C8B-B14F-4D97-AF65-F5344CB8AC3E}">
        <p14:creationId xmlns:p14="http://schemas.microsoft.com/office/powerpoint/2010/main" val="4277980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8C2267-DF64-6848-95A2-0521614D6E18}" type="datetimeFigureOut">
              <a:rPr lang="en-US" smtClean="0"/>
              <a:t>9/5/2017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A4EADA-41AC-D24F-AE03-B90FCF23C2E8}" type="slidenum">
              <a:rPr lang="en-US" smtClean="0"/>
              <a:t>‹#›</a:t>
            </a:fld>
            <a:endParaRPr lang="en-US"/>
          </a:p>
        </p:txBody>
      </p:sp>
    </p:spTree>
    <p:extLst>
      <p:ext uri="{BB962C8B-B14F-4D97-AF65-F5344CB8AC3E}">
        <p14:creationId xmlns:p14="http://schemas.microsoft.com/office/powerpoint/2010/main" val="2963037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C2267-DF64-6848-95A2-0521614D6E18}" type="datetimeFigureOut">
              <a:rPr lang="en-US" smtClean="0"/>
              <a:t>9/5/2017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A4EADA-41AC-D24F-AE03-B90FCF23C2E8}" type="slidenum">
              <a:rPr lang="en-US" smtClean="0"/>
              <a:t>‹#›</a:t>
            </a:fld>
            <a:endParaRPr lang="en-US"/>
          </a:p>
        </p:txBody>
      </p:sp>
    </p:spTree>
    <p:extLst>
      <p:ext uri="{BB962C8B-B14F-4D97-AF65-F5344CB8AC3E}">
        <p14:creationId xmlns:p14="http://schemas.microsoft.com/office/powerpoint/2010/main" val="546972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8C2267-DF64-6848-95A2-0521614D6E18}"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4EADA-41AC-D24F-AE03-B90FCF23C2E8}" type="slidenum">
              <a:rPr lang="en-US" smtClean="0"/>
              <a:t>‹#›</a:t>
            </a:fld>
            <a:endParaRPr lang="en-US"/>
          </a:p>
        </p:txBody>
      </p:sp>
    </p:spTree>
    <p:extLst>
      <p:ext uri="{BB962C8B-B14F-4D97-AF65-F5344CB8AC3E}">
        <p14:creationId xmlns:p14="http://schemas.microsoft.com/office/powerpoint/2010/main" val="165320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1F6BAE-446A-8244-BD86-D2D6B7DA94A4}"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7F722-84BE-194A-922E-363433F8A804}" type="slidenum">
              <a:rPr lang="en-US" smtClean="0"/>
              <a:t>‹#›</a:t>
            </a:fld>
            <a:endParaRPr lang="en-US"/>
          </a:p>
        </p:txBody>
      </p:sp>
    </p:spTree>
    <p:extLst>
      <p:ext uri="{BB962C8B-B14F-4D97-AF65-F5344CB8AC3E}">
        <p14:creationId xmlns:p14="http://schemas.microsoft.com/office/powerpoint/2010/main" val="643940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8C2267-DF64-6848-95A2-0521614D6E18}"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4EADA-41AC-D24F-AE03-B90FCF23C2E8}" type="slidenum">
              <a:rPr lang="en-US" smtClean="0"/>
              <a:t>‹#›</a:t>
            </a:fld>
            <a:endParaRPr lang="en-US"/>
          </a:p>
        </p:txBody>
      </p:sp>
    </p:spTree>
    <p:extLst>
      <p:ext uri="{BB962C8B-B14F-4D97-AF65-F5344CB8AC3E}">
        <p14:creationId xmlns:p14="http://schemas.microsoft.com/office/powerpoint/2010/main" val="1156848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8C2267-DF64-6848-95A2-0521614D6E18}"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4EADA-41AC-D24F-AE03-B90FCF23C2E8}" type="slidenum">
              <a:rPr lang="en-US" smtClean="0"/>
              <a:t>‹#›</a:t>
            </a:fld>
            <a:endParaRPr lang="en-US"/>
          </a:p>
        </p:txBody>
      </p:sp>
    </p:spTree>
    <p:extLst>
      <p:ext uri="{BB962C8B-B14F-4D97-AF65-F5344CB8AC3E}">
        <p14:creationId xmlns:p14="http://schemas.microsoft.com/office/powerpoint/2010/main" val="926384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8C2267-DF64-6848-95A2-0521614D6E18}"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4EADA-41AC-D24F-AE03-B90FCF23C2E8}" type="slidenum">
              <a:rPr lang="en-US" smtClean="0"/>
              <a:t>‹#›</a:t>
            </a:fld>
            <a:endParaRPr lang="en-US"/>
          </a:p>
        </p:txBody>
      </p:sp>
    </p:spTree>
    <p:extLst>
      <p:ext uri="{BB962C8B-B14F-4D97-AF65-F5344CB8AC3E}">
        <p14:creationId xmlns:p14="http://schemas.microsoft.com/office/powerpoint/2010/main" val="3675330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A7398"/>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1447800"/>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pPr>
            <a:endParaRPr lang="en-US" sz="2400" dirty="0">
              <a:solidFill>
                <a:srgbClr val="000000"/>
              </a:solidFill>
              <a:latin typeface="Times New Roman" pitchFamily="-111" charset="0"/>
              <a:cs typeface="Arial" charset="0"/>
            </a:endParaRPr>
          </a:p>
        </p:txBody>
      </p:sp>
      <p:sp>
        <p:nvSpPr>
          <p:cNvPr id="99331" name="Rectangle 3"/>
          <p:cNvSpPr>
            <a:spLocks noGrp="1" noChangeArrowheads="1"/>
          </p:cNvSpPr>
          <p:nvPr>
            <p:ph type="ctrTitle"/>
          </p:nvPr>
        </p:nvSpPr>
        <p:spPr>
          <a:xfrm>
            <a:off x="0" y="2895600"/>
            <a:ext cx="9144000" cy="990600"/>
          </a:xfrm>
          <a:noFill/>
        </p:spPr>
        <p:txBody>
          <a:bodyPr/>
          <a:lstStyle>
            <a:lvl1pPr algn="ctr">
              <a:lnSpc>
                <a:spcPct val="100000"/>
              </a:lnSpc>
              <a:spcBef>
                <a:spcPct val="10000"/>
              </a:spcBef>
              <a:spcAft>
                <a:spcPct val="30000"/>
              </a:spcAft>
              <a:defRPr>
                <a:solidFill>
                  <a:schemeClr val="bg1"/>
                </a:solidFill>
                <a:effectLst>
                  <a:outerShdw blurRad="38100" dist="38100" dir="2700000" algn="tl">
                    <a:srgbClr val="000000"/>
                  </a:outerShdw>
                </a:effectLst>
              </a:defRPr>
            </a:lvl1pPr>
          </a:lstStyle>
          <a:p>
            <a:r>
              <a:rPr lang="en-US" dirty="0"/>
              <a:t>Click to edit Master title style</a:t>
            </a:r>
          </a:p>
        </p:txBody>
      </p:sp>
      <p:sp>
        <p:nvSpPr>
          <p:cNvPr id="99332" name="Rectangle 4"/>
          <p:cNvSpPr>
            <a:spLocks noGrp="1" noChangeArrowheads="1"/>
          </p:cNvSpPr>
          <p:nvPr>
            <p:ph type="subTitle" idx="1"/>
          </p:nvPr>
        </p:nvSpPr>
        <p:spPr>
          <a:xfrm>
            <a:off x="0" y="4495800"/>
            <a:ext cx="9144000" cy="990600"/>
          </a:xfrm>
          <a:noFill/>
        </p:spPr>
        <p:txBody>
          <a:bodyPr/>
          <a:lstStyle>
            <a:lvl1pPr marL="0" indent="0" algn="ctr">
              <a:buFont typeface="Monotype Sorts" pitchFamily="-111" charset="2"/>
              <a:buNone/>
              <a:defRPr sz="3600">
                <a:solidFill>
                  <a:schemeClr val="bg1"/>
                </a:solidFill>
                <a:effectLst>
                  <a:outerShdw blurRad="38100" dist="38100" dir="2700000" algn="tl">
                    <a:srgbClr val="000000"/>
                  </a:outerShdw>
                </a:effectLst>
              </a:defRPr>
            </a:lvl1pPr>
          </a:lstStyle>
          <a:p>
            <a:r>
              <a:rPr lang="en-US"/>
              <a:t>Click to edit Master subtitle style</a:t>
            </a:r>
          </a:p>
        </p:txBody>
      </p:sp>
      <p:sp>
        <p:nvSpPr>
          <p:cNvPr id="6" name="Rectangle 5"/>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endParaRPr lang="en-US"/>
          </a:p>
        </p:txBody>
      </p:sp>
      <p:sp>
        <p:nvSpPr>
          <p:cNvPr id="7" name="Rectangle 6"/>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endParaRPr lang="en-US"/>
          </a:p>
        </p:txBody>
      </p:sp>
      <p:sp>
        <p:nvSpPr>
          <p:cNvPr id="8" name="Rectangle 7"/>
          <p:cNvSpPr>
            <a:spLocks noGrp="1" noChangeArrowheads="1"/>
          </p:cNvSpPr>
          <p:nvPr>
            <p:ph type="sldNum" sz="quarter" idx="12"/>
          </p:nvPr>
        </p:nvSpPr>
        <p:spPr>
          <a:xfrm>
            <a:off x="7086600" y="6096000"/>
            <a:ext cx="1828800" cy="514350"/>
          </a:xfrm>
        </p:spPr>
        <p:txBody>
          <a:bodyPr/>
          <a:lstStyle>
            <a:lvl1pPr>
              <a:defRPr>
                <a:solidFill>
                  <a:schemeClr val="bg1"/>
                </a:solidFill>
                <a:latin typeface="Calibri" panose="020F0502020204030204" pitchFamily="34" charset="0"/>
              </a:defRPr>
            </a:lvl1pPr>
          </a:lstStyle>
          <a:p>
            <a:fld id="{210B4A98-4FA3-4885-97D0-FF5C4126E7CB}" type="slidenum">
              <a:rPr lang="en-US" smtClean="0">
                <a:solidFill>
                  <a:srgbClr val="FFFFFF"/>
                </a:solidFill>
              </a:rPr>
              <a:pPr/>
              <a:t>‹#›</a:t>
            </a:fld>
            <a:endParaRPr lang="en-US">
              <a:solidFill>
                <a:srgbClr val="FFFFFF"/>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7400" y="27234"/>
            <a:ext cx="5086350" cy="1355231"/>
          </a:xfrm>
          <a:prstGeom prst="rect">
            <a:avLst/>
          </a:prstGeom>
        </p:spPr>
      </p:pic>
    </p:spTree>
    <p:custDataLst>
      <p:tags r:id="rId1"/>
    </p:custDataLst>
    <p:extLst>
      <p:ext uri="{BB962C8B-B14F-4D97-AF65-F5344CB8AC3E}">
        <p14:creationId xmlns:p14="http://schemas.microsoft.com/office/powerpoint/2010/main" val="152012691"/>
      </p:ext>
    </p:extLst>
  </p:cSld>
  <p:clrMapOvr>
    <a:masterClrMapping/>
  </p:clrMapOvr>
  <p:transition spd="med">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696200" cy="762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762000" y="1371600"/>
            <a:ext cx="7848600" cy="480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itchFamily="34" charset="0"/>
              </a:defRPr>
            </a:lvl1pPr>
          </a:lstStyle>
          <a:p>
            <a:fld id="{277742A9-8295-4432-989C-E26E8331DFEE}" type="slidenum">
              <a:rPr lang="en-US" smtClean="0">
                <a:solidFill>
                  <a:srgbClr val="000000"/>
                </a:solidFill>
              </a:rPr>
              <a:pPr/>
              <a:t>‹#›</a:t>
            </a:fld>
            <a:endParaRPr lang="en-US" dirty="0">
              <a:solidFill>
                <a:srgbClr val="000000"/>
              </a:solidFill>
            </a:endParaRPr>
          </a:p>
        </p:txBody>
      </p:sp>
    </p:spTree>
    <p:custDataLst>
      <p:tags r:id="rId1"/>
    </p:custDataLst>
    <p:extLst>
      <p:ext uri="{BB962C8B-B14F-4D97-AF65-F5344CB8AC3E}">
        <p14:creationId xmlns:p14="http://schemas.microsoft.com/office/powerpoint/2010/main" val="2268826472"/>
      </p:ext>
    </p:extLst>
  </p:cSld>
  <p:clrMapOvr>
    <a:masterClrMapping/>
  </p:clrMapOvr>
  <p:transition spd="med">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14484-BBDF-4941-904D-5A43F43C7F30}" type="slidenum">
              <a:rPr lang="en-US">
                <a:solidFill>
                  <a:srgbClr val="000000"/>
                </a:solidFill>
              </a:rPr>
              <a:pPr/>
              <a:t>‹#›</a:t>
            </a:fld>
            <a:endParaRPr lang="en-US">
              <a:solidFill>
                <a:srgbClr val="000000"/>
              </a:solidFill>
            </a:endParaRPr>
          </a:p>
        </p:txBody>
      </p:sp>
    </p:spTree>
    <p:custDataLst>
      <p:tags r:id="rId1"/>
    </p:custDataLst>
    <p:extLst>
      <p:ext uri="{BB962C8B-B14F-4D97-AF65-F5344CB8AC3E}">
        <p14:creationId xmlns:p14="http://schemas.microsoft.com/office/powerpoint/2010/main" val="409509215"/>
      </p:ext>
    </p:extLst>
  </p:cSld>
  <p:clrMapOvr>
    <a:masterClrMapping/>
  </p:clrMapOvr>
  <p:transition spd="med">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799" y="0"/>
            <a:ext cx="8077201" cy="838200"/>
          </a:xfrm>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04800" y="1371600"/>
            <a:ext cx="4038600" cy="48006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1371600"/>
            <a:ext cx="4038600" cy="48006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3C06E73-E23E-4A0E-9411-7BE13B68CA8C}" type="slidenum">
              <a:rPr lang="en-US">
                <a:solidFill>
                  <a:srgbClr val="000000"/>
                </a:solidFill>
              </a:rPr>
              <a:pPr/>
              <a:t>‹#›</a:t>
            </a:fld>
            <a:endParaRPr lang="en-US">
              <a:solidFill>
                <a:srgbClr val="000000"/>
              </a:solidFill>
            </a:endParaRPr>
          </a:p>
        </p:txBody>
      </p:sp>
    </p:spTree>
    <p:custDataLst>
      <p:tags r:id="rId1"/>
    </p:custDataLst>
    <p:extLst>
      <p:ext uri="{BB962C8B-B14F-4D97-AF65-F5344CB8AC3E}">
        <p14:creationId xmlns:p14="http://schemas.microsoft.com/office/powerpoint/2010/main" val="3472569824"/>
      </p:ext>
    </p:extLst>
  </p:cSld>
  <p:clrMapOvr>
    <a:masterClrMapping/>
  </p:clrMapOvr>
  <p:transition spd="med">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8229600" cy="762000"/>
          </a:xfrm>
        </p:spPr>
        <p:txBody>
          <a:bodyPr/>
          <a:lstStyle>
            <a:lvl1pPr>
              <a:defRPr>
                <a:latin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78C5290-2780-4F67-B144-35C68EE3C70B}" type="slidenum">
              <a:rPr lang="en-US">
                <a:solidFill>
                  <a:srgbClr val="000000"/>
                </a:solidFill>
              </a:rPr>
              <a:pPr/>
              <a:t>‹#›</a:t>
            </a:fld>
            <a:endParaRPr lang="en-US">
              <a:solidFill>
                <a:srgbClr val="000000"/>
              </a:solidFill>
            </a:endParaRPr>
          </a:p>
        </p:txBody>
      </p:sp>
    </p:spTree>
    <p:custDataLst>
      <p:tags r:id="rId1"/>
    </p:custDataLst>
    <p:extLst>
      <p:ext uri="{BB962C8B-B14F-4D97-AF65-F5344CB8AC3E}">
        <p14:creationId xmlns:p14="http://schemas.microsoft.com/office/powerpoint/2010/main" val="426258107"/>
      </p:ext>
    </p:extLst>
  </p:cSld>
  <p:clrMapOvr>
    <a:masterClrMapping/>
  </p:clrMapOvr>
  <p:transition spd="med">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8C406D0-E2CF-4904-98DA-60FCCFB0EBD8}" type="slidenum">
              <a:rPr lang="en-US">
                <a:solidFill>
                  <a:srgbClr val="000000"/>
                </a:solidFill>
              </a:rPr>
              <a:pPr/>
              <a:t>‹#›</a:t>
            </a:fld>
            <a:endParaRPr lang="en-US">
              <a:solidFill>
                <a:srgbClr val="000000"/>
              </a:solidFill>
            </a:endParaRPr>
          </a:p>
        </p:txBody>
      </p:sp>
    </p:spTree>
    <p:custDataLst>
      <p:tags r:id="rId1"/>
    </p:custDataLst>
    <p:extLst>
      <p:ext uri="{BB962C8B-B14F-4D97-AF65-F5344CB8AC3E}">
        <p14:creationId xmlns:p14="http://schemas.microsoft.com/office/powerpoint/2010/main" val="1495328626"/>
      </p:ext>
    </p:extLst>
  </p:cSld>
  <p:clrMapOvr>
    <a:masterClrMapping/>
  </p:clrMapOvr>
  <p:transition spd="med">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23FE51-A95C-4656-AF44-D58D7F6B39CE}" type="slidenum">
              <a:rPr lang="en-US">
                <a:solidFill>
                  <a:srgbClr val="000000"/>
                </a:solidFill>
              </a:rPr>
              <a:pPr/>
              <a:t>‹#›</a:t>
            </a:fld>
            <a:endParaRPr lang="en-US">
              <a:solidFill>
                <a:srgbClr val="000000"/>
              </a:solidFill>
            </a:endParaRPr>
          </a:p>
        </p:txBody>
      </p:sp>
    </p:spTree>
    <p:custDataLst>
      <p:tags r:id="rId1"/>
    </p:custDataLst>
    <p:extLst>
      <p:ext uri="{BB962C8B-B14F-4D97-AF65-F5344CB8AC3E}">
        <p14:creationId xmlns:p14="http://schemas.microsoft.com/office/powerpoint/2010/main" val="503898481"/>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1F6BAE-446A-8244-BD86-D2D6B7DA94A4}"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7F722-84BE-194A-922E-363433F8A804}" type="slidenum">
              <a:rPr lang="en-US" smtClean="0"/>
              <a:t>‹#›</a:t>
            </a:fld>
            <a:endParaRPr lang="en-US"/>
          </a:p>
        </p:txBody>
      </p:sp>
    </p:spTree>
    <p:extLst>
      <p:ext uri="{BB962C8B-B14F-4D97-AF65-F5344CB8AC3E}">
        <p14:creationId xmlns:p14="http://schemas.microsoft.com/office/powerpoint/2010/main" val="4160137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42BFE25-B34B-42A1-8226-D100E7FF9101}" type="slidenum">
              <a:rPr lang="en-US">
                <a:solidFill>
                  <a:srgbClr val="000000"/>
                </a:solidFill>
              </a:rPr>
              <a:pPr/>
              <a:t>‹#›</a:t>
            </a:fld>
            <a:endParaRPr lang="en-US">
              <a:solidFill>
                <a:srgbClr val="000000"/>
              </a:solidFill>
            </a:endParaRPr>
          </a:p>
        </p:txBody>
      </p:sp>
    </p:spTree>
    <p:custDataLst>
      <p:tags r:id="rId1"/>
    </p:custDataLst>
    <p:extLst>
      <p:ext uri="{BB962C8B-B14F-4D97-AF65-F5344CB8AC3E}">
        <p14:creationId xmlns:p14="http://schemas.microsoft.com/office/powerpoint/2010/main" val="1577871479"/>
      </p:ext>
    </p:extLst>
  </p:cSld>
  <p:clrMapOvr>
    <a:masterClrMapping/>
  </p:clrMapOvr>
  <p:transition spd="med">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B703173-E30B-4819-A7B9-2EA4E3A7DB82}" type="slidenum">
              <a:rPr lang="en-US">
                <a:solidFill>
                  <a:srgbClr val="000000"/>
                </a:solidFill>
              </a:rPr>
              <a:pPr/>
              <a:t>‹#›</a:t>
            </a:fld>
            <a:endParaRPr lang="en-US">
              <a:solidFill>
                <a:srgbClr val="000000"/>
              </a:solidFill>
            </a:endParaRPr>
          </a:p>
        </p:txBody>
      </p:sp>
    </p:spTree>
    <p:custDataLst>
      <p:tags r:id="rId1"/>
    </p:custDataLst>
    <p:extLst>
      <p:ext uri="{BB962C8B-B14F-4D97-AF65-F5344CB8AC3E}">
        <p14:creationId xmlns:p14="http://schemas.microsoft.com/office/powerpoint/2010/main" val="3545554777"/>
      </p:ext>
    </p:extLst>
  </p:cSld>
  <p:clrMapOvr>
    <a:masterClrMapping/>
  </p:clrMapOvr>
  <p:transition spd="med">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73D894-BFBD-4A04-8A30-16B1F6EB078A}" type="slidenum">
              <a:rPr lang="en-US">
                <a:solidFill>
                  <a:srgbClr val="000000"/>
                </a:solidFill>
              </a:rPr>
              <a:pPr/>
              <a:t>‹#›</a:t>
            </a:fld>
            <a:endParaRPr lang="en-US">
              <a:solidFill>
                <a:srgbClr val="000000"/>
              </a:solidFill>
            </a:endParaRPr>
          </a:p>
        </p:txBody>
      </p:sp>
    </p:spTree>
    <p:custDataLst>
      <p:tags r:id="rId1"/>
    </p:custDataLst>
    <p:extLst>
      <p:ext uri="{BB962C8B-B14F-4D97-AF65-F5344CB8AC3E}">
        <p14:creationId xmlns:p14="http://schemas.microsoft.com/office/powerpoint/2010/main" val="1783294950"/>
      </p:ext>
    </p:extLst>
  </p:cSld>
  <p:clrMapOvr>
    <a:masterClrMapping/>
  </p:clrMapOvr>
  <p:transition spd="med">
    <p:wipe dir="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0"/>
            <a:ext cx="19431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76200"/>
            <a:ext cx="56769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C6594C-7C1B-4CE6-B838-076AF3E12A89}" type="slidenum">
              <a:rPr lang="en-US">
                <a:solidFill>
                  <a:srgbClr val="000000"/>
                </a:solidFill>
              </a:rPr>
              <a:pPr/>
              <a:t>‹#›</a:t>
            </a:fld>
            <a:endParaRPr lang="en-US">
              <a:solidFill>
                <a:srgbClr val="000000"/>
              </a:solidFill>
            </a:endParaRPr>
          </a:p>
        </p:txBody>
      </p:sp>
    </p:spTree>
    <p:custDataLst>
      <p:tags r:id="rId1"/>
    </p:custDataLst>
    <p:extLst>
      <p:ext uri="{BB962C8B-B14F-4D97-AF65-F5344CB8AC3E}">
        <p14:creationId xmlns:p14="http://schemas.microsoft.com/office/powerpoint/2010/main" val="3636217856"/>
      </p:ext>
    </p:extLst>
  </p:cSld>
  <p:clrMapOvr>
    <a:masterClrMapping/>
  </p:clrMapOvr>
  <p:transition spd="med">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76962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295400" y="1371600"/>
            <a:ext cx="7620000" cy="48006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08786D1-909D-4024-BD8C-A5210DF55F6A}" type="slidenum">
              <a:rPr lang="en-US">
                <a:solidFill>
                  <a:srgbClr val="000000"/>
                </a:solidFill>
              </a:rPr>
              <a:pPr/>
              <a:t>‹#›</a:t>
            </a:fld>
            <a:endParaRPr lang="en-US">
              <a:solidFill>
                <a:srgbClr val="000000"/>
              </a:solidFill>
            </a:endParaRPr>
          </a:p>
        </p:txBody>
      </p:sp>
    </p:spTree>
    <p:custDataLst>
      <p:tags r:id="rId1"/>
    </p:custDataLst>
    <p:extLst>
      <p:ext uri="{BB962C8B-B14F-4D97-AF65-F5344CB8AC3E}">
        <p14:creationId xmlns:p14="http://schemas.microsoft.com/office/powerpoint/2010/main" val="1559935535"/>
      </p:ext>
    </p:extLst>
  </p:cSld>
  <p:clrMapOvr>
    <a:masterClrMapping/>
  </p:clrMapOvr>
  <p:transition spd="med">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7696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371600"/>
            <a:ext cx="3733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371600"/>
            <a:ext cx="3733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449A119-5971-482A-9BDA-45003FCA82C4}" type="slidenum">
              <a:rPr lang="en-US">
                <a:solidFill>
                  <a:srgbClr val="000000"/>
                </a:solidFill>
              </a:rPr>
              <a:pPr/>
              <a:t>‹#›</a:t>
            </a:fld>
            <a:endParaRPr lang="en-US">
              <a:solidFill>
                <a:srgbClr val="000000"/>
              </a:solidFill>
            </a:endParaRPr>
          </a:p>
        </p:txBody>
      </p:sp>
    </p:spTree>
    <p:custDataLst>
      <p:tags r:id="rId1"/>
    </p:custDataLst>
    <p:extLst>
      <p:ext uri="{BB962C8B-B14F-4D97-AF65-F5344CB8AC3E}">
        <p14:creationId xmlns:p14="http://schemas.microsoft.com/office/powerpoint/2010/main" val="693921122"/>
      </p:ext>
    </p:extLst>
  </p:cSld>
  <p:clrMapOvr>
    <a:masterClrMapping/>
  </p:clrMapOvr>
  <p:transition spd="med">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1F6BAE-446A-8244-BD86-D2D6B7DA94A4}"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D7F722-84BE-194A-922E-363433F8A804}" type="slidenum">
              <a:rPr lang="en-US" smtClean="0"/>
              <a:t>‹#›</a:t>
            </a:fld>
            <a:endParaRPr lang="en-US"/>
          </a:p>
        </p:txBody>
      </p:sp>
    </p:spTree>
    <p:extLst>
      <p:ext uri="{BB962C8B-B14F-4D97-AF65-F5344CB8AC3E}">
        <p14:creationId xmlns:p14="http://schemas.microsoft.com/office/powerpoint/2010/main" val="219847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1F6BAE-446A-8244-BD86-D2D6B7DA94A4}" type="datetimeFigureOut">
              <a:rPr lang="en-US" smtClean="0"/>
              <a:t>9/5/2017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D7F722-84BE-194A-922E-363433F8A804}" type="slidenum">
              <a:rPr lang="en-US" smtClean="0"/>
              <a:t>‹#›</a:t>
            </a:fld>
            <a:endParaRPr lang="en-US"/>
          </a:p>
        </p:txBody>
      </p:sp>
    </p:spTree>
    <p:extLst>
      <p:ext uri="{BB962C8B-B14F-4D97-AF65-F5344CB8AC3E}">
        <p14:creationId xmlns:p14="http://schemas.microsoft.com/office/powerpoint/2010/main" val="2597167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1F6BAE-446A-8244-BD86-D2D6B7DA94A4}" type="datetimeFigureOut">
              <a:rPr lang="en-US" smtClean="0"/>
              <a:t>9/5/2017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D7F722-84BE-194A-922E-363433F8A804}" type="slidenum">
              <a:rPr lang="en-US" smtClean="0"/>
              <a:t>‹#›</a:t>
            </a:fld>
            <a:endParaRPr lang="en-US"/>
          </a:p>
        </p:txBody>
      </p:sp>
    </p:spTree>
    <p:extLst>
      <p:ext uri="{BB962C8B-B14F-4D97-AF65-F5344CB8AC3E}">
        <p14:creationId xmlns:p14="http://schemas.microsoft.com/office/powerpoint/2010/main" val="3153654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F6BAE-446A-8244-BD86-D2D6B7DA94A4}" type="datetimeFigureOut">
              <a:rPr lang="en-US" smtClean="0"/>
              <a:t>9/5/2017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D7F722-84BE-194A-922E-363433F8A804}" type="slidenum">
              <a:rPr lang="en-US" smtClean="0"/>
              <a:t>‹#›</a:t>
            </a:fld>
            <a:endParaRPr lang="en-US"/>
          </a:p>
        </p:txBody>
      </p:sp>
    </p:spTree>
    <p:extLst>
      <p:ext uri="{BB962C8B-B14F-4D97-AF65-F5344CB8AC3E}">
        <p14:creationId xmlns:p14="http://schemas.microsoft.com/office/powerpoint/2010/main" val="268932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1F6BAE-446A-8244-BD86-D2D6B7DA94A4}"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D7F722-84BE-194A-922E-363433F8A804}" type="slidenum">
              <a:rPr lang="en-US" smtClean="0"/>
              <a:t>‹#›</a:t>
            </a:fld>
            <a:endParaRPr lang="en-US"/>
          </a:p>
        </p:txBody>
      </p:sp>
    </p:spTree>
    <p:extLst>
      <p:ext uri="{BB962C8B-B14F-4D97-AF65-F5344CB8AC3E}">
        <p14:creationId xmlns:p14="http://schemas.microsoft.com/office/powerpoint/2010/main" val="220678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1F6BAE-446A-8244-BD86-D2D6B7DA94A4}"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D7F722-84BE-194A-922E-363433F8A804}" type="slidenum">
              <a:rPr lang="en-US" smtClean="0"/>
              <a:t>‹#›</a:t>
            </a:fld>
            <a:endParaRPr lang="en-US"/>
          </a:p>
        </p:txBody>
      </p:sp>
    </p:spTree>
    <p:extLst>
      <p:ext uri="{BB962C8B-B14F-4D97-AF65-F5344CB8AC3E}">
        <p14:creationId xmlns:p14="http://schemas.microsoft.com/office/powerpoint/2010/main" val="3026668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F6BAE-446A-8244-BD86-D2D6B7DA94A4}" type="datetimeFigureOut">
              <a:rPr lang="en-US" smtClean="0"/>
              <a:t>9/5/2017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D7F722-84BE-194A-922E-363433F8A804}" type="slidenum">
              <a:rPr lang="en-US" smtClean="0"/>
              <a:t>‹#›</a:t>
            </a:fld>
            <a:endParaRPr lang="en-US"/>
          </a:p>
        </p:txBody>
      </p:sp>
    </p:spTree>
    <p:extLst>
      <p:ext uri="{BB962C8B-B14F-4D97-AF65-F5344CB8AC3E}">
        <p14:creationId xmlns:p14="http://schemas.microsoft.com/office/powerpoint/2010/main" val="13098666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C2267-DF64-6848-95A2-0521614D6E18}" type="datetimeFigureOut">
              <a:rPr lang="en-US" smtClean="0"/>
              <a:t>9/5/2017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4EADA-41AC-D24F-AE03-B90FCF23C2E8}" type="slidenum">
              <a:rPr lang="en-US" smtClean="0"/>
              <a:t>‹#›</a:t>
            </a:fld>
            <a:endParaRPr lang="en-US"/>
          </a:p>
        </p:txBody>
      </p:sp>
    </p:spTree>
    <p:extLst>
      <p:ext uri="{BB962C8B-B14F-4D97-AF65-F5344CB8AC3E}">
        <p14:creationId xmlns:p14="http://schemas.microsoft.com/office/powerpoint/2010/main" val="37793904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9675" y="152400"/>
            <a:ext cx="8077201"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09600" y="1371600"/>
            <a:ext cx="8077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8308" name="Rectangle 4"/>
          <p:cNvSpPr>
            <a:spLocks noGrp="1" noChangeArrowheads="1"/>
          </p:cNvSpPr>
          <p:nvPr>
            <p:ph type="dt" sz="half" idx="2"/>
          </p:nvPr>
        </p:nvSpPr>
        <p:spPr bwMode="auto">
          <a:xfrm>
            <a:off x="5029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bg2"/>
                </a:solidFill>
                <a:latin typeface="Arial" charset="0"/>
              </a:defRPr>
            </a:lvl1pPr>
          </a:lstStyle>
          <a:p>
            <a:pPr defTabSz="914400" eaLnBrk="0" fontAlgn="base" hangingPunct="0">
              <a:spcAft>
                <a:spcPct val="0"/>
              </a:spcAft>
            </a:pPr>
            <a:endParaRPr lang="en-US">
              <a:solidFill>
                <a:srgbClr val="000000"/>
              </a:solidFill>
              <a:cs typeface="Arial" charset="0"/>
            </a:endParaRPr>
          </a:p>
        </p:txBody>
      </p:sp>
      <p:sp>
        <p:nvSpPr>
          <p:cNvPr id="98309" name="Rectangle 5"/>
          <p:cNvSpPr>
            <a:spLocks noGrp="1" noChangeArrowheads="1"/>
          </p:cNvSpPr>
          <p:nvPr>
            <p:ph type="ftr" sz="quarter" idx="3"/>
          </p:nvPr>
        </p:nvSpPr>
        <p:spPr bwMode="auto">
          <a:xfrm>
            <a:off x="1981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bg2"/>
                </a:solidFill>
                <a:latin typeface="Arial" charset="0"/>
              </a:defRPr>
            </a:lvl1pPr>
          </a:lstStyle>
          <a:p>
            <a:pPr defTabSz="914400" eaLnBrk="0" fontAlgn="base" hangingPunct="0">
              <a:spcAft>
                <a:spcPct val="0"/>
              </a:spcAft>
            </a:pPr>
            <a:endParaRPr lang="en-US">
              <a:solidFill>
                <a:srgbClr val="000000"/>
              </a:solidFill>
              <a:cs typeface="Arial" charset="0"/>
            </a:endParaRPr>
          </a:p>
        </p:txBody>
      </p:sp>
      <p:sp>
        <p:nvSpPr>
          <p:cNvPr id="98310" name="Rectangle 6"/>
          <p:cNvSpPr>
            <a:spLocks noGrp="1" noChangeArrowheads="1"/>
          </p:cNvSpPr>
          <p:nvPr>
            <p:ph type="sldNum" sz="quarter" idx="4"/>
          </p:nvPr>
        </p:nvSpPr>
        <p:spPr bwMode="auto">
          <a:xfrm>
            <a:off x="7239001"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1"/>
                </a:solidFill>
                <a:latin typeface="Calibri" panose="020F0502020204030204" pitchFamily="34" charset="0"/>
              </a:defRPr>
            </a:lvl1pPr>
          </a:lstStyle>
          <a:p>
            <a:pPr defTabSz="914400" eaLnBrk="0" fontAlgn="base" hangingPunct="0">
              <a:spcAft>
                <a:spcPct val="0"/>
              </a:spcAft>
            </a:pPr>
            <a:fld id="{CB2C9832-4CBC-41F3-BB75-D6E58569948E}" type="slidenum">
              <a:rPr lang="en-US" smtClean="0">
                <a:solidFill>
                  <a:srgbClr val="000000"/>
                </a:solidFill>
                <a:cs typeface="Arial" charset="0"/>
              </a:rPr>
              <a:pPr defTabSz="914400" eaLnBrk="0" fontAlgn="base" hangingPunct="0">
                <a:spcAft>
                  <a:spcPct val="0"/>
                </a:spcAft>
              </a:pPr>
              <a:t>‹#›</a:t>
            </a:fld>
            <a:endParaRPr lang="en-US" dirty="0">
              <a:solidFill>
                <a:srgbClr val="000000"/>
              </a:solidFill>
              <a:cs typeface="Arial" charset="0"/>
            </a:endParaRPr>
          </a:p>
        </p:txBody>
      </p:sp>
      <p:sp>
        <p:nvSpPr>
          <p:cNvPr id="98312" name="Rectangle 8"/>
          <p:cNvSpPr>
            <a:spLocks noChangeArrowheads="1"/>
          </p:cNvSpPr>
          <p:nvPr userDrawn="1"/>
        </p:nvSpPr>
        <p:spPr bwMode="auto">
          <a:xfrm>
            <a:off x="-9525" y="1066800"/>
            <a:ext cx="9153526" cy="45719"/>
          </a:xfrm>
          <a:prstGeom prst="rect">
            <a:avLst/>
          </a:prstGeom>
          <a:solidFill>
            <a:srgbClr val="B57139"/>
          </a:solidFill>
          <a:ln w="9525">
            <a:noFill/>
            <a:miter lim="800000"/>
            <a:headEnd/>
            <a:tailEnd/>
          </a:ln>
          <a:effectLst/>
        </p:spPr>
        <p:txBody>
          <a:bodyPr wrap="none" anchor="ctr"/>
          <a:lstStyle/>
          <a:p>
            <a:pPr defTabSz="914400" eaLnBrk="0" fontAlgn="base" hangingPunct="0">
              <a:spcBef>
                <a:spcPct val="0"/>
              </a:spcBef>
              <a:spcAft>
                <a:spcPct val="0"/>
              </a:spcAft>
            </a:pPr>
            <a:endParaRPr lang="en-US" sz="2400">
              <a:solidFill>
                <a:srgbClr val="000000"/>
              </a:solidFill>
              <a:latin typeface="Times New Roman" pitchFamily="-111" charset="0"/>
              <a:cs typeface="Arial" charset="0"/>
            </a:endParaRPr>
          </a:p>
        </p:txBody>
      </p:sp>
      <p:grpSp>
        <p:nvGrpSpPr>
          <p:cNvPr id="9" name="Group 8"/>
          <p:cNvGrpSpPr/>
          <p:nvPr userDrawn="1"/>
        </p:nvGrpSpPr>
        <p:grpSpPr>
          <a:xfrm>
            <a:off x="-4763" y="0"/>
            <a:ext cx="907287" cy="1066800"/>
            <a:chOff x="-4763" y="0"/>
            <a:chExt cx="907287" cy="1066800"/>
          </a:xfrm>
        </p:grpSpPr>
        <p:sp>
          <p:nvSpPr>
            <p:cNvPr id="10" name="Rectangle 9"/>
            <p:cNvSpPr/>
            <p:nvPr userDrawn="1"/>
          </p:nvSpPr>
          <p:spPr bwMode="auto">
            <a:xfrm>
              <a:off x="-4763" y="0"/>
              <a:ext cx="309563" cy="1066800"/>
            </a:xfrm>
            <a:prstGeom prst="rect">
              <a:avLst/>
            </a:prstGeom>
            <a:solidFill>
              <a:srgbClr val="00669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1" charset="0"/>
                <a:ea typeface="Arial" pitchFamily="-111" charset="0"/>
                <a:cs typeface="Arial" pitchFamily="-111" charset="0"/>
              </a:endParaRPr>
            </a:p>
          </p:txBody>
        </p:sp>
        <p:sp>
          <p:nvSpPr>
            <p:cNvPr id="11" name="Rectangle 10"/>
            <p:cNvSpPr/>
            <p:nvPr userDrawn="1"/>
          </p:nvSpPr>
          <p:spPr bwMode="auto">
            <a:xfrm>
              <a:off x="285992" y="0"/>
              <a:ext cx="309563" cy="1066800"/>
            </a:xfrm>
            <a:prstGeom prst="rect">
              <a:avLst/>
            </a:prstGeom>
            <a:solidFill>
              <a:srgbClr val="008BD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1" charset="0"/>
                <a:ea typeface="Arial" pitchFamily="-111" charset="0"/>
                <a:cs typeface="Arial" pitchFamily="-111" charset="0"/>
              </a:endParaRPr>
            </a:p>
          </p:txBody>
        </p:sp>
        <p:sp>
          <p:nvSpPr>
            <p:cNvPr id="12" name="Rectangle 11"/>
            <p:cNvSpPr/>
            <p:nvPr userDrawn="1"/>
          </p:nvSpPr>
          <p:spPr bwMode="auto">
            <a:xfrm>
              <a:off x="592961" y="0"/>
              <a:ext cx="309563" cy="1066800"/>
            </a:xfrm>
            <a:prstGeom prst="rect">
              <a:avLst/>
            </a:prstGeom>
            <a:solidFill>
              <a:srgbClr val="4FC4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1" charset="0"/>
                <a:ea typeface="Arial" pitchFamily="-111" charset="0"/>
                <a:cs typeface="Arial" pitchFamily="-111" charset="0"/>
              </a:endParaRPr>
            </a:p>
          </p:txBody>
        </p:sp>
      </p:grpSp>
      <p:pic>
        <p:nvPicPr>
          <p:cNvPr id="2" name="Picture 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1025769" cy="1066800"/>
          </a:xfrm>
          <a:prstGeom prst="rect">
            <a:avLst/>
          </a:prstGeom>
        </p:spPr>
      </p:pic>
    </p:spTree>
    <p:custDataLst>
      <p:tags r:id="rId15"/>
    </p:custDataLst>
    <p:extLst>
      <p:ext uri="{BB962C8B-B14F-4D97-AF65-F5344CB8AC3E}">
        <p14:creationId xmlns:p14="http://schemas.microsoft.com/office/powerpoint/2010/main" val="32886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wipe dir="r"/>
  </p:transition>
  <p:timing>
    <p:tnLst>
      <p:par>
        <p:cTn id="1" dur="indefinite" restart="never" nodeType="tmRoot"/>
      </p:par>
    </p:tnLst>
  </p:timing>
  <p:hf hdr="0" ftr="0" dt="0"/>
  <p:txStyles>
    <p:titleStyle>
      <a:lvl1pPr algn="l" rtl="0" eaLnBrk="0" fontAlgn="base" hangingPunct="0">
        <a:lnSpc>
          <a:spcPct val="100000"/>
        </a:lnSpc>
        <a:spcBef>
          <a:spcPct val="15000"/>
        </a:spcBef>
        <a:spcAft>
          <a:spcPct val="15000"/>
        </a:spcAft>
        <a:defRPr kumimoji="1" sz="3600">
          <a:solidFill>
            <a:srgbClr val="006699"/>
          </a:solidFill>
          <a:latin typeface="Calibri" pitchFamily="34" charset="0"/>
          <a:ea typeface="ＭＳ Ｐゴシック" pitchFamily="-111" charset="-128"/>
          <a:cs typeface="+mj-cs"/>
        </a:defRPr>
      </a:lvl1pPr>
      <a:lvl2pPr algn="l" rtl="0" eaLnBrk="0" fontAlgn="base" hangingPunct="0">
        <a:lnSpc>
          <a:spcPct val="75000"/>
        </a:lnSpc>
        <a:spcBef>
          <a:spcPct val="15000"/>
        </a:spcBef>
        <a:spcAft>
          <a:spcPct val="15000"/>
        </a:spcAft>
        <a:defRPr kumimoji="1" sz="3600">
          <a:solidFill>
            <a:srgbClr val="006699"/>
          </a:solidFill>
          <a:latin typeface="Arial" pitchFamily="-111" charset="0"/>
          <a:ea typeface="ＭＳ Ｐゴシック" pitchFamily="-111" charset="-128"/>
        </a:defRPr>
      </a:lvl2pPr>
      <a:lvl3pPr algn="l" rtl="0" eaLnBrk="0" fontAlgn="base" hangingPunct="0">
        <a:lnSpc>
          <a:spcPct val="75000"/>
        </a:lnSpc>
        <a:spcBef>
          <a:spcPct val="15000"/>
        </a:spcBef>
        <a:spcAft>
          <a:spcPct val="15000"/>
        </a:spcAft>
        <a:defRPr kumimoji="1" sz="3600">
          <a:solidFill>
            <a:srgbClr val="006699"/>
          </a:solidFill>
          <a:latin typeface="Arial" pitchFamily="-111" charset="0"/>
          <a:ea typeface="ＭＳ Ｐゴシック" pitchFamily="-111" charset="-128"/>
        </a:defRPr>
      </a:lvl3pPr>
      <a:lvl4pPr algn="l" rtl="0" eaLnBrk="0" fontAlgn="base" hangingPunct="0">
        <a:lnSpc>
          <a:spcPct val="75000"/>
        </a:lnSpc>
        <a:spcBef>
          <a:spcPct val="15000"/>
        </a:spcBef>
        <a:spcAft>
          <a:spcPct val="15000"/>
        </a:spcAft>
        <a:defRPr kumimoji="1" sz="3600">
          <a:solidFill>
            <a:srgbClr val="006699"/>
          </a:solidFill>
          <a:latin typeface="Arial" pitchFamily="-111" charset="0"/>
          <a:ea typeface="ＭＳ Ｐゴシック" pitchFamily="-111" charset="-128"/>
        </a:defRPr>
      </a:lvl4pPr>
      <a:lvl5pPr algn="l" rtl="0" eaLnBrk="0" fontAlgn="base" hangingPunct="0">
        <a:lnSpc>
          <a:spcPct val="75000"/>
        </a:lnSpc>
        <a:spcBef>
          <a:spcPct val="15000"/>
        </a:spcBef>
        <a:spcAft>
          <a:spcPct val="15000"/>
        </a:spcAft>
        <a:defRPr kumimoji="1" sz="3600">
          <a:solidFill>
            <a:srgbClr val="006699"/>
          </a:solidFill>
          <a:latin typeface="Arial" pitchFamily="-111" charset="0"/>
          <a:ea typeface="ＭＳ Ｐゴシック" pitchFamily="-111" charset="-128"/>
        </a:defRPr>
      </a:lvl5pPr>
      <a:lvl6pPr marL="457200" algn="l" rtl="0" eaLnBrk="0" fontAlgn="base" hangingPunct="0">
        <a:lnSpc>
          <a:spcPct val="75000"/>
        </a:lnSpc>
        <a:spcBef>
          <a:spcPct val="15000"/>
        </a:spcBef>
        <a:spcAft>
          <a:spcPct val="15000"/>
        </a:spcAft>
        <a:defRPr kumimoji="1" sz="3600">
          <a:solidFill>
            <a:srgbClr val="006699"/>
          </a:solidFill>
          <a:latin typeface="Arial" pitchFamily="-111" charset="0"/>
        </a:defRPr>
      </a:lvl6pPr>
      <a:lvl7pPr marL="914400" algn="l" rtl="0" eaLnBrk="0" fontAlgn="base" hangingPunct="0">
        <a:lnSpc>
          <a:spcPct val="75000"/>
        </a:lnSpc>
        <a:spcBef>
          <a:spcPct val="15000"/>
        </a:spcBef>
        <a:spcAft>
          <a:spcPct val="15000"/>
        </a:spcAft>
        <a:defRPr kumimoji="1" sz="3600">
          <a:solidFill>
            <a:srgbClr val="006699"/>
          </a:solidFill>
          <a:latin typeface="Arial" pitchFamily="-111" charset="0"/>
        </a:defRPr>
      </a:lvl7pPr>
      <a:lvl8pPr marL="1371600" algn="l" rtl="0" eaLnBrk="0" fontAlgn="base" hangingPunct="0">
        <a:lnSpc>
          <a:spcPct val="75000"/>
        </a:lnSpc>
        <a:spcBef>
          <a:spcPct val="15000"/>
        </a:spcBef>
        <a:spcAft>
          <a:spcPct val="15000"/>
        </a:spcAft>
        <a:defRPr kumimoji="1" sz="3600">
          <a:solidFill>
            <a:srgbClr val="006699"/>
          </a:solidFill>
          <a:latin typeface="Arial" pitchFamily="-111" charset="0"/>
        </a:defRPr>
      </a:lvl8pPr>
      <a:lvl9pPr marL="1828800" algn="l" rtl="0" eaLnBrk="0" fontAlgn="base" hangingPunct="0">
        <a:lnSpc>
          <a:spcPct val="75000"/>
        </a:lnSpc>
        <a:spcBef>
          <a:spcPct val="15000"/>
        </a:spcBef>
        <a:spcAft>
          <a:spcPct val="15000"/>
        </a:spcAft>
        <a:defRPr kumimoji="1" sz="3600">
          <a:solidFill>
            <a:srgbClr val="006699"/>
          </a:solidFill>
          <a:latin typeface="Arial" pitchFamily="-111" charset="0"/>
        </a:defRPr>
      </a:lvl9pPr>
    </p:titleStyle>
    <p:bodyStyle>
      <a:lvl1pPr marL="342900" indent="-342900" algn="l" rtl="0" eaLnBrk="0" fontAlgn="base" hangingPunct="0">
        <a:spcBef>
          <a:spcPct val="25000"/>
        </a:spcBef>
        <a:spcAft>
          <a:spcPct val="0"/>
        </a:spcAft>
        <a:buClr>
          <a:srgbClr val="003399"/>
        </a:buClr>
        <a:buSzPct val="65000"/>
        <a:buFont typeface="Monotype Sorts" pitchFamily="-111" charset="2"/>
        <a:buChar char="l"/>
        <a:defRPr kumimoji="1" sz="2800">
          <a:solidFill>
            <a:schemeClr val="tx1"/>
          </a:solidFill>
          <a:latin typeface="Calibri" pitchFamily="34" charset="0"/>
          <a:ea typeface="ＭＳ Ｐゴシック" pitchFamily="-111" charset="-128"/>
          <a:cs typeface="+mn-cs"/>
        </a:defRPr>
      </a:lvl1pPr>
      <a:lvl2pPr marL="742950" indent="-285750" algn="l" rtl="0" eaLnBrk="0" fontAlgn="base" hangingPunct="0">
        <a:spcBef>
          <a:spcPct val="25000"/>
        </a:spcBef>
        <a:spcAft>
          <a:spcPct val="0"/>
        </a:spcAft>
        <a:buClr>
          <a:srgbClr val="800000"/>
        </a:buClr>
        <a:buFont typeface="Courier New" pitchFamily="-111" charset="0"/>
        <a:buChar char="-"/>
        <a:defRPr kumimoji="1" sz="2400">
          <a:solidFill>
            <a:schemeClr val="tx1"/>
          </a:solidFill>
          <a:latin typeface="Calibri" pitchFamily="34" charset="0"/>
          <a:ea typeface="ＭＳ Ｐゴシック" pitchFamily="-111" charset="-128"/>
        </a:defRPr>
      </a:lvl2pPr>
      <a:lvl3pPr marL="1143000" indent="-228600" algn="l" rtl="0" eaLnBrk="0" fontAlgn="base" hangingPunct="0">
        <a:spcBef>
          <a:spcPct val="25000"/>
        </a:spcBef>
        <a:spcAft>
          <a:spcPct val="0"/>
        </a:spcAft>
        <a:buClr>
          <a:schemeClr val="accent2"/>
        </a:buClr>
        <a:buFont typeface="Monotype Sorts" pitchFamily="-111" charset="2"/>
        <a:buChar char="w"/>
        <a:defRPr kumimoji="1" sz="2000">
          <a:solidFill>
            <a:schemeClr val="tx1"/>
          </a:solidFill>
          <a:latin typeface="Calibri" pitchFamily="34" charset="0"/>
          <a:ea typeface="ＭＳ Ｐゴシック" pitchFamily="-111" charset="-128"/>
        </a:defRPr>
      </a:lvl3pPr>
      <a:lvl4pPr marL="1600200" indent="-228600" algn="l" rtl="0" eaLnBrk="0" fontAlgn="base" hangingPunct="0">
        <a:spcBef>
          <a:spcPct val="25000"/>
        </a:spcBef>
        <a:spcAft>
          <a:spcPct val="0"/>
        </a:spcAft>
        <a:buClr>
          <a:schemeClr val="accent2"/>
        </a:buClr>
        <a:buChar char="•"/>
        <a:defRPr kumimoji="1">
          <a:solidFill>
            <a:schemeClr val="tx1"/>
          </a:solidFill>
          <a:latin typeface="Calibri" pitchFamily="34" charset="0"/>
          <a:ea typeface="ＭＳ Ｐゴシック" pitchFamily="-111" charset="-128"/>
        </a:defRPr>
      </a:lvl4pPr>
      <a:lvl5pPr marL="2057400" indent="-228600" algn="l" rtl="0" eaLnBrk="0" fontAlgn="base" hangingPunct="0">
        <a:spcBef>
          <a:spcPct val="25000"/>
        </a:spcBef>
        <a:spcAft>
          <a:spcPct val="0"/>
        </a:spcAft>
        <a:buClr>
          <a:schemeClr val="accent2"/>
        </a:buClr>
        <a:buChar char="–"/>
        <a:defRPr kumimoji="1" sz="2000">
          <a:solidFill>
            <a:schemeClr val="tx1"/>
          </a:solidFill>
          <a:latin typeface="Calibri" pitchFamily="34" charset="0"/>
          <a:ea typeface="ＭＳ Ｐゴシック" pitchFamily="-111" charset="-128"/>
        </a:defRPr>
      </a:lvl5pPr>
      <a:lvl6pPr marL="25146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6pPr>
      <a:lvl7pPr marL="29718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7pPr>
      <a:lvl8pPr marL="34290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8pPr>
      <a:lvl9pPr marL="38862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tags" Target="../tags/tag1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xml"/><Relationship Id="rId1" Type="http://schemas.openxmlformats.org/officeDocument/2006/relationships/tags" Target="../tags/tag16.xml"/><Relationship Id="rId6" Type="http://schemas.openxmlformats.org/officeDocument/2006/relationships/hyperlink" Target="mailto:reports@draccess.org" TargetMode="External"/><Relationship Id="rId5" Type="http://schemas.openxmlformats.org/officeDocument/2006/relationships/hyperlink" Target="http://www.draccessreports.org/" TargetMode="External"/><Relationship Id="rId4" Type="http://schemas.openxmlformats.org/officeDocument/2006/relationships/hyperlink" Target="indicator7reports.draccess.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hyperlink" Target="https://dracces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Rectangle 11"/>
          <p:cNvSpPr>
            <a:spLocks noGrp="1" noChangeArrowheads="1"/>
          </p:cNvSpPr>
          <p:nvPr>
            <p:ph type="subTitle" idx="1"/>
          </p:nvPr>
        </p:nvSpPr>
        <p:spPr>
          <a:xfrm>
            <a:off x="91320" y="4572000"/>
            <a:ext cx="9067800" cy="913790"/>
          </a:xfrm>
          <a:noFill/>
        </p:spPr>
        <p:txBody>
          <a:bodyPr/>
          <a:lstStyle/>
          <a:p>
            <a:pPr>
              <a:spcBef>
                <a:spcPts val="0"/>
              </a:spcBef>
            </a:pPr>
            <a:r>
              <a:rPr lang="en-US" b="1" dirty="0" smtClean="0">
                <a:solidFill>
                  <a:srgbClr val="FFFF00"/>
                </a:solidFill>
                <a:effectLst>
                  <a:outerShdw blurRad="38100" dist="38100" dir="2700000" algn="tl">
                    <a:srgbClr val="000000">
                      <a:alpha val="43137"/>
                    </a:srgbClr>
                  </a:outerShdw>
                </a:effectLst>
              </a:rPr>
              <a:t>How California Shares Indicator 7 Results </a:t>
            </a:r>
          </a:p>
          <a:p>
            <a:pPr>
              <a:spcBef>
                <a:spcPts val="0"/>
              </a:spcBef>
            </a:pPr>
            <a:r>
              <a:rPr lang="en-US" b="1" dirty="0" smtClean="0">
                <a:solidFill>
                  <a:srgbClr val="FFFF00"/>
                </a:solidFill>
                <a:effectLst>
                  <a:outerShdw blurRad="38100" dist="38100" dir="2700000" algn="tl">
                    <a:srgbClr val="000000">
                      <a:alpha val="43137"/>
                    </a:srgbClr>
                  </a:outerShdw>
                </a:effectLst>
              </a:rPr>
              <a:t>with Local Education Agencies</a:t>
            </a:r>
            <a:endParaRPr lang="en-US" sz="3200" dirty="0" smtClean="0">
              <a:solidFill>
                <a:srgbClr val="FFFF00"/>
              </a:solidFill>
              <a:effectLst>
                <a:outerShdw blurRad="38100" dist="38100" dir="2700000" algn="tl">
                  <a:srgbClr val="000000">
                    <a:alpha val="43137"/>
                  </a:srgbClr>
                </a:outerShdw>
              </a:effectLst>
            </a:endParaRPr>
          </a:p>
          <a:p>
            <a:pPr>
              <a:spcBef>
                <a:spcPts val="0"/>
              </a:spcBef>
            </a:pPr>
            <a:endParaRPr lang="en-US" b="1" dirty="0" smtClean="0">
              <a:solidFill>
                <a:srgbClr val="FFFF00"/>
              </a:solidFill>
            </a:endParaRPr>
          </a:p>
        </p:txBody>
      </p:sp>
      <p:sp>
        <p:nvSpPr>
          <p:cNvPr id="15372" name="Rectangle 12"/>
          <p:cNvSpPr>
            <a:spLocks noGrp="1" noChangeArrowheads="1"/>
          </p:cNvSpPr>
          <p:nvPr>
            <p:ph type="ctrTitle"/>
          </p:nvPr>
        </p:nvSpPr>
        <p:spPr>
          <a:xfrm>
            <a:off x="0" y="6096000"/>
            <a:ext cx="9144000" cy="609600"/>
          </a:xfrm>
        </p:spPr>
        <p:txBody>
          <a:bodyPr/>
          <a:lstStyle/>
          <a:p>
            <a:r>
              <a:rPr lang="en-US" sz="1600" dirty="0" smtClean="0"/>
              <a:t>The Desired Results Access Project, Napa County Office of Education</a:t>
            </a:r>
            <a:br>
              <a:rPr lang="en-US" sz="1600" dirty="0" smtClean="0"/>
            </a:br>
            <a:r>
              <a:rPr lang="en-US" sz="1600" dirty="0" smtClean="0"/>
              <a:t>California Department of Education, Special Education Division</a:t>
            </a:r>
          </a:p>
        </p:txBody>
      </p:sp>
      <p:sp>
        <p:nvSpPr>
          <p:cNvPr id="6" name="Slide Number Placeholder 5"/>
          <p:cNvSpPr>
            <a:spLocks noGrp="1"/>
          </p:cNvSpPr>
          <p:nvPr>
            <p:ph type="sldNum" sz="quarter" idx="12"/>
          </p:nvPr>
        </p:nvSpPr>
        <p:spPr>
          <a:xfrm>
            <a:off x="7086600" y="5995968"/>
            <a:ext cx="1828800" cy="514350"/>
          </a:xfrm>
        </p:spPr>
        <p:txBody>
          <a:bodyPr/>
          <a:lstStyle/>
          <a:p>
            <a:fld id="{210B4A98-4FA3-4885-97D0-FF5C4126E7CB}" type="slidenum">
              <a:rPr lang="en-US" smtClean="0"/>
              <a:pPr/>
              <a:t>1</a:t>
            </a:fld>
            <a:endParaRPr lang="en-US"/>
          </a:p>
        </p:txBody>
      </p:sp>
      <p:sp>
        <p:nvSpPr>
          <p:cNvPr id="7" name="TextBox 6"/>
          <p:cNvSpPr txBox="1"/>
          <p:nvPr/>
        </p:nvSpPr>
        <p:spPr>
          <a:xfrm>
            <a:off x="228600" y="6400800"/>
            <a:ext cx="870751"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latin typeface="Calibri" pitchFamily="34" charset="0"/>
              </a:rPr>
              <a:t>09/11/17</a:t>
            </a:r>
            <a:endParaRPr lang="en-US" sz="1400" dirty="0">
              <a:solidFill>
                <a:schemeClr val="bg1"/>
              </a:solidFill>
              <a:effectLst>
                <a:outerShdw blurRad="38100" dist="38100" dir="2700000" algn="tl">
                  <a:srgbClr val="000000">
                    <a:alpha val="43137"/>
                  </a:srgbClr>
                </a:outerShdw>
              </a:effectLst>
              <a:latin typeface="Calibri" pitchFamily="34" charset="0"/>
            </a:endParaRPr>
          </a:p>
        </p:txBody>
      </p:sp>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5417" r="18021"/>
          <a:stretch/>
        </p:blipFill>
        <p:spPr>
          <a:xfrm>
            <a:off x="228601" y="1695089"/>
            <a:ext cx="2692218" cy="2276003"/>
          </a:xfrm>
          <a:prstGeom prst="rect">
            <a:avLst/>
          </a:prstGeom>
          <a:ln>
            <a:solidFill>
              <a:schemeClr val="tx1"/>
            </a:solidFill>
          </a:ln>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5839" t="3906" r="44257" b="4463"/>
          <a:stretch/>
        </p:blipFill>
        <p:spPr>
          <a:xfrm>
            <a:off x="3444015" y="1695089"/>
            <a:ext cx="2264933" cy="2276003"/>
          </a:xfrm>
          <a:prstGeom prst="rect">
            <a:avLst/>
          </a:prstGeom>
          <a:ln>
            <a:solidFill>
              <a:schemeClr val="tx1"/>
            </a:solidFill>
          </a:ln>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5729" t="7795" r="40833" b="11496"/>
          <a:stretch/>
        </p:blipFill>
        <p:spPr>
          <a:xfrm>
            <a:off x="6244163" y="1695089"/>
            <a:ext cx="2176819" cy="2276003"/>
          </a:xfrm>
          <a:prstGeom prst="rect">
            <a:avLst/>
          </a:prstGeom>
        </p:spPr>
      </p:pic>
    </p:spTree>
    <p:custDataLst>
      <p:tags r:id="rId1"/>
    </p:custDataLst>
    <p:extLst>
      <p:ext uri="{BB962C8B-B14F-4D97-AF65-F5344CB8AC3E}">
        <p14:creationId xmlns:p14="http://schemas.microsoft.com/office/powerpoint/2010/main" val="3305685001"/>
      </p:ext>
    </p:extLst>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1591117"/>
            <a:ext cx="9144000" cy="990600"/>
          </a:xfrm>
        </p:spPr>
        <p:txBody>
          <a:bodyPr/>
          <a:lstStyle/>
          <a:p>
            <a:r>
              <a:rPr lang="en-US" b="1" dirty="0" smtClean="0"/>
              <a:t>Indicator 7 Reports System for LEAs</a:t>
            </a:r>
            <a:endParaRPr lang="en-US" b="1" dirty="0"/>
          </a:p>
        </p:txBody>
      </p:sp>
      <p:sp>
        <p:nvSpPr>
          <p:cNvPr id="4" name="Slide Number Placeholder 3"/>
          <p:cNvSpPr>
            <a:spLocks noGrp="1"/>
          </p:cNvSpPr>
          <p:nvPr>
            <p:ph type="sldNum" sz="quarter" idx="12"/>
          </p:nvPr>
        </p:nvSpPr>
        <p:spPr/>
        <p:txBody>
          <a:bodyPr/>
          <a:lstStyle/>
          <a:p>
            <a:fld id="{277742A9-8295-4432-989C-E26E8331DFEE}" type="slidenum">
              <a:rPr lang="en-US" smtClean="0">
                <a:solidFill>
                  <a:srgbClr val="000000"/>
                </a:solidFill>
              </a:rPr>
              <a:pPr/>
              <a:t>10</a:t>
            </a:fld>
            <a:endParaRPr lang="en-US" dirty="0">
              <a:solidFill>
                <a:srgbClr val="000000"/>
              </a:solidFill>
            </a:endParaRPr>
          </a:p>
        </p:txBody>
      </p:sp>
      <p:pic>
        <p:nvPicPr>
          <p:cNvPr id="7" name="Picture 6" descr="IMG_0921_crop.jpg"/>
          <p:cNvPicPr>
            <a:picLocks noChangeAspect="1"/>
          </p:cNvPicPr>
          <p:nvPr/>
        </p:nvPicPr>
        <p:blipFill>
          <a:blip r:embed="rId3"/>
          <a:stretch>
            <a:fillRect/>
          </a:stretch>
        </p:blipFill>
        <p:spPr>
          <a:xfrm>
            <a:off x="2217877" y="3088694"/>
            <a:ext cx="4682182" cy="3399983"/>
          </a:xfrm>
          <a:prstGeom prst="rect">
            <a:avLst/>
          </a:prstGeom>
          <a:effectLst>
            <a:outerShdw blurRad="76200" dir="13500000" sy="23000" kx="1200000" algn="br">
              <a:srgbClr val="000000">
                <a:alpha val="15000"/>
              </a:srgbClr>
            </a:outerShdw>
          </a:effectLst>
        </p:spPr>
      </p:pic>
    </p:spTree>
    <p:extLst>
      <p:ext uri="{BB962C8B-B14F-4D97-AF65-F5344CB8AC3E}">
        <p14:creationId xmlns:p14="http://schemas.microsoft.com/office/powerpoint/2010/main" val="2453221129"/>
      </p:ext>
    </p:extLst>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1095375" y="0"/>
            <a:ext cx="7896225" cy="1066800"/>
          </a:xfrm>
          <a:ln w="9525"/>
        </p:spPr>
        <p:txBody>
          <a:bodyPr/>
          <a:lstStyle/>
          <a:p>
            <a:r>
              <a:rPr lang="en-US" sz="2800" dirty="0" smtClean="0">
                <a:latin typeface="Arial" charset="0"/>
              </a:rPr>
              <a:t>Indicator 7 Reports System for Local Educational Agencies </a:t>
            </a:r>
          </a:p>
        </p:txBody>
      </p:sp>
      <p:sp>
        <p:nvSpPr>
          <p:cNvPr id="13315" name="Content Placeholder 3"/>
          <p:cNvSpPr>
            <a:spLocks noGrp="1"/>
          </p:cNvSpPr>
          <p:nvPr>
            <p:ph idx="1"/>
          </p:nvPr>
        </p:nvSpPr>
        <p:spPr>
          <a:xfrm>
            <a:off x="488731" y="1371600"/>
            <a:ext cx="8121869" cy="4800600"/>
          </a:xfrm>
        </p:spPr>
        <p:txBody>
          <a:bodyPr/>
          <a:lstStyle/>
          <a:p>
            <a:pPr>
              <a:spcBef>
                <a:spcPts val="600"/>
              </a:spcBef>
              <a:spcAft>
                <a:spcPts val="600"/>
              </a:spcAft>
              <a:buFont typeface="Arial" charset="0"/>
              <a:buChar char="•"/>
            </a:pPr>
            <a:r>
              <a:rPr lang="en-US" dirty="0" smtClean="0"/>
              <a:t>This reports system is intended for SELPA and </a:t>
            </a:r>
            <a:r>
              <a:rPr lang="en-US" dirty="0"/>
              <a:t>d</a:t>
            </a:r>
            <a:r>
              <a:rPr lang="en-US" dirty="0" smtClean="0"/>
              <a:t>istrict administrators</a:t>
            </a:r>
            <a:endParaRPr lang="en-US" dirty="0"/>
          </a:p>
          <a:p>
            <a:pPr>
              <a:spcBef>
                <a:spcPts val="600"/>
              </a:spcBef>
              <a:spcAft>
                <a:spcPts val="600"/>
              </a:spcAft>
              <a:buFont typeface="Arial" charset="0"/>
              <a:buChar char="•"/>
            </a:pPr>
            <a:r>
              <a:rPr lang="en-US" dirty="0" smtClean="0"/>
              <a:t>The “Indicator 7 Reports System for LEAs” website is an interactive portal where you can view Indicator 7: Preschool </a:t>
            </a:r>
            <a:r>
              <a:rPr lang="en-US" dirty="0" smtClean="0"/>
              <a:t>Outcomes </a:t>
            </a:r>
            <a:r>
              <a:rPr lang="en-US" dirty="0" smtClean="0"/>
              <a:t>results by SELPA and District </a:t>
            </a:r>
            <a:endParaRPr lang="en-US" sz="1600" dirty="0"/>
          </a:p>
          <a:p>
            <a:pPr>
              <a:spcBef>
                <a:spcPts val="600"/>
              </a:spcBef>
              <a:spcAft>
                <a:spcPts val="600"/>
              </a:spcAft>
              <a:buFont typeface="Arial" charset="0"/>
              <a:buChar char="•"/>
            </a:pPr>
            <a:r>
              <a:rPr lang="en-US" dirty="0" smtClean="0"/>
              <a:t>The system went live in May 2016 and includes results for 2012-13, 2013-14, 2014-15, and 2015-16.</a:t>
            </a:r>
          </a:p>
          <a:p>
            <a:pPr marL="0" indent="0">
              <a:spcAft>
                <a:spcPts val="1800"/>
              </a:spcAft>
              <a:buNone/>
            </a:pPr>
            <a:endParaRPr lang="en-US" dirty="0" smtClean="0"/>
          </a:p>
          <a:p>
            <a:pPr marL="0" indent="0">
              <a:buNone/>
            </a:pPr>
            <a:endParaRPr lang="en-US" dirty="0" smtClean="0"/>
          </a:p>
        </p:txBody>
      </p:sp>
      <p:sp>
        <p:nvSpPr>
          <p:cNvPr id="133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17CDE521-C9F1-4852-9465-B0971C3B36B8}" type="slidenum">
              <a:rPr lang="en-US">
                <a:latin typeface="Calibri" pitchFamily="-110" charset="0"/>
              </a:rPr>
              <a:pPr eaLnBrk="1" hangingPunct="1"/>
              <a:t>11</a:t>
            </a:fld>
            <a:endParaRPr lang="en-US" dirty="0">
              <a:latin typeface="Calibri" pitchFamily="-110" charset="0"/>
            </a:endParaRPr>
          </a:p>
        </p:txBody>
      </p:sp>
    </p:spTree>
    <p:extLst>
      <p:ext uri="{BB962C8B-B14F-4D97-AF65-F5344CB8AC3E}">
        <p14:creationId xmlns:p14="http://schemas.microsoft.com/office/powerpoint/2010/main" val="2833502722"/>
      </p:ext>
    </p:extLst>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Features of the Reports System</a:t>
            </a:r>
            <a:endParaRPr lang="en-US" dirty="0"/>
          </a:p>
        </p:txBody>
      </p:sp>
      <p:sp>
        <p:nvSpPr>
          <p:cNvPr id="4" name="Slide Number Placeholder 3"/>
          <p:cNvSpPr>
            <a:spLocks noGrp="1"/>
          </p:cNvSpPr>
          <p:nvPr>
            <p:ph type="sldNum" sz="quarter" idx="12"/>
          </p:nvPr>
        </p:nvSpPr>
        <p:spPr/>
        <p:txBody>
          <a:bodyPr/>
          <a:lstStyle/>
          <a:p>
            <a:fld id="{277742A9-8295-4432-989C-E26E8331DFEE}" type="slidenum">
              <a:rPr lang="en-US" smtClean="0">
                <a:solidFill>
                  <a:srgbClr val="000000"/>
                </a:solidFill>
              </a:rPr>
              <a:pPr/>
              <a:t>12</a:t>
            </a:fld>
            <a:endParaRPr lang="en-US" dirty="0">
              <a:solidFill>
                <a:srgbClr val="000000"/>
              </a:solidFill>
            </a:endParaRPr>
          </a:p>
        </p:txBody>
      </p:sp>
      <p:sp>
        <p:nvSpPr>
          <p:cNvPr id="13" name="TextBox 12"/>
          <p:cNvSpPr txBox="1"/>
          <p:nvPr/>
        </p:nvSpPr>
        <p:spPr>
          <a:xfrm>
            <a:off x="560119" y="2026940"/>
            <a:ext cx="7244205"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dirty="0" smtClean="0">
                <a:solidFill>
                  <a:schemeClr val="tx1"/>
                </a:solidFill>
                <a:latin typeface="Calibri" charset="0"/>
                <a:ea typeface="Calibri" charset="0"/>
                <a:cs typeface="Calibri" charset="0"/>
              </a:rPr>
              <a:t>View state, SELPA, and district-level results</a:t>
            </a:r>
            <a:endParaRPr lang="en-US" sz="3200" dirty="0">
              <a:solidFill>
                <a:schemeClr val="tx1"/>
              </a:solidFill>
              <a:latin typeface="Calibri" charset="0"/>
              <a:ea typeface="Calibri" charset="0"/>
              <a:cs typeface="Calibri" charset="0"/>
            </a:endParaRPr>
          </a:p>
        </p:txBody>
      </p:sp>
      <p:sp>
        <p:nvSpPr>
          <p:cNvPr id="14" name="TextBox 13"/>
          <p:cNvSpPr txBox="1"/>
          <p:nvPr/>
        </p:nvSpPr>
        <p:spPr>
          <a:xfrm>
            <a:off x="1440091" y="3354167"/>
            <a:ext cx="6731779" cy="584775"/>
          </a:xfrm>
          <a:prstGeom prst="rect">
            <a:avLst/>
          </a:prstGeom>
          <a:solidFill>
            <a:schemeClr val="accent6"/>
          </a:solidFill>
          <a:ln/>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3200" dirty="0" smtClean="0">
                <a:solidFill>
                  <a:schemeClr val="tx1"/>
                </a:solidFill>
                <a:latin typeface="Calibri" charset="0"/>
                <a:ea typeface="Calibri" charset="0"/>
                <a:cs typeface="Calibri" charset="0"/>
              </a:rPr>
              <a:t>View state results by disability category</a:t>
            </a:r>
          </a:p>
        </p:txBody>
      </p:sp>
      <p:sp>
        <p:nvSpPr>
          <p:cNvPr id="15" name="TextBox 14"/>
          <p:cNvSpPr txBox="1"/>
          <p:nvPr/>
        </p:nvSpPr>
        <p:spPr>
          <a:xfrm>
            <a:off x="2530218" y="4703485"/>
            <a:ext cx="6080382" cy="584775"/>
          </a:xfrm>
          <a:prstGeom prst="rect">
            <a:avLst/>
          </a:prstGeom>
          <a:gradFill>
            <a:gsLst>
              <a:gs pos="100000">
                <a:srgbClr val="92D050"/>
              </a:gs>
              <a:gs pos="100000">
                <a:schemeClr val="accent6">
                  <a:tint val="50000"/>
                  <a:shade val="100000"/>
                  <a:satMod val="350000"/>
                </a:schemeClr>
              </a:gs>
            </a:gsLst>
            <a:lin ang="16200000" scaled="0"/>
          </a:gradFill>
          <a:ln/>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3200" dirty="0" smtClean="0">
                <a:solidFill>
                  <a:schemeClr val="tx1"/>
                </a:solidFill>
                <a:latin typeface="Calibri" charset="0"/>
                <a:ea typeface="Calibri" charset="0"/>
                <a:cs typeface="Calibri" charset="0"/>
              </a:rPr>
              <a:t>Print state, SELPA, or district results</a:t>
            </a:r>
            <a:endParaRPr lang="en-US" sz="3200" dirty="0">
              <a:solidFill>
                <a:schemeClr val="tx1"/>
              </a:solidFill>
              <a:latin typeface="Calibri" charset="0"/>
              <a:ea typeface="Calibri" charset="0"/>
              <a:cs typeface="Calibri" charset="0"/>
            </a:endParaRPr>
          </a:p>
        </p:txBody>
      </p:sp>
    </p:spTree>
    <p:extLst>
      <p:ext uri="{BB962C8B-B14F-4D97-AF65-F5344CB8AC3E}">
        <p14:creationId xmlns:p14="http://schemas.microsoft.com/office/powerpoint/2010/main" val="1563322037"/>
      </p:ext>
    </p:extLst>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1095375" y="63955"/>
            <a:ext cx="7896225" cy="1066800"/>
          </a:xfrm>
          <a:ln w="9525"/>
        </p:spPr>
        <p:txBody>
          <a:bodyPr/>
          <a:lstStyle/>
          <a:p>
            <a:r>
              <a:rPr lang="en-US" dirty="0" smtClean="0">
                <a:latin typeface="Calibri"/>
                <a:cs typeface="Calibri"/>
              </a:rPr>
              <a:t>Utility of the Reports System</a:t>
            </a:r>
          </a:p>
        </p:txBody>
      </p:sp>
      <p:sp>
        <p:nvSpPr>
          <p:cNvPr id="14339" name="Content Placeholder 3"/>
          <p:cNvSpPr>
            <a:spLocks noGrp="1"/>
          </p:cNvSpPr>
          <p:nvPr>
            <p:ph idx="1"/>
          </p:nvPr>
        </p:nvSpPr>
        <p:spPr>
          <a:xfrm>
            <a:off x="457200" y="1295400"/>
            <a:ext cx="8229600" cy="5060950"/>
          </a:xfrm>
        </p:spPr>
        <p:txBody>
          <a:bodyPr/>
          <a:lstStyle/>
          <a:p>
            <a:pPr marL="0" indent="0">
              <a:buNone/>
            </a:pPr>
            <a:r>
              <a:rPr lang="en-US" sz="3200" dirty="0" smtClean="0"/>
              <a:t>Administrators can review: </a:t>
            </a:r>
            <a:endParaRPr lang="en-US" sz="3200" dirty="0"/>
          </a:p>
          <a:p>
            <a:pPr>
              <a:buFont typeface="Arial" charset="0"/>
              <a:buChar char="•"/>
            </a:pPr>
            <a:r>
              <a:rPr lang="en-US" sz="3200" dirty="0" smtClean="0"/>
              <a:t>results over time at the State, SELPA and district level</a:t>
            </a:r>
          </a:p>
          <a:p>
            <a:pPr>
              <a:buFont typeface="Arial" charset="0"/>
              <a:buChar char="•"/>
            </a:pPr>
            <a:r>
              <a:rPr lang="en-US" sz="3200" dirty="0" smtClean="0"/>
              <a:t>SELPA results compared to state actual results as well as targets</a:t>
            </a:r>
          </a:p>
          <a:p>
            <a:pPr>
              <a:buFont typeface="Arial" charset="0"/>
              <a:buChar char="•"/>
            </a:pPr>
            <a:r>
              <a:rPr lang="en-US" sz="3200" dirty="0" smtClean="0"/>
              <a:t>district results compared to overall SELPA results and other districts within that SELPA</a:t>
            </a:r>
          </a:p>
        </p:txBody>
      </p:sp>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B1B3F4F6-6F19-429C-8181-3B1A591C84BC}" type="slidenum">
              <a:rPr lang="en-US">
                <a:latin typeface="Calibri" pitchFamily="-110" charset="0"/>
              </a:rPr>
              <a:pPr eaLnBrk="1" hangingPunct="1"/>
              <a:t>13</a:t>
            </a:fld>
            <a:endParaRPr lang="en-US">
              <a:latin typeface="Calibri" pitchFamily="-110" charset="0"/>
            </a:endParaRPr>
          </a:p>
        </p:txBody>
      </p:sp>
    </p:spTree>
    <p:extLst>
      <p:ext uri="{BB962C8B-B14F-4D97-AF65-F5344CB8AC3E}">
        <p14:creationId xmlns:p14="http://schemas.microsoft.com/office/powerpoint/2010/main" val="2928427531"/>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B1B3F4F6-6F19-429C-8181-3B1A591C84BC}" type="slidenum">
              <a:rPr lang="en-US">
                <a:latin typeface="Calibri" pitchFamily="-110" charset="0"/>
              </a:rPr>
              <a:pPr eaLnBrk="1" hangingPunct="1"/>
              <a:t>14</a:t>
            </a:fld>
            <a:endParaRPr lang="en-US">
              <a:latin typeface="Calibri" pitchFamily="-110"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374" t="23822" r="8032" b="4742"/>
          <a:stretch/>
        </p:blipFill>
        <p:spPr bwMode="auto">
          <a:xfrm>
            <a:off x="283784" y="1308540"/>
            <a:ext cx="8552046" cy="4964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691098"/>
      </p:ext>
    </p:extLst>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State-level Results</a:t>
            </a:r>
            <a:endParaRPr lang="en-US" dirty="0"/>
          </a:p>
        </p:txBody>
      </p:sp>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B1B3F4F6-6F19-429C-8181-3B1A591C84BC}" type="slidenum">
              <a:rPr lang="en-US">
                <a:latin typeface="Calibri" pitchFamily="-110" charset="0"/>
              </a:rPr>
              <a:pPr eaLnBrk="1" hangingPunct="1"/>
              <a:t>15</a:t>
            </a:fld>
            <a:endParaRPr lang="en-US">
              <a:latin typeface="Calibri" pitchFamily="-110"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985" t="21551" r="8725" b="19397"/>
          <a:stretch/>
        </p:blipFill>
        <p:spPr bwMode="auto">
          <a:xfrm>
            <a:off x="425672" y="1450423"/>
            <a:ext cx="8229600" cy="41037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528074"/>
      </p:ext>
    </p:extLst>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State-level Results by Year</a:t>
            </a:r>
            <a:endParaRPr lang="en-US" dirty="0"/>
          </a:p>
        </p:txBody>
      </p:sp>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B1B3F4F6-6F19-429C-8181-3B1A591C84BC}" type="slidenum">
              <a:rPr lang="en-US">
                <a:latin typeface="Calibri" pitchFamily="-110" charset="0"/>
              </a:rPr>
              <a:pPr eaLnBrk="1" hangingPunct="1"/>
              <a:t>16</a:t>
            </a:fld>
            <a:endParaRPr lang="en-US">
              <a:latin typeface="Calibri" pitchFamily="-110"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62" t="18535" r="63165" b="6250"/>
          <a:stretch/>
        </p:blipFill>
        <p:spPr bwMode="auto">
          <a:xfrm>
            <a:off x="1387365" y="1198178"/>
            <a:ext cx="6290441" cy="55021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284175"/>
      </p:ext>
    </p:extLst>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a SELPA</a:t>
            </a:r>
            <a:endParaRPr lang="en-US" dirty="0"/>
          </a:p>
        </p:txBody>
      </p:sp>
      <p:sp>
        <p:nvSpPr>
          <p:cNvPr id="4" name="Slide Number Placeholder 3"/>
          <p:cNvSpPr>
            <a:spLocks noGrp="1"/>
          </p:cNvSpPr>
          <p:nvPr>
            <p:ph type="sldNum" sz="quarter" idx="12"/>
          </p:nvPr>
        </p:nvSpPr>
        <p:spPr/>
        <p:txBody>
          <a:bodyPr/>
          <a:lstStyle/>
          <a:p>
            <a:fld id="{277742A9-8295-4432-989C-E26E8331DFEE}" type="slidenum">
              <a:rPr lang="en-US" smtClean="0">
                <a:solidFill>
                  <a:srgbClr val="000000"/>
                </a:solidFill>
              </a:rPr>
              <a:pPr/>
              <a:t>17</a:t>
            </a:fld>
            <a:endParaRPr lang="en-US" dirty="0">
              <a:solidFill>
                <a:srgbClr val="000000"/>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948" t="19612" r="12819" b="31681"/>
          <a:stretch/>
        </p:blipFill>
        <p:spPr bwMode="auto">
          <a:xfrm>
            <a:off x="1513488" y="1671144"/>
            <a:ext cx="6306207" cy="3563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99402"/>
      </p:ext>
    </p:extLst>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SELPA-level Results</a:t>
            </a:r>
            <a:endParaRPr lang="en-US" dirty="0"/>
          </a:p>
        </p:txBody>
      </p:sp>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B1B3F4F6-6F19-429C-8181-3B1A591C84BC}" type="slidenum">
              <a:rPr lang="en-US">
                <a:latin typeface="Calibri" pitchFamily="-110" charset="0"/>
              </a:rPr>
              <a:pPr eaLnBrk="1" hangingPunct="1"/>
              <a:t>18</a:t>
            </a:fld>
            <a:endParaRPr lang="en-US">
              <a:latin typeface="Calibri" pitchFamily="-110"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888" t="20259" r="11546" b="10560"/>
          <a:stretch/>
        </p:blipFill>
        <p:spPr bwMode="auto">
          <a:xfrm>
            <a:off x="990600" y="1213945"/>
            <a:ext cx="7173310" cy="5060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530488"/>
      </p:ext>
    </p:extLst>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SELPA-level Results by Year</a:t>
            </a:r>
            <a:endParaRPr lang="en-US" dirty="0"/>
          </a:p>
        </p:txBody>
      </p:sp>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B1B3F4F6-6F19-429C-8181-3B1A591C84BC}" type="slidenum">
              <a:rPr lang="en-US">
                <a:latin typeface="Calibri" pitchFamily="-110" charset="0"/>
              </a:rPr>
              <a:pPr eaLnBrk="1" hangingPunct="1"/>
              <a:t>19</a:t>
            </a:fld>
            <a:endParaRPr lang="en-US">
              <a:latin typeface="Calibri" pitchFamily="-110" charset="0"/>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342" t="25646" r="12940"/>
          <a:stretch/>
        </p:blipFill>
        <p:spPr bwMode="auto">
          <a:xfrm>
            <a:off x="1355831" y="1198176"/>
            <a:ext cx="6432331" cy="5439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3639612"/>
      </p:ext>
    </p:extLst>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1095375" y="0"/>
            <a:ext cx="7896225" cy="1066800"/>
          </a:xfrm>
          <a:ln w="9525"/>
        </p:spPr>
        <p:txBody>
          <a:bodyPr/>
          <a:lstStyle/>
          <a:p>
            <a:r>
              <a:rPr lang="en-US" dirty="0">
                <a:latin typeface="Arial" charset="0"/>
              </a:rPr>
              <a:t>Today’s Presenters</a:t>
            </a:r>
          </a:p>
        </p:txBody>
      </p:sp>
      <p:sp>
        <p:nvSpPr>
          <p:cNvPr id="133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17CDE521-C9F1-4852-9465-B0971C3B36B8}" type="slidenum">
              <a:rPr lang="en-US">
                <a:latin typeface="Calibri" pitchFamily="-110" charset="0"/>
              </a:rPr>
              <a:pPr eaLnBrk="1" hangingPunct="1"/>
              <a:t>2</a:t>
            </a:fld>
            <a:endParaRPr lang="en-US" dirty="0">
              <a:latin typeface="Calibri" pitchFamily="-110" charset="0"/>
            </a:endParaRPr>
          </a:p>
        </p:txBody>
      </p:sp>
      <p:sp>
        <p:nvSpPr>
          <p:cNvPr id="6" name="Content Placeholder 7"/>
          <p:cNvSpPr txBox="1">
            <a:spLocks/>
          </p:cNvSpPr>
          <p:nvPr/>
        </p:nvSpPr>
        <p:spPr bwMode="auto">
          <a:xfrm>
            <a:off x="1095375" y="1295400"/>
            <a:ext cx="7591425" cy="5060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5000"/>
              </a:spcBef>
              <a:spcAft>
                <a:spcPct val="0"/>
              </a:spcAft>
              <a:buClr>
                <a:srgbClr val="003399"/>
              </a:buClr>
              <a:buSzPct val="65000"/>
              <a:buFont typeface="Monotype Sorts" pitchFamily="-111" charset="2"/>
              <a:buChar char="l"/>
              <a:defRPr kumimoji="1" sz="2800">
                <a:solidFill>
                  <a:schemeClr val="tx1"/>
                </a:solidFill>
                <a:latin typeface="Calibri" pitchFamily="34" charset="0"/>
                <a:ea typeface="ＭＳ Ｐゴシック" pitchFamily="-111" charset="-128"/>
                <a:cs typeface="+mn-cs"/>
              </a:defRPr>
            </a:lvl1pPr>
            <a:lvl2pPr marL="742950" indent="-285750" algn="l" rtl="0" eaLnBrk="0" fontAlgn="base" hangingPunct="0">
              <a:spcBef>
                <a:spcPct val="25000"/>
              </a:spcBef>
              <a:spcAft>
                <a:spcPct val="0"/>
              </a:spcAft>
              <a:buClr>
                <a:srgbClr val="800000"/>
              </a:buClr>
              <a:buFont typeface="Courier New" pitchFamily="-111" charset="0"/>
              <a:buChar char="-"/>
              <a:defRPr kumimoji="1" sz="2400">
                <a:solidFill>
                  <a:schemeClr val="tx1"/>
                </a:solidFill>
                <a:latin typeface="Calibri" pitchFamily="34" charset="0"/>
                <a:ea typeface="ＭＳ Ｐゴシック" pitchFamily="-111" charset="-128"/>
              </a:defRPr>
            </a:lvl2pPr>
            <a:lvl3pPr marL="1143000" indent="-228600" algn="l" rtl="0" eaLnBrk="0" fontAlgn="base" hangingPunct="0">
              <a:spcBef>
                <a:spcPct val="25000"/>
              </a:spcBef>
              <a:spcAft>
                <a:spcPct val="0"/>
              </a:spcAft>
              <a:buClr>
                <a:schemeClr val="accent2"/>
              </a:buClr>
              <a:buFont typeface="Monotype Sorts" pitchFamily="-111" charset="2"/>
              <a:buChar char="w"/>
              <a:defRPr kumimoji="1" sz="2000">
                <a:solidFill>
                  <a:schemeClr val="tx1"/>
                </a:solidFill>
                <a:latin typeface="Calibri" pitchFamily="34" charset="0"/>
                <a:ea typeface="ＭＳ Ｐゴシック" pitchFamily="-111" charset="-128"/>
              </a:defRPr>
            </a:lvl3pPr>
            <a:lvl4pPr marL="1600200" indent="-228600" algn="l" rtl="0" eaLnBrk="0" fontAlgn="base" hangingPunct="0">
              <a:spcBef>
                <a:spcPct val="25000"/>
              </a:spcBef>
              <a:spcAft>
                <a:spcPct val="0"/>
              </a:spcAft>
              <a:buClr>
                <a:schemeClr val="accent2"/>
              </a:buClr>
              <a:buChar char="•"/>
              <a:defRPr kumimoji="1">
                <a:solidFill>
                  <a:schemeClr val="tx1"/>
                </a:solidFill>
                <a:latin typeface="Calibri" pitchFamily="34" charset="0"/>
                <a:ea typeface="ＭＳ Ｐゴシック" pitchFamily="-111" charset="-128"/>
              </a:defRPr>
            </a:lvl4pPr>
            <a:lvl5pPr marL="2057400" indent="-228600" algn="l" rtl="0" eaLnBrk="0" fontAlgn="base" hangingPunct="0">
              <a:spcBef>
                <a:spcPct val="25000"/>
              </a:spcBef>
              <a:spcAft>
                <a:spcPct val="0"/>
              </a:spcAft>
              <a:buClr>
                <a:schemeClr val="accent2"/>
              </a:buClr>
              <a:buChar char="–"/>
              <a:defRPr kumimoji="1" sz="2000">
                <a:solidFill>
                  <a:schemeClr val="tx1"/>
                </a:solidFill>
                <a:latin typeface="Calibri" pitchFamily="34" charset="0"/>
                <a:ea typeface="ＭＳ Ｐゴシック" pitchFamily="-111" charset="-128"/>
              </a:defRPr>
            </a:lvl5pPr>
            <a:lvl6pPr marL="25146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6pPr>
            <a:lvl7pPr marL="29718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7pPr>
            <a:lvl8pPr marL="34290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8pPr>
            <a:lvl9pPr marL="38862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9pPr>
          </a:lstStyle>
          <a:p>
            <a:pPr defTabSz="914400">
              <a:spcBef>
                <a:spcPts val="0"/>
              </a:spcBef>
              <a:buFont typeface="Arial" charset="0"/>
              <a:buNone/>
            </a:pPr>
            <a:r>
              <a:rPr lang="en-US" sz="2200" kern="0" dirty="0" smtClean="0"/>
              <a:t>Sheila </a:t>
            </a:r>
            <a:r>
              <a:rPr lang="en-US" sz="2200" kern="0" dirty="0" smtClean="0"/>
              <a:t>Self, M.Ed.</a:t>
            </a:r>
            <a:endParaRPr lang="en-US" sz="2200" kern="0" dirty="0" smtClean="0"/>
          </a:p>
          <a:p>
            <a:pPr defTabSz="914400">
              <a:spcBef>
                <a:spcPts val="0"/>
              </a:spcBef>
              <a:buFont typeface="Arial" charset="0"/>
              <a:buNone/>
            </a:pPr>
            <a:r>
              <a:rPr lang="en-US" sz="2200" kern="0" dirty="0" smtClean="0"/>
              <a:t>619 Coordinator, </a:t>
            </a:r>
            <a:r>
              <a:rPr lang="en-US" sz="2200" kern="0" dirty="0" smtClean="0"/>
              <a:t>Policy and Program Services</a:t>
            </a:r>
          </a:p>
          <a:p>
            <a:pPr defTabSz="914400">
              <a:spcBef>
                <a:spcPts val="0"/>
              </a:spcBef>
              <a:buFont typeface="Arial" charset="0"/>
              <a:buNone/>
            </a:pPr>
            <a:r>
              <a:rPr lang="en-US" sz="2200" kern="0" dirty="0" smtClean="0"/>
              <a:t>California Department of Education, Special Education Division</a:t>
            </a:r>
          </a:p>
          <a:p>
            <a:pPr defTabSz="914400">
              <a:spcBef>
                <a:spcPts val="0"/>
              </a:spcBef>
              <a:buFont typeface="Arial" charset="0"/>
              <a:buNone/>
            </a:pPr>
            <a:endParaRPr lang="en-US" sz="2200" kern="0" dirty="0"/>
          </a:p>
          <a:p>
            <a:pPr defTabSz="914400">
              <a:spcBef>
                <a:spcPts val="0"/>
              </a:spcBef>
              <a:buFont typeface="Arial" charset="0"/>
              <a:buNone/>
            </a:pPr>
            <a:r>
              <a:rPr lang="en-US" sz="2200" kern="0" dirty="0" smtClean="0"/>
              <a:t>Patty Salcedo, M.A.</a:t>
            </a:r>
          </a:p>
          <a:p>
            <a:pPr defTabSz="914400">
              <a:spcBef>
                <a:spcPts val="0"/>
              </a:spcBef>
              <a:buFont typeface="Arial" charset="0"/>
              <a:buNone/>
            </a:pPr>
            <a:r>
              <a:rPr lang="en-US" sz="2200" kern="0" dirty="0" smtClean="0"/>
              <a:t>Co-Director</a:t>
            </a:r>
          </a:p>
          <a:p>
            <a:pPr defTabSz="914400">
              <a:spcBef>
                <a:spcPts val="0"/>
              </a:spcBef>
              <a:buFont typeface="Arial" charset="0"/>
              <a:buNone/>
            </a:pPr>
            <a:r>
              <a:rPr lang="en-US" sz="2200" kern="0" dirty="0" smtClean="0"/>
              <a:t>Desired Results Access Project</a:t>
            </a:r>
          </a:p>
          <a:p>
            <a:pPr defTabSz="914400">
              <a:spcBef>
                <a:spcPts val="0"/>
              </a:spcBef>
              <a:buFont typeface="Arial" charset="0"/>
              <a:buNone/>
            </a:pPr>
            <a:endParaRPr lang="en-US" sz="2200" kern="0" dirty="0" smtClean="0"/>
          </a:p>
          <a:p>
            <a:pPr defTabSz="914400">
              <a:spcBef>
                <a:spcPts val="0"/>
              </a:spcBef>
              <a:buFont typeface="Arial" charset="0"/>
              <a:buNone/>
            </a:pPr>
            <a:r>
              <a:rPr lang="en-US" sz="2200" kern="0" dirty="0" smtClean="0"/>
              <a:t>Elizabeth Schroeder, M.S.</a:t>
            </a:r>
          </a:p>
          <a:p>
            <a:pPr defTabSz="914400">
              <a:spcBef>
                <a:spcPts val="0"/>
              </a:spcBef>
              <a:buFont typeface="Arial" charset="0"/>
              <a:buNone/>
            </a:pPr>
            <a:r>
              <a:rPr lang="en-US" sz="2200" kern="0" dirty="0" smtClean="0"/>
              <a:t>Senior Data Reports System Manager</a:t>
            </a:r>
          </a:p>
          <a:p>
            <a:pPr defTabSz="914400">
              <a:spcBef>
                <a:spcPts val="0"/>
              </a:spcBef>
              <a:buFont typeface="Arial" charset="0"/>
              <a:buNone/>
            </a:pPr>
            <a:r>
              <a:rPr lang="en-US" sz="2200" kern="0" dirty="0" smtClean="0"/>
              <a:t>Desired Results Access Project</a:t>
            </a:r>
          </a:p>
          <a:p>
            <a:pPr defTabSz="914400">
              <a:spcBef>
                <a:spcPts val="0"/>
              </a:spcBef>
              <a:buFont typeface="Arial" charset="0"/>
              <a:buNone/>
            </a:pPr>
            <a:endParaRPr lang="en-US" sz="2200" kern="0" dirty="0"/>
          </a:p>
          <a:p>
            <a:pPr defTabSz="914400">
              <a:spcBef>
                <a:spcPts val="0"/>
              </a:spcBef>
              <a:buFont typeface="Arial" charset="0"/>
              <a:buNone/>
            </a:pPr>
            <a:r>
              <a:rPr lang="en-US" sz="2200" kern="0" dirty="0" smtClean="0"/>
              <a:t>Jennifer Fisher, ECSE M.A.</a:t>
            </a:r>
          </a:p>
          <a:p>
            <a:pPr defTabSz="914400">
              <a:spcBef>
                <a:spcPts val="0"/>
              </a:spcBef>
              <a:buFont typeface="Arial" charset="0"/>
              <a:buNone/>
            </a:pPr>
            <a:r>
              <a:rPr lang="en-US" sz="2200" kern="0" dirty="0" smtClean="0"/>
              <a:t>Early Start &amp; Preschool Program Specialist</a:t>
            </a:r>
          </a:p>
          <a:p>
            <a:pPr defTabSz="914400">
              <a:spcBef>
                <a:spcPts val="0"/>
              </a:spcBef>
              <a:buFont typeface="Arial" charset="0"/>
              <a:buNone/>
            </a:pPr>
            <a:r>
              <a:rPr lang="en-US" sz="2200" kern="0" dirty="0" smtClean="0"/>
              <a:t>Southwest SELPA</a:t>
            </a:r>
          </a:p>
          <a:p>
            <a:pPr defTabSz="914400">
              <a:spcBef>
                <a:spcPts val="0"/>
              </a:spcBef>
              <a:buFont typeface="Arial" charset="0"/>
              <a:buNone/>
            </a:pPr>
            <a:endParaRPr lang="en-US" sz="2200" kern="0" dirty="0" smtClean="0"/>
          </a:p>
          <a:p>
            <a:pPr defTabSz="914400">
              <a:spcBef>
                <a:spcPts val="0"/>
              </a:spcBef>
              <a:buFont typeface="Arial" charset="0"/>
              <a:buNone/>
            </a:pPr>
            <a:endParaRPr lang="en-US" sz="2200" kern="0" dirty="0"/>
          </a:p>
          <a:p>
            <a:pPr defTabSz="914400">
              <a:spcBef>
                <a:spcPts val="0"/>
              </a:spcBef>
              <a:buFont typeface="Arial" charset="0"/>
              <a:buNone/>
            </a:pPr>
            <a:endParaRPr lang="en-US" sz="2200" kern="0" dirty="0" smtClean="0"/>
          </a:p>
          <a:p>
            <a:pPr defTabSz="914400">
              <a:spcBef>
                <a:spcPts val="0"/>
              </a:spcBef>
              <a:buFont typeface="Arial" charset="0"/>
              <a:buNone/>
            </a:pPr>
            <a:endParaRPr lang="en-US" sz="2200" kern="0" dirty="0" smtClean="0"/>
          </a:p>
        </p:txBody>
      </p:sp>
    </p:spTree>
    <p:extLst>
      <p:ext uri="{BB962C8B-B14F-4D97-AF65-F5344CB8AC3E}">
        <p14:creationId xmlns:p14="http://schemas.microsoft.com/office/powerpoint/2010/main" val="819269746"/>
      </p:ext>
    </p:extLst>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District-level Results</a:t>
            </a:r>
            <a:endParaRPr lang="en-US" dirty="0"/>
          </a:p>
        </p:txBody>
      </p:sp>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B1B3F4F6-6F19-429C-8181-3B1A591C84BC}" type="slidenum">
              <a:rPr lang="en-US">
                <a:latin typeface="Calibri" pitchFamily="-110" charset="0"/>
              </a:rPr>
              <a:pPr eaLnBrk="1" hangingPunct="1"/>
              <a:t>20</a:t>
            </a:fld>
            <a:endParaRPr lang="en-US">
              <a:latin typeface="Calibri" pitchFamily="-110" charset="0"/>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947" t="20905" r="15727" b="5819"/>
          <a:stretch/>
        </p:blipFill>
        <p:spPr bwMode="auto">
          <a:xfrm>
            <a:off x="2017986" y="1245476"/>
            <a:ext cx="5029200" cy="5360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3639612"/>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District-level Results by Year</a:t>
            </a:r>
            <a:endParaRPr lang="en-US" dirty="0"/>
          </a:p>
        </p:txBody>
      </p:sp>
      <p:sp>
        <p:nvSpPr>
          <p:cNvPr id="4" name="Slide Number Placeholder 3"/>
          <p:cNvSpPr>
            <a:spLocks noGrp="1"/>
          </p:cNvSpPr>
          <p:nvPr>
            <p:ph type="sldNum" sz="quarter" idx="12"/>
          </p:nvPr>
        </p:nvSpPr>
        <p:spPr/>
        <p:txBody>
          <a:bodyPr/>
          <a:lstStyle/>
          <a:p>
            <a:fld id="{277742A9-8295-4432-989C-E26E8331DFEE}" type="slidenum">
              <a:rPr lang="en-US" smtClean="0">
                <a:solidFill>
                  <a:srgbClr val="000000"/>
                </a:solidFill>
              </a:rPr>
              <a:pPr/>
              <a:t>21</a:t>
            </a:fld>
            <a:endParaRPr lang="en-US" dirty="0">
              <a:solidFill>
                <a:srgbClr val="000000"/>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159" t="16595" r="12759"/>
          <a:stretch/>
        </p:blipFill>
        <p:spPr bwMode="auto">
          <a:xfrm>
            <a:off x="1522439" y="1193455"/>
            <a:ext cx="5874222" cy="5491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5786241"/>
      </p:ext>
    </p:extLst>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Worksheet</a:t>
            </a:r>
            <a:endParaRPr lang="en-US" dirty="0"/>
          </a:p>
        </p:txBody>
      </p:sp>
      <p:sp>
        <p:nvSpPr>
          <p:cNvPr id="4" name="Slide Number Placeholder 3"/>
          <p:cNvSpPr>
            <a:spLocks noGrp="1"/>
          </p:cNvSpPr>
          <p:nvPr>
            <p:ph type="sldNum" sz="quarter" idx="12"/>
          </p:nvPr>
        </p:nvSpPr>
        <p:spPr/>
        <p:txBody>
          <a:bodyPr/>
          <a:lstStyle/>
          <a:p>
            <a:fld id="{277742A9-8295-4432-989C-E26E8331DFEE}" type="slidenum">
              <a:rPr lang="en-US" smtClean="0">
                <a:solidFill>
                  <a:srgbClr val="000000"/>
                </a:solidFill>
              </a:rPr>
              <a:pPr/>
              <a:t>22</a:t>
            </a:fld>
            <a:endParaRPr lang="en-US" dirty="0">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3459" y="290720"/>
            <a:ext cx="4818888" cy="6236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5853326"/>
      </p:ext>
    </p:extLst>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3381806"/>
            <a:ext cx="9144000" cy="990600"/>
          </a:xfrm>
        </p:spPr>
        <p:txBody>
          <a:bodyPr/>
          <a:lstStyle/>
          <a:p>
            <a:r>
              <a:rPr lang="en-US" b="1" dirty="0" smtClean="0"/>
              <a:t>Using the Indicator 7 Reports for LEAs:</a:t>
            </a:r>
            <a:br>
              <a:rPr lang="en-US" b="1" dirty="0" smtClean="0"/>
            </a:br>
            <a:r>
              <a:rPr lang="en-US" b="1" dirty="0" smtClean="0"/>
              <a:t>Perspectives of an LEA Administrator</a:t>
            </a:r>
            <a:endParaRPr lang="en-US" b="1" dirty="0"/>
          </a:p>
        </p:txBody>
      </p:sp>
      <p:sp>
        <p:nvSpPr>
          <p:cNvPr id="4" name="Slide Number Placeholder 3"/>
          <p:cNvSpPr>
            <a:spLocks noGrp="1"/>
          </p:cNvSpPr>
          <p:nvPr>
            <p:ph type="sldNum" sz="quarter" idx="12"/>
          </p:nvPr>
        </p:nvSpPr>
        <p:spPr/>
        <p:txBody>
          <a:bodyPr/>
          <a:lstStyle/>
          <a:p>
            <a:fld id="{277742A9-8295-4432-989C-E26E8331DFEE}" type="slidenum">
              <a:rPr lang="en-US" smtClean="0">
                <a:solidFill>
                  <a:srgbClr val="000000"/>
                </a:solidFill>
              </a:rPr>
              <a:pPr/>
              <a:t>23</a:t>
            </a:fld>
            <a:endParaRPr lang="en-US" dirty="0">
              <a:solidFill>
                <a:srgbClr val="000000"/>
              </a:solidFill>
            </a:endParaRPr>
          </a:p>
        </p:txBody>
      </p:sp>
    </p:spTree>
    <p:extLst>
      <p:ext uri="{BB962C8B-B14F-4D97-AF65-F5344CB8AC3E}">
        <p14:creationId xmlns:p14="http://schemas.microsoft.com/office/powerpoint/2010/main" val="2332888581"/>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027" y="3243201"/>
            <a:ext cx="2247900" cy="2990850"/>
          </a:xfrm>
          <a:prstGeom prst="rect">
            <a:avLst/>
          </a:prstGeom>
        </p:spPr>
      </p:pic>
      <p:sp>
        <p:nvSpPr>
          <p:cNvPr id="14338" name="Title 2"/>
          <p:cNvSpPr>
            <a:spLocks noGrp="1"/>
          </p:cNvSpPr>
          <p:nvPr>
            <p:ph type="title"/>
          </p:nvPr>
        </p:nvSpPr>
        <p:spPr>
          <a:xfrm>
            <a:off x="1095375" y="63955"/>
            <a:ext cx="7896225" cy="1066800"/>
          </a:xfrm>
          <a:ln w="9525"/>
        </p:spPr>
        <p:txBody>
          <a:bodyPr/>
          <a:lstStyle/>
          <a:p>
            <a:r>
              <a:rPr lang="en-US" dirty="0" smtClean="0">
                <a:latin typeface="Calibri"/>
                <a:cs typeface="Calibri"/>
              </a:rPr>
              <a:t>Using the Indicator 7 Reports</a:t>
            </a:r>
          </a:p>
        </p:txBody>
      </p:sp>
      <p:sp>
        <p:nvSpPr>
          <p:cNvPr id="14339" name="Content Placeholder 3"/>
          <p:cNvSpPr>
            <a:spLocks noGrp="1"/>
          </p:cNvSpPr>
          <p:nvPr>
            <p:ph idx="1"/>
          </p:nvPr>
        </p:nvSpPr>
        <p:spPr>
          <a:xfrm>
            <a:off x="457200" y="1295400"/>
            <a:ext cx="8229600" cy="5060950"/>
          </a:xfrm>
        </p:spPr>
        <p:txBody>
          <a:bodyPr/>
          <a:lstStyle/>
          <a:p>
            <a:endParaRPr lang="en-US" sz="3200" dirty="0"/>
          </a:p>
          <a:p>
            <a:pPr marL="0" indent="0">
              <a:buNone/>
            </a:pPr>
            <a:endParaRPr lang="en-US" sz="3200" dirty="0" smtClean="0"/>
          </a:p>
        </p:txBody>
      </p:sp>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B1B3F4F6-6F19-429C-8181-3B1A591C84BC}" type="slidenum">
              <a:rPr lang="en-US">
                <a:latin typeface="Calibri" pitchFamily="-110" charset="0"/>
              </a:rPr>
              <a:pPr eaLnBrk="1" hangingPunct="1"/>
              <a:t>24</a:t>
            </a:fld>
            <a:endParaRPr lang="en-US">
              <a:latin typeface="Calibri" pitchFamily="-110" charset="0"/>
            </a:endParaRPr>
          </a:p>
        </p:txBody>
      </p:sp>
      <p:sp>
        <p:nvSpPr>
          <p:cNvPr id="3" name="Oval Callout 2"/>
          <p:cNvSpPr/>
          <p:nvPr/>
        </p:nvSpPr>
        <p:spPr bwMode="auto">
          <a:xfrm>
            <a:off x="3343895" y="1580717"/>
            <a:ext cx="3895106" cy="1900052"/>
          </a:xfrm>
          <a:prstGeom prst="wedgeEllipseCallou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anose="020F0502020204030204" pitchFamily="34" charset="0"/>
                <a:ea typeface="Arial" pitchFamily="-111" charset="0"/>
                <a:cs typeface="Arial" pitchFamily="-111" charset="0"/>
              </a:rPr>
              <a:t>What is the first thing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anose="020F0502020204030204" pitchFamily="34" charset="0"/>
                <a:ea typeface="Arial" pitchFamily="-111" charset="0"/>
                <a:cs typeface="Arial" pitchFamily="-111" charset="0"/>
              </a:rPr>
              <a:t>you look at on this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anose="020F0502020204030204" pitchFamily="34" charset="0"/>
                <a:ea typeface="Arial" pitchFamily="-111" charset="0"/>
                <a:cs typeface="Arial" pitchFamily="-111" charset="0"/>
              </a:rPr>
              <a:t>report?</a:t>
            </a:r>
            <a:endParaRPr kumimoji="0" lang="en-US" sz="2400" b="0" i="0" u="none" strike="noStrike" cap="none" normalizeH="0" baseline="0" dirty="0">
              <a:ln>
                <a:noFill/>
              </a:ln>
              <a:solidFill>
                <a:schemeClr val="tx1"/>
              </a:solidFill>
              <a:effectLst/>
              <a:latin typeface="Calibri" panose="020F0502020204030204" pitchFamily="34" charset="0"/>
              <a:ea typeface="Arial" pitchFamily="-111" charset="0"/>
              <a:cs typeface="Arial" pitchFamily="-111" charset="0"/>
            </a:endParaRPr>
          </a:p>
        </p:txBody>
      </p:sp>
    </p:spTree>
    <p:extLst>
      <p:ext uri="{BB962C8B-B14F-4D97-AF65-F5344CB8AC3E}">
        <p14:creationId xmlns:p14="http://schemas.microsoft.com/office/powerpoint/2010/main" val="205627741"/>
      </p:ext>
    </p:extLst>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027" y="3243201"/>
            <a:ext cx="2247900" cy="2990850"/>
          </a:xfrm>
          <a:prstGeom prst="rect">
            <a:avLst/>
          </a:prstGeom>
        </p:spPr>
      </p:pic>
      <p:sp>
        <p:nvSpPr>
          <p:cNvPr id="14338" name="Title 2"/>
          <p:cNvSpPr>
            <a:spLocks noGrp="1"/>
          </p:cNvSpPr>
          <p:nvPr>
            <p:ph type="title"/>
          </p:nvPr>
        </p:nvSpPr>
        <p:spPr>
          <a:xfrm>
            <a:off x="1095375" y="63955"/>
            <a:ext cx="7896225" cy="1066800"/>
          </a:xfrm>
          <a:ln w="9525"/>
        </p:spPr>
        <p:txBody>
          <a:bodyPr/>
          <a:lstStyle/>
          <a:p>
            <a:r>
              <a:rPr lang="en-US" dirty="0" smtClean="0">
                <a:latin typeface="Calibri"/>
                <a:cs typeface="Calibri"/>
              </a:rPr>
              <a:t>Using the Indicator 7 Reports</a:t>
            </a:r>
          </a:p>
        </p:txBody>
      </p:sp>
      <p:sp>
        <p:nvSpPr>
          <p:cNvPr id="14339" name="Content Placeholder 3"/>
          <p:cNvSpPr>
            <a:spLocks noGrp="1"/>
          </p:cNvSpPr>
          <p:nvPr>
            <p:ph idx="1"/>
          </p:nvPr>
        </p:nvSpPr>
        <p:spPr>
          <a:xfrm>
            <a:off x="457200" y="1295400"/>
            <a:ext cx="8229600" cy="5060950"/>
          </a:xfrm>
        </p:spPr>
        <p:txBody>
          <a:bodyPr/>
          <a:lstStyle/>
          <a:p>
            <a:endParaRPr lang="en-US" sz="3200" dirty="0"/>
          </a:p>
          <a:p>
            <a:pPr marL="0" indent="0">
              <a:buNone/>
            </a:pPr>
            <a:endParaRPr lang="en-US" sz="3200" dirty="0" smtClean="0"/>
          </a:p>
        </p:txBody>
      </p:sp>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B1B3F4F6-6F19-429C-8181-3B1A591C84BC}" type="slidenum">
              <a:rPr lang="en-US">
                <a:latin typeface="Calibri" pitchFamily="-110" charset="0"/>
              </a:rPr>
              <a:pPr eaLnBrk="1" hangingPunct="1"/>
              <a:t>25</a:t>
            </a:fld>
            <a:endParaRPr lang="en-US">
              <a:latin typeface="Calibri" pitchFamily="-110" charset="0"/>
            </a:endParaRPr>
          </a:p>
        </p:txBody>
      </p:sp>
      <p:sp>
        <p:nvSpPr>
          <p:cNvPr id="3" name="Oval Callout 2"/>
          <p:cNvSpPr/>
          <p:nvPr/>
        </p:nvSpPr>
        <p:spPr bwMode="auto">
          <a:xfrm>
            <a:off x="3343895" y="1580717"/>
            <a:ext cx="3895106" cy="1900052"/>
          </a:xfrm>
          <a:prstGeom prst="wedgeEllipseCallou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anose="020F0502020204030204" pitchFamily="34" charset="0"/>
                <a:ea typeface="Arial" pitchFamily="-111" charset="0"/>
                <a:cs typeface="Arial" pitchFamily="-111" charset="0"/>
              </a:rPr>
              <a:t>How do you use this report?</a:t>
            </a:r>
            <a:endParaRPr kumimoji="0" lang="en-US" sz="2400" b="0" i="0" u="none" strike="noStrike" cap="none" normalizeH="0" baseline="0" dirty="0">
              <a:ln>
                <a:noFill/>
              </a:ln>
              <a:solidFill>
                <a:schemeClr val="tx1"/>
              </a:solidFill>
              <a:effectLst/>
              <a:latin typeface="Calibri" panose="020F0502020204030204" pitchFamily="34" charset="0"/>
              <a:ea typeface="Arial" pitchFamily="-111" charset="0"/>
              <a:cs typeface="Arial" pitchFamily="-111" charset="0"/>
            </a:endParaRPr>
          </a:p>
        </p:txBody>
      </p:sp>
    </p:spTree>
    <p:extLst>
      <p:ext uri="{BB962C8B-B14F-4D97-AF65-F5344CB8AC3E}">
        <p14:creationId xmlns:p14="http://schemas.microsoft.com/office/powerpoint/2010/main" val="4146128805"/>
      </p:ext>
    </p:extLst>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027" y="3243201"/>
            <a:ext cx="2247900" cy="2990850"/>
          </a:xfrm>
          <a:prstGeom prst="rect">
            <a:avLst/>
          </a:prstGeom>
        </p:spPr>
      </p:pic>
      <p:sp>
        <p:nvSpPr>
          <p:cNvPr id="14338" name="Title 2"/>
          <p:cNvSpPr>
            <a:spLocks noGrp="1"/>
          </p:cNvSpPr>
          <p:nvPr>
            <p:ph type="title"/>
          </p:nvPr>
        </p:nvSpPr>
        <p:spPr>
          <a:xfrm>
            <a:off x="1095375" y="63955"/>
            <a:ext cx="7896225" cy="1066800"/>
          </a:xfrm>
          <a:ln w="9525"/>
        </p:spPr>
        <p:txBody>
          <a:bodyPr/>
          <a:lstStyle/>
          <a:p>
            <a:r>
              <a:rPr lang="en-US" dirty="0" smtClean="0">
                <a:latin typeface="Calibri"/>
                <a:cs typeface="Calibri"/>
              </a:rPr>
              <a:t>Using the Indicator 7 Reports</a:t>
            </a:r>
          </a:p>
        </p:txBody>
      </p:sp>
      <p:sp>
        <p:nvSpPr>
          <p:cNvPr id="14339" name="Content Placeholder 3"/>
          <p:cNvSpPr>
            <a:spLocks noGrp="1"/>
          </p:cNvSpPr>
          <p:nvPr>
            <p:ph idx="1"/>
          </p:nvPr>
        </p:nvSpPr>
        <p:spPr>
          <a:xfrm>
            <a:off x="457200" y="1295400"/>
            <a:ext cx="8229600" cy="5060950"/>
          </a:xfrm>
        </p:spPr>
        <p:txBody>
          <a:bodyPr/>
          <a:lstStyle/>
          <a:p>
            <a:endParaRPr lang="en-US" sz="3200" dirty="0"/>
          </a:p>
          <a:p>
            <a:pPr marL="0" indent="0">
              <a:buNone/>
            </a:pPr>
            <a:endParaRPr lang="en-US" sz="3200" dirty="0" smtClean="0"/>
          </a:p>
        </p:txBody>
      </p:sp>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B1B3F4F6-6F19-429C-8181-3B1A591C84BC}" type="slidenum">
              <a:rPr lang="en-US">
                <a:latin typeface="Calibri" pitchFamily="-110" charset="0"/>
              </a:rPr>
              <a:pPr eaLnBrk="1" hangingPunct="1"/>
              <a:t>26</a:t>
            </a:fld>
            <a:endParaRPr lang="en-US">
              <a:latin typeface="Calibri" pitchFamily="-110" charset="0"/>
            </a:endParaRPr>
          </a:p>
        </p:txBody>
      </p:sp>
      <p:sp>
        <p:nvSpPr>
          <p:cNvPr id="3" name="Oval Callout 2"/>
          <p:cNvSpPr/>
          <p:nvPr/>
        </p:nvSpPr>
        <p:spPr bwMode="auto">
          <a:xfrm>
            <a:off x="3343895" y="1250950"/>
            <a:ext cx="4897580" cy="2229819"/>
          </a:xfrm>
          <a:prstGeom prst="wedgeEllipseCallout">
            <a:avLst/>
          </a:prstGeom>
          <a:solidFill>
            <a:srgbClr val="C9FFC1"/>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anose="020F0502020204030204" pitchFamily="34" charset="0"/>
                <a:ea typeface="Arial" pitchFamily="-111" charset="0"/>
                <a:cs typeface="Arial" pitchFamily="-111" charset="0"/>
              </a:rPr>
              <a:t>How do you link this data </a:t>
            </a:r>
          </a:p>
          <a:p>
            <a:pPr marL="0" marR="0" indent="0" algn="ctr" defTabSz="914400" rtl="0" eaLnBrk="0" fontAlgn="base" latinLnBrk="0" hangingPunct="0">
              <a:lnSpc>
                <a:spcPct val="100000"/>
              </a:lnSpc>
              <a:spcBef>
                <a:spcPct val="0"/>
              </a:spcBef>
              <a:spcAft>
                <a:spcPct val="0"/>
              </a:spcAft>
              <a:buClrTx/>
              <a:buSzTx/>
              <a:buFontTx/>
              <a:buNone/>
              <a:tabLst/>
            </a:pPr>
            <a:r>
              <a:rPr lang="en-US" sz="2400" dirty="0">
                <a:solidFill>
                  <a:schemeClr val="tx1"/>
                </a:solidFill>
                <a:latin typeface="Calibri" panose="020F0502020204030204" pitchFamily="34" charset="0"/>
                <a:ea typeface="Arial" pitchFamily="-111" charset="0"/>
                <a:cs typeface="Arial" pitchFamily="-111" charset="0"/>
              </a:rPr>
              <a:t>b</a:t>
            </a:r>
            <a:r>
              <a:rPr kumimoji="0" lang="en-US" sz="2400" b="0" i="0" u="none" strike="noStrike" cap="none" normalizeH="0" baseline="0" dirty="0" smtClean="0">
                <a:ln>
                  <a:noFill/>
                </a:ln>
                <a:solidFill>
                  <a:schemeClr val="tx1"/>
                </a:solidFill>
                <a:effectLst/>
                <a:latin typeface="Calibri" panose="020F0502020204030204" pitchFamily="34" charset="0"/>
                <a:ea typeface="Arial" pitchFamily="-111" charset="0"/>
                <a:cs typeface="Arial" pitchFamily="-111" charset="0"/>
              </a:rPr>
              <a:t>ack </a:t>
            </a:r>
            <a:r>
              <a:rPr lang="en-US" sz="2400" dirty="0" smtClean="0">
                <a:solidFill>
                  <a:schemeClr val="tx1"/>
                </a:solidFill>
                <a:latin typeface="Calibri" panose="020F0502020204030204" pitchFamily="34" charset="0"/>
                <a:ea typeface="Arial" pitchFamily="-111" charset="0"/>
                <a:cs typeface="Arial" pitchFamily="-111" charset="0"/>
              </a:rPr>
              <a:t>to professional development</a:t>
            </a:r>
          </a:p>
          <a:p>
            <a:pPr marL="0" marR="0" indent="0" algn="ctr" defTabSz="914400" rtl="0" eaLnBrk="0" fontAlgn="base" latinLnBrk="0" hangingPunct="0">
              <a:lnSpc>
                <a:spcPct val="100000"/>
              </a:lnSpc>
              <a:spcBef>
                <a:spcPct val="0"/>
              </a:spcBef>
              <a:spcAft>
                <a:spcPct val="0"/>
              </a:spcAft>
              <a:buClrTx/>
              <a:buSzTx/>
              <a:buFontTx/>
              <a:buNone/>
              <a:tabLst/>
            </a:pPr>
            <a:r>
              <a:rPr lang="en-US" sz="2400" dirty="0">
                <a:solidFill>
                  <a:schemeClr val="tx1"/>
                </a:solidFill>
                <a:latin typeface="Calibri" panose="020F0502020204030204" pitchFamily="34" charset="0"/>
                <a:ea typeface="Arial" pitchFamily="-111" charset="0"/>
                <a:cs typeface="Arial" pitchFamily="-111" charset="0"/>
              </a:rPr>
              <a:t>a</a:t>
            </a:r>
            <a:r>
              <a:rPr kumimoji="0" lang="en-US" sz="2400" b="0" i="0" u="none" strike="noStrike" cap="none" normalizeH="0" baseline="0" dirty="0" smtClean="0">
                <a:ln>
                  <a:noFill/>
                </a:ln>
                <a:solidFill>
                  <a:schemeClr val="tx1"/>
                </a:solidFill>
                <a:effectLst/>
                <a:latin typeface="Calibri" panose="020F0502020204030204" pitchFamily="34" charset="0"/>
                <a:ea typeface="Arial" pitchFamily="-111" charset="0"/>
                <a:cs typeface="Arial" pitchFamily="-111" charset="0"/>
              </a:rPr>
              <a:t>nd</a:t>
            </a:r>
            <a:r>
              <a:rPr kumimoji="0" lang="en-US" sz="2400" b="0" i="0" u="none" strike="noStrike" cap="none" normalizeH="0" dirty="0" smtClean="0">
                <a:ln>
                  <a:noFill/>
                </a:ln>
                <a:solidFill>
                  <a:schemeClr val="tx1"/>
                </a:solidFill>
                <a:effectLst/>
                <a:latin typeface="Calibri" panose="020F0502020204030204" pitchFamily="34" charset="0"/>
                <a:ea typeface="Arial" pitchFamily="-111" charset="0"/>
                <a:cs typeface="Arial" pitchFamily="-111" charset="0"/>
              </a:rPr>
              <a:t> support for teachers </a:t>
            </a:r>
            <a:r>
              <a:rPr lang="en-US" sz="2400" dirty="0" smtClean="0">
                <a:solidFill>
                  <a:schemeClr val="tx1"/>
                </a:solidFill>
                <a:latin typeface="Calibri" panose="020F0502020204030204" pitchFamily="34" charset="0"/>
                <a:ea typeface="Arial" pitchFamily="-111" charset="0"/>
                <a:cs typeface="Arial" pitchFamily="-111" charset="0"/>
              </a:rPr>
              <a:t>a</a:t>
            </a:r>
            <a:r>
              <a:rPr lang="en-US" sz="2400" baseline="0" dirty="0" smtClean="0">
                <a:solidFill>
                  <a:schemeClr val="tx1"/>
                </a:solidFill>
                <a:latin typeface="Calibri" panose="020F0502020204030204" pitchFamily="34" charset="0"/>
                <a:ea typeface="Arial" pitchFamily="-111" charset="0"/>
                <a:cs typeface="Arial" pitchFamily="-111" charset="0"/>
              </a:rPr>
              <a:t>nd </a:t>
            </a:r>
          </a:p>
          <a:p>
            <a:pPr marL="0" marR="0" indent="0" algn="ctr" defTabSz="914400" rtl="0" eaLnBrk="0" fontAlgn="base" latinLnBrk="0" hangingPunct="0">
              <a:lnSpc>
                <a:spcPct val="100000"/>
              </a:lnSpc>
              <a:spcBef>
                <a:spcPct val="0"/>
              </a:spcBef>
              <a:spcAft>
                <a:spcPct val="0"/>
              </a:spcAft>
              <a:buClrTx/>
              <a:buSzTx/>
              <a:buFontTx/>
              <a:buNone/>
              <a:tabLst/>
            </a:pPr>
            <a:r>
              <a:rPr lang="en-US" sz="2400" baseline="0" dirty="0" smtClean="0">
                <a:solidFill>
                  <a:schemeClr val="tx1"/>
                </a:solidFill>
                <a:latin typeface="Calibri" panose="020F0502020204030204" pitchFamily="34" charset="0"/>
                <a:ea typeface="Arial" pitchFamily="-111" charset="0"/>
                <a:cs typeface="Arial" pitchFamily="-111" charset="0"/>
              </a:rPr>
              <a:t>administrators?</a:t>
            </a:r>
            <a:endParaRPr kumimoji="0" lang="en-US" sz="2400" b="0" i="0" u="none" strike="noStrike" cap="none" normalizeH="0" baseline="0" dirty="0">
              <a:ln>
                <a:noFill/>
              </a:ln>
              <a:solidFill>
                <a:schemeClr val="tx1"/>
              </a:solidFill>
              <a:effectLst/>
              <a:latin typeface="Calibri" panose="020F0502020204030204" pitchFamily="34" charset="0"/>
              <a:ea typeface="Arial" pitchFamily="-111" charset="0"/>
              <a:cs typeface="Arial" pitchFamily="-111" charset="0"/>
            </a:endParaRPr>
          </a:p>
        </p:txBody>
      </p:sp>
    </p:spTree>
    <p:extLst>
      <p:ext uri="{BB962C8B-B14F-4D97-AF65-F5344CB8AC3E}">
        <p14:creationId xmlns:p14="http://schemas.microsoft.com/office/powerpoint/2010/main" val="15846776"/>
      </p:ext>
    </p:extLst>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3183380"/>
            <a:ext cx="9144000" cy="990600"/>
          </a:xfrm>
        </p:spPr>
        <p:txBody>
          <a:bodyPr/>
          <a:lstStyle/>
          <a:p>
            <a:r>
              <a:rPr lang="en-US" sz="7200" b="1" dirty="0" smtClean="0"/>
              <a:t>Questions?</a:t>
            </a:r>
            <a:endParaRPr lang="en-US" sz="7200" b="1" dirty="0"/>
          </a:p>
        </p:txBody>
      </p:sp>
      <p:sp>
        <p:nvSpPr>
          <p:cNvPr id="4" name="Slide Number Placeholder 3"/>
          <p:cNvSpPr>
            <a:spLocks noGrp="1"/>
          </p:cNvSpPr>
          <p:nvPr>
            <p:ph type="sldNum" sz="quarter" idx="12"/>
          </p:nvPr>
        </p:nvSpPr>
        <p:spPr/>
        <p:txBody>
          <a:bodyPr/>
          <a:lstStyle/>
          <a:p>
            <a:fld id="{277742A9-8295-4432-989C-E26E8331DFEE}" type="slidenum">
              <a:rPr lang="en-US" smtClean="0">
                <a:solidFill>
                  <a:srgbClr val="000000"/>
                </a:solidFill>
              </a:rPr>
              <a:pPr/>
              <a:t>27</a:t>
            </a:fld>
            <a:endParaRPr lang="en-US" dirty="0">
              <a:solidFill>
                <a:srgbClr val="000000"/>
              </a:solidFill>
            </a:endParaRPr>
          </a:p>
        </p:txBody>
      </p:sp>
    </p:spTree>
    <p:extLst>
      <p:ext uri="{BB962C8B-B14F-4D97-AF65-F5344CB8AC3E}">
        <p14:creationId xmlns:p14="http://schemas.microsoft.com/office/powerpoint/2010/main" val="3375364948"/>
      </p:ext>
    </p:extLst>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095375" y="0"/>
            <a:ext cx="7896225" cy="1066800"/>
          </a:xfrm>
          <a:ln w="9525"/>
        </p:spPr>
        <p:txBody>
          <a:bodyPr/>
          <a:lstStyle/>
          <a:p>
            <a:r>
              <a:rPr lang="en-US" dirty="0" smtClean="0">
                <a:latin typeface="Arial" charset="0"/>
              </a:rPr>
              <a:t>Resources and Support</a:t>
            </a:r>
          </a:p>
        </p:txBody>
      </p:sp>
      <p:sp>
        <p:nvSpPr>
          <p:cNvPr id="36867" name="Rectangle 3"/>
          <p:cNvSpPr>
            <a:spLocks noGrp="1" noChangeArrowheads="1"/>
          </p:cNvSpPr>
          <p:nvPr>
            <p:ph idx="1"/>
          </p:nvPr>
        </p:nvSpPr>
        <p:spPr>
          <a:xfrm>
            <a:off x="457200" y="1295399"/>
            <a:ext cx="8534400" cy="4241801"/>
          </a:xfrm>
        </p:spPr>
        <p:txBody>
          <a:bodyPr/>
          <a:lstStyle/>
          <a:p>
            <a:pPr>
              <a:spcAft>
                <a:spcPts val="600"/>
              </a:spcAft>
              <a:buSzTx/>
              <a:buFont typeface="Arial" charset="0"/>
              <a:buChar char="•"/>
            </a:pPr>
            <a:r>
              <a:rPr lang="en-US" dirty="0"/>
              <a:t>Detailed guidance, including detailed instructions for navigating the website are available on the website: </a:t>
            </a:r>
            <a:r>
              <a:rPr lang="en-US" dirty="0">
                <a:hlinkClick r:id="rId4" action="ppaction://hlinkfile"/>
              </a:rPr>
              <a:t>indicator7reports.draccess.org</a:t>
            </a:r>
            <a:r>
              <a:rPr lang="en-US" dirty="0"/>
              <a:t>  </a:t>
            </a:r>
          </a:p>
          <a:p>
            <a:pPr>
              <a:buSzTx/>
              <a:buFont typeface="Arial" charset="0"/>
              <a:buChar char="•"/>
            </a:pPr>
            <a:r>
              <a:rPr lang="en-US" dirty="0" smtClean="0"/>
              <a:t>DR Access Project website: </a:t>
            </a:r>
            <a:r>
              <a:rPr lang="en-US" dirty="0" smtClean="0">
                <a:hlinkClick r:id="rId5"/>
              </a:rPr>
              <a:t>www.draccess.org</a:t>
            </a:r>
            <a:r>
              <a:rPr lang="en-US" dirty="0" smtClean="0"/>
              <a:t> </a:t>
            </a:r>
          </a:p>
          <a:p>
            <a:pPr>
              <a:buSzTx/>
              <a:buFont typeface="Arial" charset="0"/>
              <a:buChar char="•"/>
            </a:pPr>
            <a:r>
              <a:rPr lang="en-US" dirty="0" smtClean="0"/>
              <a:t>Any questions?</a:t>
            </a:r>
          </a:p>
          <a:p>
            <a:pPr marL="457200" lvl="1" indent="0">
              <a:buNone/>
            </a:pPr>
            <a:r>
              <a:rPr lang="en-US" dirty="0" smtClean="0"/>
              <a:t>    Email: </a:t>
            </a:r>
            <a:r>
              <a:rPr lang="en-US" dirty="0" smtClean="0">
                <a:hlinkClick r:id="rId6"/>
              </a:rPr>
              <a:t>reports@draccess.org</a:t>
            </a:r>
            <a:endParaRPr lang="en-US" dirty="0"/>
          </a:p>
          <a:p>
            <a:pPr marL="457200" lvl="1" indent="0">
              <a:buNone/>
            </a:pPr>
            <a:r>
              <a:rPr lang="en-US" dirty="0" smtClean="0"/>
              <a:t>    Phone: 1-800-673-9220 Ext. 4</a:t>
            </a:r>
          </a:p>
        </p:txBody>
      </p:sp>
      <p:sp>
        <p:nvSpPr>
          <p:cNvPr id="3686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D725535B-845A-4F9A-BF12-78FA39F6B3F6}" type="slidenum">
              <a:rPr lang="en-US">
                <a:latin typeface="Calibri" pitchFamily="-110" charset="0"/>
              </a:rPr>
              <a:pPr eaLnBrk="1" hangingPunct="1"/>
              <a:t>28</a:t>
            </a:fld>
            <a:endParaRPr lang="en-US">
              <a:latin typeface="Calibri" pitchFamily="-110" charset="0"/>
            </a:endParaRPr>
          </a:p>
        </p:txBody>
      </p:sp>
    </p:spTree>
    <p:custDataLst>
      <p:tags r:id="rId1"/>
    </p:custDataLst>
    <p:extLst>
      <p:ext uri="{BB962C8B-B14F-4D97-AF65-F5344CB8AC3E}">
        <p14:creationId xmlns:p14="http://schemas.microsoft.com/office/powerpoint/2010/main" val="400662042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pPr algn="l"/>
            <a:r>
              <a:rPr lang="en-US" sz="4800" b="1" dirty="0" smtClean="0"/>
              <a:t>   Thank you!</a:t>
            </a:r>
            <a:endParaRPr lang="en-US" sz="4800" b="1" dirty="0"/>
          </a:p>
        </p:txBody>
      </p:sp>
      <p:sp>
        <p:nvSpPr>
          <p:cNvPr id="4" name="Slide Number Placeholder 3"/>
          <p:cNvSpPr>
            <a:spLocks noGrp="1"/>
          </p:cNvSpPr>
          <p:nvPr>
            <p:ph type="sldNum" sz="quarter" idx="12"/>
          </p:nvPr>
        </p:nvSpPr>
        <p:spPr/>
        <p:txBody>
          <a:bodyPr/>
          <a:lstStyle/>
          <a:p>
            <a:fld id="{277742A9-8295-4432-989C-E26E8331DFEE}" type="slidenum">
              <a:rPr lang="en-US" smtClean="0">
                <a:solidFill>
                  <a:srgbClr val="000000"/>
                </a:solidFill>
              </a:rPr>
              <a:pPr/>
              <a:t>29</a:t>
            </a:fld>
            <a:endParaRPr lang="en-US" dirty="0">
              <a:solidFill>
                <a:srgbClr val="000000"/>
              </a:solidFill>
            </a:endParaRPr>
          </a:p>
        </p:txBody>
      </p:sp>
      <p:pic>
        <p:nvPicPr>
          <p:cNvPr id="12" name="Picture 11" descr="Tania 2.jpeg"/>
          <p:cNvPicPr>
            <a:picLocks noChangeAspect="1"/>
          </p:cNvPicPr>
          <p:nvPr/>
        </p:nvPicPr>
        <p:blipFill>
          <a:blip r:embed="rId3"/>
          <a:srcRect l="33125" t="32244" r="22524" b="20449"/>
          <a:stretch>
            <a:fillRect/>
          </a:stretch>
        </p:blipFill>
        <p:spPr>
          <a:xfrm rot="21152882">
            <a:off x="4521271" y="2931757"/>
            <a:ext cx="3429000" cy="25226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48177642"/>
      </p:ext>
    </p:extLst>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1095375" y="0"/>
            <a:ext cx="7896225" cy="1066800"/>
          </a:xfrm>
          <a:ln w="9525"/>
        </p:spPr>
        <p:txBody>
          <a:bodyPr/>
          <a:lstStyle/>
          <a:p>
            <a:r>
              <a:rPr lang="en-US" dirty="0" smtClean="0">
                <a:latin typeface="Arial" charset="0"/>
              </a:rPr>
              <a:t>Agenda </a:t>
            </a:r>
          </a:p>
        </p:txBody>
      </p:sp>
      <p:sp>
        <p:nvSpPr>
          <p:cNvPr id="133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17CDE521-C9F1-4852-9465-B0971C3B36B8}" type="slidenum">
              <a:rPr lang="en-US">
                <a:latin typeface="Calibri" pitchFamily="-110" charset="0"/>
              </a:rPr>
              <a:pPr eaLnBrk="1" hangingPunct="1"/>
              <a:t>3</a:t>
            </a:fld>
            <a:endParaRPr lang="en-US" dirty="0">
              <a:latin typeface="Calibri" pitchFamily="-110" charset="0"/>
            </a:endParaRPr>
          </a:p>
        </p:txBody>
      </p:sp>
      <p:sp>
        <p:nvSpPr>
          <p:cNvPr id="2" name="Content Placeholder 1"/>
          <p:cNvSpPr>
            <a:spLocks noGrp="1"/>
          </p:cNvSpPr>
          <p:nvPr>
            <p:ph idx="1"/>
          </p:nvPr>
        </p:nvSpPr>
        <p:spPr/>
        <p:txBody>
          <a:bodyPr/>
          <a:lstStyle/>
          <a:p>
            <a:pPr>
              <a:buFont typeface="Arial" panose="020B0604020202020204" pitchFamily="34" charset="0"/>
              <a:buChar char="•"/>
            </a:pPr>
            <a:r>
              <a:rPr lang="en-US" sz="3200" dirty="0" smtClean="0"/>
              <a:t>Introductions </a:t>
            </a:r>
          </a:p>
          <a:p>
            <a:pPr>
              <a:buFont typeface="Arial" panose="020B0604020202020204" pitchFamily="34" charset="0"/>
              <a:buChar char="•"/>
            </a:pPr>
            <a:r>
              <a:rPr lang="en-US" sz="3200" dirty="0" smtClean="0"/>
              <a:t>California’s Indicator 7 Reporting to Local Education </a:t>
            </a:r>
            <a:r>
              <a:rPr lang="en-US" sz="3200" dirty="0" smtClean="0"/>
              <a:t>Agencies (LEAs)</a:t>
            </a:r>
            <a:endParaRPr lang="en-US" sz="3200" dirty="0" smtClean="0"/>
          </a:p>
          <a:p>
            <a:pPr>
              <a:buFont typeface="Arial" panose="020B0604020202020204" pitchFamily="34" charset="0"/>
              <a:buChar char="•"/>
            </a:pPr>
            <a:r>
              <a:rPr lang="en-US" sz="3200" dirty="0" smtClean="0"/>
              <a:t>Desired Results Developmental Profile (DRDP, 2015</a:t>
            </a:r>
            <a:r>
              <a:rPr lang="en-US" sz="3200" dirty="0" smtClean="0"/>
              <a:t>) Overview</a:t>
            </a:r>
          </a:p>
          <a:p>
            <a:pPr>
              <a:buFont typeface="Arial" panose="020B0604020202020204" pitchFamily="34" charset="0"/>
              <a:buChar char="•"/>
            </a:pPr>
            <a:r>
              <a:rPr lang="en-US" sz="3200" dirty="0" smtClean="0"/>
              <a:t>Indicator 7 Reports for </a:t>
            </a:r>
            <a:r>
              <a:rPr lang="en-US" sz="3200" dirty="0" smtClean="0"/>
              <a:t>LEAs</a:t>
            </a:r>
            <a:endParaRPr lang="en-US" sz="3200" dirty="0" smtClean="0"/>
          </a:p>
          <a:p>
            <a:pPr>
              <a:buFont typeface="Arial" panose="020B0604020202020204" pitchFamily="34" charset="0"/>
              <a:buChar char="•"/>
            </a:pPr>
            <a:r>
              <a:rPr lang="en-US" sz="3200" dirty="0" smtClean="0"/>
              <a:t>Using the Indicator 7 Reports</a:t>
            </a:r>
          </a:p>
          <a:p>
            <a:pPr>
              <a:buFont typeface="Arial" panose="020B0604020202020204" pitchFamily="34" charset="0"/>
              <a:buChar char="•"/>
            </a:pPr>
            <a:r>
              <a:rPr lang="en-US" sz="3200" dirty="0" smtClean="0"/>
              <a:t>Questions</a:t>
            </a:r>
          </a:p>
          <a:p>
            <a:pPr>
              <a:buFont typeface="Arial" panose="020B0604020202020204" pitchFamily="34" charset="0"/>
              <a:buChar char="•"/>
            </a:pPr>
            <a:endParaRPr lang="en-US" sz="3200" dirty="0"/>
          </a:p>
        </p:txBody>
      </p:sp>
    </p:spTree>
    <p:extLst>
      <p:ext uri="{BB962C8B-B14F-4D97-AF65-F5344CB8AC3E}">
        <p14:creationId xmlns:p14="http://schemas.microsoft.com/office/powerpoint/2010/main" val="944704696"/>
      </p:ext>
    </p:extLst>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California’s Indicator 7 Reporting</a:t>
            </a:r>
            <a:endParaRPr lang="en-US" dirty="0"/>
          </a:p>
        </p:txBody>
      </p:sp>
      <p:sp>
        <p:nvSpPr>
          <p:cNvPr id="3" name="Content Placeholder 2"/>
          <p:cNvSpPr>
            <a:spLocks noGrp="1"/>
          </p:cNvSpPr>
          <p:nvPr>
            <p:ph sz="half" idx="1"/>
          </p:nvPr>
        </p:nvSpPr>
        <p:spPr>
          <a:xfrm>
            <a:off x="304800" y="1371600"/>
            <a:ext cx="8577943" cy="1335974"/>
          </a:xfrm>
        </p:spPr>
        <p:txBody>
          <a:bodyPr/>
          <a:lstStyle/>
          <a:p>
            <a:pPr>
              <a:spcAft>
                <a:spcPts val="1200"/>
              </a:spcAft>
              <a:buFont typeface="Arial" charset="0"/>
              <a:buChar char="•"/>
            </a:pPr>
            <a:r>
              <a:rPr lang="en-US" sz="2400" dirty="0"/>
              <a:t>The </a:t>
            </a:r>
            <a:r>
              <a:rPr lang="en-US" sz="2400" dirty="0"/>
              <a:t>California Department of Education </a:t>
            </a:r>
            <a:r>
              <a:rPr lang="en-US" sz="2400" dirty="0" smtClean="0"/>
              <a:t>(CDE)</a:t>
            </a:r>
            <a:r>
              <a:rPr lang="en-US" sz="2400" dirty="0" smtClean="0"/>
              <a:t>, Special Education Division (SED) </a:t>
            </a:r>
            <a:r>
              <a:rPr lang="en-US" sz="2400" dirty="0" smtClean="0"/>
              <a:t>contracts with the Desired Results Access Project to:</a:t>
            </a:r>
          </a:p>
          <a:p>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45777" y="3389579"/>
            <a:ext cx="3012097" cy="2008065"/>
          </a:xfrm>
        </p:spPr>
      </p:pic>
      <p:sp>
        <p:nvSpPr>
          <p:cNvPr id="4" name="Slide Number Placeholder 3"/>
          <p:cNvSpPr>
            <a:spLocks noGrp="1"/>
          </p:cNvSpPr>
          <p:nvPr>
            <p:ph type="sldNum" sz="quarter" idx="12"/>
          </p:nvPr>
        </p:nvSpPr>
        <p:spPr/>
        <p:txBody>
          <a:bodyPr/>
          <a:lstStyle/>
          <a:p>
            <a:fld id="{277742A9-8295-4432-989C-E26E8331DFEE}" type="slidenum">
              <a:rPr lang="en-US" smtClean="0">
                <a:solidFill>
                  <a:srgbClr val="000000"/>
                </a:solidFill>
              </a:rPr>
              <a:pPr/>
              <a:t>4</a:t>
            </a:fld>
            <a:endParaRPr lang="en-US" dirty="0">
              <a:solidFill>
                <a:srgbClr val="000000"/>
              </a:solidFill>
            </a:endParaRPr>
          </a:p>
        </p:txBody>
      </p:sp>
      <p:sp>
        <p:nvSpPr>
          <p:cNvPr id="2" name="TextBox 1"/>
          <p:cNvSpPr txBox="1"/>
          <p:nvPr/>
        </p:nvSpPr>
        <p:spPr>
          <a:xfrm>
            <a:off x="186047" y="2695699"/>
            <a:ext cx="5359730" cy="4462760"/>
          </a:xfrm>
          <a:prstGeom prst="rect">
            <a:avLst/>
          </a:prstGeom>
          <a:noFill/>
        </p:spPr>
        <p:txBody>
          <a:bodyPr wrap="square" rtlCol="0">
            <a:spAutoFit/>
          </a:bodyPr>
          <a:lstStyle/>
          <a:p>
            <a:pPr marL="800100" lvl="1" indent="-342900">
              <a:spcAft>
                <a:spcPts val="1200"/>
              </a:spcAft>
              <a:buFont typeface="Arial" panose="020B0604020202020204" pitchFamily="34" charset="0"/>
              <a:buChar char="•"/>
            </a:pPr>
            <a:r>
              <a:rPr lang="en-US" sz="2400" dirty="0">
                <a:latin typeface="Calibri" panose="020F0502020204030204" pitchFamily="34" charset="0"/>
              </a:rPr>
              <a:t>Assure the appropriate assessment of children with Individual Family Service Plans (IFSPs) and Individualized Education Program (IEPs) with the DRDP (2015) </a:t>
            </a:r>
          </a:p>
          <a:p>
            <a:pPr marL="800100" lvl="1" indent="-342900">
              <a:spcAft>
                <a:spcPts val="1200"/>
              </a:spcAft>
              <a:buFont typeface="Arial" panose="020B0604020202020204" pitchFamily="34" charset="0"/>
              <a:buChar char="•"/>
            </a:pPr>
            <a:r>
              <a:rPr lang="en-US" sz="2400" dirty="0">
                <a:latin typeface="Calibri" panose="020F0502020204030204" pitchFamily="34" charset="0"/>
              </a:rPr>
              <a:t>Produce the Indicator 7 report for the Part B State Performance Plan (SPP)-Annual Performance Report (APR) using DRDP assessment results</a:t>
            </a:r>
            <a:endParaRPr lang="en-US" sz="2800" dirty="0">
              <a:latin typeface="Calibri" panose="020F0502020204030204" pitchFamily="34" charset="0"/>
            </a:endParaRPr>
          </a:p>
          <a:p>
            <a:endParaRPr lang="en-US" sz="2400" dirty="0">
              <a:latin typeface="Calibri" panose="020F0502020204030204" pitchFamily="34" charset="0"/>
            </a:endParaRPr>
          </a:p>
        </p:txBody>
      </p:sp>
    </p:spTree>
    <p:extLst>
      <p:ext uri="{BB962C8B-B14F-4D97-AF65-F5344CB8AC3E}">
        <p14:creationId xmlns:p14="http://schemas.microsoft.com/office/powerpoint/2010/main" val="1734749148"/>
      </p:ext>
    </p:extLst>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1066799" y="231402"/>
            <a:ext cx="8077201" cy="838200"/>
          </a:xfrm>
          <a:ln w="9525"/>
        </p:spPr>
        <p:txBody>
          <a:bodyPr/>
          <a:lstStyle/>
          <a:p>
            <a:r>
              <a:rPr lang="en-US" sz="3200" dirty="0" smtClean="0">
                <a:latin typeface="Arial" charset="0"/>
              </a:rPr>
              <a:t>The CDE uses the DRDP for Indicator 7</a:t>
            </a:r>
          </a:p>
        </p:txBody>
      </p:sp>
      <p:sp>
        <p:nvSpPr>
          <p:cNvPr id="13315" name="Content Placeholder 3"/>
          <p:cNvSpPr>
            <a:spLocks noGrp="1"/>
          </p:cNvSpPr>
          <p:nvPr>
            <p:ph sz="half" idx="1"/>
          </p:nvPr>
        </p:nvSpPr>
        <p:spPr>
          <a:xfrm>
            <a:off x="161365" y="1371600"/>
            <a:ext cx="4161253" cy="3449782"/>
          </a:xfrm>
        </p:spPr>
        <p:txBody>
          <a:bodyPr/>
          <a:lstStyle/>
          <a:p>
            <a:pPr>
              <a:spcAft>
                <a:spcPts val="1200"/>
              </a:spcAft>
              <a:buFont typeface="Arial" charset="0"/>
              <a:buChar char="•"/>
            </a:pPr>
            <a:r>
              <a:rPr lang="en-US" sz="2400" dirty="0"/>
              <a:t>The </a:t>
            </a:r>
            <a:r>
              <a:rPr lang="en-US" sz="2400" dirty="0" smtClean="0"/>
              <a:t>DRDP </a:t>
            </a:r>
            <a:r>
              <a:rPr lang="en-US" sz="2400" dirty="0"/>
              <a:t>(2015) is an early </a:t>
            </a:r>
            <a:r>
              <a:rPr lang="en-US" sz="2400" dirty="0" smtClean="0"/>
              <a:t>childhood </a:t>
            </a:r>
            <a:r>
              <a:rPr lang="en-US" sz="2400" dirty="0"/>
              <a:t>assessment developed by the </a:t>
            </a:r>
            <a:r>
              <a:rPr lang="en-US" sz="2400" dirty="0" smtClean="0"/>
              <a:t>CDE for </a:t>
            </a:r>
            <a:r>
              <a:rPr lang="en-US" sz="2400" dirty="0"/>
              <a:t>all children birth to five receiving </a:t>
            </a:r>
            <a:r>
              <a:rPr lang="en-US" sz="2400" dirty="0" smtClean="0"/>
              <a:t>CDE services</a:t>
            </a:r>
          </a:p>
          <a:p>
            <a:pPr>
              <a:spcAft>
                <a:spcPts val="1200"/>
              </a:spcAft>
              <a:buFont typeface="Arial" charset="0"/>
              <a:buChar char="•"/>
            </a:pPr>
            <a:r>
              <a:rPr lang="en-US" sz="2400" dirty="0" smtClean="0"/>
              <a:t>SELPAs </a:t>
            </a:r>
            <a:r>
              <a:rPr lang="en-US" sz="2400" dirty="0"/>
              <a:t>report DRDP data twice </a:t>
            </a:r>
            <a:r>
              <a:rPr lang="en-US" sz="2400" dirty="0" smtClean="0"/>
              <a:t>yearly </a:t>
            </a:r>
            <a:r>
              <a:rPr lang="en-US" sz="2400" dirty="0"/>
              <a:t>to the </a:t>
            </a:r>
            <a:r>
              <a:rPr lang="en-US" sz="2400" dirty="0" smtClean="0"/>
              <a:t>CDE, SED. </a:t>
            </a:r>
            <a:endParaRPr lang="en-US" sz="2800" dirty="0" smtClean="0"/>
          </a:p>
          <a:p>
            <a:pPr>
              <a:spcAft>
                <a:spcPts val="1200"/>
              </a:spcAft>
              <a:buFont typeface="Arial" charset="0"/>
              <a:buChar char="•"/>
            </a:pPr>
            <a:endParaRPr lang="en-US" dirty="0" smtClean="0"/>
          </a:p>
          <a:p>
            <a:pPr>
              <a:spcAft>
                <a:spcPts val="1200"/>
              </a:spcAft>
              <a:buFont typeface="Arial" charset="0"/>
              <a:buChar char="•"/>
            </a:pPr>
            <a:endParaRPr lang="en-US" dirty="0" smtClean="0"/>
          </a:p>
          <a:p>
            <a:pPr>
              <a:spcAft>
                <a:spcPts val="1200"/>
              </a:spcAft>
              <a:buFont typeface="Arial" charset="0"/>
              <a:buChar char="•"/>
            </a:pPr>
            <a:endParaRPr lang="en-US" dirty="0" smtClean="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76998" y="3096491"/>
            <a:ext cx="4038600" cy="3028950"/>
          </a:xfrm>
        </p:spPr>
      </p:pic>
      <p:sp>
        <p:nvSpPr>
          <p:cNvPr id="133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17CDE521-C9F1-4852-9465-B0971C3B36B8}" type="slidenum">
              <a:rPr lang="en-US">
                <a:latin typeface="Calibri" pitchFamily="-110" charset="0"/>
              </a:rPr>
              <a:pPr eaLnBrk="1" hangingPunct="1"/>
              <a:t>5</a:t>
            </a:fld>
            <a:endParaRPr lang="en-US" dirty="0">
              <a:latin typeface="Calibri" pitchFamily="-110" charset="0"/>
            </a:endParaRPr>
          </a:p>
        </p:txBody>
      </p:sp>
    </p:spTree>
    <p:extLst>
      <p:ext uri="{BB962C8B-B14F-4D97-AF65-F5344CB8AC3E}">
        <p14:creationId xmlns:p14="http://schemas.microsoft.com/office/powerpoint/2010/main" val="936296833"/>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1095375" y="0"/>
            <a:ext cx="7896225" cy="1066800"/>
          </a:xfrm>
          <a:ln w="9525"/>
        </p:spPr>
        <p:txBody>
          <a:bodyPr/>
          <a:lstStyle/>
          <a:p>
            <a:r>
              <a:rPr lang="en-US" sz="2800" dirty="0" smtClean="0">
                <a:latin typeface="Arial" charset="0"/>
              </a:rPr>
              <a:t>Indicator 7 Results: An Evolution of Sharing</a:t>
            </a:r>
          </a:p>
        </p:txBody>
      </p:sp>
      <p:sp>
        <p:nvSpPr>
          <p:cNvPr id="133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17CDE521-C9F1-4852-9465-B0971C3B36B8}" type="slidenum">
              <a:rPr lang="en-US">
                <a:latin typeface="Calibri" pitchFamily="-110" charset="0"/>
              </a:rPr>
              <a:pPr eaLnBrk="1" hangingPunct="1"/>
              <a:t>6</a:t>
            </a:fld>
            <a:endParaRPr lang="en-US" dirty="0">
              <a:latin typeface="Calibri" pitchFamily="-110" charset="0"/>
            </a:endParaRPr>
          </a:p>
        </p:txBody>
      </p:sp>
      <p:graphicFrame>
        <p:nvGraphicFramePr>
          <p:cNvPr id="4" name="Diagram 3"/>
          <p:cNvGraphicFramePr/>
          <p:nvPr>
            <p:extLst>
              <p:ext uri="{D42A27DB-BD31-4B8C-83A1-F6EECF244321}">
                <p14:modId xmlns:p14="http://schemas.microsoft.com/office/powerpoint/2010/main" val="3673590440"/>
              </p:ext>
            </p:extLst>
          </p:nvPr>
        </p:nvGraphicFramePr>
        <p:xfrm>
          <a:off x="762000" y="1345770"/>
          <a:ext cx="8053754" cy="4773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9870097"/>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2000693"/>
            <a:ext cx="9144000" cy="990600"/>
          </a:xfrm>
        </p:spPr>
        <p:txBody>
          <a:bodyPr/>
          <a:lstStyle/>
          <a:p>
            <a:r>
              <a:rPr lang="en-US" sz="4400" dirty="0" smtClean="0"/>
              <a:t>The DRDP (2015)</a:t>
            </a:r>
            <a:endParaRPr lang="en-US" sz="4400" dirty="0"/>
          </a:p>
        </p:txBody>
      </p:sp>
      <p:sp>
        <p:nvSpPr>
          <p:cNvPr id="5" name="Slide Number Placeholder 4"/>
          <p:cNvSpPr>
            <a:spLocks noGrp="1"/>
          </p:cNvSpPr>
          <p:nvPr>
            <p:ph type="sldNum" sz="quarter" idx="12"/>
          </p:nvPr>
        </p:nvSpPr>
        <p:spPr/>
        <p:txBody>
          <a:bodyPr/>
          <a:lstStyle/>
          <a:p>
            <a:fld id="{93C06E73-E23E-4A0E-9411-7BE13B68CA8C}" type="slidenum">
              <a:rPr lang="en-US" smtClean="0">
                <a:solidFill>
                  <a:srgbClr val="000000"/>
                </a:solidFill>
              </a:rPr>
              <a:pPr/>
              <a:t>7</a:t>
            </a:fld>
            <a:endParaRPr lang="en-US">
              <a:solidFill>
                <a:srgbClr val="00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18" y="3351122"/>
            <a:ext cx="3550528" cy="2744878"/>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5452" y="3351122"/>
            <a:ext cx="3559799" cy="268967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1398600"/>
      </p:ext>
    </p:extLst>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723FE51-A95C-4656-AF44-D58D7F6B39CE}" type="slidenum">
              <a:rPr lang="en-US" smtClean="0">
                <a:solidFill>
                  <a:srgbClr val="000000"/>
                </a:solidFill>
              </a:rPr>
              <a:pPr/>
              <a:t>8</a:t>
            </a:fld>
            <a:endParaRPr lang="en-US">
              <a:solidFill>
                <a:srgbClr val="000000"/>
              </a:solidFill>
            </a:endParaRPr>
          </a:p>
        </p:txBody>
      </p:sp>
      <p:sp>
        <p:nvSpPr>
          <p:cNvPr id="16" name="Title 1"/>
          <p:cNvSpPr txBox="1">
            <a:spLocks/>
          </p:cNvSpPr>
          <p:nvPr/>
        </p:nvSpPr>
        <p:spPr>
          <a:xfrm>
            <a:off x="914401" y="274638"/>
            <a:ext cx="8229600" cy="1143000"/>
          </a:xfrm>
          <a:prstGeom prst="rect">
            <a:avLst/>
          </a:prstGeom>
        </p:spPr>
        <p:txBody>
          <a:bodyPr/>
          <a:lstStyle>
            <a:lvl1pPr algn="l" rtl="0" eaLnBrk="0" fontAlgn="base" hangingPunct="0">
              <a:lnSpc>
                <a:spcPct val="100000"/>
              </a:lnSpc>
              <a:spcBef>
                <a:spcPct val="15000"/>
              </a:spcBef>
              <a:spcAft>
                <a:spcPct val="15000"/>
              </a:spcAft>
              <a:defRPr kumimoji="1" sz="3600">
                <a:solidFill>
                  <a:srgbClr val="006699"/>
                </a:solidFill>
                <a:latin typeface="Calibri" pitchFamily="34" charset="0"/>
                <a:ea typeface="ＭＳ Ｐゴシック" pitchFamily="-111" charset="-128"/>
                <a:cs typeface="+mj-cs"/>
              </a:defRPr>
            </a:lvl1pPr>
            <a:lvl2pPr algn="l" rtl="0" eaLnBrk="0" fontAlgn="base" hangingPunct="0">
              <a:lnSpc>
                <a:spcPct val="75000"/>
              </a:lnSpc>
              <a:spcBef>
                <a:spcPct val="15000"/>
              </a:spcBef>
              <a:spcAft>
                <a:spcPct val="15000"/>
              </a:spcAft>
              <a:defRPr kumimoji="1" sz="3600">
                <a:solidFill>
                  <a:srgbClr val="006699"/>
                </a:solidFill>
                <a:latin typeface="Arial" pitchFamily="-111" charset="0"/>
                <a:ea typeface="ＭＳ Ｐゴシック" pitchFamily="-111" charset="-128"/>
              </a:defRPr>
            </a:lvl2pPr>
            <a:lvl3pPr algn="l" rtl="0" eaLnBrk="0" fontAlgn="base" hangingPunct="0">
              <a:lnSpc>
                <a:spcPct val="75000"/>
              </a:lnSpc>
              <a:spcBef>
                <a:spcPct val="15000"/>
              </a:spcBef>
              <a:spcAft>
                <a:spcPct val="15000"/>
              </a:spcAft>
              <a:defRPr kumimoji="1" sz="3600">
                <a:solidFill>
                  <a:srgbClr val="006699"/>
                </a:solidFill>
                <a:latin typeface="Arial" pitchFamily="-111" charset="0"/>
                <a:ea typeface="ＭＳ Ｐゴシック" pitchFamily="-111" charset="-128"/>
              </a:defRPr>
            </a:lvl3pPr>
            <a:lvl4pPr algn="l" rtl="0" eaLnBrk="0" fontAlgn="base" hangingPunct="0">
              <a:lnSpc>
                <a:spcPct val="75000"/>
              </a:lnSpc>
              <a:spcBef>
                <a:spcPct val="15000"/>
              </a:spcBef>
              <a:spcAft>
                <a:spcPct val="15000"/>
              </a:spcAft>
              <a:defRPr kumimoji="1" sz="3600">
                <a:solidFill>
                  <a:srgbClr val="006699"/>
                </a:solidFill>
                <a:latin typeface="Arial" pitchFamily="-111" charset="0"/>
                <a:ea typeface="ＭＳ Ｐゴシック" pitchFamily="-111" charset="-128"/>
              </a:defRPr>
            </a:lvl4pPr>
            <a:lvl5pPr algn="l" rtl="0" eaLnBrk="0" fontAlgn="base" hangingPunct="0">
              <a:lnSpc>
                <a:spcPct val="75000"/>
              </a:lnSpc>
              <a:spcBef>
                <a:spcPct val="15000"/>
              </a:spcBef>
              <a:spcAft>
                <a:spcPct val="15000"/>
              </a:spcAft>
              <a:defRPr kumimoji="1" sz="3600">
                <a:solidFill>
                  <a:srgbClr val="006699"/>
                </a:solidFill>
                <a:latin typeface="Arial" pitchFamily="-111" charset="0"/>
                <a:ea typeface="ＭＳ Ｐゴシック" pitchFamily="-111" charset="-128"/>
              </a:defRPr>
            </a:lvl5pPr>
            <a:lvl6pPr marL="457200" algn="l" rtl="0" eaLnBrk="0" fontAlgn="base" hangingPunct="0">
              <a:lnSpc>
                <a:spcPct val="75000"/>
              </a:lnSpc>
              <a:spcBef>
                <a:spcPct val="15000"/>
              </a:spcBef>
              <a:spcAft>
                <a:spcPct val="15000"/>
              </a:spcAft>
              <a:defRPr kumimoji="1" sz="3600">
                <a:solidFill>
                  <a:srgbClr val="006699"/>
                </a:solidFill>
                <a:latin typeface="Arial" pitchFamily="-111" charset="0"/>
              </a:defRPr>
            </a:lvl6pPr>
            <a:lvl7pPr marL="914400" algn="l" rtl="0" eaLnBrk="0" fontAlgn="base" hangingPunct="0">
              <a:lnSpc>
                <a:spcPct val="75000"/>
              </a:lnSpc>
              <a:spcBef>
                <a:spcPct val="15000"/>
              </a:spcBef>
              <a:spcAft>
                <a:spcPct val="15000"/>
              </a:spcAft>
              <a:defRPr kumimoji="1" sz="3600">
                <a:solidFill>
                  <a:srgbClr val="006699"/>
                </a:solidFill>
                <a:latin typeface="Arial" pitchFamily="-111" charset="0"/>
              </a:defRPr>
            </a:lvl7pPr>
            <a:lvl8pPr marL="1371600" algn="l" rtl="0" eaLnBrk="0" fontAlgn="base" hangingPunct="0">
              <a:lnSpc>
                <a:spcPct val="75000"/>
              </a:lnSpc>
              <a:spcBef>
                <a:spcPct val="15000"/>
              </a:spcBef>
              <a:spcAft>
                <a:spcPct val="15000"/>
              </a:spcAft>
              <a:defRPr kumimoji="1" sz="3600">
                <a:solidFill>
                  <a:srgbClr val="006699"/>
                </a:solidFill>
                <a:latin typeface="Arial" pitchFamily="-111" charset="0"/>
              </a:defRPr>
            </a:lvl8pPr>
            <a:lvl9pPr marL="1828800" algn="l" rtl="0" eaLnBrk="0" fontAlgn="base" hangingPunct="0">
              <a:lnSpc>
                <a:spcPct val="75000"/>
              </a:lnSpc>
              <a:spcBef>
                <a:spcPct val="15000"/>
              </a:spcBef>
              <a:spcAft>
                <a:spcPct val="15000"/>
              </a:spcAft>
              <a:defRPr kumimoji="1" sz="3600">
                <a:solidFill>
                  <a:srgbClr val="006699"/>
                </a:solidFill>
                <a:latin typeface="Arial" pitchFamily="-111" charset="0"/>
              </a:defRPr>
            </a:lvl9pPr>
          </a:lstStyle>
          <a:p>
            <a:r>
              <a:rPr lang="en-US" dirty="0" smtClean="0"/>
              <a:t>Key Features of the DRDP (2015)</a:t>
            </a:r>
            <a:endParaRPr lang="en-US" dirty="0"/>
          </a:p>
        </p:txBody>
      </p:sp>
      <p:sp>
        <p:nvSpPr>
          <p:cNvPr id="17" name="Content Placeholder 4"/>
          <p:cNvSpPr txBox="1">
            <a:spLocks/>
          </p:cNvSpPr>
          <p:nvPr/>
        </p:nvSpPr>
        <p:spPr>
          <a:xfrm>
            <a:off x="228600" y="1371600"/>
            <a:ext cx="5182704" cy="4491318"/>
          </a:xfrm>
          <a:prstGeom prst="rect">
            <a:avLst/>
          </a:prstGeom>
        </p:spPr>
        <p:txBody>
          <a:bodyPr>
            <a:normAutofit/>
          </a:bodyPr>
          <a:lstStyle>
            <a:lvl1pPr marL="342900" indent="-342900" algn="l" rtl="0" eaLnBrk="0" fontAlgn="base" hangingPunct="0">
              <a:spcBef>
                <a:spcPct val="25000"/>
              </a:spcBef>
              <a:spcAft>
                <a:spcPct val="0"/>
              </a:spcAft>
              <a:buClr>
                <a:srgbClr val="003399"/>
              </a:buClr>
              <a:buSzPct val="65000"/>
              <a:buFont typeface="Monotype Sorts" pitchFamily="-111" charset="2"/>
              <a:buChar char="l"/>
              <a:defRPr kumimoji="1" sz="2800">
                <a:solidFill>
                  <a:schemeClr val="tx1"/>
                </a:solidFill>
                <a:latin typeface="Calibri" pitchFamily="34" charset="0"/>
                <a:ea typeface="ＭＳ Ｐゴシック" pitchFamily="-111" charset="-128"/>
                <a:cs typeface="+mn-cs"/>
              </a:defRPr>
            </a:lvl1pPr>
            <a:lvl2pPr marL="742950" indent="-285750" algn="l" rtl="0" eaLnBrk="0" fontAlgn="base" hangingPunct="0">
              <a:spcBef>
                <a:spcPct val="25000"/>
              </a:spcBef>
              <a:spcAft>
                <a:spcPct val="0"/>
              </a:spcAft>
              <a:buClr>
                <a:srgbClr val="800000"/>
              </a:buClr>
              <a:buFont typeface="Courier New" pitchFamily="-111" charset="0"/>
              <a:buChar char="-"/>
              <a:defRPr kumimoji="1" sz="2400">
                <a:solidFill>
                  <a:schemeClr val="tx1"/>
                </a:solidFill>
                <a:latin typeface="Calibri" pitchFamily="34" charset="0"/>
                <a:ea typeface="ＭＳ Ｐゴシック" pitchFamily="-111" charset="-128"/>
              </a:defRPr>
            </a:lvl2pPr>
            <a:lvl3pPr marL="1143000" indent="-228600" algn="l" rtl="0" eaLnBrk="0" fontAlgn="base" hangingPunct="0">
              <a:spcBef>
                <a:spcPct val="25000"/>
              </a:spcBef>
              <a:spcAft>
                <a:spcPct val="0"/>
              </a:spcAft>
              <a:buClr>
                <a:schemeClr val="accent2"/>
              </a:buClr>
              <a:buFont typeface="Monotype Sorts" pitchFamily="-111" charset="2"/>
              <a:buChar char="w"/>
              <a:defRPr kumimoji="1" sz="2000">
                <a:solidFill>
                  <a:schemeClr val="tx1"/>
                </a:solidFill>
                <a:latin typeface="Calibri" pitchFamily="34" charset="0"/>
                <a:ea typeface="ＭＳ Ｐゴシック" pitchFamily="-111" charset="-128"/>
              </a:defRPr>
            </a:lvl3pPr>
            <a:lvl4pPr marL="1600200" indent="-228600" algn="l" rtl="0" eaLnBrk="0" fontAlgn="base" hangingPunct="0">
              <a:spcBef>
                <a:spcPct val="25000"/>
              </a:spcBef>
              <a:spcAft>
                <a:spcPct val="0"/>
              </a:spcAft>
              <a:buClr>
                <a:schemeClr val="accent2"/>
              </a:buClr>
              <a:buChar char="•"/>
              <a:defRPr kumimoji="1">
                <a:solidFill>
                  <a:schemeClr val="tx1"/>
                </a:solidFill>
                <a:latin typeface="Calibri" pitchFamily="34" charset="0"/>
                <a:ea typeface="ＭＳ Ｐゴシック" pitchFamily="-111" charset="-128"/>
              </a:defRPr>
            </a:lvl4pPr>
            <a:lvl5pPr marL="2057400" indent="-228600" algn="l" rtl="0" eaLnBrk="0" fontAlgn="base" hangingPunct="0">
              <a:spcBef>
                <a:spcPct val="25000"/>
              </a:spcBef>
              <a:spcAft>
                <a:spcPct val="0"/>
              </a:spcAft>
              <a:buClr>
                <a:schemeClr val="accent2"/>
              </a:buClr>
              <a:buChar char="–"/>
              <a:defRPr kumimoji="1" sz="2000">
                <a:solidFill>
                  <a:schemeClr val="tx1"/>
                </a:solidFill>
                <a:latin typeface="Calibri" pitchFamily="34" charset="0"/>
                <a:ea typeface="ＭＳ Ｐゴシック" pitchFamily="-111" charset="-128"/>
              </a:defRPr>
            </a:lvl5pPr>
            <a:lvl6pPr marL="25146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6pPr>
            <a:lvl7pPr marL="29718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7pPr>
            <a:lvl8pPr marL="34290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8pPr>
            <a:lvl9pPr marL="3886200" indent="-228600" algn="l" rtl="0" eaLnBrk="0" fontAlgn="base" hangingPunct="0">
              <a:spcBef>
                <a:spcPct val="25000"/>
              </a:spcBef>
              <a:spcAft>
                <a:spcPct val="0"/>
              </a:spcAft>
              <a:buClr>
                <a:schemeClr val="accent2"/>
              </a:buClr>
              <a:buChar char="–"/>
              <a:defRPr kumimoji="1" sz="2000">
                <a:solidFill>
                  <a:schemeClr val="tx1"/>
                </a:solidFill>
                <a:latin typeface="+mn-lt"/>
                <a:ea typeface="ＭＳ Ｐゴシック" pitchFamily="-111" charset="-128"/>
              </a:defRPr>
            </a:lvl9pPr>
          </a:lstStyle>
          <a:p>
            <a:pPr>
              <a:buFont typeface="Arial" charset="0"/>
              <a:buChar char="•"/>
            </a:pPr>
            <a:r>
              <a:rPr lang="en-US" sz="2000" dirty="0" smtClean="0">
                <a:solidFill>
                  <a:srgbClr val="000000"/>
                </a:solidFill>
                <a:latin typeface="Calibri" charset="0"/>
                <a:ea typeface="ＭＳ Ｐゴシック" charset="0"/>
                <a:cs typeface="Calibri" charset="0"/>
              </a:rPr>
              <a:t>Designed for </a:t>
            </a:r>
            <a:r>
              <a:rPr lang="en-US" sz="2000" b="1" i="1" dirty="0" smtClean="0">
                <a:solidFill>
                  <a:srgbClr val="006699"/>
                </a:solidFill>
                <a:latin typeface="Calibri" charset="0"/>
                <a:ea typeface="ＭＳ Ｐゴシック" charset="0"/>
                <a:cs typeface="Calibri" charset="0"/>
              </a:rPr>
              <a:t>all</a:t>
            </a:r>
            <a:r>
              <a:rPr lang="en-US" sz="2000" dirty="0" smtClean="0">
                <a:solidFill>
                  <a:srgbClr val="000000"/>
                </a:solidFill>
                <a:latin typeface="Calibri" charset="0"/>
                <a:ea typeface="ＭＳ Ｐゴシック" charset="0"/>
                <a:cs typeface="Calibri" charset="0"/>
              </a:rPr>
              <a:t> children</a:t>
            </a:r>
          </a:p>
          <a:p>
            <a:pPr lvl="1" eaLnBrk="1" hangingPunct="1">
              <a:buFont typeface="Arial" charset="0"/>
              <a:buChar char="•"/>
            </a:pPr>
            <a:r>
              <a:rPr lang="en-US" sz="2000" dirty="0">
                <a:solidFill>
                  <a:srgbClr val="000000"/>
                </a:solidFill>
                <a:latin typeface="Calibri" charset="0"/>
                <a:ea typeface="ＭＳ Ｐゴシック" charset="0"/>
                <a:cs typeface="Calibri" charset="0"/>
              </a:rPr>
              <a:t>Developed using </a:t>
            </a:r>
            <a:r>
              <a:rPr lang="en-US" sz="2000" b="1" dirty="0">
                <a:solidFill>
                  <a:srgbClr val="000000"/>
                </a:solidFill>
                <a:latin typeface="Calibri" charset="0"/>
                <a:ea typeface="ＭＳ Ｐゴシック" charset="0"/>
                <a:cs typeface="Calibri" charset="0"/>
              </a:rPr>
              <a:t>universal </a:t>
            </a:r>
            <a:r>
              <a:rPr lang="en-US" sz="2000" b="1" dirty="0" smtClean="0">
                <a:solidFill>
                  <a:srgbClr val="000000"/>
                </a:solidFill>
                <a:latin typeface="Calibri" charset="0"/>
                <a:ea typeface="ＭＳ Ｐゴシック" charset="0"/>
                <a:cs typeface="Calibri" charset="0"/>
              </a:rPr>
              <a:t>design</a:t>
            </a:r>
          </a:p>
          <a:p>
            <a:pPr lvl="1" eaLnBrk="1" hangingPunct="1">
              <a:buFont typeface="Arial" charset="0"/>
              <a:buChar char="•"/>
            </a:pPr>
            <a:r>
              <a:rPr lang="en-US" sz="2000" dirty="0" smtClean="0">
                <a:solidFill>
                  <a:srgbClr val="000000"/>
                </a:solidFill>
                <a:latin typeface="Calibri" charset="0"/>
                <a:ea typeface="ＭＳ Ｐゴシック" charset="0"/>
                <a:cs typeface="Calibri" charset="0"/>
              </a:rPr>
              <a:t>Includes </a:t>
            </a:r>
            <a:r>
              <a:rPr lang="en-US" sz="2000" b="1" dirty="0" smtClean="0">
                <a:solidFill>
                  <a:srgbClr val="000000"/>
                </a:solidFill>
                <a:latin typeface="Calibri" charset="0"/>
                <a:ea typeface="ＭＳ Ｐゴシック" charset="0"/>
                <a:cs typeface="Calibri" charset="0"/>
              </a:rPr>
              <a:t>adaptations</a:t>
            </a:r>
            <a:r>
              <a:rPr lang="en-US" sz="2000" dirty="0" smtClean="0">
                <a:solidFill>
                  <a:srgbClr val="000000"/>
                </a:solidFill>
                <a:latin typeface="Calibri" charset="0"/>
                <a:ea typeface="ＭＳ Ｐゴシック" charset="0"/>
                <a:cs typeface="Calibri" charset="0"/>
              </a:rPr>
              <a:t> for children with disabilities</a:t>
            </a:r>
          </a:p>
          <a:p>
            <a:pPr eaLnBrk="1" hangingPunct="1">
              <a:buFont typeface="Arial" charset="0"/>
              <a:buChar char="•"/>
            </a:pPr>
            <a:r>
              <a:rPr lang="en-US" sz="2000" dirty="0" smtClean="0">
                <a:solidFill>
                  <a:srgbClr val="000000"/>
                </a:solidFill>
                <a:latin typeface="Calibri" charset="0"/>
                <a:ea typeface="ＭＳ Ｐゴシック" charset="0"/>
                <a:cs typeface="Calibri" charset="0"/>
              </a:rPr>
              <a:t>Focuses on </a:t>
            </a:r>
            <a:r>
              <a:rPr lang="en-US" sz="2000" b="1" dirty="0" smtClean="0">
                <a:solidFill>
                  <a:srgbClr val="000000"/>
                </a:solidFill>
                <a:latin typeface="Calibri" charset="0"/>
                <a:ea typeface="ＭＳ Ｐゴシック" charset="0"/>
                <a:cs typeface="Calibri" charset="0"/>
              </a:rPr>
              <a:t>progress</a:t>
            </a:r>
            <a:r>
              <a:rPr lang="en-US" sz="2000" dirty="0" smtClean="0">
                <a:solidFill>
                  <a:srgbClr val="000000"/>
                </a:solidFill>
                <a:latin typeface="Calibri" charset="0"/>
                <a:ea typeface="ＭＳ Ｐゴシック" charset="0"/>
                <a:cs typeface="Calibri" charset="0"/>
              </a:rPr>
              <a:t>, not deficits</a:t>
            </a:r>
          </a:p>
          <a:p>
            <a:pPr eaLnBrk="1" hangingPunct="1">
              <a:buFont typeface="Arial" charset="0"/>
              <a:buChar char="•"/>
            </a:pPr>
            <a:r>
              <a:rPr lang="en-US" sz="2000" dirty="0" smtClean="0">
                <a:solidFill>
                  <a:srgbClr val="000000"/>
                </a:solidFill>
                <a:latin typeface="Calibri" charset="0"/>
                <a:ea typeface="ＭＳ Ｐゴシック" charset="0"/>
                <a:cs typeface="Calibri" charset="0"/>
              </a:rPr>
              <a:t>Is an </a:t>
            </a:r>
            <a:r>
              <a:rPr lang="en-US" sz="2000" b="1" dirty="0" smtClean="0">
                <a:solidFill>
                  <a:srgbClr val="000000"/>
                </a:solidFill>
                <a:latin typeface="Calibri" charset="0"/>
                <a:ea typeface="ＭＳ Ｐゴシック" charset="0"/>
                <a:cs typeface="Calibri" charset="0"/>
              </a:rPr>
              <a:t>authentic</a:t>
            </a:r>
            <a:r>
              <a:rPr lang="en-US" sz="2000" dirty="0" smtClean="0">
                <a:solidFill>
                  <a:srgbClr val="000000"/>
                </a:solidFill>
                <a:latin typeface="Calibri" charset="0"/>
                <a:ea typeface="ＭＳ Ｐゴシック" charset="0"/>
                <a:cs typeface="Calibri" charset="0"/>
              </a:rPr>
              <a:t>, observation-based assessment</a:t>
            </a:r>
          </a:p>
          <a:p>
            <a:pPr>
              <a:buFont typeface="Arial" charset="0"/>
              <a:buChar char="•"/>
            </a:pPr>
            <a:r>
              <a:rPr lang="en-US" sz="2000" dirty="0" smtClean="0">
                <a:solidFill>
                  <a:srgbClr val="000000"/>
                </a:solidFill>
              </a:rPr>
              <a:t>Promotes </a:t>
            </a:r>
            <a:r>
              <a:rPr lang="en-US" sz="2000" b="1" dirty="0" smtClean="0">
                <a:solidFill>
                  <a:srgbClr val="000000"/>
                </a:solidFill>
              </a:rPr>
              <a:t>family participation</a:t>
            </a:r>
          </a:p>
          <a:p>
            <a:pPr eaLnBrk="1" hangingPunct="1">
              <a:buFont typeface="Arial" charset="0"/>
              <a:buChar char="•"/>
            </a:pPr>
            <a:r>
              <a:rPr lang="en-US" sz="2000" dirty="0" smtClean="0">
                <a:solidFill>
                  <a:srgbClr val="000000"/>
                </a:solidFill>
                <a:latin typeface="Calibri" charset="0"/>
                <a:ea typeface="ＭＳ Ｐゴシック" charset="0"/>
                <a:cs typeface="Calibri" charset="0"/>
              </a:rPr>
              <a:t>Provides </a:t>
            </a:r>
            <a:r>
              <a:rPr lang="en-US" sz="2000" b="1" dirty="0" smtClean="0">
                <a:solidFill>
                  <a:srgbClr val="000000"/>
                </a:solidFill>
                <a:latin typeface="Calibri" charset="0"/>
                <a:ea typeface="ＭＳ Ｐゴシック" charset="0"/>
                <a:cs typeface="Calibri" charset="0"/>
              </a:rPr>
              <a:t>reports </a:t>
            </a:r>
            <a:r>
              <a:rPr lang="en-US" sz="2000" dirty="0" smtClean="0">
                <a:solidFill>
                  <a:srgbClr val="000000"/>
                </a:solidFill>
                <a:latin typeface="Calibri" charset="0"/>
                <a:ea typeface="ＭＳ Ｐゴシック" charset="0"/>
                <a:cs typeface="Calibri" charset="0"/>
              </a:rPr>
              <a:t>to teachers</a:t>
            </a:r>
          </a:p>
          <a:p>
            <a:pPr eaLnBrk="1" hangingPunct="1">
              <a:buFont typeface="Arial" charset="0"/>
              <a:buChar char="•"/>
            </a:pPr>
            <a:r>
              <a:rPr lang="en-US" sz="2000" dirty="0" smtClean="0">
                <a:solidFill>
                  <a:srgbClr val="000000"/>
                </a:solidFill>
                <a:latin typeface="Calibri" charset="0"/>
                <a:ea typeface="ＭＳ Ｐゴシック" charset="0"/>
                <a:cs typeface="Calibri" charset="0"/>
              </a:rPr>
              <a:t>Meets federal </a:t>
            </a:r>
            <a:r>
              <a:rPr lang="en-US" sz="2000" b="1" dirty="0" smtClean="0">
                <a:solidFill>
                  <a:srgbClr val="000000"/>
                </a:solidFill>
                <a:latin typeface="Calibri" charset="0"/>
                <a:ea typeface="ＭＳ Ｐゴシック" charset="0"/>
                <a:cs typeface="Calibri" charset="0"/>
              </a:rPr>
              <a:t>accountability </a:t>
            </a:r>
            <a:r>
              <a:rPr lang="en-US" sz="2000" dirty="0" smtClean="0">
                <a:solidFill>
                  <a:srgbClr val="000000"/>
                </a:solidFill>
                <a:latin typeface="Calibri" charset="0"/>
                <a:ea typeface="ＭＳ Ｐゴシック" charset="0"/>
                <a:cs typeface="Calibri" charset="0"/>
              </a:rPr>
              <a:t>requirements:</a:t>
            </a:r>
          </a:p>
          <a:p>
            <a:pPr eaLnBrk="1" hangingPunct="1">
              <a:buFont typeface="Arial" charset="0"/>
              <a:buChar char="•"/>
            </a:pPr>
            <a:r>
              <a:rPr lang="en-US" sz="2000" dirty="0" smtClean="0">
                <a:solidFill>
                  <a:srgbClr val="000000"/>
                </a:solidFill>
                <a:latin typeface="Calibri" charset="0"/>
                <a:ea typeface="ＭＳ Ｐゴシック" charset="0"/>
                <a:cs typeface="Calibri" charset="0"/>
              </a:rPr>
              <a:t>Scaled on a large sample of </a:t>
            </a:r>
            <a:r>
              <a:rPr lang="en-US" sz="2000" b="1" dirty="0" smtClean="0">
                <a:solidFill>
                  <a:srgbClr val="000000"/>
                </a:solidFill>
                <a:latin typeface="Calibri" charset="0"/>
                <a:ea typeface="ＭＳ Ｐゴシック" charset="0"/>
                <a:cs typeface="Calibri" charset="0"/>
              </a:rPr>
              <a:t>California’s children </a:t>
            </a:r>
            <a:r>
              <a:rPr lang="en-US" sz="2000" dirty="0" smtClean="0">
                <a:solidFill>
                  <a:srgbClr val="000000"/>
                </a:solidFill>
                <a:latin typeface="Calibri" charset="0"/>
                <a:ea typeface="ＭＳ Ｐゴシック" charset="0"/>
                <a:cs typeface="Calibri" charset="0"/>
              </a:rPr>
              <a:t>using a Rasch measurement model</a:t>
            </a:r>
          </a:p>
        </p:txBody>
      </p:sp>
      <p:sp>
        <p:nvSpPr>
          <p:cNvPr id="18" name="Slide Number Placeholder 3"/>
          <p:cNvSpPr txBox="1">
            <a:spLocks/>
          </p:cNvSpPr>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defPPr>
              <a:defRPr lang="en-US"/>
            </a:defPPr>
            <a:lvl1pPr marL="0" algn="r" defTabSz="457200" rtl="0" eaLnBrk="1" latinLnBrk="0" hangingPunct="1">
              <a:spcBef>
                <a:spcPct val="50000"/>
              </a:spcBef>
              <a:defRPr sz="1400" kern="1200">
                <a:solidFill>
                  <a:schemeClr val="tx1"/>
                </a:solidFill>
                <a:latin typeface="Calibri" panose="020F0502020204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7742A9-8295-4432-989C-E26E8331DFEE}" type="slidenum">
              <a:rPr lang="en-US" smtClean="0">
                <a:solidFill>
                  <a:prstClr val="black">
                    <a:tint val="75000"/>
                  </a:prstClr>
                </a:solidFill>
              </a:rPr>
              <a:pPr/>
              <a:t>8</a:t>
            </a:fld>
            <a:endParaRPr lang="en-US" dirty="0">
              <a:solidFill>
                <a:prstClr val="black">
                  <a:tint val="75000"/>
                </a:prstClr>
              </a:solidFill>
            </a:endParaRPr>
          </a:p>
        </p:txBody>
      </p:sp>
      <p:pic>
        <p:nvPicPr>
          <p:cNvPr id="19" name="Content Placeholder 3" descr="Screen Shot 2014-09-16 at 1.08.42 PM.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5411304" y="1500808"/>
            <a:ext cx="3535017" cy="2868033"/>
          </a:xfrm>
          <a:prstGeom prst="rect">
            <a:avLst/>
          </a:prstGeom>
          <a:ln>
            <a:solidFill>
              <a:schemeClr val="tx1"/>
            </a:solidFill>
          </a:ln>
          <a:scene3d>
            <a:camera prst="orthographicFront"/>
            <a:lightRig rig="threePt" dir="t"/>
          </a:scene3d>
          <a:sp3d extrusionH="12700">
            <a:bevelT w="50800"/>
            <a:bevelB w="50800"/>
          </a:sp3d>
        </p:spPr>
      </p:pic>
      <p:sp>
        <p:nvSpPr>
          <p:cNvPr id="3" name="TextBox 2"/>
          <p:cNvSpPr txBox="1"/>
          <p:nvPr/>
        </p:nvSpPr>
        <p:spPr>
          <a:xfrm>
            <a:off x="5699635" y="4654210"/>
            <a:ext cx="2958353" cy="757131"/>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dirty="0" smtClean="0"/>
              <a:t>View </a:t>
            </a:r>
            <a:r>
              <a:rPr lang="en-US" dirty="0"/>
              <a:t>at </a:t>
            </a:r>
            <a:endParaRPr lang="en-US" dirty="0" smtClean="0"/>
          </a:p>
          <a:p>
            <a:pPr algn="ctr"/>
            <a:r>
              <a:rPr lang="en-US" dirty="0" smtClean="0">
                <a:hlinkClick r:id="rId4"/>
              </a:rPr>
              <a:t>https://draccess/org</a:t>
            </a:r>
            <a:endParaRPr lang="en-US" dirty="0"/>
          </a:p>
        </p:txBody>
      </p:sp>
    </p:spTree>
    <p:extLst>
      <p:ext uri="{BB962C8B-B14F-4D97-AF65-F5344CB8AC3E}">
        <p14:creationId xmlns:p14="http://schemas.microsoft.com/office/powerpoint/2010/main" val="42517618"/>
      </p:ext>
    </p:extLst>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1095375" y="0"/>
            <a:ext cx="7896225" cy="1066800"/>
          </a:xfrm>
          <a:ln w="9525"/>
        </p:spPr>
        <p:txBody>
          <a:bodyPr/>
          <a:lstStyle/>
          <a:p>
            <a:r>
              <a:rPr lang="en-US" sz="3200" dirty="0" smtClean="0">
                <a:latin typeface="Arial" charset="0"/>
              </a:rPr>
              <a:t>How DRDP data is used to measure progress on the preschool outcomes</a:t>
            </a:r>
          </a:p>
        </p:txBody>
      </p:sp>
      <p:sp>
        <p:nvSpPr>
          <p:cNvPr id="133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17CDE521-C9F1-4852-9465-B0971C3B36B8}" type="slidenum">
              <a:rPr lang="en-US">
                <a:latin typeface="Calibri" pitchFamily="-110" charset="0"/>
              </a:rPr>
              <a:pPr eaLnBrk="1" hangingPunct="1"/>
              <a:t>9</a:t>
            </a:fld>
            <a:endParaRPr lang="en-US" dirty="0">
              <a:latin typeface="Calibri" pitchFamily="-110"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251" y="1219200"/>
            <a:ext cx="4929640" cy="5181600"/>
          </a:xfrm>
          <a:prstGeom prst="rect">
            <a:avLst/>
          </a:prstGeom>
        </p:spPr>
      </p:pic>
    </p:spTree>
    <p:extLst>
      <p:ext uri="{BB962C8B-B14F-4D97-AF65-F5344CB8AC3E}">
        <p14:creationId xmlns:p14="http://schemas.microsoft.com/office/powerpoint/2010/main" val="2127681300"/>
      </p:ext>
    </p:extLst>
  </p:cSld>
  <p:clrMapOvr>
    <a:masterClrMapping/>
  </p:clrMapOvr>
  <p:transition spd="med">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TITLE_TAG" val="What are SELPA Responsibilities Related to DRDP Data Entry and Reporting?"/>
  <p:tag name="AUDIO_ID" val="294"/>
  <p:tag name="ARTICULATE_SLIDE_PAUSE" val="0"/>
  <p:tag name="ARTICULATE_NAV_LEVEL" val="1"/>
  <p:tag name="ARTICULATE_PLAYLIST_ID" val="-1"/>
  <p:tag name="ELAPSEDTIME" val="71.42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T 0-3 ERAP Keynote">
  <a:themeElements>
    <a:clrScheme name="CT 0-3 ERAP Keynote 8">
      <a:dk1>
        <a:srgbClr val="000000"/>
      </a:dk1>
      <a:lt1>
        <a:srgbClr val="FFFFFF"/>
      </a:lt1>
      <a:dk2>
        <a:srgbClr val="3333CC"/>
      </a:dk2>
      <a:lt2>
        <a:srgbClr val="000000"/>
      </a:lt2>
      <a:accent1>
        <a:srgbClr val="6699FF"/>
      </a:accent1>
      <a:accent2>
        <a:srgbClr val="FFCC00"/>
      </a:accent2>
      <a:accent3>
        <a:srgbClr val="FFFFFF"/>
      </a:accent3>
      <a:accent4>
        <a:srgbClr val="000000"/>
      </a:accent4>
      <a:accent5>
        <a:srgbClr val="B8CAFF"/>
      </a:accent5>
      <a:accent6>
        <a:srgbClr val="E7B900"/>
      </a:accent6>
      <a:hlink>
        <a:srgbClr val="669900"/>
      </a:hlink>
      <a:folHlink>
        <a:srgbClr val="99CC00"/>
      </a:folHlink>
    </a:clrScheme>
    <a:fontScheme name="CT 0-3 ERAP Keyno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ea typeface="Arial" pitchFamily="-111" charset="0"/>
            <a:cs typeface="Arial" pitchFamily="-111" charset="0"/>
          </a:defRPr>
        </a:defPPr>
      </a:lstStyle>
    </a:spDef>
    <a:lnDef>
      <a:spPr bwMode="auto">
        <a:xfrm>
          <a:off x="0" y="0"/>
          <a:ext cx="1" cy="1"/>
        </a:xfrm>
        <a:custGeom>
          <a:avLst/>
          <a:gdLst/>
          <a:ahLst/>
          <a:cxnLst/>
          <a:rect l="0" t="0" r="0" b="0"/>
          <a:pathLst/>
        </a:custGeom>
        <a:solidFill>
          <a:srgbClr val="FFFF66"/>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ea typeface="Arial" pitchFamily="-111" charset="0"/>
            <a:cs typeface="Arial" pitchFamily="-111" charset="0"/>
          </a:defRPr>
        </a:defPPr>
      </a:lstStyle>
    </a:lnDef>
  </a:objectDefaults>
  <a:extraClrSchemeLst>
    <a:extraClrScheme>
      <a:clrScheme name="CT 0-3 ERAP Keynote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T 0-3 ERAP Keynote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T 0-3 ERAP Keyno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T 0-3 ERAP Keynote 4">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T 0-3 ERAP Keynote 5">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T 0-3 ERAP Keynote 6">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T 0-3 ERAP Keynote 7">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ECB654"/>
        </a:folHlink>
      </a:clrScheme>
      <a:clrMap bg1="lt1" tx1="dk1" bg2="lt2" tx2="dk2" accent1="accent1" accent2="accent2" accent3="accent3" accent4="accent4" accent5="accent5" accent6="accent6" hlink="hlink" folHlink="folHlink"/>
    </a:extraClrScheme>
    <a:extraClrScheme>
      <a:clrScheme name="CT 0-3 ERAP Keynote 8">
        <a:dk1>
          <a:srgbClr val="000000"/>
        </a:dk1>
        <a:lt1>
          <a:srgbClr val="FFFFFF"/>
        </a:lt1>
        <a:dk2>
          <a:srgbClr val="3333CC"/>
        </a:dk2>
        <a:lt2>
          <a:srgbClr val="000000"/>
        </a:lt2>
        <a:accent1>
          <a:srgbClr val="6699FF"/>
        </a:accent1>
        <a:accent2>
          <a:srgbClr val="FFCC00"/>
        </a:accent2>
        <a:accent3>
          <a:srgbClr val="FFFFFF"/>
        </a:accent3>
        <a:accent4>
          <a:srgbClr val="000000"/>
        </a:accent4>
        <a:accent5>
          <a:srgbClr val="B8CAFF"/>
        </a:accent5>
        <a:accent6>
          <a:srgbClr val="E7B900"/>
        </a:accent6>
        <a:hlink>
          <a:srgbClr val="6699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36943</TotalTime>
  <Words>1170</Words>
  <Application>Microsoft Office PowerPoint</Application>
  <PresentationFormat>On-screen Show (4:3)</PresentationFormat>
  <Paragraphs>176</Paragraphs>
  <Slides>29</Slides>
  <Notes>25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ＭＳ Ｐゴシック</vt:lpstr>
      <vt:lpstr>Arial</vt:lpstr>
      <vt:lpstr>Calibri</vt:lpstr>
      <vt:lpstr>Courier New</vt:lpstr>
      <vt:lpstr>Monotype Sorts</vt:lpstr>
      <vt:lpstr>Times New Roman</vt:lpstr>
      <vt:lpstr>Custom Design</vt:lpstr>
      <vt:lpstr>1_Custom Design</vt:lpstr>
      <vt:lpstr>CT 0-3 ERAP Keynote</vt:lpstr>
      <vt:lpstr>The Desired Results Access Project, Napa County Office of Education California Department of Education, Special Education Division</vt:lpstr>
      <vt:lpstr>Today’s Presenters</vt:lpstr>
      <vt:lpstr>Agenda </vt:lpstr>
      <vt:lpstr>California’s Indicator 7 Reporting</vt:lpstr>
      <vt:lpstr>The CDE uses the DRDP for Indicator 7</vt:lpstr>
      <vt:lpstr>Indicator 7 Results: An Evolution of Sharing</vt:lpstr>
      <vt:lpstr>The DRDP (2015)</vt:lpstr>
      <vt:lpstr>PowerPoint Presentation</vt:lpstr>
      <vt:lpstr>How DRDP data is used to measure progress on the preschool outcomes</vt:lpstr>
      <vt:lpstr>Indicator 7 Reports System for LEAs</vt:lpstr>
      <vt:lpstr>Indicator 7 Reports System for Local Educational Agencies </vt:lpstr>
      <vt:lpstr>Features of the Reports System</vt:lpstr>
      <vt:lpstr>Utility of the Reports System</vt:lpstr>
      <vt:lpstr>PowerPoint Presentation</vt:lpstr>
      <vt:lpstr>State-level Results</vt:lpstr>
      <vt:lpstr>State-level Results by Year</vt:lpstr>
      <vt:lpstr>Select a SELPA</vt:lpstr>
      <vt:lpstr>SELPA-level Results</vt:lpstr>
      <vt:lpstr>SELPA-level Results by Year</vt:lpstr>
      <vt:lpstr>District-level Results</vt:lpstr>
      <vt:lpstr>District-level Results by Year</vt:lpstr>
      <vt:lpstr>Worksheet</vt:lpstr>
      <vt:lpstr>Using the Indicator 7 Reports for LEAs: Perspectives of an LEA Administrator</vt:lpstr>
      <vt:lpstr>Using the Indicator 7 Reports</vt:lpstr>
      <vt:lpstr>Using the Indicator 7 Reports</vt:lpstr>
      <vt:lpstr>Using the Indicator 7 Reports</vt:lpstr>
      <vt:lpstr>Questions?</vt:lpstr>
      <vt:lpstr>Resources and Support</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Patty S</dc:creator>
  <cp:lastModifiedBy>Elizabeth Schroeder</cp:lastModifiedBy>
  <cp:revision>152</cp:revision>
  <cp:lastPrinted>2016-01-20T19:00:27Z</cp:lastPrinted>
  <dcterms:created xsi:type="dcterms:W3CDTF">2015-11-20T16:46:43Z</dcterms:created>
  <dcterms:modified xsi:type="dcterms:W3CDTF">2017-09-06T18:03:08Z</dcterms:modified>
</cp:coreProperties>
</file>