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71" r:id="rId4"/>
    <p:sldId id="274" r:id="rId5"/>
    <p:sldId id="261" r:id="rId6"/>
    <p:sldId id="262" r:id="rId7"/>
    <p:sldId id="263" r:id="rId8"/>
    <p:sldId id="264" r:id="rId9"/>
    <p:sldId id="269" r:id="rId10"/>
    <p:sldId id="267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6018F4-91DA-499C-BDDC-6FB989D81C1F}" type="datetimeFigureOut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BF52B95-1AF6-4B29-B317-F4CAF8112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F281E-354D-4AA1-B614-287EDDD2270A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16D6C-8D9D-443D-ACD6-A2782F075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B416-A7A2-4351-A15C-88A6A3F7DF89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D75EA-46A8-4C16-9217-BA160CCF8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D9DF-6EC8-4EFF-AF13-58ADEDBFC45D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1ED1-F430-4DDF-8A4E-582E9D13C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D697-3B94-433C-91B8-B2929DBE540A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FAD4-65C5-475F-B393-A9EC85AAD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9A520-7411-42FC-8415-BFBF3345F2FD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9ED76-2A17-487E-BD95-753800489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AED9-8F0E-44A3-A55B-93BF00011DF9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BD92-5EF4-446C-99B7-843A0B649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A679B-732C-4752-B804-8793047370CF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D2AB-7C05-4634-AD9F-80956F305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5716-2297-4413-B2C6-805386DA4D44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4C58D-8ECC-4F11-9844-EE842993B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64788-1538-4EC2-A5F7-706777F7D9F3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0E8F2-D727-4EF6-94D6-7A377A7FC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9E86-9BF5-4C80-88B2-303CB9CAD4B2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EA27B-91FE-4068-AA47-A84146E29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A65A-2981-4F4B-807E-82F0922D2EB5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CEDB-AD14-43BD-AD3A-857C935DE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241FFA-6E5E-443E-A02A-8B6AF4F60130}" type="datetime1">
              <a:rPr lang="en-US"/>
              <a:pPr>
                <a:defRPr/>
              </a:pPr>
              <a:t>12/1/2009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D5CB9C-2508-4F70-9F4B-0B3D36B2B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7854950" cy="1524000"/>
          </a:xfrm>
        </p:spPr>
        <p:txBody>
          <a:bodyPr>
            <a:normAutofit/>
          </a:bodyPr>
          <a:lstStyle/>
          <a:p>
            <a:pPr marR="0" algn="ctr">
              <a:lnSpc>
                <a:spcPct val="90000"/>
              </a:lnSpc>
            </a:pPr>
            <a:r>
              <a:rPr lang="en-US" sz="2200" smtClean="0"/>
              <a:t>ECO Center Family Outcomes </a:t>
            </a:r>
          </a:p>
          <a:p>
            <a:pPr marR="0" algn="ctr">
              <a:lnSpc>
                <a:spcPct val="90000"/>
              </a:lnSpc>
            </a:pPr>
            <a:r>
              <a:rPr lang="en-US" sz="2200" smtClean="0"/>
              <a:t>Community of Practice</a:t>
            </a:r>
            <a:br>
              <a:rPr lang="en-US" sz="2200" smtClean="0"/>
            </a:br>
            <a:r>
              <a:rPr lang="en-US" sz="2200" smtClean="0"/>
              <a:t> 11/10/2009</a:t>
            </a:r>
          </a:p>
          <a:p>
            <a:pPr marR="0" algn="ctr">
              <a:lnSpc>
                <a:spcPct val="90000"/>
              </a:lnSpc>
            </a:pPr>
            <a:r>
              <a:rPr lang="en-US" sz="2200" smtClean="0"/>
              <a:t>Angela Deal, DPH; Patrice Neal, FPG; Melanie Long, FSN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5475" y="762000"/>
            <a:ext cx="7851648" cy="2057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 smtClean="0">
                <a:solidFill>
                  <a:schemeClr val="bg1"/>
                </a:solidFill>
              </a:rPr>
              <a:t>NC FAMILY OUTCOMES SURVEY</a:t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PARENT-CALLING</a:t>
            </a:r>
            <a:r>
              <a:rPr lang="en-US" sz="4900" dirty="0" smtClean="0">
                <a:solidFill>
                  <a:schemeClr val="bg1"/>
                </a:solidFill>
              </a:rPr>
              <a:t/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>PILOT PROJECT </a:t>
            </a:r>
            <a:endParaRPr lang="en-US" sz="4900" dirty="0">
              <a:solidFill>
                <a:schemeClr val="bg1"/>
              </a:solidFill>
            </a:endParaRPr>
          </a:p>
        </p:txBody>
      </p:sp>
      <p:pic>
        <p:nvPicPr>
          <p:cNvPr id="14339" name="Picture 7" descr="j03322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819400"/>
            <a:ext cx="13398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6096000"/>
            <a:ext cx="7315200" cy="609600"/>
          </a:xfrm>
          <a:prstGeom prst="rect">
            <a:avLst/>
          </a:prstGeom>
        </p:spPr>
        <p:txBody>
          <a:bodyPr wrap="none" lIns="0" rIns="18288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n-US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>
                <a:latin typeface="Constantia" pitchFamily="18" charset="0"/>
              </a:rPr>
              <a:t>Please do not copy or distribute without permission of authors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30263-13CA-46F3-8814-94211D8A7A9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&gt;80% said it was helpful to get a call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~1/3 said they would not have returned without reminder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&gt; 90% said they understood survey purpose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 63% overall recommended calling in future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dirty="0" smtClean="0"/>
              <a:t>(61% White; 84% Black; 71% Hispanic; 78% Spanish-speaking)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Differences by Ethnicity/Language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Spanish speakers twice as likely to answer no/not sure if they would return survey without call; higher %-age did not understand purpose: 15% (small n) compared to &lt;3% English-speaking; more likely to say survey was too long, not easy to fill out, &amp; took longer to complete</a:t>
            </a:r>
            <a:endParaRPr lang="en-US" sz="2400" dirty="0"/>
          </a:p>
        </p:txBody>
      </p:sp>
      <p:pic>
        <p:nvPicPr>
          <p:cNvPr id="23554" name="Picture 19" descr="C:\Documents and Settings\nealp\Local Settings\Temporary Internet Files\Content.IE5\2LUICZFP\MCj0439824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28600"/>
            <a:ext cx="19050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457200"/>
            <a:ext cx="8229600" cy="1390650"/>
          </a:xfrm>
          <a:prstGeom prst="rect">
            <a:avLst/>
          </a:prstGeom>
        </p:spPr>
        <p:txBody>
          <a:bodyPr lIns="0" rIns="0" bIns="0" anchor="b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0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000" b="1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0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000" b="1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609600"/>
            <a:ext cx="8229600" cy="1390650"/>
          </a:xfrm>
          <a:prstGeom prst="rect">
            <a:avLst/>
          </a:prstGeom>
        </p:spPr>
        <p:txBody>
          <a:bodyPr lIns="0" rIns="0" bIns="0" anchor="b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0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000" b="1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0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000" b="1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381000"/>
            <a:ext cx="8382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What We Learned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Follow-up Evaluation Questions asked to Families by Parent Callers</a:t>
            </a: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27EAD-B7DA-49D2-8D79-F24F1314B7FF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Prelim report to state ICC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Committee review results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Develop recommendations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Present full final report and recommendations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to ICC and EI Branch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Share materials and process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can be adapted across EC agencies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YOUR THOUGHTS, QUESTIONS, IDEAS??</a:t>
            </a:r>
          </a:p>
        </p:txBody>
      </p:sp>
      <p:pic>
        <p:nvPicPr>
          <p:cNvPr id="24579" name="Picture 26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886200"/>
            <a:ext cx="14763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60308-ECA7-49F2-A4AA-5FD19875AE4D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smtClean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315200" cy="54102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b="1" dirty="0" smtClean="0"/>
              <a:t>Angela G. Deal, </a:t>
            </a:r>
            <a:r>
              <a:rPr lang="en-US" sz="1700" dirty="0" smtClean="0"/>
              <a:t>ACSW, LCSW, ITFS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Regional Consultant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Early Intervention Branch, Department of Public Health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1429 E. Marion St., Suite 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Shelby, NC 28150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/>
              <a:t>Angela.deal@dhhs.nc.gov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b="1" dirty="0" smtClean="0"/>
              <a:t>Patrice Neal, </a:t>
            </a:r>
            <a:r>
              <a:rPr lang="en-US" sz="1700" dirty="0" smtClean="0"/>
              <a:t>PhD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Director, NC Collaborative Outcomes Project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FPG Child Development Institute, University of North Carolina at Chapel Hill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521 S. Greensboro Street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Carrboro, NC 27510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/>
              <a:t>nealp@mail.fpg.unc.edu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b="1" dirty="0" smtClean="0"/>
              <a:t>Melanie Long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Parent Co-Chair, NC-ICC Child &amp; Family Outcomes Committee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Family Support Network/HOPE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P. O. Box 5413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</a:rPr>
              <a:t>Hickory, NC 28601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700" dirty="0" smtClean="0"/>
              <a:t>Melanie.p.long@dhhs.nc.gov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6D68A-D7F1-463A-A5B6-27193B9ED57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NC Part C Survey Background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Use NCSEAM family outcome survey -- mailed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Average return rate 20% every year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Returned surveys have not been representative of the population 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2747A-BD5C-463E-9338-2D46D4B6591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dirty="0" smtClean="0"/>
              <a:t>Improvement Strategies </a:t>
            </a:r>
            <a:r>
              <a:rPr lang="en-US" sz="4000" dirty="0" smtClean="0"/>
              <a:t>(APR 2009)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Pre-verify addresses to reduce number of undeliverable surveys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Surveys mailed to families </a:t>
            </a:r>
            <a:r>
              <a:rPr lang="en-US" u="sng" dirty="0" smtClean="0"/>
              <a:t>currently</a:t>
            </a:r>
            <a:r>
              <a:rPr lang="en-US" dirty="0" smtClean="0"/>
              <a:t> receiving services vs. at exit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Postcards hand-delivered by service coordinators to families to be expecting surveys in the mail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Providers asked to also remind families to expect survey in mail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Follow-up with families of minority populations who historically have a low return rate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Requested input from subcommittee of ICC on ways to improve return rate and families’ understanding of the survey process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ECDC5-1B2A-4BCE-9291-18D57D5BDD7A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PILOT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Committee brainstormed multiple options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Selected most feasible: small pilot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Ultimate goal more representative and useful family data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Trained, unbiased, </a:t>
            </a:r>
            <a:r>
              <a:rPr lang="en-US" u="sng" dirty="0" smtClean="0"/>
              <a:t>local</a:t>
            </a:r>
            <a:r>
              <a:rPr lang="en-US" dirty="0" smtClean="0"/>
              <a:t> parents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Provide information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Offer assistance and support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Encourage participation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Determine if approach results in improved return rate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Obtain feedback about survey and process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Collect data on time, expense, usefulness, practicality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Develop recommendations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25921-CFFC-417E-AFE4-196221F14E8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A joint project of:</a:t>
            </a: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NC Collaborative Outcomes Project (GSEG)of the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FPG Child Development Institute at UNC-CH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Child and Family Outcomes Committee of the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NC Interagency Coordinating Council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Family Support Network (FSN)of North Carolina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Family Support Network/HOPE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Family Support Network of Central Carolina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Greensboro and Morganton/Hickory CDSAs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Children’s Developmental </a:t>
            </a:r>
            <a:r>
              <a:rPr lang="en-US" dirty="0" smtClean="0"/>
              <a:t>Services Agencies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in association with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NC Early Intervention Services: Together We Grow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Infant-Toddler Program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AAD81-3328-48D2-9159-E536D230191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180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Site selection (2)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More urban/larger and more rural/smaller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Close ties between CDSAs and local FSN affiliate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Shared staff and on-site presence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Capacity and mission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Willingness to “volunteer”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Training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Previous Support Parent training, incl. Confidentiality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Developed in-depth Caller Guide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Pre- and Post- training at each site (input &amp; feedback)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On-going TA for questions, clarification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0D2E3-064E-4173-9031-5C1B820AEF9A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LOCAL PARENT CALLERS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58200" cy="43894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3 at smaller, more rural site and 5 at larger more urban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One Spanish speaking parent caller at each site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Sent local personalized flyer in advance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Calling times flexible, mainly in evenings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Paid hourly rate by grant partner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Referred to Caller Guide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Key points (‘non-script’, scenarios, resources)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Talked to parent or left message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Used tracking forms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Asked follow-up questions (evaluate pilot)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0483" name="Picture 2" descr="C:\Documents and Settings\nealp\Local Settings\Temporary Internet Files\Content.IE5\1WLSOV3Z\MCj043598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876800"/>
            <a:ext cx="1914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E14C2-48A0-4B8A-A5AB-081449AA0A57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“Detective” work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Obtain replacements as needed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Offer a children’s book as thank-you for answering questions about survey and process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Opportunity for outreach and connections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provide info about local FSN and activities offered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Shared thoughts and opinions on pilot</a:t>
            </a:r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600" dirty="0" smtClean="0"/>
              <a:t>Challenges: Unable to contact</a:t>
            </a:r>
          </a:p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sz="2600" dirty="0" smtClean="0"/>
              <a:t>		</a:t>
            </a:r>
            <a:r>
              <a:rPr lang="en-US" dirty="0" smtClean="0"/>
              <a:t>wrong/disconnected phone #s, no voicemail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Highlights: Appreciative parents</a:t>
            </a:r>
          </a:p>
        </p:txBody>
      </p:sp>
      <p:pic>
        <p:nvPicPr>
          <p:cNvPr id="21507" name="Picture 3" descr="C:\Documents and Settings\nealp\Local Settings\Temporary Internet Files\Content.IE5\U06BOEOJ\MCj041593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495800"/>
            <a:ext cx="13525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LOCAL PARENT CALLERS</a:t>
            </a:r>
            <a:endParaRPr lang="en-US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7FA37-3FB3-4EF3-BE45-3037686E863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~ </a:t>
            </a:r>
            <a:r>
              <a:rPr lang="en-US" sz="3000" dirty="0" smtClean="0"/>
              <a:t>1000</a:t>
            </a:r>
            <a:r>
              <a:rPr lang="en-US" dirty="0" smtClean="0"/>
              <a:t> calls were made (~ 600 families on both call lists)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75% successful </a:t>
            </a:r>
            <a:r>
              <a:rPr lang="en-US" sz="2400" dirty="0" smtClean="0"/>
              <a:t>(40% spoke to parent; 35% left message)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US" sz="2400" u="sng" dirty="0" smtClean="0"/>
              <a:t>RETURN RATE INCREASED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Site 1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34.1% 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Previous year: 14%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increase of 143%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Site 2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26.7%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Previous year: 19%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increase of 41%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State average = 21.1%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National average = overall 33%; NCSEAM 31%; census 32%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                               mailed: distributed 26%; returned 30%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2531" name="Picture 19" descr="C:\Documents and Settings\nealp\Local Settings\Temporary Internet Files\Content.IE5\2LUICZFP\MCj0439824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5313" y="-152400"/>
            <a:ext cx="2198687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4AB8E-AA18-4380-8BDE-E97C086F61E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vert="horz" lIns="0" rIns="18288">
        <a:normAutofit fontScale="92500" lnSpcReduction="10000"/>
      </a:bodyPr>
      <a:lstStyle>
        <a:defPPr marL="0" marR="45720" indent="0" algn="ctr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chemeClr val="accent3"/>
          </a:buClr>
          <a:buSzPct val="95000"/>
          <a:buFont typeface="Wingdings 2"/>
          <a:buNone/>
          <a:tabLst/>
          <a:defRPr kumimoji="0" sz="2800" b="0" i="0" u="none" strike="noStrike" kern="1200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701</Words>
  <Application>Microsoft Office PowerPoint</Application>
  <PresentationFormat>On-screen Show (4:3)</PresentationFormat>
  <Paragraphs>153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Constantia</vt:lpstr>
      <vt:lpstr>Arial</vt:lpstr>
      <vt:lpstr>Calibri</vt:lpstr>
      <vt:lpstr>Wingdings 2</vt:lpstr>
      <vt:lpstr>Wingdings</vt:lpstr>
      <vt:lpstr>Comic Sans MS</vt:lpstr>
      <vt:lpstr>Flow</vt:lpstr>
      <vt:lpstr>Flow</vt:lpstr>
      <vt:lpstr>Flow</vt:lpstr>
      <vt:lpstr>Flow</vt:lpstr>
      <vt:lpstr>Slide 1</vt:lpstr>
      <vt:lpstr>NC Part C Survey Background</vt:lpstr>
      <vt:lpstr>Improvement Strategies (APR 2009)</vt:lpstr>
      <vt:lpstr>PILOT PROJECT</vt:lpstr>
      <vt:lpstr>COLLABORATION </vt:lpstr>
      <vt:lpstr>PREPARATION</vt:lpstr>
      <vt:lpstr>LOCAL PARENT CALLERS</vt:lpstr>
      <vt:lpstr> </vt:lpstr>
      <vt:lpstr>What We Learned</vt:lpstr>
      <vt:lpstr>What We Learned Follow-up Evaluation Questions asked to Families by Parent Callers</vt:lpstr>
      <vt:lpstr>Next Steps</vt:lpstr>
      <vt:lpstr>Contact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fpg</dc:creator>
  <cp:lastModifiedBy>mraspa</cp:lastModifiedBy>
  <cp:revision>53</cp:revision>
  <dcterms:created xsi:type="dcterms:W3CDTF">2009-10-06T14:06:47Z</dcterms:created>
  <dcterms:modified xsi:type="dcterms:W3CDTF">2009-12-01T19:06:12Z</dcterms:modified>
</cp:coreProperties>
</file>