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22"/>
  </p:notesMasterIdLst>
  <p:handoutMasterIdLst>
    <p:handoutMasterId r:id="rId23"/>
  </p:handoutMasterIdLst>
  <p:sldIdLst>
    <p:sldId id="454" r:id="rId7"/>
    <p:sldId id="359" r:id="rId8"/>
    <p:sldId id="317" r:id="rId9"/>
    <p:sldId id="318" r:id="rId10"/>
    <p:sldId id="319" r:id="rId11"/>
    <p:sldId id="320" r:id="rId12"/>
    <p:sldId id="315" r:id="rId13"/>
    <p:sldId id="438" r:id="rId14"/>
    <p:sldId id="437" r:id="rId15"/>
    <p:sldId id="441" r:id="rId16"/>
    <p:sldId id="440" r:id="rId17"/>
    <p:sldId id="445" r:id="rId18"/>
    <p:sldId id="446" r:id="rId19"/>
    <p:sldId id="439" r:id="rId20"/>
    <p:sldId id="444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A200A2"/>
    <a:srgbClr val="660066"/>
    <a:srgbClr val="AD4572"/>
    <a:srgbClr val="FFE7E7"/>
    <a:srgbClr val="006600"/>
    <a:srgbClr val="FFFF99"/>
    <a:srgbClr val="FDCBF2"/>
    <a:srgbClr val="D9ECFF"/>
    <a:srgbClr val="2D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9" autoAdjust="0"/>
    <p:restoredTop sz="78102" autoAdjust="0"/>
  </p:normalViewPr>
  <p:slideViewPr>
    <p:cSldViewPr snapToGrid="0">
      <p:cViewPr>
        <p:scale>
          <a:sx n="40" d="100"/>
          <a:sy n="40" d="100"/>
        </p:scale>
        <p:origin x="-965" y="-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637" y="-10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47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Illustration  of 5 Possible Paths  </a:t>
            </a:r>
          </a:p>
        </c:rich>
      </c:tx>
      <c:layout>
        <c:manualLayout>
          <c:xMode val="edge"/>
          <c:yMode val="edge"/>
          <c:x val="0.20286659316427783"/>
          <c:y val="2.0969855832241154E-2"/>
        </c:manualLayout>
      </c:layout>
      <c:overlay val="0"/>
      <c:spPr>
        <a:noFill/>
        <a:ln w="2685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81587651598677"/>
          <c:y val="0.17562254259501967"/>
          <c:w val="0.68908489525909589"/>
          <c:h val="0.4626474442988204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Maintained functioning comparable to age peers</c:v>
                </c:pt>
              </c:strCache>
            </c:strRef>
          </c:tx>
          <c:spPr>
            <a:ln w="40288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Sheet1!$B$1:$BI$1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Sheet1!$B$2:$BI$2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Achieved functioning comparable to age peers</c:v>
                </c:pt>
              </c:strCache>
            </c:strRef>
          </c:tx>
          <c:spPr>
            <a:ln w="40288">
              <a:solidFill>
                <a:srgbClr val="FFCC99"/>
              </a:solidFill>
              <a:prstDash val="solid"/>
            </a:ln>
          </c:spPr>
          <c:marker>
            <c:symbol val="none"/>
          </c:marker>
          <c:cat>
            <c:numRef>
              <c:f>Sheet1!$B$1:$BI$1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Sheet1!$B$3:$BI$3</c:f>
              <c:numCache>
                <c:formatCode>General</c:formatCode>
                <c:ptCount val="60"/>
                <c:pt idx="0">
                  <c:v>0.8</c:v>
                </c:pt>
                <c:pt idx="1">
                  <c:v>1.6</c:v>
                </c:pt>
                <c:pt idx="2">
                  <c:v>2.4</c:v>
                </c:pt>
                <c:pt idx="3">
                  <c:v>3.2</c:v>
                </c:pt>
                <c:pt idx="4">
                  <c:v>4</c:v>
                </c:pt>
                <c:pt idx="5">
                  <c:v>4.8</c:v>
                </c:pt>
                <c:pt idx="6">
                  <c:v>5.6</c:v>
                </c:pt>
                <c:pt idx="7">
                  <c:v>6.4</c:v>
                </c:pt>
                <c:pt idx="8">
                  <c:v>7.2</c:v>
                </c:pt>
                <c:pt idx="9">
                  <c:v>8</c:v>
                </c:pt>
                <c:pt idx="10">
                  <c:v>8.8000000000000007</c:v>
                </c:pt>
                <c:pt idx="11">
                  <c:v>9.6</c:v>
                </c:pt>
                <c:pt idx="12">
                  <c:v>10.4</c:v>
                </c:pt>
                <c:pt idx="13">
                  <c:v>11.2</c:v>
                </c:pt>
                <c:pt idx="14">
                  <c:v>12</c:v>
                </c:pt>
                <c:pt idx="15">
                  <c:v>12.8</c:v>
                </c:pt>
                <c:pt idx="16">
                  <c:v>13.6</c:v>
                </c:pt>
                <c:pt idx="17">
                  <c:v>14.4</c:v>
                </c:pt>
                <c:pt idx="18">
                  <c:v>15.2</c:v>
                </c:pt>
                <c:pt idx="19">
                  <c:v>16</c:v>
                </c:pt>
                <c:pt idx="20">
                  <c:v>16.8</c:v>
                </c:pt>
                <c:pt idx="21">
                  <c:v>17.600000000000001</c:v>
                </c:pt>
                <c:pt idx="22">
                  <c:v>18.399999999999999</c:v>
                </c:pt>
                <c:pt idx="23">
                  <c:v>19</c:v>
                </c:pt>
                <c:pt idx="24">
                  <c:v>19.600000000000001</c:v>
                </c:pt>
                <c:pt idx="25">
                  <c:v>20.2</c:v>
                </c:pt>
                <c:pt idx="26">
                  <c:v>20.8</c:v>
                </c:pt>
                <c:pt idx="27">
                  <c:v>21.6</c:v>
                </c:pt>
                <c:pt idx="28">
                  <c:v>22.4</c:v>
                </c:pt>
                <c:pt idx="29">
                  <c:v>23.2</c:v>
                </c:pt>
                <c:pt idx="30">
                  <c:v>24</c:v>
                </c:pt>
                <c:pt idx="31">
                  <c:v>24.9</c:v>
                </c:pt>
                <c:pt idx="32">
                  <c:v>25.8</c:v>
                </c:pt>
                <c:pt idx="33">
                  <c:v>26.7</c:v>
                </c:pt>
                <c:pt idx="34">
                  <c:v>27.5</c:v>
                </c:pt>
                <c:pt idx="35">
                  <c:v>28.5</c:v>
                </c:pt>
                <c:pt idx="36">
                  <c:v>29.5</c:v>
                </c:pt>
                <c:pt idx="37">
                  <c:v>30.6</c:v>
                </c:pt>
                <c:pt idx="38">
                  <c:v>31.7</c:v>
                </c:pt>
                <c:pt idx="39">
                  <c:v>32.9</c:v>
                </c:pt>
                <c:pt idx="40">
                  <c:v>34.1</c:v>
                </c:pt>
                <c:pt idx="41">
                  <c:v>35.200000000000003</c:v>
                </c:pt>
                <c:pt idx="42">
                  <c:v>36.4</c:v>
                </c:pt>
                <c:pt idx="43">
                  <c:v>37.700000000000003</c:v>
                </c:pt>
                <c:pt idx="44">
                  <c:v>39</c:v>
                </c:pt>
                <c:pt idx="45">
                  <c:v>40.299999999999997</c:v>
                </c:pt>
                <c:pt idx="46">
                  <c:v>41.6</c:v>
                </c:pt>
                <c:pt idx="47">
                  <c:v>42.9</c:v>
                </c:pt>
                <c:pt idx="48">
                  <c:v>44.2</c:v>
                </c:pt>
                <c:pt idx="49">
                  <c:v>45.5</c:v>
                </c:pt>
                <c:pt idx="50">
                  <c:v>46.8</c:v>
                </c:pt>
                <c:pt idx="51">
                  <c:v>49</c:v>
                </c:pt>
                <c:pt idx="52">
                  <c:v>50.3</c:v>
                </c:pt>
                <c:pt idx="53">
                  <c:v>52.3</c:v>
                </c:pt>
                <c:pt idx="54">
                  <c:v>53.6</c:v>
                </c:pt>
                <c:pt idx="55">
                  <c:v>54.9</c:v>
                </c:pt>
                <c:pt idx="56">
                  <c:v>56.2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Moved nearer functioning comparable to age peers</c:v>
                </c:pt>
              </c:strCache>
            </c:strRef>
          </c:tx>
          <c:spPr>
            <a:ln w="4028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Sheet1!$B$1:$BI$1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Sheet1!$B$4:$BI$4</c:f>
              <c:numCache>
                <c:formatCode>General</c:formatCode>
                <c:ptCount val="6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9.25</c:v>
                </c:pt>
                <c:pt idx="18">
                  <c:v>10</c:v>
                </c:pt>
                <c:pt idx="19">
                  <c:v>10.75</c:v>
                </c:pt>
                <c:pt idx="20">
                  <c:v>11.5</c:v>
                </c:pt>
                <c:pt idx="21">
                  <c:v>12.25</c:v>
                </c:pt>
                <c:pt idx="22">
                  <c:v>13</c:v>
                </c:pt>
                <c:pt idx="23">
                  <c:v>13.75</c:v>
                </c:pt>
                <c:pt idx="24">
                  <c:v>14.5</c:v>
                </c:pt>
                <c:pt idx="25">
                  <c:v>15.25</c:v>
                </c:pt>
                <c:pt idx="26">
                  <c:v>16</c:v>
                </c:pt>
                <c:pt idx="27">
                  <c:v>16.75</c:v>
                </c:pt>
                <c:pt idx="28">
                  <c:v>17.5</c:v>
                </c:pt>
                <c:pt idx="29">
                  <c:v>18.25</c:v>
                </c:pt>
                <c:pt idx="30">
                  <c:v>19</c:v>
                </c:pt>
                <c:pt idx="31">
                  <c:v>19.75</c:v>
                </c:pt>
                <c:pt idx="32">
                  <c:v>20.5</c:v>
                </c:pt>
                <c:pt idx="33">
                  <c:v>21.25</c:v>
                </c:pt>
                <c:pt idx="34">
                  <c:v>22</c:v>
                </c:pt>
                <c:pt idx="35">
                  <c:v>22.75</c:v>
                </c:pt>
                <c:pt idx="36">
                  <c:v>23.5</c:v>
                </c:pt>
                <c:pt idx="37">
                  <c:v>24.25</c:v>
                </c:pt>
                <c:pt idx="38">
                  <c:v>25</c:v>
                </c:pt>
                <c:pt idx="39">
                  <c:v>25.75</c:v>
                </c:pt>
                <c:pt idx="40">
                  <c:v>26.5</c:v>
                </c:pt>
                <c:pt idx="41">
                  <c:v>27.25</c:v>
                </c:pt>
                <c:pt idx="42">
                  <c:v>28</c:v>
                </c:pt>
                <c:pt idx="43">
                  <c:v>28.75</c:v>
                </c:pt>
                <c:pt idx="44">
                  <c:v>29.5</c:v>
                </c:pt>
                <c:pt idx="45">
                  <c:v>31</c:v>
                </c:pt>
                <c:pt idx="46">
                  <c:v>31.75</c:v>
                </c:pt>
                <c:pt idx="47">
                  <c:v>32.5</c:v>
                </c:pt>
                <c:pt idx="48">
                  <c:v>33.25</c:v>
                </c:pt>
                <c:pt idx="49">
                  <c:v>34</c:v>
                </c:pt>
                <c:pt idx="50">
                  <c:v>34.75</c:v>
                </c:pt>
                <c:pt idx="51">
                  <c:v>35.5</c:v>
                </c:pt>
                <c:pt idx="52">
                  <c:v>36.25</c:v>
                </c:pt>
                <c:pt idx="53">
                  <c:v>37</c:v>
                </c:pt>
                <c:pt idx="54">
                  <c:v>37.75</c:v>
                </c:pt>
                <c:pt idx="55">
                  <c:v>38.5</c:v>
                </c:pt>
                <c:pt idx="56">
                  <c:v>39.25</c:v>
                </c:pt>
                <c:pt idx="57">
                  <c:v>40</c:v>
                </c:pt>
                <c:pt idx="58">
                  <c:v>40.75</c:v>
                </c:pt>
                <c:pt idx="59">
                  <c:v>41.5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Made progress; no change in trajectory</c:v>
                </c:pt>
              </c:strCache>
            </c:strRef>
          </c:tx>
          <c:spPr>
            <a:ln w="40288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Sheet1!$B$1:$BI$1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Sheet1!$B$5:$BI$5</c:f>
              <c:numCache>
                <c:formatCode>General</c:formatCode>
                <c:ptCount val="6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  <c:pt idx="20">
                  <c:v>10.5</c:v>
                </c:pt>
                <c:pt idx="21">
                  <c:v>11</c:v>
                </c:pt>
                <c:pt idx="22">
                  <c:v>11.5</c:v>
                </c:pt>
                <c:pt idx="23">
                  <c:v>12</c:v>
                </c:pt>
                <c:pt idx="24">
                  <c:v>12.5</c:v>
                </c:pt>
                <c:pt idx="25">
                  <c:v>13</c:v>
                </c:pt>
                <c:pt idx="26">
                  <c:v>13.5</c:v>
                </c:pt>
                <c:pt idx="27">
                  <c:v>14</c:v>
                </c:pt>
                <c:pt idx="28">
                  <c:v>14.5</c:v>
                </c:pt>
                <c:pt idx="29">
                  <c:v>15</c:v>
                </c:pt>
                <c:pt idx="30">
                  <c:v>15.5</c:v>
                </c:pt>
                <c:pt idx="31">
                  <c:v>16</c:v>
                </c:pt>
                <c:pt idx="32">
                  <c:v>16.5</c:v>
                </c:pt>
                <c:pt idx="33">
                  <c:v>17</c:v>
                </c:pt>
                <c:pt idx="34">
                  <c:v>17.5</c:v>
                </c:pt>
                <c:pt idx="35">
                  <c:v>18</c:v>
                </c:pt>
                <c:pt idx="36">
                  <c:v>18.5</c:v>
                </c:pt>
                <c:pt idx="37">
                  <c:v>19</c:v>
                </c:pt>
                <c:pt idx="38">
                  <c:v>19.5</c:v>
                </c:pt>
                <c:pt idx="39">
                  <c:v>20</c:v>
                </c:pt>
                <c:pt idx="40">
                  <c:v>20.5</c:v>
                </c:pt>
                <c:pt idx="41">
                  <c:v>21</c:v>
                </c:pt>
                <c:pt idx="42">
                  <c:v>21.5</c:v>
                </c:pt>
                <c:pt idx="43">
                  <c:v>22</c:v>
                </c:pt>
                <c:pt idx="44">
                  <c:v>22.5</c:v>
                </c:pt>
                <c:pt idx="45">
                  <c:v>23</c:v>
                </c:pt>
                <c:pt idx="46">
                  <c:v>23.5</c:v>
                </c:pt>
                <c:pt idx="47">
                  <c:v>24</c:v>
                </c:pt>
                <c:pt idx="48">
                  <c:v>24.5</c:v>
                </c:pt>
                <c:pt idx="49">
                  <c:v>25</c:v>
                </c:pt>
                <c:pt idx="50">
                  <c:v>25.5</c:v>
                </c:pt>
                <c:pt idx="51">
                  <c:v>26</c:v>
                </c:pt>
                <c:pt idx="52">
                  <c:v>26.5</c:v>
                </c:pt>
                <c:pt idx="53">
                  <c:v>27</c:v>
                </c:pt>
                <c:pt idx="54">
                  <c:v>27.5</c:v>
                </c:pt>
                <c:pt idx="55">
                  <c:v>28</c:v>
                </c:pt>
                <c:pt idx="56">
                  <c:v>28.5</c:v>
                </c:pt>
                <c:pt idx="57">
                  <c:v>29</c:v>
                </c:pt>
                <c:pt idx="58">
                  <c:v>29.5</c:v>
                </c:pt>
                <c:pt idx="59">
                  <c:v>30</c:v>
                </c:pt>
              </c:numCache>
            </c:numRef>
          </c:val>
          <c:smooth val="1"/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Did not make progress</c:v>
                </c:pt>
              </c:strCache>
            </c:strRef>
          </c:tx>
          <c:spPr>
            <a:ln w="40288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Sheet1!$B$1:$BI$1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Sheet1!$B$6:$BI$6</c:f>
              <c:numCache>
                <c:formatCode>General</c:formatCode>
                <c:ptCount val="6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276736"/>
        <c:axId val="190278656"/>
      </c:lineChart>
      <c:catAx>
        <c:axId val="19027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18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 in Months</a:t>
                </a:r>
              </a:p>
            </c:rich>
          </c:tx>
          <c:layout>
            <c:manualLayout>
              <c:xMode val="edge"/>
              <c:yMode val="edge"/>
              <c:x val="0.38809261300992276"/>
              <c:y val="0.66710353866317162"/>
            </c:manualLayout>
          </c:layout>
          <c:overlay val="0"/>
          <c:spPr>
            <a:noFill/>
            <a:ln w="2685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29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1031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2786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0278656"/>
        <c:scaling>
          <c:orientation val="minMax"/>
        </c:scaling>
        <c:delete val="0"/>
        <c:axPos val="l"/>
        <c:majorGridlines>
          <c:spPr>
            <a:ln w="3357">
              <a:solidFill>
                <a:srgbClr val="0000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718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Score</a:t>
                </a:r>
              </a:p>
            </c:rich>
          </c:tx>
          <c:layout>
            <c:manualLayout>
              <c:xMode val="edge"/>
              <c:yMode val="edge"/>
              <c:x val="7.2767364939360521E-2"/>
              <c:y val="0.34469200524246396"/>
            </c:manualLayout>
          </c:layout>
          <c:overlay val="0"/>
          <c:spPr>
            <a:noFill/>
            <a:ln w="2685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29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148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276736"/>
        <c:crosses val="autoZero"/>
        <c:crossBetween val="between"/>
      </c:valAx>
      <c:spPr>
        <a:noFill/>
        <a:ln w="13429">
          <a:solidFill>
            <a:srgbClr val="0000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366041896361629"/>
          <c:y val="0.78505897771952815"/>
          <c:w val="0.6251378169790518"/>
          <c:h val="0.20707732634338138"/>
        </c:manualLayout>
      </c:layout>
      <c:overlay val="0"/>
      <c:spPr>
        <a:noFill/>
        <a:ln w="13429">
          <a:solidFill>
            <a:srgbClr val="0000FF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  <a:ln w="13429">
      <a:solidFill>
        <a:srgbClr val="0000FF"/>
      </a:solidFill>
      <a:prstDash val="solid"/>
    </a:ln>
  </c:spPr>
  <c:txPr>
    <a:bodyPr/>
    <a:lstStyle/>
    <a:p>
      <a:pPr>
        <a:defRPr sz="1718" b="1" i="0" u="none" strike="noStrike" baseline="0">
          <a:solidFill>
            <a:srgbClr val="FFFF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Part </a:t>
            </a:r>
            <a:r>
              <a:rPr lang="en-US" sz="2800" dirty="0" smtClean="0"/>
              <a:t>C </a:t>
            </a:r>
            <a:r>
              <a:rPr lang="en-US" sz="2800" dirty="0"/>
              <a:t>National Data, 2010-11* </a:t>
            </a:r>
          </a:p>
        </c:rich>
      </c:tx>
      <c:layout>
        <c:manualLayout>
          <c:xMode val="edge"/>
          <c:yMode val="edge"/>
          <c:x val="0.26665680324991226"/>
          <c:y val="1.72204724409448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- best data'!$F$3</c:f>
              <c:strCache>
                <c:ptCount val="1"/>
                <c:pt idx="0">
                  <c:v>Social relationships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'Graphs - best data'!$E$4:$E$5</c:f>
              <c:strCache>
                <c:ptCount val="2"/>
                <c:pt idx="0">
                  <c:v>Substantially increased their rate of growth</c:v>
                </c:pt>
                <c:pt idx="1">
                  <c:v>Exited within age expectations</c:v>
                </c:pt>
              </c:strCache>
            </c:strRef>
          </c:cat>
          <c:val>
            <c:numRef>
              <c:f>'Graphs - best data'!$F$4:$F$5</c:f>
              <c:numCache>
                <c:formatCode>0.0</c:formatCode>
                <c:ptCount val="2"/>
                <c:pt idx="0">
                  <c:v>68.099563624317028</c:v>
                </c:pt>
                <c:pt idx="1">
                  <c:v>60.591960736332283</c:v>
                </c:pt>
              </c:numCache>
            </c:numRef>
          </c:val>
        </c:ser>
        <c:ser>
          <c:idx val="1"/>
          <c:order val="1"/>
          <c:tx>
            <c:strRef>
              <c:f>'Graphs - best data'!$G$3</c:f>
              <c:strCache>
                <c:ptCount val="1"/>
                <c:pt idx="0">
                  <c:v>Knowledge and skills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'Graphs - best data'!$E$4:$E$5</c:f>
              <c:strCache>
                <c:ptCount val="2"/>
                <c:pt idx="0">
                  <c:v>Substantially increased their rate of growth</c:v>
                </c:pt>
                <c:pt idx="1">
                  <c:v>Exited within age expectations</c:v>
                </c:pt>
              </c:strCache>
            </c:strRef>
          </c:cat>
          <c:val>
            <c:numRef>
              <c:f>'Graphs - best data'!$G$4:$G$5</c:f>
              <c:numCache>
                <c:formatCode>0.0</c:formatCode>
                <c:ptCount val="2"/>
                <c:pt idx="0">
                  <c:v>72.863357436894574</c:v>
                </c:pt>
                <c:pt idx="1">
                  <c:v>54.79774871067977</c:v>
                </c:pt>
              </c:numCache>
            </c:numRef>
          </c:val>
        </c:ser>
        <c:ser>
          <c:idx val="2"/>
          <c:order val="2"/>
          <c:tx>
            <c:strRef>
              <c:f>'Graphs - best data'!$H$3</c:f>
              <c:strCache>
                <c:ptCount val="1"/>
                <c:pt idx="0">
                  <c:v>Action to meet needs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'Graphs - best data'!$E$4:$E$5</c:f>
              <c:strCache>
                <c:ptCount val="2"/>
                <c:pt idx="0">
                  <c:v>Substantially increased their rate of growth</c:v>
                </c:pt>
                <c:pt idx="1">
                  <c:v>Exited within age expectations</c:v>
                </c:pt>
              </c:strCache>
            </c:strRef>
          </c:cat>
          <c:val>
            <c:numRef>
              <c:f>'Graphs - best data'!$H$4:$H$5</c:f>
              <c:numCache>
                <c:formatCode>0.0</c:formatCode>
                <c:ptCount val="2"/>
                <c:pt idx="0">
                  <c:v>73.036341123784112</c:v>
                </c:pt>
                <c:pt idx="1">
                  <c:v>59.033242992423361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525568"/>
        <c:axId val="206527104"/>
      </c:barChart>
      <c:catAx>
        <c:axId val="206525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527104"/>
        <c:crosses val="autoZero"/>
        <c:auto val="1"/>
        <c:lblAlgn val="ctr"/>
        <c:lblOffset val="100"/>
        <c:noMultiLvlLbl val="0"/>
      </c:catAx>
      <c:valAx>
        <c:axId val="2065271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en-US" sz="1800" dirty="0" smtClean="0"/>
                  <a:t>%</a:t>
                </a:r>
                <a:endParaRPr lang="en-US" sz="1800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6525568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1600">
              <a:solidFill>
                <a:schemeClr val="accent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78435" y="30521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Early Childhood Outcome Center</a:t>
            </a:r>
          </a:p>
          <a:p>
            <a:pPr>
              <a:defRPr/>
            </a:pPr>
            <a:r>
              <a:rPr lang="en-US" dirty="0" smtClean="0"/>
              <a:t>October 2012</a:t>
            </a:r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5E29F761-B9A7-4138-A148-9337CDD6F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2CDB4CB-2F11-4A3C-B3DA-57FEFAFB6CBA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68" y="4414519"/>
            <a:ext cx="5610865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7" tIns="46289" rIns="92577" bIns="462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DE5D2B-5546-44E8-BFB2-32E668F91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19453-113B-4CC0-AB0A-003B56F6E941}" type="slidenum">
              <a:rPr lang="en-US"/>
              <a:pPr/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7FE95-5300-4E9F-AFFB-E6DE1B4277B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1183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7" tIns="46289" rIns="92577" bIns="46289" anchor="b"/>
          <a:lstStyle/>
          <a:p>
            <a:pPr algn="r" eaLnBrk="1" hangingPunct="1"/>
            <a:fld id="{943ADB1E-9EC5-45DA-99A2-12CF88D2F87A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F6F76-045D-42B7-B7B3-55D68F9BD7B7}" type="slidenum">
              <a:rPr lang="en-US"/>
              <a:pPr/>
              <a:t>3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6150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4177"/>
            <a:ext cx="5611565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A4236-022B-431E-96FA-351462F6D7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4" y="4415791"/>
            <a:ext cx="51409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27" indent="-232927">
              <a:spcBef>
                <a:spcPct val="0"/>
              </a:spcBef>
            </a:pPr>
            <a:r>
              <a:rPr lang="en-US" dirty="0" smtClean="0"/>
              <a:t>States set targets on the Summary Statements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E5D2B-5546-44E8-BFB2-32E668F911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50CE-30BA-4152-9877-D9B3548CD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C2FD-56E2-44FF-A27A-5EA43B900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3FCF-6D4B-4F4F-BAEB-9624E78AF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984C-1894-46A7-9675-681A8CE94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9D31-ADFA-4DEE-B728-77A48DE8D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50DC-BB22-434B-ABD5-12534D959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0533-0EE1-41EB-A65A-47ABBD32B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863C-C3A0-44D8-A32C-7B8D02CD9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B670-83FA-4EC8-AD97-0AC0B81C4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2B6B-D82C-452A-9A99-AA7B700B3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C0DA7E-46CF-49FF-9E3B-6C99ED157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550E8ADC-2C14-428C-9BCA-B5A925BCC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E567-73E2-41FB-9A6C-603C2605A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AF79-E7AF-4D06-B43F-9F7E83C1C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F035-818E-4D16-A3BB-37EBB1BB3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E5B-D871-4307-A3A7-BB881E19C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9307-165B-4902-A617-CD3C52E3D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6D23-AB05-4790-8B16-4F4249EBE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548F-C5A2-4E86-A79E-C299E4B7A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793037" cy="5554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61F9FD-C371-41DD-8250-5DA2DF7FB9E8}" type="datetime1">
              <a:rPr lang="en-US"/>
              <a:pPr/>
              <a:t>11/1/2012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Early Childhood Outcomes Center</a:t>
            </a: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9531-5B42-4FEA-BAC7-6D6828748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A499-BF77-414B-AAFA-CF1A63678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5F4D-1312-4E28-A43A-F5E217EDA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10D2728-FD41-405A-B59C-03D634F50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D73F-6F36-4601-B851-88CB59BB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8730-7297-4B10-AAD2-9CB552BA5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F133-A152-41E5-A939-741F1915E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EE6A-0B7E-40D8-AE3B-FF869AF57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446D-CB8A-43BE-83E3-BCA5E343E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ED39-FE75-41CE-AEB8-BFE0A0D3B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D598-A7E3-4B63-BDFC-ADD926B11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305A-A9FC-4492-96FC-A56697324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88C225C6-F9DD-4058-ADF7-F69B94B30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D4B1-7F2D-4536-B3CA-FB3C9CB9A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758-164C-4805-95BA-A5BD5402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D17E-C2C8-4D63-8897-873BB7903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6DCF-DFF0-437B-81D2-C8805331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943E-4E48-4DBC-BD87-B3DAEC160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B4B4-C031-4D6D-86D8-07E088C51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A6D3-408A-4C12-BF2A-7C1E43666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2B69-1265-42D7-B061-87A8A2B50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95C1-1272-4D69-9762-69B2A626C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25003ACF-98AC-4D7E-8B7E-9D4400FA9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D33A-EFD0-4A9E-8BB8-EC479A074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0E6C-0C3A-4D4B-AE15-E907E717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5A1-647E-42EB-BF4C-56B965BD9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4590-7EE2-4827-8232-792D85396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D26F-4D3A-44FB-B96B-9925CE7F6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A759-AE43-4C10-9F33-8FBFFBE79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3134-82E5-42A2-A8EC-4000692E3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A2D0-4843-4054-AD29-53CE92486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04EA-97B9-4445-A745-C9021F31E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B855-E35F-43C4-9A62-A4AD6989F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C739-82EC-4CDD-8251-CC7232B38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FBED-C92B-49BF-B631-BCF7E1444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BBFD97A8-F9B9-4091-8794-14703CA5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 orient="vert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A68403D-29B6-4F0C-86B8-FD68709C6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02B6E61-516A-456C-A568-9E54C31CB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  <p:sldLayoutId id="2147484807" r:id="rId10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71D17292-4921-4331-BEFF-062AA5B92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C2F28B2C-CA60-4CEA-B4B3-9435A63CE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F804CC7-5619-4030-B192-25DE9E205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/>
              <a:t>Embedding </a:t>
            </a:r>
            <a:r>
              <a:rPr lang="en-US" sz="4000" i="1" dirty="0" smtClean="0"/>
              <a:t>Child </a:t>
            </a:r>
            <a:r>
              <a:rPr lang="en-US" sz="4000" i="1" dirty="0"/>
              <a:t>and Family Outcomes into </a:t>
            </a:r>
            <a:r>
              <a:rPr lang="en-US" sz="4000" i="1" dirty="0" smtClean="0"/>
              <a:t>Practice –</a:t>
            </a:r>
            <a:br>
              <a:rPr lang="en-US" sz="4000" i="1" dirty="0" smtClean="0"/>
            </a:br>
            <a:r>
              <a:rPr lang="en-US" sz="4000" i="1" dirty="0" smtClean="0"/>
              <a:t>Part 4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200" i="1" dirty="0" smtClean="0">
                <a:solidFill>
                  <a:srgbClr val="C00000"/>
                </a:solidFill>
              </a:rPr>
              <a:t>Kathy Hebbeler</a:t>
            </a:r>
            <a:br>
              <a:rPr lang="en-US" sz="3200" i="1" dirty="0" smtClean="0">
                <a:solidFill>
                  <a:srgbClr val="C00000"/>
                </a:solidFill>
              </a:rPr>
            </a:br>
            <a:r>
              <a:rPr lang="en-US" sz="3200" i="1" dirty="0" smtClean="0">
                <a:solidFill>
                  <a:srgbClr val="C00000"/>
                </a:solidFill>
              </a:rPr>
              <a:t>ECO at SRI International</a:t>
            </a:r>
            <a:br>
              <a:rPr lang="en-US" sz="3200" i="1" dirty="0" smtClean="0">
                <a:solidFill>
                  <a:srgbClr val="C00000"/>
                </a:solidFill>
              </a:rPr>
            </a:b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Early Childhood Outcomes Center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5486399"/>
            <a:ext cx="8077200" cy="584775"/>
          </a:xfrm>
          <a:prstGeom prst="rect">
            <a:avLst/>
          </a:prstGeom>
          <a:solidFill>
            <a:srgbClr val="D9ECFF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Webinar for the Massachusetts ICC Retreat</a:t>
            </a:r>
          </a:p>
          <a:p>
            <a:r>
              <a:rPr lang="en-US" sz="1600" dirty="0" smtClean="0"/>
              <a:t>October 3,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3785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6364188"/>
            <a:ext cx="488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*Based on 36 States with the highest quality data.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690563"/>
            <a:ext cx="7615237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549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6364188"/>
            <a:ext cx="488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*Based on 36 States with the highest quality data.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71550"/>
            <a:ext cx="8467725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301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50850"/>
            <a:ext cx="8272463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392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14363"/>
            <a:ext cx="79803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963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77838"/>
            <a:ext cx="8321675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1954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Early Childhood Outcomes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30238"/>
            <a:ext cx="7993063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206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dobe Hebrew" pitchFamily="18" charset="-79"/>
            </a:endParaRPr>
          </a:p>
        </p:txBody>
      </p:sp>
      <p:sp>
        <p:nvSpPr>
          <p:cNvPr id="25605" name="Subtitle 1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dobe Hebrew" pitchFamily="18" charset="-79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dobe Hebrew" pitchFamily="18" charset="-79"/>
              </a:rPr>
              <a:t>The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dobe Hebrew" pitchFamily="18" charset="-79"/>
              </a:rPr>
              <a:t>National Data on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dobe Hebrew" pitchFamily="18" charset="-79"/>
              </a:rPr>
              <a:t>Child Outcomes for EI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dobe Hebrew" pitchFamily="18" charset="-79"/>
              </a:rPr>
              <a:t>and ECSE 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dobe Hebrew" pitchFamily="18" charset="-79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dobe Hebrew" pitchFamily="18" charset="-79"/>
              </a:rPr>
              <a:t>for 2010-11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dobe Hebrew" pitchFamily="18" charset="-79"/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dobe Hebrew" pitchFamily="18" charset="-79"/>
            </a:endParaRPr>
          </a:p>
        </p:txBody>
      </p:sp>
      <p:sp>
        <p:nvSpPr>
          <p:cNvPr id="5" name="Subtitle 11"/>
          <p:cNvSpPr txBox="1">
            <a:spLocks/>
          </p:cNvSpPr>
          <p:nvPr/>
        </p:nvSpPr>
        <p:spPr bwMode="auto">
          <a:xfrm>
            <a:off x="1828800" y="3810000"/>
            <a:ext cx="26670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009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OSEP Reporting Categories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3733800"/>
          </a:xfrm>
          <a:ln/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Percentage of children who: 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a.	Did not improve functioning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b.	Improved functioning, but not sufficient to move nearer to functioning comparable to same-aged peers 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c.	Improved functioning to a level nearer to same-aged peers but did not reach it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d.	Improved functioning to reach a level comparable to same-aged peers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e.	Maintained functioning at a level comparable to same-aged peers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81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Early Childhood Outcomes Center</a:t>
            </a:r>
            <a:endParaRPr lang="en-US">
              <a:latin typeface="Arial" charset="0"/>
            </a:endParaRPr>
          </a:p>
        </p:txBody>
      </p:sp>
      <p:sp>
        <p:nvSpPr>
          <p:cNvPr id="999428" name="Text Box 4"/>
          <p:cNvSpPr txBox="1">
            <a:spLocks noChangeArrowheads="1"/>
          </p:cNvSpPr>
          <p:nvPr/>
        </p:nvSpPr>
        <p:spPr bwMode="auto">
          <a:xfrm>
            <a:off x="1524000" y="5943600"/>
            <a:ext cx="60198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FFFF66"/>
                </a:solidFill>
                <a:latin typeface="Verdana" pitchFamily="34" charset="0"/>
              </a:rPr>
              <a:t>3 outcomes x 5 “measures” = 15 numbers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/>
          </p:nvPr>
        </p:nvGraphicFramePr>
        <p:xfrm>
          <a:off x="889000" y="338835"/>
          <a:ext cx="7321550" cy="616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r>
              <a:rPr lang="en-US" sz="3200" dirty="0" smtClean="0"/>
              <a:t>      The Summary Statements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600" dirty="0" smtClean="0"/>
              <a:t>Of those children who entered the program below age expectations in each outcome, the percent who substantially increased their rate of growth by the time they turned 3 [6] years of age or exited the program.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600" dirty="0" smtClean="0"/>
              <a:t>The percent of children who were functioning within age expectations in each outcome by the time they turned 3 [6] years of age or exited the program.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524000" cy="16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55637"/>
            <a:ext cx="8229600" cy="563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State Approaches to Outcomes Data, 2009-10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514600"/>
          <a:ext cx="8229600" cy="351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7333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Approach 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Part C 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(56 states/jurisdictions)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Preschool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(59 states/jurisdictions) </a:t>
                      </a:r>
                      <a:endParaRPr lang="en-US" sz="1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363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COS* 7 pt. scale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41/56 (73</a:t>
                      </a:r>
                      <a:r>
                        <a:rPr lang="en-US" sz="2000" kern="1200" dirty="0" smtClean="0"/>
                        <a:t>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37/59 </a:t>
                      </a:r>
                      <a:r>
                        <a:rPr lang="en-US" sz="2000" kern="1200" dirty="0"/>
                        <a:t>(</a:t>
                      </a:r>
                      <a:r>
                        <a:rPr lang="en-US" sz="2000" kern="1200" dirty="0" smtClean="0"/>
                        <a:t>63%) </a:t>
                      </a:r>
                      <a:endParaRPr lang="en-US" sz="2000" dirty="0"/>
                    </a:p>
                  </a:txBody>
                  <a:tcPr/>
                </a:tc>
              </a:tr>
              <a:tr h="6363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One tool statewide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7/56 (13</a:t>
                      </a:r>
                      <a:r>
                        <a:rPr lang="en-US" sz="2000" kern="1200" dirty="0" smtClean="0"/>
                        <a:t>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/>
                        <a:t>9/59 </a:t>
                      </a:r>
                      <a:r>
                        <a:rPr lang="en-US" sz="2000" kern="1200" dirty="0"/>
                        <a:t>(15%) </a:t>
                      </a:r>
                      <a:endParaRPr lang="en-US" sz="2000" dirty="0"/>
                    </a:p>
                  </a:txBody>
                  <a:tcPr/>
                </a:tc>
              </a:tr>
              <a:tr h="83281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Publishers’ online analysis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3/56 (5</a:t>
                      </a:r>
                      <a:r>
                        <a:rPr lang="en-US" sz="2000" kern="1200" dirty="0" smtClean="0"/>
                        <a:t>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6/59 (10</a:t>
                      </a:r>
                      <a:r>
                        <a:rPr lang="en-US" sz="2000" kern="1200" dirty="0" smtClean="0"/>
                        <a:t>%)</a:t>
                      </a:r>
                      <a:endParaRPr lang="en-US" sz="2000" dirty="0"/>
                    </a:p>
                  </a:txBody>
                  <a:tcPr/>
                </a:tc>
              </a:tr>
              <a:tr h="6363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Other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5/56 (9%)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/>
                        <a:t>7/59 (12%)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57200" y="2514600"/>
            <a:ext cx="8229600" cy="35814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1600" dirty="0" smtClean="0"/>
              <a:t>Child Outcomes Summary Rating</a:t>
            </a:r>
            <a:endParaRPr lang="en-US" sz="1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197352"/>
          </a:xfrm>
        </p:spPr>
        <p:txBody>
          <a:bodyPr/>
          <a:lstStyle/>
          <a:p>
            <a:r>
              <a:rPr lang="en-US" dirty="0" smtClean="0"/>
              <a:t>States are in various stages with regard to building their child outcomes measurement systems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Some phrased in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Some changed approaches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33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Outcomes:  What we know</a:t>
            </a:r>
            <a:endParaRPr lang="en-US" dirty="0"/>
          </a:p>
        </p:txBody>
      </p:sp>
      <p:pic>
        <p:nvPicPr>
          <p:cNvPr id="7" name="Picture 6" descr="MC900089724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870">
            <a:off x="7344618" y="3211834"/>
            <a:ext cx="1232527" cy="1445310"/>
          </a:xfrm>
          <a:prstGeom prst="rect">
            <a:avLst/>
          </a:prstGeom>
        </p:spPr>
      </p:pic>
      <p:pic>
        <p:nvPicPr>
          <p:cNvPr id="284673" name="Picture 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7124">
            <a:off x="6259677" y="4655047"/>
            <a:ext cx="1345792" cy="13738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9605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86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71475"/>
            <a:ext cx="755967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976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87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28289"/>
              </p:ext>
            </p:extLst>
          </p:nvPr>
        </p:nvGraphicFramePr>
        <p:xfrm>
          <a:off x="292100" y="7488130"/>
          <a:ext cx="7975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6405257"/>
            <a:ext cx="514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*Based on 39 states with highest quality data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628650"/>
            <a:ext cx="79803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530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5908&quot;&gt;&lt;property id=&quot;20148&quot; value=&quot;5&quot;/&gt;&lt;property id=&quot;20300&quot; value=&quot;Slide 3 - &amp;quot;OSEP Reporting Categories&amp;quot;&quot;/&gt;&lt;property id=&quot;20307&quot; value=&quot;317&quot;/&gt;&lt;/object&gt;&lt;object type=&quot;3&quot; unique_id=&quot;15909&quot;&gt;&lt;property id=&quot;20148&quot; value=&quot;5&quot;/&gt;&lt;property id=&quot;20300&quot; value=&quot;Slide 4&quot;/&gt;&lt;property id=&quot;20307&quot; value=&quot;318&quot;/&gt;&lt;/object&gt;&lt;object type=&quot;3&quot; unique_id=&quot;15910&quot;&gt;&lt;property id=&quot;20148&quot; value=&quot;5&quot;/&gt;&lt;property id=&quot;20300&quot; value=&quot;Slide 5 - &amp;quot;      The Summary Statements&amp;quot;&quot;/&gt;&lt;property id=&quot;20307&quot; value=&quot;319&quot;/&gt;&lt;/object&gt;&lt;object type=&quot;3&quot; unique_id=&quot;15911&quot;&gt;&lt;property id=&quot;20148&quot; value=&quot;5&quot;/&gt;&lt;property id=&quot;20300&quot; value=&quot;Slide 6 - &amp;quot;State Approaches to Outcomes Data, 2009-10&amp;quot;&quot;/&gt;&lt;property id=&quot;20307&quot; value=&quot;320&quot;/&gt;&lt;/object&gt;&lt;object type=&quot;3&quot; unique_id=&quot;15913&quot;&gt;&lt;property id=&quot;20148&quot; value=&quot;5&quot;/&gt;&lt;property id=&quot;20300&quot; value=&quot;Slide 7&quot;/&gt;&lt;property id=&quot;20307&quot; value=&quot;315&quot;/&gt;&lt;/object&gt;&lt;object type=&quot;3&quot; unique_id=&quot;19022&quot;&gt;&lt;property id=&quot;20148&quot; value=&quot;5&quot;/&gt;&lt;property id=&quot;20300&quot; value=&quot;Slide 1 - &amp;quot;Embedding Child and Family Outcomes into Practice –&amp;#x0D;&amp;#x0A;Part 4&amp;#x0D;&amp;#x0A;&amp;#x0D;&amp;#x0A;Kathy Hebbeler&amp;#x0D;&amp;#x0A;ECO at SRI International&amp;#x0D;&amp;#x0A;&amp;quot;&quot;/&gt;&lt;property id=&quot;20307&quot; value=&quot;454&quot;/&gt;&lt;/object&gt;&lt;object type=&quot;3&quot; unique_id=&quot;19100&quot;&gt;&lt;property id=&quot;20148&quot; value=&quot;5&quot;/&gt;&lt;property id=&quot;20300&quot; value=&quot;Slide 2&quot;/&gt;&lt;property id=&quot;20307&quot; value=&quot;359&quot;/&gt;&lt;/object&gt;&lt;object type=&quot;3&quot; unique_id=&quot;19101&quot;&gt;&lt;property id=&quot;20148&quot; value=&quot;5&quot;/&gt;&lt;property id=&quot;20300&quot; value=&quot;Slide 8&quot;/&gt;&lt;property id=&quot;20307&quot; value=&quot;438&quot;/&gt;&lt;/object&gt;&lt;object type=&quot;3&quot; unique_id=&quot;19102&quot;&gt;&lt;property id=&quot;20148&quot; value=&quot;5&quot;/&gt;&lt;property id=&quot;20300&quot; value=&quot;Slide 9&quot;/&gt;&lt;property id=&quot;20307&quot; value=&quot;437&quot;/&gt;&lt;/object&gt;&lt;object type=&quot;3&quot; unique_id=&quot;19103&quot;&gt;&lt;property id=&quot;20148&quot; value=&quot;5&quot;/&gt;&lt;property id=&quot;20300&quot; value=&quot;Slide 10&quot;/&gt;&lt;property id=&quot;20307&quot; value=&quot;441&quot;/&gt;&lt;/object&gt;&lt;object type=&quot;3&quot; unique_id=&quot;19104&quot;&gt;&lt;property id=&quot;20148&quot; value=&quot;5&quot;/&gt;&lt;property id=&quot;20300&quot; value=&quot;Slide 11&quot;/&gt;&lt;property id=&quot;20307&quot; value=&quot;440&quot;/&gt;&lt;/object&gt;&lt;object type=&quot;3&quot; unique_id=&quot;19105&quot;&gt;&lt;property id=&quot;20148&quot; value=&quot;5&quot;/&gt;&lt;property id=&quot;20300&quot; value=&quot;Slide 12&quot;/&gt;&lt;property id=&quot;20307&quot; value=&quot;445&quot;/&gt;&lt;/object&gt;&lt;object type=&quot;3&quot; unique_id=&quot;19106&quot;&gt;&lt;property id=&quot;20148&quot; value=&quot;5&quot;/&gt;&lt;property id=&quot;20300&quot; value=&quot;Slide 13&quot;/&gt;&lt;property id=&quot;20307&quot; value=&quot;446&quot;/&gt;&lt;/object&gt;&lt;object type=&quot;3&quot; unique_id=&quot;19107&quot;&gt;&lt;property id=&quot;20148&quot; value=&quot;5&quot;/&gt;&lt;property id=&quot;20300&quot; value=&quot;Slide 14&quot;/&gt;&lt;property id=&quot;20307&quot; value=&quot;439&quot;/&gt;&lt;/object&gt;&lt;object type=&quot;3&quot; unique_id=&quot;19108&quot;&gt;&lt;property id=&quot;20148&quot; value=&quot;5&quot;/&gt;&lt;property id=&quot;20300&quot; value=&quot;Slide 15&quot;/&gt;&lt;property id=&quot;20307&quot; value=&quot;4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29352</TotalTime>
  <Words>330</Words>
  <Application>Microsoft Office PowerPoint</Application>
  <PresentationFormat>On-screen Show (4:3)</PresentationFormat>
  <Paragraphs>78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Embedding Child and Family Outcomes into Practice – Part 4  Kathy Hebbeler ECO at SRI International </vt:lpstr>
      <vt:lpstr>PowerPoint Presentation</vt:lpstr>
      <vt:lpstr>OSEP Reporting Categories</vt:lpstr>
      <vt:lpstr>PowerPoint Presentation</vt:lpstr>
      <vt:lpstr>      The Summary Statements</vt:lpstr>
      <vt:lpstr>State Approaches to Outcomes Data, 2009-10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Kathy Hebbeler</cp:lastModifiedBy>
  <cp:revision>803</cp:revision>
  <cp:lastPrinted>2012-10-03T01:26:56Z</cp:lastPrinted>
  <dcterms:created xsi:type="dcterms:W3CDTF">2008-03-27T18:39:34Z</dcterms:created>
  <dcterms:modified xsi:type="dcterms:W3CDTF">2012-11-01T22:43:23Z</dcterms:modified>
</cp:coreProperties>
</file>