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42"/>
  </p:notesMasterIdLst>
  <p:handoutMasterIdLst>
    <p:handoutMasterId r:id="rId43"/>
  </p:handoutMasterIdLst>
  <p:sldIdLst>
    <p:sldId id="454" r:id="rId7"/>
    <p:sldId id="379" r:id="rId8"/>
    <p:sldId id="378" r:id="rId9"/>
    <p:sldId id="377" r:id="rId10"/>
    <p:sldId id="404" r:id="rId11"/>
    <p:sldId id="381" r:id="rId12"/>
    <p:sldId id="464" r:id="rId13"/>
    <p:sldId id="382" r:id="rId14"/>
    <p:sldId id="386" r:id="rId15"/>
    <p:sldId id="387" r:id="rId16"/>
    <p:sldId id="431" r:id="rId17"/>
    <p:sldId id="388" r:id="rId18"/>
    <p:sldId id="428" r:id="rId19"/>
    <p:sldId id="429" r:id="rId20"/>
    <p:sldId id="390" r:id="rId21"/>
    <p:sldId id="408" r:id="rId22"/>
    <p:sldId id="410" r:id="rId23"/>
    <p:sldId id="411" r:id="rId24"/>
    <p:sldId id="412" r:id="rId25"/>
    <p:sldId id="413" r:id="rId26"/>
    <p:sldId id="391" r:id="rId27"/>
    <p:sldId id="450" r:id="rId28"/>
    <p:sldId id="448" r:id="rId29"/>
    <p:sldId id="392" r:id="rId30"/>
    <p:sldId id="432" r:id="rId31"/>
    <p:sldId id="465" r:id="rId32"/>
    <p:sldId id="469" r:id="rId33"/>
    <p:sldId id="467" r:id="rId34"/>
    <p:sldId id="471" r:id="rId35"/>
    <p:sldId id="451" r:id="rId36"/>
    <p:sldId id="452" r:id="rId37"/>
    <p:sldId id="433" r:id="rId38"/>
    <p:sldId id="434" r:id="rId39"/>
    <p:sldId id="435" r:id="rId40"/>
    <p:sldId id="436" r:id="rId41"/>
  </p:sldIdLst>
  <p:sldSz cx="9144000" cy="6858000" type="screen4x3"/>
  <p:notesSz cx="7010400" cy="9296400"/>
  <p:custDataLst>
    <p:tags r:id="rId44"/>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A200A2"/>
    <a:srgbClr val="660066"/>
    <a:srgbClr val="AD4572"/>
    <a:srgbClr val="FFE7E7"/>
    <a:srgbClr val="006600"/>
    <a:srgbClr val="FDCBF2"/>
    <a:srgbClr val="D9ECFF"/>
    <a:srgbClr val="2DF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09" autoAdjust="0"/>
    <p:restoredTop sz="73415" autoAdjust="0"/>
  </p:normalViewPr>
  <p:slideViewPr>
    <p:cSldViewPr snapToGrid="0">
      <p:cViewPr>
        <p:scale>
          <a:sx n="60" d="100"/>
          <a:sy n="60" d="100"/>
        </p:scale>
        <p:origin x="-38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2" d="100"/>
          <a:sy n="62" d="100"/>
        </p:scale>
        <p:origin x="-1637" y="-10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52" b="1" i="0" u="none" strike="noStrike" baseline="0">
                <a:solidFill>
                  <a:srgbClr val="000000"/>
                </a:solidFill>
                <a:latin typeface="Arial"/>
                <a:ea typeface="Arial"/>
                <a:cs typeface="Arial"/>
              </a:defRPr>
            </a:pPr>
            <a:r>
              <a:rPr lang="en-US" dirty="0"/>
              <a:t>Hypothetical Language Acquisition Rates for </a:t>
            </a:r>
            <a:r>
              <a:rPr lang="en-US" dirty="0" smtClean="0"/>
              <a:t>Four </a:t>
            </a:r>
            <a:r>
              <a:rPr lang="en-US" dirty="0"/>
              <a:t>Groups of Children:  Change in Developmental Trajectory (Progress toward Closing the Gap)</a:t>
            </a:r>
          </a:p>
        </c:rich>
      </c:tx>
      <c:layout>
        <c:manualLayout>
          <c:xMode val="edge"/>
          <c:yMode val="edge"/>
          <c:x val="0.14623172103487064"/>
          <c:y val="1.9575856443719522E-2"/>
        </c:manualLayout>
      </c:layout>
      <c:overlay val="0"/>
      <c:spPr>
        <a:noFill/>
        <a:ln w="23686">
          <a:noFill/>
        </a:ln>
      </c:spPr>
    </c:title>
    <c:autoTitleDeleted val="0"/>
    <c:plotArea>
      <c:layout>
        <c:manualLayout>
          <c:layoutTarget val="inner"/>
          <c:xMode val="edge"/>
          <c:yMode val="edge"/>
          <c:x val="0.16872896324930792"/>
          <c:y val="0.26085625936434337"/>
          <c:w val="0.70641169853768282"/>
          <c:h val="0.43556280587276108"/>
        </c:manualLayout>
      </c:layout>
      <c:lineChart>
        <c:grouping val="standard"/>
        <c:varyColors val="0"/>
        <c:ser>
          <c:idx val="1"/>
          <c:order val="0"/>
          <c:tx>
            <c:strRef>
              <c:f>Sheet1!$A$2</c:f>
              <c:strCache>
                <c:ptCount val="1"/>
                <c:pt idx="0">
                  <c:v>Typically developing children</c:v>
                </c:pt>
              </c:strCache>
            </c:strRef>
          </c:tx>
          <c:spPr>
            <a:ln w="35529">
              <a:solidFill>
                <a:srgbClr val="FF00FF"/>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Sheet1!$B$2:$BI$2</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val>
          <c:smooth val="0"/>
        </c:ser>
        <c:ser>
          <c:idx val="3"/>
          <c:order val="1"/>
          <c:tx>
            <c:strRef>
              <c:f>Sheet1!$A$3</c:f>
              <c:strCache>
                <c:ptCount val="1"/>
                <c:pt idx="0">
                  <c:v>Typically developing children (lower)</c:v>
                </c:pt>
              </c:strCache>
            </c:strRef>
          </c:tx>
          <c:spPr>
            <a:ln w="35529">
              <a:solidFill>
                <a:srgbClr val="00FFFF"/>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Sheet1!$B$3:$BI$3</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18.75</c:v>
                </c:pt>
                <c:pt idx="19">
                  <c:v>19.5</c:v>
                </c:pt>
                <c:pt idx="20">
                  <c:v>20.25</c:v>
                </c:pt>
                <c:pt idx="21">
                  <c:v>21</c:v>
                </c:pt>
                <c:pt idx="22">
                  <c:v>21.75</c:v>
                </c:pt>
                <c:pt idx="23">
                  <c:v>22.5</c:v>
                </c:pt>
                <c:pt idx="24">
                  <c:v>23.25</c:v>
                </c:pt>
                <c:pt idx="25">
                  <c:v>24</c:v>
                </c:pt>
                <c:pt idx="26">
                  <c:v>24.75</c:v>
                </c:pt>
                <c:pt idx="27">
                  <c:v>25.5</c:v>
                </c:pt>
                <c:pt idx="28">
                  <c:v>26.25</c:v>
                </c:pt>
                <c:pt idx="29">
                  <c:v>27</c:v>
                </c:pt>
                <c:pt idx="30">
                  <c:v>27.75</c:v>
                </c:pt>
                <c:pt idx="31">
                  <c:v>28.5</c:v>
                </c:pt>
                <c:pt idx="32">
                  <c:v>29.25</c:v>
                </c:pt>
                <c:pt idx="33">
                  <c:v>30.5</c:v>
                </c:pt>
                <c:pt idx="34">
                  <c:v>31.25</c:v>
                </c:pt>
                <c:pt idx="35">
                  <c:v>32</c:v>
                </c:pt>
                <c:pt idx="36">
                  <c:v>32.75</c:v>
                </c:pt>
                <c:pt idx="37">
                  <c:v>33.5</c:v>
                </c:pt>
                <c:pt idx="38">
                  <c:v>34.25</c:v>
                </c:pt>
                <c:pt idx="39">
                  <c:v>35</c:v>
                </c:pt>
                <c:pt idx="40">
                  <c:v>36.25</c:v>
                </c:pt>
                <c:pt idx="41">
                  <c:v>37</c:v>
                </c:pt>
                <c:pt idx="42">
                  <c:v>37.75</c:v>
                </c:pt>
                <c:pt idx="43">
                  <c:v>38.5</c:v>
                </c:pt>
                <c:pt idx="44">
                  <c:v>39.25</c:v>
                </c:pt>
                <c:pt idx="45">
                  <c:v>40</c:v>
                </c:pt>
                <c:pt idx="46">
                  <c:v>40.75</c:v>
                </c:pt>
                <c:pt idx="47">
                  <c:v>41.5</c:v>
                </c:pt>
                <c:pt idx="48">
                  <c:v>42.5</c:v>
                </c:pt>
                <c:pt idx="49">
                  <c:v>43.5</c:v>
                </c:pt>
                <c:pt idx="50">
                  <c:v>44.5</c:v>
                </c:pt>
                <c:pt idx="51">
                  <c:v>45.5</c:v>
                </c:pt>
                <c:pt idx="52">
                  <c:v>46.5</c:v>
                </c:pt>
                <c:pt idx="53">
                  <c:v>47.5</c:v>
                </c:pt>
                <c:pt idx="54">
                  <c:v>48.5</c:v>
                </c:pt>
                <c:pt idx="55">
                  <c:v>49.5</c:v>
                </c:pt>
                <c:pt idx="56">
                  <c:v>50.5</c:v>
                </c:pt>
                <c:pt idx="57">
                  <c:v>51.5</c:v>
                </c:pt>
                <c:pt idx="58">
                  <c:v>52.5</c:v>
                </c:pt>
                <c:pt idx="59">
                  <c:v>53.5</c:v>
                </c:pt>
              </c:numCache>
            </c:numRef>
          </c:val>
          <c:smooth val="0"/>
        </c:ser>
        <c:ser>
          <c:idx val="0"/>
          <c:order val="2"/>
          <c:tx>
            <c:strRef>
              <c:f>Sheet1!$A$5</c:f>
              <c:strCache>
                <c:ptCount val="1"/>
                <c:pt idx="0">
                  <c:v>Children with delays without intervention</c:v>
                </c:pt>
              </c:strCache>
            </c:strRef>
          </c:tx>
          <c:spPr>
            <a:ln w="35529">
              <a:solidFill>
                <a:srgbClr val="FF0000"/>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Sheet1!$B$5:$BI$5</c:f>
              <c:numCache>
                <c:formatCode>General</c:formatCode>
                <c:ptCount val="6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24.5</c:v>
                </c:pt>
                <c:pt idx="49">
                  <c:v>25</c:v>
                </c:pt>
                <c:pt idx="50">
                  <c:v>25.5</c:v>
                </c:pt>
                <c:pt idx="51">
                  <c:v>26</c:v>
                </c:pt>
                <c:pt idx="52">
                  <c:v>26.5</c:v>
                </c:pt>
                <c:pt idx="53">
                  <c:v>27</c:v>
                </c:pt>
                <c:pt idx="54">
                  <c:v>27.5</c:v>
                </c:pt>
                <c:pt idx="55">
                  <c:v>28</c:v>
                </c:pt>
                <c:pt idx="56">
                  <c:v>28.5</c:v>
                </c:pt>
                <c:pt idx="57">
                  <c:v>29</c:v>
                </c:pt>
                <c:pt idx="58">
                  <c:v>29.5</c:v>
                </c:pt>
                <c:pt idx="59">
                  <c:v>30</c:v>
                </c:pt>
              </c:numCache>
            </c:numRef>
          </c:val>
          <c:smooth val="0"/>
        </c:ser>
        <c:ser>
          <c:idx val="2"/>
          <c:order val="3"/>
          <c:tx>
            <c:strRef>
              <c:f>Sheet1!$A$4</c:f>
              <c:strCache>
                <c:ptCount val="1"/>
                <c:pt idx="0">
                  <c:v>Children with delays after intervention</c:v>
                </c:pt>
              </c:strCache>
            </c:strRef>
          </c:tx>
          <c:spPr>
            <a:ln w="35529">
              <a:solidFill>
                <a:srgbClr val="0070C0"/>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Sheet1!$B$4:$BI$4</c:f>
              <c:numCache>
                <c:formatCode>General</c:formatCode>
                <c:ptCount val="6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9.25</c:v>
                </c:pt>
                <c:pt idx="18">
                  <c:v>10</c:v>
                </c:pt>
                <c:pt idx="19">
                  <c:v>10.75</c:v>
                </c:pt>
                <c:pt idx="20">
                  <c:v>11.5</c:v>
                </c:pt>
                <c:pt idx="21">
                  <c:v>12.25</c:v>
                </c:pt>
                <c:pt idx="22">
                  <c:v>13</c:v>
                </c:pt>
                <c:pt idx="23">
                  <c:v>13.75</c:v>
                </c:pt>
                <c:pt idx="24">
                  <c:v>14.5</c:v>
                </c:pt>
                <c:pt idx="25">
                  <c:v>15.25</c:v>
                </c:pt>
                <c:pt idx="26">
                  <c:v>16</c:v>
                </c:pt>
                <c:pt idx="27">
                  <c:v>16.75</c:v>
                </c:pt>
                <c:pt idx="28">
                  <c:v>17.5</c:v>
                </c:pt>
                <c:pt idx="29">
                  <c:v>18.25</c:v>
                </c:pt>
                <c:pt idx="30">
                  <c:v>19</c:v>
                </c:pt>
                <c:pt idx="31">
                  <c:v>19.75</c:v>
                </c:pt>
                <c:pt idx="32">
                  <c:v>20.5</c:v>
                </c:pt>
                <c:pt idx="33">
                  <c:v>21.25</c:v>
                </c:pt>
                <c:pt idx="34">
                  <c:v>22</c:v>
                </c:pt>
                <c:pt idx="35">
                  <c:v>22.75</c:v>
                </c:pt>
                <c:pt idx="36">
                  <c:v>23.5</c:v>
                </c:pt>
                <c:pt idx="37">
                  <c:v>24.25</c:v>
                </c:pt>
                <c:pt idx="38">
                  <c:v>25</c:v>
                </c:pt>
                <c:pt idx="39">
                  <c:v>25.75</c:v>
                </c:pt>
                <c:pt idx="40">
                  <c:v>26.5</c:v>
                </c:pt>
                <c:pt idx="41">
                  <c:v>27.25</c:v>
                </c:pt>
                <c:pt idx="42">
                  <c:v>28</c:v>
                </c:pt>
                <c:pt idx="43">
                  <c:v>28.75</c:v>
                </c:pt>
                <c:pt idx="44">
                  <c:v>29.5</c:v>
                </c:pt>
                <c:pt idx="45">
                  <c:v>31</c:v>
                </c:pt>
                <c:pt idx="46">
                  <c:v>31.75</c:v>
                </c:pt>
                <c:pt idx="47">
                  <c:v>32.5</c:v>
                </c:pt>
                <c:pt idx="48">
                  <c:v>33.25</c:v>
                </c:pt>
                <c:pt idx="49">
                  <c:v>34</c:v>
                </c:pt>
                <c:pt idx="50">
                  <c:v>34.75</c:v>
                </c:pt>
                <c:pt idx="51">
                  <c:v>35.5</c:v>
                </c:pt>
                <c:pt idx="52">
                  <c:v>36.25</c:v>
                </c:pt>
                <c:pt idx="53">
                  <c:v>37</c:v>
                </c:pt>
                <c:pt idx="54">
                  <c:v>37.75</c:v>
                </c:pt>
                <c:pt idx="55">
                  <c:v>38.5</c:v>
                </c:pt>
                <c:pt idx="56">
                  <c:v>39.25</c:v>
                </c:pt>
                <c:pt idx="57">
                  <c:v>40</c:v>
                </c:pt>
                <c:pt idx="58">
                  <c:v>40.75</c:v>
                </c:pt>
                <c:pt idx="59">
                  <c:v>41.5</c:v>
                </c:pt>
              </c:numCache>
            </c:numRef>
          </c:val>
          <c:smooth val="0"/>
        </c:ser>
        <c:dLbls>
          <c:showLegendKey val="0"/>
          <c:showVal val="0"/>
          <c:showCatName val="0"/>
          <c:showSerName val="0"/>
          <c:showPercent val="0"/>
          <c:showBubbleSize val="0"/>
        </c:dLbls>
        <c:marker val="1"/>
        <c:smooth val="0"/>
        <c:axId val="266300416"/>
        <c:axId val="266306688"/>
      </c:lineChart>
      <c:catAx>
        <c:axId val="266300416"/>
        <c:scaling>
          <c:orientation val="minMax"/>
        </c:scaling>
        <c:delete val="0"/>
        <c:axPos val="b"/>
        <c:title>
          <c:tx>
            <c:rich>
              <a:bodyPr/>
              <a:lstStyle/>
              <a:p>
                <a:pPr>
                  <a:defRPr sz="1585" b="1" i="0" u="none" strike="noStrike" baseline="0">
                    <a:solidFill>
                      <a:srgbClr val="000000"/>
                    </a:solidFill>
                    <a:latin typeface="Arial"/>
                    <a:ea typeface="Arial"/>
                    <a:cs typeface="Arial"/>
                  </a:defRPr>
                </a:pPr>
                <a:r>
                  <a:rPr lang="en-US"/>
                  <a:t>Age in Months</a:t>
                </a:r>
              </a:p>
            </c:rich>
          </c:tx>
          <c:layout>
            <c:manualLayout>
              <c:xMode val="edge"/>
              <c:yMode val="edge"/>
              <c:x val="0.39707536557930651"/>
              <c:y val="0.77161500815660922"/>
            </c:manualLayout>
          </c:layout>
          <c:overlay val="0"/>
          <c:spPr>
            <a:noFill/>
            <a:ln w="23686">
              <a:noFill/>
            </a:ln>
          </c:spPr>
        </c:title>
        <c:numFmt formatCode="General" sourceLinked="1"/>
        <c:majorTickMark val="out"/>
        <c:minorTickMark val="none"/>
        <c:tickLblPos val="nextTo"/>
        <c:spPr>
          <a:ln w="11843">
            <a:solidFill>
              <a:srgbClr val="000000"/>
            </a:solidFill>
            <a:prstDash val="solid"/>
          </a:ln>
        </c:spPr>
        <c:txPr>
          <a:bodyPr rot="0" vert="horz"/>
          <a:lstStyle/>
          <a:p>
            <a:pPr>
              <a:defRPr sz="1119" b="1" i="0" u="none" strike="noStrike" baseline="0">
                <a:solidFill>
                  <a:srgbClr val="000000"/>
                </a:solidFill>
                <a:latin typeface="Arial"/>
                <a:ea typeface="Arial"/>
                <a:cs typeface="Arial"/>
              </a:defRPr>
            </a:pPr>
            <a:endParaRPr lang="en-US"/>
          </a:p>
        </c:txPr>
        <c:crossAx val="266306688"/>
        <c:crosses val="autoZero"/>
        <c:auto val="1"/>
        <c:lblAlgn val="ctr"/>
        <c:lblOffset val="100"/>
        <c:tickLblSkip val="5"/>
        <c:tickMarkSkip val="5"/>
        <c:noMultiLvlLbl val="0"/>
      </c:catAx>
      <c:valAx>
        <c:axId val="266306688"/>
        <c:scaling>
          <c:orientation val="minMax"/>
        </c:scaling>
        <c:delete val="0"/>
        <c:axPos val="l"/>
        <c:majorGridlines>
          <c:spPr>
            <a:ln w="2961">
              <a:solidFill>
                <a:srgbClr val="000000"/>
              </a:solidFill>
              <a:prstDash val="sysDash"/>
            </a:ln>
          </c:spPr>
        </c:majorGridlines>
        <c:title>
          <c:tx>
            <c:rich>
              <a:bodyPr/>
              <a:lstStyle/>
              <a:p>
                <a:pPr>
                  <a:defRPr sz="1585" b="1" i="0" u="none" strike="noStrike" baseline="0">
                    <a:solidFill>
                      <a:srgbClr val="000000"/>
                    </a:solidFill>
                    <a:latin typeface="Arial"/>
                    <a:ea typeface="Arial"/>
                    <a:cs typeface="Arial"/>
                  </a:defRPr>
                </a:pPr>
                <a:r>
                  <a:rPr lang="en-US" dirty="0" smtClean="0"/>
                  <a:t>Language Acquisition</a:t>
                </a:r>
                <a:endParaRPr lang="en-US" dirty="0"/>
              </a:p>
            </c:rich>
          </c:tx>
          <c:layout>
            <c:manualLayout>
              <c:xMode val="edge"/>
              <c:yMode val="edge"/>
              <c:x val="7.4240719910011521E-2"/>
              <c:y val="0.35725938009788105"/>
            </c:manualLayout>
          </c:layout>
          <c:overlay val="0"/>
          <c:spPr>
            <a:noFill/>
            <a:ln w="23686">
              <a:noFill/>
            </a:ln>
          </c:spPr>
        </c:title>
        <c:numFmt formatCode="General" sourceLinked="1"/>
        <c:majorTickMark val="out"/>
        <c:minorTickMark val="none"/>
        <c:tickLblPos val="nextTo"/>
        <c:spPr>
          <a:ln w="11843">
            <a:solidFill>
              <a:srgbClr val="000000"/>
            </a:solidFill>
            <a:prstDash val="solid"/>
          </a:ln>
        </c:spPr>
        <c:txPr>
          <a:bodyPr rot="0" vert="horz"/>
          <a:lstStyle/>
          <a:p>
            <a:pPr>
              <a:defRPr sz="1585" b="1" i="0" u="none" strike="noStrike" baseline="0">
                <a:solidFill>
                  <a:srgbClr val="000000"/>
                </a:solidFill>
                <a:latin typeface="Times New Roman"/>
                <a:ea typeface="Times New Roman"/>
                <a:cs typeface="Times New Roman"/>
              </a:defRPr>
            </a:pPr>
            <a:endParaRPr lang="en-US"/>
          </a:p>
        </c:txPr>
        <c:crossAx val="266300416"/>
        <c:crosses val="autoZero"/>
        <c:crossBetween val="between"/>
      </c:valAx>
      <c:spPr>
        <a:noFill/>
        <a:ln w="11843">
          <a:solidFill>
            <a:srgbClr val="000000"/>
          </a:solidFill>
          <a:prstDash val="solid"/>
        </a:ln>
      </c:spPr>
    </c:plotArea>
    <c:legend>
      <c:legendPos val="r"/>
      <c:layout>
        <c:manualLayout>
          <c:xMode val="edge"/>
          <c:yMode val="edge"/>
          <c:x val="2.144928823083584E-2"/>
          <c:y val="0.83045076349261959"/>
          <c:w val="0.93582553489714304"/>
          <c:h val="0.13716051118610173"/>
        </c:manualLayout>
      </c:layout>
      <c:overlay val="0"/>
      <c:spPr>
        <a:noFill/>
        <a:ln w="11843">
          <a:noFill/>
          <a:prstDash val="solid"/>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42" b="1" i="0" u="none" strike="noStrike" baseline="0">
          <a:solidFill>
            <a:srgbClr val="FFFF00"/>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C0E77-07AF-48AA-A436-C1297B4A49B1}"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ED4500A3-6FB0-4942-88E5-A54F1F454991}">
      <dgm:prSet phldrT="[Text]" custT="1"/>
      <dgm:spPr/>
      <dgm:t>
        <a:bodyPr/>
        <a:lstStyle/>
        <a:p>
          <a:r>
            <a:rPr lang="en-US" sz="2400" b="1" dirty="0" smtClean="0">
              <a:solidFill>
                <a:srgbClr val="0070C0"/>
              </a:solidFill>
            </a:rPr>
            <a:t>Assess (collect information)</a:t>
          </a:r>
          <a:endParaRPr lang="en-US" sz="2400" b="1" dirty="0">
            <a:solidFill>
              <a:srgbClr val="0070C0"/>
            </a:solidFill>
          </a:endParaRPr>
        </a:p>
      </dgm:t>
    </dgm:pt>
    <dgm:pt modelId="{9609D16F-63BF-475E-9580-7D94F3B97C09}" type="parTrans" cxnId="{7E69CE58-1ADD-4E34-AF90-1B0F5D99B051}">
      <dgm:prSet/>
      <dgm:spPr/>
      <dgm:t>
        <a:bodyPr/>
        <a:lstStyle/>
        <a:p>
          <a:endParaRPr lang="en-US"/>
        </a:p>
      </dgm:t>
    </dgm:pt>
    <dgm:pt modelId="{D658F2B9-4120-42E6-87CC-8054ACFF5ED2}" type="sibTrans" cxnId="{7E69CE58-1ADD-4E34-AF90-1B0F5D99B051}">
      <dgm:prSet/>
      <dgm:spPr/>
      <dgm:t>
        <a:bodyPr/>
        <a:lstStyle/>
        <a:p>
          <a:endParaRPr lang="en-US"/>
        </a:p>
      </dgm:t>
    </dgm:pt>
    <dgm:pt modelId="{5AC65A72-B8B0-4D71-BF24-BC8EE77D5233}">
      <dgm:prSet phldrT="[Text]" custT="1"/>
      <dgm:spPr/>
      <dgm:t>
        <a:bodyPr/>
        <a:lstStyle/>
        <a:p>
          <a:r>
            <a:rPr lang="en-US" sz="2400" b="1" dirty="0" smtClean="0">
              <a:solidFill>
                <a:srgbClr val="0070C0"/>
              </a:solidFill>
            </a:rPr>
            <a:t>Plan</a:t>
          </a:r>
          <a:endParaRPr lang="en-US" sz="2400" b="1" dirty="0">
            <a:solidFill>
              <a:srgbClr val="0070C0"/>
            </a:solidFill>
          </a:endParaRPr>
        </a:p>
      </dgm:t>
    </dgm:pt>
    <dgm:pt modelId="{52A8E81B-97BA-4452-877E-86E5FF6D2B62}" type="parTrans" cxnId="{08785DA8-5B7D-4A40-AE40-58BEAFE9B449}">
      <dgm:prSet/>
      <dgm:spPr/>
      <dgm:t>
        <a:bodyPr/>
        <a:lstStyle/>
        <a:p>
          <a:endParaRPr lang="en-US"/>
        </a:p>
      </dgm:t>
    </dgm:pt>
    <dgm:pt modelId="{2BA3510C-11B1-4A20-B612-F2E4099D42F7}" type="sibTrans" cxnId="{08785DA8-5B7D-4A40-AE40-58BEAFE9B449}">
      <dgm:prSet/>
      <dgm:spPr>
        <a:solidFill>
          <a:srgbClr val="FFCC99"/>
        </a:solidFill>
      </dgm:spPr>
      <dgm:t>
        <a:bodyPr/>
        <a:lstStyle/>
        <a:p>
          <a:endParaRPr lang="en-US"/>
        </a:p>
      </dgm:t>
    </dgm:pt>
    <dgm:pt modelId="{326AA44C-09B1-4370-891F-6261EBA272F7}">
      <dgm:prSet phldrT="[Text]" custT="1"/>
      <dgm:spPr/>
      <dgm:t>
        <a:bodyPr/>
        <a:lstStyle/>
        <a:p>
          <a:r>
            <a:rPr lang="en-US" sz="2400" b="1" dirty="0" smtClean="0">
              <a:solidFill>
                <a:srgbClr val="0070C0"/>
              </a:solidFill>
            </a:rPr>
            <a:t>Implement</a:t>
          </a:r>
          <a:endParaRPr lang="en-US" sz="2400" b="1" dirty="0">
            <a:solidFill>
              <a:srgbClr val="0070C0"/>
            </a:solidFill>
          </a:endParaRPr>
        </a:p>
      </dgm:t>
    </dgm:pt>
    <dgm:pt modelId="{F91736E3-DEE8-4433-854E-C7AAFB0FFB6A}" type="parTrans" cxnId="{CA7EB647-CEC2-4A81-84D6-DDA9F8C7309C}">
      <dgm:prSet/>
      <dgm:spPr/>
      <dgm:t>
        <a:bodyPr/>
        <a:lstStyle/>
        <a:p>
          <a:endParaRPr lang="en-US"/>
        </a:p>
      </dgm:t>
    </dgm:pt>
    <dgm:pt modelId="{428F6BC3-56AA-4EC4-83CD-62EEB90E966B}" type="sibTrans" cxnId="{CA7EB647-CEC2-4A81-84D6-DDA9F8C7309C}">
      <dgm:prSet/>
      <dgm:spPr>
        <a:solidFill>
          <a:schemeClr val="accent1">
            <a:lumMod val="50000"/>
          </a:schemeClr>
        </a:solidFill>
      </dgm:spPr>
      <dgm:t>
        <a:bodyPr/>
        <a:lstStyle/>
        <a:p>
          <a:endParaRPr lang="en-US"/>
        </a:p>
      </dgm:t>
    </dgm:pt>
    <dgm:pt modelId="{686DE397-EDD9-4E10-987B-821E551226B5}" type="pres">
      <dgm:prSet presAssocID="{BBAC0E77-07AF-48AA-A436-C1297B4A49B1}" presName="cycle" presStyleCnt="0">
        <dgm:presLayoutVars>
          <dgm:dir/>
          <dgm:resizeHandles val="exact"/>
        </dgm:presLayoutVars>
      </dgm:prSet>
      <dgm:spPr/>
      <dgm:t>
        <a:bodyPr/>
        <a:lstStyle/>
        <a:p>
          <a:endParaRPr lang="en-US"/>
        </a:p>
      </dgm:t>
    </dgm:pt>
    <dgm:pt modelId="{AF41A8FA-0935-4064-A5F4-65FFD811BD38}" type="pres">
      <dgm:prSet presAssocID="{ED4500A3-6FB0-4942-88E5-A54F1F454991}" presName="dummy" presStyleCnt="0"/>
      <dgm:spPr/>
    </dgm:pt>
    <dgm:pt modelId="{010AE001-43D6-41A8-8A39-7F2B4DEEAF1D}" type="pres">
      <dgm:prSet presAssocID="{ED4500A3-6FB0-4942-88E5-A54F1F454991}" presName="node" presStyleLbl="revTx" presStyleIdx="0" presStyleCnt="3" custScaleX="146536" custScaleY="81267" custRadScaleRad="110941" custRadScaleInc="15138">
        <dgm:presLayoutVars>
          <dgm:bulletEnabled val="1"/>
        </dgm:presLayoutVars>
      </dgm:prSet>
      <dgm:spPr/>
      <dgm:t>
        <a:bodyPr/>
        <a:lstStyle/>
        <a:p>
          <a:endParaRPr lang="en-US"/>
        </a:p>
      </dgm:t>
    </dgm:pt>
    <dgm:pt modelId="{ABEBA22B-B525-447A-AB1F-97A664C45D19}" type="pres">
      <dgm:prSet presAssocID="{D658F2B9-4120-42E6-87CC-8054ACFF5ED2}" presName="sibTrans" presStyleLbl="node1" presStyleIdx="0" presStyleCnt="3"/>
      <dgm:spPr/>
      <dgm:t>
        <a:bodyPr/>
        <a:lstStyle/>
        <a:p>
          <a:endParaRPr lang="en-US"/>
        </a:p>
      </dgm:t>
    </dgm:pt>
    <dgm:pt modelId="{41C202BA-B3E8-478B-9D58-18C664D5EE18}" type="pres">
      <dgm:prSet presAssocID="{5AC65A72-B8B0-4D71-BF24-BC8EE77D5233}" presName="dummy" presStyleCnt="0"/>
      <dgm:spPr/>
    </dgm:pt>
    <dgm:pt modelId="{F4A4912E-B985-4B70-8D23-1C4C9E54D580}" type="pres">
      <dgm:prSet presAssocID="{5AC65A72-B8B0-4D71-BF24-BC8EE77D5233}" presName="node" presStyleLbl="revTx" presStyleIdx="1" presStyleCnt="3">
        <dgm:presLayoutVars>
          <dgm:bulletEnabled val="1"/>
        </dgm:presLayoutVars>
      </dgm:prSet>
      <dgm:spPr/>
      <dgm:t>
        <a:bodyPr/>
        <a:lstStyle/>
        <a:p>
          <a:endParaRPr lang="en-US"/>
        </a:p>
      </dgm:t>
    </dgm:pt>
    <dgm:pt modelId="{84349427-31EA-4BAD-9956-DBBCE69E1FC8}" type="pres">
      <dgm:prSet presAssocID="{2BA3510C-11B1-4A20-B612-F2E4099D42F7}" presName="sibTrans" presStyleLbl="node1" presStyleIdx="1" presStyleCnt="3"/>
      <dgm:spPr/>
      <dgm:t>
        <a:bodyPr/>
        <a:lstStyle/>
        <a:p>
          <a:endParaRPr lang="en-US"/>
        </a:p>
      </dgm:t>
    </dgm:pt>
    <dgm:pt modelId="{52FC96D3-89BD-41E5-A90A-D823A37C7C52}" type="pres">
      <dgm:prSet presAssocID="{326AA44C-09B1-4370-891F-6261EBA272F7}" presName="dummy" presStyleCnt="0"/>
      <dgm:spPr/>
    </dgm:pt>
    <dgm:pt modelId="{C54CF821-408B-4921-87AB-4381783710CF}" type="pres">
      <dgm:prSet presAssocID="{326AA44C-09B1-4370-891F-6261EBA272F7}" presName="node" presStyleLbl="revTx" presStyleIdx="2" presStyleCnt="3" custScaleX="123345" custScaleY="61966">
        <dgm:presLayoutVars>
          <dgm:bulletEnabled val="1"/>
        </dgm:presLayoutVars>
      </dgm:prSet>
      <dgm:spPr/>
      <dgm:t>
        <a:bodyPr/>
        <a:lstStyle/>
        <a:p>
          <a:endParaRPr lang="en-US"/>
        </a:p>
      </dgm:t>
    </dgm:pt>
    <dgm:pt modelId="{00D3E0B7-7801-416E-860F-DB3E47AA5B29}" type="pres">
      <dgm:prSet presAssocID="{428F6BC3-56AA-4EC4-83CD-62EEB90E966B}" presName="sibTrans" presStyleLbl="node1" presStyleIdx="2" presStyleCnt="3"/>
      <dgm:spPr/>
      <dgm:t>
        <a:bodyPr/>
        <a:lstStyle/>
        <a:p>
          <a:endParaRPr lang="en-US"/>
        </a:p>
      </dgm:t>
    </dgm:pt>
  </dgm:ptLst>
  <dgm:cxnLst>
    <dgm:cxn modelId="{AF2DBB06-1934-402A-AA3D-03DAD10B4DE0}" type="presOf" srcId="{5AC65A72-B8B0-4D71-BF24-BC8EE77D5233}" destId="{F4A4912E-B985-4B70-8D23-1C4C9E54D580}" srcOrd="0" destOrd="0" presId="urn:microsoft.com/office/officeart/2005/8/layout/cycle1"/>
    <dgm:cxn modelId="{6C5AF6E2-8F89-4F0A-9C89-0E0E5D34E607}" type="presOf" srcId="{2BA3510C-11B1-4A20-B612-F2E4099D42F7}" destId="{84349427-31EA-4BAD-9956-DBBCE69E1FC8}" srcOrd="0" destOrd="0" presId="urn:microsoft.com/office/officeart/2005/8/layout/cycle1"/>
    <dgm:cxn modelId="{10FC5D03-8527-491B-BDE2-617193C1CD1F}" type="presOf" srcId="{326AA44C-09B1-4370-891F-6261EBA272F7}" destId="{C54CF821-408B-4921-87AB-4381783710CF}" srcOrd="0" destOrd="0" presId="urn:microsoft.com/office/officeart/2005/8/layout/cycle1"/>
    <dgm:cxn modelId="{08785DA8-5B7D-4A40-AE40-58BEAFE9B449}" srcId="{BBAC0E77-07AF-48AA-A436-C1297B4A49B1}" destId="{5AC65A72-B8B0-4D71-BF24-BC8EE77D5233}" srcOrd="1" destOrd="0" parTransId="{52A8E81B-97BA-4452-877E-86E5FF6D2B62}" sibTransId="{2BA3510C-11B1-4A20-B612-F2E4099D42F7}"/>
    <dgm:cxn modelId="{CA7EB647-CEC2-4A81-84D6-DDA9F8C7309C}" srcId="{BBAC0E77-07AF-48AA-A436-C1297B4A49B1}" destId="{326AA44C-09B1-4370-891F-6261EBA272F7}" srcOrd="2" destOrd="0" parTransId="{F91736E3-DEE8-4433-854E-C7AAFB0FFB6A}" sibTransId="{428F6BC3-56AA-4EC4-83CD-62EEB90E966B}"/>
    <dgm:cxn modelId="{08BCFB06-DFE2-4574-923A-C18105A27957}" type="presOf" srcId="{D658F2B9-4120-42E6-87CC-8054ACFF5ED2}" destId="{ABEBA22B-B525-447A-AB1F-97A664C45D19}" srcOrd="0" destOrd="0" presId="urn:microsoft.com/office/officeart/2005/8/layout/cycle1"/>
    <dgm:cxn modelId="{C63A8432-1F17-456E-8946-385687506A65}" type="presOf" srcId="{ED4500A3-6FB0-4942-88E5-A54F1F454991}" destId="{010AE001-43D6-41A8-8A39-7F2B4DEEAF1D}" srcOrd="0" destOrd="0" presId="urn:microsoft.com/office/officeart/2005/8/layout/cycle1"/>
    <dgm:cxn modelId="{B90106B9-E203-4C16-83F5-BC5446D760AD}" type="presOf" srcId="{428F6BC3-56AA-4EC4-83CD-62EEB90E966B}" destId="{00D3E0B7-7801-416E-860F-DB3E47AA5B29}" srcOrd="0" destOrd="0" presId="urn:microsoft.com/office/officeart/2005/8/layout/cycle1"/>
    <dgm:cxn modelId="{7E69CE58-1ADD-4E34-AF90-1B0F5D99B051}" srcId="{BBAC0E77-07AF-48AA-A436-C1297B4A49B1}" destId="{ED4500A3-6FB0-4942-88E5-A54F1F454991}" srcOrd="0" destOrd="0" parTransId="{9609D16F-63BF-475E-9580-7D94F3B97C09}" sibTransId="{D658F2B9-4120-42E6-87CC-8054ACFF5ED2}"/>
    <dgm:cxn modelId="{501E944E-2A4E-4352-9101-A8746090CF5B}" type="presOf" srcId="{BBAC0E77-07AF-48AA-A436-C1297B4A49B1}" destId="{686DE397-EDD9-4E10-987B-821E551226B5}" srcOrd="0" destOrd="0" presId="urn:microsoft.com/office/officeart/2005/8/layout/cycle1"/>
    <dgm:cxn modelId="{57AF5D80-73F0-4CE9-A025-84B4368B3A49}" type="presParOf" srcId="{686DE397-EDD9-4E10-987B-821E551226B5}" destId="{AF41A8FA-0935-4064-A5F4-65FFD811BD38}" srcOrd="0" destOrd="0" presId="urn:microsoft.com/office/officeart/2005/8/layout/cycle1"/>
    <dgm:cxn modelId="{9CE99692-648F-40FE-ADD9-C27BB04691E1}" type="presParOf" srcId="{686DE397-EDD9-4E10-987B-821E551226B5}" destId="{010AE001-43D6-41A8-8A39-7F2B4DEEAF1D}" srcOrd="1" destOrd="0" presId="urn:microsoft.com/office/officeart/2005/8/layout/cycle1"/>
    <dgm:cxn modelId="{79BD32AA-C233-4E60-8F05-207C46DA54CA}" type="presParOf" srcId="{686DE397-EDD9-4E10-987B-821E551226B5}" destId="{ABEBA22B-B525-447A-AB1F-97A664C45D19}" srcOrd="2" destOrd="0" presId="urn:microsoft.com/office/officeart/2005/8/layout/cycle1"/>
    <dgm:cxn modelId="{0765CF1A-9342-4FCA-BF1B-F7DCE00597E6}" type="presParOf" srcId="{686DE397-EDD9-4E10-987B-821E551226B5}" destId="{41C202BA-B3E8-478B-9D58-18C664D5EE18}" srcOrd="3" destOrd="0" presId="urn:microsoft.com/office/officeart/2005/8/layout/cycle1"/>
    <dgm:cxn modelId="{C9518E27-0FA3-44C7-B460-30C125543AD2}" type="presParOf" srcId="{686DE397-EDD9-4E10-987B-821E551226B5}" destId="{F4A4912E-B985-4B70-8D23-1C4C9E54D580}" srcOrd="4" destOrd="0" presId="urn:microsoft.com/office/officeart/2005/8/layout/cycle1"/>
    <dgm:cxn modelId="{68B1A6B5-40FF-49F8-BFDF-D60571C0F1E8}" type="presParOf" srcId="{686DE397-EDD9-4E10-987B-821E551226B5}" destId="{84349427-31EA-4BAD-9956-DBBCE69E1FC8}" srcOrd="5" destOrd="0" presId="urn:microsoft.com/office/officeart/2005/8/layout/cycle1"/>
    <dgm:cxn modelId="{4B30E5FA-959B-4544-B9A1-363BBAB30F69}" type="presParOf" srcId="{686DE397-EDD9-4E10-987B-821E551226B5}" destId="{52FC96D3-89BD-41E5-A90A-D823A37C7C52}" srcOrd="6" destOrd="0" presId="urn:microsoft.com/office/officeart/2005/8/layout/cycle1"/>
    <dgm:cxn modelId="{6790C5BB-1889-4E90-939F-63E0F1ADFB9B}" type="presParOf" srcId="{686DE397-EDD9-4E10-987B-821E551226B5}" destId="{C54CF821-408B-4921-87AB-4381783710CF}" srcOrd="7" destOrd="0" presId="urn:microsoft.com/office/officeart/2005/8/layout/cycle1"/>
    <dgm:cxn modelId="{17C15E32-3FFC-45E3-B467-DE2DEB2C6624}" type="presParOf" srcId="{686DE397-EDD9-4E10-987B-821E551226B5}" destId="{00D3E0B7-7801-416E-860F-DB3E47AA5B2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AC0E77-07AF-48AA-A436-C1297B4A49B1}"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ED4500A3-6FB0-4942-88E5-A54F1F454991}">
      <dgm:prSet phldrT="[Text]" custT="1"/>
      <dgm:spPr/>
      <dgm:t>
        <a:bodyPr/>
        <a:lstStyle/>
        <a:p>
          <a:r>
            <a:rPr lang="en-US" sz="2400" b="1" dirty="0" smtClean="0">
              <a:solidFill>
                <a:srgbClr val="0070C0"/>
              </a:solidFill>
            </a:rPr>
            <a:t>Assess (collect information)</a:t>
          </a:r>
          <a:endParaRPr lang="en-US" sz="2400" b="1" dirty="0">
            <a:solidFill>
              <a:srgbClr val="0070C0"/>
            </a:solidFill>
          </a:endParaRPr>
        </a:p>
      </dgm:t>
    </dgm:pt>
    <dgm:pt modelId="{9609D16F-63BF-475E-9580-7D94F3B97C09}" type="parTrans" cxnId="{7E69CE58-1ADD-4E34-AF90-1B0F5D99B051}">
      <dgm:prSet/>
      <dgm:spPr/>
      <dgm:t>
        <a:bodyPr/>
        <a:lstStyle/>
        <a:p>
          <a:endParaRPr lang="en-US"/>
        </a:p>
      </dgm:t>
    </dgm:pt>
    <dgm:pt modelId="{D658F2B9-4120-42E6-87CC-8054ACFF5ED2}" type="sibTrans" cxnId="{7E69CE58-1ADD-4E34-AF90-1B0F5D99B051}">
      <dgm:prSet/>
      <dgm:spPr/>
      <dgm:t>
        <a:bodyPr/>
        <a:lstStyle/>
        <a:p>
          <a:endParaRPr lang="en-US"/>
        </a:p>
      </dgm:t>
    </dgm:pt>
    <dgm:pt modelId="{5AC65A72-B8B0-4D71-BF24-BC8EE77D5233}">
      <dgm:prSet phldrT="[Text]" custT="1"/>
      <dgm:spPr/>
      <dgm:t>
        <a:bodyPr/>
        <a:lstStyle/>
        <a:p>
          <a:r>
            <a:rPr lang="en-US" sz="2400" b="1" dirty="0" smtClean="0">
              <a:solidFill>
                <a:srgbClr val="0070C0"/>
              </a:solidFill>
            </a:rPr>
            <a:t>Plan</a:t>
          </a:r>
          <a:endParaRPr lang="en-US" sz="2400" b="1" dirty="0">
            <a:solidFill>
              <a:srgbClr val="0070C0"/>
            </a:solidFill>
          </a:endParaRPr>
        </a:p>
      </dgm:t>
    </dgm:pt>
    <dgm:pt modelId="{52A8E81B-97BA-4452-877E-86E5FF6D2B62}" type="parTrans" cxnId="{08785DA8-5B7D-4A40-AE40-58BEAFE9B449}">
      <dgm:prSet/>
      <dgm:spPr/>
      <dgm:t>
        <a:bodyPr/>
        <a:lstStyle/>
        <a:p>
          <a:endParaRPr lang="en-US"/>
        </a:p>
      </dgm:t>
    </dgm:pt>
    <dgm:pt modelId="{2BA3510C-11B1-4A20-B612-F2E4099D42F7}" type="sibTrans" cxnId="{08785DA8-5B7D-4A40-AE40-58BEAFE9B449}">
      <dgm:prSet/>
      <dgm:spPr>
        <a:solidFill>
          <a:srgbClr val="FFCC99"/>
        </a:solidFill>
      </dgm:spPr>
      <dgm:t>
        <a:bodyPr/>
        <a:lstStyle/>
        <a:p>
          <a:endParaRPr lang="en-US"/>
        </a:p>
      </dgm:t>
    </dgm:pt>
    <dgm:pt modelId="{326AA44C-09B1-4370-891F-6261EBA272F7}">
      <dgm:prSet phldrT="[Text]" custT="1"/>
      <dgm:spPr/>
      <dgm:t>
        <a:bodyPr/>
        <a:lstStyle/>
        <a:p>
          <a:r>
            <a:rPr lang="en-US" sz="2400" b="1" dirty="0" smtClean="0">
              <a:solidFill>
                <a:srgbClr val="0070C0"/>
              </a:solidFill>
            </a:rPr>
            <a:t>Implement</a:t>
          </a:r>
          <a:endParaRPr lang="en-US" sz="2400" b="1" dirty="0">
            <a:solidFill>
              <a:srgbClr val="0070C0"/>
            </a:solidFill>
          </a:endParaRPr>
        </a:p>
      </dgm:t>
    </dgm:pt>
    <dgm:pt modelId="{F91736E3-DEE8-4433-854E-C7AAFB0FFB6A}" type="parTrans" cxnId="{CA7EB647-CEC2-4A81-84D6-DDA9F8C7309C}">
      <dgm:prSet/>
      <dgm:spPr/>
      <dgm:t>
        <a:bodyPr/>
        <a:lstStyle/>
        <a:p>
          <a:endParaRPr lang="en-US"/>
        </a:p>
      </dgm:t>
    </dgm:pt>
    <dgm:pt modelId="{428F6BC3-56AA-4EC4-83CD-62EEB90E966B}" type="sibTrans" cxnId="{CA7EB647-CEC2-4A81-84D6-DDA9F8C7309C}">
      <dgm:prSet/>
      <dgm:spPr>
        <a:solidFill>
          <a:schemeClr val="accent1">
            <a:lumMod val="50000"/>
          </a:schemeClr>
        </a:solidFill>
      </dgm:spPr>
      <dgm:t>
        <a:bodyPr/>
        <a:lstStyle/>
        <a:p>
          <a:endParaRPr lang="en-US"/>
        </a:p>
      </dgm:t>
    </dgm:pt>
    <dgm:pt modelId="{686DE397-EDD9-4E10-987B-821E551226B5}" type="pres">
      <dgm:prSet presAssocID="{BBAC0E77-07AF-48AA-A436-C1297B4A49B1}" presName="cycle" presStyleCnt="0">
        <dgm:presLayoutVars>
          <dgm:dir/>
          <dgm:resizeHandles val="exact"/>
        </dgm:presLayoutVars>
      </dgm:prSet>
      <dgm:spPr/>
      <dgm:t>
        <a:bodyPr/>
        <a:lstStyle/>
        <a:p>
          <a:endParaRPr lang="en-US"/>
        </a:p>
      </dgm:t>
    </dgm:pt>
    <dgm:pt modelId="{AF41A8FA-0935-4064-A5F4-65FFD811BD38}" type="pres">
      <dgm:prSet presAssocID="{ED4500A3-6FB0-4942-88E5-A54F1F454991}" presName="dummy" presStyleCnt="0"/>
      <dgm:spPr/>
    </dgm:pt>
    <dgm:pt modelId="{010AE001-43D6-41A8-8A39-7F2B4DEEAF1D}" type="pres">
      <dgm:prSet presAssocID="{ED4500A3-6FB0-4942-88E5-A54F1F454991}" presName="node" presStyleLbl="revTx" presStyleIdx="0" presStyleCnt="3" custScaleX="146536" custScaleY="81267" custRadScaleRad="110941" custRadScaleInc="15138">
        <dgm:presLayoutVars>
          <dgm:bulletEnabled val="1"/>
        </dgm:presLayoutVars>
      </dgm:prSet>
      <dgm:spPr/>
      <dgm:t>
        <a:bodyPr/>
        <a:lstStyle/>
        <a:p>
          <a:endParaRPr lang="en-US"/>
        </a:p>
      </dgm:t>
    </dgm:pt>
    <dgm:pt modelId="{ABEBA22B-B525-447A-AB1F-97A664C45D19}" type="pres">
      <dgm:prSet presAssocID="{D658F2B9-4120-42E6-87CC-8054ACFF5ED2}" presName="sibTrans" presStyleLbl="node1" presStyleIdx="0" presStyleCnt="3"/>
      <dgm:spPr/>
      <dgm:t>
        <a:bodyPr/>
        <a:lstStyle/>
        <a:p>
          <a:endParaRPr lang="en-US"/>
        </a:p>
      </dgm:t>
    </dgm:pt>
    <dgm:pt modelId="{41C202BA-B3E8-478B-9D58-18C664D5EE18}" type="pres">
      <dgm:prSet presAssocID="{5AC65A72-B8B0-4D71-BF24-BC8EE77D5233}" presName="dummy" presStyleCnt="0"/>
      <dgm:spPr/>
    </dgm:pt>
    <dgm:pt modelId="{F4A4912E-B985-4B70-8D23-1C4C9E54D580}" type="pres">
      <dgm:prSet presAssocID="{5AC65A72-B8B0-4D71-BF24-BC8EE77D5233}" presName="node" presStyleLbl="revTx" presStyleIdx="1" presStyleCnt="3">
        <dgm:presLayoutVars>
          <dgm:bulletEnabled val="1"/>
        </dgm:presLayoutVars>
      </dgm:prSet>
      <dgm:spPr/>
      <dgm:t>
        <a:bodyPr/>
        <a:lstStyle/>
        <a:p>
          <a:endParaRPr lang="en-US"/>
        </a:p>
      </dgm:t>
    </dgm:pt>
    <dgm:pt modelId="{84349427-31EA-4BAD-9956-DBBCE69E1FC8}" type="pres">
      <dgm:prSet presAssocID="{2BA3510C-11B1-4A20-B612-F2E4099D42F7}" presName="sibTrans" presStyleLbl="node1" presStyleIdx="1" presStyleCnt="3"/>
      <dgm:spPr/>
      <dgm:t>
        <a:bodyPr/>
        <a:lstStyle/>
        <a:p>
          <a:endParaRPr lang="en-US"/>
        </a:p>
      </dgm:t>
    </dgm:pt>
    <dgm:pt modelId="{52FC96D3-89BD-41E5-A90A-D823A37C7C52}" type="pres">
      <dgm:prSet presAssocID="{326AA44C-09B1-4370-891F-6261EBA272F7}" presName="dummy" presStyleCnt="0"/>
      <dgm:spPr/>
    </dgm:pt>
    <dgm:pt modelId="{C54CF821-408B-4921-87AB-4381783710CF}" type="pres">
      <dgm:prSet presAssocID="{326AA44C-09B1-4370-891F-6261EBA272F7}" presName="node" presStyleLbl="revTx" presStyleIdx="2" presStyleCnt="3" custScaleX="123345" custScaleY="61966">
        <dgm:presLayoutVars>
          <dgm:bulletEnabled val="1"/>
        </dgm:presLayoutVars>
      </dgm:prSet>
      <dgm:spPr/>
      <dgm:t>
        <a:bodyPr/>
        <a:lstStyle/>
        <a:p>
          <a:endParaRPr lang="en-US"/>
        </a:p>
      </dgm:t>
    </dgm:pt>
    <dgm:pt modelId="{00D3E0B7-7801-416E-860F-DB3E47AA5B29}" type="pres">
      <dgm:prSet presAssocID="{428F6BC3-56AA-4EC4-83CD-62EEB90E966B}" presName="sibTrans" presStyleLbl="node1" presStyleIdx="2" presStyleCnt="3"/>
      <dgm:spPr/>
      <dgm:t>
        <a:bodyPr/>
        <a:lstStyle/>
        <a:p>
          <a:endParaRPr lang="en-US"/>
        </a:p>
      </dgm:t>
    </dgm:pt>
  </dgm:ptLst>
  <dgm:cxnLst>
    <dgm:cxn modelId="{CA7EB647-CEC2-4A81-84D6-DDA9F8C7309C}" srcId="{BBAC0E77-07AF-48AA-A436-C1297B4A49B1}" destId="{326AA44C-09B1-4370-891F-6261EBA272F7}" srcOrd="2" destOrd="0" parTransId="{F91736E3-DEE8-4433-854E-C7AAFB0FFB6A}" sibTransId="{428F6BC3-56AA-4EC4-83CD-62EEB90E966B}"/>
    <dgm:cxn modelId="{5A392A3F-8A3E-4BD2-BB7F-58EE0B5E1CD0}" type="presOf" srcId="{326AA44C-09B1-4370-891F-6261EBA272F7}" destId="{C54CF821-408B-4921-87AB-4381783710CF}" srcOrd="0" destOrd="0" presId="urn:microsoft.com/office/officeart/2005/8/layout/cycle1"/>
    <dgm:cxn modelId="{05152935-040E-4688-A55E-74F7716EB744}" type="presOf" srcId="{D658F2B9-4120-42E6-87CC-8054ACFF5ED2}" destId="{ABEBA22B-B525-447A-AB1F-97A664C45D19}" srcOrd="0" destOrd="0" presId="urn:microsoft.com/office/officeart/2005/8/layout/cycle1"/>
    <dgm:cxn modelId="{5FEB48C1-FA76-4DB5-B779-C507D646C568}" type="presOf" srcId="{BBAC0E77-07AF-48AA-A436-C1297B4A49B1}" destId="{686DE397-EDD9-4E10-987B-821E551226B5}" srcOrd="0" destOrd="0" presId="urn:microsoft.com/office/officeart/2005/8/layout/cycle1"/>
    <dgm:cxn modelId="{927EAB2F-5957-45A3-8DC2-B8BB48BC0004}" type="presOf" srcId="{5AC65A72-B8B0-4D71-BF24-BC8EE77D5233}" destId="{F4A4912E-B985-4B70-8D23-1C4C9E54D580}" srcOrd="0" destOrd="0" presId="urn:microsoft.com/office/officeart/2005/8/layout/cycle1"/>
    <dgm:cxn modelId="{407BC3C9-C245-4EC2-B9F6-60486E175749}" type="presOf" srcId="{2BA3510C-11B1-4A20-B612-F2E4099D42F7}" destId="{84349427-31EA-4BAD-9956-DBBCE69E1FC8}" srcOrd="0" destOrd="0" presId="urn:microsoft.com/office/officeart/2005/8/layout/cycle1"/>
    <dgm:cxn modelId="{DCE7037F-A2B0-4FCA-9418-05A93D60CEB1}" type="presOf" srcId="{ED4500A3-6FB0-4942-88E5-A54F1F454991}" destId="{010AE001-43D6-41A8-8A39-7F2B4DEEAF1D}" srcOrd="0" destOrd="0" presId="urn:microsoft.com/office/officeart/2005/8/layout/cycle1"/>
    <dgm:cxn modelId="{08785DA8-5B7D-4A40-AE40-58BEAFE9B449}" srcId="{BBAC0E77-07AF-48AA-A436-C1297B4A49B1}" destId="{5AC65A72-B8B0-4D71-BF24-BC8EE77D5233}" srcOrd="1" destOrd="0" parTransId="{52A8E81B-97BA-4452-877E-86E5FF6D2B62}" sibTransId="{2BA3510C-11B1-4A20-B612-F2E4099D42F7}"/>
    <dgm:cxn modelId="{7E69CE58-1ADD-4E34-AF90-1B0F5D99B051}" srcId="{BBAC0E77-07AF-48AA-A436-C1297B4A49B1}" destId="{ED4500A3-6FB0-4942-88E5-A54F1F454991}" srcOrd="0" destOrd="0" parTransId="{9609D16F-63BF-475E-9580-7D94F3B97C09}" sibTransId="{D658F2B9-4120-42E6-87CC-8054ACFF5ED2}"/>
    <dgm:cxn modelId="{F214552A-21CF-495A-8194-4ABAB3820700}" type="presOf" srcId="{428F6BC3-56AA-4EC4-83CD-62EEB90E966B}" destId="{00D3E0B7-7801-416E-860F-DB3E47AA5B29}" srcOrd="0" destOrd="0" presId="urn:microsoft.com/office/officeart/2005/8/layout/cycle1"/>
    <dgm:cxn modelId="{52103D2B-534F-49CF-A5DE-1F0E990312FC}" type="presParOf" srcId="{686DE397-EDD9-4E10-987B-821E551226B5}" destId="{AF41A8FA-0935-4064-A5F4-65FFD811BD38}" srcOrd="0" destOrd="0" presId="urn:microsoft.com/office/officeart/2005/8/layout/cycle1"/>
    <dgm:cxn modelId="{752650CB-C1F9-4350-A284-1C0E460DFFD4}" type="presParOf" srcId="{686DE397-EDD9-4E10-987B-821E551226B5}" destId="{010AE001-43D6-41A8-8A39-7F2B4DEEAF1D}" srcOrd="1" destOrd="0" presId="urn:microsoft.com/office/officeart/2005/8/layout/cycle1"/>
    <dgm:cxn modelId="{A9E1C2A8-3491-482F-ABDA-3FDAB05BDDC8}" type="presParOf" srcId="{686DE397-EDD9-4E10-987B-821E551226B5}" destId="{ABEBA22B-B525-447A-AB1F-97A664C45D19}" srcOrd="2" destOrd="0" presId="urn:microsoft.com/office/officeart/2005/8/layout/cycle1"/>
    <dgm:cxn modelId="{DD63A62D-0692-4121-A1DC-A1FB91911530}" type="presParOf" srcId="{686DE397-EDD9-4E10-987B-821E551226B5}" destId="{41C202BA-B3E8-478B-9D58-18C664D5EE18}" srcOrd="3" destOrd="0" presId="urn:microsoft.com/office/officeart/2005/8/layout/cycle1"/>
    <dgm:cxn modelId="{8266F511-B48D-444A-8D68-87E6A06B4CA5}" type="presParOf" srcId="{686DE397-EDD9-4E10-987B-821E551226B5}" destId="{F4A4912E-B985-4B70-8D23-1C4C9E54D580}" srcOrd="4" destOrd="0" presId="urn:microsoft.com/office/officeart/2005/8/layout/cycle1"/>
    <dgm:cxn modelId="{311D5B7F-FBAD-49C7-9CAD-2F807F682482}" type="presParOf" srcId="{686DE397-EDD9-4E10-987B-821E551226B5}" destId="{84349427-31EA-4BAD-9956-DBBCE69E1FC8}" srcOrd="5" destOrd="0" presId="urn:microsoft.com/office/officeart/2005/8/layout/cycle1"/>
    <dgm:cxn modelId="{E511EFD6-6641-4395-A349-661EB429409F}" type="presParOf" srcId="{686DE397-EDD9-4E10-987B-821E551226B5}" destId="{52FC96D3-89BD-41E5-A90A-D823A37C7C52}" srcOrd="6" destOrd="0" presId="urn:microsoft.com/office/officeart/2005/8/layout/cycle1"/>
    <dgm:cxn modelId="{9CACDC25-1E2C-4F4C-B1C3-93C8394C9D74}" type="presParOf" srcId="{686DE397-EDD9-4E10-987B-821E551226B5}" destId="{C54CF821-408B-4921-87AB-4381783710CF}" srcOrd="7" destOrd="0" presId="urn:microsoft.com/office/officeart/2005/8/layout/cycle1"/>
    <dgm:cxn modelId="{DC685D79-8D79-48AF-B67A-C3B819F5BBA4}" type="presParOf" srcId="{686DE397-EDD9-4E10-987B-821E551226B5}" destId="{00D3E0B7-7801-416E-860F-DB3E47AA5B2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BAC0E77-07AF-48AA-A436-C1297B4A49B1}"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ED4500A3-6FB0-4942-88E5-A54F1F454991}">
      <dgm:prSet phldrT="[Text]" custT="1"/>
      <dgm:spPr/>
      <dgm:t>
        <a:bodyPr/>
        <a:lstStyle/>
        <a:p>
          <a:r>
            <a:rPr lang="en-US" sz="2400" b="1" dirty="0" smtClean="0">
              <a:solidFill>
                <a:srgbClr val="0070C0"/>
              </a:solidFill>
            </a:rPr>
            <a:t>Assess (collect information)</a:t>
          </a:r>
          <a:endParaRPr lang="en-US" sz="2400" b="1" dirty="0">
            <a:solidFill>
              <a:srgbClr val="0070C0"/>
            </a:solidFill>
          </a:endParaRPr>
        </a:p>
      </dgm:t>
    </dgm:pt>
    <dgm:pt modelId="{9609D16F-63BF-475E-9580-7D94F3B97C09}" type="parTrans" cxnId="{7E69CE58-1ADD-4E34-AF90-1B0F5D99B051}">
      <dgm:prSet/>
      <dgm:spPr/>
      <dgm:t>
        <a:bodyPr/>
        <a:lstStyle/>
        <a:p>
          <a:endParaRPr lang="en-US"/>
        </a:p>
      </dgm:t>
    </dgm:pt>
    <dgm:pt modelId="{D658F2B9-4120-42E6-87CC-8054ACFF5ED2}" type="sibTrans" cxnId="{7E69CE58-1ADD-4E34-AF90-1B0F5D99B051}">
      <dgm:prSet/>
      <dgm:spPr/>
      <dgm:t>
        <a:bodyPr/>
        <a:lstStyle/>
        <a:p>
          <a:endParaRPr lang="en-US"/>
        </a:p>
      </dgm:t>
    </dgm:pt>
    <dgm:pt modelId="{5AC65A72-B8B0-4D71-BF24-BC8EE77D5233}">
      <dgm:prSet phldrT="[Text]" custT="1"/>
      <dgm:spPr/>
      <dgm:t>
        <a:bodyPr/>
        <a:lstStyle/>
        <a:p>
          <a:r>
            <a:rPr lang="en-US" sz="2400" b="1" dirty="0" smtClean="0">
              <a:solidFill>
                <a:srgbClr val="0070C0"/>
              </a:solidFill>
            </a:rPr>
            <a:t>Plan</a:t>
          </a:r>
          <a:endParaRPr lang="en-US" sz="2400" b="1" dirty="0">
            <a:solidFill>
              <a:srgbClr val="0070C0"/>
            </a:solidFill>
          </a:endParaRPr>
        </a:p>
      </dgm:t>
    </dgm:pt>
    <dgm:pt modelId="{52A8E81B-97BA-4452-877E-86E5FF6D2B62}" type="parTrans" cxnId="{08785DA8-5B7D-4A40-AE40-58BEAFE9B449}">
      <dgm:prSet/>
      <dgm:spPr/>
      <dgm:t>
        <a:bodyPr/>
        <a:lstStyle/>
        <a:p>
          <a:endParaRPr lang="en-US"/>
        </a:p>
      </dgm:t>
    </dgm:pt>
    <dgm:pt modelId="{2BA3510C-11B1-4A20-B612-F2E4099D42F7}" type="sibTrans" cxnId="{08785DA8-5B7D-4A40-AE40-58BEAFE9B449}">
      <dgm:prSet/>
      <dgm:spPr>
        <a:solidFill>
          <a:srgbClr val="FFCC99"/>
        </a:solidFill>
      </dgm:spPr>
      <dgm:t>
        <a:bodyPr/>
        <a:lstStyle/>
        <a:p>
          <a:endParaRPr lang="en-US"/>
        </a:p>
      </dgm:t>
    </dgm:pt>
    <dgm:pt modelId="{326AA44C-09B1-4370-891F-6261EBA272F7}">
      <dgm:prSet phldrT="[Text]" custT="1"/>
      <dgm:spPr/>
      <dgm:t>
        <a:bodyPr/>
        <a:lstStyle/>
        <a:p>
          <a:r>
            <a:rPr lang="en-US" sz="2400" b="1" dirty="0" smtClean="0">
              <a:solidFill>
                <a:srgbClr val="0070C0"/>
              </a:solidFill>
            </a:rPr>
            <a:t>Implement</a:t>
          </a:r>
          <a:endParaRPr lang="en-US" sz="2400" b="1" dirty="0">
            <a:solidFill>
              <a:srgbClr val="0070C0"/>
            </a:solidFill>
          </a:endParaRPr>
        </a:p>
      </dgm:t>
    </dgm:pt>
    <dgm:pt modelId="{F91736E3-DEE8-4433-854E-C7AAFB0FFB6A}" type="parTrans" cxnId="{CA7EB647-CEC2-4A81-84D6-DDA9F8C7309C}">
      <dgm:prSet/>
      <dgm:spPr/>
      <dgm:t>
        <a:bodyPr/>
        <a:lstStyle/>
        <a:p>
          <a:endParaRPr lang="en-US"/>
        </a:p>
      </dgm:t>
    </dgm:pt>
    <dgm:pt modelId="{428F6BC3-56AA-4EC4-83CD-62EEB90E966B}" type="sibTrans" cxnId="{CA7EB647-CEC2-4A81-84D6-DDA9F8C7309C}">
      <dgm:prSet/>
      <dgm:spPr>
        <a:solidFill>
          <a:schemeClr val="accent1">
            <a:lumMod val="50000"/>
          </a:schemeClr>
        </a:solidFill>
      </dgm:spPr>
      <dgm:t>
        <a:bodyPr/>
        <a:lstStyle/>
        <a:p>
          <a:endParaRPr lang="en-US"/>
        </a:p>
      </dgm:t>
    </dgm:pt>
    <dgm:pt modelId="{686DE397-EDD9-4E10-987B-821E551226B5}" type="pres">
      <dgm:prSet presAssocID="{BBAC0E77-07AF-48AA-A436-C1297B4A49B1}" presName="cycle" presStyleCnt="0">
        <dgm:presLayoutVars>
          <dgm:dir/>
          <dgm:resizeHandles val="exact"/>
        </dgm:presLayoutVars>
      </dgm:prSet>
      <dgm:spPr/>
      <dgm:t>
        <a:bodyPr/>
        <a:lstStyle/>
        <a:p>
          <a:endParaRPr lang="en-US"/>
        </a:p>
      </dgm:t>
    </dgm:pt>
    <dgm:pt modelId="{AF41A8FA-0935-4064-A5F4-65FFD811BD38}" type="pres">
      <dgm:prSet presAssocID="{ED4500A3-6FB0-4942-88E5-A54F1F454991}" presName="dummy" presStyleCnt="0"/>
      <dgm:spPr/>
    </dgm:pt>
    <dgm:pt modelId="{010AE001-43D6-41A8-8A39-7F2B4DEEAF1D}" type="pres">
      <dgm:prSet presAssocID="{ED4500A3-6FB0-4942-88E5-A54F1F454991}" presName="node" presStyleLbl="revTx" presStyleIdx="0" presStyleCnt="3" custScaleX="146536" custScaleY="81267" custRadScaleRad="110941" custRadScaleInc="15138">
        <dgm:presLayoutVars>
          <dgm:bulletEnabled val="1"/>
        </dgm:presLayoutVars>
      </dgm:prSet>
      <dgm:spPr/>
      <dgm:t>
        <a:bodyPr/>
        <a:lstStyle/>
        <a:p>
          <a:endParaRPr lang="en-US"/>
        </a:p>
      </dgm:t>
    </dgm:pt>
    <dgm:pt modelId="{ABEBA22B-B525-447A-AB1F-97A664C45D19}" type="pres">
      <dgm:prSet presAssocID="{D658F2B9-4120-42E6-87CC-8054ACFF5ED2}" presName="sibTrans" presStyleLbl="node1" presStyleIdx="0" presStyleCnt="3"/>
      <dgm:spPr/>
      <dgm:t>
        <a:bodyPr/>
        <a:lstStyle/>
        <a:p>
          <a:endParaRPr lang="en-US"/>
        </a:p>
      </dgm:t>
    </dgm:pt>
    <dgm:pt modelId="{41C202BA-B3E8-478B-9D58-18C664D5EE18}" type="pres">
      <dgm:prSet presAssocID="{5AC65A72-B8B0-4D71-BF24-BC8EE77D5233}" presName="dummy" presStyleCnt="0"/>
      <dgm:spPr/>
    </dgm:pt>
    <dgm:pt modelId="{F4A4912E-B985-4B70-8D23-1C4C9E54D580}" type="pres">
      <dgm:prSet presAssocID="{5AC65A72-B8B0-4D71-BF24-BC8EE77D5233}" presName="node" presStyleLbl="revTx" presStyleIdx="1" presStyleCnt="3">
        <dgm:presLayoutVars>
          <dgm:bulletEnabled val="1"/>
        </dgm:presLayoutVars>
      </dgm:prSet>
      <dgm:spPr/>
      <dgm:t>
        <a:bodyPr/>
        <a:lstStyle/>
        <a:p>
          <a:endParaRPr lang="en-US"/>
        </a:p>
      </dgm:t>
    </dgm:pt>
    <dgm:pt modelId="{84349427-31EA-4BAD-9956-DBBCE69E1FC8}" type="pres">
      <dgm:prSet presAssocID="{2BA3510C-11B1-4A20-B612-F2E4099D42F7}" presName="sibTrans" presStyleLbl="node1" presStyleIdx="1" presStyleCnt="3"/>
      <dgm:spPr/>
      <dgm:t>
        <a:bodyPr/>
        <a:lstStyle/>
        <a:p>
          <a:endParaRPr lang="en-US"/>
        </a:p>
      </dgm:t>
    </dgm:pt>
    <dgm:pt modelId="{52FC96D3-89BD-41E5-A90A-D823A37C7C52}" type="pres">
      <dgm:prSet presAssocID="{326AA44C-09B1-4370-891F-6261EBA272F7}" presName="dummy" presStyleCnt="0"/>
      <dgm:spPr/>
    </dgm:pt>
    <dgm:pt modelId="{C54CF821-408B-4921-87AB-4381783710CF}" type="pres">
      <dgm:prSet presAssocID="{326AA44C-09B1-4370-891F-6261EBA272F7}" presName="node" presStyleLbl="revTx" presStyleIdx="2" presStyleCnt="3" custScaleX="123345" custScaleY="61966">
        <dgm:presLayoutVars>
          <dgm:bulletEnabled val="1"/>
        </dgm:presLayoutVars>
      </dgm:prSet>
      <dgm:spPr/>
      <dgm:t>
        <a:bodyPr/>
        <a:lstStyle/>
        <a:p>
          <a:endParaRPr lang="en-US"/>
        </a:p>
      </dgm:t>
    </dgm:pt>
    <dgm:pt modelId="{00D3E0B7-7801-416E-860F-DB3E47AA5B29}" type="pres">
      <dgm:prSet presAssocID="{428F6BC3-56AA-4EC4-83CD-62EEB90E966B}" presName="sibTrans" presStyleLbl="node1" presStyleIdx="2" presStyleCnt="3"/>
      <dgm:spPr/>
      <dgm:t>
        <a:bodyPr/>
        <a:lstStyle/>
        <a:p>
          <a:endParaRPr lang="en-US"/>
        </a:p>
      </dgm:t>
    </dgm:pt>
  </dgm:ptLst>
  <dgm:cxnLst>
    <dgm:cxn modelId="{B0B42475-884A-48B8-85EB-3CFF49972754}" type="presOf" srcId="{D658F2B9-4120-42E6-87CC-8054ACFF5ED2}" destId="{ABEBA22B-B525-447A-AB1F-97A664C45D19}" srcOrd="0" destOrd="0" presId="urn:microsoft.com/office/officeart/2005/8/layout/cycle1"/>
    <dgm:cxn modelId="{9EE09296-6E57-4A44-AF26-86C71BD18A9B}" type="presOf" srcId="{BBAC0E77-07AF-48AA-A436-C1297B4A49B1}" destId="{686DE397-EDD9-4E10-987B-821E551226B5}" srcOrd="0" destOrd="0" presId="urn:microsoft.com/office/officeart/2005/8/layout/cycle1"/>
    <dgm:cxn modelId="{08785DA8-5B7D-4A40-AE40-58BEAFE9B449}" srcId="{BBAC0E77-07AF-48AA-A436-C1297B4A49B1}" destId="{5AC65A72-B8B0-4D71-BF24-BC8EE77D5233}" srcOrd="1" destOrd="0" parTransId="{52A8E81B-97BA-4452-877E-86E5FF6D2B62}" sibTransId="{2BA3510C-11B1-4A20-B612-F2E4099D42F7}"/>
    <dgm:cxn modelId="{CA7EB647-CEC2-4A81-84D6-DDA9F8C7309C}" srcId="{BBAC0E77-07AF-48AA-A436-C1297B4A49B1}" destId="{326AA44C-09B1-4370-891F-6261EBA272F7}" srcOrd="2" destOrd="0" parTransId="{F91736E3-DEE8-4433-854E-C7AAFB0FFB6A}" sibTransId="{428F6BC3-56AA-4EC4-83CD-62EEB90E966B}"/>
    <dgm:cxn modelId="{1DABEE56-2487-4B55-9255-36693F2D2A62}" type="presOf" srcId="{428F6BC3-56AA-4EC4-83CD-62EEB90E966B}" destId="{00D3E0B7-7801-416E-860F-DB3E47AA5B29}" srcOrd="0" destOrd="0" presId="urn:microsoft.com/office/officeart/2005/8/layout/cycle1"/>
    <dgm:cxn modelId="{7E26BD60-A125-4644-893C-AC58F36DA426}" type="presOf" srcId="{2BA3510C-11B1-4A20-B612-F2E4099D42F7}" destId="{84349427-31EA-4BAD-9956-DBBCE69E1FC8}" srcOrd="0" destOrd="0" presId="urn:microsoft.com/office/officeart/2005/8/layout/cycle1"/>
    <dgm:cxn modelId="{D2779CFC-85D5-40B9-A03C-9D161F68D987}" type="presOf" srcId="{326AA44C-09B1-4370-891F-6261EBA272F7}" destId="{C54CF821-408B-4921-87AB-4381783710CF}" srcOrd="0" destOrd="0" presId="urn:microsoft.com/office/officeart/2005/8/layout/cycle1"/>
    <dgm:cxn modelId="{728D350F-E7B9-4ADC-8401-246A47BE3FE9}" type="presOf" srcId="{ED4500A3-6FB0-4942-88E5-A54F1F454991}" destId="{010AE001-43D6-41A8-8A39-7F2B4DEEAF1D}" srcOrd="0" destOrd="0" presId="urn:microsoft.com/office/officeart/2005/8/layout/cycle1"/>
    <dgm:cxn modelId="{7E69CE58-1ADD-4E34-AF90-1B0F5D99B051}" srcId="{BBAC0E77-07AF-48AA-A436-C1297B4A49B1}" destId="{ED4500A3-6FB0-4942-88E5-A54F1F454991}" srcOrd="0" destOrd="0" parTransId="{9609D16F-63BF-475E-9580-7D94F3B97C09}" sibTransId="{D658F2B9-4120-42E6-87CC-8054ACFF5ED2}"/>
    <dgm:cxn modelId="{45EAAF08-126E-4340-AF55-C782E4585B1E}" type="presOf" srcId="{5AC65A72-B8B0-4D71-BF24-BC8EE77D5233}" destId="{F4A4912E-B985-4B70-8D23-1C4C9E54D580}" srcOrd="0" destOrd="0" presId="urn:microsoft.com/office/officeart/2005/8/layout/cycle1"/>
    <dgm:cxn modelId="{5667179D-2A55-4422-B84A-A9AF84927F40}" type="presParOf" srcId="{686DE397-EDD9-4E10-987B-821E551226B5}" destId="{AF41A8FA-0935-4064-A5F4-65FFD811BD38}" srcOrd="0" destOrd="0" presId="urn:microsoft.com/office/officeart/2005/8/layout/cycle1"/>
    <dgm:cxn modelId="{78FE1142-4013-4EC3-B577-1B64D55070FF}" type="presParOf" srcId="{686DE397-EDD9-4E10-987B-821E551226B5}" destId="{010AE001-43D6-41A8-8A39-7F2B4DEEAF1D}" srcOrd="1" destOrd="0" presId="urn:microsoft.com/office/officeart/2005/8/layout/cycle1"/>
    <dgm:cxn modelId="{C5A0E327-87F0-4FA8-96EF-925C70091E3A}" type="presParOf" srcId="{686DE397-EDD9-4E10-987B-821E551226B5}" destId="{ABEBA22B-B525-447A-AB1F-97A664C45D19}" srcOrd="2" destOrd="0" presId="urn:microsoft.com/office/officeart/2005/8/layout/cycle1"/>
    <dgm:cxn modelId="{D44A914F-22C7-41F7-A416-038F0FFA9C72}" type="presParOf" srcId="{686DE397-EDD9-4E10-987B-821E551226B5}" destId="{41C202BA-B3E8-478B-9D58-18C664D5EE18}" srcOrd="3" destOrd="0" presId="urn:microsoft.com/office/officeart/2005/8/layout/cycle1"/>
    <dgm:cxn modelId="{F79CDE3D-8A0E-4635-94D0-0C6FF165A0E7}" type="presParOf" srcId="{686DE397-EDD9-4E10-987B-821E551226B5}" destId="{F4A4912E-B985-4B70-8D23-1C4C9E54D580}" srcOrd="4" destOrd="0" presId="urn:microsoft.com/office/officeart/2005/8/layout/cycle1"/>
    <dgm:cxn modelId="{4549D37C-C718-4C99-8224-0E6526BC268D}" type="presParOf" srcId="{686DE397-EDD9-4E10-987B-821E551226B5}" destId="{84349427-31EA-4BAD-9956-DBBCE69E1FC8}" srcOrd="5" destOrd="0" presId="urn:microsoft.com/office/officeart/2005/8/layout/cycle1"/>
    <dgm:cxn modelId="{EEC63F87-93D0-4A40-9DCB-BDC12492D56A}" type="presParOf" srcId="{686DE397-EDD9-4E10-987B-821E551226B5}" destId="{52FC96D3-89BD-41E5-A90A-D823A37C7C52}" srcOrd="6" destOrd="0" presId="urn:microsoft.com/office/officeart/2005/8/layout/cycle1"/>
    <dgm:cxn modelId="{89EA950A-1A0D-4FEE-9EBC-034E66B30645}" type="presParOf" srcId="{686DE397-EDD9-4E10-987B-821E551226B5}" destId="{C54CF821-408B-4921-87AB-4381783710CF}" srcOrd="7" destOrd="0" presId="urn:microsoft.com/office/officeart/2005/8/layout/cycle1"/>
    <dgm:cxn modelId="{49D25429-0D89-4FB4-B4D1-31FC500BA793}" type="presParOf" srcId="{686DE397-EDD9-4E10-987B-821E551226B5}" destId="{00D3E0B7-7801-416E-860F-DB3E47AA5B2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E001-43D6-41A8-8A39-7F2B4DEEAF1D}">
      <dsp:nvSpPr>
        <dsp:cNvPr id="0" name=""/>
        <dsp:cNvSpPr/>
      </dsp:nvSpPr>
      <dsp:spPr>
        <a:xfrm>
          <a:off x="4490727" y="591401"/>
          <a:ext cx="2567317" cy="142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Assess (collect information)</a:t>
          </a:r>
          <a:endParaRPr lang="en-US" sz="2400" b="1" kern="1200" dirty="0">
            <a:solidFill>
              <a:srgbClr val="0070C0"/>
            </a:solidFill>
          </a:endParaRPr>
        </a:p>
      </dsp:txBody>
      <dsp:txXfrm>
        <a:off x="4490727" y="591401"/>
        <a:ext cx="2567317" cy="1423801"/>
      </dsp:txXfrm>
    </dsp:sp>
    <dsp:sp modelId="{ABEBA22B-B525-447A-AB1F-97A664C45D19}">
      <dsp:nvSpPr>
        <dsp:cNvPr id="0" name=""/>
        <dsp:cNvSpPr/>
      </dsp:nvSpPr>
      <dsp:spPr>
        <a:xfrm>
          <a:off x="2167554" y="-97704"/>
          <a:ext cx="4139001" cy="4139001"/>
        </a:xfrm>
        <a:prstGeom prst="circularArrow">
          <a:avLst>
            <a:gd name="adj1" fmla="val 8254"/>
            <a:gd name="adj2" fmla="val 576605"/>
            <a:gd name="adj3" fmla="val 3385462"/>
            <a:gd name="adj4" fmla="val 87820"/>
            <a:gd name="adj5" fmla="val 963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A4912E-B985-4B70-8D23-1C4C9E54D580}">
      <dsp:nvSpPr>
        <dsp:cNvPr id="0" name=""/>
        <dsp:cNvSpPr/>
      </dsp:nvSpPr>
      <dsp:spPr>
        <a:xfrm>
          <a:off x="3175320" y="2891859"/>
          <a:ext cx="1752004" cy="175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Plan</a:t>
          </a:r>
          <a:endParaRPr lang="en-US" sz="2400" b="1" kern="1200" dirty="0">
            <a:solidFill>
              <a:srgbClr val="0070C0"/>
            </a:solidFill>
          </a:endParaRPr>
        </a:p>
      </dsp:txBody>
      <dsp:txXfrm>
        <a:off x="3175320" y="2891859"/>
        <a:ext cx="1752004" cy="1752004"/>
      </dsp:txXfrm>
    </dsp:sp>
    <dsp:sp modelId="{84349427-31EA-4BAD-9956-DBBCE69E1FC8}">
      <dsp:nvSpPr>
        <dsp:cNvPr id="0" name=""/>
        <dsp:cNvSpPr/>
      </dsp:nvSpPr>
      <dsp:spPr>
        <a:xfrm>
          <a:off x="1981822" y="-1029"/>
          <a:ext cx="4139001" cy="4139001"/>
        </a:xfrm>
        <a:prstGeom prst="circularArrow">
          <a:avLst>
            <a:gd name="adj1" fmla="val 8254"/>
            <a:gd name="adj2" fmla="val 576605"/>
            <a:gd name="adj3" fmla="val 10847598"/>
            <a:gd name="adj4" fmla="val 7261775"/>
            <a:gd name="adj5" fmla="val 9630"/>
          </a:avLst>
        </a:prstGeom>
        <a:solidFill>
          <a:srgbClr val="FFCC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4CF821-408B-4921-87AB-4381783710CF}">
      <dsp:nvSpPr>
        <dsp:cNvPr id="0" name=""/>
        <dsp:cNvSpPr/>
      </dsp:nvSpPr>
      <dsp:spPr>
        <a:xfrm>
          <a:off x="1499103" y="675953"/>
          <a:ext cx="2161010" cy="1085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Implement</a:t>
          </a:r>
          <a:endParaRPr lang="en-US" sz="2400" b="1" kern="1200" dirty="0">
            <a:solidFill>
              <a:srgbClr val="0070C0"/>
            </a:solidFill>
          </a:endParaRPr>
        </a:p>
      </dsp:txBody>
      <dsp:txXfrm>
        <a:off x="1499103" y="675953"/>
        <a:ext cx="2161010" cy="1085647"/>
      </dsp:txXfrm>
    </dsp:sp>
    <dsp:sp modelId="{00D3E0B7-7801-416E-860F-DB3E47AA5B29}">
      <dsp:nvSpPr>
        <dsp:cNvPr id="0" name=""/>
        <dsp:cNvSpPr/>
      </dsp:nvSpPr>
      <dsp:spPr>
        <a:xfrm>
          <a:off x="2132462" y="-119598"/>
          <a:ext cx="4139001" cy="4139001"/>
        </a:xfrm>
        <a:prstGeom prst="circularArrow">
          <a:avLst>
            <a:gd name="adj1" fmla="val 8254"/>
            <a:gd name="adj2" fmla="val 576605"/>
            <a:gd name="adj3" fmla="val 17838996"/>
            <a:gd name="adj4" fmla="val 13713609"/>
            <a:gd name="adj5" fmla="val 9630"/>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E001-43D6-41A8-8A39-7F2B4DEEAF1D}">
      <dsp:nvSpPr>
        <dsp:cNvPr id="0" name=""/>
        <dsp:cNvSpPr/>
      </dsp:nvSpPr>
      <dsp:spPr>
        <a:xfrm>
          <a:off x="4490727" y="591401"/>
          <a:ext cx="2567317" cy="142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Assess (collect information)</a:t>
          </a:r>
          <a:endParaRPr lang="en-US" sz="2400" b="1" kern="1200" dirty="0">
            <a:solidFill>
              <a:srgbClr val="0070C0"/>
            </a:solidFill>
          </a:endParaRPr>
        </a:p>
      </dsp:txBody>
      <dsp:txXfrm>
        <a:off x="4490727" y="591401"/>
        <a:ext cx="2567317" cy="1423801"/>
      </dsp:txXfrm>
    </dsp:sp>
    <dsp:sp modelId="{ABEBA22B-B525-447A-AB1F-97A664C45D19}">
      <dsp:nvSpPr>
        <dsp:cNvPr id="0" name=""/>
        <dsp:cNvSpPr/>
      </dsp:nvSpPr>
      <dsp:spPr>
        <a:xfrm>
          <a:off x="2167554" y="-97704"/>
          <a:ext cx="4139001" cy="4139001"/>
        </a:xfrm>
        <a:prstGeom prst="circularArrow">
          <a:avLst>
            <a:gd name="adj1" fmla="val 8254"/>
            <a:gd name="adj2" fmla="val 576605"/>
            <a:gd name="adj3" fmla="val 3385462"/>
            <a:gd name="adj4" fmla="val 87820"/>
            <a:gd name="adj5" fmla="val 963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A4912E-B985-4B70-8D23-1C4C9E54D580}">
      <dsp:nvSpPr>
        <dsp:cNvPr id="0" name=""/>
        <dsp:cNvSpPr/>
      </dsp:nvSpPr>
      <dsp:spPr>
        <a:xfrm>
          <a:off x="3175320" y="2891859"/>
          <a:ext cx="1752004" cy="175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Plan</a:t>
          </a:r>
          <a:endParaRPr lang="en-US" sz="2400" b="1" kern="1200" dirty="0">
            <a:solidFill>
              <a:srgbClr val="0070C0"/>
            </a:solidFill>
          </a:endParaRPr>
        </a:p>
      </dsp:txBody>
      <dsp:txXfrm>
        <a:off x="3175320" y="2891859"/>
        <a:ext cx="1752004" cy="1752004"/>
      </dsp:txXfrm>
    </dsp:sp>
    <dsp:sp modelId="{84349427-31EA-4BAD-9956-DBBCE69E1FC8}">
      <dsp:nvSpPr>
        <dsp:cNvPr id="0" name=""/>
        <dsp:cNvSpPr/>
      </dsp:nvSpPr>
      <dsp:spPr>
        <a:xfrm>
          <a:off x="1981822" y="-1029"/>
          <a:ext cx="4139001" cy="4139001"/>
        </a:xfrm>
        <a:prstGeom prst="circularArrow">
          <a:avLst>
            <a:gd name="adj1" fmla="val 8254"/>
            <a:gd name="adj2" fmla="val 576605"/>
            <a:gd name="adj3" fmla="val 10847598"/>
            <a:gd name="adj4" fmla="val 7261775"/>
            <a:gd name="adj5" fmla="val 9630"/>
          </a:avLst>
        </a:prstGeom>
        <a:solidFill>
          <a:srgbClr val="FFCC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4CF821-408B-4921-87AB-4381783710CF}">
      <dsp:nvSpPr>
        <dsp:cNvPr id="0" name=""/>
        <dsp:cNvSpPr/>
      </dsp:nvSpPr>
      <dsp:spPr>
        <a:xfrm>
          <a:off x="1499103" y="675953"/>
          <a:ext cx="2161010" cy="1085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Implement</a:t>
          </a:r>
          <a:endParaRPr lang="en-US" sz="2400" b="1" kern="1200" dirty="0">
            <a:solidFill>
              <a:srgbClr val="0070C0"/>
            </a:solidFill>
          </a:endParaRPr>
        </a:p>
      </dsp:txBody>
      <dsp:txXfrm>
        <a:off x="1499103" y="675953"/>
        <a:ext cx="2161010" cy="1085647"/>
      </dsp:txXfrm>
    </dsp:sp>
    <dsp:sp modelId="{00D3E0B7-7801-416E-860F-DB3E47AA5B29}">
      <dsp:nvSpPr>
        <dsp:cNvPr id="0" name=""/>
        <dsp:cNvSpPr/>
      </dsp:nvSpPr>
      <dsp:spPr>
        <a:xfrm>
          <a:off x="2132462" y="-119598"/>
          <a:ext cx="4139001" cy="4139001"/>
        </a:xfrm>
        <a:prstGeom prst="circularArrow">
          <a:avLst>
            <a:gd name="adj1" fmla="val 8254"/>
            <a:gd name="adj2" fmla="val 576605"/>
            <a:gd name="adj3" fmla="val 17838996"/>
            <a:gd name="adj4" fmla="val 13713609"/>
            <a:gd name="adj5" fmla="val 9630"/>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E001-43D6-41A8-8A39-7F2B4DEEAF1D}">
      <dsp:nvSpPr>
        <dsp:cNvPr id="0" name=""/>
        <dsp:cNvSpPr/>
      </dsp:nvSpPr>
      <dsp:spPr>
        <a:xfrm>
          <a:off x="4490727" y="591401"/>
          <a:ext cx="2567317" cy="142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Assess (collect information)</a:t>
          </a:r>
          <a:endParaRPr lang="en-US" sz="2400" b="1" kern="1200" dirty="0">
            <a:solidFill>
              <a:srgbClr val="0070C0"/>
            </a:solidFill>
          </a:endParaRPr>
        </a:p>
      </dsp:txBody>
      <dsp:txXfrm>
        <a:off x="4490727" y="591401"/>
        <a:ext cx="2567317" cy="1423801"/>
      </dsp:txXfrm>
    </dsp:sp>
    <dsp:sp modelId="{ABEBA22B-B525-447A-AB1F-97A664C45D19}">
      <dsp:nvSpPr>
        <dsp:cNvPr id="0" name=""/>
        <dsp:cNvSpPr/>
      </dsp:nvSpPr>
      <dsp:spPr>
        <a:xfrm>
          <a:off x="2167554" y="-97704"/>
          <a:ext cx="4139001" cy="4139001"/>
        </a:xfrm>
        <a:prstGeom prst="circularArrow">
          <a:avLst>
            <a:gd name="adj1" fmla="val 8254"/>
            <a:gd name="adj2" fmla="val 576605"/>
            <a:gd name="adj3" fmla="val 3385462"/>
            <a:gd name="adj4" fmla="val 87820"/>
            <a:gd name="adj5" fmla="val 963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A4912E-B985-4B70-8D23-1C4C9E54D580}">
      <dsp:nvSpPr>
        <dsp:cNvPr id="0" name=""/>
        <dsp:cNvSpPr/>
      </dsp:nvSpPr>
      <dsp:spPr>
        <a:xfrm>
          <a:off x="3175320" y="2891859"/>
          <a:ext cx="1752004" cy="175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Plan</a:t>
          </a:r>
          <a:endParaRPr lang="en-US" sz="2400" b="1" kern="1200" dirty="0">
            <a:solidFill>
              <a:srgbClr val="0070C0"/>
            </a:solidFill>
          </a:endParaRPr>
        </a:p>
      </dsp:txBody>
      <dsp:txXfrm>
        <a:off x="3175320" y="2891859"/>
        <a:ext cx="1752004" cy="1752004"/>
      </dsp:txXfrm>
    </dsp:sp>
    <dsp:sp modelId="{84349427-31EA-4BAD-9956-DBBCE69E1FC8}">
      <dsp:nvSpPr>
        <dsp:cNvPr id="0" name=""/>
        <dsp:cNvSpPr/>
      </dsp:nvSpPr>
      <dsp:spPr>
        <a:xfrm>
          <a:off x="1981822" y="-1029"/>
          <a:ext cx="4139001" cy="4139001"/>
        </a:xfrm>
        <a:prstGeom prst="circularArrow">
          <a:avLst>
            <a:gd name="adj1" fmla="val 8254"/>
            <a:gd name="adj2" fmla="val 576605"/>
            <a:gd name="adj3" fmla="val 10847598"/>
            <a:gd name="adj4" fmla="val 7261775"/>
            <a:gd name="adj5" fmla="val 9630"/>
          </a:avLst>
        </a:prstGeom>
        <a:solidFill>
          <a:srgbClr val="FFCC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4CF821-408B-4921-87AB-4381783710CF}">
      <dsp:nvSpPr>
        <dsp:cNvPr id="0" name=""/>
        <dsp:cNvSpPr/>
      </dsp:nvSpPr>
      <dsp:spPr>
        <a:xfrm>
          <a:off x="1499103" y="675953"/>
          <a:ext cx="2161010" cy="1085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70C0"/>
              </a:solidFill>
            </a:rPr>
            <a:t>Implement</a:t>
          </a:r>
          <a:endParaRPr lang="en-US" sz="2400" b="1" kern="1200" dirty="0">
            <a:solidFill>
              <a:srgbClr val="0070C0"/>
            </a:solidFill>
          </a:endParaRPr>
        </a:p>
      </dsp:txBody>
      <dsp:txXfrm>
        <a:off x="1499103" y="675953"/>
        <a:ext cx="2161010" cy="1085647"/>
      </dsp:txXfrm>
    </dsp:sp>
    <dsp:sp modelId="{00D3E0B7-7801-416E-860F-DB3E47AA5B29}">
      <dsp:nvSpPr>
        <dsp:cNvPr id="0" name=""/>
        <dsp:cNvSpPr/>
      </dsp:nvSpPr>
      <dsp:spPr>
        <a:xfrm>
          <a:off x="2132462" y="-119598"/>
          <a:ext cx="4139001" cy="4139001"/>
        </a:xfrm>
        <a:prstGeom prst="circularArrow">
          <a:avLst>
            <a:gd name="adj1" fmla="val 8254"/>
            <a:gd name="adj2" fmla="val 576605"/>
            <a:gd name="adj3" fmla="val 17838996"/>
            <a:gd name="adj4" fmla="val 13713609"/>
            <a:gd name="adj5" fmla="val 9630"/>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78435" y="305217"/>
            <a:ext cx="3037628" cy="46418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Early Childhood Outcome Center</a:t>
            </a:r>
          </a:p>
          <a:p>
            <a:pPr>
              <a:defRPr/>
            </a:pPr>
            <a:r>
              <a:rPr lang="en-US" dirty="0" smtClean="0"/>
              <a:t>October 2012</a:t>
            </a:r>
            <a:endParaRPr lang="en-US" dirty="0"/>
          </a:p>
        </p:txBody>
      </p:sp>
      <p:sp>
        <p:nvSpPr>
          <p:cNvPr id="385029"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5E29F761-B9A7-4138-A148-9337CDD6F7EB}" type="slidenum">
              <a:rPr lang="en-US"/>
              <a:pPr>
                <a:defRPr/>
              </a:pPr>
              <a:t>‹#›</a:t>
            </a:fld>
            <a:endParaRPr lang="en-US" dirty="0"/>
          </a:p>
        </p:txBody>
      </p:sp>
    </p:spTree>
    <p:extLst>
      <p:ext uri="{BB962C8B-B14F-4D97-AF65-F5344CB8AC3E}">
        <p14:creationId xmlns:p14="http://schemas.microsoft.com/office/powerpoint/2010/main" val="33684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699" name="Rectangle 3"/>
          <p:cNvSpPr>
            <a:spLocks noGrp="1" noChangeArrowheads="1"/>
          </p:cNvSpPr>
          <p:nvPr>
            <p:ph type="dt" idx="1"/>
          </p:nvPr>
        </p:nvSpPr>
        <p:spPr bwMode="auto">
          <a:xfrm>
            <a:off x="3971183"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92CDB4CB-2F11-4A3C-B3DA-57FEFAFB6CBA}" type="datetimeFigureOut">
              <a:rPr lang="en-US"/>
              <a:pPr>
                <a:defRPr/>
              </a:pPr>
              <a:t>11/1/2012</a:t>
            </a:fld>
            <a:endParaRPr lang="en-US" dirty="0"/>
          </a:p>
        </p:txBody>
      </p:sp>
      <p:sp>
        <p:nvSpPr>
          <p:cNvPr id="4301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9768" y="4414519"/>
            <a:ext cx="5610865" cy="4184016"/>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703" name="Rectangle 7"/>
          <p:cNvSpPr>
            <a:spLocks noGrp="1" noChangeArrowheads="1"/>
          </p:cNvSpPr>
          <p:nvPr>
            <p:ph type="sldNum" sz="quarter" idx="5"/>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9DE5D2B-5546-44E8-BFB2-32E668F9113C}" type="slidenum">
              <a:rPr lang="en-US"/>
              <a:pPr>
                <a:defRPr/>
              </a:pPr>
              <a:t>‹#›</a:t>
            </a:fld>
            <a:endParaRPr lang="en-US" dirty="0"/>
          </a:p>
        </p:txBody>
      </p:sp>
    </p:spTree>
    <p:extLst>
      <p:ext uri="{BB962C8B-B14F-4D97-AF65-F5344CB8AC3E}">
        <p14:creationId xmlns:p14="http://schemas.microsoft.com/office/powerpoint/2010/main" val="199714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0999-8110-4A13-A915-104922464010}" type="slidenum">
              <a:rPr lang="en-US"/>
              <a:pPr/>
              <a:t>20</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34722" y="4415791"/>
            <a:ext cx="5140960" cy="4183380"/>
          </a:xfrm>
          <a:noFill/>
          <a:ln/>
        </p:spPr>
        <p:txBody>
          <a:bodyPr/>
          <a:lstStyle/>
          <a:p>
            <a:r>
              <a:rPr lang="en-US" dirty="0"/>
              <a:t>We also learned ways that assessment summaries could be written according to the three outcomes, as shown in this excerpt from Danny’s assessment summarized for Outcome 2:  acquisition and use of knowledge and skills.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think about</a:t>
            </a:r>
            <a:r>
              <a:rPr lang="en-US" baseline="0" dirty="0" smtClean="0"/>
              <a:t> the overarching goal and the three child outcomes is as organizers for the IFSP.  Are there things the team should be working on related to helping the child with positive social relationship?  This doesn’t mean that specific outcomes must be written in each of the 3 areas.  Using the 3 outcomes as an organizing framework leads teams to think about whether outcomes are needed in each of the areas. </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25</a:t>
            </a:fld>
            <a:endParaRPr lang="en-US" dirty="0"/>
          </a:p>
        </p:txBody>
      </p:sp>
    </p:spTree>
    <p:extLst>
      <p:ext uri="{BB962C8B-B14F-4D97-AF65-F5344CB8AC3E}">
        <p14:creationId xmlns:p14="http://schemas.microsoft.com/office/powerpoint/2010/main" val="275365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like the child outcomes, all members of the team, including the family members, bring some framework for thinking about family outcomes.  Each team member is working with some set of probably unspoken set of categories or options for how to think about what families need or want.  Families new to early intervention probably have the least well articulated framework because they have not been thinking about this as long as the professionals have.  Having a common framework can benefit communication.</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26</a:t>
            </a:fld>
            <a:endParaRPr lang="en-US" dirty="0"/>
          </a:p>
        </p:txBody>
      </p:sp>
    </p:spTree>
    <p:extLst>
      <p:ext uri="{BB962C8B-B14F-4D97-AF65-F5344CB8AC3E}">
        <p14:creationId xmlns:p14="http://schemas.microsoft.com/office/powerpoint/2010/main" val="48321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stakeholder</a:t>
            </a:r>
            <a:r>
              <a:rPr lang="en-US" baseline="0" dirty="0" smtClean="0"/>
              <a:t> process that identified the overarching goal for children and the three global child outcomes also identified an overarching goal for families.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just like the goal</a:t>
            </a:r>
            <a:r>
              <a:rPr lang="en-US" baseline="0" dirty="0" smtClean="0"/>
              <a:t> and outcomes for children, the five family outcomes are critical to achieving the overarching family goal.  The five family outcomes provide areas to be considered in identifying individualized family outcomes for an IFPS.  There is no expectation that every family would have individual outcomes for each of the five.  Rather they are topics to be considered and discussed to identify which of the five outcomes should become a focus of early intervention for that family.</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28</a:t>
            </a:fld>
            <a:endParaRPr lang="en-US" dirty="0"/>
          </a:p>
        </p:txBody>
      </p:sp>
    </p:spTree>
    <p:extLst>
      <p:ext uri="{BB962C8B-B14F-4D97-AF65-F5344CB8AC3E}">
        <p14:creationId xmlns:p14="http://schemas.microsoft.com/office/powerpoint/2010/main" val="306266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 the </a:t>
            </a:r>
            <a:r>
              <a:rPr lang="en-US" dirty="0" smtClean="0"/>
              <a:t>global </a:t>
            </a:r>
            <a:r>
              <a:rPr lang="en-US" dirty="0"/>
              <a:t>outcomes as a framework produces understandable, measureable, individualized outcomes that are meaningful to families. The </a:t>
            </a:r>
            <a:r>
              <a:rPr lang="en-US" dirty="0" smtClean="0"/>
              <a:t>global </a:t>
            </a:r>
            <a:r>
              <a:rPr lang="en-US" dirty="0"/>
              <a:t>outcomes also help families understand what programs are trying to do.</a:t>
            </a:r>
          </a:p>
          <a:p>
            <a:r>
              <a:rPr lang="en-US" dirty="0"/>
              <a:t>The </a:t>
            </a:r>
            <a:r>
              <a:rPr lang="en-US" dirty="0" smtClean="0"/>
              <a:t>outcomes </a:t>
            </a:r>
            <a:r>
              <a:rPr lang="en-US" dirty="0"/>
              <a:t>tie assessment, planning, and intervention together. They improve practice and help programs to keep the focus firmly on what it is trying to achieve and what the state is being held accountable for.  Supporting children </a:t>
            </a:r>
            <a:r>
              <a:rPr lang="en-US" dirty="0" smtClean="0"/>
              <a:t>and families in </a:t>
            </a:r>
            <a:r>
              <a:rPr lang="en-US" dirty="0"/>
              <a:t>acquiring the outcomes is critical….</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using</a:t>
            </a:r>
            <a:r>
              <a:rPr lang="en-US" baseline="0" dirty="0" smtClean="0"/>
              <a:t> the three child outcomes and the five family outcomes as a general framework for how we work with children, it is critical to remember that a framework provides guiding categories-- Categories to guide assessment, planning, and intervention.  The global outcomes should never be used as </a:t>
            </a:r>
            <a:r>
              <a:rPr lang="en-US" baseline="0" smtClean="0"/>
              <a:t>a formula </a:t>
            </a:r>
            <a:r>
              <a:rPr lang="en-US" baseline="0" dirty="0" smtClean="0"/>
              <a:t>that is mechanically applied and works against the individualization that is the cornerstone of early intervention.</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32</a:t>
            </a:fld>
            <a:endParaRPr lang="en-US" dirty="0"/>
          </a:p>
        </p:txBody>
      </p:sp>
    </p:spTree>
    <p:extLst>
      <p:ext uri="{BB962C8B-B14F-4D97-AF65-F5344CB8AC3E}">
        <p14:creationId xmlns:p14="http://schemas.microsoft.com/office/powerpoint/2010/main" val="364792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pink line</a:t>
            </a:r>
            <a:r>
              <a:rPr lang="en-US" baseline="0" dirty="0" smtClean="0"/>
              <a:t> on this graph </a:t>
            </a:r>
            <a:r>
              <a:rPr lang="en-US" dirty="0" smtClean="0"/>
              <a:t>represents typical</a:t>
            </a:r>
            <a:r>
              <a:rPr lang="en-US" baseline="0" dirty="0" smtClean="0"/>
              <a:t> development.  The graph title says ‘language’ but it could just as easily say social interaction or problem solving or independence.  Development follows a predictable course that involves acquiring more skills and more complex behaviors as children get older. We also know there is variation in development and no child’s development follows this kind of a line.  We can, however, describe what we expect of 4 year olds and that differs from what we expect of 3 year olds.  If children are developing new skills a little slower than other children, the aqua line after 21 months, these children will be a little bit behind when they arrive at kindergarten.  Other children are acquiring new skills so slowly that they are substantially behind other children and we say these children have a developmental delay (red line).  We intervene to change their trajectories (blue line).  Without intervention, we assume that these children will continue on their same course.  The goal is to do everything we can to help them achieve and stay on a higher trajectory.</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a:t>
            </a:r>
            <a:r>
              <a:rPr lang="en-US" baseline="0" dirty="0" smtClean="0"/>
              <a:t> the child’s skills and behaviors to those expected for his age helps us document whether our services are making a difference.  This is based on an assumption that intervention helps children with special needs move closer to the age expectations.  Age expected development follows a predictable course.  If children with special needs are not keeping up with age expectations, we provide services to help move their development along.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ways</a:t>
            </a:r>
            <a:r>
              <a:rPr lang="en-US" baseline="0" dirty="0" smtClean="0"/>
              <a:t> of thinking about child outcomes.  There is not a right way or wrong way because the alternative conceptualizations have different uses.  In this slide, you see the overarching goal for young children with disabilities across the top and the three child outcomes, key to achieving the overarching goal, directly underneath.  In working with children, you will certainly encounter outcomes characterized as domains.  Nearly all assessment tools present outcomes in different domains.  The domains feed into the three child outcomes but not in a one-to-one match because, for example, communication skills can be a critical contributor to good functioning in all three OSEP outcomes.  As children get older and move into the K-12 arena, the emphasis in thinking about outcomes switches to content or subject areas. Yet another way to think about outcomes is by looking at processes, such as memory or self-regulation, another critical contributor to the more global OSEP outcomes.  Also, discrete body functions that are often the focus of therapy play a critical role in children being able to achieve the OSEP outcomes and the overall goal of participation.  All of these conceptualizations are legitimate and serve a purpose.  The critical message of intervention is that it is not enough to focus only body functions, processes, or domains.  We need to ask why these things matter – and they matter because they contribute to the overall goal of successful participation.  Interventionists need to help the child put the functions and processes to use so the child can participate in everyday life.</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11</a:t>
            </a:fld>
            <a:endParaRPr lang="en-US" dirty="0"/>
          </a:p>
        </p:txBody>
      </p:sp>
    </p:spTree>
    <p:extLst>
      <p:ext uri="{BB962C8B-B14F-4D97-AF65-F5344CB8AC3E}">
        <p14:creationId xmlns:p14="http://schemas.microsoft.com/office/powerpoint/2010/main" val="244492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E8AF8-36C4-4730-A6F2-DC6519BDB6DF}" type="slidenum">
              <a:rPr lang="en-US"/>
              <a:pPr/>
              <a:t>16</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4BBD3-475E-4250-9ACB-01532B2DBEAF}" type="slidenum">
              <a:rPr lang="en-US"/>
              <a:pPr/>
              <a:t>17</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ECAAF-108A-4983-99CB-66516FAD2CEE}" type="slidenum">
              <a:rPr lang="en-US"/>
              <a:pPr/>
              <a:t>18</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DB8C3-A652-4CF2-AFBF-3C4736FA882F}" type="slidenum">
              <a:rPr lang="en-US"/>
              <a:pPr/>
              <a:t>19</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11B50CE-30BA-4152-9877-D9B3548CD2CE}"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64ACC2FD-56E2-44FF-A27A-5EA43B900F1F}"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7EB3FCF-6D4B-4F4F-BAEB-9624E78AF6AA}" type="slidenum">
              <a:rPr lang="en-US"/>
              <a:pPr>
                <a:defRPr/>
              </a:pPr>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686984C-1894-46A7-9675-681A8CE94A65}" type="slidenum">
              <a:rPr lang="en-US"/>
              <a:pPr>
                <a:defRPr/>
              </a:pPr>
              <a:t>‹#›</a:t>
            </a:fld>
            <a:endParaRPr lang="en-US" dirty="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AF9C9D31-ADFA-4DEE-B728-77A48DE8D1C1}" type="slidenum">
              <a:rPr lang="en-US"/>
              <a:pPr>
                <a:defRPr/>
              </a:pPr>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D4F650DC-BB22-434B-ABD5-12534D95958A}" type="slidenum">
              <a:rPr lang="en-US"/>
              <a:pPr>
                <a:defRPr/>
              </a:pPr>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E640533-0EE1-41EB-A65A-47ABBD32B4E4}" type="slidenum">
              <a:rPr lang="en-US"/>
              <a:pPr>
                <a:defRPr/>
              </a:pPr>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072863C-C3A0-44D8-A32C-7B8D02CD93A0}"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0AFB670-83FA-4EC8-AD97-0AC0B81C4CDD}" type="slidenum">
              <a:rPr lang="en-US"/>
              <a:pPr>
                <a:defRPr/>
              </a:pPr>
              <a:t>‹#›</a:t>
            </a:fld>
            <a:endParaRPr lang="en-US" dirty="0"/>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1242B6B-D82C-452A-9A99-AA7B700B3F9D}" type="slidenum">
              <a:rPr lang="en-US"/>
              <a:pPr>
                <a:defRPr/>
              </a:pPr>
              <a:t>‹#›</a:t>
            </a:fld>
            <a:endParaRPr lang="en-US" dirty="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C0DA7E-46CF-49FF-9E3B-6C99ED157E0F}" type="slidenum">
              <a:rPr lang="en-US"/>
              <a:pPr>
                <a:defRPr/>
              </a:pPr>
              <a:t>‹#›</a:t>
            </a:fld>
            <a:endParaRPr lang="en-US" dirty="0"/>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550E8ADC-2C14-428C-9BCA-B5A925BCCA30}"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7F1E567-73E2-41FB-9A6C-603C2605AFE9}"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dirty="0"/>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178AF79-E7AF-4D06-B43F-9F7E83C1CA6C}" type="slidenum">
              <a:rPr lang="en-US"/>
              <a:pPr>
                <a:defRPr/>
              </a:pPr>
              <a:t>‹#›</a:t>
            </a:fld>
            <a:endParaRPr lang="en-US" dirty="0"/>
          </a:p>
        </p:txBody>
      </p:sp>
    </p:spTree>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F76F035-818E-4D16-A3BB-37EBB1BB3745}" type="slidenum">
              <a:rPr lang="en-US"/>
              <a:pPr>
                <a:defRPr/>
              </a:pPr>
              <a:t>‹#›</a:t>
            </a:fld>
            <a:endParaRPr lang="en-US" dirty="0"/>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6CD8E5B-D871-4307-A3A7-BB881E19C549}" type="slidenum">
              <a:rPr lang="en-US"/>
              <a:pPr>
                <a:defRPr/>
              </a:pPr>
              <a:t>‹#›</a:t>
            </a:fld>
            <a:endParaRPr lang="en-US" dirty="0"/>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D85D9307-165B-4902-A617-CD3C52E3DD56}" type="slidenum">
              <a:rPr lang="en-US"/>
              <a:pPr>
                <a:defRPr/>
              </a:pPr>
              <a:t>‹#›</a:t>
            </a:fld>
            <a:endParaRPr lang="en-US" dirty="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3A16D23-AB05-4790-8B16-4F4249EBECF1}"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7592548F-C5A2-4E86-A79E-C299E4B7AA11}" type="slidenum">
              <a:rPr lang="en-US"/>
              <a:pPr>
                <a:defRPr/>
              </a:pPr>
              <a:t>‹#›</a:t>
            </a:fld>
            <a:endParaRPr lang="en-US" dirty="0"/>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981200"/>
            <a:ext cx="7772400" cy="4114800"/>
          </a:xfrm>
        </p:spPr>
        <p:txBody>
          <a:bodyPr/>
          <a:lstStyle/>
          <a:p>
            <a:endParaRPr lang="en-US" dirty="0"/>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endParaRPr lang="en-US" dirty="0">
              <a:solidFill>
                <a:schemeClr val="tx1"/>
              </a:solidFill>
            </a:endParaRPr>
          </a:p>
        </p:txBody>
      </p:sp>
      <p:sp>
        <p:nvSpPr>
          <p:cNvPr id="5" name="Footer Placeholder 4"/>
          <p:cNvSpPr>
            <a:spLocks noGrp="1"/>
          </p:cNvSpPr>
          <p:nvPr>
            <p:ph type="ftr" sz="quarter" idx="11"/>
          </p:nvPr>
        </p:nvSpPr>
        <p:spPr>
          <a:xfrm>
            <a:off x="1219200" y="6248400"/>
            <a:ext cx="3733800" cy="457200"/>
          </a:xfrm>
          <a:prstGeom prst="rect">
            <a:avLst/>
          </a:prstGeom>
        </p:spPr>
        <p:txBody>
          <a:bodyPr/>
          <a:lstStyle>
            <a:lvl1pPr>
              <a:defRPr/>
            </a:lvl1pPr>
          </a:lstStyle>
          <a:p>
            <a:r>
              <a:rPr lang="en-US" dirty="0"/>
              <a:t>Early Childhood Outcomes Center</a:t>
            </a:r>
            <a:endParaRPr lang="en-US" dirty="0">
              <a:solidFill>
                <a:schemeClr val="tx1"/>
              </a:solidFill>
              <a:effectLst>
                <a:outerShdw blurRad="38100" dist="38100" dir="2700000" algn="tl">
                  <a:srgbClr val="FFFFFF"/>
                </a:outerShdw>
              </a:effectLst>
              <a:latin typeface="Arial" charset="0"/>
            </a:endParaRPr>
          </a:p>
        </p:txBody>
      </p:sp>
      <p:sp>
        <p:nvSpPr>
          <p:cNvPr id="6" name="Slide Number Placeholder 5"/>
          <p:cNvSpPr>
            <a:spLocks noGrp="1"/>
          </p:cNvSpPr>
          <p:nvPr>
            <p:ph type="sldNum" sz="quarter" idx="12"/>
          </p:nvPr>
        </p:nvSpPr>
        <p:spPr>
          <a:xfrm>
            <a:off x="7086600" y="6248400"/>
            <a:ext cx="1371600" cy="457200"/>
          </a:xfrm>
          <a:prstGeom prst="rect">
            <a:avLst/>
          </a:prstGeom>
        </p:spPr>
        <p:txBody>
          <a:bodyPr/>
          <a:lstStyle>
            <a:lvl1pPr>
              <a:defRPr/>
            </a:lvl1pPr>
          </a:lstStyle>
          <a:p>
            <a:fld id="{149B7334-217F-4DCC-8432-F290FFB320A6}" type="slidenum">
              <a:rPr lang="en-US"/>
              <a:pPr/>
              <a:t>‹#›</a:t>
            </a:fld>
            <a:endParaRPr lang="en-US" dirty="0"/>
          </a:p>
        </p:txBody>
      </p:sp>
    </p:spTree>
    <p:extLst>
      <p:ext uri="{BB962C8B-B14F-4D97-AF65-F5344CB8AC3E}">
        <p14:creationId xmlns:p14="http://schemas.microsoft.com/office/powerpoint/2010/main" val="2136346783"/>
      </p:ext>
    </p:extLst>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BE0A499-BF77-414B-AAFA-CF1A6367854B}"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43BA5F4D-1312-4E28-A43A-F5E217EDAB5B}" type="slidenum">
              <a:rPr lang="en-US"/>
              <a:pPr>
                <a:defRPr/>
              </a:pPr>
              <a:t>‹#›</a:t>
            </a:fld>
            <a:endParaRPr lang="en-US" dirty="0"/>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10D2728-FD41-405A-B59C-03D634F507B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C468D73F-6F36-4601-B851-88CB59BB304E}" type="slidenum">
              <a:rPr lang="en-US"/>
              <a:pPr>
                <a:defRPr/>
              </a:pPr>
              <a:t>‹#›</a:t>
            </a:fld>
            <a:endParaRPr lang="en-US" dirty="0"/>
          </a:p>
        </p:txBody>
      </p:sp>
    </p:spTree>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F578730-7297-4B10-AAD2-9CB552BA52E5}" type="slidenum">
              <a:rPr lang="en-US"/>
              <a:pPr>
                <a:defRPr/>
              </a:pPr>
              <a:t>‹#›</a:t>
            </a:fld>
            <a:endParaRPr lang="en-US" dirty="0"/>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CE8F133-A152-41E5-A939-741F1915E348}" type="slidenum">
              <a:rPr lang="en-US"/>
              <a:pPr>
                <a:defRPr/>
              </a:pPr>
              <a:t>‹#›</a:t>
            </a:fld>
            <a:endParaRPr lang="en-US" dirty="0"/>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3DCEE6A-0B7E-40D8-AE3B-FF869AF571CD}" type="slidenum">
              <a:rPr lang="en-US"/>
              <a:pPr>
                <a:defRPr/>
              </a:pPr>
              <a:t>‹#›</a:t>
            </a:fld>
            <a:endParaRPr lang="en-US" dirty="0"/>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953446D-CB8A-43BE-83E3-BCA5E343E84D}" type="slidenum">
              <a:rPr lang="en-US"/>
              <a:pPr>
                <a:defRPr/>
              </a:pPr>
              <a:t>‹#›</a:t>
            </a:fld>
            <a:endParaRPr lang="en-US" dirty="0"/>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8A8ED39-FE75-41CE-AEB8-BFE0A0D3BE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BCBD598-A7E3-4B63-BDFC-ADD926B11FCF}" type="slidenum">
              <a:rPr lang="en-US"/>
              <a:pPr>
                <a:defRPr/>
              </a:pPr>
              <a:t>‹#›</a:t>
            </a:fld>
            <a:endParaRPr lang="en-US" dirty="0"/>
          </a:p>
        </p:txBody>
      </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90D305A-A9FC-4492-96FC-A56697324AAE}" type="slidenum">
              <a:rPr lang="en-US"/>
              <a:pPr>
                <a:defRPr/>
              </a:pPr>
              <a:t>‹#›</a:t>
            </a:fld>
            <a:endParaRPr lang="en-US" dirty="0"/>
          </a:p>
        </p:txBody>
      </p:sp>
    </p:spTree>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88C225C6-F9DD-4058-ADF7-F69B94B30E8F}"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C8FD4B1-7F2D-4536-B3CA-FB3C9CB9AED4}" type="slidenum">
              <a:rPr lang="en-US"/>
              <a:pPr>
                <a:defRPr/>
              </a:pPr>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C599758-164C-4805-95BA-A5BD5402CF73}" type="slidenum">
              <a:rPr lang="en-US"/>
              <a:pPr>
                <a:defRPr/>
              </a:pPr>
              <a:t>‹#›</a:t>
            </a:fld>
            <a:endParaRPr lang="en-US" dirty="0"/>
          </a:p>
        </p:txBody>
      </p:sp>
    </p:spTree>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2AED17E-C2C8-4D63-8897-873BB790365F}" type="slidenum">
              <a:rPr lang="en-US"/>
              <a:pPr>
                <a:defRPr/>
              </a:pPr>
              <a:t>‹#›</a:t>
            </a:fld>
            <a:endParaRPr lang="en-US" dirty="0"/>
          </a:p>
        </p:txBody>
      </p:sp>
    </p:spTree>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EC956DCF-DFF0-437B-81D2-C88053313D20}" type="slidenum">
              <a:rPr lang="en-US"/>
              <a:pPr>
                <a:defRPr/>
              </a:pPr>
              <a:t>‹#›</a:t>
            </a:fld>
            <a:endParaRPr lang="en-US" dirty="0"/>
          </a:p>
        </p:txBody>
      </p:sp>
    </p:spTree>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6B8943E-4E48-4DBC-BD87-B3DAEC160929}" type="slidenum">
              <a:rPr lang="en-US"/>
              <a:pPr>
                <a:defRPr/>
              </a:pPr>
              <a:t>‹#›</a:t>
            </a:fld>
            <a:endParaRPr lang="en-US" dirty="0"/>
          </a:p>
        </p:txBody>
      </p:sp>
    </p:spTree>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898B4B4-C031-4D6D-86D8-07E088C515EA}" type="slidenum">
              <a:rPr lang="en-US"/>
              <a:pPr>
                <a:defRPr/>
              </a:pPr>
              <a:t>‹#›</a:t>
            </a:fld>
            <a:endParaRPr lang="en-US" dirty="0"/>
          </a:p>
        </p:txBody>
      </p:sp>
    </p:spTree>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7FC1A6D3-408A-4C12-BF2A-7C1E4366668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1E02B69-1265-42D7-B061-87A8A2B50CDD}" type="slidenum">
              <a:rPr lang="en-US"/>
              <a:pPr>
                <a:defRPr/>
              </a:pPr>
              <a:t>‹#›</a:t>
            </a:fld>
            <a:endParaRPr lang="en-US" dirty="0"/>
          </a:p>
        </p:txBody>
      </p:sp>
    </p:spTree>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37095C1-1272-4D69-9762-69B2A626CEB1}" type="slidenum">
              <a:rPr lang="en-US"/>
              <a:pPr>
                <a:defRPr/>
              </a:pPr>
              <a:t>‹#›</a:t>
            </a:fld>
            <a:endParaRPr lang="en-US" dirty="0"/>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25003ACF-98AC-4D7E-8B7E-9D4400FA9063}"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90D33A-EFD0-4A9E-8BB8-EC479A074EF5}" type="slidenum">
              <a:rPr lang="en-US"/>
              <a:pPr>
                <a:defRPr/>
              </a:pPr>
              <a:t>‹#›</a:t>
            </a:fld>
            <a:endParaRPr lang="en-US" dirty="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D47C0E6C-0C3A-4D4B-AE15-E907E7177B5C}" type="slidenum">
              <a:rPr lang="en-US"/>
              <a:pPr>
                <a:defRPr/>
              </a:pPr>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0EFB5A1-647E-42EB-BF4C-56B965BD9866}" type="slidenum">
              <a:rPr lang="en-US"/>
              <a:pPr>
                <a:defRPr/>
              </a:pPr>
              <a:t>‹#›</a:t>
            </a:fld>
            <a:endParaRPr lang="en-US" dirty="0"/>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0C794590-7EE2-4827-8232-792D85396D5F}" type="slidenum">
              <a:rPr lang="en-US"/>
              <a:pPr>
                <a:defRPr/>
              </a:pPr>
              <a:t>‹#›</a:t>
            </a:fld>
            <a:endParaRPr lang="en-US" dirty="0"/>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EFFD26F-4D3A-44FB-B96B-9925CE7F65EB}" type="slidenum">
              <a:rPr lang="en-US"/>
              <a:pPr>
                <a:defRPr/>
              </a:pPr>
              <a:t>‹#›</a:t>
            </a:fld>
            <a:endParaRPr lang="en-US" dirty="0"/>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C77A759-AE43-4C10-9F33-8FBFFBE7902F}" type="slidenum">
              <a:rPr lang="en-US"/>
              <a:pPr>
                <a:defRPr/>
              </a:pPr>
              <a:t>‹#›</a:t>
            </a:fld>
            <a:endParaRPr lang="en-US" dirty="0"/>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84123134-82E5-42A2-A8EC-4000692E3F09}"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DE27A2D0-4843-4054-AD29-53CE924869EB}" type="slidenum">
              <a:rPr lang="en-US"/>
              <a:pPr>
                <a:defRPr/>
              </a:pPr>
              <a:t>‹#›</a:t>
            </a:fld>
            <a:endParaRPr lang="en-US" dirty="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dirty="0"/>
          </a:p>
        </p:txBody>
      </p:sp>
      <p:sp>
        <p:nvSpPr>
          <p:cNvPr id="4"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A4C804EA-97B9-4445-A745-C9021F31E257}" type="slidenum">
              <a:rPr lang="en-US"/>
              <a:pPr>
                <a:defRPr/>
              </a:pPr>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dirty="0"/>
          </a:p>
        </p:txBody>
      </p:sp>
      <p:sp>
        <p:nvSpPr>
          <p:cNvPr id="3"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119EB855-E35F-43C4-9A62-A4AD6989FED2}" type="slidenum">
              <a:rPr lang="en-US"/>
              <a:pPr>
                <a:defRPr/>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C79AC739-82EC-4CDD-8251-CC7232B38B09}"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67F4FBED-C92B-49BF-B631-BCF7E1444565}"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9.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0.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1.pn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dirty="0">
              <a:solidFill>
                <a:schemeClr val="tx1"/>
              </a:solidFill>
            </a:endParaRPr>
          </a:p>
        </p:txBody>
      </p:sp>
      <p:pic>
        <p:nvPicPr>
          <p:cNvPr id="6151" name="Picture 12" descr="pink shirt girl"/>
          <p:cNvPicPr>
            <a:picLocks noChangeAspect="1" noChangeArrowheads="1"/>
          </p:cNvPicPr>
          <p:nvPr/>
        </p:nvPicPr>
        <p:blipFill>
          <a:blip r:embed="rId11" cstate="email"/>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email"/>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email"/>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email"/>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dirty="0"/>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dirty="0"/>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BBFD97A8-F9B9-4091-8794-14703CA5E3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1" cstate="email"/>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A68403D-29B6-4F0C-86B8-FD68709C64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02B6E61-516A-456C-A568-9E54C31CBC7E}" type="slidenum">
              <a:rPr lang="en-US"/>
              <a:pPr>
                <a:defRPr/>
              </a:pPr>
              <a:t>‹#›</a:t>
            </a:fld>
            <a:endParaRPr lang="en-US" dirty="0"/>
          </a:p>
        </p:txBody>
      </p:sp>
      <p:pic>
        <p:nvPicPr>
          <p:cNvPr id="8201" name="Picture 15" descr="girl_in_wheelchair"/>
          <p:cNvPicPr>
            <a:picLocks noChangeAspect="1" noChangeArrowheads="1"/>
          </p:cNvPicPr>
          <p:nvPr/>
        </p:nvPicPr>
        <p:blipFill>
          <a:blip r:embed="rId12" cstate="email"/>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 id="2147484808" r:id="rId10"/>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71D17292-4921-4331-BEFF-062AA5B921AA}" type="slidenum">
              <a:rPr lang="en-US"/>
              <a:pPr>
                <a:defRPr/>
              </a:pPr>
              <a:t>‹#›</a:t>
            </a:fld>
            <a:endParaRPr lang="en-US" dirty="0"/>
          </a:p>
        </p:txBody>
      </p:sp>
      <p:pic>
        <p:nvPicPr>
          <p:cNvPr id="9225" name="Picture 14" descr="blond_happy_baby"/>
          <p:cNvPicPr>
            <a:picLocks noChangeAspect="1" noChangeArrowheads="1"/>
          </p:cNvPicPr>
          <p:nvPr/>
        </p:nvPicPr>
        <p:blipFill>
          <a:blip r:embed="rId11" cstate="email"/>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C2F28B2C-CA60-4CEA-B4B3-9435A63CEA8F}" type="slidenum">
              <a:rPr lang="en-US"/>
              <a:pPr>
                <a:defRPr/>
              </a:pPr>
              <a:t>‹#›</a:t>
            </a:fld>
            <a:endParaRPr lang="en-US" dirty="0"/>
          </a:p>
        </p:txBody>
      </p:sp>
      <p:pic>
        <p:nvPicPr>
          <p:cNvPr id="10249" name="Picture 13" descr="tie_dye_boy"/>
          <p:cNvPicPr>
            <a:picLocks noChangeAspect="1" noChangeArrowheads="1"/>
          </p:cNvPicPr>
          <p:nvPr/>
        </p:nvPicPr>
        <p:blipFill>
          <a:blip r:embed="rId11" cstate="email"/>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dirty="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F804CC7-5619-4030-B192-25DE9E205BC1}" type="slidenum">
              <a:rPr lang="en-US"/>
              <a:pPr>
                <a:defRPr/>
              </a:pPr>
              <a:t>‹#›</a:t>
            </a:fld>
            <a:endParaRPr lang="en-US" dirty="0"/>
          </a:p>
        </p:txBody>
      </p:sp>
      <p:pic>
        <p:nvPicPr>
          <p:cNvPr id="11273" name="Picture 12" descr="pink shirt girl"/>
          <p:cNvPicPr>
            <a:picLocks noChangeAspect="1" noChangeArrowheads="1"/>
          </p:cNvPicPr>
          <p:nvPr/>
        </p:nvPicPr>
        <p:blipFill>
          <a:blip r:embed="rId11" cstate="email"/>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2.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http://www.the-eco-center.org/"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905000"/>
            <a:ext cx="7772400" cy="4038600"/>
          </a:xfrm>
        </p:spPr>
        <p:txBody>
          <a:bodyPr/>
          <a:lstStyle/>
          <a:p>
            <a:pPr eaLnBrk="1" hangingPunct="1">
              <a:defRPr/>
            </a:pPr>
            <a:r>
              <a:rPr lang="en-US" sz="4000" i="1" dirty="0"/>
              <a:t>Embedding </a:t>
            </a:r>
            <a:r>
              <a:rPr lang="en-US" sz="4000" i="1" dirty="0" smtClean="0"/>
              <a:t>Child </a:t>
            </a:r>
            <a:r>
              <a:rPr lang="en-US" sz="4000" i="1" dirty="0"/>
              <a:t>and Family Outcomes into </a:t>
            </a:r>
            <a:r>
              <a:rPr lang="en-US" sz="4000" i="1" dirty="0" smtClean="0"/>
              <a:t>Practice – </a:t>
            </a:r>
            <a:br>
              <a:rPr lang="en-US" sz="4000" i="1" dirty="0" smtClean="0"/>
            </a:br>
            <a:r>
              <a:rPr lang="en-US" sz="4000" i="1" dirty="0" smtClean="0"/>
              <a:t>Part 3</a:t>
            </a:r>
            <a:r>
              <a:rPr lang="en-US" sz="4000" i="1" dirty="0" smtClean="0"/>
              <a:t/>
            </a:r>
            <a:br>
              <a:rPr lang="en-US" sz="4000" i="1" dirty="0" smtClean="0"/>
            </a:br>
            <a:r>
              <a:rPr lang="en-US" sz="4000" i="1" dirty="0" smtClean="0"/>
              <a:t/>
            </a:r>
            <a:br>
              <a:rPr lang="en-US" sz="4000" i="1" dirty="0" smtClean="0"/>
            </a:br>
            <a:r>
              <a:rPr lang="en-US" sz="3200" i="1" dirty="0" smtClean="0">
                <a:solidFill>
                  <a:srgbClr val="C00000"/>
                </a:solidFill>
              </a:rPr>
              <a:t>Kathy Hebbeler</a:t>
            </a:r>
            <a:br>
              <a:rPr lang="en-US" sz="3200" i="1" dirty="0" smtClean="0">
                <a:solidFill>
                  <a:srgbClr val="C00000"/>
                </a:solidFill>
              </a:rPr>
            </a:br>
            <a:r>
              <a:rPr lang="en-US" sz="3200" i="1" dirty="0" smtClean="0">
                <a:solidFill>
                  <a:srgbClr val="C00000"/>
                </a:solidFill>
              </a:rPr>
              <a:t>ECO at SRI International</a:t>
            </a:r>
            <a:br>
              <a:rPr lang="en-US" sz="3200" i="1" dirty="0" smtClean="0">
                <a:solidFill>
                  <a:srgbClr val="C00000"/>
                </a:solidFill>
              </a:rPr>
            </a:br>
            <a:endParaRPr lang="en-US" sz="3200" dirty="0" smtClean="0">
              <a:solidFill>
                <a:srgbClr val="C00000"/>
              </a:solidFill>
            </a:endParaRPr>
          </a:p>
        </p:txBody>
      </p:sp>
      <p:sp>
        <p:nvSpPr>
          <p:cNvPr id="5" name="Text Box 5"/>
          <p:cNvSpPr txBox="1">
            <a:spLocks noChangeArrowheads="1"/>
          </p:cNvSpPr>
          <p:nvPr/>
        </p:nvSpPr>
        <p:spPr bwMode="auto">
          <a:xfrm>
            <a:off x="457200" y="5486399"/>
            <a:ext cx="8077200" cy="584775"/>
          </a:xfrm>
          <a:prstGeom prst="rect">
            <a:avLst/>
          </a:prstGeom>
          <a:solidFill>
            <a:srgbClr val="D9ECFF"/>
          </a:solidFill>
          <a:ln w="9525" algn="ctr">
            <a:solidFill>
              <a:srgbClr val="C00000"/>
            </a:solidFill>
            <a:miter lim="800000"/>
            <a:headEnd/>
            <a:tailEnd/>
          </a:ln>
        </p:spPr>
        <p:txBody>
          <a:bodyPr wrap="square">
            <a:spAutoFit/>
          </a:bodyPr>
          <a:lstStyle/>
          <a:p>
            <a:r>
              <a:rPr lang="en-US" sz="1600" dirty="0" smtClean="0"/>
              <a:t>Webinar for the Massachusetts ICC Retreat</a:t>
            </a:r>
          </a:p>
          <a:p>
            <a:r>
              <a:rPr lang="en-US" sz="1600" dirty="0" smtClean="0"/>
              <a:t>October 3, 2012</a:t>
            </a:r>
            <a:endParaRPr lang="en-US" sz="1600" dirty="0"/>
          </a:p>
        </p:txBody>
      </p:sp>
    </p:spTree>
    <p:extLst>
      <p:ext uri="{BB962C8B-B14F-4D97-AF65-F5344CB8AC3E}">
        <p14:creationId xmlns:p14="http://schemas.microsoft.com/office/powerpoint/2010/main" val="175378562"/>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Guiding Frameworks</a:t>
            </a:r>
            <a:endParaRPr lang="en-US" dirty="0"/>
          </a:p>
        </p:txBody>
      </p:sp>
      <p:sp>
        <p:nvSpPr>
          <p:cNvPr id="3" name="Content Placeholder 2"/>
          <p:cNvSpPr>
            <a:spLocks noGrp="1"/>
          </p:cNvSpPr>
          <p:nvPr>
            <p:ph idx="1"/>
          </p:nvPr>
        </p:nvSpPr>
        <p:spPr/>
        <p:txBody>
          <a:bodyPr/>
          <a:lstStyle/>
          <a:p>
            <a:r>
              <a:rPr lang="en-US" dirty="0" smtClean="0"/>
              <a:t>The items on a specific assessment tool</a:t>
            </a:r>
          </a:p>
          <a:p>
            <a:r>
              <a:rPr lang="en-US" dirty="0" smtClean="0"/>
              <a:t>A milestone checklist or series of skills to learn based on a provider’s specialty area</a:t>
            </a:r>
          </a:p>
          <a:p>
            <a:r>
              <a:rPr lang="en-US" dirty="0" smtClean="0"/>
              <a:t>A specific curriculum, with assessment identifying starting point</a:t>
            </a:r>
          </a:p>
          <a:p>
            <a:r>
              <a:rPr lang="en-US" dirty="0" smtClean="0"/>
              <a:t>Whatever the family wants</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54</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895675436"/>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Early Childhood Outcomes Center</a:t>
            </a:r>
            <a:endParaRPr lang="en-US" dirty="0"/>
          </a:p>
        </p:txBody>
      </p:sp>
      <p:sp>
        <p:nvSpPr>
          <p:cNvPr id="3" name="Slide Number Placeholder 2"/>
          <p:cNvSpPr>
            <a:spLocks noGrp="1"/>
          </p:cNvSpPr>
          <p:nvPr>
            <p:ph type="sldNum" sz="quarter" idx="11"/>
          </p:nvPr>
        </p:nvSpPr>
        <p:spPr/>
        <p:txBody>
          <a:bodyPr/>
          <a:lstStyle/>
          <a:p>
            <a:pPr>
              <a:defRPr/>
            </a:pPr>
            <a:r>
              <a:rPr lang="en-US" dirty="0" smtClean="0"/>
              <a:t>55</a:t>
            </a:r>
            <a:endParaRPr lang="en-US" dirty="0"/>
          </a:p>
        </p:txBody>
      </p:sp>
      <p:pic>
        <p:nvPicPr>
          <p:cNvPr id="788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3999" y="-24886"/>
            <a:ext cx="8890001" cy="61970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39699" y="506976"/>
            <a:ext cx="45719" cy="5970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85418" y="6172200"/>
            <a:ext cx="8729982" cy="2088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1393258"/>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Outcomes as a Framework</a:t>
            </a:r>
            <a:endParaRPr lang="en-US" dirty="0"/>
          </a:p>
        </p:txBody>
      </p:sp>
      <p:sp>
        <p:nvSpPr>
          <p:cNvPr id="7" name="Content Placeholder 6"/>
          <p:cNvSpPr>
            <a:spLocks noGrp="1"/>
          </p:cNvSpPr>
          <p:nvPr>
            <p:ph idx="1"/>
          </p:nvPr>
        </p:nvSpPr>
        <p:spPr>
          <a:xfrm>
            <a:off x="381000" y="1905000"/>
            <a:ext cx="8305800" cy="4035552"/>
          </a:xfrm>
        </p:spPr>
        <p:txBody>
          <a:bodyPr/>
          <a:lstStyle/>
          <a:p>
            <a:pPr>
              <a:buNone/>
            </a:pPr>
            <a:r>
              <a:rPr lang="en-US" dirty="0" smtClean="0"/>
              <a:t>	The 3 functional outcomes can be a framework, a lens, for viewing child functioning and planning intervention</a:t>
            </a:r>
            <a:endParaRPr lang="en-US" dirty="0"/>
          </a:p>
        </p:txBody>
      </p:sp>
      <p:sp>
        <p:nvSpPr>
          <p:cNvPr id="4" name="Slide Number Placeholder 3"/>
          <p:cNvSpPr>
            <a:spLocks noGrp="1"/>
          </p:cNvSpPr>
          <p:nvPr>
            <p:ph type="sldNum" sz="quarter" idx="10"/>
          </p:nvPr>
        </p:nvSpPr>
        <p:spPr/>
        <p:txBody>
          <a:bodyPr/>
          <a:lstStyle/>
          <a:p>
            <a:pPr>
              <a:defRPr/>
            </a:pPr>
            <a:r>
              <a:rPr lang="en-US" dirty="0" smtClean="0"/>
              <a:t>56</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8" name="Picture 7" descr="From Jump Drive 55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3657600"/>
            <a:ext cx="3886200" cy="2819400"/>
          </a:xfrm>
          <a:prstGeom prst="rect">
            <a:avLst/>
          </a:prstGeom>
        </p:spPr>
      </p:pic>
      <p:pic>
        <p:nvPicPr>
          <p:cNvPr id="13" name="Picture 12" descr="CROPP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692496"/>
            <a:ext cx="3048000" cy="2674776"/>
          </a:xfrm>
          <a:prstGeom prst="rect">
            <a:avLst/>
          </a:prstGeom>
        </p:spPr>
      </p:pic>
      <p:pic>
        <p:nvPicPr>
          <p:cNvPr id="17" name="Picture 16" descr="Adam's 3rd birthday 010cro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3657600"/>
            <a:ext cx="1667477" cy="2785872"/>
          </a:xfrm>
          <a:prstGeom prst="rect">
            <a:avLst/>
          </a:prstGeom>
        </p:spPr>
      </p:pic>
    </p:spTree>
    <p:extLst>
      <p:ext uri="{BB962C8B-B14F-4D97-AF65-F5344CB8AC3E}">
        <p14:creationId xmlns:p14="http://schemas.microsoft.com/office/powerpoint/2010/main" val="2345021066"/>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instruction/intervention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2195340"/>
              </p:ext>
            </p:extLst>
          </p:nvPr>
        </p:nvGraphicFramePr>
        <p:xfrm>
          <a:off x="381000" y="2057400"/>
          <a:ext cx="8305800"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dirty="0" smtClean="0"/>
              <a:t>57</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45932084"/>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581400" y="3334550"/>
            <a:ext cx="1905000" cy="17708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The instruction/intervention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5869366"/>
              </p:ext>
            </p:extLst>
          </p:nvPr>
        </p:nvGraphicFramePr>
        <p:xfrm>
          <a:off x="381000" y="2057400"/>
          <a:ext cx="8305800"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dirty="0" smtClean="0"/>
              <a:t>58</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3" name="TextBox 2"/>
          <p:cNvSpPr txBox="1"/>
          <p:nvPr/>
        </p:nvSpPr>
        <p:spPr>
          <a:xfrm>
            <a:off x="3505200" y="3695697"/>
            <a:ext cx="2057400" cy="892552"/>
          </a:xfrm>
          <a:prstGeom prst="rect">
            <a:avLst/>
          </a:prstGeom>
          <a:noFill/>
        </p:spPr>
        <p:txBody>
          <a:bodyPr wrap="square" rtlCol="0">
            <a:spAutoFit/>
          </a:bodyPr>
          <a:lstStyle/>
          <a:p>
            <a:r>
              <a:rPr lang="en-US" sz="2600" b="1" dirty="0" smtClean="0">
                <a:solidFill>
                  <a:srgbClr val="AD4572"/>
                </a:solidFill>
              </a:rPr>
              <a:t>3 Child Outcomes</a:t>
            </a:r>
            <a:endParaRPr lang="en-US" sz="2600" b="1" dirty="0">
              <a:solidFill>
                <a:srgbClr val="AD4572"/>
              </a:solidFill>
            </a:endParaRPr>
          </a:p>
        </p:txBody>
      </p:sp>
    </p:spTree>
    <p:extLst>
      <p:ext uri="{BB962C8B-B14F-4D97-AF65-F5344CB8AC3E}">
        <p14:creationId xmlns:p14="http://schemas.microsoft.com/office/powerpoint/2010/main" val="2947167999"/>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Use the Outcomes??</a:t>
            </a:r>
            <a:endParaRPr lang="en-US" dirty="0"/>
          </a:p>
        </p:txBody>
      </p:sp>
      <p:sp>
        <p:nvSpPr>
          <p:cNvPr id="7" name="Content Placeholder 6"/>
          <p:cNvSpPr>
            <a:spLocks noGrp="1"/>
          </p:cNvSpPr>
          <p:nvPr>
            <p:ph idx="1"/>
          </p:nvPr>
        </p:nvSpPr>
        <p:spPr>
          <a:xfrm>
            <a:off x="292100" y="2057400"/>
            <a:ext cx="8407400" cy="4191000"/>
          </a:xfrm>
        </p:spPr>
        <p:txBody>
          <a:bodyPr/>
          <a:lstStyle/>
          <a:p>
            <a:r>
              <a:rPr lang="en-US" sz="2800" b="1" dirty="0" smtClean="0"/>
              <a:t>Socially validated </a:t>
            </a:r>
            <a:r>
              <a:rPr lang="en-US" sz="2400" dirty="0" smtClean="0"/>
              <a:t>as what we’re trying to achieve,     a focus that matters</a:t>
            </a:r>
          </a:p>
          <a:p>
            <a:r>
              <a:rPr lang="en-US" sz="2400" dirty="0" smtClean="0"/>
              <a:t>They’re </a:t>
            </a:r>
            <a:r>
              <a:rPr lang="en-US" sz="2800" b="1" dirty="0" smtClean="0"/>
              <a:t>functional </a:t>
            </a:r>
            <a:r>
              <a:rPr lang="en-US" sz="2400" dirty="0" smtClean="0"/>
              <a:t>– reinforce getting functional information in our assessment and writing functional IFSP/IEP goals/objectives for what to work on</a:t>
            </a:r>
          </a:p>
          <a:p>
            <a:r>
              <a:rPr lang="en-US" sz="2400" dirty="0" smtClean="0"/>
              <a:t>They’re </a:t>
            </a:r>
            <a:r>
              <a:rPr lang="en-US" sz="2800" b="1" dirty="0" smtClean="0"/>
              <a:t>holistic</a:t>
            </a:r>
            <a:r>
              <a:rPr lang="en-US" sz="2400" dirty="0" smtClean="0"/>
              <a:t> – Emphasize the whole child  - a key to overall goal of effective participation</a:t>
            </a:r>
          </a:p>
          <a:p>
            <a:r>
              <a:rPr lang="en-US" sz="2400" b="1" dirty="0" smtClean="0"/>
              <a:t>Flexible</a:t>
            </a:r>
            <a:r>
              <a:rPr lang="en-US" sz="2400" dirty="0" smtClean="0"/>
              <a:t> – not wedded to one particular assessment, curriculum, or level of child functioning</a:t>
            </a:r>
            <a:endParaRPr lang="en-US" sz="2400" dirty="0"/>
          </a:p>
        </p:txBody>
      </p:sp>
      <p:sp>
        <p:nvSpPr>
          <p:cNvPr id="4" name="Slide Number Placeholder 3"/>
          <p:cNvSpPr>
            <a:spLocks noGrp="1"/>
          </p:cNvSpPr>
          <p:nvPr>
            <p:ph type="sldNum" sz="quarter" idx="10"/>
          </p:nvPr>
        </p:nvSpPr>
        <p:spPr/>
        <p:txBody>
          <a:bodyPr/>
          <a:lstStyle/>
          <a:p>
            <a:pPr>
              <a:defRPr/>
            </a:pPr>
            <a:r>
              <a:rPr lang="en-US" dirty="0" smtClean="0"/>
              <a:t>59</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563851641"/>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4294967295"/>
          </p:nvPr>
        </p:nvSpPr>
        <p:spPr>
          <a:xfrm>
            <a:off x="7010400" y="6172200"/>
            <a:ext cx="1371600" cy="457200"/>
          </a:xfrm>
          <a:prstGeom prst="rect">
            <a:avLst/>
          </a:prstGeom>
        </p:spPr>
        <p:txBody>
          <a:bodyPr/>
          <a:lstStyle/>
          <a:p>
            <a:r>
              <a:rPr lang="en-US" dirty="0" smtClean="0"/>
              <a:t>60</a:t>
            </a:r>
            <a:endParaRPr lang="en-US" dirty="0"/>
          </a:p>
        </p:txBody>
      </p:sp>
      <p:sp>
        <p:nvSpPr>
          <p:cNvPr id="689154" name="Rectangle 2"/>
          <p:cNvSpPr>
            <a:spLocks noGrp="1" noChangeArrowheads="1"/>
          </p:cNvSpPr>
          <p:nvPr>
            <p:ph type="title"/>
          </p:nvPr>
        </p:nvSpPr>
        <p:spPr>
          <a:xfrm>
            <a:off x="533400" y="279400"/>
            <a:ext cx="8077200" cy="1143000"/>
          </a:xfrm>
        </p:spPr>
        <p:txBody>
          <a:bodyPr/>
          <a:lstStyle/>
          <a:p>
            <a:r>
              <a:rPr lang="en-US" dirty="0" smtClean="0"/>
              <a:t>Re-thinking </a:t>
            </a:r>
            <a:r>
              <a:rPr lang="en-US" dirty="0"/>
              <a:t>Assessment in Early Childhood</a:t>
            </a:r>
          </a:p>
        </p:txBody>
      </p:sp>
      <p:sp>
        <p:nvSpPr>
          <p:cNvPr id="689155" name="Rectangle 3"/>
          <p:cNvSpPr>
            <a:spLocks noGrp="1" noChangeArrowheads="1"/>
          </p:cNvSpPr>
          <p:nvPr>
            <p:ph type="body" idx="1"/>
          </p:nvPr>
        </p:nvSpPr>
        <p:spPr>
          <a:xfrm>
            <a:off x="596900" y="2438400"/>
            <a:ext cx="8026400" cy="4187952"/>
          </a:xfrm>
        </p:spPr>
        <p:txBody>
          <a:bodyPr/>
          <a:lstStyle/>
          <a:p>
            <a:r>
              <a:rPr lang="en-US" dirty="0"/>
              <a:t>Major changes in last 15 years in how assessment of young children is viewed</a:t>
            </a:r>
          </a:p>
          <a:p>
            <a:r>
              <a:rPr lang="en-US" dirty="0"/>
              <a:t>Old position:  Do not test little kids</a:t>
            </a:r>
          </a:p>
          <a:p>
            <a:r>
              <a:rPr lang="en-US" dirty="0"/>
              <a:t>New position:  Ongoing assessment is part of a high quality early childhood program </a:t>
            </a:r>
          </a:p>
        </p:txBody>
      </p:sp>
    </p:spTree>
    <p:extLst>
      <p:ext uri="{BB962C8B-B14F-4D97-AF65-F5344CB8AC3E}">
        <p14:creationId xmlns:p14="http://schemas.microsoft.com/office/powerpoint/2010/main" val="1338879922"/>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4294967295"/>
          </p:nvPr>
        </p:nvSpPr>
        <p:spPr>
          <a:xfrm>
            <a:off x="7010400" y="6172200"/>
            <a:ext cx="1371600" cy="457200"/>
          </a:xfrm>
          <a:prstGeom prst="rect">
            <a:avLst/>
          </a:prstGeom>
        </p:spPr>
        <p:txBody>
          <a:bodyPr/>
          <a:lstStyle/>
          <a:p>
            <a:r>
              <a:rPr lang="en-US" dirty="0" smtClean="0"/>
              <a:t>61</a:t>
            </a:r>
            <a:endParaRPr lang="en-US" dirty="0"/>
          </a:p>
        </p:txBody>
      </p:sp>
      <p:sp>
        <p:nvSpPr>
          <p:cNvPr id="690178" name="Rectangle 2"/>
          <p:cNvSpPr>
            <a:spLocks noGrp="1" noChangeArrowheads="1"/>
          </p:cNvSpPr>
          <p:nvPr>
            <p:ph type="title"/>
          </p:nvPr>
        </p:nvSpPr>
        <p:spPr/>
        <p:txBody>
          <a:bodyPr/>
          <a:lstStyle/>
          <a:p>
            <a:r>
              <a:rPr lang="en-US"/>
              <a:t>What changed</a:t>
            </a:r>
          </a:p>
        </p:txBody>
      </p:sp>
      <p:sp>
        <p:nvSpPr>
          <p:cNvPr id="690179" name="Rectangle 3"/>
          <p:cNvSpPr>
            <a:spLocks noGrp="1" noChangeArrowheads="1"/>
          </p:cNvSpPr>
          <p:nvPr>
            <p:ph type="body" idx="1"/>
          </p:nvPr>
        </p:nvSpPr>
        <p:spPr>
          <a:xfrm>
            <a:off x="406400" y="2298700"/>
            <a:ext cx="8229600" cy="3663950"/>
          </a:xfrm>
        </p:spPr>
        <p:txBody>
          <a:bodyPr/>
          <a:lstStyle/>
          <a:p>
            <a:pPr>
              <a:lnSpc>
                <a:spcPct val="90000"/>
              </a:lnSpc>
            </a:pPr>
            <a:r>
              <a:rPr lang="en-US" sz="2800" dirty="0"/>
              <a:t>New and different tools became available</a:t>
            </a:r>
          </a:p>
          <a:p>
            <a:pPr lvl="1">
              <a:lnSpc>
                <a:spcPct val="90000"/>
              </a:lnSpc>
            </a:pPr>
            <a:r>
              <a:rPr lang="en-US" sz="2400" dirty="0"/>
              <a:t>Curriculum-based assessments were developed</a:t>
            </a:r>
          </a:p>
          <a:p>
            <a:pPr lvl="1">
              <a:lnSpc>
                <a:spcPct val="90000"/>
              </a:lnSpc>
            </a:pPr>
            <a:r>
              <a:rPr lang="en-US" sz="2400" dirty="0"/>
              <a:t>General EC: Tools for 3-5 came first; 0-3 tools are coming now</a:t>
            </a:r>
          </a:p>
          <a:p>
            <a:pPr>
              <a:lnSpc>
                <a:spcPct val="90000"/>
              </a:lnSpc>
            </a:pPr>
            <a:r>
              <a:rPr lang="en-US" sz="2800" dirty="0"/>
              <a:t>Interesting sidebar:  Curriculum-based assessments for programs serving children 0-5 with disabilities have been around for years </a:t>
            </a:r>
          </a:p>
          <a:p>
            <a:pPr lvl="1">
              <a:lnSpc>
                <a:spcPct val="90000"/>
              </a:lnSpc>
            </a:pPr>
            <a:endParaRPr lang="en-US" sz="2400" dirty="0"/>
          </a:p>
        </p:txBody>
      </p:sp>
    </p:spTree>
    <p:extLst>
      <p:ext uri="{BB962C8B-B14F-4D97-AF65-F5344CB8AC3E}">
        <p14:creationId xmlns:p14="http://schemas.microsoft.com/office/powerpoint/2010/main" val="3175704432"/>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4294967295"/>
          </p:nvPr>
        </p:nvSpPr>
        <p:spPr>
          <a:xfrm>
            <a:off x="7010400" y="6172200"/>
            <a:ext cx="1371600" cy="457200"/>
          </a:xfrm>
          <a:prstGeom prst="rect">
            <a:avLst/>
          </a:prstGeom>
        </p:spPr>
        <p:txBody>
          <a:bodyPr/>
          <a:lstStyle/>
          <a:p>
            <a:r>
              <a:rPr lang="en-US" dirty="0" smtClean="0"/>
              <a:t>62</a:t>
            </a:r>
            <a:endParaRPr lang="en-US" dirty="0"/>
          </a:p>
        </p:txBody>
      </p:sp>
      <p:sp>
        <p:nvSpPr>
          <p:cNvPr id="691202" name="Rectangle 2"/>
          <p:cNvSpPr>
            <a:spLocks noGrp="1" noChangeArrowheads="1"/>
          </p:cNvSpPr>
          <p:nvPr>
            <p:ph type="title"/>
          </p:nvPr>
        </p:nvSpPr>
        <p:spPr/>
        <p:txBody>
          <a:bodyPr/>
          <a:lstStyle/>
          <a:p>
            <a:r>
              <a:rPr lang="en-US"/>
              <a:t>What changed</a:t>
            </a:r>
          </a:p>
        </p:txBody>
      </p:sp>
      <p:sp>
        <p:nvSpPr>
          <p:cNvPr id="691203" name="Rectangle 3"/>
          <p:cNvSpPr>
            <a:spLocks noGrp="1" noChangeArrowheads="1"/>
          </p:cNvSpPr>
          <p:nvPr>
            <p:ph type="body" idx="1"/>
          </p:nvPr>
        </p:nvSpPr>
        <p:spPr/>
        <p:txBody>
          <a:bodyPr/>
          <a:lstStyle/>
          <a:p>
            <a:pPr>
              <a:lnSpc>
                <a:spcPct val="90000"/>
              </a:lnSpc>
            </a:pPr>
            <a:r>
              <a:rPr lang="en-US" sz="2800"/>
              <a:t>The purpose of assessment was redefined</a:t>
            </a:r>
          </a:p>
          <a:p>
            <a:pPr>
              <a:lnSpc>
                <a:spcPct val="90000"/>
              </a:lnSpc>
            </a:pPr>
            <a:r>
              <a:rPr lang="en-US" sz="2800"/>
              <a:t>Not about: sorting, labeling, using to deny access</a:t>
            </a:r>
          </a:p>
          <a:p>
            <a:pPr>
              <a:lnSpc>
                <a:spcPct val="90000"/>
              </a:lnSpc>
            </a:pPr>
            <a:r>
              <a:rPr lang="en-US" sz="2800"/>
              <a:t>Now about:  Getting a rich picture of what children can do and can’t do and using that information to help them acquire new skills</a:t>
            </a:r>
          </a:p>
          <a:p>
            <a:pPr lvl="1">
              <a:lnSpc>
                <a:spcPct val="90000"/>
              </a:lnSpc>
            </a:pPr>
            <a:r>
              <a:rPr lang="en-US" sz="2400"/>
              <a:t>“progress monitoring” </a:t>
            </a:r>
          </a:p>
        </p:txBody>
      </p:sp>
    </p:spTree>
    <p:extLst>
      <p:ext uri="{BB962C8B-B14F-4D97-AF65-F5344CB8AC3E}">
        <p14:creationId xmlns:p14="http://schemas.microsoft.com/office/powerpoint/2010/main" val="656250738"/>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4294967295"/>
          </p:nvPr>
        </p:nvSpPr>
        <p:spPr>
          <a:xfrm>
            <a:off x="7010400" y="6172200"/>
            <a:ext cx="1371600" cy="457200"/>
          </a:xfrm>
          <a:prstGeom prst="rect">
            <a:avLst/>
          </a:prstGeom>
        </p:spPr>
        <p:txBody>
          <a:bodyPr/>
          <a:lstStyle/>
          <a:p>
            <a:r>
              <a:rPr lang="en-US" dirty="0" smtClean="0"/>
              <a:t>63</a:t>
            </a:r>
            <a:endParaRPr lang="en-US" dirty="0"/>
          </a:p>
        </p:txBody>
      </p:sp>
      <p:sp>
        <p:nvSpPr>
          <p:cNvPr id="692226" name="Rectangle 2"/>
          <p:cNvSpPr>
            <a:spLocks noGrp="1" noChangeArrowheads="1"/>
          </p:cNvSpPr>
          <p:nvPr>
            <p:ph type="title"/>
          </p:nvPr>
        </p:nvSpPr>
        <p:spPr/>
        <p:txBody>
          <a:bodyPr/>
          <a:lstStyle/>
          <a:p>
            <a:r>
              <a:rPr lang="en-US"/>
              <a:t>What changed</a:t>
            </a:r>
          </a:p>
        </p:txBody>
      </p:sp>
      <p:sp>
        <p:nvSpPr>
          <p:cNvPr id="692227" name="Rectangle 3"/>
          <p:cNvSpPr>
            <a:spLocks noGrp="1" noChangeArrowheads="1"/>
          </p:cNvSpPr>
          <p:nvPr>
            <p:ph type="body" idx="1"/>
          </p:nvPr>
        </p:nvSpPr>
        <p:spPr>
          <a:xfrm>
            <a:off x="647700" y="2209800"/>
            <a:ext cx="8026400" cy="4114800"/>
          </a:xfrm>
        </p:spPr>
        <p:txBody>
          <a:bodyPr/>
          <a:lstStyle/>
          <a:p>
            <a:pPr>
              <a:lnSpc>
                <a:spcPct val="90000"/>
              </a:lnSpc>
            </a:pPr>
            <a:r>
              <a:rPr lang="en-US" sz="2800" dirty="0"/>
              <a:t>Assessment had always been seen as a process with multiple purposes</a:t>
            </a:r>
          </a:p>
          <a:p>
            <a:pPr>
              <a:lnSpc>
                <a:spcPct val="90000"/>
              </a:lnSpc>
            </a:pPr>
            <a:r>
              <a:rPr lang="en-US" sz="2800" dirty="0"/>
              <a:t>Distinctions were made been good and bad uses of assessment with young children</a:t>
            </a:r>
          </a:p>
          <a:p>
            <a:pPr>
              <a:lnSpc>
                <a:spcPct val="90000"/>
              </a:lnSpc>
            </a:pPr>
            <a:r>
              <a:rPr lang="en-US" sz="2800" dirty="0"/>
              <a:t>Good uses are now promoted</a:t>
            </a:r>
          </a:p>
          <a:p>
            <a:pPr>
              <a:lnSpc>
                <a:spcPct val="90000"/>
              </a:lnSpc>
            </a:pPr>
            <a:r>
              <a:rPr lang="en-US" sz="2800" dirty="0"/>
              <a:t>For more information:  NAEYC web site (Position statement on Curriculum, Assessment and Evaluation)</a:t>
            </a:r>
          </a:p>
        </p:txBody>
      </p:sp>
    </p:spTree>
    <p:extLst>
      <p:ext uri="{BB962C8B-B14F-4D97-AF65-F5344CB8AC3E}">
        <p14:creationId xmlns:p14="http://schemas.microsoft.com/office/powerpoint/2010/main" val="169429419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11200" y="2362201"/>
            <a:ext cx="7772400" cy="2057400"/>
          </a:xfrm>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effectLst>
                  <a:outerShdw blurRad="38100" dist="38100" dir="2700000" algn="tl">
                    <a:srgbClr val="000000">
                      <a:alpha val="43137"/>
                    </a:srgbClr>
                  </a:outerShdw>
                </a:effectLst>
              </a:rPr>
              <a:t>Integrating Outcomes: Using the Outcomes as an Organizing Framework</a:t>
            </a:r>
            <a:br>
              <a:rPr lang="en-US" sz="4000" dirty="0" smtClean="0">
                <a:effectLst>
                  <a:outerShdw blurRad="38100" dist="38100" dir="2700000" algn="tl">
                    <a:srgbClr val="000000">
                      <a:alpha val="43137"/>
                    </a:srgbClr>
                  </a:outerShdw>
                </a:effectLst>
              </a:rPr>
            </a:br>
            <a:r>
              <a:rPr lang="en-US" sz="4000" dirty="0" smtClean="0"/>
              <a:t/>
            </a:r>
            <a:br>
              <a:rPr lang="en-US" sz="4000" dirty="0" smtClean="0"/>
            </a:br>
            <a:endParaRPr lang="en-US" sz="4000" dirty="0" smtClean="0"/>
          </a:p>
        </p:txBody>
      </p:sp>
    </p:spTree>
    <p:extLst>
      <p:ext uri="{BB962C8B-B14F-4D97-AF65-F5344CB8AC3E}">
        <p14:creationId xmlns:p14="http://schemas.microsoft.com/office/powerpoint/2010/main" val="121444801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4294967295"/>
          </p:nvPr>
        </p:nvSpPr>
        <p:spPr>
          <a:xfrm>
            <a:off x="7010400" y="6172200"/>
            <a:ext cx="1371600" cy="457200"/>
          </a:xfrm>
          <a:prstGeom prst="rect">
            <a:avLst/>
          </a:prstGeom>
        </p:spPr>
        <p:txBody>
          <a:bodyPr/>
          <a:lstStyle/>
          <a:p>
            <a:r>
              <a:rPr lang="en-US" dirty="0" smtClean="0"/>
              <a:t>64</a:t>
            </a:r>
            <a:endParaRPr lang="en-US" dirty="0"/>
          </a:p>
        </p:txBody>
      </p:sp>
      <p:sp>
        <p:nvSpPr>
          <p:cNvPr id="693250" name="Rectangle 2"/>
          <p:cNvSpPr>
            <a:spLocks noGrp="1" noChangeArrowheads="1"/>
          </p:cNvSpPr>
          <p:nvPr>
            <p:ph type="title"/>
          </p:nvPr>
        </p:nvSpPr>
        <p:spPr/>
        <p:txBody>
          <a:bodyPr/>
          <a:lstStyle/>
          <a:p>
            <a:r>
              <a:rPr lang="en-US"/>
              <a:t>Interesting Irony</a:t>
            </a:r>
          </a:p>
        </p:txBody>
      </p:sp>
      <p:sp>
        <p:nvSpPr>
          <p:cNvPr id="693251" name="Rectangle 3"/>
          <p:cNvSpPr>
            <a:spLocks noGrp="1" noChangeArrowheads="1"/>
          </p:cNvSpPr>
          <p:nvPr>
            <p:ph type="body" idx="1"/>
          </p:nvPr>
        </p:nvSpPr>
        <p:spPr/>
        <p:txBody>
          <a:bodyPr/>
          <a:lstStyle/>
          <a:p>
            <a:pPr>
              <a:lnSpc>
                <a:spcPct val="90000"/>
              </a:lnSpc>
            </a:pPr>
            <a:r>
              <a:rPr lang="en-US" sz="2800" dirty="0"/>
              <a:t>Even though the disability community had developed many curriculum-based assessment  tools, currently </a:t>
            </a:r>
            <a:r>
              <a:rPr lang="en-US" sz="2800" dirty="0" smtClean="0"/>
              <a:t>many </a:t>
            </a:r>
            <a:r>
              <a:rPr lang="en-US" sz="2800" dirty="0"/>
              <a:t>programs do not practice ongoing assessment</a:t>
            </a:r>
          </a:p>
          <a:p>
            <a:pPr lvl="1">
              <a:lnSpc>
                <a:spcPct val="90000"/>
              </a:lnSpc>
            </a:pPr>
            <a:r>
              <a:rPr lang="en-US" sz="2400" dirty="0" smtClean="0"/>
              <a:t>We do assess </a:t>
            </a:r>
            <a:r>
              <a:rPr lang="en-US" sz="2400" dirty="0"/>
              <a:t>for eligibility</a:t>
            </a:r>
          </a:p>
          <a:p>
            <a:pPr>
              <a:lnSpc>
                <a:spcPct val="90000"/>
              </a:lnSpc>
            </a:pPr>
            <a:r>
              <a:rPr lang="en-US" sz="2800" dirty="0"/>
              <a:t>The push for ongoing assessment to monitor how a child is doing and plan for instruction/intervention is coming from the general education community</a:t>
            </a:r>
          </a:p>
        </p:txBody>
      </p:sp>
    </p:spTree>
    <p:extLst>
      <p:ext uri="{BB962C8B-B14F-4D97-AF65-F5344CB8AC3E}">
        <p14:creationId xmlns:p14="http://schemas.microsoft.com/office/powerpoint/2010/main" val="1338300571"/>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41300"/>
            <a:ext cx="8077200" cy="1143000"/>
          </a:xfrm>
        </p:spPr>
        <p:txBody>
          <a:bodyPr/>
          <a:lstStyle/>
          <a:p>
            <a:r>
              <a:rPr lang="en-US" sz="3200" dirty="0" smtClean="0"/>
              <a:t>What Might Integration Look Like? </a:t>
            </a:r>
            <a:br>
              <a:rPr lang="en-US" sz="3200" dirty="0" smtClean="0"/>
            </a:br>
            <a:r>
              <a:rPr lang="en-US" sz="3200" dirty="0" smtClean="0"/>
              <a:t>Assessment</a:t>
            </a:r>
            <a:endParaRPr lang="en-US" sz="3200" dirty="0"/>
          </a:p>
        </p:txBody>
      </p:sp>
      <p:sp>
        <p:nvSpPr>
          <p:cNvPr id="3" name="Content Placeholder 2"/>
          <p:cNvSpPr>
            <a:spLocks noGrp="1"/>
          </p:cNvSpPr>
          <p:nvPr>
            <p:ph idx="1"/>
          </p:nvPr>
        </p:nvSpPr>
        <p:spPr>
          <a:xfrm>
            <a:off x="482600" y="2057400"/>
            <a:ext cx="7899400" cy="4187952"/>
          </a:xfrm>
        </p:spPr>
        <p:txBody>
          <a:bodyPr/>
          <a:lstStyle/>
          <a:p>
            <a:pPr marL="0" indent="0">
              <a:buNone/>
            </a:pPr>
            <a:r>
              <a:rPr lang="en-US" dirty="0" smtClean="0"/>
              <a:t>Assessment – What does our assessment tell us about child functioning in each outcome area across settings and  situations?  </a:t>
            </a:r>
          </a:p>
          <a:p>
            <a:pPr lvl="1"/>
            <a:r>
              <a:rPr lang="en-US" sz="2400" dirty="0" smtClean="0"/>
              <a:t>Organizer for writing or sharing results</a:t>
            </a:r>
          </a:p>
          <a:p>
            <a:pPr lvl="1"/>
            <a:r>
              <a:rPr lang="en-US" sz="2400" dirty="0" smtClean="0"/>
              <a:t>Organizer for planning breadth and type of assessment approaches needed and who   should be involved in it</a:t>
            </a:r>
          </a:p>
          <a:p>
            <a:pPr lvl="1"/>
            <a:r>
              <a:rPr lang="en-US" sz="2400" dirty="0" smtClean="0"/>
              <a:t>Produces information for outcomes and planning</a:t>
            </a:r>
            <a:endParaRPr lang="en-US" sz="2400" dirty="0"/>
          </a:p>
        </p:txBody>
      </p:sp>
      <p:sp>
        <p:nvSpPr>
          <p:cNvPr id="4" name="Slide Number Placeholder 3"/>
          <p:cNvSpPr>
            <a:spLocks noGrp="1"/>
          </p:cNvSpPr>
          <p:nvPr>
            <p:ph type="sldNum" sz="quarter" idx="10"/>
          </p:nvPr>
        </p:nvSpPr>
        <p:spPr/>
        <p:txBody>
          <a:bodyPr/>
          <a:lstStyle/>
          <a:p>
            <a:pPr>
              <a:defRPr/>
            </a:pPr>
            <a:r>
              <a:rPr lang="en-US" dirty="0" smtClean="0"/>
              <a:t>65</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2148013500"/>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sz="2000" dirty="0" smtClean="0"/>
              <a:t/>
            </a:r>
            <a:br>
              <a:rPr lang="en-US" sz="2000" dirty="0" smtClean="0"/>
            </a:br>
            <a:r>
              <a:rPr lang="en-US" sz="3200" dirty="0" smtClean="0"/>
              <a:t>What might integration look like?  </a:t>
            </a:r>
            <a:br>
              <a:rPr lang="en-US" sz="3200" dirty="0" smtClean="0"/>
            </a:br>
            <a:r>
              <a:rPr lang="en-US" sz="3200" dirty="0" smtClean="0"/>
              <a:t>Assessment</a:t>
            </a:r>
            <a:endParaRPr lang="en-US" sz="3200" dirty="0"/>
          </a:p>
        </p:txBody>
      </p:sp>
      <p:sp>
        <p:nvSpPr>
          <p:cNvPr id="90115" name="Rectangle 3"/>
          <p:cNvSpPr>
            <a:spLocks noGrp="1" noChangeArrowheads="1"/>
          </p:cNvSpPr>
          <p:nvPr>
            <p:ph idx="1"/>
          </p:nvPr>
        </p:nvSpPr>
        <p:spPr/>
        <p:txBody>
          <a:bodyPr/>
          <a:lstStyle/>
          <a:p>
            <a:pPr>
              <a:buNone/>
            </a:pPr>
            <a:r>
              <a:rPr lang="en-US" sz="2400" b="1" dirty="0" smtClean="0"/>
              <a:t>Positive Social Relationships</a:t>
            </a:r>
          </a:p>
          <a:p>
            <a:pPr lvl="0"/>
            <a:r>
              <a:rPr lang="en-US" sz="2000" dirty="0" smtClean="0"/>
              <a:t>How does the child communicate her/his feelings?</a:t>
            </a:r>
          </a:p>
          <a:p>
            <a:pPr lvl="0"/>
            <a:r>
              <a:rPr lang="en-US" sz="2000" dirty="0" smtClean="0"/>
              <a:t>How does the child interact with parents, siblings, known adults, strangers?</a:t>
            </a:r>
          </a:p>
          <a:p>
            <a:pPr lvl="0">
              <a:buNone/>
            </a:pPr>
            <a:endParaRPr lang="en-US" sz="2000" i="1" dirty="0" smtClean="0"/>
          </a:p>
          <a:p>
            <a:pPr>
              <a:buNone/>
            </a:pPr>
            <a:r>
              <a:rPr lang="en-US" sz="2000" i="1" dirty="0" smtClean="0"/>
              <a:t>Consider progression of social development</a:t>
            </a:r>
            <a:endParaRPr lang="en-US" sz="2000" dirty="0" smtClean="0"/>
          </a:p>
          <a:p>
            <a:r>
              <a:rPr lang="en-US" sz="2000" dirty="0" smtClean="0"/>
              <a:t>Smiles - holds out arms to be picked up - Likes to look at faces -laughs aloud - distinction of strangers - parallel play - interest in other kids - associative play</a:t>
            </a:r>
          </a:p>
          <a:p>
            <a:pPr>
              <a:buNone/>
            </a:pPr>
            <a:endParaRPr lang="en-US" sz="2000" dirty="0" smtClean="0"/>
          </a:p>
          <a:p>
            <a:pPr>
              <a:buNone/>
            </a:pPr>
            <a:r>
              <a:rPr lang="en-US" sz="2000" i="1" dirty="0" smtClean="0"/>
              <a:t>Consider relationship with primary caregivers</a:t>
            </a:r>
            <a:endParaRPr lang="en-US" sz="2000" dirty="0" smtClean="0"/>
          </a:p>
          <a:p>
            <a:r>
              <a:rPr lang="en-US" sz="2000" dirty="0" smtClean="0"/>
              <a:t>Soothed by caregiver - varying cries - reliance on primary caregiver</a:t>
            </a:r>
            <a:endParaRPr lang="en-US" sz="20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2" name="Slide Number Placeholder 1"/>
          <p:cNvSpPr>
            <a:spLocks noGrp="1"/>
          </p:cNvSpPr>
          <p:nvPr>
            <p:ph type="sldNum" sz="quarter" idx="10"/>
          </p:nvPr>
        </p:nvSpPr>
        <p:spPr/>
        <p:txBody>
          <a:bodyPr/>
          <a:lstStyle/>
          <a:p>
            <a:pPr>
              <a:defRPr/>
            </a:pPr>
            <a:r>
              <a:rPr lang="en-US" dirty="0" smtClean="0"/>
              <a:t>66</a:t>
            </a:r>
            <a:endParaRPr lang="en-US" dirty="0"/>
          </a:p>
        </p:txBody>
      </p:sp>
    </p:spTree>
    <p:extLst>
      <p:ext uri="{BB962C8B-B14F-4D97-AF65-F5344CB8AC3E}">
        <p14:creationId xmlns:p14="http://schemas.microsoft.com/office/powerpoint/2010/main" val="9684951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fade">
                                      <p:cBhvr>
                                        <p:cTn id="10" dur="500"/>
                                        <p:tgtEl>
                                          <p:spTgt spid="90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fade">
                                      <p:cBhvr>
                                        <p:cTn id="13" dur="500"/>
                                        <p:tgtEl>
                                          <p:spTgt spid="901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0115">
                                            <p:txEl>
                                              <p:pRg st="4" end="4"/>
                                            </p:txEl>
                                          </p:spTgt>
                                        </p:tgtEl>
                                        <p:attrNameLst>
                                          <p:attrName>style.visibility</p:attrName>
                                        </p:attrNameLst>
                                      </p:cBhvr>
                                      <p:to>
                                        <p:strVal val="visible"/>
                                      </p:to>
                                    </p:set>
                                    <p:animEffect transition="in" filter="fade">
                                      <p:cBhvr>
                                        <p:cTn id="18" dur="500"/>
                                        <p:tgtEl>
                                          <p:spTgt spid="9011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0115">
                                            <p:txEl>
                                              <p:pRg st="5" end="5"/>
                                            </p:txEl>
                                          </p:spTgt>
                                        </p:tgtEl>
                                        <p:attrNameLst>
                                          <p:attrName>style.visibility</p:attrName>
                                        </p:attrNameLst>
                                      </p:cBhvr>
                                      <p:to>
                                        <p:strVal val="visible"/>
                                      </p:to>
                                    </p:set>
                                    <p:animEffect transition="in" filter="fade">
                                      <p:cBhvr>
                                        <p:cTn id="21" dur="500"/>
                                        <p:tgtEl>
                                          <p:spTgt spid="9011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0115">
                                            <p:txEl>
                                              <p:pRg st="7" end="7"/>
                                            </p:txEl>
                                          </p:spTgt>
                                        </p:tgtEl>
                                        <p:attrNameLst>
                                          <p:attrName>style.visibility</p:attrName>
                                        </p:attrNameLst>
                                      </p:cBhvr>
                                      <p:to>
                                        <p:strVal val="visible"/>
                                      </p:to>
                                    </p:set>
                                    <p:animEffect transition="in" filter="fade">
                                      <p:cBhvr>
                                        <p:cTn id="26" dur="500"/>
                                        <p:tgtEl>
                                          <p:spTgt spid="9011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animEffect transition="in" filter="fade">
                                      <p:cBhvr>
                                        <p:cTn id="29" dur="500"/>
                                        <p:tgtEl>
                                          <p:spTgt spid="90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Assessment Summary-Outcome 2</a:t>
            </a:r>
          </a:p>
        </p:txBody>
      </p:sp>
      <p:sp>
        <p:nvSpPr>
          <p:cNvPr id="92163" name="Rectangle 3"/>
          <p:cNvSpPr>
            <a:spLocks noGrp="1" noChangeArrowheads="1"/>
          </p:cNvSpPr>
          <p:nvPr>
            <p:ph idx="1"/>
          </p:nvPr>
        </p:nvSpPr>
        <p:spPr>
          <a:xfrm>
            <a:off x="439003" y="2667000"/>
            <a:ext cx="4666397" cy="3581400"/>
          </a:xfrm>
        </p:spPr>
        <p:txBody>
          <a:bodyPr/>
          <a:lstStyle/>
          <a:p>
            <a:pPr marL="0" indent="0">
              <a:buNone/>
            </a:pPr>
            <a:r>
              <a:rPr lang="en-US" sz="2000" dirty="0" smtClean="0">
                <a:solidFill>
                  <a:schemeClr val="accent6">
                    <a:lumMod val="75000"/>
                  </a:schemeClr>
                </a:solidFill>
              </a:rPr>
              <a:t>Danny is learning most of his new knowledge and skills by exploring things with his hands and mouth at this time.  Danny is picking up small toys such as rings or a block and most of what he is able to get into his hands goes into his mouth for exploration.  Danny will also look for a toy that he has dropped showing that he is gaining some understanding that toys do not disappear when they are out of sight.  </a:t>
            </a:r>
            <a:endParaRPr lang="en-US" sz="2000" dirty="0">
              <a:solidFill>
                <a:schemeClr val="accent6">
                  <a:lumMod val="75000"/>
                </a:schemeClr>
              </a:solidFill>
            </a:endParaRPr>
          </a:p>
        </p:txBody>
      </p:sp>
      <p:sp>
        <p:nvSpPr>
          <p:cNvPr id="7" name="Rectangle 3"/>
          <p:cNvSpPr txBox="1">
            <a:spLocks noChangeArrowheads="1"/>
          </p:cNvSpPr>
          <p:nvPr/>
        </p:nvSpPr>
        <p:spPr bwMode="auto">
          <a:xfrm>
            <a:off x="457200" y="19812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24568"/>
              </a:buClr>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u="sng" dirty="0" smtClean="0"/>
              <a:t>Acquisition and use of knowledge and skills</a:t>
            </a:r>
            <a:r>
              <a:rPr lang="en-US" sz="2800" dirty="0" smtClean="0"/>
              <a:t>:</a:t>
            </a:r>
          </a:p>
          <a:p>
            <a:pPr marL="0" indent="0">
              <a:buFontTx/>
              <a:buNone/>
            </a:pPr>
            <a:endParaRPr lang="en-US" sz="2400" dirty="0" smtClean="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2663588"/>
            <a:ext cx="3139002" cy="3706504"/>
          </a:xfrm>
          <a:prstGeom prst="rect">
            <a:avLst/>
          </a:prstGeom>
        </p:spPr>
      </p:pic>
      <p:sp>
        <p:nvSpPr>
          <p:cNvPr id="3" name="Slide Number Placeholder 2"/>
          <p:cNvSpPr>
            <a:spLocks noGrp="1"/>
          </p:cNvSpPr>
          <p:nvPr>
            <p:ph type="sldNum" sz="quarter" idx="10"/>
          </p:nvPr>
        </p:nvSpPr>
        <p:spPr/>
        <p:txBody>
          <a:bodyPr/>
          <a:lstStyle/>
          <a:p>
            <a:pPr>
              <a:defRPr/>
            </a:pPr>
            <a:r>
              <a:rPr lang="en-US" dirty="0" smtClean="0"/>
              <a:t>67</a:t>
            </a:r>
            <a:endParaRPr lang="en-US" dirty="0"/>
          </a:p>
        </p:txBody>
      </p:sp>
      <p:sp>
        <p:nvSpPr>
          <p:cNvPr id="4" name="TextBox 3"/>
          <p:cNvSpPr txBox="1"/>
          <p:nvPr/>
        </p:nvSpPr>
        <p:spPr>
          <a:xfrm>
            <a:off x="977900" y="6169818"/>
            <a:ext cx="3505200" cy="461665"/>
          </a:xfrm>
          <a:prstGeom prst="rect">
            <a:avLst/>
          </a:prstGeom>
          <a:solidFill>
            <a:srgbClr val="FFFF99"/>
          </a:solidFill>
        </p:spPr>
        <p:txBody>
          <a:bodyPr wrap="square" rtlCol="0">
            <a:spAutoFit/>
          </a:bodyPr>
          <a:lstStyle/>
          <a:p>
            <a:r>
              <a:rPr lang="en-US" sz="1200" dirty="0" smtClean="0">
                <a:solidFill>
                  <a:schemeClr val="accent1">
                    <a:lumMod val="25000"/>
                  </a:schemeClr>
                </a:solidFill>
              </a:rPr>
              <a:t>Example developed by Sandy Harrington, </a:t>
            </a:r>
          </a:p>
          <a:p>
            <a:r>
              <a:rPr lang="en-US" sz="1200" dirty="0" smtClean="0">
                <a:solidFill>
                  <a:schemeClr val="accent1">
                    <a:lumMod val="25000"/>
                  </a:schemeClr>
                </a:solidFill>
              </a:rPr>
              <a:t>Norfolk Infant Program, Norfolk, VA</a:t>
            </a:r>
            <a:endParaRPr lang="en-US" sz="1200" dirty="0">
              <a:solidFill>
                <a:schemeClr val="accent1">
                  <a:lumMod val="25000"/>
                </a:schemeClr>
              </a:solidFill>
            </a:endParaRPr>
          </a:p>
        </p:txBody>
      </p:sp>
    </p:spTree>
    <p:extLst>
      <p:ext uri="{BB962C8B-B14F-4D97-AF65-F5344CB8AC3E}">
        <p14:creationId xmlns:p14="http://schemas.microsoft.com/office/powerpoint/2010/main" val="4038013955"/>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1300"/>
            <a:ext cx="8077200" cy="1143000"/>
          </a:xfrm>
        </p:spPr>
        <p:txBody>
          <a:bodyPr/>
          <a:lstStyle/>
          <a:p>
            <a:r>
              <a:rPr lang="en-US" sz="3200" dirty="0" smtClean="0"/>
              <a:t>What Might Integration Look Like?</a:t>
            </a:r>
            <a:br>
              <a:rPr lang="en-US" sz="3200" dirty="0" smtClean="0"/>
            </a:br>
            <a:r>
              <a:rPr lang="en-US" sz="3200" dirty="0" smtClean="0"/>
              <a:t>IFSP/IEPs</a:t>
            </a:r>
            <a:endParaRPr lang="en-US" sz="3200" dirty="0"/>
          </a:p>
        </p:txBody>
      </p:sp>
      <p:sp>
        <p:nvSpPr>
          <p:cNvPr id="3" name="Content Placeholder 2"/>
          <p:cNvSpPr>
            <a:spLocks noGrp="1"/>
          </p:cNvSpPr>
          <p:nvPr>
            <p:ph idx="1"/>
          </p:nvPr>
        </p:nvSpPr>
        <p:spPr/>
        <p:txBody>
          <a:bodyPr/>
          <a:lstStyle/>
          <a:p>
            <a:r>
              <a:rPr lang="en-US" dirty="0" smtClean="0"/>
              <a:t>Planning IFSP/IEP goals objectives – </a:t>
            </a:r>
          </a:p>
          <a:p>
            <a:pPr lvl="1"/>
            <a:r>
              <a:rPr lang="en-US" sz="2400" dirty="0" smtClean="0"/>
              <a:t>Has the team considered how to write objectives that continue help the child progress in each of the outcome areas?</a:t>
            </a:r>
          </a:p>
          <a:p>
            <a:pPr lvl="1"/>
            <a:r>
              <a:rPr lang="en-US" sz="2400" dirty="0" smtClean="0"/>
              <a:t>Will the objectives written support effective participation (overarching goal)?</a:t>
            </a:r>
          </a:p>
          <a:p>
            <a:pPr lvl="1"/>
            <a:r>
              <a:rPr lang="en-US" sz="2400" dirty="0" smtClean="0"/>
              <a:t> With outcomes as an organizer for where we want the child to go, use of discrete, domain-specific goals/objectives won’t make sense.</a:t>
            </a:r>
            <a:endParaRPr lang="en-US" sz="2400" dirty="0"/>
          </a:p>
        </p:txBody>
      </p:sp>
      <p:sp>
        <p:nvSpPr>
          <p:cNvPr id="4" name="Slide Number Placeholder 3"/>
          <p:cNvSpPr>
            <a:spLocks noGrp="1"/>
          </p:cNvSpPr>
          <p:nvPr>
            <p:ph type="sldNum" sz="quarter" idx="10"/>
          </p:nvPr>
        </p:nvSpPr>
        <p:spPr/>
        <p:txBody>
          <a:bodyPr/>
          <a:lstStyle/>
          <a:p>
            <a:pPr>
              <a:defRPr/>
            </a:pPr>
            <a:r>
              <a:rPr lang="en-US" dirty="0" smtClean="0"/>
              <a:t>68</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986795672"/>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(Global) Child Outcomes and Individualized Outcomes</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r>
              <a:rPr lang="en-US" dirty="0" smtClean="0"/>
              <a:t>69</a:t>
            </a:r>
            <a:endParaRPr lang="en-US" dirty="0"/>
          </a:p>
        </p:txBody>
      </p:sp>
      <p:sp>
        <p:nvSpPr>
          <p:cNvPr id="6" name="TextBox 5"/>
          <p:cNvSpPr txBox="1"/>
          <p:nvPr/>
        </p:nvSpPr>
        <p:spPr>
          <a:xfrm>
            <a:off x="381000" y="2984500"/>
            <a:ext cx="2628900" cy="954107"/>
          </a:xfrm>
          <a:prstGeom prst="rect">
            <a:avLst/>
          </a:prstGeom>
          <a:solidFill>
            <a:schemeClr val="accent5"/>
          </a:solidFill>
          <a:ln>
            <a:solidFill>
              <a:schemeClr val="accent5">
                <a:lumMod val="50000"/>
              </a:schemeClr>
            </a:solidFill>
          </a:ln>
        </p:spPr>
        <p:txBody>
          <a:bodyPr wrap="square" rtlCol="0">
            <a:spAutoFit/>
          </a:bodyPr>
          <a:lstStyle/>
          <a:p>
            <a:r>
              <a:rPr lang="en-US" sz="2800" dirty="0" smtClean="0"/>
              <a:t>Positive Social Relationships</a:t>
            </a:r>
            <a:endParaRPr lang="en-US" sz="2800" dirty="0"/>
          </a:p>
        </p:txBody>
      </p:sp>
      <p:sp>
        <p:nvSpPr>
          <p:cNvPr id="7" name="TextBox 6"/>
          <p:cNvSpPr txBox="1"/>
          <p:nvPr/>
        </p:nvSpPr>
        <p:spPr>
          <a:xfrm>
            <a:off x="3225800" y="2984499"/>
            <a:ext cx="2628900" cy="954107"/>
          </a:xfrm>
          <a:prstGeom prst="rect">
            <a:avLst/>
          </a:prstGeom>
          <a:solidFill>
            <a:schemeClr val="accent5"/>
          </a:solidFill>
          <a:ln>
            <a:solidFill>
              <a:schemeClr val="accent5">
                <a:lumMod val="50000"/>
              </a:schemeClr>
            </a:solidFill>
          </a:ln>
        </p:spPr>
        <p:txBody>
          <a:bodyPr wrap="square" rtlCol="0">
            <a:spAutoFit/>
          </a:bodyPr>
          <a:lstStyle/>
          <a:p>
            <a:r>
              <a:rPr lang="en-US" sz="2800" dirty="0" smtClean="0"/>
              <a:t>Knowledge and Skills</a:t>
            </a:r>
            <a:endParaRPr lang="en-US" sz="2800" dirty="0"/>
          </a:p>
        </p:txBody>
      </p:sp>
      <p:sp>
        <p:nvSpPr>
          <p:cNvPr id="8" name="TextBox 7"/>
          <p:cNvSpPr txBox="1"/>
          <p:nvPr/>
        </p:nvSpPr>
        <p:spPr>
          <a:xfrm>
            <a:off x="6057900" y="2984498"/>
            <a:ext cx="2628900" cy="954107"/>
          </a:xfrm>
          <a:prstGeom prst="rect">
            <a:avLst/>
          </a:prstGeom>
          <a:solidFill>
            <a:schemeClr val="accent5"/>
          </a:solidFill>
          <a:ln>
            <a:solidFill>
              <a:schemeClr val="accent5">
                <a:lumMod val="50000"/>
              </a:schemeClr>
            </a:solidFill>
          </a:ln>
        </p:spPr>
        <p:txBody>
          <a:bodyPr wrap="square" rtlCol="0">
            <a:spAutoFit/>
          </a:bodyPr>
          <a:lstStyle/>
          <a:p>
            <a:r>
              <a:rPr lang="en-US" sz="2800" dirty="0" smtClean="0"/>
              <a:t>Action to Meet Needs</a:t>
            </a:r>
            <a:endParaRPr lang="en-US" sz="2800" dirty="0"/>
          </a:p>
        </p:txBody>
      </p:sp>
      <p:sp>
        <p:nvSpPr>
          <p:cNvPr id="9" name="TextBox 8"/>
          <p:cNvSpPr txBox="1"/>
          <p:nvPr/>
        </p:nvSpPr>
        <p:spPr>
          <a:xfrm>
            <a:off x="1003300" y="2095500"/>
            <a:ext cx="7073900" cy="584775"/>
          </a:xfrm>
          <a:prstGeom prst="rect">
            <a:avLst/>
          </a:prstGeom>
          <a:solidFill>
            <a:srgbClr val="FFCC99"/>
          </a:solidFill>
          <a:ln>
            <a:solidFill>
              <a:schemeClr val="accent5">
                <a:lumMod val="50000"/>
              </a:schemeClr>
            </a:solidFill>
          </a:ln>
        </p:spPr>
        <p:txBody>
          <a:bodyPr wrap="square" rtlCol="0">
            <a:spAutoFit/>
          </a:bodyPr>
          <a:lstStyle/>
          <a:p>
            <a:r>
              <a:rPr lang="en-US" dirty="0" smtClean="0"/>
              <a:t>Active and Successful Participation</a:t>
            </a:r>
            <a:endParaRPr lang="en-US" dirty="0"/>
          </a:p>
        </p:txBody>
      </p:sp>
      <p:sp>
        <p:nvSpPr>
          <p:cNvPr id="10" name="TextBox 9"/>
          <p:cNvSpPr txBox="1"/>
          <p:nvPr/>
        </p:nvSpPr>
        <p:spPr>
          <a:xfrm>
            <a:off x="527050" y="4241799"/>
            <a:ext cx="2336800" cy="2062103"/>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dirty="0" smtClean="0"/>
              <a:t>……..</a:t>
            </a:r>
          </a:p>
          <a:p>
            <a:pPr marL="457200" indent="-457200" algn="l" defTabSz="177800">
              <a:buFont typeface="Arial" pitchFamily="34" charset="0"/>
              <a:buChar char="•"/>
            </a:pPr>
            <a:r>
              <a:rPr lang="en-US" dirty="0" smtClean="0"/>
              <a:t>……..</a:t>
            </a:r>
          </a:p>
          <a:p>
            <a:pPr marL="457200" indent="-457200" algn="l" defTabSz="177800">
              <a:buFont typeface="Arial" pitchFamily="34" charset="0"/>
              <a:buChar char="•"/>
            </a:pPr>
            <a:r>
              <a:rPr lang="en-US" dirty="0" smtClean="0"/>
              <a:t>……..</a:t>
            </a:r>
          </a:p>
          <a:p>
            <a:pPr algn="l" defTabSz="177800"/>
            <a:endParaRPr lang="en-US" dirty="0"/>
          </a:p>
        </p:txBody>
      </p:sp>
      <p:sp>
        <p:nvSpPr>
          <p:cNvPr id="11" name="TextBox 10"/>
          <p:cNvSpPr txBox="1"/>
          <p:nvPr/>
        </p:nvSpPr>
        <p:spPr>
          <a:xfrm>
            <a:off x="6203950" y="4229098"/>
            <a:ext cx="2336800" cy="1077218"/>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dirty="0" smtClean="0">
                <a:solidFill>
                  <a:schemeClr val="bg1"/>
                </a:solidFill>
              </a:rPr>
              <a:t>…….</a:t>
            </a:r>
          </a:p>
          <a:p>
            <a:pPr algn="l" defTabSz="177800"/>
            <a:endParaRPr lang="en-US" dirty="0"/>
          </a:p>
        </p:txBody>
      </p:sp>
      <p:sp>
        <p:nvSpPr>
          <p:cNvPr id="12" name="TextBox 11"/>
          <p:cNvSpPr txBox="1"/>
          <p:nvPr/>
        </p:nvSpPr>
        <p:spPr>
          <a:xfrm>
            <a:off x="3371850" y="4241799"/>
            <a:ext cx="2336800" cy="2062103"/>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dirty="0" smtClean="0"/>
              <a:t>…….</a:t>
            </a:r>
          </a:p>
          <a:p>
            <a:pPr marL="457200" indent="-457200" algn="l" defTabSz="177800">
              <a:buFont typeface="Arial" pitchFamily="34" charset="0"/>
              <a:buChar char="•"/>
            </a:pPr>
            <a:r>
              <a:rPr lang="en-US" dirty="0" smtClean="0"/>
              <a:t>……..</a:t>
            </a:r>
          </a:p>
          <a:p>
            <a:pPr algn="l" defTabSz="177800"/>
            <a:endParaRPr lang="en-US" dirty="0" smtClean="0"/>
          </a:p>
          <a:p>
            <a:pPr algn="l" defTabSz="177800"/>
            <a:endParaRPr lang="en-US" dirty="0"/>
          </a:p>
        </p:txBody>
      </p:sp>
    </p:spTree>
    <p:extLst>
      <p:ext uri="{BB962C8B-B14F-4D97-AF65-F5344CB8AC3E}">
        <p14:creationId xmlns:p14="http://schemas.microsoft.com/office/powerpoint/2010/main" val="2654279928"/>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200" y="304800"/>
            <a:ext cx="8267700" cy="1143000"/>
          </a:xfrm>
        </p:spPr>
        <p:txBody>
          <a:bodyPr/>
          <a:lstStyle/>
          <a:p>
            <a:r>
              <a:rPr lang="en-US" sz="2800" dirty="0" smtClean="0"/>
              <a:t>Family Outcomes: </a:t>
            </a:r>
            <a:r>
              <a:rPr lang="en-US" sz="3200" dirty="0" smtClean="0"/>
              <a:t/>
            </a:r>
            <a:br>
              <a:rPr lang="en-US" sz="3200" dirty="0" smtClean="0"/>
            </a:br>
            <a:r>
              <a:rPr lang="en-US" sz="2800" dirty="0" smtClean="0"/>
              <a:t>What is the Framework Guiding Our Thinking?  </a:t>
            </a:r>
            <a:endParaRPr lang="en-US" sz="2800" dirty="0"/>
          </a:p>
        </p:txBody>
      </p:sp>
      <p:sp>
        <p:nvSpPr>
          <p:cNvPr id="7" name="Content Placeholder 6"/>
          <p:cNvSpPr>
            <a:spLocks noGrp="1"/>
          </p:cNvSpPr>
          <p:nvPr>
            <p:ph sz="half" idx="1"/>
          </p:nvPr>
        </p:nvSpPr>
        <p:spPr>
          <a:xfrm>
            <a:off x="457200" y="2057400"/>
            <a:ext cx="5257800" cy="3810000"/>
          </a:xfrm>
        </p:spPr>
        <p:txBody>
          <a:bodyPr/>
          <a:lstStyle/>
          <a:p>
            <a:r>
              <a:rPr lang="en-US" sz="2600" dirty="0" smtClean="0"/>
              <a:t>How do professionals decide on what to work on with families?</a:t>
            </a:r>
          </a:p>
          <a:p>
            <a:r>
              <a:rPr lang="en-US" sz="2600" dirty="0" smtClean="0"/>
              <a:t>How do families think about what they need or want?</a:t>
            </a:r>
          </a:p>
          <a:p>
            <a:pPr lvl="1"/>
            <a:r>
              <a:rPr lang="en-US" sz="2200" dirty="0" smtClean="0"/>
              <a:t>What are the options?</a:t>
            </a:r>
          </a:p>
          <a:p>
            <a:r>
              <a:rPr lang="en-US" sz="2600" dirty="0" smtClean="0"/>
              <a:t>Are these guiding ideas explicit or unspoken? Using a unified framework or multiple frameworks?</a:t>
            </a:r>
            <a:endParaRPr lang="en-US" sz="2600"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r>
              <a:rPr lang="en-US" dirty="0" smtClean="0"/>
              <a:t>70</a:t>
            </a:r>
            <a:endParaRPr lang="en-US" dirty="0"/>
          </a:p>
        </p:txBody>
      </p:sp>
      <p:pic>
        <p:nvPicPr>
          <p:cNvPr id="79875" name="Picture 3" descr="C:\Users\khebbeler\AppData\Local\Microsoft\Windows\Temporary Internet Files\Content.IE5\AMUX36E0\MC90028734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8377" y="4234028"/>
            <a:ext cx="1114639" cy="2091491"/>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https://encrypted-tbn0.gstatic.com/images?q=tbn:ANd9GcQUfZGNsjHrpspcvUjJ2jEnN2oBFjaxe7Ppr77FMgh4JXqbKNv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582731">
            <a:off x="5025994" y="4886073"/>
            <a:ext cx="2063909" cy="1373438"/>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 name="Picture 2" descr="C:\Users\khebbeler\AppData\Local\Microsoft\Windows\Temporary Internet Files\Content.IE5\I127C86Q\MP900427747[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03697">
            <a:off x="5960952" y="2382391"/>
            <a:ext cx="2127491" cy="1416111"/>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08463"/>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Goal for EI and ECSE:  Families </a:t>
            </a:r>
            <a:endParaRPr lang="en-US" dirty="0"/>
          </a:p>
        </p:txBody>
      </p:sp>
      <p:sp>
        <p:nvSpPr>
          <p:cNvPr id="3" name="Content Placeholder 2"/>
          <p:cNvSpPr>
            <a:spLocks noGrp="1"/>
          </p:cNvSpPr>
          <p:nvPr>
            <p:ph idx="1"/>
          </p:nvPr>
        </p:nvSpPr>
        <p:spPr>
          <a:xfrm>
            <a:off x="381000" y="2133600"/>
            <a:ext cx="8229600" cy="3962400"/>
          </a:xfrm>
          <a:solidFill>
            <a:srgbClr val="FFCC99"/>
          </a:solidFill>
        </p:spPr>
        <p:txBody>
          <a:bodyPr/>
          <a:lstStyle/>
          <a:p>
            <a:pPr>
              <a:spcBef>
                <a:spcPts val="1200"/>
              </a:spcBef>
              <a:buNone/>
            </a:pPr>
            <a:r>
              <a:rPr lang="en-US" sz="800" dirty="0" smtClean="0"/>
              <a:t>   </a:t>
            </a:r>
          </a:p>
          <a:p>
            <a:pPr indent="-114300">
              <a:spcBef>
                <a:spcPts val="1200"/>
              </a:spcBef>
              <a:buNone/>
            </a:pPr>
            <a:r>
              <a:rPr lang="en-US" dirty="0" smtClean="0"/>
              <a:t>“</a:t>
            </a:r>
            <a:r>
              <a:rPr lang="en-US" i="1" dirty="0"/>
              <a:t>to enable families to provide care for their child and have the resources they need to participate in their own desired family and community activities. </a:t>
            </a:r>
            <a:r>
              <a:rPr lang="en-US" dirty="0" smtClean="0"/>
              <a:t>.” </a:t>
            </a:r>
          </a:p>
          <a:p>
            <a:pPr>
              <a:buNone/>
            </a:pPr>
            <a:r>
              <a:rPr lang="en-US" dirty="0" smtClean="0"/>
              <a:t>              </a:t>
            </a:r>
            <a:r>
              <a:rPr lang="en-US" sz="1400" i="1" dirty="0" smtClean="0"/>
              <a:t>  Based on the ECO stakeholder process when identifying outcomes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71</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721394676"/>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(Global) Family Outcomes and Individualized Outcomes</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r>
              <a:rPr lang="en-US" dirty="0" smtClean="0"/>
              <a:t>72</a:t>
            </a:r>
            <a:endParaRPr lang="en-US" dirty="0"/>
          </a:p>
        </p:txBody>
      </p:sp>
      <p:sp>
        <p:nvSpPr>
          <p:cNvPr id="6" name="TextBox 5"/>
          <p:cNvSpPr txBox="1"/>
          <p:nvPr/>
        </p:nvSpPr>
        <p:spPr>
          <a:xfrm>
            <a:off x="381000" y="2835987"/>
            <a:ext cx="2628900" cy="646331"/>
          </a:xfrm>
          <a:prstGeom prst="rect">
            <a:avLst/>
          </a:prstGeom>
          <a:solidFill>
            <a:schemeClr val="accent5"/>
          </a:solidFill>
          <a:ln>
            <a:solidFill>
              <a:schemeClr val="accent5">
                <a:lumMod val="50000"/>
              </a:schemeClr>
            </a:solidFill>
          </a:ln>
        </p:spPr>
        <p:txBody>
          <a:bodyPr wrap="square" rtlCol="0">
            <a:spAutoFit/>
          </a:bodyPr>
          <a:lstStyle/>
          <a:p>
            <a:r>
              <a:rPr lang="en-US" sz="1800" dirty="0" smtClean="0"/>
              <a:t>Understand child’s strengths…</a:t>
            </a:r>
            <a:endParaRPr lang="en-US" sz="1800" dirty="0"/>
          </a:p>
        </p:txBody>
      </p:sp>
      <p:sp>
        <p:nvSpPr>
          <p:cNvPr id="7" name="TextBox 6"/>
          <p:cNvSpPr txBox="1"/>
          <p:nvPr/>
        </p:nvSpPr>
        <p:spPr>
          <a:xfrm>
            <a:off x="3187700" y="2823286"/>
            <a:ext cx="2628900" cy="646331"/>
          </a:xfrm>
          <a:prstGeom prst="rect">
            <a:avLst/>
          </a:prstGeom>
          <a:solidFill>
            <a:schemeClr val="accent5"/>
          </a:solidFill>
          <a:ln>
            <a:solidFill>
              <a:schemeClr val="accent5">
                <a:lumMod val="50000"/>
              </a:schemeClr>
            </a:solidFill>
          </a:ln>
        </p:spPr>
        <p:txBody>
          <a:bodyPr wrap="square" rtlCol="0">
            <a:spAutoFit/>
          </a:bodyPr>
          <a:lstStyle/>
          <a:p>
            <a:r>
              <a:rPr lang="en-US" sz="1800" dirty="0" smtClean="0"/>
              <a:t>Know rights and advocate..</a:t>
            </a:r>
            <a:endParaRPr lang="en-US" sz="1800" dirty="0"/>
          </a:p>
        </p:txBody>
      </p:sp>
      <p:sp>
        <p:nvSpPr>
          <p:cNvPr id="8" name="TextBox 7"/>
          <p:cNvSpPr txBox="1"/>
          <p:nvPr/>
        </p:nvSpPr>
        <p:spPr>
          <a:xfrm>
            <a:off x="6057900" y="2823284"/>
            <a:ext cx="2628900" cy="646331"/>
          </a:xfrm>
          <a:prstGeom prst="rect">
            <a:avLst/>
          </a:prstGeom>
          <a:solidFill>
            <a:schemeClr val="accent5"/>
          </a:solidFill>
          <a:ln>
            <a:solidFill>
              <a:schemeClr val="accent5">
                <a:lumMod val="50000"/>
              </a:schemeClr>
            </a:solidFill>
          </a:ln>
        </p:spPr>
        <p:txBody>
          <a:bodyPr wrap="square" rtlCol="0">
            <a:spAutoFit/>
          </a:bodyPr>
          <a:lstStyle/>
          <a:p>
            <a:r>
              <a:rPr lang="en-US" sz="1800" dirty="0" smtClean="0"/>
              <a:t>Help develop and learn..</a:t>
            </a:r>
            <a:endParaRPr lang="en-US" sz="1800" dirty="0"/>
          </a:p>
        </p:txBody>
      </p:sp>
      <p:sp>
        <p:nvSpPr>
          <p:cNvPr id="9" name="TextBox 8"/>
          <p:cNvSpPr txBox="1"/>
          <p:nvPr/>
        </p:nvSpPr>
        <p:spPr>
          <a:xfrm>
            <a:off x="527050" y="2061168"/>
            <a:ext cx="7950200" cy="523220"/>
          </a:xfrm>
          <a:prstGeom prst="rect">
            <a:avLst/>
          </a:prstGeom>
          <a:solidFill>
            <a:srgbClr val="FFCC99"/>
          </a:solidFill>
          <a:ln>
            <a:solidFill>
              <a:schemeClr val="accent5">
                <a:lumMod val="50000"/>
              </a:schemeClr>
            </a:solidFill>
          </a:ln>
        </p:spPr>
        <p:txBody>
          <a:bodyPr wrap="square" rtlCol="0">
            <a:spAutoFit/>
          </a:bodyPr>
          <a:lstStyle/>
          <a:p>
            <a:r>
              <a:rPr lang="en-US" sz="2800" dirty="0" smtClean="0"/>
              <a:t>Care for child and participate in community</a:t>
            </a:r>
            <a:endParaRPr lang="en-US" sz="2800" dirty="0"/>
          </a:p>
        </p:txBody>
      </p:sp>
      <p:sp>
        <p:nvSpPr>
          <p:cNvPr id="10" name="TextBox 9"/>
          <p:cNvSpPr txBox="1"/>
          <p:nvPr/>
        </p:nvSpPr>
        <p:spPr>
          <a:xfrm>
            <a:off x="527050" y="3574073"/>
            <a:ext cx="2336800" cy="954107"/>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sz="2800" dirty="0" smtClean="0"/>
              <a:t>……..</a:t>
            </a:r>
          </a:p>
          <a:p>
            <a:pPr marL="457200" indent="-457200" algn="l" defTabSz="177800">
              <a:buFont typeface="Arial" pitchFamily="34" charset="0"/>
              <a:buChar char="•"/>
            </a:pPr>
            <a:r>
              <a:rPr lang="en-US" sz="2800" dirty="0" smtClean="0"/>
              <a:t>……..</a:t>
            </a:r>
          </a:p>
        </p:txBody>
      </p:sp>
      <p:sp>
        <p:nvSpPr>
          <p:cNvPr id="11" name="TextBox 10"/>
          <p:cNvSpPr txBox="1"/>
          <p:nvPr/>
        </p:nvSpPr>
        <p:spPr>
          <a:xfrm>
            <a:off x="6248400" y="3554383"/>
            <a:ext cx="2336800" cy="954107"/>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sz="2800" dirty="0" smtClean="0">
                <a:solidFill>
                  <a:schemeClr val="bg1"/>
                </a:solidFill>
              </a:rPr>
              <a:t>…….</a:t>
            </a:r>
          </a:p>
          <a:p>
            <a:pPr algn="l" defTabSz="177800"/>
            <a:endParaRPr lang="en-US" sz="2800" dirty="0"/>
          </a:p>
        </p:txBody>
      </p:sp>
      <p:sp>
        <p:nvSpPr>
          <p:cNvPr id="12" name="TextBox 11"/>
          <p:cNvSpPr txBox="1"/>
          <p:nvPr/>
        </p:nvSpPr>
        <p:spPr>
          <a:xfrm>
            <a:off x="3371850" y="3561373"/>
            <a:ext cx="2336800" cy="954107"/>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sz="2800" dirty="0" smtClean="0"/>
              <a:t>…….</a:t>
            </a:r>
          </a:p>
          <a:p>
            <a:pPr marL="457200" indent="-457200" algn="l" defTabSz="177800">
              <a:buFont typeface="Arial" pitchFamily="34" charset="0"/>
              <a:buChar char="•"/>
            </a:pPr>
            <a:r>
              <a:rPr lang="en-US" sz="2800" dirty="0" smtClean="0"/>
              <a:t>……..</a:t>
            </a:r>
            <a:endParaRPr lang="en-US" sz="2800" dirty="0"/>
          </a:p>
        </p:txBody>
      </p:sp>
      <p:sp>
        <p:nvSpPr>
          <p:cNvPr id="13" name="TextBox 12"/>
          <p:cNvSpPr txBox="1"/>
          <p:nvPr/>
        </p:nvSpPr>
        <p:spPr>
          <a:xfrm>
            <a:off x="4768850" y="4767540"/>
            <a:ext cx="2628900" cy="646331"/>
          </a:xfrm>
          <a:prstGeom prst="rect">
            <a:avLst/>
          </a:prstGeom>
          <a:solidFill>
            <a:schemeClr val="accent5"/>
          </a:solidFill>
          <a:ln>
            <a:solidFill>
              <a:schemeClr val="accent5">
                <a:lumMod val="50000"/>
              </a:schemeClr>
            </a:solidFill>
          </a:ln>
        </p:spPr>
        <p:txBody>
          <a:bodyPr wrap="square" rtlCol="0">
            <a:spAutoFit/>
          </a:bodyPr>
          <a:lstStyle/>
          <a:p>
            <a:r>
              <a:rPr lang="en-US" sz="1800" dirty="0" smtClean="0"/>
              <a:t>Access desired services, programs…</a:t>
            </a:r>
            <a:endParaRPr lang="en-US" sz="1800" dirty="0"/>
          </a:p>
        </p:txBody>
      </p:sp>
      <p:sp>
        <p:nvSpPr>
          <p:cNvPr id="14" name="TextBox 13"/>
          <p:cNvSpPr txBox="1"/>
          <p:nvPr/>
        </p:nvSpPr>
        <p:spPr>
          <a:xfrm>
            <a:off x="1866900" y="4781942"/>
            <a:ext cx="2628900" cy="646331"/>
          </a:xfrm>
          <a:prstGeom prst="rect">
            <a:avLst/>
          </a:prstGeom>
          <a:solidFill>
            <a:schemeClr val="accent5"/>
          </a:solidFill>
          <a:ln>
            <a:solidFill>
              <a:schemeClr val="accent5">
                <a:lumMod val="50000"/>
              </a:schemeClr>
            </a:solidFill>
          </a:ln>
        </p:spPr>
        <p:txBody>
          <a:bodyPr wrap="square" rtlCol="0">
            <a:spAutoFit/>
          </a:bodyPr>
          <a:lstStyle/>
          <a:p>
            <a:r>
              <a:rPr lang="en-US" sz="1800" dirty="0" smtClean="0"/>
              <a:t>Have support systems</a:t>
            </a:r>
          </a:p>
          <a:p>
            <a:endParaRPr lang="en-US" sz="1800" dirty="0"/>
          </a:p>
        </p:txBody>
      </p:sp>
      <p:sp>
        <p:nvSpPr>
          <p:cNvPr id="15" name="TextBox 14"/>
          <p:cNvSpPr txBox="1"/>
          <p:nvPr/>
        </p:nvSpPr>
        <p:spPr>
          <a:xfrm>
            <a:off x="2057400" y="5479073"/>
            <a:ext cx="2336800" cy="954107"/>
          </a:xfrm>
          <a:prstGeom prst="rect">
            <a:avLst/>
          </a:prstGeom>
          <a:noFill/>
          <a:ln>
            <a:solidFill>
              <a:schemeClr val="accent2">
                <a:lumMod val="75000"/>
              </a:schemeClr>
            </a:solidFill>
          </a:ln>
        </p:spPr>
        <p:txBody>
          <a:bodyPr wrap="square" rtlCol="0">
            <a:spAutoFit/>
          </a:bodyPr>
          <a:lstStyle/>
          <a:p>
            <a:pPr algn="l" defTabSz="177800"/>
            <a:endParaRPr lang="en-US" sz="2800" dirty="0" smtClean="0"/>
          </a:p>
          <a:p>
            <a:pPr algn="l" defTabSz="177800"/>
            <a:endParaRPr lang="en-US" sz="2800" dirty="0" smtClean="0"/>
          </a:p>
        </p:txBody>
      </p:sp>
      <p:sp>
        <p:nvSpPr>
          <p:cNvPr id="16" name="TextBox 15"/>
          <p:cNvSpPr txBox="1"/>
          <p:nvPr/>
        </p:nvSpPr>
        <p:spPr>
          <a:xfrm>
            <a:off x="4946650" y="5479073"/>
            <a:ext cx="2336800" cy="954107"/>
          </a:xfrm>
          <a:prstGeom prst="rect">
            <a:avLst/>
          </a:prstGeom>
          <a:noFill/>
          <a:ln>
            <a:solidFill>
              <a:schemeClr val="accent2">
                <a:lumMod val="75000"/>
              </a:schemeClr>
            </a:solidFill>
          </a:ln>
        </p:spPr>
        <p:txBody>
          <a:bodyPr wrap="square" rtlCol="0">
            <a:spAutoFit/>
          </a:bodyPr>
          <a:lstStyle/>
          <a:p>
            <a:pPr marL="457200" indent="-457200" algn="l" defTabSz="177800">
              <a:buFont typeface="Arial" pitchFamily="34" charset="0"/>
              <a:buChar char="•"/>
            </a:pPr>
            <a:r>
              <a:rPr lang="en-US" sz="2800" dirty="0" smtClean="0"/>
              <a:t>……..</a:t>
            </a:r>
          </a:p>
          <a:p>
            <a:pPr marL="457200" indent="-457200" algn="l" defTabSz="177800">
              <a:buFont typeface="Arial" pitchFamily="34" charset="0"/>
              <a:buChar char="•"/>
            </a:pPr>
            <a:endParaRPr lang="en-US" sz="2800" dirty="0" smtClean="0"/>
          </a:p>
        </p:txBody>
      </p:sp>
    </p:spTree>
    <p:extLst>
      <p:ext uri="{BB962C8B-B14F-4D97-AF65-F5344CB8AC3E}">
        <p14:creationId xmlns:p14="http://schemas.microsoft.com/office/powerpoint/2010/main" val="3735432674"/>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581400" y="3334550"/>
            <a:ext cx="1905000" cy="17708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The instruction/intervention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1231609"/>
              </p:ext>
            </p:extLst>
          </p:nvPr>
        </p:nvGraphicFramePr>
        <p:xfrm>
          <a:off x="381000" y="2057400"/>
          <a:ext cx="8305800"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r>
              <a:rPr lang="en-US" dirty="0" smtClean="0"/>
              <a:t>73</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3" name="TextBox 2"/>
          <p:cNvSpPr txBox="1"/>
          <p:nvPr/>
        </p:nvSpPr>
        <p:spPr>
          <a:xfrm>
            <a:off x="3505200" y="3695697"/>
            <a:ext cx="2057400" cy="892552"/>
          </a:xfrm>
          <a:prstGeom prst="rect">
            <a:avLst/>
          </a:prstGeom>
          <a:noFill/>
        </p:spPr>
        <p:txBody>
          <a:bodyPr wrap="square" rtlCol="0">
            <a:spAutoFit/>
          </a:bodyPr>
          <a:lstStyle/>
          <a:p>
            <a:r>
              <a:rPr lang="en-US" sz="2600" b="1" dirty="0" smtClean="0">
                <a:solidFill>
                  <a:srgbClr val="AD4572"/>
                </a:solidFill>
              </a:rPr>
              <a:t>5 Family Outcomes</a:t>
            </a:r>
            <a:endParaRPr lang="en-US" sz="2600" b="1" dirty="0">
              <a:solidFill>
                <a:srgbClr val="AD4572"/>
              </a:solidFill>
            </a:endParaRPr>
          </a:p>
        </p:txBody>
      </p:sp>
    </p:spTree>
    <p:extLst>
      <p:ext uri="{BB962C8B-B14F-4D97-AF65-F5344CB8AC3E}">
        <p14:creationId xmlns:p14="http://schemas.microsoft.com/office/powerpoint/2010/main" val="3851021556"/>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idx="1"/>
          </p:nvPr>
        </p:nvGraphicFramePr>
        <p:xfrm>
          <a:off x="508000" y="279400"/>
          <a:ext cx="7883525" cy="627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7296150" y="6248400"/>
            <a:ext cx="1371600" cy="457200"/>
          </a:xfrm>
        </p:spPr>
        <p:txBody>
          <a:bodyPr/>
          <a:lstStyle/>
          <a:p>
            <a:r>
              <a:rPr lang="en-US" dirty="0" smtClean="0"/>
              <a:t>47</a:t>
            </a:r>
            <a:endParaRPr lang="en-US" dirty="0"/>
          </a:p>
        </p:txBody>
      </p:sp>
    </p:spTree>
    <p:extLst>
      <p:ext uri="{BB962C8B-B14F-4D97-AF65-F5344CB8AC3E}">
        <p14:creationId xmlns:p14="http://schemas.microsoft.com/office/powerpoint/2010/main" val="1971112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2"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for Thinking about Child and Family Outcomes</a:t>
            </a:r>
            <a:endParaRPr lang="en-US" dirty="0"/>
          </a:p>
        </p:txBody>
      </p:sp>
      <p:sp>
        <p:nvSpPr>
          <p:cNvPr id="3" name="Content Placeholder 2"/>
          <p:cNvSpPr>
            <a:spLocks noGrp="1"/>
          </p:cNvSpPr>
          <p:nvPr>
            <p:ph idx="1"/>
          </p:nvPr>
        </p:nvSpPr>
        <p:spPr>
          <a:xfrm>
            <a:off x="762000" y="2057400"/>
            <a:ext cx="5384800" cy="4187952"/>
          </a:xfrm>
        </p:spPr>
        <p:txBody>
          <a:bodyPr/>
          <a:lstStyle/>
          <a:p>
            <a:r>
              <a:rPr lang="en-US" sz="2800" dirty="0" smtClean="0"/>
              <a:t>Explaining EI to families</a:t>
            </a:r>
            <a:endParaRPr lang="en-US" sz="2800" dirty="0"/>
          </a:p>
          <a:p>
            <a:r>
              <a:rPr lang="en-US" sz="2800" dirty="0" smtClean="0"/>
              <a:t>Play-Based Assessment </a:t>
            </a:r>
            <a:endParaRPr lang="en-US" sz="2800" dirty="0"/>
          </a:p>
          <a:p>
            <a:r>
              <a:rPr lang="en-US" sz="2800" dirty="0" smtClean="0"/>
              <a:t>Gathering parent input</a:t>
            </a:r>
            <a:endParaRPr lang="en-US" sz="2800" dirty="0"/>
          </a:p>
          <a:p>
            <a:r>
              <a:rPr lang="en-US" sz="2800" dirty="0" smtClean="0"/>
              <a:t>IFSP/IEP development </a:t>
            </a:r>
          </a:p>
          <a:p>
            <a:r>
              <a:rPr lang="en-US" sz="2800" dirty="0"/>
              <a:t>O</a:t>
            </a:r>
            <a:r>
              <a:rPr lang="en-US" sz="2800" dirty="0" smtClean="0"/>
              <a:t>ngoing intervention/service provision</a:t>
            </a:r>
            <a:endParaRPr lang="en-US" sz="2800" dirty="0"/>
          </a:p>
          <a:p>
            <a:r>
              <a:rPr lang="en-US" sz="2800" dirty="0"/>
              <a:t>Collaborative </a:t>
            </a:r>
            <a:r>
              <a:rPr lang="en-US" sz="2800" dirty="0" smtClean="0"/>
              <a:t>annual review</a:t>
            </a:r>
            <a:endParaRPr lang="en-US" sz="2800" dirty="0"/>
          </a:p>
          <a:p>
            <a:r>
              <a:rPr lang="en-US" sz="2800" dirty="0" smtClean="0"/>
              <a:t>Transition/exit</a:t>
            </a:r>
            <a:endParaRPr lang="en-US" sz="2800" dirty="0"/>
          </a:p>
          <a:p>
            <a:endParaRPr lang="en-US" sz="2800" dirty="0"/>
          </a:p>
        </p:txBody>
      </p:sp>
      <p:sp>
        <p:nvSpPr>
          <p:cNvPr id="4" name="Footer Placeholder 4"/>
          <p:cNvSpPr>
            <a:spLocks noGrp="1"/>
          </p:cNvSpPr>
          <p:nvPr>
            <p:ph type="ftr" sz="quarter" idx="11"/>
            <p:custDataLst>
              <p:tags r:id="rId1"/>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pic>
        <p:nvPicPr>
          <p:cNvPr id="3074" name="Picture 2" descr="C:\Users\gillaspy\AppData\Local\Microsoft\Windows\Temporary Internet Files\Content.IE5\4E6VUL3K\MP90044217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19800" y="2743200"/>
            <a:ext cx="29337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r>
              <a:rPr lang="en-US" dirty="0" smtClean="0"/>
              <a:t>74</a:t>
            </a:r>
            <a:endParaRPr lang="en-US" dirty="0"/>
          </a:p>
        </p:txBody>
      </p:sp>
    </p:spTree>
    <p:extLst>
      <p:ext uri="{BB962C8B-B14F-4D97-AF65-F5344CB8AC3E}">
        <p14:creationId xmlns:p14="http://schemas.microsoft.com/office/powerpoint/2010/main" val="1727914008"/>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sz="2800" dirty="0" smtClean="0"/>
              <a:t>More understandable, measureable individualized IFSP/IEP outcomes  </a:t>
            </a:r>
          </a:p>
          <a:p>
            <a:r>
              <a:rPr lang="en-US" sz="2800" dirty="0" smtClean="0"/>
              <a:t>Families can tell when their children are achieving desired outcomes</a:t>
            </a:r>
          </a:p>
          <a:p>
            <a:r>
              <a:rPr lang="en-US" sz="2800" dirty="0" smtClean="0"/>
              <a:t>Reinforces the assessment and planning cycle</a:t>
            </a:r>
          </a:p>
          <a:p>
            <a:r>
              <a:rPr lang="en-US" sz="2800" dirty="0" smtClean="0"/>
              <a:t>Improves practice</a:t>
            </a:r>
          </a:p>
          <a:p>
            <a:r>
              <a:rPr lang="en-US" sz="2800" dirty="0" smtClean="0"/>
              <a:t>Supports progress in the overarching areas that are central to EI and ECSE</a:t>
            </a:r>
          </a:p>
          <a:p>
            <a:pPr>
              <a:buNone/>
            </a:pPr>
            <a:endParaRPr lang="en-US" sz="2800"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
        <p:nvSpPr>
          <p:cNvPr id="4" name="Slide Number Placeholder 3"/>
          <p:cNvSpPr>
            <a:spLocks noGrp="1"/>
          </p:cNvSpPr>
          <p:nvPr>
            <p:ph type="sldNum" sz="quarter" idx="10"/>
          </p:nvPr>
        </p:nvSpPr>
        <p:spPr/>
        <p:txBody>
          <a:bodyPr/>
          <a:lstStyle/>
          <a:p>
            <a:pPr>
              <a:defRPr/>
            </a:pPr>
            <a:r>
              <a:rPr lang="en-US" dirty="0" smtClean="0"/>
              <a:t>75</a:t>
            </a:r>
            <a:endParaRPr lang="en-US" dirty="0"/>
          </a:p>
        </p:txBody>
      </p:sp>
    </p:spTree>
    <p:extLst>
      <p:ext uri="{BB962C8B-B14F-4D97-AF65-F5344CB8AC3E}">
        <p14:creationId xmlns:p14="http://schemas.microsoft.com/office/powerpoint/2010/main" val="2910657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lgn="ctr">
              <a:buNone/>
            </a:pPr>
            <a:endParaRPr lang="en-US" dirty="0" smtClean="0"/>
          </a:p>
          <a:p>
            <a:pPr marL="0" indent="0" algn="ctr">
              <a:buNone/>
            </a:pPr>
            <a:r>
              <a:rPr lang="en-US" sz="3600" b="1" dirty="0" smtClean="0"/>
              <a:t>The outcomes provide a framework for how we look at and work with children and families</a:t>
            </a:r>
          </a:p>
          <a:p>
            <a:endParaRPr lang="en-US" sz="3600" dirty="0"/>
          </a:p>
          <a:p>
            <a:pPr marL="0" indent="0" algn="ctr">
              <a:buNone/>
            </a:pPr>
            <a:r>
              <a:rPr lang="en-US" sz="3600" dirty="0" smtClean="0">
                <a:solidFill>
                  <a:schemeClr val="accent1">
                    <a:lumMod val="25000"/>
                  </a:schemeClr>
                </a:solidFill>
              </a:rPr>
              <a:t>---They are not a formula---</a:t>
            </a:r>
            <a:endParaRPr lang="en-US" sz="3600" dirty="0">
              <a:solidFill>
                <a:schemeClr val="accent1">
                  <a:lumMod val="25000"/>
                </a:schemeClr>
              </a:solidFill>
            </a:endParaRPr>
          </a:p>
        </p:txBody>
      </p:sp>
      <p:sp>
        <p:nvSpPr>
          <p:cNvPr id="4" name="Slide Number Placeholder 3"/>
          <p:cNvSpPr>
            <a:spLocks noGrp="1"/>
          </p:cNvSpPr>
          <p:nvPr>
            <p:ph type="sldNum" sz="quarter" idx="10"/>
          </p:nvPr>
        </p:nvSpPr>
        <p:spPr/>
        <p:txBody>
          <a:bodyPr/>
          <a:lstStyle/>
          <a:p>
            <a:pPr>
              <a:defRPr/>
            </a:pPr>
            <a:r>
              <a:rPr lang="en-US" dirty="0" smtClean="0"/>
              <a:t>76</a:t>
            </a:r>
            <a:endParaRPr lang="en-US" dirty="0"/>
          </a:p>
        </p:txBody>
      </p:sp>
      <p:sp>
        <p:nvSpPr>
          <p:cNvPr id="3" name="Footer Placeholder 2"/>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885974395"/>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Learning More?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lgn="ctr">
              <a:buNone/>
            </a:pPr>
            <a:r>
              <a:rPr lang="en-US" sz="4400" dirty="0" smtClean="0">
                <a:hlinkClick r:id="rId2"/>
              </a:rPr>
              <a:t>www.the-eco-center.org</a:t>
            </a:r>
            <a:endParaRPr lang="en-US" sz="4400" dirty="0"/>
          </a:p>
        </p:txBody>
      </p:sp>
      <p:sp>
        <p:nvSpPr>
          <p:cNvPr id="4" name="Slide Number Placeholder 3"/>
          <p:cNvSpPr>
            <a:spLocks noGrp="1"/>
          </p:cNvSpPr>
          <p:nvPr>
            <p:ph type="sldNum" sz="quarter" idx="10"/>
          </p:nvPr>
        </p:nvSpPr>
        <p:spPr/>
        <p:txBody>
          <a:bodyPr/>
          <a:lstStyle/>
          <a:p>
            <a:pPr>
              <a:defRPr/>
            </a:pPr>
            <a:r>
              <a:rPr lang="en-US" dirty="0" smtClean="0"/>
              <a:t>77</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154136059"/>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p:nvPr/>
        </p:nvPicPr>
        <p:blipFill rotWithShape="1">
          <a:blip r:embed="rId2" cstate="email">
            <a:extLst>
              <a:ext uri="{28A0092B-C50C-407E-A947-70E740481C1C}">
                <a14:useLocalDpi xmlns:a14="http://schemas.microsoft.com/office/drawing/2010/main"/>
              </a:ext>
            </a:extLst>
          </a:blip>
          <a:srcRect/>
          <a:stretch/>
        </p:blipFill>
        <p:spPr bwMode="auto">
          <a:xfrm>
            <a:off x="571500" y="555625"/>
            <a:ext cx="7924800" cy="5359399"/>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0"/>
          </p:nvPr>
        </p:nvSpPr>
        <p:spPr/>
        <p:txBody>
          <a:bodyPr/>
          <a:lstStyle/>
          <a:p>
            <a:pPr>
              <a:defRPr/>
            </a:pPr>
            <a:r>
              <a:rPr lang="en-US" dirty="0" smtClean="0"/>
              <a:t>78</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cxnSp>
        <p:nvCxnSpPr>
          <p:cNvPr id="7" name="Straight Arrow Connector 6"/>
          <p:cNvCxnSpPr/>
          <p:nvPr/>
        </p:nvCxnSpPr>
        <p:spPr bwMode="auto">
          <a:xfrm flipH="1">
            <a:off x="3556000" y="3162300"/>
            <a:ext cx="558800" cy="4191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412750" y="2873375"/>
            <a:ext cx="571500" cy="36195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701848140"/>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ACC2FD-56E2-44FF-A27A-5EA43B900F1F}"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798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9100" y="83745"/>
            <a:ext cx="8318500" cy="652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506783"/>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intervene?</a:t>
            </a:r>
            <a:endParaRPr lang="en-US" dirty="0"/>
          </a:p>
        </p:txBody>
      </p:sp>
      <p:sp>
        <p:nvSpPr>
          <p:cNvPr id="3" name="Content Placeholder 2"/>
          <p:cNvSpPr>
            <a:spLocks noGrp="1"/>
          </p:cNvSpPr>
          <p:nvPr>
            <p:ph idx="1"/>
          </p:nvPr>
        </p:nvSpPr>
        <p:spPr>
          <a:xfrm>
            <a:off x="381000" y="2057400"/>
            <a:ext cx="8229600" cy="4187952"/>
          </a:xfrm>
        </p:spPr>
        <p:txBody>
          <a:bodyPr/>
          <a:lstStyle/>
          <a:p>
            <a:r>
              <a:rPr lang="en-US" dirty="0" smtClean="0"/>
              <a:t>Development in young children follows a predictable course</a:t>
            </a:r>
          </a:p>
          <a:p>
            <a:r>
              <a:rPr lang="en-US" dirty="0" smtClean="0"/>
              <a:t>Children who acquire new skills at a slower rate get further and further behind</a:t>
            </a:r>
          </a:p>
          <a:p>
            <a:r>
              <a:rPr lang="en-US" dirty="0" smtClean="0"/>
              <a:t>We know how to change trajectories for many children</a:t>
            </a:r>
          </a:p>
          <a:p>
            <a:pPr lvl="1"/>
            <a:r>
              <a:rPr lang="en-US" dirty="0" smtClean="0"/>
              <a:t>But we need to use interventions that are effective.</a:t>
            </a:r>
            <a:endParaRPr lang="en-US" dirty="0"/>
          </a:p>
        </p:txBody>
      </p:sp>
      <p:sp>
        <p:nvSpPr>
          <p:cNvPr id="4" name="Footer Placeholder 3"/>
          <p:cNvSpPr>
            <a:spLocks noGrp="1"/>
          </p:cNvSpPr>
          <p:nvPr>
            <p:ph type="ftr" sz="quarter" idx="11"/>
          </p:nvPr>
        </p:nvSpPr>
        <p:spPr/>
        <p:txBody>
          <a:bodyPr/>
          <a:lstStyle/>
          <a:p>
            <a:pPr>
              <a:defRPr/>
            </a:pPr>
            <a:r>
              <a:rPr lang="en-US" smtClean="0"/>
              <a:t>Early Childhood Outcomes Center</a:t>
            </a:r>
            <a:endParaRPr lang="en-US" dirty="0"/>
          </a:p>
        </p:txBody>
      </p:sp>
      <p:sp>
        <p:nvSpPr>
          <p:cNvPr id="5" name="Slide Number Placeholder 4"/>
          <p:cNvSpPr>
            <a:spLocks noGrp="1"/>
          </p:cNvSpPr>
          <p:nvPr>
            <p:ph type="sldNum" sz="quarter" idx="10"/>
          </p:nvPr>
        </p:nvSpPr>
        <p:spPr/>
        <p:txBody>
          <a:bodyPr/>
          <a:lstStyle/>
          <a:p>
            <a:pPr>
              <a:defRPr/>
            </a:pPr>
            <a:fld id="{550E8ADC-2C14-428C-9BCA-B5A925BCCA30}" type="slidenum">
              <a:rPr lang="en-US" smtClean="0"/>
              <a:pPr>
                <a:defRPr/>
              </a:pPr>
              <a:t>4</a:t>
            </a:fld>
            <a:r>
              <a:rPr lang="en-US" dirty="0" smtClean="0"/>
              <a:t>8</a:t>
            </a:r>
            <a:endParaRPr lang="en-US" dirty="0"/>
          </a:p>
        </p:txBody>
      </p:sp>
    </p:spTree>
    <p:extLst>
      <p:ext uri="{BB962C8B-B14F-4D97-AF65-F5344CB8AC3E}">
        <p14:creationId xmlns:p14="http://schemas.microsoft.com/office/powerpoint/2010/main" val="2087924542"/>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54000"/>
            <a:ext cx="8077200" cy="1143000"/>
          </a:xfrm>
        </p:spPr>
        <p:txBody>
          <a:bodyPr/>
          <a:lstStyle/>
          <a:p>
            <a:r>
              <a:rPr lang="en-US" dirty="0" smtClean="0"/>
              <a:t>Why it is important to track outcomes?</a:t>
            </a:r>
            <a:endParaRPr lang="en-US" dirty="0"/>
          </a:p>
        </p:txBody>
      </p:sp>
      <p:sp>
        <p:nvSpPr>
          <p:cNvPr id="3" name="Content Placeholder 2"/>
          <p:cNvSpPr>
            <a:spLocks noGrp="1"/>
          </p:cNvSpPr>
          <p:nvPr>
            <p:ph idx="1"/>
          </p:nvPr>
        </p:nvSpPr>
        <p:spPr>
          <a:xfrm>
            <a:off x="698500" y="2111248"/>
            <a:ext cx="7696200" cy="4187952"/>
          </a:xfrm>
        </p:spPr>
        <p:txBody>
          <a:bodyPr/>
          <a:lstStyle/>
          <a:p>
            <a:r>
              <a:rPr lang="en-US" dirty="0" smtClean="0"/>
              <a:t>So we can see if we are making a difference in the child’s trajectory</a:t>
            </a:r>
          </a:p>
          <a:p>
            <a:r>
              <a:rPr lang="en-US" dirty="0" smtClean="0"/>
              <a:t>So we can see if the program is supporting families</a:t>
            </a:r>
          </a:p>
          <a:p>
            <a:r>
              <a:rPr lang="en-US" dirty="0" smtClean="0"/>
              <a:t>So we can adjust the intervention/strategies/curriculum/etc. if we are not</a:t>
            </a:r>
            <a:endParaRPr lang="en-US" dirty="0"/>
          </a:p>
        </p:txBody>
      </p:sp>
      <p:sp>
        <p:nvSpPr>
          <p:cNvPr id="4" name="Slide Number Placeholder 3"/>
          <p:cNvSpPr>
            <a:spLocks noGrp="1"/>
          </p:cNvSpPr>
          <p:nvPr>
            <p:ph type="sldNum" sz="quarter" idx="10"/>
          </p:nvPr>
        </p:nvSpPr>
        <p:spPr/>
        <p:txBody>
          <a:bodyPr/>
          <a:lstStyle/>
          <a:p>
            <a:pPr>
              <a:defRPr/>
            </a:pPr>
            <a:r>
              <a:rPr lang="en-US" dirty="0" smtClean="0"/>
              <a:t>49</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519171557"/>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Disconnect?</a:t>
            </a:r>
            <a:endParaRPr lang="en-US" dirty="0"/>
          </a:p>
        </p:txBody>
      </p:sp>
      <p:sp>
        <p:nvSpPr>
          <p:cNvPr id="7" name="Content Placeholder 6"/>
          <p:cNvSpPr>
            <a:spLocks noGrp="1"/>
          </p:cNvSpPr>
          <p:nvPr>
            <p:ph sz="half" idx="1"/>
          </p:nvPr>
        </p:nvSpPr>
        <p:spPr/>
        <p:txBody>
          <a:bodyPr/>
          <a:lstStyle/>
          <a:p>
            <a:r>
              <a:rPr lang="en-US" dirty="0" smtClean="0"/>
              <a:t>States accountable for…</a:t>
            </a:r>
          </a:p>
          <a:p>
            <a:r>
              <a:rPr lang="en-US" dirty="0" smtClean="0"/>
              <a:t>Programs working toward….</a:t>
            </a:r>
          </a:p>
        </p:txBody>
      </p:sp>
      <p:sp>
        <p:nvSpPr>
          <p:cNvPr id="8" name="Content Placeholder 7"/>
          <p:cNvSpPr>
            <a:spLocks noGrp="1"/>
          </p:cNvSpPr>
          <p:nvPr>
            <p:ph sz="half" idx="2"/>
          </p:nvPr>
        </p:nvSpPr>
        <p:spPr/>
        <p:txBody>
          <a:bodyPr/>
          <a:lstStyle/>
          <a:p>
            <a:endParaRPr lang="en-US" dirty="0" smtClean="0"/>
          </a:p>
          <a:p>
            <a:endParaRPr lang="en-US" dirty="0" smtClean="0"/>
          </a:p>
          <a:p>
            <a:endParaRPr lang="en-US" dirty="0" smtClean="0"/>
          </a:p>
          <a:p>
            <a:r>
              <a:rPr lang="en-US" dirty="0" smtClean="0"/>
              <a:t>Providers focus on….</a:t>
            </a:r>
          </a:p>
          <a:p>
            <a:r>
              <a:rPr lang="en-US" dirty="0" smtClean="0"/>
              <a:t>Assessment reports describe… </a:t>
            </a:r>
          </a:p>
          <a:p>
            <a:r>
              <a:rPr lang="en-US" dirty="0" smtClean="0"/>
              <a:t>Children achieve….</a:t>
            </a:r>
          </a:p>
          <a:p>
            <a:r>
              <a:rPr lang="en-US" dirty="0" smtClean="0"/>
              <a:t>Families will..</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r>
              <a:rPr lang="en-US" dirty="0" smtClean="0"/>
              <a:t>50</a:t>
            </a:r>
            <a:endParaRPr lang="en-US" dirty="0"/>
          </a:p>
        </p:txBody>
      </p:sp>
    </p:spTree>
    <p:extLst>
      <p:ext uri="{BB962C8B-B14F-4D97-AF65-F5344CB8AC3E}">
        <p14:creationId xmlns:p14="http://schemas.microsoft.com/office/powerpoint/2010/main" val="3252603129"/>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Disconnect?</a:t>
            </a:r>
            <a:endParaRPr lang="en-US" dirty="0"/>
          </a:p>
        </p:txBody>
      </p:sp>
      <p:sp>
        <p:nvSpPr>
          <p:cNvPr id="7" name="Content Placeholder 6"/>
          <p:cNvSpPr>
            <a:spLocks noGrp="1"/>
          </p:cNvSpPr>
          <p:nvPr>
            <p:ph sz="half" idx="1"/>
          </p:nvPr>
        </p:nvSpPr>
        <p:spPr/>
        <p:txBody>
          <a:bodyPr/>
          <a:lstStyle/>
          <a:p>
            <a:r>
              <a:rPr lang="en-US" dirty="0" smtClean="0"/>
              <a:t>States accountable for…</a:t>
            </a:r>
          </a:p>
          <a:p>
            <a:r>
              <a:rPr lang="en-US" dirty="0" smtClean="0"/>
              <a:t>Programs working toward….</a:t>
            </a:r>
          </a:p>
        </p:txBody>
      </p:sp>
      <p:sp>
        <p:nvSpPr>
          <p:cNvPr id="8" name="Content Placeholder 7"/>
          <p:cNvSpPr>
            <a:spLocks noGrp="1"/>
          </p:cNvSpPr>
          <p:nvPr>
            <p:ph sz="half" idx="2"/>
          </p:nvPr>
        </p:nvSpPr>
        <p:spPr/>
        <p:txBody>
          <a:bodyPr/>
          <a:lstStyle/>
          <a:p>
            <a:endParaRPr lang="en-US" dirty="0" smtClean="0"/>
          </a:p>
          <a:p>
            <a:endParaRPr lang="en-US" dirty="0" smtClean="0"/>
          </a:p>
          <a:p>
            <a:endParaRPr lang="en-US" dirty="0" smtClean="0"/>
          </a:p>
          <a:p>
            <a:r>
              <a:rPr lang="en-US" dirty="0" smtClean="0"/>
              <a:t>Providers focus on….</a:t>
            </a:r>
          </a:p>
          <a:p>
            <a:r>
              <a:rPr lang="en-US" dirty="0" smtClean="0"/>
              <a:t>Assessment reports describe… </a:t>
            </a:r>
          </a:p>
          <a:p>
            <a:r>
              <a:rPr lang="en-US" dirty="0" smtClean="0"/>
              <a:t>Children achieve….</a:t>
            </a:r>
          </a:p>
          <a:p>
            <a:r>
              <a:rPr lang="en-US" dirty="0" smtClean="0"/>
              <a:t>Families achieve….</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r>
              <a:rPr lang="en-US" dirty="0" smtClean="0"/>
              <a:t>51</a:t>
            </a:r>
            <a:endParaRPr lang="en-US" dirty="0"/>
          </a:p>
        </p:txBody>
      </p:sp>
      <p:sp>
        <p:nvSpPr>
          <p:cNvPr id="9" name="TextBox 8"/>
          <p:cNvSpPr txBox="1"/>
          <p:nvPr/>
        </p:nvSpPr>
        <p:spPr>
          <a:xfrm rot="20211139">
            <a:off x="546101" y="2730634"/>
            <a:ext cx="3289300" cy="830997"/>
          </a:xfrm>
          <a:prstGeom prst="rect">
            <a:avLst/>
          </a:prstGeom>
          <a:solidFill>
            <a:schemeClr val="accent1">
              <a:alpha val="74000"/>
            </a:schemeClr>
          </a:solidFill>
          <a:ln>
            <a:solidFill>
              <a:schemeClr val="accent2">
                <a:lumMod val="60000"/>
                <a:lumOff val="40000"/>
              </a:schemeClr>
            </a:solidFill>
          </a:ln>
        </p:spPr>
        <p:txBody>
          <a:bodyPr wrap="square" rtlCol="0">
            <a:spAutoFit/>
          </a:bodyPr>
          <a:lstStyle/>
          <a:p>
            <a:r>
              <a:rPr lang="en-US" sz="4800" dirty="0" smtClean="0">
                <a:solidFill>
                  <a:schemeClr val="accent1">
                    <a:lumMod val="50000"/>
                  </a:schemeClr>
                </a:solidFill>
              </a:rPr>
              <a:t>GLOBAL</a:t>
            </a:r>
            <a:endParaRPr lang="en-US" sz="4800" dirty="0">
              <a:solidFill>
                <a:schemeClr val="accent1">
                  <a:lumMod val="50000"/>
                </a:schemeClr>
              </a:solidFill>
            </a:endParaRPr>
          </a:p>
        </p:txBody>
      </p:sp>
      <p:sp>
        <p:nvSpPr>
          <p:cNvPr id="10" name="TextBox 9"/>
          <p:cNvSpPr txBox="1"/>
          <p:nvPr/>
        </p:nvSpPr>
        <p:spPr>
          <a:xfrm rot="20164720">
            <a:off x="4473564" y="3424510"/>
            <a:ext cx="4283109" cy="707886"/>
          </a:xfrm>
          <a:prstGeom prst="rect">
            <a:avLst/>
          </a:prstGeom>
          <a:solidFill>
            <a:schemeClr val="accent1">
              <a:alpha val="74000"/>
            </a:schemeClr>
          </a:solidFill>
          <a:ln>
            <a:solidFill>
              <a:schemeClr val="accent2">
                <a:lumMod val="60000"/>
                <a:lumOff val="40000"/>
              </a:schemeClr>
            </a:solidFill>
          </a:ln>
        </p:spPr>
        <p:txBody>
          <a:bodyPr wrap="square" rtlCol="0">
            <a:spAutoFit/>
          </a:bodyPr>
          <a:lstStyle/>
          <a:p>
            <a:r>
              <a:rPr lang="en-US" sz="4000" dirty="0" smtClean="0">
                <a:solidFill>
                  <a:schemeClr val="accent1">
                    <a:lumMod val="50000"/>
                  </a:schemeClr>
                </a:solidFill>
              </a:rPr>
              <a:t>INDIVIDUALIZED</a:t>
            </a:r>
            <a:endParaRPr lang="en-US" sz="4000" dirty="0">
              <a:solidFill>
                <a:schemeClr val="accent1">
                  <a:lumMod val="50000"/>
                </a:schemeClr>
              </a:solidFill>
            </a:endParaRPr>
          </a:p>
        </p:txBody>
      </p:sp>
    </p:spTree>
    <p:extLst>
      <p:ext uri="{BB962C8B-B14F-4D97-AF65-F5344CB8AC3E}">
        <p14:creationId xmlns:p14="http://schemas.microsoft.com/office/powerpoint/2010/main" val="2943060544"/>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Alignment Across Levels</a:t>
            </a:r>
            <a:endParaRPr lang="en-US" dirty="0"/>
          </a:p>
        </p:txBody>
      </p:sp>
      <p:sp>
        <p:nvSpPr>
          <p:cNvPr id="7" name="Content Placeholder 6"/>
          <p:cNvSpPr>
            <a:spLocks noGrp="1"/>
          </p:cNvSpPr>
          <p:nvPr>
            <p:ph idx="1"/>
          </p:nvPr>
        </p:nvSpPr>
        <p:spPr>
          <a:xfrm>
            <a:off x="406400" y="1968500"/>
            <a:ext cx="7086600" cy="3733800"/>
          </a:xfrm>
        </p:spPr>
        <p:txBody>
          <a:bodyPr/>
          <a:lstStyle/>
          <a:p>
            <a:r>
              <a:rPr lang="en-US" sz="2800" dirty="0" smtClean="0"/>
              <a:t>States accountable for….</a:t>
            </a:r>
          </a:p>
          <a:p>
            <a:r>
              <a:rPr lang="en-US" sz="2800" dirty="0" smtClean="0"/>
              <a:t>Programs working toward….</a:t>
            </a:r>
          </a:p>
          <a:p>
            <a:r>
              <a:rPr lang="en-US" sz="2800" dirty="0" smtClean="0"/>
              <a:t>Providers focus on….</a:t>
            </a:r>
          </a:p>
          <a:p>
            <a:r>
              <a:rPr lang="en-US" sz="2800" dirty="0" smtClean="0"/>
              <a:t>Assessment reports address…</a:t>
            </a:r>
          </a:p>
          <a:p>
            <a:r>
              <a:rPr lang="en-US" sz="2800" dirty="0" smtClean="0"/>
              <a:t>Children achieve….</a:t>
            </a:r>
          </a:p>
          <a:p>
            <a:r>
              <a:rPr lang="en-US" sz="2800" dirty="0" smtClean="0"/>
              <a:t>Families achieve…</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52</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
        <p:nvSpPr>
          <p:cNvPr id="8" name="Content Placeholder 7"/>
          <p:cNvSpPr>
            <a:spLocks noGrp="1"/>
          </p:cNvSpPr>
          <p:nvPr>
            <p:ph sz="half" idx="4294967295"/>
          </p:nvPr>
        </p:nvSpPr>
        <p:spPr>
          <a:xfrm>
            <a:off x="4038600" y="2057400"/>
            <a:ext cx="4775200" cy="4191000"/>
          </a:xfrm>
        </p:spPr>
        <p:txBody>
          <a:bodyPr/>
          <a:lstStyle/>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 3 child outcomes</a:t>
            </a:r>
          </a:p>
          <a:p>
            <a:pPr>
              <a:buNone/>
            </a:pPr>
            <a:r>
              <a:rPr lang="en-US" dirty="0" smtClean="0"/>
              <a:t>….the 5 family outcomes</a:t>
            </a:r>
          </a:p>
        </p:txBody>
      </p:sp>
    </p:spTree>
    <p:extLst>
      <p:ext uri="{BB962C8B-B14F-4D97-AF65-F5344CB8AC3E}">
        <p14:creationId xmlns:p14="http://schemas.microsoft.com/office/powerpoint/2010/main" val="2943209445"/>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200" y="304800"/>
            <a:ext cx="8267700" cy="1143000"/>
          </a:xfrm>
        </p:spPr>
        <p:txBody>
          <a:bodyPr/>
          <a:lstStyle/>
          <a:p>
            <a:r>
              <a:rPr lang="en-US" sz="2800" dirty="0" smtClean="0"/>
              <a:t>Child Outcomes: </a:t>
            </a:r>
            <a:r>
              <a:rPr lang="en-US" sz="3200" dirty="0" smtClean="0"/>
              <a:t/>
            </a:r>
            <a:br>
              <a:rPr lang="en-US" sz="3200" dirty="0" smtClean="0"/>
            </a:br>
            <a:r>
              <a:rPr lang="en-US" sz="2800" dirty="0" smtClean="0"/>
              <a:t>What is the Framework Guiding Our Thinking?  </a:t>
            </a:r>
            <a:endParaRPr lang="en-US" sz="2800" dirty="0"/>
          </a:p>
        </p:txBody>
      </p:sp>
      <p:sp>
        <p:nvSpPr>
          <p:cNvPr id="7" name="Content Placeholder 6"/>
          <p:cNvSpPr>
            <a:spLocks noGrp="1"/>
          </p:cNvSpPr>
          <p:nvPr>
            <p:ph sz="half" idx="1"/>
          </p:nvPr>
        </p:nvSpPr>
        <p:spPr>
          <a:xfrm>
            <a:off x="457200" y="2057400"/>
            <a:ext cx="5257800" cy="3810000"/>
          </a:xfrm>
        </p:spPr>
        <p:txBody>
          <a:bodyPr/>
          <a:lstStyle/>
          <a:p>
            <a:r>
              <a:rPr lang="en-US" sz="2600" dirty="0" smtClean="0"/>
              <a:t>Practitioners (teachers, therapists, early interventionists) always bring some kind of framework for where they want to see children go next</a:t>
            </a:r>
          </a:p>
          <a:p>
            <a:r>
              <a:rPr lang="en-US" sz="2600" dirty="0" smtClean="0"/>
              <a:t>Are these guiding ideas explicit or unspoken? Using a unified framework or multiple frameworks?</a:t>
            </a:r>
            <a:endParaRPr lang="en-US" sz="2600"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r>
              <a:rPr lang="en-US" dirty="0" smtClean="0"/>
              <a:t>53</a:t>
            </a:r>
            <a:endParaRPr lang="en-US" dirty="0"/>
          </a:p>
        </p:txBody>
      </p:sp>
      <p:pic>
        <p:nvPicPr>
          <p:cNvPr id="78850" name="Picture 2" descr="C:\Users\khebbeler\AppData\Local\Microsoft\Windows\Temporary Internet Files\Content.IE5\I127C86Q\MP90042774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03697">
            <a:off x="5964970" y="2242690"/>
            <a:ext cx="2127491" cy="1416111"/>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9" name="Picture 3" descr="C:\Users\khebbeler\AppData\Local\Microsoft\Windows\Temporary Internet Files\Content.IE5\AMUX36E0\MC90028734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8942" y="3965044"/>
            <a:ext cx="1114639" cy="20914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s://encrypted-tbn0.gstatic.com/images?q=tbn:ANd9GcQUfZGNsjHrpspcvUjJ2jEnN2oBFjaxe7Ppr77FMgh4JXqbKNv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576010">
            <a:off x="6817031" y="4579938"/>
            <a:ext cx="1963031" cy="1306308"/>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901"/>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9022&quot;&gt;&lt;property id=&quot;20148&quot; value=&quot;5&quot;/&gt;&lt;property id=&quot;20300&quot; value=&quot;Slide 1 - &amp;quot;Embedding Child and Family Outcomes into Practice – &amp;#x0D;&amp;#x0A;Part 3&amp;#x0D;&amp;#x0A;&amp;#x0D;&amp;#x0A;Kathy Hebbeler&amp;#x0D;&amp;#x0A;ECO at SRI International&amp;#x0D;&amp;#x0A;&amp;quot;&quot;/&gt;&lt;property id=&quot;20307&quot; value=&quot;454&quot;/&gt;&lt;/object&gt;&lt;object type=&quot;3&quot; unique_id=&quot;19066&quot;&gt;&lt;property id=&quot;20148&quot; value=&quot;5&quot;/&gt;&lt;property id=&quot;20300&quot; value=&quot;Slide 2 - &amp;quot;&amp;#x0D;&amp;#x0A;&amp;#x0D;&amp;#x0A;&amp;#x0D;&amp;#x0A;Integrating Outcomes: Using the Outcomes as an Organizing Framework&amp;#x0D;&amp;#x0A;&amp;#x0D;&amp;#x0A;&amp;quot;&quot;/&gt;&lt;property id=&quot;20307&quot; value=&quot;379&quot;/&gt;&lt;/object&gt;&lt;object type=&quot;3&quot; unique_id=&quot;19067&quot;&gt;&lt;property id=&quot;20148&quot; value=&quot;5&quot;/&gt;&lt;property id=&quot;20300&quot; value=&quot;Slide 3&quot;/&gt;&lt;property id=&quot;20307&quot; value=&quot;378&quot;/&gt;&lt;/object&gt;&lt;object type=&quot;3&quot; unique_id=&quot;19068&quot;&gt;&lt;property id=&quot;20148&quot; value=&quot;5&quot;/&gt;&lt;property id=&quot;20300&quot; value=&quot;Slide 4 - &amp;quot;Why do we intervene?&amp;quot;&quot;/&gt;&lt;property id=&quot;20307&quot; value=&quot;377&quot;/&gt;&lt;/object&gt;&lt;object type=&quot;3&quot; unique_id=&quot;19069&quot;&gt;&lt;property id=&quot;20148&quot; value=&quot;5&quot;/&gt;&lt;property id=&quot;20300&quot; value=&quot;Slide 5 - &amp;quot;Why it is important to track outcomes?&amp;quot;&quot;/&gt;&lt;property id=&quot;20307&quot; value=&quot;404&quot;/&gt;&lt;/object&gt;&lt;object type=&quot;3&quot; unique_id=&quot;19070&quot;&gt;&lt;property id=&quot;20148&quot; value=&quot;5&quot;/&gt;&lt;property id=&quot;20300&quot; value=&quot;Slide 6 - &amp;quot;Disconnect?&amp;quot;&quot;/&gt;&lt;property id=&quot;20307&quot; value=&quot;381&quot;/&gt;&lt;/object&gt;&lt;object type=&quot;3&quot; unique_id=&quot;19071&quot;&gt;&lt;property id=&quot;20148&quot; value=&quot;5&quot;/&gt;&lt;property id=&quot;20300&quot; value=&quot;Slide 7 - &amp;quot;Disconnect?&amp;quot;&quot;/&gt;&lt;property id=&quot;20307&quot; value=&quot;464&quot;/&gt;&lt;/object&gt;&lt;object type=&quot;3&quot; unique_id=&quot;19072&quot;&gt;&lt;property id=&quot;20148&quot; value=&quot;5&quot;/&gt;&lt;property id=&quot;20300&quot; value=&quot;Slide 8 - &amp;quot;Alignment Across Levels&amp;quot;&quot;/&gt;&lt;property id=&quot;20307&quot; value=&quot;382&quot;/&gt;&lt;/object&gt;&lt;object type=&quot;3&quot; unique_id=&quot;19073&quot;&gt;&lt;property id=&quot;20148&quot; value=&quot;5&quot;/&gt;&lt;property id=&quot;20300&quot; value=&quot;Slide 9 - &amp;quot;Child Outcomes: &amp;#x0D;&amp;#x0A;What is the Framework Guiding Our Thinking?  &amp;quot;&quot;/&gt;&lt;property id=&quot;20307&quot; value=&quot;386&quot;/&gt;&lt;/object&gt;&lt;object type=&quot;3&quot; unique_id=&quot;19074&quot;&gt;&lt;property id=&quot;20148&quot; value=&quot;5&quot;/&gt;&lt;property id=&quot;20300&quot; value=&quot;Slide 10 - &amp;quot;Examples of Guiding Frameworks&amp;quot;&quot;/&gt;&lt;property id=&quot;20307&quot; value=&quot;387&quot;/&gt;&lt;/object&gt;&lt;object type=&quot;3&quot; unique_id=&quot;19075&quot;&gt;&lt;property id=&quot;20148&quot; value=&quot;5&quot;/&gt;&lt;property id=&quot;20300&quot; value=&quot;Slide 11&quot;/&gt;&lt;property id=&quot;20307&quot; value=&quot;431&quot;/&gt;&lt;/object&gt;&lt;object type=&quot;3&quot; unique_id=&quot;19076&quot;&gt;&lt;property id=&quot;20148&quot; value=&quot;5&quot;/&gt;&lt;property id=&quot;20300&quot; value=&quot;Slide 12 - &amp;quot;Outcomes as a Framework&amp;quot;&quot;/&gt;&lt;property id=&quot;20307&quot; value=&quot;388&quot;/&gt;&lt;/object&gt;&lt;object type=&quot;3&quot; unique_id=&quot;19077&quot;&gt;&lt;property id=&quot;20148&quot; value=&quot;5&quot;/&gt;&lt;property id=&quot;20300&quot; value=&quot;Slide 13 - &amp;quot;The instruction/intervention cycle&amp;quot;&quot;/&gt;&lt;property id=&quot;20307&quot; value=&quot;428&quot;/&gt;&lt;/object&gt;&lt;object type=&quot;3&quot; unique_id=&quot;19078&quot;&gt;&lt;property id=&quot;20148&quot; value=&quot;5&quot;/&gt;&lt;property id=&quot;20300&quot; value=&quot;Slide 14 - &amp;quot;The instruction/intervention cycle&amp;quot;&quot;/&gt;&lt;property id=&quot;20307&quot; value=&quot;429&quot;/&gt;&lt;/object&gt;&lt;object type=&quot;3&quot; unique_id=&quot;19079&quot;&gt;&lt;property id=&quot;20148&quot; value=&quot;5&quot;/&gt;&lt;property id=&quot;20300&quot; value=&quot;Slide 15 - &amp;quot;Why Use the Outcomes??&amp;quot;&quot;/&gt;&lt;property id=&quot;20307&quot; value=&quot;390&quot;/&gt;&lt;/object&gt;&lt;object type=&quot;3&quot; unique_id=&quot;19080&quot;&gt;&lt;property id=&quot;20148&quot; value=&quot;5&quot;/&gt;&lt;property id=&quot;20300&quot; value=&quot;Slide 16 - &amp;quot;Re-thinking Assessment in Early Childhood&amp;quot;&quot;/&gt;&lt;property id=&quot;20307&quot; value=&quot;408&quot;/&gt;&lt;/object&gt;&lt;object type=&quot;3&quot; unique_id=&quot;19081&quot;&gt;&lt;property id=&quot;20148&quot; value=&quot;5&quot;/&gt;&lt;property id=&quot;20300&quot; value=&quot;Slide 17 - &amp;quot;What changed&amp;quot;&quot;/&gt;&lt;property id=&quot;20307&quot; value=&quot;410&quot;/&gt;&lt;/object&gt;&lt;object type=&quot;3&quot; unique_id=&quot;19082&quot;&gt;&lt;property id=&quot;20148&quot; value=&quot;5&quot;/&gt;&lt;property id=&quot;20300&quot; value=&quot;Slide 18 - &amp;quot;What changed&amp;quot;&quot;/&gt;&lt;property id=&quot;20307&quot; value=&quot;411&quot;/&gt;&lt;/object&gt;&lt;object type=&quot;3&quot; unique_id=&quot;19083&quot;&gt;&lt;property id=&quot;20148&quot; value=&quot;5&quot;/&gt;&lt;property id=&quot;20300&quot; value=&quot;Slide 19 - &amp;quot;What changed&amp;quot;&quot;/&gt;&lt;property id=&quot;20307&quot; value=&quot;412&quot;/&gt;&lt;/object&gt;&lt;object type=&quot;3&quot; unique_id=&quot;19084&quot;&gt;&lt;property id=&quot;20148&quot; value=&quot;5&quot;/&gt;&lt;property id=&quot;20300&quot; value=&quot;Slide 20 - &amp;quot;Interesting Irony&amp;quot;&quot;/&gt;&lt;property id=&quot;20307&quot; value=&quot;413&quot;/&gt;&lt;/object&gt;&lt;object type=&quot;3&quot; unique_id=&quot;19085&quot;&gt;&lt;property id=&quot;20148&quot; value=&quot;5&quot;/&gt;&lt;property id=&quot;20300&quot; value=&quot;Slide 21 - &amp;quot;What Might Integration Look Like? &amp;#x0D;&amp;#x0A;Assessment&amp;quot;&quot;/&gt;&lt;property id=&quot;20307&quot; value=&quot;391&quot;/&gt;&lt;/object&gt;&lt;object type=&quot;3&quot; unique_id=&quot;19086&quot;&gt;&lt;property id=&quot;20148&quot; value=&quot;5&quot;/&gt;&lt;property id=&quot;20300&quot; value=&quot;Slide 22 - &amp;quot;&amp;#x0D;&amp;#x0A;What might integration look like?  &amp;#x0D;&amp;#x0A;Assessment&amp;quot;&quot;/&gt;&lt;property id=&quot;20307&quot; value=&quot;450&quot;/&gt;&lt;/object&gt;&lt;object type=&quot;3&quot; unique_id=&quot;19087&quot;&gt;&lt;property id=&quot;20148&quot; value=&quot;5&quot;/&gt;&lt;property id=&quot;20300&quot; value=&quot;Slide 23 - &amp;quot;Assessment Summary-Outcome 2&amp;quot;&quot;/&gt;&lt;property id=&quot;20307&quot; value=&quot;448&quot;/&gt;&lt;/object&gt;&lt;object type=&quot;3&quot; unique_id=&quot;19088&quot;&gt;&lt;property id=&quot;20148&quot; value=&quot;5&quot;/&gt;&lt;property id=&quot;20300&quot; value=&quot;Slide 24 - &amp;quot;What Might Integration Look Like?&amp;#x0D;&amp;#x0A;IFSP/IEPs&amp;quot;&quot;/&gt;&lt;property id=&quot;20307&quot; value=&quot;392&quot;/&gt;&lt;/object&gt;&lt;object type=&quot;3&quot; unique_id=&quot;19089&quot;&gt;&lt;property id=&quot;20148&quot; value=&quot;5&quot;/&gt;&lt;property id=&quot;20300&quot; value=&quot;Slide 25 - &amp;quot;3 (Global) Child Outcomes and Individualized Outcomes&amp;quot;&quot;/&gt;&lt;property id=&quot;20307&quot; value=&quot;432&quot;/&gt;&lt;/object&gt;&lt;object type=&quot;3&quot; unique_id=&quot;19090&quot;&gt;&lt;property id=&quot;20148&quot; value=&quot;5&quot;/&gt;&lt;property id=&quot;20300&quot; value=&quot;Slide 26 - &amp;quot;Family Outcomes: &amp;#x0D;&amp;#x0A;What is the Framework Guiding Our Thinking?  &amp;quot;&quot;/&gt;&lt;property id=&quot;20307&quot; value=&quot;465&quot;/&gt;&lt;/object&gt;&lt;object type=&quot;3&quot; unique_id=&quot;19091&quot;&gt;&lt;property id=&quot;20148&quot; value=&quot;5&quot;/&gt;&lt;property id=&quot;20300&quot; value=&quot;Slide 27 - &amp;quot;Ultimate Goal for EI and ECSE:  Families &amp;quot;&quot;/&gt;&lt;property id=&quot;20307&quot; value=&quot;469&quot;/&gt;&lt;/object&gt;&lt;object type=&quot;3&quot; unique_id=&quot;19092&quot;&gt;&lt;property id=&quot;20148&quot; value=&quot;5&quot;/&gt;&lt;property id=&quot;20300&quot; value=&quot;Slide 28 - &amp;quot;5 (Global) Family Outcomes and Individualized Outcomes&amp;quot;&quot;/&gt;&lt;property id=&quot;20307&quot; value=&quot;467&quot;/&gt;&lt;/object&gt;&lt;object type=&quot;3&quot; unique_id=&quot;19093&quot;&gt;&lt;property id=&quot;20148&quot; value=&quot;5&quot;/&gt;&lt;property id=&quot;20300&quot; value=&quot;Slide 29 - &amp;quot;The instruction/intervention cycle&amp;quot;&quot;/&gt;&lt;property id=&quot;20307&quot; value=&quot;471&quot;/&gt;&lt;/object&gt;&lt;object type=&quot;3&quot; unique_id=&quot;19094&quot;&gt;&lt;property id=&quot;20148&quot; value=&quot;5&quot;/&gt;&lt;property id=&quot;20300&quot; value=&quot;Slide 30 - &amp;quot;Opportunities for Thinking about Child and Family Outcomes&amp;quot;&quot;/&gt;&lt;property id=&quot;20307&quot; value=&quot;451&quot;/&gt;&lt;/object&gt;&lt;object type=&quot;3&quot; unique_id=&quot;19095&quot;&gt;&lt;property id=&quot;20148&quot; value=&quot;5&quot;/&gt;&lt;property id=&quot;20300&quot; value=&quot;Slide 31 - &amp;quot;Benefits&amp;quot;&quot;/&gt;&lt;property id=&quot;20307&quot; value=&quot;452&quot;/&gt;&lt;/object&gt;&lt;object type=&quot;3&quot; unique_id=&quot;19096&quot;&gt;&lt;property id=&quot;20148&quot; value=&quot;5&quot;/&gt;&lt;property id=&quot;20300&quot; value=&quot;Slide 32&quot;/&gt;&lt;property id=&quot;20307&quot; value=&quot;433&quot;/&gt;&lt;/object&gt;&lt;object type=&quot;3&quot; unique_id=&quot;19097&quot;&gt;&lt;property id=&quot;20148&quot; value=&quot;5&quot;/&gt;&lt;property id=&quot;20300&quot; value=&quot;Slide 33 - &amp;quot;Interested in Learning More?&amp;quot;&quot;/&gt;&lt;property id=&quot;20307&quot; value=&quot;434&quot;/&gt;&lt;/object&gt;&lt;object type=&quot;3&quot; unique_id=&quot;19098&quot;&gt;&lt;property id=&quot;20148&quot; value=&quot;5&quot;/&gt;&lt;property id=&quot;20300&quot; value=&quot;Slide 34&quot;/&gt;&lt;property id=&quot;20307&quot; value=&quot;435&quot;/&gt;&lt;/object&gt;&lt;object type=&quot;3&quot; unique_id=&quot;19099&quot;&gt;&lt;property id=&quot;20148&quot; value=&quot;5&quot;/&gt;&lt;property id=&quot;20300&quot; value=&quot;Slide 35&quot;/&gt;&lt;property id=&quot;20307&quot; value=&quot;43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86FD9A-73E6-4DBB-B089-5010292C2523}&quot;/&gt;&lt;filename val=&quot;C:\Users\cdwagner\AppData\Local\Temp\PR\data\asimages\{D386FD9A-73E6-4DBB-B089-5010292C2523}.png&quot;/&gt;&lt;hasEffects val=&quot;1&quot;/&gt;&lt;left val=&quot;12&quot;/&gt;&lt;top val=&quot;500.28&quot;/&gt;&lt;width val=&quot;229.08&quot;/&gt;&lt;height val=&quot;30.36&quot;/&gt;&lt;/ThreeDShapeInfo&gt;"/>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30469</TotalTime>
  <Words>2413</Words>
  <Application>Microsoft Office PowerPoint</Application>
  <PresentationFormat>On-screen Show (4:3)</PresentationFormat>
  <Paragraphs>277</Paragraphs>
  <Slides>35</Slides>
  <Notes>19</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3_Default Design</vt:lpstr>
      <vt:lpstr>6_Default Design-First child</vt:lpstr>
      <vt:lpstr>7_Default Design-Second child</vt:lpstr>
      <vt:lpstr>8_Default Design-Third child</vt:lpstr>
      <vt:lpstr>9_Default Design-Fourth child</vt:lpstr>
      <vt:lpstr>10_Default Design-Fifth child</vt:lpstr>
      <vt:lpstr>Embedding Child and Family Outcomes into Practice –  Part 3  Kathy Hebbeler ECO at SRI International </vt:lpstr>
      <vt:lpstr>   Integrating Outcomes: Using the Outcomes as an Organizing Framework  </vt:lpstr>
      <vt:lpstr>PowerPoint Presentation</vt:lpstr>
      <vt:lpstr>Why do we intervene?</vt:lpstr>
      <vt:lpstr>Why it is important to track outcomes?</vt:lpstr>
      <vt:lpstr>Disconnect?</vt:lpstr>
      <vt:lpstr>Disconnect?</vt:lpstr>
      <vt:lpstr>Alignment Across Levels</vt:lpstr>
      <vt:lpstr>Child Outcomes:  What is the Framework Guiding Our Thinking?  </vt:lpstr>
      <vt:lpstr>Examples of Guiding Frameworks</vt:lpstr>
      <vt:lpstr>PowerPoint Presentation</vt:lpstr>
      <vt:lpstr>Outcomes as a Framework</vt:lpstr>
      <vt:lpstr>The instruction/intervention cycle</vt:lpstr>
      <vt:lpstr>The instruction/intervention cycle</vt:lpstr>
      <vt:lpstr>Why Use the Outcomes??</vt:lpstr>
      <vt:lpstr>Re-thinking Assessment in Early Childhood</vt:lpstr>
      <vt:lpstr>What changed</vt:lpstr>
      <vt:lpstr>What changed</vt:lpstr>
      <vt:lpstr>What changed</vt:lpstr>
      <vt:lpstr>Interesting Irony</vt:lpstr>
      <vt:lpstr>What Might Integration Look Like?  Assessment</vt:lpstr>
      <vt:lpstr> What might integration look like?   Assessment</vt:lpstr>
      <vt:lpstr>Assessment Summary-Outcome 2</vt:lpstr>
      <vt:lpstr>What Might Integration Look Like? IFSP/IEPs</vt:lpstr>
      <vt:lpstr>3 (Global) Child Outcomes and Individualized Outcomes</vt:lpstr>
      <vt:lpstr>Family Outcomes:  What is the Framework Guiding Our Thinking?  </vt:lpstr>
      <vt:lpstr>Ultimate Goal for EI and ECSE:  Families </vt:lpstr>
      <vt:lpstr>5 (Global) Family Outcomes and Individualized Outcomes</vt:lpstr>
      <vt:lpstr>The instruction/intervention cycle</vt:lpstr>
      <vt:lpstr>Opportunities for Thinking about Child and Family Outcomes</vt:lpstr>
      <vt:lpstr>Benefits</vt:lpstr>
      <vt:lpstr>PowerPoint Presentation</vt:lpstr>
      <vt:lpstr>Interested in Learning More?</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Kathy Hebbeler</cp:lastModifiedBy>
  <cp:revision>808</cp:revision>
  <cp:lastPrinted>2012-10-03T01:26:56Z</cp:lastPrinted>
  <dcterms:created xsi:type="dcterms:W3CDTF">2008-03-27T18:39:34Z</dcterms:created>
  <dcterms:modified xsi:type="dcterms:W3CDTF">2012-11-02T17:35:40Z</dcterms:modified>
</cp:coreProperties>
</file>