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5" r:id="rId2"/>
    <p:sldMasterId id="2147483751" r:id="rId3"/>
    <p:sldMasterId id="2147483766" r:id="rId4"/>
    <p:sldMasterId id="2147483796" r:id="rId5"/>
    <p:sldMasterId id="2147483811" r:id="rId6"/>
  </p:sldMasterIdLst>
  <p:notesMasterIdLst>
    <p:notesMasterId r:id="rId29"/>
  </p:notesMasterIdLst>
  <p:handoutMasterIdLst>
    <p:handoutMasterId r:id="rId30"/>
  </p:handoutMasterIdLst>
  <p:sldIdLst>
    <p:sldId id="454" r:id="rId7"/>
    <p:sldId id="400" r:id="rId8"/>
    <p:sldId id="423" r:id="rId9"/>
    <p:sldId id="401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02" r:id="rId18"/>
    <p:sldId id="422" r:id="rId19"/>
    <p:sldId id="316" r:id="rId20"/>
    <p:sldId id="457" r:id="rId21"/>
    <p:sldId id="458" r:id="rId22"/>
    <p:sldId id="459" r:id="rId23"/>
    <p:sldId id="460" r:id="rId24"/>
    <p:sldId id="461" r:id="rId25"/>
    <p:sldId id="470" r:id="rId26"/>
    <p:sldId id="463" r:id="rId27"/>
    <p:sldId id="462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A200A2"/>
    <a:srgbClr val="660066"/>
    <a:srgbClr val="AD4572"/>
    <a:srgbClr val="FFE7E7"/>
    <a:srgbClr val="006600"/>
    <a:srgbClr val="FFFF99"/>
    <a:srgbClr val="FDCBF2"/>
    <a:srgbClr val="D9ECFF"/>
    <a:srgbClr val="2DF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09" autoAdjust="0"/>
    <p:restoredTop sz="78102" autoAdjust="0"/>
  </p:normalViewPr>
  <p:slideViewPr>
    <p:cSldViewPr snapToGrid="0">
      <p:cViewPr>
        <p:scale>
          <a:sx n="40" d="100"/>
          <a:sy n="40" d="100"/>
        </p:scale>
        <p:origin x="-965" y="-59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-1637" y="-10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78435" y="30521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7" tIns="46289" rIns="92577" bIns="462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Early Childhood Outcome Center</a:t>
            </a:r>
          </a:p>
          <a:p>
            <a:pPr>
              <a:defRPr/>
            </a:pPr>
            <a:r>
              <a:rPr lang="en-US" dirty="0" smtClean="0"/>
              <a:t>October 2012</a:t>
            </a:r>
            <a:endParaRPr lang="en-US" dirty="0"/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7" tIns="46289" rIns="92577" bIns="462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5E29F761-B9A7-4138-A148-9337CDD6F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5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7" tIns="46289" rIns="92577" bIns="462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7" tIns="46289" rIns="92577" bIns="462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2CDB4CB-2F11-4A3C-B3DA-57FEFAFB6CBA}" type="datetimeFigureOut">
              <a:rPr lang="en-US"/>
              <a:pPr>
                <a:defRPr/>
              </a:pPr>
              <a:t>11/1/2012</a:t>
            </a:fld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68" y="4414519"/>
            <a:ext cx="5610865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7" tIns="46289" rIns="92577" bIns="46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7" tIns="46289" rIns="92577" bIns="462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29037"/>
            <a:ext cx="3037628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7" tIns="46289" rIns="92577" bIns="462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9DE5D2B-5546-44E8-BFB2-32E668F91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41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919453-113B-4CC0-AB0A-003B56F6E941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i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Outcomes</a:t>
            </a:r>
            <a:r>
              <a:rPr lang="en-US" baseline="0" dirty="0" smtClean="0"/>
              <a:t> aren’t just about accountability…</a:t>
            </a:r>
          </a:p>
          <a:p>
            <a:r>
              <a:rPr lang="en-US" baseline="0" dirty="0" smtClean="0"/>
              <a:t>This is where we want our children (EI and ECSE children) to accomplish and so we want to be accountable for helping children/families achieve this goal…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2E3482-1AC4-4480-8E1D-0AB2BCEB3E2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B0407-B1D3-4E36-ACE5-A4016781DCF2}" type="slidenum">
              <a:rPr lang="en-US"/>
              <a:pPr/>
              <a:t>14</a:t>
            </a:fld>
            <a:endParaRPr lang="en-US"/>
          </a:p>
        </p:txBody>
      </p:sp>
      <p:sp>
        <p:nvSpPr>
          <p:cNvPr id="99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1"/>
            <a:ext cx="5609943" cy="418338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DE5D2B-5546-44E8-BFB2-32E668F911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50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91622F-40E3-4A4E-9C38-D88BFC4CB8C6}" type="slidenum">
              <a:rPr lang="en-US"/>
              <a:pPr/>
              <a:t>5</a:t>
            </a:fld>
            <a:endParaRPr lang="en-US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48504-2EA5-4E9E-855A-636D220272C9}" type="slidenum">
              <a:rPr lang="en-US"/>
              <a:pPr/>
              <a:t>6</a:t>
            </a:fld>
            <a:endParaRPr lang="en-US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32BF2-0D0D-4070-B3C1-D05575AE1DE8}" type="slidenum">
              <a:rPr lang="en-US"/>
              <a:pPr/>
              <a:t>7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D8F93-98BE-4BCC-8D97-C2F72B0246AD}" type="slidenum">
              <a:rPr lang="en-US"/>
              <a:pPr/>
              <a:t>8</a:t>
            </a:fld>
            <a:endParaRPr lang="en-US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EC55E-3BA1-4D40-B4CA-B69A86EDF807}" type="slidenum">
              <a:rPr lang="en-US"/>
              <a:pPr/>
              <a:t>9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E36C3-0771-4E56-945C-3EC7EF74F30C}" type="slidenum">
              <a:rPr lang="en-US"/>
              <a:pPr/>
              <a:t>10</a:t>
            </a:fld>
            <a:endParaRPr lang="en-US"/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Application of knowledge and skills in more realistic situations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6BC2F-E920-4676-A768-009E8E37F48A}" type="slidenum">
              <a:rPr lang="en-US"/>
              <a:pPr/>
              <a:t>11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rgbClr val="2245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22456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50CE-30BA-4152-9877-D9B3548CD2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irst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CC2FD-56E2-44FF-A27A-5EA43B900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B3FCF-6D4B-4F4F-BAEB-9624E78AF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984C-1894-46A7-9675-681A8CE94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91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9D31-ADFA-4DEE-B728-77A48DE8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50DC-BB22-434B-ABD5-12534D9595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0533-0EE1-41EB-A65A-47ABBD32B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91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863C-C3A0-44D8-A32C-7B8D02CD9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B670-83FA-4EC8-AD97-0AC0B81C4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42B6B-D82C-452A-9A99-AA7B700B3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  <a:lvl2pP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1BC0DA7E-46CF-49FF-9E3B-6C99ED157E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Second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550E8ADC-2C14-428C-9BCA-B5A925BCCA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1E567-73E2-41FB-9A6C-603C2605A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8AF79-E7AF-4D06-B43F-9F7E83C1C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F035-818E-4D16-A3BB-37EBB1BB37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D8E5B-D871-4307-A3A7-BB881E19C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D9307-165B-4902-A617-CD3C52E3D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6D23-AB05-4790-8B16-4F4249EBE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548F-C5A2-4E86-A79E-C299E4B7A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05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Early Childhood Outcomes Center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1722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1D91B097-AC08-4C9B-A8E5-81A7DA170E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97697"/>
      </p:ext>
    </p:extLst>
  </p:cSld>
  <p:clrMapOvr>
    <a:masterClrMapping/>
  </p:clrMapOvr>
  <p:transition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A499-BF77-414B-AAFA-CF1A63678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5F4D-1312-4E28-A43A-F5E217EDA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third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E10D2728-FD41-405A-B59C-03D634F507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8D73F-6F36-4601-B851-88CB59BB3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8730-7297-4B10-AAD2-9CB552BA5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F133-A152-41E5-A939-741F1915E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EE6A-0B7E-40D8-AE3B-FF869AF571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446D-CB8A-43BE-83E3-BCA5E343E8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ED39-FE75-41CE-AEB8-BFE0A0D3B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D598-A7E3-4B63-BDFC-ADD926B11F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D305A-A9FC-4492-96FC-A56697324A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ourth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88C225C6-F9DD-4058-ADF7-F69B94B30E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99"/>
                </a:solidFill>
              </a:defRPr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000099"/>
                </a:solidFill>
              </a:defRPr>
            </a:lvl3pPr>
            <a:lvl4pPr>
              <a:defRPr sz="1800">
                <a:solidFill>
                  <a:srgbClr val="000099"/>
                </a:solidFill>
              </a:defRPr>
            </a:lvl4pPr>
            <a:lvl5pPr>
              <a:defRPr sz="1800">
                <a:solidFill>
                  <a:srgbClr val="00009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99"/>
                </a:solidFill>
              </a:defRPr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000099"/>
                </a:solidFill>
              </a:defRPr>
            </a:lvl3pPr>
            <a:lvl4pPr>
              <a:defRPr sz="1800">
                <a:solidFill>
                  <a:srgbClr val="000099"/>
                </a:solidFill>
              </a:defRPr>
            </a:lvl4pPr>
            <a:lvl5pPr>
              <a:defRPr sz="1800">
                <a:solidFill>
                  <a:srgbClr val="00009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FD4B1-7F2D-4536-B3CA-FB3C9CB9A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9758-164C-4805-95BA-A5BD5402CF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D17E-C2C8-4D63-8897-873BB79036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6DCF-DFF0-437B-81D2-C88053313D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8943E-4E48-4DBC-BD87-B3DAEC160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8B4B4-C031-4D6D-86D8-07E088C51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A6D3-408A-4C12-BF2A-7C1E43666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2B69-1265-42D7-B061-87A8A2B50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95C1-1272-4D69-9762-69B2A626C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ifth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25003ACF-98AC-4D7E-8B7E-9D4400FA9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D33A-EFD0-4A9E-8BB8-EC479A074E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0E6C-0C3A-4D4B-AE15-E907E7177B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B5A1-647E-42EB-BF4C-56B965BD9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4590-7EE2-4827-8232-792D85396D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D26F-4D3A-44FB-B96B-9925CE7F6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7A759-AE43-4C10-9F33-8FBFFBE79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3134-82E5-42A2-A8EC-4000692E3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A2D0-4843-4054-AD29-53CE92486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04EA-97B9-4445-A745-C9021F31E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EB855-E35F-43C4-9A62-A4AD6989F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81200"/>
            <a:ext cx="5111750" cy="41449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  <a:lvl2pPr>
              <a:defRPr sz="2800">
                <a:solidFill>
                  <a:srgbClr val="000099"/>
                </a:solidFill>
              </a:defRPr>
            </a:lvl2pPr>
            <a:lvl3pPr>
              <a:defRPr sz="2400">
                <a:solidFill>
                  <a:srgbClr val="000099"/>
                </a:solidFill>
              </a:defRPr>
            </a:lvl3pPr>
            <a:lvl4pPr>
              <a:defRPr sz="2000">
                <a:solidFill>
                  <a:srgbClr val="000099"/>
                </a:solidFill>
              </a:defRPr>
            </a:lvl4pPr>
            <a:lvl5pPr>
              <a:defRPr sz="2000">
                <a:solidFill>
                  <a:srgbClr val="00009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AC739-82EC-4CDD-8251-CC7232B38B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4FBED-C92B-49BF-B631-BCF7E1444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42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image" Target="../media/image11.png"/><Relationship Id="rId5" Type="http://schemas.openxmlformats.org/officeDocument/2006/relationships/slideLayout" Target="../slideLayouts/slideLayout51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81000" y="304800"/>
            <a:ext cx="8534400" cy="1219200"/>
          </a:xfrm>
          <a:prstGeom prst="rect">
            <a:avLst/>
          </a:prstGeom>
          <a:solidFill>
            <a:srgbClr val="4E2AB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432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1143000"/>
            <a:ext cx="1600200" cy="1524000"/>
          </a:xfrm>
          <a:prstGeom prst="ellipse">
            <a:avLst/>
          </a:prstGeom>
          <a:noFill/>
          <a:ln w="9525" cap="flat" cmpd="sng" algn="ctr">
            <a:solidFill>
              <a:srgbClr val="339933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151" name="Picture 12" descr="pink shirt girl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924800" y="30480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4" descr="blond_happy_baby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89535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6" descr="girl_with_ball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486400" y="381000"/>
            <a:ext cx="8191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5" descr="girl_in_wheelchair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096000" y="685800"/>
            <a:ext cx="838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 descr="tie_dye_boy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609600"/>
            <a:ext cx="89535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7" descr="eco_round_logo_w_purple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457200" y="228600"/>
            <a:ext cx="17526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fld id="{BBFD97A8-F9B9-4091-8794-14703CA5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53" r:id="rId3"/>
    <p:sldLayoutId id="2147484754" r:id="rId4"/>
    <p:sldLayoutId id="2147484755" r:id="rId5"/>
    <p:sldLayoutId id="2147484756" r:id="rId6"/>
    <p:sldLayoutId id="2147484757" r:id="rId7"/>
    <p:sldLayoutId id="2147484758" r:id="rId8"/>
    <p:sldLayoutId id="2147484759" r:id="rId9"/>
  </p:sldLayoutIdLst>
  <p:transition>
    <p:split orient="vert"/>
  </p:transition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175" name="Picture 14" descr="girl_with_ball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43800" y="1371600"/>
            <a:ext cx="6858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3A68403D-29B6-4F0C-86B8-FD68709C6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0" r:id="rId1"/>
    <p:sldLayoutId id="2147484796" r:id="rId2"/>
    <p:sldLayoutId id="2147484761" r:id="rId3"/>
    <p:sldLayoutId id="2147484762" r:id="rId4"/>
    <p:sldLayoutId id="2147484763" r:id="rId5"/>
    <p:sldLayoutId id="2147484764" r:id="rId6"/>
    <p:sldLayoutId id="2147484765" r:id="rId7"/>
    <p:sldLayoutId id="2147484797" r:id="rId8"/>
    <p:sldLayoutId id="2147484766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602B6E61-516A-456C-A568-9E54C31CBC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201" name="Picture 15" descr="girl_in_wheelchair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543800" y="1295400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67" r:id="rId1"/>
    <p:sldLayoutId id="2147484798" r:id="rId2"/>
    <p:sldLayoutId id="2147484799" r:id="rId3"/>
    <p:sldLayoutId id="2147484768" r:id="rId4"/>
    <p:sldLayoutId id="2147484769" r:id="rId5"/>
    <p:sldLayoutId id="2147484770" r:id="rId6"/>
    <p:sldLayoutId id="2147484771" r:id="rId7"/>
    <p:sldLayoutId id="2147484800" r:id="rId8"/>
    <p:sldLayoutId id="2147484772" r:id="rId9"/>
    <p:sldLayoutId id="2147484809" r:id="rId10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182563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71D17292-4921-4331-BEFF-062AA5B92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225" name="Picture 14" descr="blond_happy_baby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43800" y="1295400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3" r:id="rId1"/>
    <p:sldLayoutId id="2147484801" r:id="rId2"/>
    <p:sldLayoutId id="2147484774" r:id="rId3"/>
    <p:sldLayoutId id="2147484775" r:id="rId4"/>
    <p:sldLayoutId id="2147484776" r:id="rId5"/>
    <p:sldLayoutId id="2147484777" r:id="rId6"/>
    <p:sldLayoutId id="2147484778" r:id="rId7"/>
    <p:sldLayoutId id="2147484802" r:id="rId8"/>
    <p:sldLayoutId id="2147484779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136525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C2F28B2C-CA60-4CEA-B4B3-9435A63CE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49" name="Picture 13" descr="tie_dye_boy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43800" y="1247775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803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804" r:id="rId8"/>
    <p:sldLayoutId id="2147484786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DF804CC7-5619-4030-B192-25DE9E205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273" name="Picture 12" descr="pink shirt girl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43800" y="137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805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806" r:id="rId8"/>
    <p:sldLayoutId id="2147484793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/>
              <a:t>Embedding </a:t>
            </a:r>
            <a:r>
              <a:rPr lang="en-US" sz="4000" i="1" dirty="0" smtClean="0"/>
              <a:t>Child </a:t>
            </a:r>
            <a:r>
              <a:rPr lang="en-US" sz="4000" i="1" dirty="0"/>
              <a:t>and Family Outcomes into </a:t>
            </a:r>
            <a:r>
              <a:rPr lang="en-US" sz="4000" i="1" dirty="0" smtClean="0"/>
              <a:t>Practice – </a:t>
            </a:r>
            <a:br>
              <a:rPr lang="en-US" sz="4000" i="1" dirty="0" smtClean="0"/>
            </a:br>
            <a:r>
              <a:rPr lang="en-US" sz="4000" i="1" dirty="0" smtClean="0"/>
              <a:t>Part 2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3200" i="1" dirty="0" smtClean="0">
                <a:solidFill>
                  <a:srgbClr val="C00000"/>
                </a:solidFill>
              </a:rPr>
              <a:t>Kathy Hebbeler</a:t>
            </a:r>
            <a:br>
              <a:rPr lang="en-US" sz="3200" i="1" dirty="0" smtClean="0">
                <a:solidFill>
                  <a:srgbClr val="C00000"/>
                </a:solidFill>
              </a:rPr>
            </a:br>
            <a:r>
              <a:rPr lang="en-US" sz="3200" i="1" dirty="0" smtClean="0">
                <a:solidFill>
                  <a:srgbClr val="C00000"/>
                </a:solidFill>
              </a:rPr>
              <a:t>ECO at SRI International</a:t>
            </a:r>
            <a:br>
              <a:rPr lang="en-US" sz="3200" i="1" dirty="0" smtClean="0">
                <a:solidFill>
                  <a:srgbClr val="C00000"/>
                </a:solidFill>
              </a:rPr>
            </a:b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Early Childhood Outcomes Center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486399"/>
            <a:ext cx="8077200" cy="584775"/>
          </a:xfrm>
          <a:prstGeom prst="rect">
            <a:avLst/>
          </a:prstGeom>
          <a:solidFill>
            <a:srgbClr val="D9ECFF"/>
          </a:solidFill>
          <a:ln w="952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Webinar for the Massachusetts ICC Retreat</a:t>
            </a:r>
          </a:p>
          <a:p>
            <a:r>
              <a:rPr lang="en-US" sz="1600" dirty="0" smtClean="0"/>
              <a:t>October 3, 2012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3785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Outcomes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does a child typically do?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800" dirty="0"/>
              <a:t>Actual performance across settings and situations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How child uses his/her skills to accomplish tasks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i="1" dirty="0"/>
              <a:t>Not</a:t>
            </a:r>
            <a:r>
              <a:rPr lang="en-US" sz="2800" dirty="0"/>
              <a:t> the child’s capacity to function under unusual/ideal circumstances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1865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172200"/>
            <a:ext cx="1371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Themes from the Stakeholders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3300" y="2057400"/>
            <a:ext cx="5143500" cy="4187952"/>
          </a:xfrm>
        </p:spPr>
        <p:txBody>
          <a:bodyPr/>
          <a:lstStyle/>
          <a:p>
            <a:r>
              <a:rPr lang="en-US" sz="2800" dirty="0"/>
              <a:t>Decision:  Functional outcomes</a:t>
            </a:r>
          </a:p>
          <a:p>
            <a:r>
              <a:rPr lang="en-US" sz="2800" dirty="0"/>
              <a:t>Decision:  Global, not specific</a:t>
            </a:r>
          </a:p>
          <a:p>
            <a:r>
              <a:rPr lang="en-US" sz="2800" dirty="0"/>
              <a:t>Decision:  Status wording, not progress wording </a:t>
            </a:r>
          </a:p>
          <a:p>
            <a:pPr lvl="1"/>
            <a:r>
              <a:rPr lang="en-US" sz="2400" dirty="0"/>
              <a:t>Progress wording:  “Children will make progress toward…”</a:t>
            </a:r>
          </a:p>
          <a:p>
            <a:endParaRPr lang="en-US" dirty="0"/>
          </a:p>
        </p:txBody>
      </p:sp>
      <p:pic>
        <p:nvPicPr>
          <p:cNvPr id="2" name="Picture 2" descr="https://encrypted-tbn2.gstatic.com/images?q=tbn:ANd9GcRb_AQmZ6yLgWq2wGIn0z7VjiOMfwTFP2R9fZS07Tm4mAfUepQJy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329" y="2133600"/>
            <a:ext cx="3019425" cy="151447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07713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the child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set of outcomes for birth to 5 years</a:t>
            </a:r>
          </a:p>
          <a:p>
            <a:r>
              <a:rPr lang="en-US" dirty="0" smtClean="0"/>
              <a:t>One set of outcomes for all disabilities and conditions</a:t>
            </a:r>
          </a:p>
          <a:p>
            <a:r>
              <a:rPr lang="en-US" dirty="0" smtClean="0"/>
              <a:t>Functional</a:t>
            </a:r>
          </a:p>
          <a:p>
            <a:r>
              <a:rPr lang="en-US" dirty="0" smtClean="0"/>
              <a:t>Drive the field forward, not backwards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5289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 Goal for EI and ECSE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962400"/>
          </a:xfrm>
          <a:solidFill>
            <a:srgbClr val="FFCC99"/>
          </a:solidFill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800" dirty="0" smtClean="0"/>
              <a:t>   </a:t>
            </a:r>
          </a:p>
          <a:p>
            <a:pPr indent="-114300">
              <a:spcBef>
                <a:spcPts val="1200"/>
              </a:spcBef>
              <a:buNone/>
            </a:pPr>
            <a:r>
              <a:rPr lang="en-US" dirty="0" smtClean="0"/>
              <a:t>“To enable young children to be active and successful participants during the early childhood years and in the future in a variety of settings – in their homes with their families, in child care, preschool or school programs, and in the community.” 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z="1400" i="1" dirty="0" smtClean="0"/>
              <a:t>  Based on the ECO stakeholder process when identifying 3 functional outcomes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4890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Child Outcomes </a:t>
            </a:r>
            <a:endParaRPr lang="en-US" dirty="0"/>
          </a:p>
        </p:txBody>
      </p:sp>
      <p:sp>
        <p:nvSpPr>
          <p:cNvPr id="997379" name="Rectangle 3"/>
          <p:cNvSpPr>
            <a:spLocks noGrp="1" noChangeArrowheads="1"/>
          </p:cNvSpPr>
          <p:nvPr>
            <p:ph idx="1"/>
          </p:nvPr>
        </p:nvSpPr>
        <p:spPr>
          <a:xfrm>
            <a:off x="3657600" y="2133600"/>
            <a:ext cx="5029200" cy="41148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Positive </a:t>
            </a:r>
            <a:r>
              <a:rPr lang="en-US" sz="3600" dirty="0"/>
              <a:t>social relationships)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Acquisition and use of knowledge and skills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Taking action to meet needs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latin typeface="Arial" charset="0"/>
            </a:endParaRPr>
          </a:p>
        </p:txBody>
      </p:sp>
      <p:pic>
        <p:nvPicPr>
          <p:cNvPr id="8" name="Picture 4" descr="C:\Documents and Settings\khebbeler\My Documents\My Pictures\Microsoft Clip Organizer\0040106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2895600" cy="28559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Considerations in Developing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Family Outcomes for Part C and 619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981200"/>
            <a:ext cx="81915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/>
              <a:t>How can a national system to assess family outcomes accommodate the wide range of individualized outcomes?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What </a:t>
            </a:r>
            <a:r>
              <a:rPr lang="en-US" sz="2400" dirty="0" smtClean="0"/>
              <a:t>measurement </a:t>
            </a:r>
            <a:r>
              <a:rPr lang="en-US" sz="2400" dirty="0"/>
              <a:t>strategies should be used that are objective yet sensitive to the fact that many outcomes are perceptions?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Should a similar set of family outcomes be expected of early intervention and preschool programs?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15300" y="6343650"/>
            <a:ext cx="57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450889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Process and Recommendations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Technical Workgroup on Family Outcomes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Developed priority outcome statements based on commonalities across the literature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ECO Constituent Workgroups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Reacted to and tweaked the resulting list of outcome statements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Recommended that the same set of family outcomes be used birth through five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Recommended family report of perceptions as the measurement strategy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223758" y="616344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8395372"/>
      </p:ext>
    </p:extLst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Family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Families </a:t>
            </a:r>
            <a:r>
              <a:rPr lang="en-US" dirty="0"/>
              <a:t>understand their child’s strengths, abilities, and special </a:t>
            </a:r>
            <a:r>
              <a:rPr lang="en-US" dirty="0" smtClean="0"/>
              <a:t>needs</a:t>
            </a:r>
          </a:p>
          <a:p>
            <a:r>
              <a:rPr lang="en-US" dirty="0" smtClean="0"/>
              <a:t>Families </a:t>
            </a:r>
            <a:r>
              <a:rPr lang="en-US" dirty="0"/>
              <a:t>know their rights and advocate effectively for their </a:t>
            </a:r>
            <a:r>
              <a:rPr lang="en-US" dirty="0" smtClean="0"/>
              <a:t>child</a:t>
            </a:r>
          </a:p>
          <a:p>
            <a:r>
              <a:rPr lang="en-US" dirty="0" smtClean="0"/>
              <a:t>Families </a:t>
            </a:r>
            <a:r>
              <a:rPr lang="en-US" dirty="0"/>
              <a:t>help their child develop and </a:t>
            </a:r>
            <a:r>
              <a:rPr lang="en-US" dirty="0" smtClean="0"/>
              <a:t>learn</a:t>
            </a:r>
          </a:p>
          <a:p>
            <a:r>
              <a:rPr lang="en-US" dirty="0" smtClean="0"/>
              <a:t>Families </a:t>
            </a:r>
            <a:r>
              <a:rPr lang="en-US" dirty="0"/>
              <a:t>have support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Families </a:t>
            </a:r>
            <a:r>
              <a:rPr lang="en-US" dirty="0"/>
              <a:t>are able to gain access to desired services and activities in their community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4395"/>
      </p:ext>
    </p:extLst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reported in the APR for families are not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Percent of families participating in Part C who report that early intervention services have helped the family</a:t>
            </a:r>
            <a:r>
              <a:rPr lang="en-US" dirty="0" smtClean="0"/>
              <a:t>:</a:t>
            </a:r>
          </a:p>
          <a:p>
            <a:pPr marL="914400" indent="-457200">
              <a:buNone/>
            </a:pPr>
            <a:r>
              <a:rPr lang="en-US" dirty="0"/>
              <a:t>A.	Know their rights;</a:t>
            </a:r>
          </a:p>
          <a:p>
            <a:pPr marL="914400" indent="-457200">
              <a:buNone/>
            </a:pPr>
            <a:r>
              <a:rPr lang="en-US" dirty="0"/>
              <a:t>B.	Effectively communicate their children's needs; and</a:t>
            </a:r>
          </a:p>
          <a:p>
            <a:pPr marL="914400" indent="-457200">
              <a:buNone/>
            </a:pPr>
            <a:r>
              <a:rPr lang="en-US" dirty="0"/>
              <a:t>C.	Help their children develop and learn.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10600"/>
      </p:ext>
    </p:extLst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vs</a:t>
            </a:r>
            <a:r>
              <a:rPr lang="en-US" dirty="0"/>
              <a:t>.</a:t>
            </a:r>
            <a:r>
              <a:rPr lang="en-US" dirty="0" smtClean="0"/>
              <a:t> other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 is a benefit, an end result</a:t>
            </a:r>
          </a:p>
          <a:p>
            <a:r>
              <a:rPr lang="en-US" dirty="0" smtClean="0"/>
              <a:t>Other things programs could be interested in:</a:t>
            </a:r>
          </a:p>
          <a:p>
            <a:pPr lvl="1"/>
            <a:r>
              <a:rPr lang="en-US" dirty="0" smtClean="0"/>
              <a:t>Helpfulness of services</a:t>
            </a:r>
          </a:p>
          <a:p>
            <a:pPr lvl="1"/>
            <a:r>
              <a:rPr lang="en-US" dirty="0" smtClean="0"/>
              <a:t>Satisfaction</a:t>
            </a:r>
          </a:p>
          <a:p>
            <a:pPr lvl="1"/>
            <a:r>
              <a:rPr lang="en-US" dirty="0" smtClean="0"/>
              <a:t>Involvement with the program</a:t>
            </a:r>
          </a:p>
          <a:p>
            <a:pPr lvl="1"/>
            <a:r>
              <a:rPr lang="en-US" dirty="0" smtClean="0"/>
              <a:t>Quality of the services</a:t>
            </a:r>
          </a:p>
          <a:p>
            <a:pPr lvl="1"/>
            <a:r>
              <a:rPr lang="en-US" dirty="0" smtClean="0"/>
              <a:t>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74385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the 3 Child </a:t>
            </a:r>
            <a:br>
              <a:rPr lang="en-US" dirty="0" smtClean="0"/>
            </a:br>
            <a:r>
              <a:rPr lang="en-US" dirty="0" smtClean="0"/>
              <a:t>and 5 Family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2057400"/>
            <a:ext cx="4800600" cy="4187952"/>
          </a:xfrm>
        </p:spPr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outcomes should we be measuring for children with delays and disabilities?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outcomes are important for their families?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pic>
        <p:nvPicPr>
          <p:cNvPr id="6" name="Picture 2" descr="911_two_frie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80371">
            <a:off x="762000" y="2438400"/>
            <a:ext cx="2193925" cy="335121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59437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reported in the APR for families are not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Percent of families participating in Part C who report </a:t>
            </a:r>
            <a:r>
              <a:rPr lang="en-US" dirty="0">
                <a:solidFill>
                  <a:srgbClr val="FF0000"/>
                </a:solidFill>
              </a:rPr>
              <a:t>that early intervention services have helped the family</a:t>
            </a:r>
            <a:r>
              <a:rPr lang="en-US" dirty="0" smtClean="0"/>
              <a:t>:</a:t>
            </a:r>
          </a:p>
          <a:p>
            <a:pPr marL="914400" indent="-457200">
              <a:buNone/>
            </a:pPr>
            <a:r>
              <a:rPr lang="en-US" dirty="0"/>
              <a:t>A.	Know their rights;</a:t>
            </a:r>
          </a:p>
          <a:p>
            <a:pPr marL="914400" indent="-457200">
              <a:buNone/>
            </a:pPr>
            <a:r>
              <a:rPr lang="en-US" dirty="0"/>
              <a:t>B.	Effectively communicate their children's needs; and</a:t>
            </a:r>
          </a:p>
          <a:p>
            <a:pPr marL="914400" indent="-457200">
              <a:buNone/>
            </a:pPr>
            <a:r>
              <a:rPr lang="en-US" dirty="0"/>
              <a:t>C.	Help their children develop and learn.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45139"/>
      </p:ext>
    </p:extLst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077200" cy="1143000"/>
          </a:xfrm>
        </p:spPr>
        <p:txBody>
          <a:bodyPr/>
          <a:lstStyle/>
          <a:p>
            <a:r>
              <a:rPr lang="en-US" dirty="0" smtClean="0"/>
              <a:t>Effect of Program and Family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362200"/>
            <a:ext cx="8369300" cy="4019550"/>
          </a:xfrm>
        </p:spPr>
        <p:txBody>
          <a:bodyPr/>
          <a:lstStyle/>
          <a:p>
            <a:r>
              <a:rPr lang="en-US" dirty="0" smtClean="0"/>
              <a:t>Some families will achieve the outcomes without support from early intervention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Note: This is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the assumption we make for the child outcomes</a:t>
            </a:r>
          </a:p>
          <a:p>
            <a:r>
              <a:rPr lang="en-US" dirty="0" smtClean="0"/>
              <a:t>We want all families to achieve the outcomes regardless of the program’s role.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47056"/>
      </p:ext>
    </p:extLst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077200" cy="1143000"/>
          </a:xfrm>
        </p:spPr>
        <p:txBody>
          <a:bodyPr/>
          <a:lstStyle/>
          <a:p>
            <a:r>
              <a:rPr lang="en-US" dirty="0" smtClean="0"/>
              <a:t>Effect of Program and Family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2305050"/>
            <a:ext cx="8369300" cy="3790950"/>
          </a:xfrm>
        </p:spPr>
        <p:txBody>
          <a:bodyPr/>
          <a:lstStyle/>
          <a:p>
            <a:r>
              <a:rPr lang="en-US" dirty="0" smtClean="0"/>
              <a:t>Some families will not achieve the outcomes with support of the program</a:t>
            </a:r>
          </a:p>
          <a:p>
            <a:pPr lvl="1"/>
            <a:r>
              <a:rPr lang="en-US" dirty="0" smtClean="0"/>
              <a:t>Because the program was not helpful or effective</a:t>
            </a:r>
          </a:p>
          <a:p>
            <a:pPr lvl="1"/>
            <a:r>
              <a:rPr lang="en-US" dirty="0" smtClean="0"/>
              <a:t>Because the family’s needs surpassed the capacity of the program to address those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8856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for the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Office of Special Education (OSEP) is required by federal legislation (1993) to report on outcomes achieved by its programs</a:t>
            </a:r>
          </a:p>
          <a:p>
            <a:r>
              <a:rPr lang="en-US" sz="2800" dirty="0" smtClean="0"/>
              <a:t>Early intervention and Early Childhood Special Education are line items programs in IDEA funding</a:t>
            </a:r>
          </a:p>
          <a:p>
            <a:r>
              <a:rPr lang="en-US" sz="2800" dirty="0" smtClean="0"/>
              <a:t>In 2003, OSEP had no data on these programs.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6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5900"/>
            <a:ext cx="8077200" cy="1143000"/>
          </a:xfrm>
        </p:spPr>
        <p:txBody>
          <a:bodyPr/>
          <a:lstStyle/>
          <a:p>
            <a:r>
              <a:rPr lang="en-US" dirty="0" smtClean="0"/>
              <a:t>What should the child outcomes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Individualized outcomes?</a:t>
            </a:r>
          </a:p>
          <a:p>
            <a:pPr lvl="1"/>
            <a:r>
              <a:rPr lang="en-US" dirty="0" smtClean="0"/>
              <a:t>How much is enough?</a:t>
            </a:r>
          </a:p>
          <a:p>
            <a:pPr lvl="1"/>
            <a:r>
              <a:rPr lang="en-US" dirty="0" smtClean="0"/>
              <a:t>How to aggregate and look across children?</a:t>
            </a:r>
          </a:p>
          <a:p>
            <a:pPr lvl="2"/>
            <a:r>
              <a:rPr lang="en-US" dirty="0" smtClean="0"/>
              <a:t>Weak data for making case with policy-makers that program is effective</a:t>
            </a:r>
          </a:p>
          <a:p>
            <a:r>
              <a:rPr lang="en-US" dirty="0" smtClean="0"/>
              <a:t>Domains-based outcomes?</a:t>
            </a:r>
          </a:p>
          <a:p>
            <a:pPr lvl="1"/>
            <a:r>
              <a:rPr lang="en-US" dirty="0" smtClean="0"/>
              <a:t>Undermine the emphasis on functional outcomes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167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dirty="0"/>
              <a:t>Themes from the Stakeholders: Child Outcomes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Consistent with IDEA and legislative intent</a:t>
            </a:r>
          </a:p>
          <a:p>
            <a:r>
              <a:rPr lang="en-US" dirty="0"/>
              <a:t>Reflect what EI and ECSE are trying to do</a:t>
            </a:r>
          </a:p>
          <a:p>
            <a:r>
              <a:rPr lang="en-US" dirty="0"/>
              <a:t>Reflect what is known about development and learning</a:t>
            </a:r>
          </a:p>
          <a:p>
            <a:r>
              <a:rPr lang="en-US" dirty="0"/>
              <a:t>Incorporate universal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applicable to all children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905750" y="6267450"/>
            <a:ext cx="590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24843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172200"/>
            <a:ext cx="1371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Themes from the Stakeholders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Apply to the entire birth through 5 age span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compatible with best practice (esp. </a:t>
            </a:r>
            <a:r>
              <a:rPr lang="en-US" sz="2800" dirty="0" err="1"/>
              <a:t>transdisciplinary</a:t>
            </a:r>
            <a:r>
              <a:rPr lang="en-US" sz="2800" dirty="0"/>
              <a:t> service models, functional behaviors)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Have potential to influence practice in a positive way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Be </a:t>
            </a:r>
            <a:r>
              <a:rPr lang="en-US" sz="2800" dirty="0" smtClean="0"/>
              <a:t>succinct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Be readily understood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45199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idx="1"/>
          </p:nvPr>
        </p:nvSpPr>
        <p:spPr>
          <a:xfrm>
            <a:off x="4279900" y="2057400"/>
            <a:ext cx="4406900" cy="4187952"/>
          </a:xfrm>
        </p:spPr>
        <p:txBody>
          <a:bodyPr/>
          <a:lstStyle/>
          <a:p>
            <a:r>
              <a:rPr lang="en-US" sz="2800" dirty="0"/>
              <a:t>Possible (and desirable) to develop a set of outcomes that apply </a:t>
            </a:r>
            <a:r>
              <a:rPr lang="en-US" sz="2800" dirty="0" smtClean="0"/>
              <a:t>to: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children </a:t>
            </a:r>
            <a:r>
              <a:rPr lang="en-US" dirty="0" smtClean="0"/>
              <a:t>with delays or disabilities</a:t>
            </a:r>
          </a:p>
          <a:p>
            <a:pPr lvl="1"/>
            <a:r>
              <a:rPr lang="en-US" dirty="0" smtClean="0"/>
              <a:t>Their families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pic>
        <p:nvPicPr>
          <p:cNvPr id="82946" name="Picture 2" descr="http://s1.hubimg.com/u/1968260_f5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399" y="1304447"/>
            <a:ext cx="3581401" cy="476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0483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172200"/>
            <a:ext cx="1371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Themes from the Stakeholders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Functional outcomes</a:t>
            </a:r>
          </a:p>
          <a:p>
            <a:pPr lvl="1">
              <a:lnSpc>
                <a:spcPct val="90000"/>
              </a:lnSpc>
            </a:pPr>
            <a:r>
              <a:rPr lang="en-US"/>
              <a:t>Best practice – kind of outcomes recommended for IFSPs and IEPs</a:t>
            </a:r>
          </a:p>
          <a:p>
            <a:pPr lvl="1">
              <a:lnSpc>
                <a:spcPct val="90000"/>
              </a:lnSpc>
            </a:pPr>
            <a:r>
              <a:rPr lang="en-US"/>
              <a:t>Reflects transdisciplinary service delivery</a:t>
            </a:r>
          </a:p>
          <a:p>
            <a:pPr lvl="1">
              <a:lnSpc>
                <a:spcPct val="90000"/>
              </a:lnSpc>
            </a:pPr>
            <a:r>
              <a:rPr lang="en-US"/>
              <a:t>Not reflected well in a pure domains  framework</a:t>
            </a:r>
          </a:p>
          <a:p>
            <a:pPr lvl="1">
              <a:lnSpc>
                <a:spcPct val="90000"/>
              </a:lnSpc>
            </a:pPr>
            <a:r>
              <a:rPr lang="en-US"/>
              <a:t>Not captured well in current assessment tools</a:t>
            </a:r>
          </a:p>
        </p:txBody>
      </p:sp>
    </p:spTree>
    <p:extLst>
      <p:ext uri="{BB962C8B-B14F-4D97-AF65-F5344CB8AC3E}">
        <p14:creationId xmlns:p14="http://schemas.microsoft.com/office/powerpoint/2010/main" val="151266616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249238"/>
            <a:ext cx="7793037" cy="1143000"/>
          </a:xfrm>
        </p:spPr>
        <p:txBody>
          <a:bodyPr/>
          <a:lstStyle/>
          <a:p>
            <a:r>
              <a:rPr lang="en-US" dirty="0" smtClean="0"/>
              <a:t>Functional </a:t>
            </a:r>
            <a:r>
              <a:rPr lang="en-US" dirty="0"/>
              <a:t>Outcomes  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209800"/>
            <a:ext cx="7696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Functional refers to things that are meaningful to the child in the context of everyday living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Refers to an </a:t>
            </a:r>
            <a:r>
              <a:rPr lang="en-US" sz="2400" i="1" dirty="0"/>
              <a:t>integrated</a:t>
            </a:r>
            <a:r>
              <a:rPr lang="en-US" sz="2400" dirty="0"/>
              <a:t> series of behaviors or skills that allow the child to achieve the outcomes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They are </a:t>
            </a:r>
            <a:r>
              <a:rPr lang="en-US" sz="2400" b="1" i="1" dirty="0"/>
              <a:t>not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single behavior, nor are they 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sum of a series of discrete behaviors 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86018" name="Picture 2" descr="http://www.ccdpkids.net/images/pics/ocp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27400">
            <a:off x="6309016" y="4203699"/>
            <a:ext cx="2368256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85245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5907&quot;&gt;&lt;property id=&quot;20148&quot; value=&quot;5&quot;/&gt;&lt;property id=&quot;20300&quot; value=&quot;Slide 14 - &amp;quot;The Child Outcomes &amp;quot;&quot;/&gt;&lt;property id=&quot;20307&quot; value=&quot;316&quot;/&gt;&lt;/object&gt;&lt;object type=&quot;3&quot; unique_id=&quot;19022&quot;&gt;&lt;property id=&quot;20148&quot; value=&quot;5&quot;/&gt;&lt;property id=&quot;20300&quot; value=&quot;Slide 1 - &amp;quot;Embedding Child and Family Outcomes into Practice – &amp;#x0D;&amp;#x0A;Part 2&amp;#x0D;&amp;#x0A;&amp;#x0D;&amp;#x0A;Kathy Hebbeler&amp;#x0D;&amp;#x0A;ECO at SRI International&amp;#x0D;&amp;#x0A;&amp;quot;&quot;/&gt;&lt;property id=&quot;20307&quot; value=&quot;454&quot;/&gt;&lt;/object&gt;&lt;object type=&quot;3&quot; unique_id=&quot;19046&quot;&gt;&lt;property id=&quot;20148&quot; value=&quot;5&quot;/&gt;&lt;property id=&quot;20300&quot; value=&quot;Slide 2 - &amp;quot;Background on the 3 Child &amp;#x0D;&amp;#x0A;and 5 Family Outcomes&amp;quot;&quot;/&gt;&lt;property id=&quot;20307&quot; value=&quot;400&quot;/&gt;&lt;/object&gt;&lt;object type=&quot;3&quot; unique_id=&quot;19047&quot;&gt;&lt;property id=&quot;20148&quot; value=&quot;5&quot;/&gt;&lt;property id=&quot;20300&quot; value=&quot;Slide 3 - &amp;quot;Push for the Outcomes&amp;quot;&quot;/&gt;&lt;property id=&quot;20307&quot; value=&quot;423&quot;/&gt;&lt;/object&gt;&lt;object type=&quot;3&quot; unique_id=&quot;19048&quot;&gt;&lt;property id=&quot;20148&quot; value=&quot;5&quot;/&gt;&lt;property id=&quot;20300&quot; value=&quot;Slide 4 - &amp;quot;What should the child outcomes be?&amp;quot;&quot;/&gt;&lt;property id=&quot;20307&quot; value=&quot;401&quot;/&gt;&lt;/object&gt;&lt;object type=&quot;3&quot; unique_id=&quot;19049&quot;&gt;&lt;property id=&quot;20148&quot; value=&quot;5&quot;/&gt;&lt;property id=&quot;20300&quot; value=&quot;Slide 5 - &amp;quot;Themes from the Stakeholders: Child Outcomes&amp;quot;&quot;/&gt;&lt;property id=&quot;20307&quot; value=&quot;415&quot;/&gt;&lt;/object&gt;&lt;object type=&quot;3&quot; unique_id=&quot;19050&quot;&gt;&lt;property id=&quot;20148&quot; value=&quot;5&quot;/&gt;&lt;property id=&quot;20300&quot; value=&quot;Slide 6 - &amp;quot;Themes from the Stakeholders&amp;quot;&quot;/&gt;&lt;property id=&quot;20307&quot; value=&quot;416&quot;/&gt;&lt;/object&gt;&lt;object type=&quot;3&quot; unique_id=&quot;19051&quot;&gt;&lt;property id=&quot;20148&quot; value=&quot;5&quot;/&gt;&lt;property id=&quot;20300&quot; value=&quot;Slide 7 - &amp;quot;Assumption&amp;quot;&quot;/&gt;&lt;property id=&quot;20307&quot; value=&quot;417&quot;/&gt;&lt;/object&gt;&lt;object type=&quot;3&quot; unique_id=&quot;19052&quot;&gt;&lt;property id=&quot;20148&quot; value=&quot;5&quot;/&gt;&lt;property id=&quot;20300&quot; value=&quot;Slide 8 - &amp;quot;Themes from the Stakeholders&amp;quot;&quot;/&gt;&lt;property id=&quot;20307&quot; value=&quot;418&quot;/&gt;&lt;/object&gt;&lt;object type=&quot;3&quot; unique_id=&quot;19053&quot;&gt;&lt;property id=&quot;20148&quot; value=&quot;5&quot;/&gt;&lt;property id=&quot;20300&quot; value=&quot;Slide 9 - &amp;quot;Functional Outcomes  &amp;quot;&quot;/&gt;&lt;property id=&quot;20307&quot; value=&quot;419&quot;/&gt;&lt;/object&gt;&lt;object type=&quot;3&quot; unique_id=&quot;19054&quot;&gt;&lt;property id=&quot;20148&quot; value=&quot;5&quot;/&gt;&lt;property id=&quot;20300&quot; value=&quot;Slide 10 - &amp;quot;Functional Outcomes&amp;quot;&quot;/&gt;&lt;property id=&quot;20307&quot; value=&quot;420&quot;/&gt;&lt;/object&gt;&lt;object type=&quot;3&quot; unique_id=&quot;19055&quot;&gt;&lt;property id=&quot;20148&quot; value=&quot;5&quot;/&gt;&lt;property id=&quot;20300&quot; value=&quot;Slide 11 - &amp;quot;Themes from the Stakeholders&amp;quot;&quot;/&gt;&lt;property id=&quot;20307&quot; value=&quot;421&quot;/&gt;&lt;/object&gt;&lt;object type=&quot;3&quot; unique_id=&quot;19056&quot;&gt;&lt;property id=&quot;20148&quot; value=&quot;5&quot;/&gt;&lt;property id=&quot;20300&quot; value=&quot;Slide 12 - &amp;quot;Features of the child outcomes&amp;quot;&quot;/&gt;&lt;property id=&quot;20307&quot; value=&quot;402&quot;/&gt;&lt;/object&gt;&lt;object type=&quot;3&quot; unique_id=&quot;19057&quot;&gt;&lt;property id=&quot;20148&quot; value=&quot;5&quot;/&gt;&lt;property id=&quot;20300&quot; value=&quot;Slide 13 - &amp;quot;Ultimate Goal for EI and ECSE &amp;quot;&quot;/&gt;&lt;property id=&quot;20307&quot; value=&quot;422&quot;/&gt;&lt;/object&gt;&lt;object type=&quot;3&quot; unique_id=&quot;19058&quot;&gt;&lt;property id=&quot;20148&quot; value=&quot;5&quot;/&gt;&lt;property id=&quot;20300&quot; value=&quot;Slide 15 - &amp;quot;Considerations in Developing &amp;#x0D;&amp;#x0A;Family Outcomes for Part C and 619&amp;quot;&quot;/&gt;&lt;property id=&quot;20307&quot; value=&quot;457&quot;/&gt;&lt;/object&gt;&lt;object type=&quot;3&quot; unique_id=&quot;19059&quot;&gt;&lt;property id=&quot;20148&quot; value=&quot;5&quot;/&gt;&lt;property id=&quot;20300&quot; value=&quot;Slide 16 - &amp;quot;Input Process and Recommendations&amp;quot;&quot;/&gt;&lt;property id=&quot;20307&quot; value=&quot;458&quot;/&gt;&lt;/object&gt;&lt;object type=&quot;3&quot; unique_id=&quot;19060&quot;&gt;&lt;property id=&quot;20148&quot; value=&quot;5&quot;/&gt;&lt;property id=&quot;20300&quot; value=&quot;Slide 17 - &amp;quot;The Family Outcomes&amp;quot;&quot;/&gt;&lt;property id=&quot;20307&quot; value=&quot;459&quot;/&gt;&lt;/object&gt;&lt;object type=&quot;3&quot; unique_id=&quot;19061&quot;&gt;&lt;property id=&quot;20148&quot; value=&quot;5&quot;/&gt;&lt;property id=&quot;20300&quot; value=&quot;Slide 18 - &amp;quot;What is reported in the APR for families are not outcomes&amp;quot;&quot;/&gt;&lt;property id=&quot;20307&quot; value=&quot;460&quot;/&gt;&lt;/object&gt;&lt;object type=&quot;3&quot; unique_id=&quot;19062&quot;&gt;&lt;property id=&quot;20148&quot; value=&quot;5&quot;/&gt;&lt;property id=&quot;20300&quot; value=&quot;Slide 19 - &amp;quot;Outcomes vs. other things&amp;quot;&quot;/&gt;&lt;property id=&quot;20307&quot; value=&quot;461&quot;/&gt;&lt;/object&gt;&lt;object type=&quot;3&quot; unique_id=&quot;19063&quot;&gt;&lt;property id=&quot;20148&quot; value=&quot;5&quot;/&gt;&lt;property id=&quot;20300&quot; value=&quot;Slide 20 - &amp;quot;What is reported in the APR for families are not outcomes&amp;quot;&quot;/&gt;&lt;property id=&quot;20307&quot; value=&quot;470&quot;/&gt;&lt;/object&gt;&lt;object type=&quot;3&quot; unique_id=&quot;19064&quot;&gt;&lt;property id=&quot;20148&quot; value=&quot;5&quot;/&gt;&lt;property id=&quot;20300&quot; value=&quot;Slide 21 - &amp;quot;Effect of Program and Family Outcomes&amp;quot;&quot;/&gt;&lt;property id=&quot;20307&quot; value=&quot;463&quot;/&gt;&lt;/object&gt;&lt;object type=&quot;3&quot; unique_id=&quot;19065&quot;&gt;&lt;property id=&quot;20148&quot; value=&quot;5&quot;/&gt;&lt;property id=&quot;20300&quot; value=&quot;Slide 22 - &amp;quot;Effect of Program and Family Outcomes&amp;quot;&quot;/&gt;&lt;property id=&quot;20307&quot; value=&quot;4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-First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-Second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-Third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efault Design-Fourth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0_Default Design-Fifth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29343</TotalTime>
  <Words>1017</Words>
  <Application>Microsoft Office PowerPoint</Application>
  <PresentationFormat>On-screen Show (4:3)</PresentationFormat>
  <Paragraphs>175</Paragraphs>
  <Slides>22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3_Default Design</vt:lpstr>
      <vt:lpstr>6_Default Design-First child</vt:lpstr>
      <vt:lpstr>7_Default Design-Second child</vt:lpstr>
      <vt:lpstr>8_Default Design-Third child</vt:lpstr>
      <vt:lpstr>9_Default Design-Fourth child</vt:lpstr>
      <vt:lpstr>10_Default Design-Fifth child</vt:lpstr>
      <vt:lpstr>Embedding Child and Family Outcomes into Practice –  Part 2  Kathy Hebbeler ECO at SRI International </vt:lpstr>
      <vt:lpstr>Background on the 3 Child  and 5 Family Outcomes</vt:lpstr>
      <vt:lpstr>Push for the Outcomes</vt:lpstr>
      <vt:lpstr>What should the child outcomes be?</vt:lpstr>
      <vt:lpstr>Themes from the Stakeholders: Child Outcomes</vt:lpstr>
      <vt:lpstr>Themes from the Stakeholders</vt:lpstr>
      <vt:lpstr>Assumption</vt:lpstr>
      <vt:lpstr>Themes from the Stakeholders</vt:lpstr>
      <vt:lpstr>Functional Outcomes  </vt:lpstr>
      <vt:lpstr>Functional Outcomes</vt:lpstr>
      <vt:lpstr>Themes from the Stakeholders</vt:lpstr>
      <vt:lpstr>Features of the child outcomes</vt:lpstr>
      <vt:lpstr>Ultimate Goal for EI and ECSE </vt:lpstr>
      <vt:lpstr>The Child Outcomes </vt:lpstr>
      <vt:lpstr>Considerations in Developing  Family Outcomes for Part C and 619</vt:lpstr>
      <vt:lpstr>Input Process and Recommendations</vt:lpstr>
      <vt:lpstr>The Family Outcomes</vt:lpstr>
      <vt:lpstr>What is reported in the APR for families are not outcomes</vt:lpstr>
      <vt:lpstr>Outcomes vs. other things</vt:lpstr>
      <vt:lpstr>What is reported in the APR for families are not outcomes</vt:lpstr>
      <vt:lpstr>Effect of Program and Family Outcomes</vt:lpstr>
      <vt:lpstr>Effect of Program and Family Outcomes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Longitudinal -  OSEP Leadership Mtng</dc:title>
  <dc:creator>ECO</dc:creator>
  <cp:lastModifiedBy>Kathy Hebbeler</cp:lastModifiedBy>
  <cp:revision>800</cp:revision>
  <cp:lastPrinted>2012-10-03T01:26:56Z</cp:lastPrinted>
  <dcterms:created xsi:type="dcterms:W3CDTF">2008-03-27T18:39:34Z</dcterms:created>
  <dcterms:modified xsi:type="dcterms:W3CDTF">2012-11-01T23:04:58Z</dcterms:modified>
</cp:coreProperties>
</file>