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Lst>
  <p:notesMasterIdLst>
    <p:notesMasterId r:id="rId31"/>
  </p:notesMasterIdLst>
  <p:handoutMasterIdLst>
    <p:handoutMasterId r:id="rId32"/>
  </p:handoutMasterIdLst>
  <p:sldIdLst>
    <p:sldId id="454" r:id="rId7"/>
    <p:sldId id="307" r:id="rId8"/>
    <p:sldId id="361" r:id="rId9"/>
    <p:sldId id="363" r:id="rId10"/>
    <p:sldId id="405" r:id="rId11"/>
    <p:sldId id="395" r:id="rId12"/>
    <p:sldId id="396" r:id="rId13"/>
    <p:sldId id="397" r:id="rId14"/>
    <p:sldId id="365" r:id="rId15"/>
    <p:sldId id="398" r:id="rId16"/>
    <p:sldId id="399" r:id="rId17"/>
    <p:sldId id="455" r:id="rId18"/>
    <p:sldId id="456" r:id="rId19"/>
    <p:sldId id="403" r:id="rId20"/>
    <p:sldId id="364" r:id="rId21"/>
    <p:sldId id="366" r:id="rId22"/>
    <p:sldId id="368" r:id="rId23"/>
    <p:sldId id="369" r:id="rId24"/>
    <p:sldId id="409" r:id="rId25"/>
    <p:sldId id="374" r:id="rId26"/>
    <p:sldId id="472" r:id="rId27"/>
    <p:sldId id="372" r:id="rId28"/>
    <p:sldId id="406" r:id="rId29"/>
    <p:sldId id="407" r:id="rId30"/>
  </p:sldIdLst>
  <p:sldSz cx="9144000" cy="6858000" type="screen4x3"/>
  <p:notesSz cx="7010400" cy="9296400"/>
  <p:custDataLst>
    <p:tags r:id="rId33"/>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A200A2"/>
    <a:srgbClr val="660066"/>
    <a:srgbClr val="AD4572"/>
    <a:srgbClr val="FFE7E7"/>
    <a:srgbClr val="006600"/>
    <a:srgbClr val="FFFF99"/>
    <a:srgbClr val="FDCBF2"/>
    <a:srgbClr val="D9ECFF"/>
    <a:srgbClr val="2DFF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09" autoAdjust="0"/>
    <p:restoredTop sz="78102" autoAdjust="0"/>
  </p:normalViewPr>
  <p:slideViewPr>
    <p:cSldViewPr snapToGrid="0">
      <p:cViewPr>
        <p:scale>
          <a:sx n="40" d="100"/>
          <a:sy n="40" d="100"/>
        </p:scale>
        <p:origin x="-965" y="-5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2" d="100"/>
          <a:sy n="62" d="100"/>
        </p:scale>
        <p:origin x="-1637" y="-10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78435" y="305217"/>
            <a:ext cx="3037628" cy="464184"/>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lvl1pPr eaLnBrk="1" hangingPunct="1">
              <a:defRPr sz="1000">
                <a:solidFill>
                  <a:schemeClr val="tx1"/>
                </a:solidFill>
                <a:latin typeface="Arial" charset="0"/>
              </a:defRPr>
            </a:lvl1pPr>
          </a:lstStyle>
          <a:p>
            <a:pPr>
              <a:defRPr/>
            </a:pPr>
            <a:r>
              <a:rPr lang="en-US" dirty="0" smtClean="0"/>
              <a:t>Early Childhood Outcome Center</a:t>
            </a:r>
          </a:p>
          <a:p>
            <a:pPr>
              <a:defRPr/>
            </a:pPr>
            <a:r>
              <a:rPr lang="en-US" dirty="0" smtClean="0"/>
              <a:t>October 2012</a:t>
            </a:r>
            <a:endParaRPr lang="en-US" dirty="0"/>
          </a:p>
        </p:txBody>
      </p:sp>
      <p:sp>
        <p:nvSpPr>
          <p:cNvPr id="385029" name="Rectangle 5"/>
          <p:cNvSpPr>
            <a:spLocks noGrp="1" noChangeArrowheads="1"/>
          </p:cNvSpPr>
          <p:nvPr>
            <p:ph type="sldNum" sz="quarter" idx="3"/>
          </p:nvPr>
        </p:nvSpPr>
        <p:spPr bwMode="auto">
          <a:xfrm>
            <a:off x="3971183" y="8829037"/>
            <a:ext cx="3037628" cy="465774"/>
          </a:xfrm>
          <a:prstGeom prst="rect">
            <a:avLst/>
          </a:prstGeom>
          <a:noFill/>
          <a:ln w="9525">
            <a:noFill/>
            <a:miter lim="800000"/>
            <a:headEnd/>
            <a:tailEnd/>
          </a:ln>
          <a:effectLst/>
        </p:spPr>
        <p:txBody>
          <a:bodyPr vert="horz" wrap="square" lIns="92577" tIns="46289" rIns="92577" bIns="46289" numCol="1" anchor="b" anchorCtr="0" compatLnSpc="1">
            <a:prstTxWarp prst="textNoShape">
              <a:avLst/>
            </a:prstTxWarp>
          </a:bodyPr>
          <a:lstStyle>
            <a:lvl1pPr algn="r" eaLnBrk="0" hangingPunct="0">
              <a:defRPr sz="1200">
                <a:solidFill>
                  <a:srgbClr val="224568"/>
                </a:solidFill>
                <a:latin typeface="Arial" charset="0"/>
              </a:defRPr>
            </a:lvl1pPr>
          </a:lstStyle>
          <a:p>
            <a:pPr>
              <a:defRPr/>
            </a:pPr>
            <a:fld id="{5E29F761-B9A7-4138-A148-9337CDD6F7EB}" type="slidenum">
              <a:rPr lang="en-US"/>
              <a:pPr>
                <a:defRPr/>
              </a:pPr>
              <a:t>‹#›</a:t>
            </a:fld>
            <a:endParaRPr lang="en-US" dirty="0"/>
          </a:p>
        </p:txBody>
      </p:sp>
    </p:spTree>
    <p:extLst>
      <p:ext uri="{BB962C8B-B14F-4D97-AF65-F5344CB8AC3E}">
        <p14:creationId xmlns:p14="http://schemas.microsoft.com/office/powerpoint/2010/main" val="336845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628" cy="465774"/>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dirty="0"/>
          </a:p>
        </p:txBody>
      </p:sp>
      <p:sp>
        <p:nvSpPr>
          <p:cNvPr id="29699" name="Rectangle 3"/>
          <p:cNvSpPr>
            <a:spLocks noGrp="1" noChangeArrowheads="1"/>
          </p:cNvSpPr>
          <p:nvPr>
            <p:ph type="dt" idx="1"/>
          </p:nvPr>
        </p:nvSpPr>
        <p:spPr bwMode="auto">
          <a:xfrm>
            <a:off x="3971183" y="0"/>
            <a:ext cx="3037628" cy="465774"/>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92CDB4CB-2F11-4A3C-B3DA-57FEFAFB6CBA}" type="datetimeFigureOut">
              <a:rPr lang="en-US"/>
              <a:pPr>
                <a:defRPr/>
              </a:pPr>
              <a:t>11/1/2012</a:t>
            </a:fld>
            <a:endParaRPr lang="en-US" dirty="0"/>
          </a:p>
        </p:txBody>
      </p:sp>
      <p:sp>
        <p:nvSpPr>
          <p:cNvPr id="4301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99768" y="4414519"/>
            <a:ext cx="5610865" cy="4184016"/>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829037"/>
            <a:ext cx="3037628" cy="465774"/>
          </a:xfrm>
          <a:prstGeom prst="rect">
            <a:avLst/>
          </a:prstGeom>
          <a:noFill/>
          <a:ln w="9525">
            <a:noFill/>
            <a:miter lim="800000"/>
            <a:headEnd/>
            <a:tailEnd/>
          </a:ln>
          <a:effectLst/>
        </p:spPr>
        <p:txBody>
          <a:bodyPr vert="horz" wrap="square" lIns="92577" tIns="46289" rIns="92577" bIns="46289"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dirty="0"/>
          </a:p>
        </p:txBody>
      </p:sp>
      <p:sp>
        <p:nvSpPr>
          <p:cNvPr id="29703" name="Rectangle 7"/>
          <p:cNvSpPr>
            <a:spLocks noGrp="1" noChangeArrowheads="1"/>
          </p:cNvSpPr>
          <p:nvPr>
            <p:ph type="sldNum" sz="quarter" idx="5"/>
          </p:nvPr>
        </p:nvSpPr>
        <p:spPr bwMode="auto">
          <a:xfrm>
            <a:off x="3971183" y="8829037"/>
            <a:ext cx="3037628" cy="465774"/>
          </a:xfrm>
          <a:prstGeom prst="rect">
            <a:avLst/>
          </a:prstGeom>
          <a:noFill/>
          <a:ln w="9525">
            <a:noFill/>
            <a:miter lim="800000"/>
            <a:headEnd/>
            <a:tailEnd/>
          </a:ln>
          <a:effectLst/>
        </p:spPr>
        <p:txBody>
          <a:bodyPr vert="horz" wrap="square" lIns="92577" tIns="46289" rIns="92577" bIns="46289"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39DE5D2B-5546-44E8-BFB2-32E668F9113C}" type="slidenum">
              <a:rPr lang="en-US"/>
              <a:pPr>
                <a:defRPr/>
              </a:pPr>
              <a:t>‹#›</a:t>
            </a:fld>
            <a:endParaRPr lang="en-US" dirty="0"/>
          </a:p>
        </p:txBody>
      </p:sp>
    </p:spTree>
    <p:extLst>
      <p:ext uri="{BB962C8B-B14F-4D97-AF65-F5344CB8AC3E}">
        <p14:creationId xmlns:p14="http://schemas.microsoft.com/office/powerpoint/2010/main" val="19971412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4919453-113B-4CC0-AB0A-003B56F6E941}" type="slidenum">
              <a:rPr lang="en-US"/>
              <a:pPr/>
              <a:t>1</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i="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E881F7-B152-4349-AB24-7236DA92C5DF}" type="slidenum">
              <a:rPr lang="en-US"/>
              <a:pPr/>
              <a:t>19</a:t>
            </a:fld>
            <a:endParaRPr lang="en-US"/>
          </a:p>
        </p:txBody>
      </p:sp>
      <p:sp>
        <p:nvSpPr>
          <p:cNvPr id="698370" name="Rectangle 2"/>
          <p:cNvSpPr>
            <a:spLocks noGrp="1" noRot="1" noChangeAspect="1" noChangeArrowheads="1" noTextEdit="1"/>
          </p:cNvSpPr>
          <p:nvPr>
            <p:ph type="sldImg"/>
          </p:nvPr>
        </p:nvSpPr>
        <p:spPr>
          <a:ln/>
        </p:spPr>
      </p:sp>
      <p:sp>
        <p:nvSpPr>
          <p:cNvPr id="698371" name="Rectangle 3"/>
          <p:cNvSpPr>
            <a:spLocks noGrp="1" noChangeArrowheads="1"/>
          </p:cNvSpPr>
          <p:nvPr>
            <p:ph type="body" idx="1"/>
          </p:nvPr>
        </p:nvSpPr>
        <p:spPr>
          <a:xfrm>
            <a:off x="934721" y="4416425"/>
            <a:ext cx="5140960" cy="4183063"/>
          </a:xfrm>
        </p:spPr>
        <p:txBody>
          <a:bodyPr/>
          <a:lstStyle/>
          <a:p>
            <a:r>
              <a:rPr lang="en-US" dirty="0"/>
              <a:t>No player’s need is more legitimate than any others.  They are all legitimate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A08A32-DB71-4474-87C5-CBB73AB70389}" type="slidenum">
              <a:rPr lang="en-US"/>
              <a:pPr/>
              <a:t>22</a:t>
            </a:fld>
            <a:endParaRPr lang="en-US"/>
          </a:p>
        </p:txBody>
      </p:sp>
      <p:sp>
        <p:nvSpPr>
          <p:cNvPr id="942082" name="Rectangle 2"/>
          <p:cNvSpPr>
            <a:spLocks noGrp="1" noRot="1" noChangeAspect="1" noChangeArrowheads="1" noTextEdit="1"/>
          </p:cNvSpPr>
          <p:nvPr>
            <p:ph type="sldImg"/>
          </p:nvPr>
        </p:nvSpPr>
        <p:spPr>
          <a:ln/>
        </p:spPr>
      </p:sp>
      <p:sp>
        <p:nvSpPr>
          <p:cNvPr id="942083" name="Rectangle 3"/>
          <p:cNvSpPr>
            <a:spLocks noGrp="1" noChangeArrowheads="1"/>
          </p:cNvSpPr>
          <p:nvPr>
            <p:ph type="body" idx="1"/>
          </p:nvPr>
        </p:nvSpPr>
        <p:spPr>
          <a:xfrm>
            <a:off x="934721" y="4415791"/>
            <a:ext cx="5140960" cy="4183380"/>
          </a:xfrm>
        </p:spPr>
        <p:txBody>
          <a:bodyPr/>
          <a:lstStyle/>
          <a:p>
            <a:r>
              <a:rPr lang="en-US" dirty="0" smtClean="0"/>
              <a:t>A lot of pieces have to be working</a:t>
            </a:r>
            <a:r>
              <a:rPr lang="en-US" baseline="0" dirty="0" smtClean="0"/>
              <a:t> together to produce good child and family outcomes</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1985D-676C-4283-B568-25BBAC5E7498}" type="slidenum">
              <a:rPr lang="en-US"/>
              <a:pPr/>
              <a:t>23</a:t>
            </a:fld>
            <a:endParaRPr lang="en-US"/>
          </a:p>
        </p:txBody>
      </p:sp>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0612E-BCBD-4D72-9CC7-0AA9F4ABE37B}" type="slidenum">
              <a:rPr lang="en-US"/>
              <a:pPr/>
              <a:t>24</a:t>
            </a:fld>
            <a:endParaRPr lang="en-US"/>
          </a:p>
        </p:txBody>
      </p:sp>
      <p:sp>
        <p:nvSpPr>
          <p:cNvPr id="792578" name="Rectangle 2"/>
          <p:cNvSpPr>
            <a:spLocks noGrp="1" noRot="1" noChangeAspect="1" noChangeArrowheads="1" noTextEdit="1"/>
          </p:cNvSpPr>
          <p:nvPr>
            <p:ph type="sldImg"/>
          </p:nvPr>
        </p:nvSpPr>
        <p:spPr>
          <a:ln/>
        </p:spPr>
      </p:sp>
      <p:sp>
        <p:nvSpPr>
          <p:cNvPr id="79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DC7FE95-5300-4E9F-AFFB-E6DE1B4277BF}" type="slidenum">
              <a:rPr lang="en-US" smtClean="0"/>
              <a:pPr/>
              <a:t>3</a:t>
            </a:fld>
            <a:endParaRPr lang="en-US" smtClean="0"/>
          </a:p>
        </p:txBody>
      </p:sp>
      <p:sp>
        <p:nvSpPr>
          <p:cNvPr id="44035" name="Rectangle 7"/>
          <p:cNvSpPr txBox="1">
            <a:spLocks noGrp="1" noChangeArrowheads="1"/>
          </p:cNvSpPr>
          <p:nvPr/>
        </p:nvSpPr>
        <p:spPr bwMode="auto">
          <a:xfrm>
            <a:off x="3971183" y="8829037"/>
            <a:ext cx="3037628" cy="465774"/>
          </a:xfrm>
          <a:prstGeom prst="rect">
            <a:avLst/>
          </a:prstGeom>
          <a:noFill/>
          <a:ln w="9525">
            <a:noFill/>
            <a:miter lim="800000"/>
            <a:headEnd/>
            <a:tailEnd/>
          </a:ln>
        </p:spPr>
        <p:txBody>
          <a:bodyPr lIns="92577" tIns="46289" rIns="92577" bIns="46289" anchor="b"/>
          <a:lstStyle/>
          <a:p>
            <a:pPr algn="r" eaLnBrk="1" hangingPunct="1"/>
            <a:fld id="{943ADB1E-9EC5-45DA-99A2-12CF88D2F87A}" type="slidenum">
              <a:rPr lang="en-US" sz="1200">
                <a:solidFill>
                  <a:schemeClr val="tx1"/>
                </a:solidFill>
                <a:latin typeface="Times New Roman" pitchFamily="18" charset="0"/>
              </a:rPr>
              <a:pPr algn="r" eaLnBrk="1" hangingPunct="1"/>
              <a:t>3</a:t>
            </a:fld>
            <a:endParaRPr lang="en-US" sz="1200">
              <a:solidFill>
                <a:schemeClr val="tx1"/>
              </a:solidFill>
              <a:latin typeface="Times New Roman" pitchFamily="18" charset="0"/>
            </a:endParaRPr>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B02D7-2F56-4ECE-BFA1-B6D77CEB3DFB}" type="slidenum">
              <a:rPr lang="en-US"/>
              <a:pPr/>
              <a:t>5</a:t>
            </a:fld>
            <a:endParaRPr lang="en-US"/>
          </a:p>
        </p:txBody>
      </p:sp>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a:t>
            </a:r>
            <a:r>
              <a:rPr lang="en-US" baseline="0" dirty="0" smtClean="0"/>
              <a:t> most children’s development more or less tracks on the green line, some children’s acquisition of the outcome is below the line. Some c</a:t>
            </a:r>
            <a:r>
              <a:rPr lang="en-US" dirty="0" smtClean="0"/>
              <a:t>hildren substantially below</a:t>
            </a:r>
            <a:r>
              <a:rPr lang="en-US" baseline="0" dirty="0" smtClean="0"/>
              <a:t> typical.  We call these children “developmentally delayed” because their skill acquisition is so far away from typical.  Note t</a:t>
            </a:r>
            <a:r>
              <a:rPr lang="en-US" dirty="0" smtClean="0"/>
              <a:t>he placement of the yellow</a:t>
            </a:r>
            <a:r>
              <a:rPr lang="en-US" baseline="0" dirty="0" smtClean="0"/>
              <a:t> line, our criteria for delay,</a:t>
            </a:r>
            <a:r>
              <a:rPr lang="en-US" dirty="0" smtClean="0"/>
              <a:t> is socially constructed and it is arbitrary.  Note also that there is far more variation in the</a:t>
            </a:r>
            <a:r>
              <a:rPr lang="en-US" baseline="0" dirty="0" smtClean="0"/>
              <a:t> skill level of this group of children especially as children get older. Also, you can see why can’t really talk about developmental delay in infants.  It is assessment that allows for the identification of children in this triangle.</a:t>
            </a:r>
            <a:endParaRPr lang="en-US" dirty="0"/>
          </a:p>
        </p:txBody>
      </p:sp>
      <p:sp>
        <p:nvSpPr>
          <p:cNvPr id="4" name="Slide Number Placeholder 3"/>
          <p:cNvSpPr>
            <a:spLocks noGrp="1"/>
          </p:cNvSpPr>
          <p:nvPr>
            <p:ph type="sldNum" sz="quarter" idx="10"/>
          </p:nvPr>
        </p:nvSpPr>
        <p:spPr/>
        <p:txBody>
          <a:bodyPr/>
          <a:lstStyle/>
          <a:p>
            <a:pPr>
              <a:defRPr/>
            </a:pPr>
            <a:fld id="{B870086B-FE29-42BD-B1B4-F60304D1E2BB}"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Purple line = worry line.</a:t>
            </a:r>
            <a:r>
              <a:rPr lang="en-US" baseline="0" dirty="0" smtClean="0"/>
              <a:t>  These children do not meet eligibility criteria for developmental delay but their development on this outcome is not where we want it to be. These are children from low income families.  These are the children for whom we operate programs like Head Start and state operated pre-K.  These are the children who have a high probability of having trouble in kindergarten and first grade because their trajectories are too low.</a:t>
            </a:r>
            <a:endParaRPr lang="en-US" dirty="0"/>
          </a:p>
        </p:txBody>
      </p:sp>
      <p:sp>
        <p:nvSpPr>
          <p:cNvPr id="4" name="Slide Number Placeholder 3"/>
          <p:cNvSpPr>
            <a:spLocks noGrp="1"/>
          </p:cNvSpPr>
          <p:nvPr>
            <p:ph type="sldNum" sz="quarter" idx="10"/>
          </p:nvPr>
        </p:nvSpPr>
        <p:spPr/>
        <p:txBody>
          <a:bodyPr/>
          <a:lstStyle/>
          <a:p>
            <a:pPr>
              <a:defRPr/>
            </a:pPr>
            <a:fld id="{B870086B-FE29-42BD-B1B4-F60304D1E2BB}"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Real trajectory.</a:t>
            </a:r>
            <a:r>
              <a:rPr lang="en-US" baseline="0" dirty="0" smtClean="0"/>
              <a:t>  Development in some areas may be better characterized as increasing sophistication but it can still be measured and represented. </a:t>
            </a:r>
            <a:endParaRPr lang="en-US" dirty="0"/>
          </a:p>
        </p:txBody>
      </p:sp>
      <p:sp>
        <p:nvSpPr>
          <p:cNvPr id="4" name="Slide Number Placeholder 3"/>
          <p:cNvSpPr>
            <a:spLocks noGrp="1"/>
          </p:cNvSpPr>
          <p:nvPr>
            <p:ph type="sldNum" sz="quarter" idx="10"/>
          </p:nvPr>
        </p:nvSpPr>
        <p:spPr/>
        <p:txBody>
          <a:bodyPr/>
          <a:lstStyle/>
          <a:p>
            <a:pPr>
              <a:defRPr/>
            </a:pPr>
            <a:fld id="{B870086B-FE29-42BD-B1B4-F60304D1E2BB}"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926A4B-85F3-4F56-8E4D-05B524FB4347}" type="slidenum">
              <a:rPr lang="en-US"/>
              <a:pPr/>
              <a:t>10</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DE5D2B-5546-44E8-BFB2-32E668F9113C}" type="slidenum">
              <a:rPr lang="en-US" smtClean="0"/>
              <a:pPr>
                <a:defRPr/>
              </a:pPr>
              <a:t>11</a:t>
            </a:fld>
            <a:endParaRPr lang="en-US" dirty="0"/>
          </a:p>
        </p:txBody>
      </p:sp>
    </p:spTree>
    <p:extLst>
      <p:ext uri="{BB962C8B-B14F-4D97-AF65-F5344CB8AC3E}">
        <p14:creationId xmlns:p14="http://schemas.microsoft.com/office/powerpoint/2010/main" val="455308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graphic used by Don Bailey in ECO presentations to show the interconnections</a:t>
            </a:r>
            <a:r>
              <a:rPr lang="en-US" baseline="0" dirty="0" smtClean="0"/>
              <a:t> between child and family focused outcomes and child and family outcomes.</a:t>
            </a:r>
            <a:endParaRPr lang="en-US" dirty="0"/>
          </a:p>
        </p:txBody>
      </p:sp>
      <p:sp>
        <p:nvSpPr>
          <p:cNvPr id="4" name="Slide Number Placeholder 3"/>
          <p:cNvSpPr>
            <a:spLocks noGrp="1"/>
          </p:cNvSpPr>
          <p:nvPr>
            <p:ph type="sldNum" sz="quarter" idx="10"/>
          </p:nvPr>
        </p:nvSpPr>
        <p:spPr/>
        <p:txBody>
          <a:bodyPr/>
          <a:lstStyle/>
          <a:p>
            <a:pPr>
              <a:defRPr/>
            </a:pPr>
            <a:fld id="{39DE5D2B-5546-44E8-BFB2-32E668F9113C}" type="slidenum">
              <a:rPr lang="en-US" smtClean="0"/>
              <a:pPr>
                <a:defRPr/>
              </a:pPr>
              <a:t>13</a:t>
            </a:fld>
            <a:endParaRPr lang="en-US" dirty="0"/>
          </a:p>
        </p:txBody>
      </p:sp>
    </p:spTree>
    <p:extLst>
      <p:ext uri="{BB962C8B-B14F-4D97-AF65-F5344CB8AC3E}">
        <p14:creationId xmlns:p14="http://schemas.microsoft.com/office/powerpoint/2010/main" val="1469834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11B50CE-30BA-4152-9877-D9B3548CD2CE}" type="slidenum">
              <a:rPr lang="en-US"/>
              <a:pPr>
                <a:defRPr/>
              </a:pPr>
              <a:t>‹#›</a:t>
            </a:fld>
            <a:endParaRPr lang="en-US"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64ACC2FD-56E2-44FF-A27A-5EA43B900F1F}"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7EB3FCF-6D4B-4F4F-BAEB-9624E78AF6AA}" type="slidenum">
              <a:rPr lang="en-US"/>
              <a:pPr>
                <a:defRPr/>
              </a:pPr>
              <a:t>‹#›</a:t>
            </a:fld>
            <a:endParaRPr lang="en-US" dirty="0"/>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686984C-1894-46A7-9675-681A8CE94A65}" type="slidenum">
              <a:rPr lang="en-US"/>
              <a:pPr>
                <a:defRPr/>
              </a:pPr>
              <a:t>‹#›</a:t>
            </a:fld>
            <a:endParaRPr lang="en-US" dirty="0"/>
          </a:p>
        </p:txBody>
      </p:sp>
    </p:spTree>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AF9C9D31-ADFA-4DEE-B728-77A48DE8D1C1}"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D4F650DC-BB22-434B-ABD5-12534D95958A}" type="slidenum">
              <a:rPr lang="en-US"/>
              <a:pPr>
                <a:defRPr/>
              </a:pPr>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3E640533-0EE1-41EB-A65A-47ABBD32B4E4}"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072863C-C3A0-44D8-A32C-7B8D02CD93A0}"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C0AFB670-83FA-4EC8-AD97-0AC0B81C4CDD}"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1242B6B-D82C-452A-9A99-AA7B700B3F9D}" type="slidenum">
              <a:rPr lang="en-US"/>
              <a:pPr>
                <a:defRPr/>
              </a:pPr>
              <a:t>‹#›</a:t>
            </a:fld>
            <a:endParaRPr lang="en-US" dirty="0"/>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dirty="0"/>
          </a:p>
        </p:txBody>
      </p:sp>
      <p:sp>
        <p:nvSpPr>
          <p:cNvPr id="5"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BC0DA7E-46CF-49FF-9E3B-6C99ED157E0F}"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550E8ADC-2C14-428C-9BCA-B5A925BCCA30}"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87F1E567-73E2-41FB-9A6C-603C2605AFE9}"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dirty="0"/>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178AF79-E7AF-4D06-B43F-9F7E83C1CA6C}" type="slidenum">
              <a:rPr lang="en-US"/>
              <a:pPr>
                <a:defRPr/>
              </a:pPr>
              <a:t>‹#›</a:t>
            </a:fld>
            <a:endParaRPr lang="en-US" dirty="0"/>
          </a:p>
        </p:txBody>
      </p:sp>
    </p:spTree>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6F76F035-818E-4D16-A3BB-37EBB1BB3745}" type="slidenum">
              <a:rPr lang="en-US"/>
              <a:pPr>
                <a:defRPr/>
              </a:pPr>
              <a:t>‹#›</a:t>
            </a:fld>
            <a:endParaRPr lang="en-US" dirty="0"/>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F6CD8E5B-D871-4307-A3A7-BB881E19C549}" type="slidenum">
              <a:rPr lang="en-US"/>
              <a:pPr>
                <a:defRPr/>
              </a:pPr>
              <a:t>‹#›</a:t>
            </a:fld>
            <a:endParaRPr lang="en-US" dirty="0"/>
          </a:p>
        </p:txBody>
      </p:sp>
    </p:spTree>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D85D9307-165B-4902-A617-CD3C52E3DD56}" type="slidenum">
              <a:rPr lang="en-US"/>
              <a:pPr>
                <a:defRPr/>
              </a:pPr>
              <a:t>‹#›</a:t>
            </a:fld>
            <a:endParaRPr lang="en-US" dirty="0"/>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13A16D23-AB05-4790-8B16-4F4249EBECF1}"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7592548F-C5A2-4E86-A79E-C299E4B7AA11}" type="slidenum">
              <a:rPr lang="en-US"/>
              <a:pPr>
                <a:defRPr/>
              </a:pPr>
              <a:t>‹#›</a:t>
            </a:fld>
            <a:endParaRPr lang="en-US" dirty="0"/>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BE0A499-BF77-414B-AAFA-CF1A6367854B}" type="slidenum">
              <a:rPr lang="en-US"/>
              <a:pPr>
                <a:defRPr/>
              </a:pPr>
              <a:t>‹#›</a:t>
            </a:fld>
            <a:endParaRPr lang="en-US" dirty="0"/>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10D2728-FD41-405A-B59C-03D634F507B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dirty="0"/>
          </a:p>
        </p:txBody>
      </p:sp>
      <p:sp>
        <p:nvSpPr>
          <p:cNvPr id="5"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43BA5F4D-1312-4E28-A43A-F5E217EDAB5B}"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C468D73F-6F36-4601-B851-88CB59BB304E}" type="slidenum">
              <a:rPr lang="en-US"/>
              <a:pPr>
                <a:defRPr/>
              </a:pPr>
              <a:t>‹#›</a:t>
            </a:fld>
            <a:endParaRPr lang="en-US" dirty="0"/>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CF578730-7297-4B10-AAD2-9CB552BA52E5}" type="slidenum">
              <a:rPr lang="en-US"/>
              <a:pPr>
                <a:defRPr/>
              </a:pPr>
              <a:t>‹#›</a:t>
            </a:fld>
            <a:endParaRPr lang="en-US" dirty="0"/>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6CE8F133-A152-41E5-A939-741F1915E348}" type="slidenum">
              <a:rPr lang="en-US"/>
              <a:pPr>
                <a:defRPr/>
              </a:pPr>
              <a:t>‹#›</a:t>
            </a:fld>
            <a:endParaRPr lang="en-US" dirty="0"/>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3DCEE6A-0B7E-40D8-AE3B-FF869AF571CD}" type="slidenum">
              <a:rPr lang="en-US"/>
              <a:pPr>
                <a:defRPr/>
              </a:pPr>
              <a:t>‹#›</a:t>
            </a:fld>
            <a:endParaRPr lang="en-US" dirty="0"/>
          </a:p>
        </p:txBody>
      </p:sp>
    </p:spTree>
  </p:cSld>
  <p:clrMapOvr>
    <a:masterClrMapping/>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B953446D-CB8A-43BE-83E3-BCA5E343E84D}" type="slidenum">
              <a:rPr lang="en-US"/>
              <a:pPr>
                <a:defRPr/>
              </a:pPr>
              <a:t>‹#›</a:t>
            </a:fld>
            <a:endParaRPr lang="en-US" dirty="0"/>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8A8ED39-FE75-41CE-AEB8-BFE0A0D3BE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BCBD598-A7E3-4B63-BDFC-ADD926B11FCF}" type="slidenum">
              <a:rPr lang="en-US"/>
              <a:pPr>
                <a:defRPr/>
              </a:pPr>
              <a:t>‹#›</a:t>
            </a:fld>
            <a:endParaRPr lang="en-US" dirty="0"/>
          </a:p>
        </p:txBody>
      </p:sp>
    </p:spTree>
  </p:cSld>
  <p:clrMapOvr>
    <a:masterClrMapping/>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890D305A-A9FC-4492-96FC-A56697324AAE}" type="slidenum">
              <a:rPr lang="en-US"/>
              <a:pPr>
                <a:defRPr/>
              </a:pPr>
              <a:t>‹#›</a:t>
            </a:fld>
            <a:endParaRPr lang="en-US" dirty="0"/>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88C225C6-F9DD-4058-ADF7-F69B94B30E8F}"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C599758-164C-4805-95BA-A5BD5402CF73}" type="slidenum">
              <a:rPr lang="en-US"/>
              <a:pPr>
                <a:defRPr/>
              </a:pPr>
              <a:t>‹#›</a:t>
            </a:fld>
            <a:endParaRPr lang="en-US" dirty="0"/>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6"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AC8FD4B1-7F2D-4536-B3CA-FB3C9CB9AED4}"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2AED17E-C2C8-4D63-8897-873BB790365F}" type="slidenum">
              <a:rPr lang="en-US"/>
              <a:pPr>
                <a:defRPr/>
              </a:pPr>
              <a:t>‹#›</a:t>
            </a:fld>
            <a:endParaRPr lang="en-US" dirty="0"/>
          </a:p>
        </p:txBody>
      </p:sp>
    </p:spTree>
  </p:cSld>
  <p:clrMapOvr>
    <a:masterClrMapping/>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EC956DCF-DFF0-437B-81D2-C88053313D20}" type="slidenum">
              <a:rPr lang="en-US"/>
              <a:pPr>
                <a:defRPr/>
              </a:pPr>
              <a:t>‹#›</a:t>
            </a:fld>
            <a:endParaRPr lang="en-US" dirty="0"/>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46B8943E-4E48-4DBC-BD87-B3DAEC160929}" type="slidenum">
              <a:rPr lang="en-US"/>
              <a:pPr>
                <a:defRPr/>
              </a:pPr>
              <a:t>‹#›</a:t>
            </a:fld>
            <a:endParaRPr lang="en-US" dirty="0"/>
          </a:p>
        </p:txBody>
      </p:sp>
    </p:spTree>
  </p:cSld>
  <p:clrMapOvr>
    <a:masterClrMapping/>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3898B4B4-C031-4D6D-86D8-07E088C515EA}"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7FC1A6D3-408A-4C12-BF2A-7C1E4366668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1E02B69-1265-42D7-B061-87A8A2B50CDD}"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37095C1-1272-4D69-9762-69B2A626CEB1}" type="slidenum">
              <a:rPr lang="en-US"/>
              <a:pPr>
                <a:defRPr/>
              </a:pPr>
              <a:t>‹#›</a:t>
            </a:fld>
            <a:endParaRPr lang="en-US" dirty="0"/>
          </a:p>
        </p:txBody>
      </p:sp>
    </p:spTree>
  </p:cSld>
  <p:clrMapOvr>
    <a:masterClrMapping/>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25003ACF-98AC-4D7E-8B7E-9D4400FA9063}"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90D33A-EFD0-4A9E-8BB8-EC479A074EF5}" type="slidenum">
              <a:rPr lang="en-US"/>
              <a:pPr>
                <a:defRPr/>
              </a:pPr>
              <a:t>‹#›</a:t>
            </a:fld>
            <a:endParaRPr lang="en-US" dirty="0"/>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0EFB5A1-647E-42EB-BF4C-56B965BD9866}" type="slidenum">
              <a:rPr lang="en-US"/>
              <a:pPr>
                <a:defRPr/>
              </a:pPr>
              <a:t>‹#›</a:t>
            </a:fld>
            <a:endParaRPr lang="en-US"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7"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D47C0E6C-0C3A-4D4B-AE15-E907E7177B5C}"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0C794590-7EE2-4827-8232-792D85396D5F}" type="slidenum">
              <a:rPr lang="en-US"/>
              <a:pPr>
                <a:defRPr/>
              </a:pPr>
              <a:t>‹#›</a:t>
            </a:fld>
            <a:endParaRPr lang="en-US" dirty="0"/>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9EFFD26F-4D3A-44FB-B96B-9925CE7F65EB}" type="slidenum">
              <a:rPr lang="en-US"/>
              <a:pPr>
                <a:defRPr/>
              </a:pPr>
              <a:t>‹#›</a:t>
            </a:fld>
            <a:endParaRPr lang="en-US" dirty="0"/>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C77A759-AE43-4C10-9F33-8FBFFBE7902F}" type="slidenum">
              <a:rPr lang="en-US"/>
              <a:pPr>
                <a:defRPr/>
              </a:pPr>
              <a:t>‹#›</a:t>
            </a:fld>
            <a:endParaRPr lang="en-US" dirty="0"/>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84123134-82E5-42A2-A8EC-4000692E3F09}"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DE27A2D0-4843-4054-AD29-53CE924869EB}" type="slidenum">
              <a:rPr lang="en-US"/>
              <a:pPr>
                <a:defRPr/>
              </a:pPr>
              <a:t>‹#›</a:t>
            </a:fld>
            <a:endParaRPr lang="en-US"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dirty="0"/>
          </a:p>
        </p:txBody>
      </p:sp>
      <p:sp>
        <p:nvSpPr>
          <p:cNvPr id="4"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A4C804EA-97B9-4445-A745-C9021F31E257}" type="slidenum">
              <a:rPr lang="en-US"/>
              <a:pPr>
                <a:defRPr/>
              </a:pPr>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dirty="0"/>
          </a:p>
        </p:txBody>
      </p:sp>
      <p:sp>
        <p:nvSpPr>
          <p:cNvPr id="3"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119EB855-E35F-43C4-9A62-A4AD6989FED2}" type="slidenum">
              <a:rPr lang="en-US"/>
              <a:pPr>
                <a:defRPr/>
              </a:pPr>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6"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C79AC739-82EC-4CDD-8251-CC7232B38B09}"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6"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67F4FBED-C92B-49BF-B631-BCF7E1444565}"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7.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8.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9.pn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image" Target="../media/image10.png"/><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image" Target="../media/image11.png"/><Relationship Id="rId5" Type="http://schemas.openxmlformats.org/officeDocument/2006/relationships/slideLayout" Target="../slideLayouts/slideLayout50.xml"/><Relationship Id="rId10" Type="http://schemas.openxmlformats.org/officeDocument/2006/relationships/theme" Target="../theme/theme6.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dirty="0">
              <a:solidFill>
                <a:schemeClr val="tx1"/>
              </a:solidFill>
            </a:endParaRPr>
          </a:p>
        </p:txBody>
      </p:sp>
      <p:pic>
        <p:nvPicPr>
          <p:cNvPr id="6151" name="Picture 12" descr="pink shirt girl"/>
          <p:cNvPicPr>
            <a:picLocks noChangeAspect="1" noChangeArrowheads="1"/>
          </p:cNvPicPr>
          <p:nvPr/>
        </p:nvPicPr>
        <p:blipFill>
          <a:blip r:embed="rId11" cstate="email"/>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3" cstate="email"/>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4" cstate="email"/>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16" cstate="email"/>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dirty="0"/>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dirty="0"/>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BBFD97A8-F9B9-4091-8794-14703CA5E33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1" cstate="email"/>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A68403D-29B6-4F0C-86B8-FD68709C64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02B6E61-516A-456C-A568-9E54C31CBC7E}" type="slidenum">
              <a:rPr lang="en-US"/>
              <a:pPr>
                <a:defRPr/>
              </a:pPr>
              <a:t>‹#›</a:t>
            </a:fld>
            <a:endParaRPr lang="en-US" dirty="0"/>
          </a:p>
        </p:txBody>
      </p:sp>
      <p:pic>
        <p:nvPicPr>
          <p:cNvPr id="8201" name="Picture 15" descr="girl_in_wheelchair"/>
          <p:cNvPicPr>
            <a:picLocks noChangeAspect="1" noChangeArrowheads="1"/>
          </p:cNvPicPr>
          <p:nvPr/>
        </p:nvPicPr>
        <p:blipFill>
          <a:blip r:embed="rId11" cstate="email"/>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71D17292-4921-4331-BEFF-062AA5B921AA}" type="slidenum">
              <a:rPr lang="en-US"/>
              <a:pPr>
                <a:defRPr/>
              </a:pPr>
              <a:t>‹#›</a:t>
            </a:fld>
            <a:endParaRPr lang="en-US" dirty="0"/>
          </a:p>
        </p:txBody>
      </p:sp>
      <p:pic>
        <p:nvPicPr>
          <p:cNvPr id="9225" name="Picture 14" descr="blond_happy_baby"/>
          <p:cNvPicPr>
            <a:picLocks noChangeAspect="1" noChangeArrowheads="1"/>
          </p:cNvPicPr>
          <p:nvPr/>
        </p:nvPicPr>
        <p:blipFill>
          <a:blip r:embed="rId11" cstate="email"/>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C2F28B2C-CA60-4CEA-B4B3-9435A63CEA8F}" type="slidenum">
              <a:rPr lang="en-US"/>
              <a:pPr>
                <a:defRPr/>
              </a:pPr>
              <a:t>‹#›</a:t>
            </a:fld>
            <a:endParaRPr lang="en-US" dirty="0"/>
          </a:p>
        </p:txBody>
      </p:sp>
      <p:pic>
        <p:nvPicPr>
          <p:cNvPr id="10249" name="Picture 13" descr="tie_dye_boy"/>
          <p:cNvPicPr>
            <a:picLocks noChangeAspect="1" noChangeArrowheads="1"/>
          </p:cNvPicPr>
          <p:nvPr/>
        </p:nvPicPr>
        <p:blipFill>
          <a:blip r:embed="rId11" cstate="email"/>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F804CC7-5619-4030-B192-25DE9E205BC1}" type="slidenum">
              <a:rPr lang="en-US"/>
              <a:pPr>
                <a:defRPr/>
              </a:pPr>
              <a:t>‹#›</a:t>
            </a:fld>
            <a:endParaRPr lang="en-US" dirty="0"/>
          </a:p>
        </p:txBody>
      </p:sp>
      <p:pic>
        <p:nvPicPr>
          <p:cNvPr id="11273" name="Picture 12" descr="pink shirt girl"/>
          <p:cNvPicPr>
            <a:picLocks noChangeAspect="1" noChangeArrowheads="1"/>
          </p:cNvPicPr>
          <p:nvPr/>
        </p:nvPicPr>
        <p:blipFill>
          <a:blip r:embed="rId11" cstate="email"/>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0.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7.emf"/><Relationship Id="rId2" Type="http://schemas.openxmlformats.org/officeDocument/2006/relationships/slideLayout" Target="../slideLayouts/slideLayout25.xml"/><Relationship Id="rId1" Type="http://schemas.openxmlformats.org/officeDocument/2006/relationships/vmlDrawing" Target="../drawings/vmlDrawing1.vml"/><Relationship Id="rId6" Type="http://schemas.openxmlformats.org/officeDocument/2006/relationships/oleObject" Target="file:///C:\Documents%20and%20Settings\khebbeler\My%20Documents\Projects\EC%20Outcomes%20Center\Presentation\Listening%20and%20Learning\Graphs_L.pdf" TargetMode="External"/><Relationship Id="rId5" Type="http://schemas.openxmlformats.org/officeDocument/2006/relationships/image" Target="../media/image16.emf"/><Relationship Id="rId4" Type="http://schemas.openxmlformats.org/officeDocument/2006/relationships/oleObject" Target="Graphs_L2.pdf"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6.emf"/><Relationship Id="rId2" Type="http://schemas.openxmlformats.org/officeDocument/2006/relationships/slideLayout" Target="../slideLayouts/slideLayout25.xml"/><Relationship Id="rId1" Type="http://schemas.openxmlformats.org/officeDocument/2006/relationships/vmlDrawing" Target="../drawings/vmlDrawing2.vml"/><Relationship Id="rId6" Type="http://schemas.openxmlformats.org/officeDocument/2006/relationships/oleObject" Target="Graphs_L2.pdf" TargetMode="External"/><Relationship Id="rId5" Type="http://schemas.openxmlformats.org/officeDocument/2006/relationships/image" Target="../media/image17.emf"/><Relationship Id="rId4" Type="http://schemas.openxmlformats.org/officeDocument/2006/relationships/oleObject" Target="file:///C:\Documents%20and%20Settings\khebbeler\My%20Documents\Projects\EC%20Outcomes%20Center\Presentation\Listening%20and%20Learning\Graphs_L.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5800" y="1905000"/>
            <a:ext cx="7772400" cy="4038600"/>
          </a:xfrm>
        </p:spPr>
        <p:txBody>
          <a:bodyPr/>
          <a:lstStyle/>
          <a:p>
            <a:pPr eaLnBrk="1" hangingPunct="1">
              <a:defRPr/>
            </a:pPr>
            <a:r>
              <a:rPr lang="en-US" sz="4000" i="1" dirty="0"/>
              <a:t>Embedding </a:t>
            </a:r>
            <a:r>
              <a:rPr lang="en-US" sz="4000" i="1" dirty="0" smtClean="0"/>
              <a:t>Child </a:t>
            </a:r>
            <a:r>
              <a:rPr lang="en-US" sz="4000" i="1" dirty="0"/>
              <a:t>and Family Outcomes </a:t>
            </a:r>
            <a:r>
              <a:rPr lang="en-US" sz="4000" i="1"/>
              <a:t>into </a:t>
            </a:r>
            <a:r>
              <a:rPr lang="en-US" sz="4000" i="1" smtClean="0"/>
              <a:t>Practice – </a:t>
            </a:r>
            <a:br>
              <a:rPr lang="en-US" sz="4000" i="1" smtClean="0"/>
            </a:br>
            <a:r>
              <a:rPr lang="en-US" sz="4000" i="1" smtClean="0"/>
              <a:t>Part 1</a:t>
            </a:r>
            <a:r>
              <a:rPr lang="en-US" sz="4000" i="1" dirty="0" smtClean="0"/>
              <a:t/>
            </a:r>
            <a:br>
              <a:rPr lang="en-US" sz="4000" i="1" dirty="0" smtClean="0"/>
            </a:br>
            <a:r>
              <a:rPr lang="en-US" sz="4000" i="1" dirty="0" smtClean="0"/>
              <a:t/>
            </a:r>
            <a:br>
              <a:rPr lang="en-US" sz="4000" i="1" dirty="0" smtClean="0"/>
            </a:br>
            <a:r>
              <a:rPr lang="en-US" sz="3200" i="1" dirty="0" smtClean="0">
                <a:solidFill>
                  <a:srgbClr val="C00000"/>
                </a:solidFill>
              </a:rPr>
              <a:t>Kathy Hebbeler</a:t>
            </a:r>
            <a:br>
              <a:rPr lang="en-US" sz="3200" i="1" dirty="0" smtClean="0">
                <a:solidFill>
                  <a:srgbClr val="C00000"/>
                </a:solidFill>
              </a:rPr>
            </a:br>
            <a:r>
              <a:rPr lang="en-US" sz="3200" i="1" dirty="0" smtClean="0">
                <a:solidFill>
                  <a:srgbClr val="C00000"/>
                </a:solidFill>
              </a:rPr>
              <a:t>ECO at SRI International</a:t>
            </a:r>
            <a:br>
              <a:rPr lang="en-US" sz="3200" i="1" dirty="0" smtClean="0">
                <a:solidFill>
                  <a:srgbClr val="C00000"/>
                </a:solidFill>
              </a:rPr>
            </a:br>
            <a:endParaRPr lang="en-US" sz="3200" dirty="0" smtClean="0">
              <a:solidFill>
                <a:srgbClr val="C00000"/>
              </a:solidFill>
            </a:endParaRPr>
          </a:p>
        </p:txBody>
      </p:sp>
      <p:sp>
        <p:nvSpPr>
          <p:cNvPr id="4" name="Rectangle 7"/>
          <p:cNvSpPr>
            <a:spLocks noGrp="1" noChangeArrowheads="1"/>
          </p:cNvSpPr>
          <p:nvPr>
            <p:ph type="ftr" sz="quarter" idx="4294967295"/>
          </p:nvPr>
        </p:nvSpPr>
        <p:spPr>
          <a:xfrm>
            <a:off x="0" y="6356350"/>
            <a:ext cx="2895600" cy="365125"/>
          </a:xfrm>
        </p:spPr>
        <p:txBody>
          <a:bodyPr/>
          <a:lstStyle/>
          <a:p>
            <a:pPr>
              <a:defRPr/>
            </a:pPr>
            <a:r>
              <a:rPr lang="en-US" dirty="0">
                <a:solidFill>
                  <a:schemeClr val="bg1"/>
                </a:solidFill>
              </a:rPr>
              <a:t>Early Childhood Outcomes Center</a:t>
            </a:r>
          </a:p>
        </p:txBody>
      </p:sp>
      <p:sp>
        <p:nvSpPr>
          <p:cNvPr id="5" name="Text Box 5"/>
          <p:cNvSpPr txBox="1">
            <a:spLocks noChangeArrowheads="1"/>
          </p:cNvSpPr>
          <p:nvPr/>
        </p:nvSpPr>
        <p:spPr bwMode="auto">
          <a:xfrm>
            <a:off x="457200" y="5486399"/>
            <a:ext cx="8077200" cy="584775"/>
          </a:xfrm>
          <a:prstGeom prst="rect">
            <a:avLst/>
          </a:prstGeom>
          <a:solidFill>
            <a:srgbClr val="D9ECFF"/>
          </a:solidFill>
          <a:ln w="9525" algn="ctr">
            <a:solidFill>
              <a:srgbClr val="C00000"/>
            </a:solidFill>
            <a:miter lim="800000"/>
            <a:headEnd/>
            <a:tailEnd/>
          </a:ln>
        </p:spPr>
        <p:txBody>
          <a:bodyPr wrap="square">
            <a:spAutoFit/>
          </a:bodyPr>
          <a:lstStyle/>
          <a:p>
            <a:r>
              <a:rPr lang="en-US" sz="1600" dirty="0" smtClean="0"/>
              <a:t>Webinar for the Massachusetts ICC Retreat</a:t>
            </a:r>
          </a:p>
          <a:p>
            <a:r>
              <a:rPr lang="en-US" sz="1600" dirty="0" smtClean="0"/>
              <a:t>October 3, 2012</a:t>
            </a:r>
            <a:endParaRPr lang="en-US" sz="1600" dirty="0"/>
          </a:p>
        </p:txBody>
      </p:sp>
    </p:spTree>
    <p:extLst>
      <p:ext uri="{BB962C8B-B14F-4D97-AF65-F5344CB8AC3E}">
        <p14:creationId xmlns:p14="http://schemas.microsoft.com/office/powerpoint/2010/main" val="175378562"/>
      </p:ext>
    </p:extLst>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1828800" y="6019800"/>
            <a:ext cx="586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a:solidFill>
                  <a:srgbClr val="002EC0"/>
                </a:solidFill>
              </a:rPr>
              <a:t>ECLS-K data from </a:t>
            </a:r>
            <a:r>
              <a:rPr lang="en-US" sz="2000" i="1">
                <a:solidFill>
                  <a:srgbClr val="002EC0"/>
                </a:solidFill>
              </a:rPr>
              <a:t>Inequality at the Starting Gate</a:t>
            </a:r>
          </a:p>
        </p:txBody>
      </p:sp>
      <p:pic>
        <p:nvPicPr>
          <p:cNvPr id="6" name="Picture 5"/>
          <p:cNvPicPr>
            <a:picLocks noChangeAspect="1"/>
          </p:cNvPicPr>
          <p:nvPr/>
        </p:nvPicPr>
        <p:blipFill rotWithShape="1">
          <a:blip r:embed="rId3" cstate="email">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a:ext>
            </a:extLst>
          </a:blip>
          <a:srcRect/>
          <a:stretch/>
        </p:blipFill>
        <p:spPr>
          <a:xfrm>
            <a:off x="888999" y="537204"/>
            <a:ext cx="7178137" cy="4999996"/>
          </a:xfrm>
          <a:prstGeom prst="rect">
            <a:avLst/>
          </a:prstGeom>
        </p:spPr>
      </p:pic>
    </p:spTree>
    <p:extLst>
      <p:ext uri="{BB962C8B-B14F-4D97-AF65-F5344CB8AC3E}">
        <p14:creationId xmlns:p14="http://schemas.microsoft.com/office/powerpoint/2010/main" val="41738402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a:t>
            </a:r>
            <a:endParaRPr lang="en-US" dirty="0"/>
          </a:p>
        </p:txBody>
      </p:sp>
      <p:sp>
        <p:nvSpPr>
          <p:cNvPr id="3" name="Content Placeholder 2"/>
          <p:cNvSpPr>
            <a:spLocks noGrp="1"/>
          </p:cNvSpPr>
          <p:nvPr>
            <p:ph idx="1"/>
          </p:nvPr>
        </p:nvSpPr>
        <p:spPr>
          <a:xfrm>
            <a:off x="584200" y="2057400"/>
            <a:ext cx="7912100" cy="4187952"/>
          </a:xfrm>
        </p:spPr>
        <p:txBody>
          <a:bodyPr/>
          <a:lstStyle/>
          <a:p>
            <a:pPr marL="0" indent="0" algn="ctr">
              <a:buNone/>
            </a:pPr>
            <a:r>
              <a:rPr lang="en-US" b="1" dirty="0" smtClean="0"/>
              <a:t>We cannot afford to be complacent about any child’s development.</a:t>
            </a:r>
          </a:p>
          <a:p>
            <a:pPr marL="0" indent="0" algn="ctr">
              <a:buNone/>
            </a:pPr>
            <a:endParaRPr lang="en-US" dirty="0" smtClean="0"/>
          </a:p>
          <a:p>
            <a:pPr lvl="1"/>
            <a:r>
              <a:rPr lang="en-US" dirty="0" smtClean="0"/>
              <a:t>Especially for children with delays and disabilities</a:t>
            </a:r>
          </a:p>
          <a:p>
            <a:pPr lvl="1"/>
            <a:r>
              <a:rPr lang="en-US" dirty="0" smtClean="0"/>
              <a:t>Especially for children who are experiencing environmental risks</a:t>
            </a:r>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4135618209"/>
      </p:ext>
    </p:extLst>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 </a:t>
            </a:r>
            <a:br>
              <a:rPr lang="en-US" dirty="0" smtClean="0"/>
            </a:br>
            <a:r>
              <a:rPr lang="en-US" dirty="0" smtClean="0"/>
              <a:t>about outcomes for families?</a:t>
            </a:r>
            <a:endParaRPr lang="en-US" dirty="0"/>
          </a:p>
        </p:txBody>
      </p:sp>
      <p:sp>
        <p:nvSpPr>
          <p:cNvPr id="3" name="Content Placeholder 2"/>
          <p:cNvSpPr>
            <a:spLocks noGrp="1"/>
          </p:cNvSpPr>
          <p:nvPr>
            <p:ph idx="1"/>
          </p:nvPr>
        </p:nvSpPr>
        <p:spPr/>
        <p:txBody>
          <a:bodyPr/>
          <a:lstStyle/>
          <a:p>
            <a:pPr>
              <a:lnSpc>
                <a:spcPct val="90000"/>
              </a:lnSpc>
            </a:pPr>
            <a:r>
              <a:rPr lang="en-US" sz="2600" dirty="0">
                <a:solidFill>
                  <a:schemeClr val="accent2">
                    <a:lumMod val="50000"/>
                  </a:schemeClr>
                </a:solidFill>
              </a:rPr>
              <a:t>Pt. C of IDEA is based on expected benefit to families</a:t>
            </a:r>
          </a:p>
          <a:p>
            <a:pPr>
              <a:lnSpc>
                <a:spcPct val="90000"/>
              </a:lnSpc>
            </a:pPr>
            <a:r>
              <a:rPr lang="en-US" sz="2600" dirty="0">
                <a:solidFill>
                  <a:schemeClr val="accent2">
                    <a:lumMod val="50000"/>
                  </a:schemeClr>
                </a:solidFill>
              </a:rPr>
              <a:t>Achieving child outcomes requires healthy families</a:t>
            </a:r>
          </a:p>
          <a:p>
            <a:pPr>
              <a:lnSpc>
                <a:spcPct val="90000"/>
              </a:lnSpc>
            </a:pPr>
            <a:r>
              <a:rPr lang="en-US" sz="2600" dirty="0">
                <a:solidFill>
                  <a:schemeClr val="accent2">
                    <a:lumMod val="50000"/>
                  </a:schemeClr>
                </a:solidFill>
              </a:rPr>
              <a:t>Families can be affected by having a child with a disability- early intervention/preschool can reduce negative impacts and promote positive adaptation</a:t>
            </a:r>
          </a:p>
          <a:p>
            <a:pPr>
              <a:lnSpc>
                <a:spcPct val="90000"/>
              </a:lnSpc>
            </a:pPr>
            <a:r>
              <a:rPr lang="en-US" sz="2600" dirty="0">
                <a:solidFill>
                  <a:schemeClr val="accent2">
                    <a:lumMod val="50000"/>
                  </a:schemeClr>
                </a:solidFill>
              </a:rPr>
              <a:t>Family outcomes may be especially important for families whose children, despite intensive early intervention/preschool, make relatively little progress and suffer serious health or developmental challenges</a:t>
            </a:r>
          </a:p>
          <a:p>
            <a:pPr>
              <a:lnSpc>
                <a:spcPct val="90000"/>
              </a:lnSpc>
            </a:pPr>
            <a:endParaRPr lang="en-US" sz="3600"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12</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dirty="0"/>
          </a:p>
        </p:txBody>
      </p:sp>
    </p:spTree>
    <p:extLst>
      <p:ext uri="{BB962C8B-B14F-4D97-AF65-F5344CB8AC3E}">
        <p14:creationId xmlns:p14="http://schemas.microsoft.com/office/powerpoint/2010/main" val="3159397896"/>
      </p:ext>
    </p:extLst>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9394" name="Group 2"/>
          <p:cNvGrpSpPr>
            <a:grpSpLocks/>
          </p:cNvGrpSpPr>
          <p:nvPr/>
        </p:nvGrpSpPr>
        <p:grpSpPr bwMode="auto">
          <a:xfrm>
            <a:off x="381000" y="1295400"/>
            <a:ext cx="8229600" cy="3810000"/>
            <a:chOff x="192" y="816"/>
            <a:chExt cx="5184" cy="2400"/>
          </a:xfrm>
        </p:grpSpPr>
        <p:sp>
          <p:nvSpPr>
            <p:cNvPr id="59395" name="AutoShape 3"/>
            <p:cNvSpPr>
              <a:spLocks noChangeArrowheads="1"/>
            </p:cNvSpPr>
            <p:nvPr/>
          </p:nvSpPr>
          <p:spPr bwMode="auto">
            <a:xfrm>
              <a:off x="3504" y="2448"/>
              <a:ext cx="816" cy="406"/>
            </a:xfrm>
            <a:prstGeom prst="rightArrow">
              <a:avLst>
                <a:gd name="adj1" fmla="val 50000"/>
                <a:gd name="adj2" fmla="val 50246"/>
              </a:avLst>
            </a:prstGeom>
            <a:solidFill>
              <a:srgbClr val="FF0066"/>
            </a:solidFill>
            <a:ln>
              <a:noFill/>
            </a:ln>
            <a:effectLst>
              <a:outerShdw dist="53882" dir="81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9396" name="AutoShape 4"/>
            <p:cNvSpPr>
              <a:spLocks noChangeArrowheads="1"/>
            </p:cNvSpPr>
            <p:nvPr/>
          </p:nvSpPr>
          <p:spPr bwMode="auto">
            <a:xfrm>
              <a:off x="3504" y="1488"/>
              <a:ext cx="816" cy="406"/>
            </a:xfrm>
            <a:prstGeom prst="rightArrow">
              <a:avLst>
                <a:gd name="adj1" fmla="val 50000"/>
                <a:gd name="adj2" fmla="val 50246"/>
              </a:avLst>
            </a:prstGeom>
            <a:solidFill>
              <a:srgbClr val="FF0066"/>
            </a:solidFill>
            <a:ln>
              <a:noFill/>
            </a:ln>
            <a:effectLst>
              <a:outerShdw dist="53882" dir="81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59397" name="Group 5"/>
            <p:cNvGrpSpPr>
              <a:grpSpLocks/>
            </p:cNvGrpSpPr>
            <p:nvPr/>
          </p:nvGrpSpPr>
          <p:grpSpPr bwMode="auto">
            <a:xfrm>
              <a:off x="2768" y="960"/>
              <a:ext cx="1264" cy="2112"/>
              <a:chOff x="2864" y="960"/>
              <a:chExt cx="1264" cy="2112"/>
            </a:xfrm>
          </p:grpSpPr>
          <p:sp>
            <p:nvSpPr>
              <p:cNvPr id="59398" name="Rectangle 6"/>
              <p:cNvSpPr>
                <a:spLocks noChangeArrowheads="1"/>
              </p:cNvSpPr>
              <p:nvPr/>
            </p:nvSpPr>
            <p:spPr bwMode="auto">
              <a:xfrm>
                <a:off x="2880" y="960"/>
                <a:ext cx="1248" cy="2112"/>
              </a:xfrm>
              <a:prstGeom prst="rect">
                <a:avLst/>
              </a:prstGeom>
              <a:gradFill rotWithShape="0">
                <a:gsLst>
                  <a:gs pos="0">
                    <a:srgbClr val="3366FF"/>
                  </a:gs>
                  <a:gs pos="100000">
                    <a:srgbClr val="00CC66"/>
                  </a:gs>
                </a:gsLst>
                <a:lin ang="5400000" scaled="1"/>
              </a:gradFill>
              <a:ln>
                <a:noFill/>
              </a:ln>
              <a:effectLst>
                <a:outerShdw dist="53882" dir="81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9399" name="Text Box 7"/>
              <p:cNvSpPr txBox="1">
                <a:spLocks noChangeArrowheads="1"/>
              </p:cNvSpPr>
              <p:nvPr/>
            </p:nvSpPr>
            <p:spPr bwMode="auto">
              <a:xfrm>
                <a:off x="2880" y="960"/>
                <a:ext cx="1248" cy="538"/>
              </a:xfrm>
              <a:prstGeom prst="rect">
                <a:avLst/>
              </a:prstGeom>
              <a:solidFill>
                <a:srgbClr val="33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2000"/>
                  </a:lnSpc>
                </a:pPr>
                <a:r>
                  <a:rPr lang="en-US" altLang="en-US" sz="2000" dirty="0">
                    <a:solidFill>
                      <a:schemeClr val="accent1">
                        <a:lumMod val="75000"/>
                      </a:schemeClr>
                    </a:solidFill>
                    <a:latin typeface="Arial Black" pitchFamily="34" charset="0"/>
                  </a:rPr>
                  <a:t>Early Intervention/ Preschool</a:t>
                </a:r>
              </a:p>
            </p:txBody>
          </p:sp>
          <p:sp>
            <p:nvSpPr>
              <p:cNvPr id="59400" name="Text Box 8"/>
              <p:cNvSpPr txBox="1">
                <a:spLocks noChangeArrowheads="1"/>
              </p:cNvSpPr>
              <p:nvPr/>
            </p:nvSpPr>
            <p:spPr bwMode="auto">
              <a:xfrm>
                <a:off x="2864" y="1536"/>
                <a:ext cx="1200" cy="586"/>
              </a:xfrm>
              <a:prstGeom prst="rect">
                <a:avLst/>
              </a:prstGeom>
              <a:noFill/>
              <a:ln>
                <a:noFill/>
              </a:ln>
              <a:effectLst/>
              <a:extLst>
                <a:ext uri="{909E8E84-426E-40DD-AFC4-6F175D3DCCD1}">
                  <a14:hiddenFill xmlns:a14="http://schemas.microsoft.com/office/drawing/2010/main">
                    <a:solidFill>
                      <a:srgbClr val="0099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2200"/>
                  </a:lnSpc>
                </a:pPr>
                <a:r>
                  <a:rPr lang="en-US" altLang="en-US" sz="1800" b="1" dirty="0">
                    <a:latin typeface="Arial" charset="0"/>
                  </a:rPr>
                  <a:t>Child-Focused Services</a:t>
                </a:r>
                <a:endParaRPr lang="en-US" altLang="en-US" sz="2000" dirty="0"/>
              </a:p>
              <a:p>
                <a:pPr algn="ctr">
                  <a:lnSpc>
                    <a:spcPts val="2200"/>
                  </a:lnSpc>
                </a:pPr>
                <a:endParaRPr lang="en-US" altLang="en-US" sz="2000" dirty="0"/>
              </a:p>
            </p:txBody>
          </p:sp>
          <p:sp>
            <p:nvSpPr>
              <p:cNvPr id="59401" name="Text Box 9"/>
              <p:cNvSpPr txBox="1">
                <a:spLocks noChangeArrowheads="1"/>
              </p:cNvSpPr>
              <p:nvPr/>
            </p:nvSpPr>
            <p:spPr bwMode="auto">
              <a:xfrm>
                <a:off x="2880" y="2256"/>
                <a:ext cx="1248" cy="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2200"/>
                  </a:lnSpc>
                </a:pPr>
                <a:endParaRPr lang="en-US" altLang="en-US"/>
              </a:p>
              <a:p>
                <a:pPr algn="ctr">
                  <a:lnSpc>
                    <a:spcPts val="2200"/>
                  </a:lnSpc>
                </a:pPr>
                <a:r>
                  <a:rPr lang="en-US" altLang="en-US" sz="1800" b="1">
                    <a:solidFill>
                      <a:srgbClr val="000099"/>
                    </a:solidFill>
                    <a:latin typeface="Arial" charset="0"/>
                  </a:rPr>
                  <a:t>Family-Focused Services</a:t>
                </a:r>
                <a:endParaRPr lang="en-US" altLang="en-US"/>
              </a:p>
            </p:txBody>
          </p:sp>
        </p:grpSp>
        <p:grpSp>
          <p:nvGrpSpPr>
            <p:cNvPr id="59402" name="Group 10"/>
            <p:cNvGrpSpPr>
              <a:grpSpLocks/>
            </p:cNvGrpSpPr>
            <p:nvPr/>
          </p:nvGrpSpPr>
          <p:grpSpPr bwMode="auto">
            <a:xfrm>
              <a:off x="4272" y="1056"/>
              <a:ext cx="1104" cy="859"/>
              <a:chOff x="4272" y="816"/>
              <a:chExt cx="1104" cy="859"/>
            </a:xfrm>
          </p:grpSpPr>
          <p:sp>
            <p:nvSpPr>
              <p:cNvPr id="59403" name="AutoShape 11"/>
              <p:cNvSpPr>
                <a:spLocks noChangeArrowheads="1"/>
              </p:cNvSpPr>
              <p:nvPr/>
            </p:nvSpPr>
            <p:spPr bwMode="auto">
              <a:xfrm>
                <a:off x="4272" y="816"/>
                <a:ext cx="1104" cy="859"/>
              </a:xfrm>
              <a:prstGeom prst="triangle">
                <a:avLst>
                  <a:gd name="adj" fmla="val 50000"/>
                </a:avLst>
              </a:prstGeom>
              <a:solidFill>
                <a:srgbClr val="3399FF"/>
              </a:solidFill>
              <a:ln>
                <a:noFill/>
              </a:ln>
              <a:effectLst>
                <a:outerShdw dist="74053" dir="8942175"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9404" name="Text Box 12"/>
              <p:cNvSpPr txBox="1">
                <a:spLocks noChangeArrowheads="1"/>
              </p:cNvSpPr>
              <p:nvPr/>
            </p:nvSpPr>
            <p:spPr bwMode="auto">
              <a:xfrm>
                <a:off x="4368" y="1296"/>
                <a:ext cx="91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800"/>
                  </a:lnSpc>
                </a:pPr>
                <a:r>
                  <a:rPr lang="en-US" altLang="en-US" sz="2000" b="1">
                    <a:solidFill>
                      <a:srgbClr val="000099"/>
                    </a:solidFill>
                    <a:latin typeface="Arial" charset="0"/>
                  </a:rPr>
                  <a:t>Child</a:t>
                </a:r>
              </a:p>
              <a:p>
                <a:pPr algn="ctr">
                  <a:lnSpc>
                    <a:spcPts val="1800"/>
                  </a:lnSpc>
                </a:pPr>
                <a:r>
                  <a:rPr lang="en-US" altLang="en-US" sz="2000" b="1">
                    <a:solidFill>
                      <a:srgbClr val="000099"/>
                    </a:solidFill>
                    <a:latin typeface="Arial" charset="0"/>
                  </a:rPr>
                  <a:t>Outcomes</a:t>
                </a:r>
                <a:endParaRPr lang="en-US" altLang="en-US"/>
              </a:p>
            </p:txBody>
          </p:sp>
        </p:grpSp>
        <p:grpSp>
          <p:nvGrpSpPr>
            <p:cNvPr id="59405" name="Group 13"/>
            <p:cNvGrpSpPr>
              <a:grpSpLocks/>
            </p:cNvGrpSpPr>
            <p:nvPr/>
          </p:nvGrpSpPr>
          <p:grpSpPr bwMode="auto">
            <a:xfrm>
              <a:off x="4272" y="2112"/>
              <a:ext cx="1104" cy="874"/>
              <a:chOff x="4272" y="1872"/>
              <a:chExt cx="1104" cy="874"/>
            </a:xfrm>
          </p:grpSpPr>
          <p:sp>
            <p:nvSpPr>
              <p:cNvPr id="59406" name="AutoShape 14"/>
              <p:cNvSpPr>
                <a:spLocks noChangeArrowheads="1"/>
              </p:cNvSpPr>
              <p:nvPr/>
            </p:nvSpPr>
            <p:spPr bwMode="auto">
              <a:xfrm>
                <a:off x="4272" y="1872"/>
                <a:ext cx="1104" cy="859"/>
              </a:xfrm>
              <a:prstGeom prst="triangle">
                <a:avLst>
                  <a:gd name="adj" fmla="val 50000"/>
                </a:avLst>
              </a:prstGeom>
              <a:solidFill>
                <a:srgbClr val="00CC66"/>
              </a:solidFill>
              <a:ln>
                <a:noFill/>
              </a:ln>
              <a:effectLst>
                <a:outerShdw dist="74053" dir="8942175"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9407" name="Text Box 15"/>
              <p:cNvSpPr txBox="1">
                <a:spLocks noChangeArrowheads="1"/>
              </p:cNvSpPr>
              <p:nvPr/>
            </p:nvSpPr>
            <p:spPr bwMode="auto">
              <a:xfrm>
                <a:off x="4368" y="2400"/>
                <a:ext cx="91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800"/>
                  </a:lnSpc>
                </a:pPr>
                <a:r>
                  <a:rPr lang="en-US" altLang="en-US" sz="2000" b="1">
                    <a:solidFill>
                      <a:srgbClr val="000099"/>
                    </a:solidFill>
                    <a:latin typeface="Arial" charset="0"/>
                  </a:rPr>
                  <a:t>Family</a:t>
                </a:r>
              </a:p>
              <a:p>
                <a:pPr algn="ctr">
                  <a:lnSpc>
                    <a:spcPts val="1800"/>
                  </a:lnSpc>
                </a:pPr>
                <a:r>
                  <a:rPr lang="en-US" altLang="en-US" sz="2000" b="1">
                    <a:solidFill>
                      <a:srgbClr val="000099"/>
                    </a:solidFill>
                    <a:latin typeface="Arial" charset="0"/>
                  </a:rPr>
                  <a:t>Outcomes</a:t>
                </a:r>
                <a:endParaRPr lang="en-US" altLang="en-US"/>
              </a:p>
            </p:txBody>
          </p:sp>
        </p:grpSp>
        <p:sp>
          <p:nvSpPr>
            <p:cNvPr id="59408" name="AutoShape 16"/>
            <p:cNvSpPr>
              <a:spLocks noChangeArrowheads="1"/>
            </p:cNvSpPr>
            <p:nvPr/>
          </p:nvSpPr>
          <p:spPr bwMode="auto">
            <a:xfrm>
              <a:off x="2064" y="1824"/>
              <a:ext cx="816" cy="406"/>
            </a:xfrm>
            <a:prstGeom prst="rightArrow">
              <a:avLst>
                <a:gd name="adj1" fmla="val 50000"/>
                <a:gd name="adj2" fmla="val 50246"/>
              </a:avLst>
            </a:prstGeom>
            <a:solidFill>
              <a:srgbClr val="FF0066"/>
            </a:solidFill>
            <a:ln>
              <a:noFill/>
            </a:ln>
            <a:effectLst>
              <a:outerShdw dist="53882" dir="81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9409" name="Oval 17"/>
            <p:cNvSpPr>
              <a:spLocks noChangeArrowheads="1"/>
            </p:cNvSpPr>
            <p:nvPr/>
          </p:nvSpPr>
          <p:spPr bwMode="auto">
            <a:xfrm>
              <a:off x="192" y="816"/>
              <a:ext cx="2400" cy="2400"/>
            </a:xfrm>
            <a:prstGeom prst="ellipse">
              <a:avLst/>
            </a:prstGeom>
            <a:solidFill>
              <a:srgbClr val="00CC66"/>
            </a:solidFill>
            <a:ln>
              <a:noFill/>
            </a:ln>
            <a:effectLst>
              <a:outerShdw dist="102391" dir="7184693"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59410" name="Text Box 18"/>
            <p:cNvSpPr txBox="1">
              <a:spLocks noChangeArrowheads="1"/>
            </p:cNvSpPr>
            <p:nvPr/>
          </p:nvSpPr>
          <p:spPr bwMode="auto">
            <a:xfrm>
              <a:off x="848" y="1025"/>
              <a:ext cx="1112"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ts val="1800"/>
                </a:lnSpc>
              </a:pPr>
              <a:r>
                <a:rPr lang="en-US" altLang="en-US" dirty="0">
                  <a:solidFill>
                    <a:srgbClr val="000099"/>
                  </a:solidFill>
                  <a:latin typeface="Arial Black" pitchFamily="34" charset="0"/>
                </a:rPr>
                <a:t>Family</a:t>
              </a:r>
              <a:endParaRPr lang="en-US" altLang="en-US" dirty="0"/>
            </a:p>
          </p:txBody>
        </p:sp>
        <p:sp>
          <p:nvSpPr>
            <p:cNvPr id="59411" name="Text Box 19"/>
            <p:cNvSpPr txBox="1">
              <a:spLocks noChangeArrowheads="1"/>
            </p:cNvSpPr>
            <p:nvPr/>
          </p:nvSpPr>
          <p:spPr bwMode="auto">
            <a:xfrm>
              <a:off x="384" y="1357"/>
              <a:ext cx="576"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800"/>
                </a:lnSpc>
              </a:pPr>
              <a:r>
                <a:rPr lang="en-US" altLang="en-US" sz="1600" b="1" dirty="0">
                  <a:latin typeface="Arial" charset="0"/>
                </a:rPr>
                <a:t>Needs</a:t>
              </a:r>
              <a:endParaRPr lang="en-US" altLang="en-US" dirty="0"/>
            </a:p>
          </p:txBody>
        </p:sp>
        <p:sp>
          <p:nvSpPr>
            <p:cNvPr id="59412" name="Text Box 20"/>
            <p:cNvSpPr txBox="1">
              <a:spLocks noChangeArrowheads="1"/>
            </p:cNvSpPr>
            <p:nvPr/>
          </p:nvSpPr>
          <p:spPr bwMode="auto">
            <a:xfrm>
              <a:off x="1704" y="1283"/>
              <a:ext cx="72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800"/>
                </a:lnSpc>
              </a:pPr>
              <a:r>
                <a:rPr lang="en-US" altLang="en-US" sz="1600" b="1" dirty="0">
                  <a:latin typeface="Arial" charset="0"/>
                </a:rPr>
                <a:t>Concerns</a:t>
              </a:r>
              <a:endParaRPr lang="en-US" altLang="en-US" dirty="0"/>
            </a:p>
          </p:txBody>
        </p:sp>
        <p:sp>
          <p:nvSpPr>
            <p:cNvPr id="59413" name="Text Box 21"/>
            <p:cNvSpPr txBox="1">
              <a:spLocks noChangeArrowheads="1"/>
            </p:cNvSpPr>
            <p:nvPr/>
          </p:nvSpPr>
          <p:spPr bwMode="auto">
            <a:xfrm>
              <a:off x="384" y="2582"/>
              <a:ext cx="86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800"/>
                </a:lnSpc>
              </a:pPr>
              <a:r>
                <a:rPr lang="en-US" altLang="en-US" sz="1600" b="1">
                  <a:latin typeface="Arial" charset="0"/>
                </a:rPr>
                <a:t>Resources</a:t>
              </a:r>
              <a:endParaRPr lang="en-US" altLang="en-US"/>
            </a:p>
          </p:txBody>
        </p:sp>
        <p:sp>
          <p:nvSpPr>
            <p:cNvPr id="59414" name="Text Box 22"/>
            <p:cNvSpPr txBox="1">
              <a:spLocks noChangeArrowheads="1"/>
            </p:cNvSpPr>
            <p:nvPr/>
          </p:nvSpPr>
          <p:spPr bwMode="auto">
            <a:xfrm>
              <a:off x="1680" y="2582"/>
              <a:ext cx="6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800"/>
                </a:lnSpc>
              </a:pPr>
              <a:r>
                <a:rPr lang="en-US" altLang="en-US" sz="1600" b="1">
                  <a:latin typeface="Arial" charset="0"/>
                </a:rPr>
                <a:t>Priorities</a:t>
              </a:r>
              <a:endParaRPr lang="en-US" altLang="en-US"/>
            </a:p>
          </p:txBody>
        </p:sp>
        <p:sp>
          <p:nvSpPr>
            <p:cNvPr id="59415" name="Text Box 23"/>
            <p:cNvSpPr txBox="1">
              <a:spLocks noChangeArrowheads="1"/>
            </p:cNvSpPr>
            <p:nvPr/>
          </p:nvSpPr>
          <p:spPr bwMode="auto">
            <a:xfrm>
              <a:off x="1104" y="2928"/>
              <a:ext cx="48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800"/>
                </a:lnSpc>
              </a:pPr>
              <a:r>
                <a:rPr lang="en-US" altLang="en-US" sz="1600" b="1">
                  <a:latin typeface="Arial" charset="0"/>
                </a:rPr>
                <a:t>Goals</a:t>
              </a:r>
              <a:endParaRPr lang="en-US" altLang="en-US"/>
            </a:p>
          </p:txBody>
        </p:sp>
        <p:sp>
          <p:nvSpPr>
            <p:cNvPr id="59416" name="Oval 24"/>
            <p:cNvSpPr>
              <a:spLocks noChangeArrowheads="1"/>
            </p:cNvSpPr>
            <p:nvPr/>
          </p:nvSpPr>
          <p:spPr bwMode="auto">
            <a:xfrm>
              <a:off x="744" y="1344"/>
              <a:ext cx="1296" cy="1296"/>
            </a:xfrm>
            <a:prstGeom prst="ellipse">
              <a:avLst/>
            </a:prstGeom>
            <a:solidFill>
              <a:srgbClr val="3366FF"/>
            </a:solidFill>
            <a:ln>
              <a:noFill/>
            </a:ln>
            <a:effectLst/>
            <a:extLst>
              <a:ext uri="{91240B29-F687-4F45-9708-019B960494DF}">
                <a14:hiddenLine xmlns:a14="http://schemas.microsoft.com/office/drawing/2010/main" w="2857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7" name="Text Box 25"/>
            <p:cNvSpPr txBox="1">
              <a:spLocks noChangeArrowheads="1"/>
            </p:cNvSpPr>
            <p:nvPr/>
          </p:nvSpPr>
          <p:spPr bwMode="auto">
            <a:xfrm>
              <a:off x="744" y="1728"/>
              <a:ext cx="1320" cy="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ts val="1200"/>
                </a:lnSpc>
              </a:pPr>
              <a:r>
                <a:rPr lang="en-US" altLang="en-US" sz="1400" b="1">
                  <a:solidFill>
                    <a:srgbClr val="FFFF00"/>
                  </a:solidFill>
                  <a:latin typeface="Arial" charset="0"/>
                </a:rPr>
                <a:t>Developmental Status</a:t>
              </a:r>
            </a:p>
            <a:p>
              <a:pPr algn="ctr">
                <a:lnSpc>
                  <a:spcPts val="1200"/>
                </a:lnSpc>
              </a:pPr>
              <a:endParaRPr lang="en-US" altLang="en-US" sz="1400" b="1">
                <a:solidFill>
                  <a:srgbClr val="FFFF00"/>
                </a:solidFill>
                <a:latin typeface="Arial" charset="0"/>
              </a:endParaRPr>
            </a:p>
            <a:p>
              <a:pPr algn="ctr">
                <a:lnSpc>
                  <a:spcPts val="1200"/>
                </a:lnSpc>
              </a:pPr>
              <a:r>
                <a:rPr lang="en-US" altLang="en-US" sz="1400" b="1">
                  <a:solidFill>
                    <a:srgbClr val="FFFF00"/>
                  </a:solidFill>
                  <a:latin typeface="Arial" charset="0"/>
                </a:rPr>
                <a:t>Functional Abilities</a:t>
              </a:r>
            </a:p>
            <a:p>
              <a:pPr algn="ctr">
                <a:lnSpc>
                  <a:spcPts val="1200"/>
                </a:lnSpc>
              </a:pPr>
              <a:endParaRPr lang="en-US" altLang="en-US" sz="1400" b="1">
                <a:solidFill>
                  <a:srgbClr val="FFFF00"/>
                </a:solidFill>
                <a:latin typeface="Arial" charset="0"/>
              </a:endParaRPr>
            </a:p>
            <a:p>
              <a:pPr algn="ctr">
                <a:lnSpc>
                  <a:spcPts val="1200"/>
                </a:lnSpc>
              </a:pPr>
              <a:r>
                <a:rPr lang="en-US" altLang="en-US" sz="1400" b="1">
                  <a:solidFill>
                    <a:srgbClr val="FFFF00"/>
                  </a:solidFill>
                  <a:latin typeface="Arial" charset="0"/>
                </a:rPr>
                <a:t>Disability Type</a:t>
              </a:r>
            </a:p>
            <a:p>
              <a:pPr algn="ctr">
                <a:lnSpc>
                  <a:spcPts val="1200"/>
                </a:lnSpc>
              </a:pPr>
              <a:endParaRPr lang="en-US" altLang="en-US" sz="1400" b="1">
                <a:solidFill>
                  <a:srgbClr val="FFFF00"/>
                </a:solidFill>
                <a:latin typeface="Arial" charset="0"/>
              </a:endParaRPr>
            </a:p>
            <a:p>
              <a:pPr algn="ctr">
                <a:lnSpc>
                  <a:spcPts val="1200"/>
                </a:lnSpc>
              </a:pPr>
              <a:r>
                <a:rPr lang="en-US" altLang="en-US" sz="1400" b="1">
                  <a:solidFill>
                    <a:srgbClr val="FFFF00"/>
                  </a:solidFill>
                  <a:latin typeface="Arial" charset="0"/>
                </a:rPr>
                <a:t>Learning Style</a:t>
              </a:r>
            </a:p>
          </p:txBody>
        </p:sp>
        <p:sp>
          <p:nvSpPr>
            <p:cNvPr id="59418" name="Text Box 26"/>
            <p:cNvSpPr txBox="1">
              <a:spLocks noChangeArrowheads="1"/>
            </p:cNvSpPr>
            <p:nvPr/>
          </p:nvSpPr>
          <p:spPr bwMode="auto">
            <a:xfrm>
              <a:off x="948" y="1458"/>
              <a:ext cx="792" cy="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ts val="2400"/>
                </a:lnSpc>
              </a:pPr>
              <a:r>
                <a:rPr lang="en-US" altLang="en-US" sz="2800" dirty="0">
                  <a:solidFill>
                    <a:schemeClr val="accent2">
                      <a:lumMod val="75000"/>
                    </a:schemeClr>
                  </a:solidFill>
                  <a:latin typeface="Arial Black" pitchFamily="34" charset="0"/>
                </a:rPr>
                <a:t>Child</a:t>
              </a:r>
              <a:endParaRPr lang="en-US" altLang="en-US" sz="2800" dirty="0">
                <a:solidFill>
                  <a:schemeClr val="accent2">
                    <a:lumMod val="75000"/>
                  </a:schemeClr>
                </a:solidFill>
              </a:endParaRPr>
            </a:p>
          </p:txBody>
        </p:sp>
      </p:grpSp>
      <p:sp>
        <p:nvSpPr>
          <p:cNvPr id="59419" name="AutoShape 27"/>
          <p:cNvSpPr>
            <a:spLocks noChangeArrowheads="1"/>
          </p:cNvSpPr>
          <p:nvPr/>
        </p:nvSpPr>
        <p:spPr bwMode="auto">
          <a:xfrm>
            <a:off x="5029200" y="3200400"/>
            <a:ext cx="304800" cy="533400"/>
          </a:xfrm>
          <a:prstGeom prst="downArrow">
            <a:avLst>
              <a:gd name="adj1" fmla="val 50000"/>
              <a:gd name="adj2" fmla="val 43750"/>
            </a:avLst>
          </a:prstGeom>
          <a:solidFill>
            <a:srgbClr val="FFFF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9420" name="AutoShape 28"/>
          <p:cNvSpPr>
            <a:spLocks noChangeArrowheads="1"/>
          </p:cNvSpPr>
          <p:nvPr/>
        </p:nvSpPr>
        <p:spPr bwMode="auto">
          <a:xfrm>
            <a:off x="5638800" y="3200400"/>
            <a:ext cx="304800" cy="533400"/>
          </a:xfrm>
          <a:prstGeom prst="upArrow">
            <a:avLst>
              <a:gd name="adj1" fmla="val 50000"/>
              <a:gd name="adj2" fmla="val 43750"/>
            </a:avLst>
          </a:prstGeom>
          <a:solidFill>
            <a:srgbClr val="FFFF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9421" name="AutoShape 29"/>
          <p:cNvSpPr>
            <a:spLocks noChangeArrowheads="1"/>
          </p:cNvSpPr>
          <p:nvPr/>
        </p:nvSpPr>
        <p:spPr bwMode="auto">
          <a:xfrm rot="2302840">
            <a:off x="6477000" y="3429000"/>
            <a:ext cx="976313" cy="152400"/>
          </a:xfrm>
          <a:prstGeom prst="rightArrow">
            <a:avLst>
              <a:gd name="adj1" fmla="val 50000"/>
              <a:gd name="adj2" fmla="val 160156"/>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2" name="AutoShape 30"/>
          <p:cNvSpPr>
            <a:spLocks noChangeArrowheads="1"/>
          </p:cNvSpPr>
          <p:nvPr/>
        </p:nvSpPr>
        <p:spPr bwMode="auto">
          <a:xfrm rot="-2807540">
            <a:off x="6562725" y="3408363"/>
            <a:ext cx="838200" cy="152400"/>
          </a:xfrm>
          <a:prstGeom prst="rightArrow">
            <a:avLst>
              <a:gd name="adj1" fmla="val 50000"/>
              <a:gd name="adj2" fmla="val 137500"/>
            </a:avLst>
          </a:prstGeom>
          <a:solidFill>
            <a:srgbClr val="00CC66"/>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3" name="AutoShape 31"/>
          <p:cNvSpPr>
            <a:spLocks noChangeArrowheads="1"/>
          </p:cNvSpPr>
          <p:nvPr/>
        </p:nvSpPr>
        <p:spPr bwMode="auto">
          <a:xfrm>
            <a:off x="8382000" y="3124200"/>
            <a:ext cx="228600" cy="762000"/>
          </a:xfrm>
          <a:prstGeom prst="upArrow">
            <a:avLst>
              <a:gd name="adj1" fmla="val 50000"/>
              <a:gd name="adj2" fmla="val 83333"/>
            </a:avLst>
          </a:prstGeom>
          <a:solidFill>
            <a:srgbClr val="00CC66"/>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9424" name="AutoShape 32"/>
          <p:cNvSpPr>
            <a:spLocks noChangeArrowheads="1"/>
          </p:cNvSpPr>
          <p:nvPr/>
        </p:nvSpPr>
        <p:spPr bwMode="auto">
          <a:xfrm flipV="1">
            <a:off x="8077200" y="3124200"/>
            <a:ext cx="228600" cy="762000"/>
          </a:xfrm>
          <a:prstGeom prst="upArrow">
            <a:avLst>
              <a:gd name="adj1" fmla="val 50000"/>
              <a:gd name="adj2" fmla="val 8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33" name="Footer Placeholder 4"/>
          <p:cNvSpPr>
            <a:spLocks noGrp="1"/>
          </p:cNvSpPr>
          <p:nvPr>
            <p:ph type="ftr" sz="quarter" idx="11"/>
          </p:nvPr>
        </p:nvSpPr>
        <p:spPr>
          <a:xfrm>
            <a:off x="0" y="6356350"/>
            <a:ext cx="2895600" cy="365125"/>
          </a:xfrm>
        </p:spPr>
        <p:txBody>
          <a:bodyPr/>
          <a:lstStyle/>
          <a:p>
            <a:pPr>
              <a:defRPr/>
            </a:pPr>
            <a:r>
              <a:rPr lang="en-US" dirty="0" smtClean="0"/>
              <a:t>Early Childhood Outcomes Center</a:t>
            </a:r>
            <a:endParaRPr lang="en-US" dirty="0"/>
          </a:p>
        </p:txBody>
      </p:sp>
    </p:spTree>
    <p:extLst>
      <p:ext uri="{BB962C8B-B14F-4D97-AF65-F5344CB8AC3E}">
        <p14:creationId xmlns:p14="http://schemas.microsoft.com/office/powerpoint/2010/main" val="3272358427"/>
      </p:ext>
    </p:extLst>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a:t>
            </a:r>
            <a:endParaRPr lang="en-US" dirty="0"/>
          </a:p>
        </p:txBody>
      </p:sp>
      <p:sp>
        <p:nvSpPr>
          <p:cNvPr id="3" name="Content Placeholder 2"/>
          <p:cNvSpPr>
            <a:spLocks noGrp="1"/>
          </p:cNvSpPr>
          <p:nvPr>
            <p:ph idx="1"/>
          </p:nvPr>
        </p:nvSpPr>
        <p:spPr>
          <a:xfrm>
            <a:off x="3456341" y="1981200"/>
            <a:ext cx="5420959" cy="4187952"/>
          </a:xfrm>
        </p:spPr>
        <p:txBody>
          <a:bodyPr/>
          <a:lstStyle/>
          <a:p>
            <a:r>
              <a:rPr lang="en-US" dirty="0" smtClean="0"/>
              <a:t>If we care about outcomes, we need to track them</a:t>
            </a:r>
          </a:p>
          <a:p>
            <a:pPr lvl="1"/>
            <a:r>
              <a:rPr lang="en-US" dirty="0" smtClean="0"/>
              <a:t>For all children, but especially for children at risk for poor development</a:t>
            </a:r>
          </a:p>
          <a:p>
            <a:pPr lvl="1"/>
            <a:r>
              <a:rPr lang="en-US" dirty="0" smtClean="0"/>
              <a:t>For families, to ensure programs are providing the kinds of support families want and need</a:t>
            </a:r>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14</a:t>
            </a:fld>
            <a:endParaRPr lang="en-US" dirty="0"/>
          </a:p>
        </p:txBody>
      </p:sp>
      <p:sp>
        <p:nvSpPr>
          <p:cNvPr id="5" name="Footer Placeholder 4"/>
          <p:cNvSpPr>
            <a:spLocks noGrp="1"/>
          </p:cNvSpPr>
          <p:nvPr>
            <p:ph type="ftr" sz="quarter" idx="11"/>
          </p:nvPr>
        </p:nvSpPr>
        <p:spPr/>
        <p:txBody>
          <a:bodyPr/>
          <a:lstStyle/>
          <a:p>
            <a:pPr>
              <a:defRPr/>
            </a:pPr>
            <a:r>
              <a:rPr lang="en-US" dirty="0" smtClean="0"/>
              <a:t>Early Childhood Outcomes Center</a:t>
            </a:r>
            <a:endParaRPr lang="en-US" dirty="0"/>
          </a:p>
        </p:txBody>
      </p:sp>
      <p:pic>
        <p:nvPicPr>
          <p:cNvPr id="6" name="Picture 5" descr="382_SQ"/>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rot="21156070">
            <a:off x="446264" y="1236677"/>
            <a:ext cx="2830513" cy="2971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688271"/>
      </p:ext>
    </p:extLst>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matter at multiple levels</a:t>
            </a:r>
            <a:endParaRPr lang="en-US" dirty="0"/>
          </a:p>
        </p:txBody>
      </p:sp>
      <p:sp>
        <p:nvSpPr>
          <p:cNvPr id="3" name="Content Placeholder 2"/>
          <p:cNvSpPr>
            <a:spLocks noGrp="1"/>
          </p:cNvSpPr>
          <p:nvPr>
            <p:ph idx="1"/>
          </p:nvPr>
        </p:nvSpPr>
        <p:spPr/>
        <p:txBody>
          <a:bodyPr/>
          <a:lstStyle/>
          <a:p>
            <a:r>
              <a:rPr lang="en-US" dirty="0" smtClean="0"/>
              <a:t>Child and family level </a:t>
            </a:r>
          </a:p>
          <a:p>
            <a:pPr lvl="1"/>
            <a:r>
              <a:rPr lang="en-US" dirty="0" smtClean="0"/>
              <a:t>Early intervention/early childhood special education has long history of focusing on individualized outcomes</a:t>
            </a:r>
          </a:p>
          <a:p>
            <a:pPr lvl="1"/>
            <a:r>
              <a:rPr lang="en-US" dirty="0" smtClean="0"/>
              <a:t>Regular early childhood (Head Start, State Pre-K, child care</a:t>
            </a:r>
          </a:p>
          <a:p>
            <a:pPr lvl="2"/>
            <a:r>
              <a:rPr lang="en-US" dirty="0" smtClean="0"/>
              <a:t>Conflicted about child outcomes</a:t>
            </a:r>
          </a:p>
          <a:p>
            <a:pPr lvl="2"/>
            <a:r>
              <a:rPr lang="en-US" dirty="0" smtClean="0"/>
              <a:t>Support for early learning guidelines</a:t>
            </a:r>
          </a:p>
          <a:p>
            <a:pPr lvl="2"/>
            <a:r>
              <a:rPr lang="en-US" dirty="0" smtClean="0"/>
              <a:t>Tied to how assessment is viewed</a:t>
            </a:r>
            <a:endParaRPr lang="en-US" dirty="0"/>
          </a:p>
          <a:p>
            <a:pPr lvl="1"/>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15</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3068626377"/>
      </p:ext>
    </p:extLst>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matter at multiple levels</a:t>
            </a:r>
          </a:p>
        </p:txBody>
      </p:sp>
      <p:sp>
        <p:nvSpPr>
          <p:cNvPr id="3" name="Content Placeholder 2"/>
          <p:cNvSpPr>
            <a:spLocks noGrp="1"/>
          </p:cNvSpPr>
          <p:nvPr>
            <p:ph idx="1"/>
          </p:nvPr>
        </p:nvSpPr>
        <p:spPr/>
        <p:txBody>
          <a:bodyPr/>
          <a:lstStyle/>
          <a:p>
            <a:r>
              <a:rPr lang="en-US" dirty="0" smtClean="0"/>
              <a:t>Group or Program Level</a:t>
            </a:r>
          </a:p>
          <a:p>
            <a:pPr lvl="1"/>
            <a:r>
              <a:rPr lang="en-US" dirty="0" smtClean="0"/>
              <a:t>To look across children and families to find good news or bad news</a:t>
            </a:r>
          </a:p>
          <a:p>
            <a:pPr lvl="2"/>
            <a:r>
              <a:rPr lang="en-US" dirty="0" smtClean="0"/>
              <a:t>Children are strong in behavior; not as strong in communication skills?</a:t>
            </a:r>
          </a:p>
          <a:p>
            <a:pPr lvl="2"/>
            <a:r>
              <a:rPr lang="en-US" dirty="0" smtClean="0"/>
              <a:t>Families reporting similar challenges</a:t>
            </a:r>
          </a:p>
          <a:p>
            <a:pPr lvl="2"/>
            <a:r>
              <a:rPr lang="en-US" dirty="0" smtClean="0"/>
              <a:t>Note: have to have expectations (standards) to even be able to identify strengths and weaknesses</a:t>
            </a:r>
          </a:p>
          <a:p>
            <a:pPr lvl="1"/>
            <a:r>
              <a:rPr lang="en-US" dirty="0" smtClean="0"/>
              <a:t>…and to act on what was learned.</a:t>
            </a:r>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16</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2805835324"/>
      </p:ext>
    </p:extLst>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matter at multiple levels</a:t>
            </a:r>
          </a:p>
        </p:txBody>
      </p:sp>
      <p:sp>
        <p:nvSpPr>
          <p:cNvPr id="3" name="Content Placeholder 2"/>
          <p:cNvSpPr>
            <a:spLocks noGrp="1"/>
          </p:cNvSpPr>
          <p:nvPr>
            <p:ph idx="1"/>
          </p:nvPr>
        </p:nvSpPr>
        <p:spPr>
          <a:xfrm>
            <a:off x="431800" y="1943100"/>
            <a:ext cx="8229600" cy="4187952"/>
          </a:xfrm>
        </p:spPr>
        <p:txBody>
          <a:bodyPr/>
          <a:lstStyle/>
          <a:p>
            <a:pPr marL="0" indent="0">
              <a:buNone/>
            </a:pPr>
            <a:r>
              <a:rPr lang="en-US" dirty="0" smtClean="0"/>
              <a:t>State</a:t>
            </a:r>
          </a:p>
          <a:p>
            <a:r>
              <a:rPr lang="en-US" dirty="0" smtClean="0"/>
              <a:t>Program Improvement</a:t>
            </a:r>
          </a:p>
          <a:p>
            <a:pPr lvl="1"/>
            <a:r>
              <a:rPr lang="en-US" dirty="0"/>
              <a:t>Are there strengths or weaknesses that cut across our </a:t>
            </a:r>
            <a:r>
              <a:rPr lang="en-US" dirty="0" smtClean="0"/>
              <a:t>programs/regions?</a:t>
            </a:r>
          </a:p>
          <a:p>
            <a:pPr lvl="1"/>
            <a:r>
              <a:rPr lang="en-US" dirty="0" smtClean="0"/>
              <a:t>Are some programs achieving better outcomes than others?</a:t>
            </a:r>
          </a:p>
          <a:p>
            <a:r>
              <a:rPr lang="en-US" dirty="0" smtClean="0"/>
              <a:t>Accountability</a:t>
            </a:r>
          </a:p>
          <a:p>
            <a:pPr lvl="1"/>
            <a:r>
              <a:rPr lang="en-US" dirty="0" smtClean="0"/>
              <a:t>Is there evidence to support the ongoing investment of public dollars in this program?</a:t>
            </a:r>
            <a:endParaRPr lang="en-US" dirty="0"/>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17</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816913187"/>
      </p:ext>
    </p:extLst>
  </p:cSld>
  <p:clrMapOvr>
    <a:masterClrMapping/>
  </p:clrMapOvr>
  <p:transition>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matter at multiple levels</a:t>
            </a:r>
          </a:p>
        </p:txBody>
      </p:sp>
      <p:sp>
        <p:nvSpPr>
          <p:cNvPr id="3" name="Content Placeholder 2"/>
          <p:cNvSpPr>
            <a:spLocks noGrp="1"/>
          </p:cNvSpPr>
          <p:nvPr>
            <p:ph idx="1"/>
          </p:nvPr>
        </p:nvSpPr>
        <p:spPr>
          <a:xfrm>
            <a:off x="457200" y="1905000"/>
            <a:ext cx="8229600" cy="4187952"/>
          </a:xfrm>
        </p:spPr>
        <p:txBody>
          <a:bodyPr/>
          <a:lstStyle/>
          <a:p>
            <a:pPr marL="0" indent="0">
              <a:buNone/>
            </a:pPr>
            <a:r>
              <a:rPr lang="en-US" dirty="0" smtClean="0"/>
              <a:t>National</a:t>
            </a:r>
          </a:p>
          <a:p>
            <a:r>
              <a:rPr lang="en-US" dirty="0" smtClean="0"/>
              <a:t>Program improvement</a:t>
            </a:r>
          </a:p>
          <a:p>
            <a:pPr lvl="1"/>
            <a:r>
              <a:rPr lang="en-US" dirty="0" smtClean="0"/>
              <a:t>Are there strengths or weaknesses that cut across the program nationally?</a:t>
            </a:r>
          </a:p>
          <a:p>
            <a:pPr lvl="1"/>
            <a:r>
              <a:rPr lang="en-US" dirty="0" smtClean="0"/>
              <a:t>Are some states doing a better job than others?</a:t>
            </a:r>
          </a:p>
          <a:p>
            <a:r>
              <a:rPr lang="en-US" dirty="0" smtClean="0"/>
              <a:t>Accountability</a:t>
            </a:r>
          </a:p>
          <a:p>
            <a:pPr lvl="1"/>
            <a:r>
              <a:rPr lang="en-US" dirty="0"/>
              <a:t>Is there evidence to support the ongoing investment of public dollars in this program?</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18</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1755952731"/>
      </p:ext>
    </p:extLst>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p:txBody>
          <a:bodyPr/>
          <a:lstStyle/>
          <a:p>
            <a:r>
              <a:rPr lang="en-US" dirty="0" smtClean="0"/>
              <a:t>Data on Outcomes Are </a:t>
            </a:r>
            <a:r>
              <a:rPr lang="en-US" dirty="0"/>
              <a:t>Useful at Many Levels</a:t>
            </a:r>
          </a:p>
        </p:txBody>
      </p:sp>
      <p:sp>
        <p:nvSpPr>
          <p:cNvPr id="697347" name="Rectangle 3"/>
          <p:cNvSpPr>
            <a:spLocks noGrp="1" noChangeArrowheads="1"/>
          </p:cNvSpPr>
          <p:nvPr>
            <p:ph type="body" idx="1"/>
          </p:nvPr>
        </p:nvSpPr>
        <p:spPr>
          <a:xfrm>
            <a:off x="228600" y="1638300"/>
            <a:ext cx="8839200" cy="4838700"/>
          </a:xfrm>
          <a:solidFill>
            <a:schemeClr val="accent6">
              <a:lumMod val="60000"/>
              <a:lumOff val="40000"/>
            </a:schemeClr>
          </a:solidFill>
        </p:spPr>
        <p:txBody>
          <a:bodyPr/>
          <a:lstStyle/>
          <a:p>
            <a:pPr>
              <a:buFont typeface="Wingdings" pitchFamily="2" charset="2"/>
              <a:buNone/>
            </a:pPr>
            <a:endParaRPr lang="en-US" dirty="0"/>
          </a:p>
        </p:txBody>
      </p:sp>
      <p:sp>
        <p:nvSpPr>
          <p:cNvPr id="697348" name="Text Box 4"/>
          <p:cNvSpPr txBox="1">
            <a:spLocks noChangeArrowheads="1"/>
          </p:cNvSpPr>
          <p:nvPr/>
        </p:nvSpPr>
        <p:spPr bwMode="auto">
          <a:xfrm>
            <a:off x="647700" y="1905000"/>
            <a:ext cx="3886200" cy="711200"/>
          </a:xfrm>
          <a:prstGeom prst="rect">
            <a:avLst/>
          </a:prstGeom>
          <a:solidFill>
            <a:schemeClr val="accent5">
              <a:lumMod val="50000"/>
            </a:schemeClr>
          </a:solidFill>
          <a:ln w="9525">
            <a:solidFill>
              <a:srgbClr val="FFFF00"/>
            </a:solidFill>
            <a:miter lim="800000"/>
            <a:headEnd/>
            <a:tailEnd/>
          </a:ln>
          <a:effectLst/>
          <a:extLst/>
        </p:spPr>
        <p:txBody>
          <a:bodyPr>
            <a:spAutoFit/>
          </a:bodyPr>
          <a:lstStyle/>
          <a:p>
            <a:pPr>
              <a:spcBef>
                <a:spcPct val="50000"/>
              </a:spcBef>
            </a:pPr>
            <a:r>
              <a:rPr lang="en-US" sz="2000" dirty="0">
                <a:solidFill>
                  <a:schemeClr val="bg1"/>
                </a:solidFill>
                <a:effectLst>
                  <a:outerShdw blurRad="38100" dist="38100" dir="2700000" algn="tl">
                    <a:srgbClr val="000000"/>
                  </a:outerShdw>
                </a:effectLst>
                <a:latin typeface="Verdana" pitchFamily="34" charset="0"/>
              </a:rPr>
              <a:t>Federal administrators and policy-makers</a:t>
            </a:r>
          </a:p>
        </p:txBody>
      </p:sp>
      <p:sp>
        <p:nvSpPr>
          <p:cNvPr id="697349" name="Text Box 5"/>
          <p:cNvSpPr txBox="1">
            <a:spLocks noChangeArrowheads="1"/>
          </p:cNvSpPr>
          <p:nvPr/>
        </p:nvSpPr>
        <p:spPr bwMode="auto">
          <a:xfrm>
            <a:off x="5105400" y="19812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p>
        </p:txBody>
      </p:sp>
      <p:sp>
        <p:nvSpPr>
          <p:cNvPr id="697350" name="Text Box 6"/>
          <p:cNvSpPr txBox="1">
            <a:spLocks noChangeArrowheads="1"/>
          </p:cNvSpPr>
          <p:nvPr/>
        </p:nvSpPr>
        <p:spPr bwMode="auto">
          <a:xfrm>
            <a:off x="1828800" y="2667000"/>
            <a:ext cx="3505200" cy="711200"/>
          </a:xfrm>
          <a:prstGeom prst="rect">
            <a:avLst/>
          </a:prstGeom>
          <a:solidFill>
            <a:schemeClr val="accent5">
              <a:lumMod val="50000"/>
            </a:schemeClr>
          </a:solidFill>
          <a:ln w="9525">
            <a:solidFill>
              <a:srgbClr val="FFFF00"/>
            </a:solidFill>
            <a:miter lim="800000"/>
            <a:headEnd/>
            <a:tailEnd/>
          </a:ln>
          <a:effectLst/>
          <a:extLst/>
        </p:spPr>
        <p:txBody>
          <a:bodyPr>
            <a:spAutoFit/>
          </a:bodyPr>
          <a:lstStyle/>
          <a:p>
            <a:pPr>
              <a:spcBef>
                <a:spcPct val="50000"/>
              </a:spcBef>
            </a:pPr>
            <a:r>
              <a:rPr lang="en-US" sz="2000" dirty="0">
                <a:solidFill>
                  <a:srgbClr val="FBF3FA"/>
                </a:solidFill>
                <a:effectLst>
                  <a:outerShdw blurRad="38100" dist="38100" dir="2700000" algn="tl">
                    <a:srgbClr val="000000"/>
                  </a:outerShdw>
                </a:effectLst>
                <a:latin typeface="Verdana" pitchFamily="34" charset="0"/>
              </a:rPr>
              <a:t>State policy-maker and</a:t>
            </a:r>
            <a:r>
              <a:rPr lang="en-US" sz="2000" dirty="0">
                <a:effectLst>
                  <a:outerShdw blurRad="38100" dist="38100" dir="2700000" algn="tl">
                    <a:srgbClr val="FFFFFF"/>
                  </a:outerShdw>
                </a:effectLst>
                <a:latin typeface="Verdana" pitchFamily="34" charset="0"/>
              </a:rPr>
              <a:t> </a:t>
            </a:r>
            <a:r>
              <a:rPr lang="en-US" sz="2000" dirty="0">
                <a:solidFill>
                  <a:srgbClr val="FBF3FA"/>
                </a:solidFill>
                <a:effectLst>
                  <a:outerShdw blurRad="38100" dist="38100" dir="2700000" algn="tl">
                    <a:srgbClr val="000000"/>
                  </a:outerShdw>
                </a:effectLst>
                <a:latin typeface="Verdana" pitchFamily="34" charset="0"/>
              </a:rPr>
              <a:t>administrators</a:t>
            </a:r>
          </a:p>
        </p:txBody>
      </p:sp>
      <p:sp>
        <p:nvSpPr>
          <p:cNvPr id="697351" name="Text Box 7"/>
          <p:cNvSpPr txBox="1">
            <a:spLocks noChangeArrowheads="1"/>
          </p:cNvSpPr>
          <p:nvPr/>
        </p:nvSpPr>
        <p:spPr bwMode="auto">
          <a:xfrm>
            <a:off x="2743200" y="3429000"/>
            <a:ext cx="3581400" cy="711200"/>
          </a:xfrm>
          <a:prstGeom prst="rect">
            <a:avLst/>
          </a:prstGeom>
          <a:solidFill>
            <a:schemeClr val="accent5">
              <a:lumMod val="50000"/>
            </a:schemeClr>
          </a:solidFill>
          <a:ln w="9525">
            <a:solidFill>
              <a:srgbClr val="FFFF00"/>
            </a:solidFill>
            <a:miter lim="800000"/>
            <a:headEnd/>
            <a:tailEnd/>
          </a:ln>
          <a:effectLst/>
          <a:extLst/>
        </p:spPr>
        <p:txBody>
          <a:bodyPr>
            <a:spAutoFit/>
          </a:bodyPr>
          <a:lstStyle/>
          <a:p>
            <a:pPr>
              <a:spcBef>
                <a:spcPct val="50000"/>
              </a:spcBef>
            </a:pPr>
            <a:r>
              <a:rPr lang="en-US" sz="2000" dirty="0">
                <a:solidFill>
                  <a:schemeClr val="bg1"/>
                </a:solidFill>
                <a:effectLst>
                  <a:outerShdw blurRad="38100" dist="38100" dir="2700000" algn="tl">
                    <a:srgbClr val="000000"/>
                  </a:outerShdw>
                </a:effectLst>
                <a:latin typeface="Verdana" pitchFamily="34" charset="0"/>
              </a:rPr>
              <a:t>Local administrators and policy-makers</a:t>
            </a:r>
          </a:p>
        </p:txBody>
      </p:sp>
      <p:sp>
        <p:nvSpPr>
          <p:cNvPr id="697352" name="Text Box 8"/>
          <p:cNvSpPr txBox="1">
            <a:spLocks noChangeArrowheads="1"/>
          </p:cNvSpPr>
          <p:nvPr/>
        </p:nvSpPr>
        <p:spPr bwMode="auto">
          <a:xfrm>
            <a:off x="3657600" y="4203700"/>
            <a:ext cx="1981200" cy="711200"/>
          </a:xfrm>
          <a:prstGeom prst="rect">
            <a:avLst/>
          </a:prstGeom>
          <a:solidFill>
            <a:schemeClr val="accent5">
              <a:lumMod val="50000"/>
            </a:schemeClr>
          </a:solidFill>
          <a:ln w="9525">
            <a:solidFill>
              <a:srgbClr val="FFFF00"/>
            </a:solidFill>
            <a:miter lim="800000"/>
            <a:headEnd/>
            <a:tailEnd/>
          </a:ln>
          <a:effectLst/>
          <a:extLst/>
        </p:spPr>
        <p:txBody>
          <a:bodyPr>
            <a:spAutoFit/>
          </a:bodyPr>
          <a:lstStyle/>
          <a:p>
            <a:pPr>
              <a:spcBef>
                <a:spcPct val="50000"/>
              </a:spcBef>
            </a:pPr>
            <a:r>
              <a:rPr lang="en-US" sz="2000">
                <a:solidFill>
                  <a:schemeClr val="bg1"/>
                </a:solidFill>
                <a:effectLst>
                  <a:outerShdw blurRad="38100" dist="38100" dir="2700000" algn="tl">
                    <a:srgbClr val="000000"/>
                  </a:outerShdw>
                </a:effectLst>
                <a:latin typeface="Verdana" pitchFamily="34" charset="0"/>
              </a:rPr>
              <a:t>Program Directors</a:t>
            </a:r>
          </a:p>
        </p:txBody>
      </p:sp>
      <p:sp>
        <p:nvSpPr>
          <p:cNvPr id="697353" name="Text Box 9"/>
          <p:cNvSpPr txBox="1">
            <a:spLocks noChangeArrowheads="1"/>
          </p:cNvSpPr>
          <p:nvPr/>
        </p:nvSpPr>
        <p:spPr bwMode="auto">
          <a:xfrm>
            <a:off x="4379698" y="5009356"/>
            <a:ext cx="4114800" cy="771525"/>
          </a:xfrm>
          <a:prstGeom prst="rect">
            <a:avLst/>
          </a:prstGeom>
          <a:solidFill>
            <a:schemeClr val="accent5">
              <a:lumMod val="50000"/>
            </a:schemeClr>
          </a:solidFill>
          <a:ln w="9525">
            <a:solidFill>
              <a:srgbClr val="FFFF00"/>
            </a:solidFill>
            <a:miter lim="800000"/>
            <a:headEnd/>
            <a:tailEnd/>
          </a:ln>
          <a:effectLst/>
          <a:extLst/>
        </p:spPr>
        <p:txBody>
          <a:bodyPr>
            <a:spAutoFit/>
          </a:bodyPr>
          <a:lstStyle/>
          <a:p>
            <a:pPr>
              <a:spcBef>
                <a:spcPct val="50000"/>
              </a:spcBef>
            </a:pPr>
            <a:r>
              <a:rPr lang="en-US" sz="2000">
                <a:solidFill>
                  <a:schemeClr val="bg1"/>
                </a:solidFill>
                <a:effectLst>
                  <a:outerShdw blurRad="38100" dist="38100" dir="2700000" algn="tl">
                    <a:srgbClr val="000000"/>
                  </a:outerShdw>
                </a:effectLst>
                <a:latin typeface="Verdana" pitchFamily="34" charset="0"/>
              </a:rPr>
              <a:t>Teachers, Providers, Early Interventionists, etc.</a:t>
            </a:r>
            <a:r>
              <a:rPr lang="en-US" sz="2400">
                <a:solidFill>
                  <a:schemeClr val="bg1"/>
                </a:solidFill>
                <a:effectLst>
                  <a:outerShdw blurRad="38100" dist="38100" dir="2700000" algn="tl">
                    <a:srgbClr val="000000"/>
                  </a:outerShdw>
                </a:effectLst>
                <a:latin typeface="Verdana" pitchFamily="34" charset="0"/>
              </a:rPr>
              <a:t> </a:t>
            </a:r>
          </a:p>
        </p:txBody>
      </p:sp>
      <p:sp>
        <p:nvSpPr>
          <p:cNvPr id="697354" name="Text Box 10"/>
          <p:cNvSpPr txBox="1">
            <a:spLocks noChangeArrowheads="1"/>
          </p:cNvSpPr>
          <p:nvPr/>
        </p:nvSpPr>
        <p:spPr bwMode="auto">
          <a:xfrm>
            <a:off x="6934200" y="5918196"/>
            <a:ext cx="1981200" cy="466725"/>
          </a:xfrm>
          <a:prstGeom prst="rect">
            <a:avLst/>
          </a:prstGeom>
          <a:solidFill>
            <a:schemeClr val="accent5">
              <a:lumMod val="50000"/>
            </a:schemeClr>
          </a:solidFill>
          <a:ln w="9525">
            <a:solidFill>
              <a:srgbClr val="FFFF00"/>
            </a:solidFill>
            <a:miter lim="800000"/>
            <a:headEnd/>
            <a:tailEnd/>
          </a:ln>
          <a:effectLst/>
          <a:extLst/>
        </p:spPr>
        <p:txBody>
          <a:bodyPr>
            <a:spAutoFit/>
          </a:bodyPr>
          <a:lstStyle/>
          <a:p>
            <a:pPr>
              <a:spcBef>
                <a:spcPct val="50000"/>
              </a:spcBef>
            </a:pPr>
            <a:r>
              <a:rPr lang="en-US" sz="2400" dirty="0">
                <a:solidFill>
                  <a:schemeClr val="bg1"/>
                </a:solidFill>
                <a:effectLst>
                  <a:outerShdw blurRad="38100" dist="38100" dir="2700000" algn="tl">
                    <a:srgbClr val="000000"/>
                  </a:outerShdw>
                </a:effectLst>
                <a:latin typeface="Verdana" pitchFamily="34" charset="0"/>
              </a:rPr>
              <a:t>Families</a:t>
            </a:r>
          </a:p>
        </p:txBody>
      </p:sp>
      <p:sp>
        <p:nvSpPr>
          <p:cNvPr id="697355" name="Text Box 11"/>
          <p:cNvSpPr txBox="1">
            <a:spLocks noChangeArrowheads="1"/>
          </p:cNvSpPr>
          <p:nvPr/>
        </p:nvSpPr>
        <p:spPr bwMode="auto">
          <a:xfrm rot="2293461">
            <a:off x="1905000" y="4876800"/>
            <a:ext cx="2644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solidFill>
                  <a:schemeClr val="bg1"/>
                </a:solidFill>
              </a:rPr>
              <a:t>     </a:t>
            </a:r>
            <a:r>
              <a:rPr lang="en-US" sz="1800">
                <a:solidFill>
                  <a:schemeClr val="bg1"/>
                </a:solidFill>
                <a:latin typeface="Lucida Sans" pitchFamily="34" charset="0"/>
              </a:rPr>
              <a:t>Distance from child</a:t>
            </a:r>
          </a:p>
        </p:txBody>
      </p:sp>
      <p:sp>
        <p:nvSpPr>
          <p:cNvPr id="697356" name="Line 12"/>
          <p:cNvSpPr>
            <a:spLocks noChangeShapeType="1"/>
          </p:cNvSpPr>
          <p:nvPr/>
        </p:nvSpPr>
        <p:spPr bwMode="auto">
          <a:xfrm flipH="1" flipV="1">
            <a:off x="1981200" y="4114800"/>
            <a:ext cx="381000" cy="304800"/>
          </a:xfrm>
          <a:prstGeom prst="line">
            <a:avLst/>
          </a:prstGeom>
          <a:noFill/>
          <a:ln w="28575">
            <a:solidFill>
              <a:srgbClr val="FBF3F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08235463"/>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635000" y="2249424"/>
            <a:ext cx="8077200" cy="3451352"/>
          </a:xfrm>
        </p:spPr>
        <p:txBody>
          <a:bodyPr/>
          <a:lstStyle/>
          <a:p>
            <a:r>
              <a:rPr lang="en-US" sz="2800" dirty="0" smtClean="0"/>
              <a:t>Background on the outcomes</a:t>
            </a:r>
          </a:p>
          <a:p>
            <a:r>
              <a:rPr lang="en-US" sz="2800" dirty="0" smtClean="0"/>
              <a:t>The 3 child outcomes</a:t>
            </a:r>
          </a:p>
          <a:p>
            <a:r>
              <a:rPr lang="en-US" sz="2800" dirty="0" smtClean="0"/>
              <a:t>The 5 family outcomes</a:t>
            </a:r>
          </a:p>
          <a:p>
            <a:pPr marL="400050"/>
            <a:r>
              <a:rPr lang="en-US" sz="2800" dirty="0" smtClean="0"/>
              <a:t>Integrating outcomes </a:t>
            </a:r>
          </a:p>
          <a:p>
            <a:pPr marL="400050"/>
            <a:r>
              <a:rPr lang="en-US" sz="2800" dirty="0" smtClean="0"/>
              <a:t>How are we doing nationally</a:t>
            </a:r>
          </a:p>
          <a:p>
            <a:pPr lvl="1"/>
            <a:endParaRPr lang="en-US" sz="2000" dirty="0" smtClean="0"/>
          </a:p>
        </p:txBody>
      </p:sp>
      <p:sp>
        <p:nvSpPr>
          <p:cNvPr id="4" name="Slide Number Placeholder 3"/>
          <p:cNvSpPr>
            <a:spLocks noGrp="1"/>
          </p:cNvSpPr>
          <p:nvPr>
            <p:ph type="sldNum" sz="quarter" idx="10"/>
          </p:nvPr>
        </p:nvSpPr>
        <p:spPr/>
        <p:txBody>
          <a:bodyPr/>
          <a:lstStyle/>
          <a:p>
            <a:pPr>
              <a:defRPr/>
            </a:pPr>
            <a:fld id="{1BC0DA7E-46CF-49FF-9E3B-6C99ED157E0F}" type="slidenum">
              <a:rPr lang="en-US" smtClean="0"/>
              <a:pPr>
                <a:defRPr/>
              </a:pPr>
              <a:t>2</a:t>
            </a:fld>
            <a:endParaRPr lang="en-US" dirty="0"/>
          </a:p>
        </p:txBody>
      </p:sp>
      <p:sp>
        <p:nvSpPr>
          <p:cNvPr id="3" name="Footer Placeholder 2"/>
          <p:cNvSpPr>
            <a:spLocks noGrp="1"/>
          </p:cNvSpPr>
          <p:nvPr>
            <p:ph type="ftr" sz="quarter" idx="11"/>
          </p:nvPr>
        </p:nvSpPr>
        <p:spPr/>
        <p:txBody>
          <a:bodyPr/>
          <a:lstStyle/>
          <a:p>
            <a:pPr>
              <a:defRPr/>
            </a:pPr>
            <a:r>
              <a:rPr lang="en-US" smtClean="0"/>
              <a:t>Early Childhood Outcomes Center</a:t>
            </a:r>
            <a:endParaRPr lang="en-US"/>
          </a:p>
        </p:txBody>
      </p:sp>
      <p:pic>
        <p:nvPicPr>
          <p:cNvPr id="86018" name="Picture 2" descr="https://encrypted-tbn2.gstatic.com/images?q=tbn:ANd9GcTAYfN5ADVw6VTRzRN_lFR8mJnL6tH4qxO-FE6HsbnU1M24Syxx"/>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56275" y="3517900"/>
            <a:ext cx="2818974" cy="2257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143000"/>
          </a:xfrm>
        </p:spPr>
        <p:txBody>
          <a:bodyPr/>
          <a:lstStyle/>
          <a:p>
            <a:r>
              <a:rPr lang="en-US" dirty="0" smtClean="0"/>
              <a:t>What are these?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71252821"/>
              </p:ext>
            </p:extLst>
          </p:nvPr>
        </p:nvGraphicFramePr>
        <p:xfrm>
          <a:off x="1612900" y="2819400"/>
          <a:ext cx="5410200" cy="3108960"/>
        </p:xfrm>
        <a:graphic>
          <a:graphicData uri="http://schemas.openxmlformats.org/drawingml/2006/table">
            <a:tbl>
              <a:tblPr firstRow="1" bandRow="1">
                <a:tableStyleId>{5940675A-B579-460E-94D1-54222C63F5DA}</a:tableStyleId>
              </a:tblPr>
              <a:tblGrid>
                <a:gridCol w="2705100"/>
                <a:gridCol w="2705100"/>
              </a:tblGrid>
              <a:tr h="1447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15,</a:t>
                      </a:r>
                      <a:r>
                        <a:rPr lang="en-US" sz="3200" baseline="0" dirty="0" smtClean="0"/>
                        <a:t>162</a:t>
                      </a:r>
                      <a:endParaRPr lang="en-US" sz="3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7,508,214</a:t>
                      </a:r>
                    </a:p>
                    <a:p>
                      <a:pPr algn="ctr"/>
                      <a:endParaRPr lang="en-US" sz="32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16,662</a:t>
                      </a:r>
                    </a:p>
                    <a:p>
                      <a:pPr algn="ctr"/>
                      <a:endParaRPr lang="en-US" sz="3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9,701,776</a:t>
                      </a:r>
                    </a:p>
                    <a:p>
                      <a:pPr algn="ctr"/>
                      <a:endParaRPr lang="en-US" sz="3200" dirty="0"/>
                    </a:p>
                  </a:txBody>
                  <a:tcPr/>
                </a:tc>
              </a:tr>
            </a:tbl>
          </a:graphicData>
        </a:graphic>
      </p:graphicFrame>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20</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3821321206"/>
      </p:ext>
    </p:extLst>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143000"/>
          </a:xfrm>
        </p:spPr>
        <p:txBody>
          <a:bodyPr/>
          <a:lstStyle/>
          <a:p>
            <a:r>
              <a:rPr lang="en-US" dirty="0" smtClean="0"/>
              <a:t>What are these?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9902652"/>
              </p:ext>
            </p:extLst>
          </p:nvPr>
        </p:nvGraphicFramePr>
        <p:xfrm>
          <a:off x="2012950" y="2095500"/>
          <a:ext cx="5410200" cy="4170828"/>
        </p:xfrm>
        <a:graphic>
          <a:graphicData uri="http://schemas.openxmlformats.org/drawingml/2006/table">
            <a:tbl>
              <a:tblPr firstRow="1" bandRow="1">
                <a:tableStyleId>{5940675A-B579-460E-94D1-54222C63F5DA}</a:tableStyleId>
              </a:tblPr>
              <a:tblGrid>
                <a:gridCol w="2705100"/>
                <a:gridCol w="2705100"/>
              </a:tblGrid>
              <a:tr h="16089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Part C child count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Part C federal allocation</a:t>
                      </a:r>
                    </a:p>
                    <a:p>
                      <a:pPr algn="ctr"/>
                      <a:endParaRPr lang="en-US" sz="2800" dirty="0" smtClean="0"/>
                    </a:p>
                  </a:txBody>
                  <a:tcPr/>
                </a:tc>
              </a:tr>
              <a:tr h="23725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Pt. B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preschool child count</a:t>
                      </a:r>
                      <a:endParaRPr lang="en-US" sz="3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Part B preschool federal allocation</a:t>
                      </a:r>
                      <a:endParaRPr lang="en-US" sz="2800" dirty="0"/>
                    </a:p>
                  </a:txBody>
                  <a:tcPr/>
                </a:tc>
              </a:tr>
            </a:tbl>
          </a:graphicData>
        </a:graphic>
      </p:graphicFrame>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21</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767170411"/>
      </p:ext>
    </p:extLst>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5">
            <a:lumMod val="50000"/>
          </a:schemeClr>
        </a:solidFill>
        <a:effectLst/>
      </p:bgPr>
    </p:bg>
    <p:spTree>
      <p:nvGrpSpPr>
        <p:cNvPr id="1" name=""/>
        <p:cNvGrpSpPr/>
        <p:nvPr/>
      </p:nvGrpSpPr>
      <p:grpSpPr>
        <a:xfrm>
          <a:off x="0" y="0"/>
          <a:ext cx="0" cy="0"/>
          <a:chOff x="0" y="0"/>
          <a:chExt cx="0" cy="0"/>
        </a:xfrm>
      </p:grpSpPr>
      <p:sp>
        <p:nvSpPr>
          <p:cNvPr id="941090" name="Line 34"/>
          <p:cNvSpPr>
            <a:spLocks noChangeShapeType="1"/>
          </p:cNvSpPr>
          <p:nvPr/>
        </p:nvSpPr>
        <p:spPr bwMode="auto">
          <a:xfrm flipV="1">
            <a:off x="2819400" y="4191000"/>
            <a:ext cx="0" cy="1447800"/>
          </a:xfrm>
          <a:prstGeom prst="line">
            <a:avLst/>
          </a:prstGeom>
          <a:noFill/>
          <a:ln w="12700">
            <a:solidFill>
              <a:schemeClr val="bg1"/>
            </a:solidFill>
            <a:round/>
            <a:headEnd/>
            <a:tailEnd type="triangle" w="med" len="med"/>
          </a:ln>
          <a:effectLst/>
        </p:spPr>
        <p:txBody>
          <a:bodyPr/>
          <a:lstStyle/>
          <a:p>
            <a:endParaRPr lang="en-US"/>
          </a:p>
        </p:txBody>
      </p:sp>
      <p:sp>
        <p:nvSpPr>
          <p:cNvPr id="941093" name="Oval 37"/>
          <p:cNvSpPr>
            <a:spLocks noChangeArrowheads="1"/>
          </p:cNvSpPr>
          <p:nvPr/>
        </p:nvSpPr>
        <p:spPr bwMode="auto">
          <a:xfrm>
            <a:off x="914400" y="4414620"/>
            <a:ext cx="2286000" cy="762000"/>
          </a:xfrm>
          <a:prstGeom prst="ellipse">
            <a:avLst/>
          </a:prstGeom>
          <a:solidFill>
            <a:srgbClr val="FFE7E7"/>
          </a:solidFill>
          <a:ln w="9525">
            <a:solidFill>
              <a:schemeClr val="bg1"/>
            </a:solidFill>
            <a:round/>
            <a:headEnd/>
            <a:tailEnd/>
          </a:ln>
          <a:effectLst/>
        </p:spPr>
        <p:txBody>
          <a:bodyPr wrap="none" anchor="ctr"/>
          <a:lstStyle/>
          <a:p>
            <a:endParaRPr lang="en-US"/>
          </a:p>
        </p:txBody>
      </p:sp>
      <p:sp>
        <p:nvSpPr>
          <p:cNvPr id="941094" name="Text Box 38"/>
          <p:cNvSpPr txBox="1">
            <a:spLocks noChangeArrowheads="1"/>
          </p:cNvSpPr>
          <p:nvPr/>
        </p:nvSpPr>
        <p:spPr bwMode="auto">
          <a:xfrm>
            <a:off x="647700" y="4591050"/>
            <a:ext cx="2743200" cy="336550"/>
          </a:xfrm>
          <a:prstGeom prst="rect">
            <a:avLst/>
          </a:prstGeom>
          <a:noFill/>
          <a:ln w="9525">
            <a:noFill/>
            <a:miter lim="800000"/>
            <a:headEnd/>
            <a:tailEnd/>
          </a:ln>
          <a:effectLst/>
        </p:spPr>
        <p:txBody>
          <a:bodyPr>
            <a:spAutoFit/>
          </a:bodyPr>
          <a:lstStyle/>
          <a:p>
            <a:pPr>
              <a:spcBef>
                <a:spcPct val="50000"/>
              </a:spcBef>
            </a:pPr>
            <a:r>
              <a:rPr lang="en-US" sz="1600" b="1" dirty="0">
                <a:solidFill>
                  <a:schemeClr val="bg1"/>
                </a:solidFill>
                <a:latin typeface="Tahoma" pitchFamily="34" charset="0"/>
              </a:rPr>
              <a:t>    </a:t>
            </a:r>
            <a:r>
              <a:rPr lang="en-US" sz="1600" dirty="0">
                <a:solidFill>
                  <a:schemeClr val="accent6">
                    <a:lumMod val="75000"/>
                  </a:schemeClr>
                </a:solidFill>
                <a:latin typeface="Tahoma" pitchFamily="34" charset="0"/>
              </a:rPr>
              <a:t>Strong Leadership</a:t>
            </a:r>
          </a:p>
        </p:txBody>
      </p:sp>
      <p:sp>
        <p:nvSpPr>
          <p:cNvPr id="941058" name="Line 2"/>
          <p:cNvSpPr>
            <a:spLocks noChangeShapeType="1"/>
          </p:cNvSpPr>
          <p:nvPr/>
        </p:nvSpPr>
        <p:spPr bwMode="auto">
          <a:xfrm flipV="1">
            <a:off x="4267200" y="4191000"/>
            <a:ext cx="304800" cy="1447800"/>
          </a:xfrm>
          <a:prstGeom prst="line">
            <a:avLst/>
          </a:prstGeom>
          <a:noFill/>
          <a:ln w="9525">
            <a:solidFill>
              <a:schemeClr val="bg1">
                <a:lumMod val="95000"/>
              </a:schemeClr>
            </a:solidFill>
            <a:round/>
            <a:headEnd/>
            <a:tailEnd type="triangle" w="med" len="med"/>
          </a:ln>
          <a:effectLst/>
        </p:spPr>
        <p:txBody>
          <a:bodyPr/>
          <a:lstStyle/>
          <a:p>
            <a:endParaRPr lang="en-US"/>
          </a:p>
        </p:txBody>
      </p:sp>
      <p:sp>
        <p:nvSpPr>
          <p:cNvPr id="941059" name="Rectangle 3"/>
          <p:cNvSpPr>
            <a:spLocks noGrp="1" noChangeArrowheads="1"/>
          </p:cNvSpPr>
          <p:nvPr>
            <p:ph type="title"/>
          </p:nvPr>
        </p:nvSpPr>
        <p:spPr>
          <a:xfrm>
            <a:off x="633412" y="362367"/>
            <a:ext cx="8029575" cy="1143000"/>
          </a:xfrm>
        </p:spPr>
        <p:txBody>
          <a:bodyPr>
            <a:normAutofit fontScale="90000"/>
          </a:bodyPr>
          <a:lstStyle/>
          <a:p>
            <a:pPr algn="ctr"/>
            <a:r>
              <a:rPr lang="en-US" b="1" dirty="0">
                <a:solidFill>
                  <a:schemeClr val="bg1"/>
                </a:solidFill>
              </a:rPr>
              <a:t>System for Producing Good Child and Family Outcomes</a:t>
            </a:r>
          </a:p>
        </p:txBody>
      </p:sp>
      <p:sp>
        <p:nvSpPr>
          <p:cNvPr id="941060" name="Text Box 4"/>
          <p:cNvSpPr txBox="1">
            <a:spLocks noChangeArrowheads="1"/>
          </p:cNvSpPr>
          <p:nvPr/>
        </p:nvSpPr>
        <p:spPr bwMode="auto">
          <a:xfrm>
            <a:off x="152400" y="3124200"/>
            <a:ext cx="1600200" cy="935038"/>
          </a:xfrm>
          <a:prstGeom prst="rect">
            <a:avLst/>
          </a:prstGeom>
          <a:solidFill>
            <a:schemeClr val="accent1"/>
          </a:solidFill>
          <a:ln w="19050">
            <a:solidFill>
              <a:srgbClr val="FFAA2D"/>
            </a:solidFill>
            <a:miter lim="800000"/>
            <a:headEnd/>
            <a:tailEnd/>
          </a:ln>
          <a:effectLst/>
        </p:spPr>
        <p:txBody>
          <a:bodyPr>
            <a:spAutoFit/>
          </a:bodyPr>
          <a:lstStyle/>
          <a:p>
            <a:pPr algn="ctr">
              <a:spcBef>
                <a:spcPct val="50000"/>
              </a:spcBef>
            </a:pPr>
            <a:r>
              <a:rPr lang="en-US" sz="1800" dirty="0">
                <a:solidFill>
                  <a:schemeClr val="accent6">
                    <a:lumMod val="75000"/>
                  </a:schemeClr>
                </a:solidFill>
                <a:latin typeface="Tahoma" pitchFamily="34" charset="0"/>
              </a:rPr>
              <a:t>Good Federal policies and programs</a:t>
            </a:r>
          </a:p>
        </p:txBody>
      </p:sp>
      <p:sp>
        <p:nvSpPr>
          <p:cNvPr id="941061" name="Text Box 5"/>
          <p:cNvSpPr txBox="1">
            <a:spLocks noChangeArrowheads="1"/>
          </p:cNvSpPr>
          <p:nvPr/>
        </p:nvSpPr>
        <p:spPr bwMode="auto">
          <a:xfrm>
            <a:off x="1981200" y="3124200"/>
            <a:ext cx="1524000" cy="928688"/>
          </a:xfrm>
          <a:prstGeom prst="rect">
            <a:avLst/>
          </a:prstGeom>
          <a:solidFill>
            <a:schemeClr val="accent5">
              <a:lumMod val="90000"/>
            </a:schemeClr>
          </a:solidFill>
          <a:ln w="12700">
            <a:solidFill>
              <a:srgbClr val="FFAA2D"/>
            </a:solidFill>
            <a:miter lim="800000"/>
            <a:headEnd/>
            <a:tailEnd/>
          </a:ln>
          <a:effectLst/>
        </p:spPr>
        <p:txBody>
          <a:bodyPr>
            <a:spAutoFit/>
          </a:bodyPr>
          <a:lstStyle/>
          <a:p>
            <a:pPr algn="ctr">
              <a:spcBef>
                <a:spcPct val="50000"/>
              </a:spcBef>
            </a:pPr>
            <a:r>
              <a:rPr lang="en-US" sz="1800" dirty="0">
                <a:solidFill>
                  <a:schemeClr val="accent6">
                    <a:lumMod val="75000"/>
                  </a:schemeClr>
                </a:solidFill>
                <a:latin typeface="Tahoma" pitchFamily="34" charset="0"/>
              </a:rPr>
              <a:t>Good State policies and programs</a:t>
            </a:r>
          </a:p>
        </p:txBody>
      </p:sp>
      <p:sp>
        <p:nvSpPr>
          <p:cNvPr id="941062" name="Text Box 6"/>
          <p:cNvSpPr txBox="1">
            <a:spLocks noChangeArrowheads="1"/>
          </p:cNvSpPr>
          <p:nvPr/>
        </p:nvSpPr>
        <p:spPr bwMode="auto">
          <a:xfrm>
            <a:off x="5486400" y="2971800"/>
            <a:ext cx="1752600" cy="1939925"/>
          </a:xfrm>
          <a:prstGeom prst="rect">
            <a:avLst/>
          </a:prstGeom>
          <a:solidFill>
            <a:srgbClr val="FFCC99"/>
          </a:solidFill>
          <a:ln w="19050">
            <a:solidFill>
              <a:schemeClr val="accent6">
                <a:lumMod val="20000"/>
                <a:lumOff val="80000"/>
              </a:schemeClr>
            </a:solidFill>
            <a:miter lim="800000"/>
            <a:headEnd/>
            <a:tailEnd/>
          </a:ln>
          <a:effectLst/>
        </p:spPr>
        <p:txBody>
          <a:bodyPr>
            <a:spAutoFit/>
          </a:bodyPr>
          <a:lstStyle/>
          <a:p>
            <a:pPr algn="ctr">
              <a:spcBef>
                <a:spcPct val="50000"/>
              </a:spcBef>
            </a:pPr>
            <a:r>
              <a:rPr lang="en-US" sz="2000" dirty="0">
                <a:solidFill>
                  <a:schemeClr val="accent6">
                    <a:lumMod val="75000"/>
                  </a:schemeClr>
                </a:solidFill>
                <a:latin typeface="Tahoma" pitchFamily="34" charset="0"/>
              </a:rPr>
              <a:t>High quality services and supports for children 0-5 and their families</a:t>
            </a:r>
          </a:p>
        </p:txBody>
      </p:sp>
      <p:sp>
        <p:nvSpPr>
          <p:cNvPr id="941063" name="Text Box 7"/>
          <p:cNvSpPr txBox="1">
            <a:spLocks noChangeArrowheads="1"/>
          </p:cNvSpPr>
          <p:nvPr/>
        </p:nvSpPr>
        <p:spPr bwMode="auto">
          <a:xfrm>
            <a:off x="7543800" y="2895600"/>
            <a:ext cx="1371600" cy="1978025"/>
          </a:xfrm>
          <a:prstGeom prst="rect">
            <a:avLst/>
          </a:prstGeom>
          <a:solidFill>
            <a:srgbClr val="FFCC99"/>
          </a:solidFill>
          <a:ln w="57150">
            <a:solidFill>
              <a:schemeClr val="accent6">
                <a:lumMod val="20000"/>
                <a:lumOff val="80000"/>
              </a:schemeClr>
            </a:solidFill>
            <a:miter lim="800000"/>
            <a:headEnd/>
            <a:tailEnd/>
          </a:ln>
          <a:effectLst/>
        </p:spPr>
        <p:txBody>
          <a:bodyPr>
            <a:spAutoFit/>
          </a:bodyPr>
          <a:lstStyle/>
          <a:p>
            <a:pPr algn="ctr">
              <a:spcBef>
                <a:spcPct val="50000"/>
              </a:spcBef>
            </a:pPr>
            <a:r>
              <a:rPr lang="en-US" sz="2000" dirty="0">
                <a:solidFill>
                  <a:schemeClr val="accent6">
                    <a:lumMod val="75000"/>
                  </a:schemeClr>
                </a:solidFill>
                <a:latin typeface="Tahoma" pitchFamily="34" charset="0"/>
              </a:rPr>
              <a:t>Good outcomes for children and families</a:t>
            </a:r>
          </a:p>
        </p:txBody>
      </p:sp>
      <p:sp>
        <p:nvSpPr>
          <p:cNvPr id="941064" name="AutoShape 8"/>
          <p:cNvSpPr>
            <a:spLocks noChangeArrowheads="1"/>
          </p:cNvSpPr>
          <p:nvPr/>
        </p:nvSpPr>
        <p:spPr bwMode="auto">
          <a:xfrm>
            <a:off x="1752600" y="3810000"/>
            <a:ext cx="228600" cy="152400"/>
          </a:xfrm>
          <a:prstGeom prst="rightArrow">
            <a:avLst>
              <a:gd name="adj1" fmla="val 50000"/>
              <a:gd name="adj2" fmla="val 37500"/>
            </a:avLst>
          </a:prstGeom>
          <a:solidFill>
            <a:schemeClr val="accent2"/>
          </a:solidFill>
          <a:ln w="9525">
            <a:solidFill>
              <a:schemeClr val="tx1"/>
            </a:solidFill>
            <a:miter lim="800000"/>
            <a:headEnd/>
            <a:tailEnd/>
          </a:ln>
          <a:effectLst/>
        </p:spPr>
        <p:txBody>
          <a:bodyPr wrap="none" anchor="ctr"/>
          <a:lstStyle/>
          <a:p>
            <a:endParaRPr lang="en-US"/>
          </a:p>
        </p:txBody>
      </p:sp>
      <p:sp>
        <p:nvSpPr>
          <p:cNvPr id="941065" name="AutoShape 9"/>
          <p:cNvSpPr>
            <a:spLocks noChangeArrowheads="1"/>
          </p:cNvSpPr>
          <p:nvPr/>
        </p:nvSpPr>
        <p:spPr bwMode="auto">
          <a:xfrm>
            <a:off x="3505200" y="3810000"/>
            <a:ext cx="228600" cy="152400"/>
          </a:xfrm>
          <a:prstGeom prst="rightArrow">
            <a:avLst>
              <a:gd name="adj1" fmla="val 50000"/>
              <a:gd name="adj2" fmla="val 37500"/>
            </a:avLst>
          </a:prstGeom>
          <a:solidFill>
            <a:schemeClr val="accent2"/>
          </a:solidFill>
          <a:ln w="9525">
            <a:solidFill>
              <a:schemeClr val="tx1"/>
            </a:solidFill>
            <a:miter lim="800000"/>
            <a:headEnd/>
            <a:tailEnd/>
          </a:ln>
          <a:effectLst/>
        </p:spPr>
        <p:txBody>
          <a:bodyPr wrap="none" anchor="ctr"/>
          <a:lstStyle/>
          <a:p>
            <a:endParaRPr lang="en-US"/>
          </a:p>
        </p:txBody>
      </p:sp>
      <p:sp>
        <p:nvSpPr>
          <p:cNvPr id="941066" name="AutoShape 10"/>
          <p:cNvSpPr>
            <a:spLocks noChangeArrowheads="1"/>
          </p:cNvSpPr>
          <p:nvPr/>
        </p:nvSpPr>
        <p:spPr bwMode="auto">
          <a:xfrm>
            <a:off x="5257800" y="3810000"/>
            <a:ext cx="304800" cy="152400"/>
          </a:xfrm>
          <a:prstGeom prst="rightArrow">
            <a:avLst>
              <a:gd name="adj1" fmla="val 50000"/>
              <a:gd name="adj2" fmla="val 50000"/>
            </a:avLst>
          </a:prstGeom>
          <a:solidFill>
            <a:schemeClr val="accent2"/>
          </a:solidFill>
          <a:ln w="9525">
            <a:solidFill>
              <a:schemeClr val="tx1"/>
            </a:solidFill>
            <a:miter lim="800000"/>
            <a:headEnd/>
            <a:tailEnd/>
          </a:ln>
          <a:effectLst/>
        </p:spPr>
        <p:txBody>
          <a:bodyPr wrap="none" anchor="ctr"/>
          <a:lstStyle/>
          <a:p>
            <a:endParaRPr lang="en-US"/>
          </a:p>
        </p:txBody>
      </p:sp>
      <p:sp>
        <p:nvSpPr>
          <p:cNvPr id="941067" name="AutoShape 11"/>
          <p:cNvSpPr>
            <a:spLocks noChangeArrowheads="1"/>
          </p:cNvSpPr>
          <p:nvPr/>
        </p:nvSpPr>
        <p:spPr bwMode="auto">
          <a:xfrm>
            <a:off x="7239000" y="3810000"/>
            <a:ext cx="304800" cy="152400"/>
          </a:xfrm>
          <a:prstGeom prst="rightArrow">
            <a:avLst>
              <a:gd name="adj1" fmla="val 50000"/>
              <a:gd name="adj2" fmla="val 50000"/>
            </a:avLst>
          </a:prstGeom>
          <a:solidFill>
            <a:schemeClr val="accent2"/>
          </a:solidFill>
          <a:ln w="9525">
            <a:solidFill>
              <a:schemeClr val="tx1"/>
            </a:solidFill>
            <a:miter lim="800000"/>
            <a:headEnd/>
            <a:tailEnd/>
          </a:ln>
          <a:effectLst/>
        </p:spPr>
        <p:txBody>
          <a:bodyPr wrap="none" anchor="ctr"/>
          <a:lstStyle/>
          <a:p>
            <a:endParaRPr lang="en-US"/>
          </a:p>
        </p:txBody>
      </p:sp>
      <p:sp>
        <p:nvSpPr>
          <p:cNvPr id="941068" name="Line 12"/>
          <p:cNvSpPr>
            <a:spLocks noChangeShapeType="1"/>
          </p:cNvSpPr>
          <p:nvPr/>
        </p:nvSpPr>
        <p:spPr bwMode="auto">
          <a:xfrm flipV="1">
            <a:off x="5029200" y="4495800"/>
            <a:ext cx="304800" cy="228600"/>
          </a:xfrm>
          <a:prstGeom prst="line">
            <a:avLst/>
          </a:prstGeom>
          <a:noFill/>
          <a:ln w="9525">
            <a:solidFill>
              <a:schemeClr val="bg1"/>
            </a:solidFill>
            <a:round/>
            <a:headEnd/>
            <a:tailEnd type="triangle" w="med" len="med"/>
          </a:ln>
          <a:effectLst/>
        </p:spPr>
        <p:txBody>
          <a:bodyPr/>
          <a:lstStyle/>
          <a:p>
            <a:endParaRPr lang="en-US"/>
          </a:p>
        </p:txBody>
      </p:sp>
      <p:sp>
        <p:nvSpPr>
          <p:cNvPr id="941069" name="Text Box 13"/>
          <p:cNvSpPr txBox="1">
            <a:spLocks noChangeArrowheads="1"/>
          </p:cNvSpPr>
          <p:nvPr/>
        </p:nvSpPr>
        <p:spPr bwMode="auto">
          <a:xfrm>
            <a:off x="3733800" y="3124200"/>
            <a:ext cx="1524000" cy="1016000"/>
          </a:xfrm>
          <a:prstGeom prst="rect">
            <a:avLst/>
          </a:prstGeom>
          <a:solidFill>
            <a:schemeClr val="accent5">
              <a:lumMod val="90000"/>
            </a:schemeClr>
          </a:solidFill>
          <a:ln w="9525">
            <a:solidFill>
              <a:srgbClr val="FFC000"/>
            </a:solidFill>
            <a:miter lim="800000"/>
            <a:headEnd/>
            <a:tailEnd/>
          </a:ln>
          <a:effectLst/>
        </p:spPr>
        <p:txBody>
          <a:bodyPr>
            <a:spAutoFit/>
          </a:bodyPr>
          <a:lstStyle/>
          <a:p>
            <a:pPr algn="ctr">
              <a:spcBef>
                <a:spcPct val="50000"/>
              </a:spcBef>
            </a:pPr>
            <a:r>
              <a:rPr lang="en-US" sz="2000" dirty="0">
                <a:solidFill>
                  <a:schemeClr val="accent6">
                    <a:lumMod val="75000"/>
                  </a:schemeClr>
                </a:solidFill>
                <a:latin typeface="Tahoma" pitchFamily="34" charset="0"/>
              </a:rPr>
              <a:t>Good Local policies and programs</a:t>
            </a:r>
          </a:p>
        </p:txBody>
      </p:sp>
      <p:sp>
        <p:nvSpPr>
          <p:cNvPr id="941070" name="Oval 14"/>
          <p:cNvSpPr>
            <a:spLocks noChangeArrowheads="1"/>
          </p:cNvSpPr>
          <p:nvPr/>
        </p:nvSpPr>
        <p:spPr bwMode="auto">
          <a:xfrm>
            <a:off x="1905000" y="2133600"/>
            <a:ext cx="2667000" cy="838200"/>
          </a:xfrm>
          <a:prstGeom prst="ellipse">
            <a:avLst/>
          </a:prstGeom>
          <a:solidFill>
            <a:srgbClr val="FFE7E7"/>
          </a:solidFill>
          <a:ln w="9525">
            <a:solidFill>
              <a:schemeClr val="accent6">
                <a:lumMod val="20000"/>
                <a:lumOff val="80000"/>
              </a:schemeClr>
            </a:solidFill>
            <a:round/>
            <a:headEnd/>
            <a:tailEnd/>
          </a:ln>
          <a:effectLst/>
        </p:spPr>
        <p:txBody>
          <a:bodyPr wrap="none" anchor="ctr"/>
          <a:lstStyle/>
          <a:p>
            <a:endParaRPr lang="en-US"/>
          </a:p>
        </p:txBody>
      </p:sp>
      <p:sp>
        <p:nvSpPr>
          <p:cNvPr id="941071" name="Line 15"/>
          <p:cNvSpPr>
            <a:spLocks noChangeShapeType="1"/>
          </p:cNvSpPr>
          <p:nvPr/>
        </p:nvSpPr>
        <p:spPr bwMode="auto">
          <a:xfrm>
            <a:off x="6477000" y="2590800"/>
            <a:ext cx="457200" cy="304800"/>
          </a:xfrm>
          <a:prstGeom prst="line">
            <a:avLst/>
          </a:prstGeom>
          <a:noFill/>
          <a:ln w="9525">
            <a:solidFill>
              <a:schemeClr val="bg1"/>
            </a:solidFill>
            <a:round/>
            <a:headEnd/>
            <a:tailEnd type="triangle" w="med" len="med"/>
          </a:ln>
          <a:effectLst/>
        </p:spPr>
        <p:txBody>
          <a:bodyPr/>
          <a:lstStyle/>
          <a:p>
            <a:endParaRPr lang="en-US"/>
          </a:p>
        </p:txBody>
      </p:sp>
      <p:sp>
        <p:nvSpPr>
          <p:cNvPr id="941072" name="Line 16"/>
          <p:cNvSpPr>
            <a:spLocks noChangeShapeType="1"/>
          </p:cNvSpPr>
          <p:nvPr/>
        </p:nvSpPr>
        <p:spPr bwMode="auto">
          <a:xfrm flipV="1">
            <a:off x="3200400" y="4267200"/>
            <a:ext cx="381000" cy="304800"/>
          </a:xfrm>
          <a:prstGeom prst="line">
            <a:avLst/>
          </a:prstGeom>
          <a:noFill/>
          <a:ln w="9525">
            <a:solidFill>
              <a:schemeClr val="bg1"/>
            </a:solidFill>
            <a:round/>
            <a:headEnd/>
            <a:tailEnd type="triangle" w="med" len="med"/>
          </a:ln>
          <a:effectLst/>
        </p:spPr>
        <p:txBody>
          <a:bodyPr/>
          <a:lstStyle/>
          <a:p>
            <a:endParaRPr lang="en-US"/>
          </a:p>
        </p:txBody>
      </p:sp>
      <p:sp>
        <p:nvSpPr>
          <p:cNvPr id="941073" name="Line 17"/>
          <p:cNvSpPr>
            <a:spLocks noChangeShapeType="1"/>
          </p:cNvSpPr>
          <p:nvPr/>
        </p:nvSpPr>
        <p:spPr bwMode="auto">
          <a:xfrm flipH="1" flipV="1">
            <a:off x="1066800" y="4191000"/>
            <a:ext cx="228600" cy="228600"/>
          </a:xfrm>
          <a:prstGeom prst="line">
            <a:avLst/>
          </a:prstGeom>
          <a:noFill/>
          <a:ln w="9525">
            <a:solidFill>
              <a:schemeClr val="bg1"/>
            </a:solidFill>
            <a:round/>
            <a:headEnd/>
            <a:tailEnd type="triangle" w="med" len="med"/>
          </a:ln>
          <a:effectLst/>
        </p:spPr>
        <p:txBody>
          <a:bodyPr/>
          <a:lstStyle/>
          <a:p>
            <a:endParaRPr lang="en-US"/>
          </a:p>
        </p:txBody>
      </p:sp>
      <p:sp>
        <p:nvSpPr>
          <p:cNvPr id="941074" name="Line 18"/>
          <p:cNvSpPr>
            <a:spLocks noChangeShapeType="1"/>
          </p:cNvSpPr>
          <p:nvPr/>
        </p:nvSpPr>
        <p:spPr bwMode="auto">
          <a:xfrm flipV="1">
            <a:off x="2514600" y="4114800"/>
            <a:ext cx="0" cy="228600"/>
          </a:xfrm>
          <a:prstGeom prst="line">
            <a:avLst/>
          </a:prstGeom>
          <a:noFill/>
          <a:ln w="9525">
            <a:solidFill>
              <a:schemeClr val="bg1"/>
            </a:solidFill>
            <a:round/>
            <a:headEnd/>
            <a:tailEnd type="triangle" w="med" len="med"/>
          </a:ln>
          <a:effectLst/>
        </p:spPr>
        <p:txBody>
          <a:bodyPr/>
          <a:lstStyle/>
          <a:p>
            <a:endParaRPr lang="en-US"/>
          </a:p>
        </p:txBody>
      </p:sp>
      <p:sp>
        <p:nvSpPr>
          <p:cNvPr id="941075" name="Oval 19"/>
          <p:cNvSpPr>
            <a:spLocks noChangeArrowheads="1"/>
          </p:cNvSpPr>
          <p:nvPr/>
        </p:nvSpPr>
        <p:spPr bwMode="auto">
          <a:xfrm>
            <a:off x="1028700" y="5655677"/>
            <a:ext cx="3581400" cy="762000"/>
          </a:xfrm>
          <a:prstGeom prst="ellipse">
            <a:avLst/>
          </a:prstGeom>
          <a:solidFill>
            <a:srgbClr val="FFE7E7"/>
          </a:solidFill>
          <a:ln w="9525">
            <a:solidFill>
              <a:schemeClr val="bg1"/>
            </a:solidFill>
            <a:round/>
            <a:headEnd/>
            <a:tailEnd/>
          </a:ln>
          <a:effectLst/>
        </p:spPr>
        <p:txBody>
          <a:bodyPr wrap="none" anchor="ctr"/>
          <a:lstStyle/>
          <a:p>
            <a:endParaRPr lang="en-US"/>
          </a:p>
        </p:txBody>
      </p:sp>
      <p:sp>
        <p:nvSpPr>
          <p:cNvPr id="941076" name="Text Box 20"/>
          <p:cNvSpPr txBox="1">
            <a:spLocks noChangeArrowheads="1"/>
          </p:cNvSpPr>
          <p:nvPr/>
        </p:nvSpPr>
        <p:spPr bwMode="auto">
          <a:xfrm>
            <a:off x="1066800" y="5867400"/>
            <a:ext cx="3657600" cy="338554"/>
          </a:xfrm>
          <a:prstGeom prst="rect">
            <a:avLst/>
          </a:prstGeom>
          <a:noFill/>
          <a:ln w="9525">
            <a:noFill/>
            <a:miter lim="800000"/>
            <a:headEnd/>
            <a:tailEnd/>
          </a:ln>
          <a:effectLst/>
        </p:spPr>
        <p:txBody>
          <a:bodyPr>
            <a:spAutoFit/>
          </a:bodyPr>
          <a:lstStyle/>
          <a:p>
            <a:pPr>
              <a:spcBef>
                <a:spcPct val="50000"/>
              </a:spcBef>
            </a:pPr>
            <a:r>
              <a:rPr lang="en-US" sz="1600" dirty="0">
                <a:solidFill>
                  <a:schemeClr val="accent6">
                    <a:lumMod val="75000"/>
                  </a:schemeClr>
                </a:solidFill>
                <a:latin typeface="Tahoma" pitchFamily="34" charset="0"/>
              </a:rPr>
              <a:t>Information infrastructure</a:t>
            </a:r>
          </a:p>
        </p:txBody>
      </p:sp>
      <p:sp>
        <p:nvSpPr>
          <p:cNvPr id="941077" name="Oval 21"/>
          <p:cNvSpPr>
            <a:spLocks noChangeArrowheads="1"/>
          </p:cNvSpPr>
          <p:nvPr/>
        </p:nvSpPr>
        <p:spPr bwMode="auto">
          <a:xfrm>
            <a:off x="441325" y="1530767"/>
            <a:ext cx="1676400" cy="685800"/>
          </a:xfrm>
          <a:prstGeom prst="ellipse">
            <a:avLst/>
          </a:prstGeom>
          <a:solidFill>
            <a:srgbClr val="FFE7E7"/>
          </a:solidFill>
          <a:ln w="9525">
            <a:solidFill>
              <a:schemeClr val="bg1"/>
            </a:solidFill>
            <a:round/>
            <a:headEnd/>
            <a:tailEnd/>
          </a:ln>
          <a:effectLst/>
        </p:spPr>
        <p:txBody>
          <a:bodyPr wrap="none" anchor="ctr"/>
          <a:lstStyle/>
          <a:p>
            <a:endParaRPr lang="en-US"/>
          </a:p>
        </p:txBody>
      </p:sp>
      <p:sp>
        <p:nvSpPr>
          <p:cNvPr id="941078" name="Oval 22"/>
          <p:cNvSpPr>
            <a:spLocks noChangeArrowheads="1"/>
          </p:cNvSpPr>
          <p:nvPr/>
        </p:nvSpPr>
        <p:spPr bwMode="auto">
          <a:xfrm>
            <a:off x="4800600" y="1828800"/>
            <a:ext cx="2286000" cy="762000"/>
          </a:xfrm>
          <a:prstGeom prst="ellipse">
            <a:avLst/>
          </a:prstGeom>
          <a:solidFill>
            <a:srgbClr val="FFE7E7"/>
          </a:solidFill>
          <a:ln w="9525">
            <a:solidFill>
              <a:schemeClr val="bg1"/>
            </a:solidFill>
            <a:round/>
            <a:headEnd/>
            <a:tailEnd/>
          </a:ln>
          <a:effectLst/>
        </p:spPr>
        <p:txBody>
          <a:bodyPr wrap="none" anchor="ctr"/>
          <a:lstStyle/>
          <a:p>
            <a:endParaRPr lang="en-US"/>
          </a:p>
        </p:txBody>
      </p:sp>
      <p:sp>
        <p:nvSpPr>
          <p:cNvPr id="941079" name="Text Box 23"/>
          <p:cNvSpPr txBox="1">
            <a:spLocks noChangeArrowheads="1"/>
          </p:cNvSpPr>
          <p:nvPr/>
        </p:nvSpPr>
        <p:spPr bwMode="auto">
          <a:xfrm>
            <a:off x="796650" y="1708150"/>
            <a:ext cx="1002262" cy="338554"/>
          </a:xfrm>
          <a:prstGeom prst="rect">
            <a:avLst/>
          </a:prstGeom>
          <a:noFill/>
          <a:ln w="9525">
            <a:noFill/>
            <a:miter lim="800000"/>
            <a:headEnd/>
            <a:tailEnd/>
          </a:ln>
          <a:effectLst/>
        </p:spPr>
        <p:txBody>
          <a:bodyPr wrap="none">
            <a:spAutoFit/>
          </a:bodyPr>
          <a:lstStyle/>
          <a:p>
            <a:r>
              <a:rPr lang="en-US" sz="1600" dirty="0">
                <a:solidFill>
                  <a:schemeClr val="accent6">
                    <a:lumMod val="75000"/>
                  </a:schemeClr>
                </a:solidFill>
                <a:latin typeface="Tahoma" pitchFamily="34" charset="0"/>
              </a:rPr>
              <a:t>Research</a:t>
            </a:r>
          </a:p>
        </p:txBody>
      </p:sp>
      <p:sp>
        <p:nvSpPr>
          <p:cNvPr id="941080" name="Rectangle 24"/>
          <p:cNvSpPr>
            <a:spLocks noChangeArrowheads="1"/>
          </p:cNvSpPr>
          <p:nvPr/>
        </p:nvSpPr>
        <p:spPr bwMode="auto">
          <a:xfrm>
            <a:off x="4991099" y="2040523"/>
            <a:ext cx="1904945" cy="338554"/>
          </a:xfrm>
          <a:prstGeom prst="rect">
            <a:avLst/>
          </a:prstGeom>
          <a:noFill/>
          <a:ln w="9525">
            <a:noFill/>
            <a:miter lim="800000"/>
            <a:headEnd/>
            <a:tailEnd/>
          </a:ln>
          <a:effectLst/>
        </p:spPr>
        <p:txBody>
          <a:bodyPr wrap="none">
            <a:spAutoFit/>
          </a:bodyPr>
          <a:lstStyle/>
          <a:p>
            <a:r>
              <a:rPr lang="en-US" sz="1600" dirty="0" err="1">
                <a:solidFill>
                  <a:schemeClr val="accent6">
                    <a:lumMod val="75000"/>
                  </a:schemeClr>
                </a:solidFill>
                <a:latin typeface="Tahoma" pitchFamily="34" charset="0"/>
              </a:rPr>
              <a:t>Prof’l</a:t>
            </a:r>
            <a:r>
              <a:rPr lang="en-US" sz="1600" dirty="0">
                <a:solidFill>
                  <a:schemeClr val="accent6">
                    <a:lumMod val="75000"/>
                  </a:schemeClr>
                </a:solidFill>
                <a:latin typeface="Tahoma" pitchFamily="34" charset="0"/>
              </a:rPr>
              <a:t> Development</a:t>
            </a:r>
          </a:p>
        </p:txBody>
      </p:sp>
      <p:sp>
        <p:nvSpPr>
          <p:cNvPr id="941081" name="Text Box 25"/>
          <p:cNvSpPr txBox="1">
            <a:spLocks noChangeArrowheads="1"/>
          </p:cNvSpPr>
          <p:nvPr/>
        </p:nvSpPr>
        <p:spPr bwMode="auto">
          <a:xfrm>
            <a:off x="2117725" y="2251075"/>
            <a:ext cx="1997075" cy="581025"/>
          </a:xfrm>
          <a:prstGeom prst="rect">
            <a:avLst/>
          </a:prstGeom>
          <a:noFill/>
          <a:ln w="9525">
            <a:noFill/>
            <a:miter lim="800000"/>
            <a:headEnd/>
            <a:tailEnd/>
          </a:ln>
          <a:effectLst/>
        </p:spPr>
        <p:txBody>
          <a:bodyPr>
            <a:spAutoFit/>
          </a:bodyPr>
          <a:lstStyle/>
          <a:p>
            <a:pPr algn="ctr"/>
            <a:r>
              <a:rPr lang="en-US" sz="1600" dirty="0">
                <a:solidFill>
                  <a:schemeClr val="accent6">
                    <a:lumMod val="75000"/>
                  </a:schemeClr>
                </a:solidFill>
                <a:latin typeface="Tahoma" pitchFamily="34" charset="0"/>
              </a:rPr>
              <a:t>Evidence</a:t>
            </a:r>
            <a:r>
              <a:rPr lang="en-US" sz="1600" dirty="0">
                <a:solidFill>
                  <a:schemeClr val="bg1"/>
                </a:solidFill>
                <a:latin typeface="Tahoma" pitchFamily="34" charset="0"/>
              </a:rPr>
              <a:t> </a:t>
            </a:r>
            <a:r>
              <a:rPr lang="en-US" sz="1600" dirty="0">
                <a:solidFill>
                  <a:schemeClr val="accent6">
                    <a:lumMod val="75000"/>
                  </a:schemeClr>
                </a:solidFill>
                <a:latin typeface="Tahoma" pitchFamily="34" charset="0"/>
              </a:rPr>
              <a:t>Based Practice</a:t>
            </a:r>
          </a:p>
        </p:txBody>
      </p:sp>
      <p:sp>
        <p:nvSpPr>
          <p:cNvPr id="941082" name="Line 26"/>
          <p:cNvSpPr>
            <a:spLocks noChangeShapeType="1"/>
          </p:cNvSpPr>
          <p:nvPr/>
        </p:nvSpPr>
        <p:spPr bwMode="auto">
          <a:xfrm flipH="1" flipV="1">
            <a:off x="1066800" y="2438400"/>
            <a:ext cx="0" cy="457200"/>
          </a:xfrm>
          <a:prstGeom prst="line">
            <a:avLst/>
          </a:prstGeom>
          <a:noFill/>
          <a:ln w="9525">
            <a:solidFill>
              <a:schemeClr val="bg1"/>
            </a:solidFill>
            <a:round/>
            <a:headEnd/>
            <a:tailEnd type="triangle" w="med" len="med"/>
          </a:ln>
          <a:effectLst/>
        </p:spPr>
        <p:txBody>
          <a:bodyPr/>
          <a:lstStyle/>
          <a:p>
            <a:endParaRPr lang="en-US"/>
          </a:p>
        </p:txBody>
      </p:sp>
      <p:sp>
        <p:nvSpPr>
          <p:cNvPr id="941083" name="Line 27"/>
          <p:cNvSpPr>
            <a:spLocks noChangeShapeType="1"/>
          </p:cNvSpPr>
          <p:nvPr/>
        </p:nvSpPr>
        <p:spPr bwMode="auto">
          <a:xfrm>
            <a:off x="2057400" y="2133600"/>
            <a:ext cx="152400" cy="152400"/>
          </a:xfrm>
          <a:prstGeom prst="line">
            <a:avLst/>
          </a:prstGeom>
          <a:noFill/>
          <a:ln w="9525">
            <a:solidFill>
              <a:schemeClr val="bg1"/>
            </a:solidFill>
            <a:round/>
            <a:headEnd/>
            <a:tailEnd type="triangle" w="med" len="med"/>
          </a:ln>
          <a:effectLst/>
        </p:spPr>
        <p:txBody>
          <a:bodyPr/>
          <a:lstStyle/>
          <a:p>
            <a:endParaRPr lang="en-US"/>
          </a:p>
        </p:txBody>
      </p:sp>
      <p:sp>
        <p:nvSpPr>
          <p:cNvPr id="941084" name="Line 28"/>
          <p:cNvSpPr>
            <a:spLocks noChangeShapeType="1"/>
          </p:cNvSpPr>
          <p:nvPr/>
        </p:nvSpPr>
        <p:spPr bwMode="auto">
          <a:xfrm flipV="1">
            <a:off x="4419600" y="2209800"/>
            <a:ext cx="228600" cy="76200"/>
          </a:xfrm>
          <a:prstGeom prst="line">
            <a:avLst/>
          </a:prstGeom>
          <a:noFill/>
          <a:ln w="9525">
            <a:solidFill>
              <a:schemeClr val="bg1"/>
            </a:solidFill>
            <a:round/>
            <a:headEnd/>
            <a:tailEnd type="triangle" w="med" len="med"/>
          </a:ln>
          <a:effectLst/>
        </p:spPr>
        <p:txBody>
          <a:bodyPr/>
          <a:lstStyle/>
          <a:p>
            <a:endParaRPr lang="en-US"/>
          </a:p>
        </p:txBody>
      </p:sp>
      <p:sp>
        <p:nvSpPr>
          <p:cNvPr id="941085" name="Line 29"/>
          <p:cNvSpPr>
            <a:spLocks noChangeShapeType="1"/>
          </p:cNvSpPr>
          <p:nvPr/>
        </p:nvSpPr>
        <p:spPr bwMode="auto">
          <a:xfrm flipH="1">
            <a:off x="1447800" y="2667000"/>
            <a:ext cx="381000" cy="381000"/>
          </a:xfrm>
          <a:prstGeom prst="line">
            <a:avLst/>
          </a:prstGeom>
          <a:noFill/>
          <a:ln w="9525">
            <a:solidFill>
              <a:schemeClr val="bg1"/>
            </a:solidFill>
            <a:round/>
            <a:headEnd/>
            <a:tailEnd type="triangle" w="med" len="med"/>
          </a:ln>
          <a:effectLst/>
        </p:spPr>
        <p:txBody>
          <a:bodyPr/>
          <a:lstStyle/>
          <a:p>
            <a:endParaRPr lang="en-US"/>
          </a:p>
        </p:txBody>
      </p:sp>
      <p:sp>
        <p:nvSpPr>
          <p:cNvPr id="941086" name="Line 30"/>
          <p:cNvSpPr>
            <a:spLocks noChangeShapeType="1"/>
          </p:cNvSpPr>
          <p:nvPr/>
        </p:nvSpPr>
        <p:spPr bwMode="auto">
          <a:xfrm>
            <a:off x="2438400" y="2895600"/>
            <a:ext cx="0" cy="152400"/>
          </a:xfrm>
          <a:prstGeom prst="line">
            <a:avLst/>
          </a:prstGeom>
          <a:noFill/>
          <a:ln w="9525">
            <a:solidFill>
              <a:schemeClr val="bg1"/>
            </a:solidFill>
            <a:round/>
            <a:headEnd/>
            <a:tailEnd type="triangle" w="med" len="med"/>
          </a:ln>
          <a:effectLst/>
        </p:spPr>
        <p:txBody>
          <a:bodyPr/>
          <a:lstStyle/>
          <a:p>
            <a:endParaRPr lang="en-US"/>
          </a:p>
        </p:txBody>
      </p:sp>
      <p:sp>
        <p:nvSpPr>
          <p:cNvPr id="941087" name="Line 31"/>
          <p:cNvSpPr>
            <a:spLocks noChangeShapeType="1"/>
          </p:cNvSpPr>
          <p:nvPr/>
        </p:nvSpPr>
        <p:spPr bwMode="auto">
          <a:xfrm>
            <a:off x="4191000" y="2895600"/>
            <a:ext cx="152400" cy="76200"/>
          </a:xfrm>
          <a:prstGeom prst="line">
            <a:avLst/>
          </a:prstGeom>
          <a:noFill/>
          <a:ln w="9525">
            <a:solidFill>
              <a:schemeClr val="bg1"/>
            </a:solidFill>
            <a:round/>
            <a:headEnd/>
            <a:tailEnd type="triangle" w="med" len="med"/>
          </a:ln>
          <a:effectLst/>
        </p:spPr>
        <p:txBody>
          <a:bodyPr/>
          <a:lstStyle/>
          <a:p>
            <a:endParaRPr lang="en-US"/>
          </a:p>
        </p:txBody>
      </p:sp>
      <p:sp>
        <p:nvSpPr>
          <p:cNvPr id="941088" name="Line 32"/>
          <p:cNvSpPr>
            <a:spLocks noChangeShapeType="1"/>
          </p:cNvSpPr>
          <p:nvPr/>
        </p:nvSpPr>
        <p:spPr bwMode="auto">
          <a:xfrm>
            <a:off x="4648200" y="2667000"/>
            <a:ext cx="685800" cy="228600"/>
          </a:xfrm>
          <a:prstGeom prst="line">
            <a:avLst/>
          </a:prstGeom>
          <a:noFill/>
          <a:ln w="9525">
            <a:solidFill>
              <a:schemeClr val="bg1"/>
            </a:solidFill>
            <a:round/>
            <a:headEnd/>
            <a:tailEnd type="triangle" w="med" len="med"/>
          </a:ln>
          <a:effectLst/>
        </p:spPr>
        <p:txBody>
          <a:bodyPr/>
          <a:lstStyle/>
          <a:p>
            <a:endParaRPr lang="en-US"/>
          </a:p>
        </p:txBody>
      </p:sp>
      <p:sp>
        <p:nvSpPr>
          <p:cNvPr id="941089" name="Line 33"/>
          <p:cNvSpPr>
            <a:spLocks noChangeShapeType="1"/>
          </p:cNvSpPr>
          <p:nvPr/>
        </p:nvSpPr>
        <p:spPr bwMode="auto">
          <a:xfrm flipH="1" flipV="1">
            <a:off x="533400" y="4191000"/>
            <a:ext cx="609600" cy="1600200"/>
          </a:xfrm>
          <a:prstGeom prst="line">
            <a:avLst/>
          </a:prstGeom>
          <a:noFill/>
          <a:ln w="12700">
            <a:solidFill>
              <a:schemeClr val="bg1"/>
            </a:solidFill>
            <a:round/>
            <a:headEnd/>
            <a:tailEnd type="triangle" w="med" len="med"/>
          </a:ln>
          <a:effectLst/>
        </p:spPr>
        <p:txBody>
          <a:bodyPr/>
          <a:lstStyle/>
          <a:p>
            <a:endParaRPr lang="en-US"/>
          </a:p>
        </p:txBody>
      </p:sp>
      <p:sp>
        <p:nvSpPr>
          <p:cNvPr id="941091" name="Oval 35"/>
          <p:cNvSpPr>
            <a:spLocks noChangeArrowheads="1"/>
          </p:cNvSpPr>
          <p:nvPr/>
        </p:nvSpPr>
        <p:spPr bwMode="auto">
          <a:xfrm>
            <a:off x="3048000" y="4876800"/>
            <a:ext cx="2667000" cy="685800"/>
          </a:xfrm>
          <a:prstGeom prst="ellipse">
            <a:avLst/>
          </a:prstGeom>
          <a:solidFill>
            <a:srgbClr val="FFE7E7"/>
          </a:solidFill>
          <a:ln w="9525">
            <a:solidFill>
              <a:schemeClr val="bg1"/>
            </a:solidFill>
            <a:round/>
            <a:headEnd/>
            <a:tailEnd/>
          </a:ln>
          <a:effectLst/>
        </p:spPr>
        <p:txBody>
          <a:bodyPr wrap="none" anchor="ctr"/>
          <a:lstStyle/>
          <a:p>
            <a:pPr algn="ctr"/>
            <a:endParaRPr lang="en-US" sz="1600" b="1">
              <a:solidFill>
                <a:schemeClr val="bg1"/>
              </a:solidFill>
              <a:latin typeface="Tahoma" pitchFamily="34" charset="0"/>
            </a:endParaRPr>
          </a:p>
          <a:p>
            <a:pPr algn="ctr"/>
            <a:endParaRPr lang="en-US" sz="1600" b="1">
              <a:solidFill>
                <a:schemeClr val="bg1"/>
              </a:solidFill>
              <a:latin typeface="Tahoma" pitchFamily="34" charset="0"/>
            </a:endParaRPr>
          </a:p>
        </p:txBody>
      </p:sp>
      <p:sp>
        <p:nvSpPr>
          <p:cNvPr id="941092" name="Text Box 36"/>
          <p:cNvSpPr txBox="1">
            <a:spLocks noChangeArrowheads="1"/>
          </p:cNvSpPr>
          <p:nvPr/>
        </p:nvSpPr>
        <p:spPr bwMode="auto">
          <a:xfrm>
            <a:off x="3276600" y="5029200"/>
            <a:ext cx="2265363" cy="336550"/>
          </a:xfrm>
          <a:prstGeom prst="rect">
            <a:avLst/>
          </a:prstGeom>
          <a:noFill/>
          <a:ln w="9525">
            <a:noFill/>
            <a:miter lim="800000"/>
            <a:headEnd/>
            <a:tailEnd/>
          </a:ln>
          <a:effectLst/>
        </p:spPr>
        <p:txBody>
          <a:bodyPr>
            <a:spAutoFit/>
          </a:bodyPr>
          <a:lstStyle/>
          <a:p>
            <a:pPr algn="ctr"/>
            <a:r>
              <a:rPr lang="en-US" sz="1600" dirty="0">
                <a:solidFill>
                  <a:schemeClr val="accent6">
                    <a:lumMod val="75000"/>
                  </a:schemeClr>
                </a:solidFill>
                <a:latin typeface="Tahoma" pitchFamily="34" charset="0"/>
              </a:rPr>
              <a:t>Adequate funding</a:t>
            </a:r>
          </a:p>
        </p:txBody>
      </p:sp>
      <p:sp>
        <p:nvSpPr>
          <p:cNvPr id="941095" name="Line 39"/>
          <p:cNvSpPr>
            <a:spLocks noChangeShapeType="1"/>
          </p:cNvSpPr>
          <p:nvPr/>
        </p:nvSpPr>
        <p:spPr bwMode="auto">
          <a:xfrm flipH="1" flipV="1">
            <a:off x="3962400" y="4267200"/>
            <a:ext cx="152400" cy="381000"/>
          </a:xfrm>
          <a:prstGeom prst="line">
            <a:avLst/>
          </a:prstGeom>
          <a:noFill/>
          <a:ln w="9525">
            <a:solidFill>
              <a:schemeClr val="bg1"/>
            </a:solidFill>
            <a:round/>
            <a:headEnd/>
            <a:tailEnd type="triangle" w="med" len="med"/>
          </a:ln>
          <a:effectLst/>
        </p:spPr>
        <p:txBody>
          <a:bodyPr/>
          <a:lstStyle/>
          <a:p>
            <a:endParaRPr lang="en-US"/>
          </a:p>
        </p:txBody>
      </p:sp>
    </p:spTree>
    <p:extLst>
      <p:ext uri="{BB962C8B-B14F-4D97-AF65-F5344CB8AC3E}">
        <p14:creationId xmlns:p14="http://schemas.microsoft.com/office/powerpoint/2010/main" val="94880852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41063"/>
                                        </p:tgtEl>
                                        <p:attrNameLst>
                                          <p:attrName>style.visibility</p:attrName>
                                        </p:attrNameLst>
                                      </p:cBhvr>
                                      <p:to>
                                        <p:strVal val="visible"/>
                                      </p:to>
                                    </p:set>
                                    <p:anim calcmode="lin" valueType="num">
                                      <p:cBhvr>
                                        <p:cTn id="7" dur="500" fill="hold"/>
                                        <p:tgtEl>
                                          <p:spTgt spid="941063"/>
                                        </p:tgtEl>
                                        <p:attrNameLst>
                                          <p:attrName>ppt_w</p:attrName>
                                        </p:attrNameLst>
                                      </p:cBhvr>
                                      <p:tavLst>
                                        <p:tav tm="0">
                                          <p:val>
                                            <p:fltVal val="0"/>
                                          </p:val>
                                        </p:tav>
                                        <p:tav tm="100000">
                                          <p:val>
                                            <p:strVal val="#ppt_w"/>
                                          </p:val>
                                        </p:tav>
                                      </p:tavLst>
                                    </p:anim>
                                    <p:anim calcmode="lin" valueType="num">
                                      <p:cBhvr>
                                        <p:cTn id="8" dur="500" fill="hold"/>
                                        <p:tgtEl>
                                          <p:spTgt spid="941063"/>
                                        </p:tgtEl>
                                        <p:attrNameLst>
                                          <p:attrName>ppt_h</p:attrName>
                                        </p:attrNameLst>
                                      </p:cBhvr>
                                      <p:tavLst>
                                        <p:tav tm="0">
                                          <p:val>
                                            <p:fltVal val="0"/>
                                          </p:val>
                                        </p:tav>
                                        <p:tav tm="100000">
                                          <p:val>
                                            <p:strVal val="#ppt_h"/>
                                          </p:val>
                                        </p:tav>
                                      </p:tavLst>
                                    </p:anim>
                                    <p:animEffect transition="in" filter="fade">
                                      <p:cBhvr>
                                        <p:cTn id="9" dur="500"/>
                                        <p:tgtEl>
                                          <p:spTgt spid="941063"/>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941067"/>
                                        </p:tgtEl>
                                        <p:attrNameLst>
                                          <p:attrName>style.visibility</p:attrName>
                                        </p:attrNameLst>
                                      </p:cBhvr>
                                      <p:to>
                                        <p:strVal val="visible"/>
                                      </p:to>
                                    </p:set>
                                    <p:animEffect transition="in" filter="checkerboard(across)">
                                      <p:cBhvr>
                                        <p:cTn id="14" dur="500"/>
                                        <p:tgtEl>
                                          <p:spTgt spid="94106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41062"/>
                                        </p:tgtEl>
                                        <p:attrNameLst>
                                          <p:attrName>style.visibility</p:attrName>
                                        </p:attrNameLst>
                                      </p:cBhvr>
                                      <p:to>
                                        <p:strVal val="visible"/>
                                      </p:to>
                                    </p:set>
                                    <p:anim calcmode="lin" valueType="num">
                                      <p:cBhvr>
                                        <p:cTn id="17" dur="500" fill="hold"/>
                                        <p:tgtEl>
                                          <p:spTgt spid="941062"/>
                                        </p:tgtEl>
                                        <p:attrNameLst>
                                          <p:attrName>ppt_w</p:attrName>
                                        </p:attrNameLst>
                                      </p:cBhvr>
                                      <p:tavLst>
                                        <p:tav tm="0">
                                          <p:val>
                                            <p:fltVal val="0"/>
                                          </p:val>
                                        </p:tav>
                                        <p:tav tm="100000">
                                          <p:val>
                                            <p:strVal val="#ppt_w"/>
                                          </p:val>
                                        </p:tav>
                                      </p:tavLst>
                                    </p:anim>
                                    <p:anim calcmode="lin" valueType="num">
                                      <p:cBhvr>
                                        <p:cTn id="18" dur="500" fill="hold"/>
                                        <p:tgtEl>
                                          <p:spTgt spid="941062"/>
                                        </p:tgtEl>
                                        <p:attrNameLst>
                                          <p:attrName>ppt_h</p:attrName>
                                        </p:attrNameLst>
                                      </p:cBhvr>
                                      <p:tavLst>
                                        <p:tav tm="0">
                                          <p:val>
                                            <p:fltVal val="0"/>
                                          </p:val>
                                        </p:tav>
                                        <p:tav tm="100000">
                                          <p:val>
                                            <p:strVal val="#ppt_h"/>
                                          </p:val>
                                        </p:tav>
                                      </p:tavLst>
                                    </p:anim>
                                    <p:animEffect transition="in" filter="fade">
                                      <p:cBhvr>
                                        <p:cTn id="19" dur="500"/>
                                        <p:tgtEl>
                                          <p:spTgt spid="94106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941066"/>
                                        </p:tgtEl>
                                        <p:attrNameLst>
                                          <p:attrName>style.visibility</p:attrName>
                                        </p:attrNameLst>
                                      </p:cBhvr>
                                      <p:to>
                                        <p:strVal val="visible"/>
                                      </p:to>
                                    </p:set>
                                    <p:animEffect transition="in" filter="checkerboard(across)">
                                      <p:cBhvr>
                                        <p:cTn id="24" dur="500"/>
                                        <p:tgtEl>
                                          <p:spTgt spid="94106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41069"/>
                                        </p:tgtEl>
                                        <p:attrNameLst>
                                          <p:attrName>style.visibility</p:attrName>
                                        </p:attrNameLst>
                                      </p:cBhvr>
                                      <p:to>
                                        <p:strVal val="visible"/>
                                      </p:to>
                                    </p:set>
                                    <p:anim calcmode="lin" valueType="num">
                                      <p:cBhvr>
                                        <p:cTn id="27" dur="500" fill="hold"/>
                                        <p:tgtEl>
                                          <p:spTgt spid="941069"/>
                                        </p:tgtEl>
                                        <p:attrNameLst>
                                          <p:attrName>ppt_w</p:attrName>
                                        </p:attrNameLst>
                                      </p:cBhvr>
                                      <p:tavLst>
                                        <p:tav tm="0">
                                          <p:val>
                                            <p:fltVal val="0"/>
                                          </p:val>
                                        </p:tav>
                                        <p:tav tm="100000">
                                          <p:val>
                                            <p:strVal val="#ppt_w"/>
                                          </p:val>
                                        </p:tav>
                                      </p:tavLst>
                                    </p:anim>
                                    <p:anim calcmode="lin" valueType="num">
                                      <p:cBhvr>
                                        <p:cTn id="28" dur="500" fill="hold"/>
                                        <p:tgtEl>
                                          <p:spTgt spid="941069"/>
                                        </p:tgtEl>
                                        <p:attrNameLst>
                                          <p:attrName>ppt_h</p:attrName>
                                        </p:attrNameLst>
                                      </p:cBhvr>
                                      <p:tavLst>
                                        <p:tav tm="0">
                                          <p:val>
                                            <p:fltVal val="0"/>
                                          </p:val>
                                        </p:tav>
                                        <p:tav tm="100000">
                                          <p:val>
                                            <p:strVal val="#ppt_h"/>
                                          </p:val>
                                        </p:tav>
                                      </p:tavLst>
                                    </p:anim>
                                    <p:animEffect transition="in" filter="fade">
                                      <p:cBhvr>
                                        <p:cTn id="29" dur="500"/>
                                        <p:tgtEl>
                                          <p:spTgt spid="941069"/>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941065"/>
                                        </p:tgtEl>
                                        <p:attrNameLst>
                                          <p:attrName>style.visibility</p:attrName>
                                        </p:attrNameLst>
                                      </p:cBhvr>
                                      <p:to>
                                        <p:strVal val="visible"/>
                                      </p:to>
                                    </p:set>
                                    <p:animEffect transition="in" filter="checkerboard(across)">
                                      <p:cBhvr>
                                        <p:cTn id="32" dur="500"/>
                                        <p:tgtEl>
                                          <p:spTgt spid="941065"/>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941061"/>
                                        </p:tgtEl>
                                        <p:attrNameLst>
                                          <p:attrName>style.visibility</p:attrName>
                                        </p:attrNameLst>
                                      </p:cBhvr>
                                      <p:to>
                                        <p:strVal val="visible"/>
                                      </p:to>
                                    </p:set>
                                    <p:animEffect transition="in" filter="checkerboard(across)">
                                      <p:cBhvr>
                                        <p:cTn id="35" dur="500"/>
                                        <p:tgtEl>
                                          <p:spTgt spid="941061"/>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941064"/>
                                        </p:tgtEl>
                                        <p:attrNameLst>
                                          <p:attrName>style.visibility</p:attrName>
                                        </p:attrNameLst>
                                      </p:cBhvr>
                                      <p:to>
                                        <p:strVal val="visible"/>
                                      </p:to>
                                    </p:set>
                                    <p:animEffect transition="in" filter="checkerboard(across)">
                                      <p:cBhvr>
                                        <p:cTn id="38" dur="500"/>
                                        <p:tgtEl>
                                          <p:spTgt spid="941064"/>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41060"/>
                                        </p:tgtEl>
                                        <p:attrNameLst>
                                          <p:attrName>style.visibility</p:attrName>
                                        </p:attrNameLst>
                                      </p:cBhvr>
                                      <p:to>
                                        <p:strVal val="visible"/>
                                      </p:to>
                                    </p:set>
                                    <p:anim calcmode="lin" valueType="num">
                                      <p:cBhvr>
                                        <p:cTn id="41" dur="500" fill="hold"/>
                                        <p:tgtEl>
                                          <p:spTgt spid="941060"/>
                                        </p:tgtEl>
                                        <p:attrNameLst>
                                          <p:attrName>ppt_w</p:attrName>
                                        </p:attrNameLst>
                                      </p:cBhvr>
                                      <p:tavLst>
                                        <p:tav tm="0">
                                          <p:val>
                                            <p:fltVal val="0"/>
                                          </p:val>
                                        </p:tav>
                                        <p:tav tm="100000">
                                          <p:val>
                                            <p:strVal val="#ppt_w"/>
                                          </p:val>
                                        </p:tav>
                                      </p:tavLst>
                                    </p:anim>
                                    <p:anim calcmode="lin" valueType="num">
                                      <p:cBhvr>
                                        <p:cTn id="42" dur="500" fill="hold"/>
                                        <p:tgtEl>
                                          <p:spTgt spid="941060"/>
                                        </p:tgtEl>
                                        <p:attrNameLst>
                                          <p:attrName>ppt_h</p:attrName>
                                        </p:attrNameLst>
                                      </p:cBhvr>
                                      <p:tavLst>
                                        <p:tav tm="0">
                                          <p:val>
                                            <p:fltVal val="0"/>
                                          </p:val>
                                        </p:tav>
                                        <p:tav tm="100000">
                                          <p:val>
                                            <p:strVal val="#ppt_h"/>
                                          </p:val>
                                        </p:tav>
                                      </p:tavLst>
                                    </p:anim>
                                    <p:animEffect transition="in" filter="fade">
                                      <p:cBhvr>
                                        <p:cTn id="43" dur="500"/>
                                        <p:tgtEl>
                                          <p:spTgt spid="941060"/>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941093"/>
                                        </p:tgtEl>
                                        <p:attrNameLst>
                                          <p:attrName>style.visibility</p:attrName>
                                        </p:attrNameLst>
                                      </p:cBhvr>
                                      <p:to>
                                        <p:strVal val="visible"/>
                                      </p:to>
                                    </p:set>
                                    <p:animEffect transition="in" filter="checkerboard(across)">
                                      <p:cBhvr>
                                        <p:cTn id="48" dur="500"/>
                                        <p:tgtEl>
                                          <p:spTgt spid="941093"/>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941094"/>
                                        </p:tgtEl>
                                        <p:attrNameLst>
                                          <p:attrName>style.visibility</p:attrName>
                                        </p:attrNameLst>
                                      </p:cBhvr>
                                      <p:to>
                                        <p:strVal val="visible"/>
                                      </p:to>
                                    </p:set>
                                    <p:animEffect transition="in" filter="checkerboard(across)">
                                      <p:cBhvr>
                                        <p:cTn id="51" dur="500"/>
                                        <p:tgtEl>
                                          <p:spTgt spid="941094"/>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941073"/>
                                        </p:tgtEl>
                                        <p:attrNameLst>
                                          <p:attrName>style.visibility</p:attrName>
                                        </p:attrNameLst>
                                      </p:cBhvr>
                                      <p:to>
                                        <p:strVal val="visible"/>
                                      </p:to>
                                    </p:set>
                                    <p:animEffect transition="in" filter="checkerboard(across)">
                                      <p:cBhvr>
                                        <p:cTn id="54" dur="500"/>
                                        <p:tgtEl>
                                          <p:spTgt spid="941073"/>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941074"/>
                                        </p:tgtEl>
                                        <p:attrNameLst>
                                          <p:attrName>style.visibility</p:attrName>
                                        </p:attrNameLst>
                                      </p:cBhvr>
                                      <p:to>
                                        <p:strVal val="visible"/>
                                      </p:to>
                                    </p:set>
                                    <p:animEffect transition="in" filter="checkerboard(across)">
                                      <p:cBhvr>
                                        <p:cTn id="57" dur="500"/>
                                        <p:tgtEl>
                                          <p:spTgt spid="941074"/>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941077"/>
                                        </p:tgtEl>
                                        <p:attrNameLst>
                                          <p:attrName>style.visibility</p:attrName>
                                        </p:attrNameLst>
                                      </p:cBhvr>
                                      <p:to>
                                        <p:strVal val="visible"/>
                                      </p:to>
                                    </p:set>
                                    <p:animEffect transition="in" filter="checkerboard(across)">
                                      <p:cBhvr>
                                        <p:cTn id="60" dur="500"/>
                                        <p:tgtEl>
                                          <p:spTgt spid="941077"/>
                                        </p:tgtEl>
                                      </p:cBhvr>
                                    </p:animEffect>
                                  </p:childTnLst>
                                </p:cTn>
                              </p:par>
                              <p:par>
                                <p:cTn id="61" presetID="5" presetClass="entr" presetSubtype="10" fill="hold" grpId="0" nodeType="withEffect">
                                  <p:stCondLst>
                                    <p:cond delay="0"/>
                                  </p:stCondLst>
                                  <p:childTnLst>
                                    <p:set>
                                      <p:cBhvr>
                                        <p:cTn id="62" dur="1" fill="hold">
                                          <p:stCondLst>
                                            <p:cond delay="0"/>
                                          </p:stCondLst>
                                        </p:cTn>
                                        <p:tgtEl>
                                          <p:spTgt spid="941079"/>
                                        </p:tgtEl>
                                        <p:attrNameLst>
                                          <p:attrName>style.visibility</p:attrName>
                                        </p:attrNameLst>
                                      </p:cBhvr>
                                      <p:to>
                                        <p:strVal val="visible"/>
                                      </p:to>
                                    </p:set>
                                    <p:animEffect transition="in" filter="checkerboard(across)">
                                      <p:cBhvr>
                                        <p:cTn id="63" dur="500"/>
                                        <p:tgtEl>
                                          <p:spTgt spid="941079"/>
                                        </p:tgtEl>
                                      </p:cBhvr>
                                    </p:animEffect>
                                  </p:childTnLst>
                                </p:cTn>
                              </p:par>
                              <p:par>
                                <p:cTn id="64" presetID="5" presetClass="entr" presetSubtype="10" fill="hold" grpId="0" nodeType="withEffect">
                                  <p:stCondLst>
                                    <p:cond delay="0"/>
                                  </p:stCondLst>
                                  <p:childTnLst>
                                    <p:set>
                                      <p:cBhvr>
                                        <p:cTn id="65" dur="1" fill="hold">
                                          <p:stCondLst>
                                            <p:cond delay="0"/>
                                          </p:stCondLst>
                                        </p:cTn>
                                        <p:tgtEl>
                                          <p:spTgt spid="941082"/>
                                        </p:tgtEl>
                                        <p:attrNameLst>
                                          <p:attrName>style.visibility</p:attrName>
                                        </p:attrNameLst>
                                      </p:cBhvr>
                                      <p:to>
                                        <p:strVal val="visible"/>
                                      </p:to>
                                    </p:set>
                                    <p:animEffect transition="in" filter="checkerboard(across)">
                                      <p:cBhvr>
                                        <p:cTn id="66" dur="500"/>
                                        <p:tgtEl>
                                          <p:spTgt spid="941082"/>
                                        </p:tgtEl>
                                      </p:cBhvr>
                                    </p:animEffect>
                                  </p:childTnLst>
                                </p:cTn>
                              </p:par>
                              <p:par>
                                <p:cTn id="67" presetID="5" presetClass="entr" presetSubtype="10" fill="hold" grpId="0" nodeType="withEffect">
                                  <p:stCondLst>
                                    <p:cond delay="0"/>
                                  </p:stCondLst>
                                  <p:childTnLst>
                                    <p:set>
                                      <p:cBhvr>
                                        <p:cTn id="68" dur="1" fill="hold">
                                          <p:stCondLst>
                                            <p:cond delay="0"/>
                                          </p:stCondLst>
                                        </p:cTn>
                                        <p:tgtEl>
                                          <p:spTgt spid="941081"/>
                                        </p:tgtEl>
                                        <p:attrNameLst>
                                          <p:attrName>style.visibility</p:attrName>
                                        </p:attrNameLst>
                                      </p:cBhvr>
                                      <p:to>
                                        <p:strVal val="visible"/>
                                      </p:to>
                                    </p:set>
                                    <p:animEffect transition="in" filter="checkerboard(across)">
                                      <p:cBhvr>
                                        <p:cTn id="69" dur="500"/>
                                        <p:tgtEl>
                                          <p:spTgt spid="941081"/>
                                        </p:tgtEl>
                                      </p:cBhvr>
                                    </p:animEffect>
                                  </p:childTnLst>
                                </p:cTn>
                              </p:par>
                              <p:par>
                                <p:cTn id="70" presetID="5" presetClass="entr" presetSubtype="10" fill="hold" grpId="0" nodeType="withEffect">
                                  <p:stCondLst>
                                    <p:cond delay="0"/>
                                  </p:stCondLst>
                                  <p:childTnLst>
                                    <p:set>
                                      <p:cBhvr>
                                        <p:cTn id="71" dur="1" fill="hold">
                                          <p:stCondLst>
                                            <p:cond delay="0"/>
                                          </p:stCondLst>
                                        </p:cTn>
                                        <p:tgtEl>
                                          <p:spTgt spid="941070"/>
                                        </p:tgtEl>
                                        <p:attrNameLst>
                                          <p:attrName>style.visibility</p:attrName>
                                        </p:attrNameLst>
                                      </p:cBhvr>
                                      <p:to>
                                        <p:strVal val="visible"/>
                                      </p:to>
                                    </p:set>
                                    <p:animEffect transition="in" filter="checkerboard(across)">
                                      <p:cBhvr>
                                        <p:cTn id="72" dur="500"/>
                                        <p:tgtEl>
                                          <p:spTgt spid="941070"/>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941083"/>
                                        </p:tgtEl>
                                        <p:attrNameLst>
                                          <p:attrName>style.visibility</p:attrName>
                                        </p:attrNameLst>
                                      </p:cBhvr>
                                      <p:to>
                                        <p:strVal val="visible"/>
                                      </p:to>
                                    </p:set>
                                    <p:animEffect transition="in" filter="checkerboard(across)">
                                      <p:cBhvr>
                                        <p:cTn id="75" dur="500"/>
                                        <p:tgtEl>
                                          <p:spTgt spid="941083"/>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941085"/>
                                        </p:tgtEl>
                                        <p:attrNameLst>
                                          <p:attrName>style.visibility</p:attrName>
                                        </p:attrNameLst>
                                      </p:cBhvr>
                                      <p:to>
                                        <p:strVal val="visible"/>
                                      </p:to>
                                    </p:set>
                                    <p:animEffect transition="in" filter="checkerboard(across)">
                                      <p:cBhvr>
                                        <p:cTn id="78" dur="500"/>
                                        <p:tgtEl>
                                          <p:spTgt spid="941085"/>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941086"/>
                                        </p:tgtEl>
                                        <p:attrNameLst>
                                          <p:attrName>style.visibility</p:attrName>
                                        </p:attrNameLst>
                                      </p:cBhvr>
                                      <p:to>
                                        <p:strVal val="visible"/>
                                      </p:to>
                                    </p:set>
                                    <p:animEffect transition="in" filter="checkerboard(across)">
                                      <p:cBhvr>
                                        <p:cTn id="81" dur="500"/>
                                        <p:tgtEl>
                                          <p:spTgt spid="941086"/>
                                        </p:tgtEl>
                                      </p:cBhvr>
                                    </p:animEffect>
                                  </p:childTnLst>
                                </p:cTn>
                              </p:par>
                              <p:par>
                                <p:cTn id="82" presetID="5" presetClass="entr" presetSubtype="10" fill="hold" grpId="0" nodeType="withEffect">
                                  <p:stCondLst>
                                    <p:cond delay="0"/>
                                  </p:stCondLst>
                                  <p:childTnLst>
                                    <p:set>
                                      <p:cBhvr>
                                        <p:cTn id="83" dur="1" fill="hold">
                                          <p:stCondLst>
                                            <p:cond delay="0"/>
                                          </p:stCondLst>
                                        </p:cTn>
                                        <p:tgtEl>
                                          <p:spTgt spid="941087"/>
                                        </p:tgtEl>
                                        <p:attrNameLst>
                                          <p:attrName>style.visibility</p:attrName>
                                        </p:attrNameLst>
                                      </p:cBhvr>
                                      <p:to>
                                        <p:strVal val="visible"/>
                                      </p:to>
                                    </p:set>
                                    <p:animEffect transition="in" filter="checkerboard(across)">
                                      <p:cBhvr>
                                        <p:cTn id="84" dur="500"/>
                                        <p:tgtEl>
                                          <p:spTgt spid="941087"/>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941088"/>
                                        </p:tgtEl>
                                        <p:attrNameLst>
                                          <p:attrName>style.visibility</p:attrName>
                                        </p:attrNameLst>
                                      </p:cBhvr>
                                      <p:to>
                                        <p:strVal val="visible"/>
                                      </p:to>
                                    </p:set>
                                    <p:animEffect transition="in" filter="checkerboard(across)">
                                      <p:cBhvr>
                                        <p:cTn id="87" dur="500"/>
                                        <p:tgtEl>
                                          <p:spTgt spid="941088"/>
                                        </p:tgtEl>
                                      </p:cBhvr>
                                    </p:animEffect>
                                  </p:childTnLst>
                                </p:cTn>
                              </p:par>
                              <p:par>
                                <p:cTn id="88" presetID="5" presetClass="entr" presetSubtype="10" fill="hold" grpId="0" nodeType="withEffect">
                                  <p:stCondLst>
                                    <p:cond delay="0"/>
                                  </p:stCondLst>
                                  <p:childTnLst>
                                    <p:set>
                                      <p:cBhvr>
                                        <p:cTn id="89" dur="1" fill="hold">
                                          <p:stCondLst>
                                            <p:cond delay="0"/>
                                          </p:stCondLst>
                                        </p:cTn>
                                        <p:tgtEl>
                                          <p:spTgt spid="941078"/>
                                        </p:tgtEl>
                                        <p:attrNameLst>
                                          <p:attrName>style.visibility</p:attrName>
                                        </p:attrNameLst>
                                      </p:cBhvr>
                                      <p:to>
                                        <p:strVal val="visible"/>
                                      </p:to>
                                    </p:set>
                                    <p:animEffect transition="in" filter="checkerboard(across)">
                                      <p:cBhvr>
                                        <p:cTn id="90" dur="500"/>
                                        <p:tgtEl>
                                          <p:spTgt spid="941078"/>
                                        </p:tgtEl>
                                      </p:cBhvr>
                                    </p:animEffect>
                                  </p:childTnLst>
                                </p:cTn>
                              </p:par>
                              <p:par>
                                <p:cTn id="91" presetID="5" presetClass="entr" presetSubtype="10" fill="hold" grpId="0" nodeType="withEffect">
                                  <p:stCondLst>
                                    <p:cond delay="0"/>
                                  </p:stCondLst>
                                  <p:childTnLst>
                                    <p:set>
                                      <p:cBhvr>
                                        <p:cTn id="92" dur="1" fill="hold">
                                          <p:stCondLst>
                                            <p:cond delay="0"/>
                                          </p:stCondLst>
                                        </p:cTn>
                                        <p:tgtEl>
                                          <p:spTgt spid="941080"/>
                                        </p:tgtEl>
                                        <p:attrNameLst>
                                          <p:attrName>style.visibility</p:attrName>
                                        </p:attrNameLst>
                                      </p:cBhvr>
                                      <p:to>
                                        <p:strVal val="visible"/>
                                      </p:to>
                                    </p:set>
                                    <p:animEffect transition="in" filter="checkerboard(across)">
                                      <p:cBhvr>
                                        <p:cTn id="93" dur="500"/>
                                        <p:tgtEl>
                                          <p:spTgt spid="941080"/>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941084"/>
                                        </p:tgtEl>
                                        <p:attrNameLst>
                                          <p:attrName>style.visibility</p:attrName>
                                        </p:attrNameLst>
                                      </p:cBhvr>
                                      <p:to>
                                        <p:strVal val="visible"/>
                                      </p:to>
                                    </p:set>
                                    <p:animEffect transition="in" filter="checkerboard(across)">
                                      <p:cBhvr>
                                        <p:cTn id="96" dur="500"/>
                                        <p:tgtEl>
                                          <p:spTgt spid="941084"/>
                                        </p:tgtEl>
                                      </p:cBhvr>
                                    </p:animEffect>
                                  </p:childTnLst>
                                </p:cTn>
                              </p:par>
                              <p:par>
                                <p:cTn id="97" presetID="5" presetClass="entr" presetSubtype="10" fill="hold" grpId="0" nodeType="withEffect">
                                  <p:stCondLst>
                                    <p:cond delay="0"/>
                                  </p:stCondLst>
                                  <p:childTnLst>
                                    <p:set>
                                      <p:cBhvr>
                                        <p:cTn id="98" dur="1" fill="hold">
                                          <p:stCondLst>
                                            <p:cond delay="0"/>
                                          </p:stCondLst>
                                        </p:cTn>
                                        <p:tgtEl>
                                          <p:spTgt spid="941071"/>
                                        </p:tgtEl>
                                        <p:attrNameLst>
                                          <p:attrName>style.visibility</p:attrName>
                                        </p:attrNameLst>
                                      </p:cBhvr>
                                      <p:to>
                                        <p:strVal val="visible"/>
                                      </p:to>
                                    </p:set>
                                    <p:animEffect transition="in" filter="checkerboard(across)">
                                      <p:cBhvr>
                                        <p:cTn id="99" dur="500"/>
                                        <p:tgtEl>
                                          <p:spTgt spid="941071"/>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941092"/>
                                        </p:tgtEl>
                                        <p:attrNameLst>
                                          <p:attrName>style.visibility</p:attrName>
                                        </p:attrNameLst>
                                      </p:cBhvr>
                                      <p:to>
                                        <p:strVal val="visible"/>
                                      </p:to>
                                    </p:set>
                                    <p:animEffect transition="in" filter="checkerboard(across)">
                                      <p:cBhvr>
                                        <p:cTn id="102" dur="500"/>
                                        <p:tgtEl>
                                          <p:spTgt spid="941092"/>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941091"/>
                                        </p:tgtEl>
                                        <p:attrNameLst>
                                          <p:attrName>style.visibility</p:attrName>
                                        </p:attrNameLst>
                                      </p:cBhvr>
                                      <p:to>
                                        <p:strVal val="visible"/>
                                      </p:to>
                                    </p:set>
                                    <p:animEffect transition="in" filter="checkerboard(across)">
                                      <p:cBhvr>
                                        <p:cTn id="105" dur="500"/>
                                        <p:tgtEl>
                                          <p:spTgt spid="941091"/>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941068"/>
                                        </p:tgtEl>
                                        <p:attrNameLst>
                                          <p:attrName>style.visibility</p:attrName>
                                        </p:attrNameLst>
                                      </p:cBhvr>
                                      <p:to>
                                        <p:strVal val="visible"/>
                                      </p:to>
                                    </p:set>
                                    <p:animEffect transition="in" filter="checkerboard(across)">
                                      <p:cBhvr>
                                        <p:cTn id="108" dur="500"/>
                                        <p:tgtEl>
                                          <p:spTgt spid="941068"/>
                                        </p:tgtEl>
                                      </p:cBhvr>
                                    </p:animEffect>
                                  </p:childTnLst>
                                </p:cTn>
                              </p:par>
                              <p:par>
                                <p:cTn id="109" presetID="5" presetClass="entr" presetSubtype="10" fill="hold" grpId="0" nodeType="withEffect">
                                  <p:stCondLst>
                                    <p:cond delay="0"/>
                                  </p:stCondLst>
                                  <p:childTnLst>
                                    <p:set>
                                      <p:cBhvr>
                                        <p:cTn id="110" dur="1" fill="hold">
                                          <p:stCondLst>
                                            <p:cond delay="0"/>
                                          </p:stCondLst>
                                        </p:cTn>
                                        <p:tgtEl>
                                          <p:spTgt spid="941072"/>
                                        </p:tgtEl>
                                        <p:attrNameLst>
                                          <p:attrName>style.visibility</p:attrName>
                                        </p:attrNameLst>
                                      </p:cBhvr>
                                      <p:to>
                                        <p:strVal val="visible"/>
                                      </p:to>
                                    </p:set>
                                    <p:animEffect transition="in" filter="checkerboard(across)">
                                      <p:cBhvr>
                                        <p:cTn id="111" dur="500"/>
                                        <p:tgtEl>
                                          <p:spTgt spid="941072"/>
                                        </p:tgtEl>
                                      </p:cBhvr>
                                    </p:animEffect>
                                  </p:childTnLst>
                                </p:cTn>
                              </p:par>
                              <p:par>
                                <p:cTn id="112" presetID="5" presetClass="entr" presetSubtype="10" fill="hold" grpId="0" nodeType="withEffect">
                                  <p:stCondLst>
                                    <p:cond delay="0"/>
                                  </p:stCondLst>
                                  <p:childTnLst>
                                    <p:set>
                                      <p:cBhvr>
                                        <p:cTn id="113" dur="1" fill="hold">
                                          <p:stCondLst>
                                            <p:cond delay="0"/>
                                          </p:stCondLst>
                                        </p:cTn>
                                        <p:tgtEl>
                                          <p:spTgt spid="941095"/>
                                        </p:tgtEl>
                                        <p:attrNameLst>
                                          <p:attrName>style.visibility</p:attrName>
                                        </p:attrNameLst>
                                      </p:cBhvr>
                                      <p:to>
                                        <p:strVal val="visible"/>
                                      </p:to>
                                    </p:set>
                                    <p:animEffect transition="in" filter="checkerboard(across)">
                                      <p:cBhvr>
                                        <p:cTn id="114" dur="500"/>
                                        <p:tgtEl>
                                          <p:spTgt spid="941095"/>
                                        </p:tgtEl>
                                      </p:cBhvr>
                                    </p:animEffect>
                                  </p:childTnLst>
                                </p:cTn>
                              </p:par>
                              <p:par>
                                <p:cTn id="115" presetID="5" presetClass="entr" presetSubtype="10" fill="hold" grpId="0" nodeType="withEffect">
                                  <p:stCondLst>
                                    <p:cond delay="0"/>
                                  </p:stCondLst>
                                  <p:childTnLst>
                                    <p:set>
                                      <p:cBhvr>
                                        <p:cTn id="116" dur="1" fill="hold">
                                          <p:stCondLst>
                                            <p:cond delay="0"/>
                                          </p:stCondLst>
                                        </p:cTn>
                                        <p:tgtEl>
                                          <p:spTgt spid="941075"/>
                                        </p:tgtEl>
                                        <p:attrNameLst>
                                          <p:attrName>style.visibility</p:attrName>
                                        </p:attrNameLst>
                                      </p:cBhvr>
                                      <p:to>
                                        <p:strVal val="visible"/>
                                      </p:to>
                                    </p:set>
                                    <p:animEffect transition="in" filter="checkerboard(across)">
                                      <p:cBhvr>
                                        <p:cTn id="117" dur="500"/>
                                        <p:tgtEl>
                                          <p:spTgt spid="941075"/>
                                        </p:tgtEl>
                                      </p:cBhvr>
                                    </p:animEffect>
                                  </p:childTnLst>
                                </p:cTn>
                              </p:par>
                              <p:par>
                                <p:cTn id="118" presetID="5" presetClass="entr" presetSubtype="10" fill="hold" grpId="0" nodeType="withEffect">
                                  <p:stCondLst>
                                    <p:cond delay="0"/>
                                  </p:stCondLst>
                                  <p:childTnLst>
                                    <p:set>
                                      <p:cBhvr>
                                        <p:cTn id="119" dur="1" fill="hold">
                                          <p:stCondLst>
                                            <p:cond delay="0"/>
                                          </p:stCondLst>
                                        </p:cTn>
                                        <p:tgtEl>
                                          <p:spTgt spid="941089"/>
                                        </p:tgtEl>
                                        <p:attrNameLst>
                                          <p:attrName>style.visibility</p:attrName>
                                        </p:attrNameLst>
                                      </p:cBhvr>
                                      <p:to>
                                        <p:strVal val="visible"/>
                                      </p:to>
                                    </p:set>
                                    <p:animEffect transition="in" filter="checkerboard(across)">
                                      <p:cBhvr>
                                        <p:cTn id="120" dur="500"/>
                                        <p:tgtEl>
                                          <p:spTgt spid="941089"/>
                                        </p:tgtEl>
                                      </p:cBhvr>
                                    </p:animEffect>
                                  </p:childTnLst>
                                </p:cTn>
                              </p:par>
                              <p:par>
                                <p:cTn id="121" presetID="5" presetClass="entr" presetSubtype="10" fill="hold" grpId="0" nodeType="withEffect">
                                  <p:stCondLst>
                                    <p:cond delay="0"/>
                                  </p:stCondLst>
                                  <p:childTnLst>
                                    <p:set>
                                      <p:cBhvr>
                                        <p:cTn id="122" dur="1" fill="hold">
                                          <p:stCondLst>
                                            <p:cond delay="0"/>
                                          </p:stCondLst>
                                        </p:cTn>
                                        <p:tgtEl>
                                          <p:spTgt spid="941090"/>
                                        </p:tgtEl>
                                        <p:attrNameLst>
                                          <p:attrName>style.visibility</p:attrName>
                                        </p:attrNameLst>
                                      </p:cBhvr>
                                      <p:to>
                                        <p:strVal val="visible"/>
                                      </p:to>
                                    </p:set>
                                    <p:animEffect transition="in" filter="checkerboard(across)">
                                      <p:cBhvr>
                                        <p:cTn id="123" dur="500"/>
                                        <p:tgtEl>
                                          <p:spTgt spid="941090"/>
                                        </p:tgtEl>
                                      </p:cBhvr>
                                    </p:animEffect>
                                  </p:childTnLst>
                                </p:cTn>
                              </p:par>
                              <p:par>
                                <p:cTn id="124" presetID="5" presetClass="entr" presetSubtype="10" fill="hold" grpId="0" nodeType="withEffect">
                                  <p:stCondLst>
                                    <p:cond delay="0"/>
                                  </p:stCondLst>
                                  <p:childTnLst>
                                    <p:set>
                                      <p:cBhvr>
                                        <p:cTn id="125" dur="1" fill="hold">
                                          <p:stCondLst>
                                            <p:cond delay="0"/>
                                          </p:stCondLst>
                                        </p:cTn>
                                        <p:tgtEl>
                                          <p:spTgt spid="941058"/>
                                        </p:tgtEl>
                                        <p:attrNameLst>
                                          <p:attrName>style.visibility</p:attrName>
                                        </p:attrNameLst>
                                      </p:cBhvr>
                                      <p:to>
                                        <p:strVal val="visible"/>
                                      </p:to>
                                    </p:set>
                                    <p:animEffect transition="in" filter="checkerboard(across)">
                                      <p:cBhvr>
                                        <p:cTn id="126" dur="500"/>
                                        <p:tgtEl>
                                          <p:spTgt spid="941058"/>
                                        </p:tgtEl>
                                      </p:cBhvr>
                                    </p:animEffect>
                                  </p:childTnLst>
                                </p:cTn>
                              </p:par>
                              <p:par>
                                <p:cTn id="127" presetID="5" presetClass="entr" presetSubtype="10" fill="hold" nodeType="withEffect">
                                  <p:stCondLst>
                                    <p:cond delay="0"/>
                                  </p:stCondLst>
                                  <p:childTnLst>
                                    <p:set>
                                      <p:cBhvr>
                                        <p:cTn id="128" dur="1" fill="hold">
                                          <p:stCondLst>
                                            <p:cond delay="0"/>
                                          </p:stCondLst>
                                        </p:cTn>
                                        <p:tgtEl>
                                          <p:spTgt spid="941076">
                                            <p:txEl>
                                              <p:pRg st="0" end="0"/>
                                            </p:txEl>
                                          </p:spTgt>
                                        </p:tgtEl>
                                        <p:attrNameLst>
                                          <p:attrName>style.visibility</p:attrName>
                                        </p:attrNameLst>
                                      </p:cBhvr>
                                      <p:to>
                                        <p:strVal val="visible"/>
                                      </p:to>
                                    </p:set>
                                    <p:animEffect transition="in" filter="checkerboard(across)">
                                      <p:cBhvr>
                                        <p:cTn id="129" dur="500"/>
                                        <p:tgtEl>
                                          <p:spTgt spid="9410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1090" grpId="0" animBg="1"/>
      <p:bldP spid="941093" grpId="0" animBg="1"/>
      <p:bldP spid="941094" grpId="0"/>
      <p:bldP spid="941058" grpId="0" animBg="1"/>
      <p:bldP spid="941060" grpId="0" animBg="1"/>
      <p:bldP spid="941061" grpId="0" animBg="1"/>
      <p:bldP spid="941062" grpId="0" animBg="1"/>
      <p:bldP spid="941063" grpId="0" animBg="1"/>
      <p:bldP spid="941064" grpId="0" animBg="1"/>
      <p:bldP spid="941065" grpId="0" animBg="1"/>
      <p:bldP spid="941066" grpId="0" animBg="1"/>
      <p:bldP spid="941067" grpId="0" animBg="1"/>
      <p:bldP spid="941068" grpId="0" animBg="1"/>
      <p:bldP spid="941069" grpId="0" animBg="1"/>
      <p:bldP spid="941070" grpId="0" animBg="1"/>
      <p:bldP spid="941071" grpId="0" animBg="1"/>
      <p:bldP spid="941072" grpId="0" animBg="1"/>
      <p:bldP spid="941073" grpId="0" animBg="1"/>
      <p:bldP spid="941074" grpId="0" animBg="1"/>
      <p:bldP spid="941075" grpId="0" animBg="1"/>
      <p:bldP spid="941077" grpId="0" animBg="1"/>
      <p:bldP spid="941078" grpId="0" animBg="1"/>
      <p:bldP spid="941079" grpId="0"/>
      <p:bldP spid="941080" grpId="0"/>
      <p:bldP spid="941081" grpId="0"/>
      <p:bldP spid="941082" grpId="0" animBg="1"/>
      <p:bldP spid="941083" grpId="0" animBg="1"/>
      <p:bldP spid="941084" grpId="0" animBg="1"/>
      <p:bldP spid="941085" grpId="0" animBg="1"/>
      <p:bldP spid="941086" grpId="0" animBg="1"/>
      <p:bldP spid="941087" grpId="0" animBg="1"/>
      <p:bldP spid="941088" grpId="0" animBg="1"/>
      <p:bldP spid="941089" grpId="0" animBg="1"/>
      <p:bldP spid="941091" grpId="0" animBg="1"/>
      <p:bldP spid="941092" grpId="0"/>
      <p:bldP spid="94109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r>
              <a:rPr lang="en-US"/>
              <a:t>Two Critical Outcome Questions</a:t>
            </a:r>
          </a:p>
        </p:txBody>
      </p:sp>
      <p:sp>
        <p:nvSpPr>
          <p:cNvPr id="677891" name="Rectangle 3"/>
          <p:cNvSpPr>
            <a:spLocks noGrp="1" noChangeArrowheads="1"/>
          </p:cNvSpPr>
          <p:nvPr>
            <p:ph idx="1"/>
          </p:nvPr>
        </p:nvSpPr>
        <p:spPr>
          <a:xfrm>
            <a:off x="457200" y="2057400"/>
            <a:ext cx="4787900" cy="4187952"/>
          </a:xfrm>
        </p:spPr>
        <p:txBody>
          <a:bodyPr/>
          <a:lstStyle/>
          <a:p>
            <a:r>
              <a:rPr lang="en-US" dirty="0"/>
              <a:t>What is the intended result?</a:t>
            </a:r>
          </a:p>
          <a:p>
            <a:endParaRPr lang="en-US" dirty="0"/>
          </a:p>
          <a:p>
            <a:r>
              <a:rPr lang="en-US" dirty="0"/>
              <a:t>What is the action/set of action that will produce the intended result?</a:t>
            </a:r>
          </a:p>
          <a:p>
            <a:pPr>
              <a:buFont typeface="Wingdings" pitchFamily="2" charset="2"/>
              <a:buNone/>
            </a:pPr>
            <a:endParaRPr lang="en-US" dirty="0"/>
          </a:p>
        </p:txBody>
      </p:sp>
      <p:sp>
        <p:nvSpPr>
          <p:cNvPr id="5" name="Slide Number Placeholder 5"/>
          <p:cNvSpPr>
            <a:spLocks noGrp="1"/>
          </p:cNvSpPr>
          <p:nvPr>
            <p:ph type="sldNum" sz="quarter" idx="10"/>
          </p:nvPr>
        </p:nvSpPr>
        <p:spPr>
          <a:prstGeom prst="rect">
            <a:avLst/>
          </a:prstGeom>
        </p:spPr>
        <p:txBody>
          <a:bodyPr/>
          <a:lstStyle/>
          <a:p>
            <a:fld id="{932477F2-25CF-46A2-A2CE-FEB01103A7F4}" type="slidenum">
              <a:rPr lang="en-US"/>
              <a:pPr/>
              <a:t>23</a:t>
            </a:fld>
            <a:endParaRPr lang="en-US"/>
          </a:p>
        </p:txBody>
      </p:sp>
      <p:sp>
        <p:nvSpPr>
          <p:cNvPr id="4" name="Footer Placeholder 4"/>
          <p:cNvSpPr>
            <a:spLocks noGrp="1"/>
          </p:cNvSpPr>
          <p:nvPr>
            <p:ph type="ftr" sz="quarter" idx="11"/>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pic>
        <p:nvPicPr>
          <p:cNvPr id="87042" name="Picture 2" descr="http://4.bp.blogspot.com/-nFgW3xugSWQ/TxTFn0eSRZI/AAAAAAAAJTc/C1rOy6ay-tk/s1600/IMG_929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812033">
            <a:off x="5358429" y="3031468"/>
            <a:ext cx="3198065" cy="2132044"/>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260050"/>
      </p:ext>
    </p:extLst>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5" name="Slide Number Placeholder 5"/>
          <p:cNvSpPr>
            <a:spLocks noGrp="1"/>
          </p:cNvSpPr>
          <p:nvPr>
            <p:ph type="sldNum" sz="quarter" idx="4294967295"/>
          </p:nvPr>
        </p:nvSpPr>
        <p:spPr>
          <a:xfrm>
            <a:off x="7010400" y="6172200"/>
            <a:ext cx="1371600" cy="457200"/>
          </a:xfrm>
          <a:prstGeom prst="rect">
            <a:avLst/>
          </a:prstGeom>
        </p:spPr>
        <p:txBody>
          <a:bodyPr/>
          <a:lstStyle/>
          <a:p>
            <a:fld id="{1FF9306F-1289-4266-BCE6-0784BE26C37B}" type="slidenum">
              <a:rPr lang="en-US"/>
              <a:pPr/>
              <a:t>24</a:t>
            </a:fld>
            <a:endParaRPr lang="en-US"/>
          </a:p>
        </p:txBody>
      </p:sp>
      <p:sp>
        <p:nvSpPr>
          <p:cNvPr id="681986" name="Rectangle 2"/>
          <p:cNvSpPr>
            <a:spLocks noGrp="1" noChangeArrowheads="1"/>
          </p:cNvSpPr>
          <p:nvPr>
            <p:ph type="title"/>
          </p:nvPr>
        </p:nvSpPr>
        <p:spPr>
          <a:xfrm>
            <a:off x="482600" y="139700"/>
            <a:ext cx="7543800" cy="1455738"/>
          </a:xfrm>
        </p:spPr>
        <p:txBody>
          <a:bodyPr/>
          <a:lstStyle/>
          <a:p>
            <a:r>
              <a:rPr lang="en-US" dirty="0"/>
              <a:t>Why is it important to articulate </a:t>
            </a:r>
            <a:r>
              <a:rPr lang="en-US" dirty="0" smtClean="0"/>
              <a:t>intended </a:t>
            </a:r>
            <a:r>
              <a:rPr lang="en-US" dirty="0"/>
              <a:t>outcomes?</a:t>
            </a:r>
          </a:p>
        </p:txBody>
      </p:sp>
      <p:sp>
        <p:nvSpPr>
          <p:cNvPr id="681987" name="Rectangle 3"/>
          <p:cNvSpPr>
            <a:spLocks noGrp="1" noChangeArrowheads="1"/>
          </p:cNvSpPr>
          <p:nvPr>
            <p:ph type="body" idx="1"/>
          </p:nvPr>
        </p:nvSpPr>
        <p:spPr>
          <a:xfrm>
            <a:off x="685800" y="2349500"/>
            <a:ext cx="7861300" cy="4114800"/>
          </a:xfrm>
        </p:spPr>
        <p:txBody>
          <a:bodyPr/>
          <a:lstStyle/>
          <a:p>
            <a:r>
              <a:rPr lang="en-US" dirty="0"/>
              <a:t>Because unless you understand what you are trying to achieve, you are not likely to achieve it</a:t>
            </a:r>
          </a:p>
          <a:p>
            <a:r>
              <a:rPr lang="en-US" dirty="0"/>
              <a:t>If you don’t know where you are going, you are not likely to get there</a:t>
            </a:r>
          </a:p>
        </p:txBody>
      </p:sp>
    </p:spTree>
    <p:extLst>
      <p:ext uri="{BB962C8B-B14F-4D97-AF65-F5344CB8AC3E}">
        <p14:creationId xmlns:p14="http://schemas.microsoft.com/office/powerpoint/2010/main" val="1092925047"/>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ubtitle 11"/>
          <p:cNvSpPr>
            <a:spLocks noGrp="1"/>
          </p:cNvSpPr>
          <p:nvPr>
            <p:ph type="body" idx="1"/>
          </p:nvPr>
        </p:nvSpPr>
        <p:spPr bwMode="auto">
          <a:xfrm>
            <a:off x="698500" y="2468563"/>
            <a:ext cx="7772400" cy="1500187"/>
          </a:xfrm>
          <a:noFill/>
          <a:ln>
            <a:miter lim="800000"/>
            <a:headEnd/>
            <a:tailEnd/>
          </a:ln>
        </p:spPr>
        <p:txBody>
          <a:bodyPr vert="horz" wrap="square" lIns="91440" tIns="45720" rIns="91440" bIns="45720" numCol="1" anchor="t" anchorCtr="0" compatLnSpc="1">
            <a:prstTxWarp prst="textNoShape">
              <a:avLst/>
            </a:prstTxWarp>
          </a:bodyPr>
          <a:lstStyle/>
          <a:p>
            <a:endParaRPr lang="en-US" dirty="0" smtClean="0"/>
          </a:p>
          <a:p>
            <a:pPr marL="0" indent="0" algn="ctr">
              <a:buNone/>
            </a:pPr>
            <a:r>
              <a:rPr lang="en-US" sz="5400" dirty="0" smtClean="0">
                <a:solidFill>
                  <a:schemeClr val="accent1">
                    <a:lumMod val="50000"/>
                  </a:schemeClr>
                </a:solidFill>
                <a:effectLst>
                  <a:outerShdw blurRad="38100" dist="38100" dir="2700000" algn="tl">
                    <a:srgbClr val="000000">
                      <a:alpha val="43137"/>
                    </a:srgbClr>
                  </a:outerShdw>
                </a:effectLst>
                <a:latin typeface="Helvetica" pitchFamily="34" charset="0"/>
                <a:cs typeface="Adobe Hebrew" pitchFamily="18" charset="-79"/>
              </a:rPr>
              <a:t>Why outcomes matter</a:t>
            </a:r>
          </a:p>
          <a:p>
            <a:pPr marL="0" indent="0" algn="ctr">
              <a:buNone/>
            </a:pPr>
            <a:endParaRPr lang="en-US" dirty="0" smtClean="0">
              <a:solidFill>
                <a:schemeClr val="accent1">
                  <a:lumMod val="50000"/>
                </a:schemeClr>
              </a:solidFill>
              <a:effectLst>
                <a:outerShdw blurRad="38100" dist="38100" dir="2700000" algn="tl">
                  <a:srgbClr val="000000">
                    <a:alpha val="43137"/>
                  </a:srgbClr>
                </a:outerShdw>
              </a:effectLst>
              <a:latin typeface="Helvetica" pitchFamily="34" charset="0"/>
              <a:cs typeface="Adobe Hebrew" pitchFamily="18" charset="-79"/>
            </a:endParaRPr>
          </a:p>
          <a:p>
            <a:pPr marL="0" indent="0" algn="ctr">
              <a:buNone/>
            </a:pPr>
            <a:endParaRPr lang="en-US" dirty="0">
              <a:solidFill>
                <a:schemeClr val="accent1">
                  <a:lumMod val="50000"/>
                </a:schemeClr>
              </a:solidFill>
              <a:effectLst>
                <a:outerShdw blurRad="38100" dist="38100" dir="2700000" algn="tl">
                  <a:srgbClr val="000000">
                    <a:alpha val="43137"/>
                  </a:srgbClr>
                </a:outerShdw>
              </a:effectLst>
              <a:latin typeface="Helvetica" pitchFamily="34" charset="0"/>
              <a:cs typeface="Adobe Hebrew" pitchFamily="18" charset="-79"/>
            </a:endParaRPr>
          </a:p>
        </p:txBody>
      </p:sp>
      <p:sp>
        <p:nvSpPr>
          <p:cNvPr id="5" name="Subtitle 11"/>
          <p:cNvSpPr txBox="1">
            <a:spLocks/>
          </p:cNvSpPr>
          <p:nvPr/>
        </p:nvSpPr>
        <p:spPr bwMode="auto">
          <a:xfrm>
            <a:off x="1828800" y="3810000"/>
            <a:ext cx="2667000" cy="1524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rgbClr val="224568"/>
              </a:solidFill>
              <a:effectLst/>
              <a:uLnTx/>
              <a:uFillTx/>
              <a:latin typeface="+mn-lt"/>
              <a:ea typeface="+mn-ea"/>
              <a:cs typeface="+mn-cs"/>
            </a:endParaRPr>
          </a:p>
          <a:p>
            <a:pPr marL="0" marR="0" lvl="0" indent="0" algn="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rgbClr val="224568"/>
              </a:solidFill>
              <a:effectLst/>
              <a:uLnTx/>
              <a:uFillTx/>
              <a:latin typeface="+mn-lt"/>
              <a:ea typeface="+mn-ea"/>
              <a:cs typeface="+mn-cs"/>
            </a:endParaRPr>
          </a:p>
        </p:txBody>
      </p:sp>
      <p:pic>
        <p:nvPicPr>
          <p:cNvPr id="84994" name="Picture 2" descr="C:\Users\khebbeler\AppData\Local\Microsoft\Windows\Temporary Internet Files\Content.IE5\CORONW49\MC900060326[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8500" y="4485039"/>
            <a:ext cx="2168499" cy="1773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037636"/>
      </p:ext>
    </p:extLst>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outcome?</a:t>
            </a:r>
            <a:endParaRPr lang="en-US" dirty="0"/>
          </a:p>
        </p:txBody>
      </p:sp>
      <p:sp>
        <p:nvSpPr>
          <p:cNvPr id="3" name="Content Placeholder 2"/>
          <p:cNvSpPr>
            <a:spLocks noGrp="1"/>
          </p:cNvSpPr>
          <p:nvPr>
            <p:ph idx="1"/>
          </p:nvPr>
        </p:nvSpPr>
        <p:spPr>
          <a:xfrm>
            <a:off x="889000" y="1948869"/>
            <a:ext cx="3962400" cy="4187952"/>
          </a:xfrm>
        </p:spPr>
        <p:txBody>
          <a:bodyPr/>
          <a:lstStyle/>
          <a:p>
            <a:pPr marL="0" indent="0" algn="ctr">
              <a:buNone/>
            </a:pPr>
            <a:endParaRPr lang="en-US" dirty="0" smtClean="0"/>
          </a:p>
          <a:p>
            <a:pPr marL="0" indent="0" algn="ctr">
              <a:buNone/>
            </a:pPr>
            <a:endParaRPr lang="en-US" dirty="0"/>
          </a:p>
          <a:p>
            <a:pPr marL="0" indent="0" algn="ctr">
              <a:buNone/>
            </a:pPr>
            <a:r>
              <a:rPr lang="en-US" dirty="0" smtClean="0"/>
              <a:t>What children or families know and can do as a result of their experiences</a:t>
            </a:r>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4</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
        <p:nvSpPr>
          <p:cNvPr id="6" name="TextBox 5"/>
          <p:cNvSpPr txBox="1"/>
          <p:nvPr/>
        </p:nvSpPr>
        <p:spPr>
          <a:xfrm>
            <a:off x="5257800" y="2362200"/>
            <a:ext cx="2362200" cy="584775"/>
          </a:xfrm>
          <a:prstGeom prst="rect">
            <a:avLst/>
          </a:prstGeom>
          <a:noFill/>
        </p:spPr>
        <p:txBody>
          <a:bodyPr wrap="square" rtlCol="0">
            <a:spAutoFit/>
          </a:bodyPr>
          <a:lstStyle/>
          <a:p>
            <a:endParaRPr lang="en-US"/>
          </a:p>
        </p:txBody>
      </p:sp>
      <p:pic>
        <p:nvPicPr>
          <p:cNvPr id="7" name="Picture 6" descr="Picture4-Donna"/>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26028"/>
          <a:stretch/>
        </p:blipFill>
        <p:spPr>
          <a:xfrm rot="469400">
            <a:off x="5519183" y="2755634"/>
            <a:ext cx="2669167" cy="248110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54796754"/>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lstStyle/>
          <a:p>
            <a:r>
              <a:rPr lang="en-US"/>
              <a:t>The Concept of Outcomes</a:t>
            </a:r>
          </a:p>
        </p:txBody>
      </p:sp>
      <p:sp>
        <p:nvSpPr>
          <p:cNvPr id="676867" name="Rectangle 3"/>
          <p:cNvSpPr>
            <a:spLocks noGrp="1" noChangeArrowheads="1"/>
          </p:cNvSpPr>
          <p:nvPr>
            <p:ph idx="1"/>
          </p:nvPr>
        </p:nvSpPr>
        <p:spPr>
          <a:xfrm>
            <a:off x="3556000" y="2057400"/>
            <a:ext cx="5130800" cy="4187952"/>
          </a:xfrm>
        </p:spPr>
        <p:txBody>
          <a:bodyPr/>
          <a:lstStyle/>
          <a:p>
            <a:pPr>
              <a:lnSpc>
                <a:spcPct val="90000"/>
              </a:lnSpc>
              <a:buFont typeface="Wingdings" pitchFamily="2" charset="2"/>
              <a:buNone/>
            </a:pPr>
            <a:r>
              <a:rPr lang="en-US" dirty="0"/>
              <a:t>Two parts:</a:t>
            </a:r>
          </a:p>
          <a:p>
            <a:pPr>
              <a:lnSpc>
                <a:spcPct val="90000"/>
              </a:lnSpc>
            </a:pPr>
            <a:r>
              <a:rPr lang="en-US" dirty="0"/>
              <a:t>The expected result</a:t>
            </a:r>
          </a:p>
          <a:p>
            <a:pPr>
              <a:lnSpc>
                <a:spcPct val="90000"/>
              </a:lnSpc>
            </a:pPr>
            <a:r>
              <a:rPr lang="en-US" dirty="0"/>
              <a:t>The action(s) that produces the result</a:t>
            </a:r>
          </a:p>
          <a:p>
            <a:pPr lvl="1">
              <a:lnSpc>
                <a:spcPct val="90000"/>
              </a:lnSpc>
            </a:pPr>
            <a:r>
              <a:rPr lang="en-US" dirty="0"/>
              <a:t>May not be stated but always present</a:t>
            </a:r>
          </a:p>
          <a:p>
            <a:pPr>
              <a:lnSpc>
                <a:spcPct val="90000"/>
              </a:lnSpc>
              <a:buFont typeface="Wingdings" pitchFamily="2" charset="2"/>
              <a:buNone/>
            </a:pPr>
            <a:r>
              <a:rPr lang="en-US" dirty="0"/>
              <a:t>Outcomes are the “effect” in cause and effect</a:t>
            </a:r>
          </a:p>
        </p:txBody>
      </p:sp>
      <p:sp>
        <p:nvSpPr>
          <p:cNvPr id="5" name="Slide Number Placeholder 5"/>
          <p:cNvSpPr>
            <a:spLocks noGrp="1"/>
          </p:cNvSpPr>
          <p:nvPr>
            <p:ph type="sldNum" sz="quarter" idx="10"/>
          </p:nvPr>
        </p:nvSpPr>
        <p:spPr>
          <a:prstGeom prst="rect">
            <a:avLst/>
          </a:prstGeom>
        </p:spPr>
        <p:txBody>
          <a:bodyPr/>
          <a:lstStyle/>
          <a:p>
            <a:fld id="{D0F5C752-A779-4669-AE61-D10BB553C73C}" type="slidenum">
              <a:rPr lang="en-US"/>
              <a:pPr/>
              <a:t>5</a:t>
            </a:fld>
            <a:endParaRPr lang="en-US"/>
          </a:p>
        </p:txBody>
      </p:sp>
      <p:sp>
        <p:nvSpPr>
          <p:cNvPr id="4" name="Footer Placeholder 4"/>
          <p:cNvSpPr>
            <a:spLocks noGrp="1"/>
          </p:cNvSpPr>
          <p:nvPr>
            <p:ph type="ftr" sz="quarter" idx="11"/>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pic>
        <p:nvPicPr>
          <p:cNvPr id="6" name="Picture 2" descr="http://www.cms.k12.nc.us/cmsdepartments/ec/PublishingImages/Exceptional%20Children.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105713">
            <a:off x="642402" y="2744561"/>
            <a:ext cx="2558106" cy="2284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607046"/>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8077200" cy="1143000"/>
          </a:xfrm>
        </p:spPr>
        <p:txBody>
          <a:bodyPr/>
          <a:lstStyle/>
          <a:p>
            <a:r>
              <a:rPr lang="en-US" dirty="0" smtClean="0"/>
              <a:t>Why do we care about outcomes for young children?</a:t>
            </a:r>
            <a:endParaRPr lang="en-US" dirty="0"/>
          </a:p>
        </p:txBody>
      </p:sp>
      <p:sp>
        <p:nvSpPr>
          <p:cNvPr id="3" name="Content Placeholder 2"/>
          <p:cNvSpPr>
            <a:spLocks noGrp="1"/>
          </p:cNvSpPr>
          <p:nvPr>
            <p:ph idx="1"/>
          </p:nvPr>
        </p:nvSpPr>
        <p:spPr>
          <a:xfrm>
            <a:off x="1143000" y="2438400"/>
            <a:ext cx="6781800" cy="4187952"/>
          </a:xfrm>
        </p:spPr>
        <p:txBody>
          <a:bodyPr/>
          <a:lstStyle/>
          <a:p>
            <a:pPr marL="0" indent="0">
              <a:buNone/>
            </a:pPr>
            <a:r>
              <a:rPr lang="en-US" dirty="0"/>
              <a:t>Variation can be </a:t>
            </a:r>
            <a:r>
              <a:rPr lang="en-US" dirty="0" smtClean="0"/>
              <a:t>problematic</a:t>
            </a:r>
          </a:p>
          <a:p>
            <a:r>
              <a:rPr lang="en-US" dirty="0" smtClean="0"/>
              <a:t>Children with disabilities need extra support</a:t>
            </a:r>
          </a:p>
          <a:p>
            <a:r>
              <a:rPr lang="en-US" dirty="0" smtClean="0"/>
              <a:t>Children who start out behind fall farther behind with time.</a:t>
            </a:r>
            <a:endParaRPr lang="en-US" dirty="0"/>
          </a:p>
        </p:txBody>
      </p:sp>
      <p:sp>
        <p:nvSpPr>
          <p:cNvPr id="4" name="Slide Number Placeholder 3"/>
          <p:cNvSpPr>
            <a:spLocks noGrp="1"/>
          </p:cNvSpPr>
          <p:nvPr>
            <p:ph type="sldNum" sz="quarter" idx="10"/>
          </p:nvPr>
        </p:nvSpPr>
        <p:spPr/>
        <p:txBody>
          <a:bodyPr/>
          <a:lstStyle/>
          <a:p>
            <a:pPr>
              <a:defRPr/>
            </a:pPr>
            <a:fld id="{550E8ADC-2C14-428C-9BCA-B5A925BCCA30}" type="slidenum">
              <a:rPr lang="en-US" smtClean="0"/>
              <a:pPr>
                <a:defRPr/>
              </a:pPr>
              <a:t>6</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extLst>
      <p:ext uri="{BB962C8B-B14F-4D97-AF65-F5344CB8AC3E}">
        <p14:creationId xmlns:p14="http://schemas.microsoft.com/office/powerpoint/2010/main" val="2962342432"/>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51" name="Object 3"/>
          <p:cNvGraphicFramePr>
            <a:graphicFrameLocks noChangeAspect="1"/>
          </p:cNvGraphicFramePr>
          <p:nvPr>
            <p:extLst>
              <p:ext uri="{D42A27DB-BD31-4B8C-83A1-F6EECF244321}">
                <p14:modId xmlns:p14="http://schemas.microsoft.com/office/powerpoint/2010/main" val="3471741277"/>
              </p:ext>
            </p:extLst>
          </p:nvPr>
        </p:nvGraphicFramePr>
        <p:xfrm>
          <a:off x="838200" y="1189038"/>
          <a:ext cx="7042150" cy="5440865"/>
        </p:xfrm>
        <a:graphic>
          <a:graphicData uri="http://schemas.openxmlformats.org/presentationml/2006/ole">
            <mc:AlternateContent xmlns:mc="http://schemas.openxmlformats.org/markup-compatibility/2006">
              <mc:Choice xmlns:v="urn:schemas-microsoft-com:vml" Requires="v">
                <p:oleObj spid="_x0000_s76934" name="Acrobat Document" r:id="rId4" imgW="6035014" imgH="4663373" progId="AcroExch.Document.7">
                  <p:link updateAutomatic="1"/>
                </p:oleObj>
              </mc:Choice>
              <mc:Fallback>
                <p:oleObj name="Acrobat Document" r:id="rId4" imgW="6035014" imgH="4663373" progId="AcroExch.Document.7">
                  <p:link updateAutomatic="1"/>
                  <p:pic>
                    <p:nvPicPr>
                      <p:cNvPr id="0" name=""/>
                      <p:cNvPicPr>
                        <a:picLocks noChangeAspect="1" noChangeArrowheads="1"/>
                      </p:cNvPicPr>
                      <p:nvPr/>
                    </p:nvPicPr>
                    <p:blipFill>
                      <a:blip r:embed="rId5"/>
                      <a:srcRect/>
                      <a:stretch>
                        <a:fillRect/>
                      </a:stretch>
                    </p:blipFill>
                    <p:spPr bwMode="auto">
                      <a:xfrm>
                        <a:off x="838200" y="1189038"/>
                        <a:ext cx="7042150" cy="5440865"/>
                      </a:xfrm>
                      <a:prstGeom prst="rect">
                        <a:avLst/>
                      </a:prstGeom>
                      <a:noFill/>
                      <a:ln>
                        <a:noFill/>
                      </a:ln>
                      <a:effectLst/>
                    </p:spPr>
                  </p:pic>
                </p:oleObj>
              </mc:Fallback>
            </mc:AlternateContent>
          </a:graphicData>
        </a:graphic>
      </p:graphicFrame>
      <p:sp>
        <p:nvSpPr>
          <p:cNvPr id="5" name="Footer Placeholder 4"/>
          <p:cNvSpPr>
            <a:spLocks noGrp="1"/>
          </p:cNvSpPr>
          <p:nvPr>
            <p:ph type="ftr" sz="quarter" idx="10"/>
          </p:nvPr>
        </p:nvSpPr>
        <p:spPr>
          <a:xfrm>
            <a:off x="38100" y="6324600"/>
            <a:ext cx="2895600" cy="365125"/>
          </a:xfrm>
        </p:spPr>
        <p:txBody>
          <a:bodyPr/>
          <a:lstStyle/>
          <a:p>
            <a:pPr>
              <a:defRPr/>
            </a:pPr>
            <a:r>
              <a:rPr lang="en-US" dirty="0" smtClean="0"/>
              <a:t>Early Childhood Outcomes Center</a:t>
            </a:r>
            <a:endParaRPr lang="en-US" dirty="0"/>
          </a:p>
        </p:txBody>
      </p:sp>
      <p:sp>
        <p:nvSpPr>
          <p:cNvPr id="4" name="Slide Number Placeholder 3"/>
          <p:cNvSpPr>
            <a:spLocks noGrp="1"/>
          </p:cNvSpPr>
          <p:nvPr>
            <p:ph type="sldNum" sz="quarter" idx="11"/>
          </p:nvPr>
        </p:nvSpPr>
        <p:spPr/>
        <p:txBody>
          <a:bodyPr/>
          <a:lstStyle/>
          <a:p>
            <a:pPr>
              <a:defRPr/>
            </a:pPr>
            <a:fld id="{1F10592D-65E3-48E7-BC5A-718EAF54148C}" type="slidenum">
              <a:rPr lang="en-US" smtClean="0"/>
              <a:pPr>
                <a:defRPr/>
              </a:pPr>
              <a:t>7</a:t>
            </a:fld>
            <a:endParaRPr lang="en-US" dirty="0"/>
          </a:p>
        </p:txBody>
      </p:sp>
      <p:graphicFrame>
        <p:nvGraphicFramePr>
          <p:cNvPr id="2050" name="Object 2"/>
          <p:cNvGraphicFramePr>
            <a:graphicFrameLocks noChangeAspect="1"/>
          </p:cNvGraphicFramePr>
          <p:nvPr>
            <p:extLst>
              <p:ext uri="{D42A27DB-BD31-4B8C-83A1-F6EECF244321}">
                <p14:modId xmlns:p14="http://schemas.microsoft.com/office/powerpoint/2010/main" val="249706650"/>
              </p:ext>
            </p:extLst>
          </p:nvPr>
        </p:nvGraphicFramePr>
        <p:xfrm>
          <a:off x="315788" y="828675"/>
          <a:ext cx="7923337" cy="5876925"/>
        </p:xfrm>
        <a:graphic>
          <a:graphicData uri="http://schemas.openxmlformats.org/presentationml/2006/ole">
            <mc:AlternateContent xmlns:mc="http://schemas.openxmlformats.org/markup-compatibility/2006">
              <mc:Choice xmlns:v="urn:schemas-microsoft-com:vml" Requires="v">
                <p:oleObj spid="_x0000_s76935" name="Acrobat Document" r:id="rId6" imgW="6035014" imgH="4663373" progId="AcroExch.Document.7">
                  <p:link updateAutomatic="1"/>
                </p:oleObj>
              </mc:Choice>
              <mc:Fallback>
                <p:oleObj name="Acrobat Document" r:id="rId6" imgW="6035014" imgH="4663373" progId="AcroExch.Document.7">
                  <p:link updateAutomatic="1"/>
                  <p:pic>
                    <p:nvPicPr>
                      <p:cNvPr id="0" name=""/>
                      <p:cNvPicPr>
                        <a:picLocks noChangeAspect="1" noChangeArrowheads="1"/>
                      </p:cNvPicPr>
                      <p:nvPr/>
                    </p:nvPicPr>
                    <p:blipFill>
                      <a:blip r:embed="rId7"/>
                      <a:srcRect/>
                      <a:stretch>
                        <a:fillRect/>
                      </a:stretch>
                    </p:blipFill>
                    <p:spPr bwMode="auto">
                      <a:xfrm>
                        <a:off x="315788" y="828675"/>
                        <a:ext cx="7923337" cy="5876925"/>
                      </a:xfrm>
                      <a:prstGeom prst="rect">
                        <a:avLst/>
                      </a:prstGeom>
                      <a:noFill/>
                      <a:ln>
                        <a:noFill/>
                      </a:ln>
                      <a:effectLst/>
                    </p:spPr>
                  </p:pic>
                </p:oleObj>
              </mc:Fallback>
            </mc:AlternateContent>
          </a:graphicData>
        </a:graphic>
      </p:graphicFrame>
      <p:sp>
        <p:nvSpPr>
          <p:cNvPr id="11" name="TextBox 10"/>
          <p:cNvSpPr txBox="1"/>
          <p:nvPr/>
        </p:nvSpPr>
        <p:spPr>
          <a:xfrm>
            <a:off x="974725" y="381000"/>
            <a:ext cx="6800850" cy="1077218"/>
          </a:xfrm>
          <a:prstGeom prst="rect">
            <a:avLst/>
          </a:prstGeom>
          <a:noFill/>
        </p:spPr>
        <p:txBody>
          <a:bodyPr wrap="square" rtlCol="0">
            <a:spAutoFit/>
          </a:bodyPr>
          <a:lstStyle/>
          <a:p>
            <a:r>
              <a:rPr lang="en-US" dirty="0" smtClean="0"/>
              <a:t>The Importance of Developmental Trajectories</a:t>
            </a:r>
            <a:endParaRPr lang="en-US" dirty="0"/>
          </a:p>
        </p:txBody>
      </p:sp>
      <p:sp>
        <p:nvSpPr>
          <p:cNvPr id="8" name="Isosceles Triangle 7"/>
          <p:cNvSpPr/>
          <p:nvPr/>
        </p:nvSpPr>
        <p:spPr bwMode="auto">
          <a:xfrm>
            <a:off x="1447800" y="3352800"/>
            <a:ext cx="5257800" cy="2057400"/>
          </a:xfrm>
          <a:prstGeom prst="triangle">
            <a:avLst>
              <a:gd name="adj" fmla="val 100000"/>
            </a:avLst>
          </a:prstGeom>
          <a:solidFill>
            <a:srgbClr val="FFFF00">
              <a:alpha val="1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76201499"/>
      </p:ext>
    </p:extLst>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Early Childhood Outcomes Center</a:t>
            </a:r>
            <a:endParaRPr lang="en-US"/>
          </a:p>
        </p:txBody>
      </p:sp>
      <p:sp>
        <p:nvSpPr>
          <p:cNvPr id="4" name="Slide Number Placeholder 3"/>
          <p:cNvSpPr>
            <a:spLocks noGrp="1"/>
          </p:cNvSpPr>
          <p:nvPr>
            <p:ph type="sldNum" sz="quarter" idx="11"/>
          </p:nvPr>
        </p:nvSpPr>
        <p:spPr/>
        <p:txBody>
          <a:bodyPr/>
          <a:lstStyle/>
          <a:p>
            <a:pPr>
              <a:defRPr/>
            </a:pPr>
            <a:fld id="{1F10592D-65E3-48E7-BC5A-718EAF54148C}" type="slidenum">
              <a:rPr lang="en-US" smtClean="0"/>
              <a:pPr>
                <a:defRPr/>
              </a:pPr>
              <a:t>8</a:t>
            </a:fld>
            <a:endParaRPr lang="en-US" dirty="0"/>
          </a:p>
        </p:txBody>
      </p:sp>
      <p:graphicFrame>
        <p:nvGraphicFramePr>
          <p:cNvPr id="2050" name="Object 2"/>
          <p:cNvGraphicFramePr>
            <a:graphicFrameLocks noChangeAspect="1"/>
          </p:cNvGraphicFramePr>
          <p:nvPr>
            <p:extLst>
              <p:ext uri="{D42A27DB-BD31-4B8C-83A1-F6EECF244321}">
                <p14:modId xmlns:p14="http://schemas.microsoft.com/office/powerpoint/2010/main" val="3898825406"/>
              </p:ext>
            </p:extLst>
          </p:nvPr>
        </p:nvGraphicFramePr>
        <p:xfrm>
          <a:off x="998538" y="828675"/>
          <a:ext cx="7240587" cy="5370513"/>
        </p:xfrm>
        <a:graphic>
          <a:graphicData uri="http://schemas.openxmlformats.org/presentationml/2006/ole">
            <mc:AlternateContent xmlns:mc="http://schemas.openxmlformats.org/markup-compatibility/2006">
              <mc:Choice xmlns:v="urn:schemas-microsoft-com:vml" Requires="v">
                <p:oleObj spid="_x0000_s77960" name="Acrobat Document" r:id="rId4" imgW="6035014" imgH="4663373" progId="AcroExch.Document.7">
                  <p:link updateAutomatic="1"/>
                </p:oleObj>
              </mc:Choice>
              <mc:Fallback>
                <p:oleObj name="Acrobat Document" r:id="rId4" imgW="6035014" imgH="4663373" progId="AcroExch.Document.7">
                  <p:link updateAutomatic="1"/>
                  <p:pic>
                    <p:nvPicPr>
                      <p:cNvPr id="0" name=""/>
                      <p:cNvPicPr>
                        <a:picLocks noChangeAspect="1" noChangeArrowheads="1"/>
                      </p:cNvPicPr>
                      <p:nvPr/>
                    </p:nvPicPr>
                    <p:blipFill>
                      <a:blip r:embed="rId5"/>
                      <a:srcRect/>
                      <a:stretch>
                        <a:fillRect/>
                      </a:stretch>
                    </p:blipFill>
                    <p:spPr bwMode="auto">
                      <a:xfrm>
                        <a:off x="998538" y="828675"/>
                        <a:ext cx="7240587" cy="537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extLst>
              <p:ext uri="{D42A27DB-BD31-4B8C-83A1-F6EECF244321}">
                <p14:modId xmlns:p14="http://schemas.microsoft.com/office/powerpoint/2010/main" val="4116467156"/>
              </p:ext>
            </p:extLst>
          </p:nvPr>
        </p:nvGraphicFramePr>
        <p:xfrm>
          <a:off x="1206500" y="1303338"/>
          <a:ext cx="6388100" cy="4937125"/>
        </p:xfrm>
        <a:graphic>
          <a:graphicData uri="http://schemas.openxmlformats.org/presentationml/2006/ole">
            <mc:AlternateContent xmlns:mc="http://schemas.openxmlformats.org/markup-compatibility/2006">
              <mc:Choice xmlns:v="urn:schemas-microsoft-com:vml" Requires="v">
                <p:oleObj spid="_x0000_s77961" name="Acrobat Document" r:id="rId6" imgW="6035014" imgH="4663373" progId="AcroExch.Document.7">
                  <p:link updateAutomatic="1"/>
                </p:oleObj>
              </mc:Choice>
              <mc:Fallback>
                <p:oleObj name="Acrobat Document" r:id="rId6" imgW="6035014" imgH="4663373" progId="AcroExch.Document.7">
                  <p:link updateAutomatic="1"/>
                  <p:pic>
                    <p:nvPicPr>
                      <p:cNvPr id="0" name=""/>
                      <p:cNvPicPr>
                        <a:picLocks noChangeAspect="1" noChangeArrowheads="1"/>
                      </p:cNvPicPr>
                      <p:nvPr/>
                    </p:nvPicPr>
                    <p:blipFill>
                      <a:blip r:embed="rId7"/>
                      <a:srcRect/>
                      <a:stretch>
                        <a:fillRect/>
                      </a:stretch>
                    </p:blipFill>
                    <p:spPr bwMode="auto">
                      <a:xfrm>
                        <a:off x="1206500" y="1303338"/>
                        <a:ext cx="63881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TextBox 10"/>
          <p:cNvSpPr txBox="1"/>
          <p:nvPr/>
        </p:nvSpPr>
        <p:spPr>
          <a:xfrm>
            <a:off x="1066800" y="304800"/>
            <a:ext cx="6800850" cy="1077218"/>
          </a:xfrm>
          <a:prstGeom prst="rect">
            <a:avLst/>
          </a:prstGeom>
          <a:noFill/>
        </p:spPr>
        <p:txBody>
          <a:bodyPr wrap="square" rtlCol="0">
            <a:spAutoFit/>
          </a:bodyPr>
          <a:lstStyle/>
          <a:p>
            <a:r>
              <a:rPr lang="en-US" dirty="0" smtClean="0"/>
              <a:t>The Importance of Developmental Trajectories</a:t>
            </a:r>
            <a:endParaRPr lang="en-US" dirty="0"/>
          </a:p>
        </p:txBody>
      </p:sp>
      <p:sp>
        <p:nvSpPr>
          <p:cNvPr id="12" name="TextBox 11"/>
          <p:cNvSpPr txBox="1"/>
          <p:nvPr/>
        </p:nvSpPr>
        <p:spPr>
          <a:xfrm>
            <a:off x="3371850" y="6000750"/>
            <a:ext cx="2571750" cy="369332"/>
          </a:xfrm>
          <a:prstGeom prst="rect">
            <a:avLst/>
          </a:prstGeom>
          <a:noFill/>
        </p:spPr>
        <p:txBody>
          <a:bodyPr wrap="square" rtlCol="0">
            <a:spAutoFit/>
          </a:bodyPr>
          <a:lstStyle/>
          <a:p>
            <a:r>
              <a:rPr lang="en-US" sz="1800" dirty="0" smtClean="0"/>
              <a:t>Age in Months</a:t>
            </a:r>
            <a:endParaRPr lang="en-US" sz="1800" dirty="0"/>
          </a:p>
        </p:txBody>
      </p:sp>
      <p:sp>
        <p:nvSpPr>
          <p:cNvPr id="10" name="Isosceles Triangle 9"/>
          <p:cNvSpPr/>
          <p:nvPr/>
        </p:nvSpPr>
        <p:spPr bwMode="auto">
          <a:xfrm rot="9134854">
            <a:off x="1861274" y="3982143"/>
            <a:ext cx="5794108" cy="588974"/>
          </a:xfrm>
          <a:prstGeom prst="triangle">
            <a:avLst>
              <a:gd name="adj" fmla="val 5413"/>
            </a:avLst>
          </a:prstGeom>
          <a:solidFill>
            <a:schemeClr val="accent3">
              <a:lumMod val="75000"/>
              <a:alpha val="52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639933000"/>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Early Childhood Outcomes Center</a:t>
            </a:r>
            <a:endParaRPr lang="en-US"/>
          </a:p>
        </p:txBody>
      </p:sp>
      <p:sp>
        <p:nvSpPr>
          <p:cNvPr id="3" name="Slide Number Placeholder 2"/>
          <p:cNvSpPr>
            <a:spLocks noGrp="1"/>
          </p:cNvSpPr>
          <p:nvPr>
            <p:ph type="sldNum" sz="quarter" idx="11"/>
          </p:nvPr>
        </p:nvSpPr>
        <p:spPr/>
        <p:txBody>
          <a:bodyPr/>
          <a:lstStyle/>
          <a:p>
            <a:pPr>
              <a:defRPr/>
            </a:pPr>
            <a:fld id="{89789087-52DE-4EC9-A593-8557078AFB40}" type="slidenum">
              <a:rPr lang="en-US" smtClean="0"/>
              <a:pPr>
                <a:defRPr/>
              </a:pPr>
              <a:t>9</a:t>
            </a:fld>
            <a:endParaRPr lang="en-US" dirty="0"/>
          </a:p>
        </p:txBody>
      </p:sp>
      <p:pic>
        <p:nvPicPr>
          <p:cNvPr id="614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85900" y="1028699"/>
            <a:ext cx="6000750" cy="5094405"/>
          </a:xfrm>
          <a:prstGeom prst="rect">
            <a:avLst/>
          </a:prstGeom>
          <a:noFill/>
          <a:ln w="9525">
            <a:noFill/>
            <a:miter lim="800000"/>
            <a:headEnd/>
            <a:tailEnd/>
          </a:ln>
        </p:spPr>
      </p:pic>
      <p:sp>
        <p:nvSpPr>
          <p:cNvPr id="5" name="TextBox 4"/>
          <p:cNvSpPr txBox="1"/>
          <p:nvPr/>
        </p:nvSpPr>
        <p:spPr>
          <a:xfrm>
            <a:off x="742950" y="628650"/>
            <a:ext cx="7486650" cy="584775"/>
          </a:xfrm>
          <a:prstGeom prst="rect">
            <a:avLst/>
          </a:prstGeom>
          <a:noFill/>
        </p:spPr>
        <p:txBody>
          <a:bodyPr wrap="square" rtlCol="0">
            <a:spAutoFit/>
          </a:bodyPr>
          <a:lstStyle/>
          <a:p>
            <a:r>
              <a:rPr lang="en-US" dirty="0" smtClean="0"/>
              <a:t>Vocabulary Growth (Hart &amp; </a:t>
            </a:r>
            <a:r>
              <a:rPr lang="en-US" dirty="0" err="1" smtClean="0"/>
              <a:t>Risley</a:t>
            </a:r>
            <a:r>
              <a:rPr lang="en-US" dirty="0" smtClean="0"/>
              <a:t>, 1995)</a:t>
            </a:r>
            <a:endParaRPr lang="en-US" dirty="0"/>
          </a:p>
        </p:txBody>
      </p:sp>
    </p:spTree>
    <p:extLst>
      <p:ext uri="{BB962C8B-B14F-4D97-AF65-F5344CB8AC3E}">
        <p14:creationId xmlns:p14="http://schemas.microsoft.com/office/powerpoint/2010/main" val="1247570319"/>
      </p:ext>
    </p:extLst>
  </p:cSld>
  <p:clrMapOvr>
    <a:masterClrMapping/>
  </p:clrMapOvr>
  <p:transition>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5567&quot;&gt;&lt;property id=&quot;20148&quot; value=&quot;5&quot;/&gt;&lt;property id=&quot;20300&quot; value=&quot;Slide 2 - &amp;quot;Overview&amp;quot;&quot;/&gt;&lt;property id=&quot;20307&quot; value=&quot;307&quot;/&gt;&lt;/object&gt;&lt;object type=&quot;3&quot; unique_id=&quot;19022&quot;&gt;&lt;property id=&quot;20148&quot; value=&quot;5&quot;/&gt;&lt;property id=&quot;20300&quot; value=&quot;Slide 1 - &amp;quot;Embedding Child and Family Outcomes into Practice – &amp;#x0D;&amp;#x0A;Part 1&amp;#x0D;&amp;#x0A;&amp;#x0D;&amp;#x0A;Kathy Hebbeler&amp;#x0D;&amp;#x0A;ECO at SRI International&amp;#x0D;&amp;#x0A;&amp;quot;&quot;/&gt;&lt;property id=&quot;20307&quot; value=&quot;454&quot;/&gt;&lt;/object&gt;&lt;object type=&quot;3&quot; unique_id=&quot;19023&quot;&gt;&lt;property id=&quot;20148&quot; value=&quot;5&quot;/&gt;&lt;property id=&quot;20300&quot; value=&quot;Slide 3&quot;/&gt;&lt;property id=&quot;20307&quot; value=&quot;361&quot;/&gt;&lt;/object&gt;&lt;object type=&quot;3&quot; unique_id=&quot;19024&quot;&gt;&lt;property id=&quot;20148&quot; value=&quot;5&quot;/&gt;&lt;property id=&quot;20300&quot; value=&quot;Slide 4 - &amp;quot;What is an outcome?&amp;quot;&quot;/&gt;&lt;property id=&quot;20307&quot; value=&quot;363&quot;/&gt;&lt;/object&gt;&lt;object type=&quot;3&quot; unique_id=&quot;19025&quot;&gt;&lt;property id=&quot;20148&quot; value=&quot;5&quot;/&gt;&lt;property id=&quot;20300&quot; value=&quot;Slide 5 - &amp;quot;The Concept of Outcomes&amp;quot;&quot;/&gt;&lt;property id=&quot;20307&quot; value=&quot;405&quot;/&gt;&lt;/object&gt;&lt;object type=&quot;3&quot; unique_id=&quot;19026&quot;&gt;&lt;property id=&quot;20148&quot; value=&quot;5&quot;/&gt;&lt;property id=&quot;20300&quot; value=&quot;Slide 6 - &amp;quot;Why do we care about outcomes for young children?&amp;quot;&quot;/&gt;&lt;property id=&quot;20307&quot; value=&quot;395&quot;/&gt;&lt;/object&gt;&lt;object type=&quot;3&quot; unique_id=&quot;19027&quot;&gt;&lt;property id=&quot;20148&quot; value=&quot;5&quot;/&gt;&lt;property id=&quot;20300&quot; value=&quot;Slide 7&quot;/&gt;&lt;property id=&quot;20307&quot; value=&quot;396&quot;/&gt;&lt;/object&gt;&lt;object type=&quot;3&quot; unique_id=&quot;19028&quot;&gt;&lt;property id=&quot;20148&quot; value=&quot;5&quot;/&gt;&lt;property id=&quot;20300&quot; value=&quot;Slide 8&quot;/&gt;&lt;property id=&quot;20307&quot; value=&quot;397&quot;/&gt;&lt;/object&gt;&lt;object type=&quot;3&quot; unique_id=&quot;19029&quot;&gt;&lt;property id=&quot;20148&quot; value=&quot;5&quot;/&gt;&lt;property id=&quot;20300&quot; value=&quot;Slide 9&quot;/&gt;&lt;property id=&quot;20307&quot; value=&quot;365&quot;/&gt;&lt;/object&gt;&lt;object type=&quot;3&quot; unique_id=&quot;19030&quot;&gt;&lt;property id=&quot;20148&quot; value=&quot;5&quot;/&gt;&lt;property id=&quot;20300&quot; value=&quot;Slide 10&quot;/&gt;&lt;property id=&quot;20307&quot; value=&quot;398&quot;/&gt;&lt;/object&gt;&lt;object type=&quot;3&quot; unique_id=&quot;19031&quot;&gt;&lt;property id=&quot;20148&quot; value=&quot;5&quot;/&gt;&lt;property id=&quot;20300&quot; value=&quot;Slide 11 - &amp;quot;Message&amp;quot;&quot;/&gt;&lt;property id=&quot;20307&quot; value=&quot;399&quot;/&gt;&lt;/object&gt;&lt;object type=&quot;3&quot; unique_id=&quot;19032&quot;&gt;&lt;property id=&quot;20148&quot; value=&quot;5&quot;/&gt;&lt;property id=&quot;20300&quot; value=&quot;Slide 12 - &amp;quot;Why do we care &amp;#x0D;&amp;#x0A;about outcomes for families?&amp;quot;&quot;/&gt;&lt;property id=&quot;20307&quot; value=&quot;455&quot;/&gt;&lt;/object&gt;&lt;object type=&quot;3&quot; unique_id=&quot;19033&quot;&gt;&lt;property id=&quot;20148&quot; value=&quot;5&quot;/&gt;&lt;property id=&quot;20300&quot; value=&quot;Slide 13&quot;/&gt;&lt;property id=&quot;20307&quot; value=&quot;456&quot;/&gt;&lt;/object&gt;&lt;object type=&quot;3&quot; unique_id=&quot;19034&quot;&gt;&lt;property id=&quot;20148&quot; value=&quot;5&quot;/&gt;&lt;property id=&quot;20300&quot; value=&quot;Slide 14 - &amp;quot;Message&amp;quot;&quot;/&gt;&lt;property id=&quot;20307&quot; value=&quot;403&quot;/&gt;&lt;/object&gt;&lt;object type=&quot;3&quot; unique_id=&quot;19035&quot;&gt;&lt;property id=&quot;20148&quot; value=&quot;5&quot;/&gt;&lt;property id=&quot;20300&quot; value=&quot;Slide 15 - &amp;quot;Outcomes matter at multiple levels&amp;quot;&quot;/&gt;&lt;property id=&quot;20307&quot; value=&quot;364&quot;/&gt;&lt;/object&gt;&lt;object type=&quot;3&quot; unique_id=&quot;19036&quot;&gt;&lt;property id=&quot;20148&quot; value=&quot;5&quot;/&gt;&lt;property id=&quot;20300&quot; value=&quot;Slide 16 - &amp;quot;Outcomes matter at multiple levels&amp;quot;&quot;/&gt;&lt;property id=&quot;20307&quot; value=&quot;366&quot;/&gt;&lt;/object&gt;&lt;object type=&quot;3&quot; unique_id=&quot;19037&quot;&gt;&lt;property id=&quot;20148&quot; value=&quot;5&quot;/&gt;&lt;property id=&quot;20300&quot; value=&quot;Slide 17 - &amp;quot;Outcomes matter at multiple levels&amp;quot;&quot;/&gt;&lt;property id=&quot;20307&quot; value=&quot;368&quot;/&gt;&lt;/object&gt;&lt;object type=&quot;3&quot; unique_id=&quot;19038&quot;&gt;&lt;property id=&quot;20148&quot; value=&quot;5&quot;/&gt;&lt;property id=&quot;20300&quot; value=&quot;Slide 18 - &amp;quot;Outcomes matter at multiple levels&amp;quot;&quot;/&gt;&lt;property id=&quot;20307&quot; value=&quot;369&quot;/&gt;&lt;/object&gt;&lt;object type=&quot;3&quot; unique_id=&quot;19039&quot;&gt;&lt;property id=&quot;20148&quot; value=&quot;5&quot;/&gt;&lt;property id=&quot;20300&quot; value=&quot;Slide 19 - &amp;quot;Data on Outcomes Are Useful at Many Levels&amp;quot;&quot;/&gt;&lt;property id=&quot;20307&quot; value=&quot;409&quot;/&gt;&lt;/object&gt;&lt;object type=&quot;3&quot; unique_id=&quot;19040&quot;&gt;&lt;property id=&quot;20148&quot; value=&quot;5&quot;/&gt;&lt;property id=&quot;20300&quot; value=&quot;Slide 20 - &amp;quot;What are these?&amp;quot;&quot;/&gt;&lt;property id=&quot;20307&quot; value=&quot;374&quot;/&gt;&lt;/object&gt;&lt;object type=&quot;3&quot; unique_id=&quot;19041&quot;&gt;&lt;property id=&quot;20148&quot; value=&quot;5&quot;/&gt;&lt;property id=&quot;20300&quot; value=&quot;Slide 21 - &amp;quot;What are these?&amp;quot;&quot;/&gt;&lt;property id=&quot;20307&quot; value=&quot;472&quot;/&gt;&lt;/object&gt;&lt;object type=&quot;3&quot; unique_id=&quot;19043&quot;&gt;&lt;property id=&quot;20148&quot; value=&quot;5&quot;/&gt;&lt;property id=&quot;20300&quot; value=&quot;Slide 22 - &amp;quot;System for Producing Good Child and Family Outcomes&amp;quot;&quot;/&gt;&lt;property id=&quot;20307&quot; value=&quot;372&quot;/&gt;&lt;/object&gt;&lt;object type=&quot;3&quot; unique_id=&quot;19044&quot;&gt;&lt;property id=&quot;20148&quot; value=&quot;5&quot;/&gt;&lt;property id=&quot;20300&quot; value=&quot;Slide 23 - &amp;quot;Two Critical Outcome Questions&amp;quot;&quot;/&gt;&lt;property id=&quot;20307&quot; value=&quot;406&quot;/&gt;&lt;/object&gt;&lt;object type=&quot;3&quot; unique_id=&quot;19045&quot;&gt;&lt;property id=&quot;20148&quot; value=&quot;5&quot;/&gt;&lt;property id=&quot;20300&quot; value=&quot;Slide 24 - &amp;quot;Why is it important to articulate intended outcomes?&amp;quot;&quot;/&gt;&lt;property id=&quot;20307&quot; value=&quot;407&quot;/&gt;&lt;/object&gt;&lt;/object&gt;&lt;/object&gt;&lt;/database&gt;"/>
  <p:tag name="SECTOMILLISECCONVERTED" val="1"/>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29336</TotalTime>
  <Words>1105</Words>
  <Application>Microsoft Office PowerPoint</Application>
  <PresentationFormat>On-screen Show (4:3)</PresentationFormat>
  <Paragraphs>198</Paragraphs>
  <Slides>24</Slides>
  <Notes>13</Notes>
  <HiddenSlides>0</HiddenSlides>
  <MMClips>0</MMClips>
  <ScaleCrop>false</ScaleCrop>
  <HeadingPairs>
    <vt:vector size="6" baseType="variant">
      <vt:variant>
        <vt:lpstr>Theme</vt:lpstr>
      </vt:variant>
      <vt:variant>
        <vt:i4>6</vt:i4>
      </vt:variant>
      <vt:variant>
        <vt:lpstr>Links</vt:lpstr>
      </vt:variant>
      <vt:variant>
        <vt:i4>4</vt:i4>
      </vt:variant>
      <vt:variant>
        <vt:lpstr>Slide Titles</vt:lpstr>
      </vt:variant>
      <vt:variant>
        <vt:i4>24</vt:i4>
      </vt:variant>
    </vt:vector>
  </HeadingPairs>
  <TitlesOfParts>
    <vt:vector size="34" baseType="lpstr">
      <vt:lpstr>3_Default Design</vt:lpstr>
      <vt:lpstr>6_Default Design-First child</vt:lpstr>
      <vt:lpstr>7_Default Design-Second child</vt:lpstr>
      <vt:lpstr>8_Default Design-Third child</vt:lpstr>
      <vt:lpstr>9_Default Design-Fourth child</vt:lpstr>
      <vt:lpstr>10_Default Design-Fifth child</vt:lpstr>
      <vt:lpstr>Graphs_L2.pdf</vt:lpstr>
      <vt:lpstr>C:\Documents and Settings\khebbeler\My Documents\Projects\EC Outcomes Center\Presentation\Listening and Learning\Graphs_L.pdf</vt:lpstr>
      <vt:lpstr>C:\Documents and Settings\khebbeler\My Documents\Projects\EC Outcomes Center\Presentation\Listening and Learning\Graphs_L.pdf</vt:lpstr>
      <vt:lpstr>Graphs_L2.pdf</vt:lpstr>
      <vt:lpstr>Embedding Child and Family Outcomes into Practice –  Part 1  Kathy Hebbeler ECO at SRI International </vt:lpstr>
      <vt:lpstr>Overview</vt:lpstr>
      <vt:lpstr>PowerPoint Presentation</vt:lpstr>
      <vt:lpstr>What is an outcome?</vt:lpstr>
      <vt:lpstr>The Concept of Outcomes</vt:lpstr>
      <vt:lpstr>Why do we care about outcomes for young children?</vt:lpstr>
      <vt:lpstr>PowerPoint Presentation</vt:lpstr>
      <vt:lpstr>PowerPoint Presentation</vt:lpstr>
      <vt:lpstr>PowerPoint Presentation</vt:lpstr>
      <vt:lpstr>PowerPoint Presentation</vt:lpstr>
      <vt:lpstr>Message</vt:lpstr>
      <vt:lpstr>Why do we care  about outcomes for families?</vt:lpstr>
      <vt:lpstr>PowerPoint Presentation</vt:lpstr>
      <vt:lpstr>Message</vt:lpstr>
      <vt:lpstr>Outcomes matter at multiple levels</vt:lpstr>
      <vt:lpstr>Outcomes matter at multiple levels</vt:lpstr>
      <vt:lpstr>Outcomes matter at multiple levels</vt:lpstr>
      <vt:lpstr>Outcomes matter at multiple levels</vt:lpstr>
      <vt:lpstr>Data on Outcomes Are Useful at Many Levels</vt:lpstr>
      <vt:lpstr>What are these?</vt:lpstr>
      <vt:lpstr>What are these?</vt:lpstr>
      <vt:lpstr>System for Producing Good Child and Family Outcomes</vt:lpstr>
      <vt:lpstr>Two Critical Outcome Questions</vt:lpstr>
      <vt:lpstr>Why is it important to articulate intended outcomes?</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dc:title>
  <dc:creator>ECO</dc:creator>
  <cp:lastModifiedBy>Kathy Hebbeler</cp:lastModifiedBy>
  <cp:revision>799</cp:revision>
  <cp:lastPrinted>2012-10-03T01:26:56Z</cp:lastPrinted>
  <dcterms:created xsi:type="dcterms:W3CDTF">2008-03-27T18:39:34Z</dcterms:created>
  <dcterms:modified xsi:type="dcterms:W3CDTF">2012-11-01T23:06:50Z</dcterms:modified>
</cp:coreProperties>
</file>