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3.xml" ContentType="application/vnd.openxmlformats-officedocument.presentationml.notesSlide+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notesSlides/notesSlide25.xml" ContentType="application/vnd.openxmlformats-officedocument.presentationml.notesSlide+xml"/>
  <Override PartName="/ppt/tags/tag41.xml" ContentType="application/vnd.openxmlformats-officedocument.presentationml.tags+xml"/>
  <Override PartName="/ppt/notesSlides/notesSlide26.xml" ContentType="application/vnd.openxmlformats-officedocument.presentationml.notesSlide+xml"/>
  <Override PartName="/ppt/tags/tag42.xml" ContentType="application/vnd.openxmlformats-officedocument.presentationml.tags+xml"/>
  <Override PartName="/ppt/notesSlides/notesSlide27.xml" ContentType="application/vnd.openxmlformats-officedocument.presentationml.notesSlide+xml"/>
  <Override PartName="/ppt/tags/tag43.xml" ContentType="application/vnd.openxmlformats-officedocument.presentationml.tags+xml"/>
  <Override PartName="/ppt/notesSlides/notesSlide28.xml" ContentType="application/vnd.openxmlformats-officedocument.presentationml.notesSlide+xml"/>
  <Override PartName="/ppt/tags/tag44.xml" ContentType="application/vnd.openxmlformats-officedocument.presentationml.tags+xml"/>
  <Override PartName="/ppt/notesSlides/notesSlide2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0.xml" ContentType="application/vnd.openxmlformats-officedocument.presentationml.notesSlide+xml"/>
  <Override PartName="/ppt/tags/tag47.xml" ContentType="application/vnd.openxmlformats-officedocument.presentationml.tags+xml"/>
  <Override PartName="/ppt/notesSlides/notesSlide3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3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notesSlides/notesSlide3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751" r:id="rId3"/>
    <p:sldMasterId id="2147483766" r:id="rId4"/>
    <p:sldMasterId id="2147483796" r:id="rId5"/>
    <p:sldMasterId id="2147483811" r:id="rId6"/>
  </p:sldMasterIdLst>
  <p:notesMasterIdLst>
    <p:notesMasterId r:id="rId44"/>
  </p:notesMasterIdLst>
  <p:handoutMasterIdLst>
    <p:handoutMasterId r:id="rId45"/>
  </p:handoutMasterIdLst>
  <p:sldIdLst>
    <p:sldId id="925" r:id="rId7"/>
    <p:sldId id="924" r:id="rId8"/>
    <p:sldId id="927" r:id="rId9"/>
    <p:sldId id="928" r:id="rId10"/>
    <p:sldId id="982" r:id="rId11"/>
    <p:sldId id="984" r:id="rId12"/>
    <p:sldId id="985" r:id="rId13"/>
    <p:sldId id="987" r:id="rId14"/>
    <p:sldId id="986" r:id="rId15"/>
    <p:sldId id="988" r:id="rId16"/>
    <p:sldId id="989" r:id="rId17"/>
    <p:sldId id="990" r:id="rId18"/>
    <p:sldId id="1012" r:id="rId19"/>
    <p:sldId id="993" r:id="rId20"/>
    <p:sldId id="991" r:id="rId21"/>
    <p:sldId id="992" r:id="rId22"/>
    <p:sldId id="994" r:id="rId23"/>
    <p:sldId id="1013" r:id="rId24"/>
    <p:sldId id="1014" r:id="rId25"/>
    <p:sldId id="1015" r:id="rId26"/>
    <p:sldId id="1033" r:id="rId27"/>
    <p:sldId id="1017" r:id="rId28"/>
    <p:sldId id="1018" r:id="rId29"/>
    <p:sldId id="1019" r:id="rId30"/>
    <p:sldId id="1020" r:id="rId31"/>
    <p:sldId id="1021" r:id="rId32"/>
    <p:sldId id="1022" r:id="rId33"/>
    <p:sldId id="1023" r:id="rId34"/>
    <p:sldId id="1024" r:id="rId35"/>
    <p:sldId id="1025" r:id="rId36"/>
    <p:sldId id="1026" r:id="rId37"/>
    <p:sldId id="1027" r:id="rId38"/>
    <p:sldId id="1028" r:id="rId39"/>
    <p:sldId id="1029" r:id="rId40"/>
    <p:sldId id="1030" r:id="rId41"/>
    <p:sldId id="1031" r:id="rId42"/>
    <p:sldId id="1032" r:id="rId43"/>
  </p:sldIdLst>
  <p:sldSz cx="9144000" cy="6858000" type="screen4x3"/>
  <p:notesSz cx="6881813" cy="9296400"/>
  <p:custDataLst>
    <p:tags r:id="rId46"/>
  </p:custDataLst>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2CA6"/>
    <a:srgbClr val="F3D9AB"/>
    <a:srgbClr val="EABC68"/>
    <a:srgbClr val="FFF2C9"/>
    <a:srgbClr val="FFE9A3"/>
    <a:srgbClr val="7BD12D"/>
    <a:srgbClr val="9FDB57"/>
    <a:srgbClr val="ACFEC0"/>
    <a:srgbClr val="92FB4B"/>
    <a:srgbClr val="A9FC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9" autoAdjust="0"/>
    <p:restoredTop sz="80145" autoAdjust="0"/>
  </p:normalViewPr>
  <p:slideViewPr>
    <p:cSldViewPr>
      <p:cViewPr>
        <p:scale>
          <a:sx n="70" d="100"/>
          <a:sy n="70" d="100"/>
        </p:scale>
        <p:origin x="-900" y="-396"/>
      </p:cViewPr>
      <p:guideLst>
        <p:guide orient="horz" pos="2160"/>
        <p:guide pos="2880"/>
      </p:guideLst>
    </p:cSldViewPr>
  </p:slideViewPr>
  <p:outlineViewPr>
    <p:cViewPr>
      <p:scale>
        <a:sx n="33" d="100"/>
        <a:sy n="33" d="100"/>
      </p:scale>
      <p:origin x="0" y="2882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94" d="100"/>
          <a:sy n="94" d="100"/>
        </p:scale>
        <p:origin x="-3012"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944860" y="304800"/>
            <a:ext cx="2981911" cy="46418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dirty="0" smtClean="0"/>
              <a:t>Orientation for New Staff</a:t>
            </a:r>
          </a:p>
          <a:p>
            <a:pPr>
              <a:defRPr/>
            </a:pPr>
            <a:r>
              <a:rPr lang="en-US" dirty="0" smtClean="0"/>
              <a:t>September 2011</a:t>
            </a:r>
            <a:endParaRPr lang="en-US" dirty="0"/>
          </a:p>
        </p:txBody>
      </p:sp>
      <p:sp>
        <p:nvSpPr>
          <p:cNvPr id="385027" name="Rectangle 3"/>
          <p:cNvSpPr>
            <a:spLocks noGrp="1" noChangeArrowheads="1"/>
          </p:cNvSpPr>
          <p:nvPr>
            <p:ph type="dt" sz="quarter" idx="1"/>
          </p:nvPr>
        </p:nvSpPr>
        <p:spPr bwMode="auto">
          <a:xfrm>
            <a:off x="5422107" y="0"/>
            <a:ext cx="1458147"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dirty="0"/>
          </a:p>
        </p:txBody>
      </p:sp>
      <p:sp>
        <p:nvSpPr>
          <p:cNvPr id="6" name="Footer Placeholder 5"/>
          <p:cNvSpPr>
            <a:spLocks noGrp="1"/>
          </p:cNvSpPr>
          <p:nvPr>
            <p:ph type="ftr" sz="quarter" idx="2"/>
          </p:nvPr>
        </p:nvSpPr>
        <p:spPr>
          <a:xfrm>
            <a:off x="1" y="8830627"/>
            <a:ext cx="2981911" cy="464184"/>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A751BC00-6E41-4DAB-AD97-F32C9F5FCA08}" type="slidenum">
              <a:rPr lang="en-US" smtClean="0"/>
              <a:pPr/>
              <a:t>‹#›</a:t>
            </a:fld>
            <a:endParaRPr lang="en-US"/>
          </a:p>
        </p:txBody>
      </p:sp>
    </p:spTree>
    <p:extLst>
      <p:ext uri="{BB962C8B-B14F-4D97-AF65-F5344CB8AC3E}">
        <p14:creationId xmlns:p14="http://schemas.microsoft.com/office/powerpoint/2010/main" val="31345670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898342" y="0"/>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39A4E8AF-FB59-4ECE-8C80-76E13B1AC5D3}" type="datetimeFigureOut">
              <a:rPr lang="en-US"/>
              <a:pPr>
                <a:defRPr/>
              </a:pPr>
              <a:t>11/28/2011</a:t>
            </a:fld>
            <a:endParaRPr lang="en-US"/>
          </a:p>
        </p:txBody>
      </p:sp>
      <p:sp>
        <p:nvSpPr>
          <p:cNvPr id="43012" name="Rectangle 4"/>
          <p:cNvSpPr>
            <a:spLocks noGrp="1" noRot="1" noChangeAspect="1" noChangeArrowheads="1" noTextEdit="1"/>
          </p:cNvSpPr>
          <p:nvPr>
            <p:ph type="sldImg" idx="2"/>
          </p:nvPr>
        </p:nvSpPr>
        <p:spPr bwMode="auto">
          <a:xfrm>
            <a:off x="1119188" y="698500"/>
            <a:ext cx="4645025" cy="3484563"/>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6933" y="4414519"/>
            <a:ext cx="5507948" cy="4184016"/>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8829037"/>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98342" y="8829037"/>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422E3482-1AC4-4480-8E1D-0AB2BCEB3E2D}" type="slidenum">
              <a:rPr lang="en-US"/>
              <a:pPr>
                <a:defRPr/>
              </a:pPr>
              <a:t>‹#›</a:t>
            </a:fld>
            <a:endParaRPr lang="en-US"/>
          </a:p>
        </p:txBody>
      </p:sp>
    </p:spTree>
    <p:extLst>
      <p:ext uri="{BB962C8B-B14F-4D97-AF65-F5344CB8AC3E}">
        <p14:creationId xmlns:p14="http://schemas.microsoft.com/office/powerpoint/2010/main" val="302552860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4919453-113B-4CC0-AB0A-003B56F6E941}" type="slidenum">
              <a:rPr lang="en-US"/>
              <a:pPr/>
              <a:t>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z="1200" kern="1200" dirty="0" smtClean="0">
                <a:solidFill>
                  <a:schemeClr val="tx1"/>
                </a:solidFill>
                <a:effectLst/>
                <a:latin typeface="Arial" charset="0"/>
                <a:ea typeface="+mn-ea"/>
                <a:cs typeface="+mn-cs"/>
              </a:rPr>
              <a:t>This presentation is an introduction to the practice of integrating child outcomes measurement with the IFSP or IEP process.  The material presented here was originally a part of a presentation for the 2011 National Conference on Measuring and Improving Child and Family Outcomes, held in New Orleans, Louisiana.  In this introduction, we will describe the background and history of efforts to integrate child outcomes measurement with the steps of IFSP and IEP development, as well as the rationale for integrating the two processes.</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This presentation may be helpful for</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anyone interested in the integration of child outcomes measurement with the IFSP or IEP process.</a:t>
            </a:r>
          </a:p>
          <a:p>
            <a:pPr eaLnBrk="1" hangingPunct="1"/>
            <a:endParaRPr lang="en-US"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Given all the good work that was happening at the state and local level, NECTAC and ECO decided it was time for an Integration Think Tank.  We brought together staff, state administrators and technical assistance providers, local administrators, families, and researchers to</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look at the integration efforts that had been shared and to determine how to take the integration ideas to a larger scale.</a:t>
            </a:r>
          </a:p>
          <a:p>
            <a:endParaRPr lang="en-US" dirty="0"/>
          </a:p>
        </p:txBody>
      </p:sp>
      <p:sp>
        <p:nvSpPr>
          <p:cNvPr id="4" name="Slide Number Placeholder 3"/>
          <p:cNvSpPr>
            <a:spLocks noGrp="1"/>
          </p:cNvSpPr>
          <p:nvPr>
            <p:ph type="sldNum" sz="quarter" idx="10"/>
          </p:nvPr>
        </p:nvSpPr>
        <p:spPr/>
        <p:txBody>
          <a:bodyPr/>
          <a:lstStyle/>
          <a:p>
            <a:fld id="{4D650C7D-A758-461B-8806-F0695D7B600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One of the products that the Integration Think Tank generated were generic flow charts – one for the IFSP process and one for the IEP process.  These flow charts  show opportunities throughout the IFSP and IEP processes to collect information that can be used for the child outcomes measurement.  </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Arial" charset="0"/>
                <a:ea typeface="+mn-ea"/>
                <a:cs typeface="+mn-cs"/>
              </a:rPr>
              <a:t>This is an example of one section of the generic flow chart for the IEP.  The black text represents typical activities within the IEP process.  The red text indicates the opportunities for outcomes measurement .</a:t>
            </a:r>
          </a:p>
          <a:p>
            <a:pPr>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4C7344-27A0-4810-A986-1CDC0348F8E1}"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Arial" charset="0"/>
                <a:ea typeface="+mn-ea"/>
                <a:cs typeface="+mn-cs"/>
              </a:rPr>
              <a:t>This is an example of one section of the generic flow chart for the IFSP.  Again, the black text represents typical activities within the IFSP process.  The red text indicates the opportunities for outcomes measurement.</a:t>
            </a:r>
          </a:p>
          <a:p>
            <a:r>
              <a:rPr lang="en-US" sz="1200" kern="1200" dirty="0" smtClean="0">
                <a:solidFill>
                  <a:schemeClr val="tx1"/>
                </a:solidFill>
                <a:effectLst/>
                <a:latin typeface="Arial" charset="0"/>
                <a:ea typeface="+mn-ea"/>
                <a:cs typeface="+mn-cs"/>
              </a:rPr>
              <a:t> </a:t>
            </a: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4C7344-27A0-4810-A986-1CDC0348F8E1}"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Integration Think Tank also developed worksheets with discussion questions for teams at the state and/or local levels. These worksheets are designed to help teams figure how and where to integrate outcomes measurement into their ongoing IFSP or IEP process.  This slide shows an example of how to think about outcomes data collection as part of the eligibility determination process for Part C.  </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charset="0"/>
                <a:ea typeface="+mn-ea"/>
                <a:cs typeface="+mn-cs"/>
              </a:rPr>
              <a:t>The information and resources from the Think Tank were presented, along with state-specific flow charts in the 2010 Outcomes Conference, which brought Naomi (Department of Defense), Sandi (local program-Virginia), and Donna (local program – Illinois) back to present.  The 2010 panel also featured Mel Woodcock of the West Virginia-Part C program, who described their methods for completing their child outcomes summary tool, called the COST, within their IFSP process, as shown in the slide.   </a:t>
            </a:r>
          </a:p>
          <a:p>
            <a:endParaRPr lang="en-US" sz="1200" kern="1200" dirty="0" smtClean="0">
              <a:solidFill>
                <a:schemeClr val="tx1"/>
              </a:solidFill>
              <a:effectLst/>
              <a:latin typeface="Arial"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Mel also shared the benefits that had been noted in West Virginia as a result of integrating the two processes.</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charset="0"/>
                <a:ea typeface="+mn-ea"/>
                <a:cs typeface="+mn-cs"/>
              </a:rPr>
              <a:t>Since the 2010 Outcomes Conference, ECO has organized state, local and Think Tank resources to support integrating outcomes measurement with the IFSP and IEP processes on their website.  At the 2011 OSEP Mega Leadership Conference, Mel Woodcock and Margie Marion (a parent from West Virginia), and Phyllis </a:t>
            </a:r>
            <a:r>
              <a:rPr lang="en-US" sz="1200" kern="1200" dirty="0" err="1" smtClean="0">
                <a:solidFill>
                  <a:schemeClr val="tx1"/>
                </a:solidFill>
                <a:effectLst/>
                <a:latin typeface="Arial" charset="0"/>
                <a:ea typeface="+mn-ea"/>
                <a:cs typeface="+mn-cs"/>
              </a:rPr>
              <a:t>Mondak</a:t>
            </a:r>
            <a:r>
              <a:rPr lang="en-US" sz="1200" kern="1200" dirty="0" smtClean="0">
                <a:solidFill>
                  <a:schemeClr val="tx1"/>
                </a:solidFill>
                <a:effectLst/>
                <a:latin typeface="Arial" charset="0"/>
                <a:ea typeface="+mn-ea"/>
                <a:cs typeface="+mn-cs"/>
              </a:rPr>
              <a:t> (from the preschool program in Virginia) presented a session on the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integration of the two processes from a family perspective.  At the 2011 Outcomes Conference, we celebrated five years of work toward supporting the integration of outcomes measurement and the IFSP or IEP. </a:t>
            </a:r>
            <a:endParaRPr lang="en-US" dirty="0"/>
          </a:p>
        </p:txBody>
      </p:sp>
      <p:sp>
        <p:nvSpPr>
          <p:cNvPr id="4" name="Slide Number Placeholder 3"/>
          <p:cNvSpPr>
            <a:spLocks noGrp="1"/>
          </p:cNvSpPr>
          <p:nvPr>
            <p:ph type="sldNum" sz="quarter" idx="10"/>
          </p:nvPr>
        </p:nvSpPr>
        <p:spPr/>
        <p:txBody>
          <a:bodyPr/>
          <a:lstStyle/>
          <a:p>
            <a:fld id="{4D650C7D-A758-461B-8806-F0695D7B600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4919453-113B-4CC0-AB0A-003B56F6E941}" type="slidenum">
              <a:rPr lang="en-US"/>
              <a:pPr/>
              <a:t>18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i="0" dirty="0" smtClean="0"/>
              <a:t>Next, we’ll take a moment to step</a:t>
            </a:r>
            <a:r>
              <a:rPr lang="en-US" i="0" baseline="0" dirty="0" smtClean="0"/>
              <a:t> back and think about why we might strive to integrate child outcomes measurement activities within the IFSP or IEP process. </a:t>
            </a:r>
            <a:endParaRPr lang="en-US" i="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Integrating</a:t>
            </a:r>
            <a:r>
              <a:rPr lang="en-US" baseline="0" dirty="0" smtClean="0"/>
              <a:t> outcomes measurement is not just about streamlining forms or making the entire process feel more cohesive for families. Those benefits will occur. But, the main reason for integration is that embedding the global outcomes in all facets of our practice helps us achieve the vision of what we want to accomplish for and with children and their families.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0A328AA-E5BB-4986-8FC9-76407B9FA044}" type="slidenum">
              <a:rPr lang="en-US"/>
              <a:pPr/>
              <a:t>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idea of integrating both the child outcomes measurement and the IFSP process started in 2007.  At the Outcomes Conference that year in Baltimore, we heard from a panel of local experts who introduced the notion of integrating</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child outcomes measurement with the IFSP process.  One program shared their process for collecting data for the child outcomes measurement while also gathering information for the IFSP.</a:t>
            </a:r>
          </a:p>
          <a:p>
            <a:pPr eaLnBrk="1" hangingPunct="1"/>
            <a:endParaRPr lang="en-US" i="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have a global set of outcomes</a:t>
            </a:r>
            <a:r>
              <a:rPr lang="en-US" baseline="0" dirty="0" smtClean="0"/>
              <a:t> that states are held accountable for. Programs are working to ensure they can help children show progress on these, and want to see that children’s progress in their program is moving in the direction of state targets.</a:t>
            </a:r>
          </a:p>
          <a:p>
            <a:r>
              <a:rPr lang="en-US" baseline="0" dirty="0" smtClean="0"/>
              <a:t>And, we have providers focusing on individualized outcomes with children and families. These help guide children’s achievements and progress…</a:t>
            </a:r>
          </a:p>
          <a:p>
            <a:r>
              <a:rPr lang="en-US" baseline="0" dirty="0" smtClean="0"/>
              <a:t>But, is there a disconnect?</a:t>
            </a:r>
          </a:p>
          <a:p>
            <a:endParaRPr lang="en-US" baseline="0" dirty="0" smtClean="0"/>
          </a:p>
          <a:p>
            <a:r>
              <a:rPr lang="en-US" baseline="0" dirty="0" smtClean="0"/>
              <a:t>Does the emphasis at the level of the intervention support the global outcomes that the program is trying to achieve and that the state is held accountable for?</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a:t>
            </a:r>
            <a:r>
              <a:rPr lang="en-US" baseline="0" dirty="0" smtClean="0"/>
              <a:t> these pieces to come into alignment.</a:t>
            </a:r>
          </a:p>
          <a:p>
            <a:r>
              <a:rPr lang="en-US" baseline="0" dirty="0" smtClean="0"/>
              <a:t>Focusing on the 3 global outcomes is the glue that can connect these pieces. </a:t>
            </a:r>
          </a:p>
          <a:p>
            <a:r>
              <a:rPr lang="en-US" baseline="0" dirty="0" smtClean="0"/>
              <a:t>Integrating the 3 global outcomes into the IFSP/IEP process brings what we want to accomplish for all children and families into the discussion about how we can best support each individual child and family.</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3 outcomes</a:t>
            </a:r>
            <a:r>
              <a:rPr lang="en-US" baseline="0" dirty="0" smtClean="0"/>
              <a:t> aren’t just about having a set of numbers for accountability.  </a:t>
            </a:r>
          </a:p>
          <a:p>
            <a:r>
              <a:rPr lang="en-US" baseline="0" dirty="0" smtClean="0"/>
              <a:t>Integrating the child outcomes into the IFSP/IEP process helps us be better able to accomplish our vision.  Making progress on the 3 outcomes is critical for all children for successful participation. By focusing on the 3 outcomes, programs can help children be active and successful participants now and in the future in all the settings they are in… at home, at school, in child care, and in the community.</a:t>
            </a:r>
          </a:p>
          <a:p>
            <a:endParaRPr lang="en-US"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200" dirty="0" smtClean="0"/>
              <a:t>There is always</a:t>
            </a:r>
            <a:r>
              <a:rPr lang="en-US" sz="3200" baseline="0" dirty="0" smtClean="0"/>
              <a:t> </a:t>
            </a:r>
            <a:r>
              <a:rPr lang="en-US" sz="3200" dirty="0" smtClean="0"/>
              <a:t>some kind of thinking,</a:t>
            </a:r>
            <a:r>
              <a:rPr lang="en-US" sz="3200" baseline="0" dirty="0" smtClean="0"/>
              <a:t> or a framework, that teams are using. </a:t>
            </a:r>
          </a:p>
          <a:p>
            <a:r>
              <a:rPr lang="en-US" sz="3200" baseline="0" dirty="0" smtClean="0"/>
              <a:t>They use frameworks as they gather and interpret assessment information and use it to formulate an individualized plan for each child.</a:t>
            </a:r>
            <a:endParaRPr lang="en-US" sz="3200" dirty="0" smtClean="0"/>
          </a:p>
          <a:p>
            <a:endParaRPr lang="en-US" sz="3200"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framework that guides your </a:t>
            </a:r>
            <a:r>
              <a:rPr lang="en-US" baseline="0" dirty="0" smtClean="0"/>
              <a:t>thinking for identifying outcomes for a child?</a:t>
            </a:r>
          </a:p>
          <a:p>
            <a:r>
              <a:rPr lang="en-US" baseline="0" dirty="0" smtClean="0"/>
              <a:t>Is it explicit?</a:t>
            </a:r>
          </a:p>
          <a:p>
            <a:r>
              <a:rPr lang="en-US" baseline="0" dirty="0" smtClean="0"/>
              <a:t>Is it one framework? </a:t>
            </a:r>
          </a:p>
          <a:p>
            <a:r>
              <a:rPr lang="en-US" baseline="0" dirty="0" smtClean="0"/>
              <a:t>Or are there really multiple frameworks? Maybe each provider on the team is using a different one.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s</a:t>
            </a:r>
            <a:r>
              <a:rPr lang="en-US" dirty="0" smtClean="0"/>
              <a:t>ome examples of the kinds of frameworks</a:t>
            </a:r>
            <a:r>
              <a:rPr lang="en-US" baseline="0" dirty="0" smtClean="0"/>
              <a:t> that practitioners might use:</a:t>
            </a:r>
          </a:p>
          <a:p>
            <a:pPr>
              <a:buFont typeface="Arial" pitchFamily="34" charset="0"/>
              <a:buChar char="•"/>
            </a:pPr>
            <a:r>
              <a:rPr lang="en-US" baseline="0" dirty="0" smtClean="0"/>
              <a:t>Teams might use items from a specific assessment tool. They might look at the next item in the sequence and use that to plan an intervention.</a:t>
            </a:r>
          </a:p>
          <a:p>
            <a:pPr>
              <a:buFont typeface="Arial" pitchFamily="34" charset="0"/>
              <a:buChar char="•"/>
            </a:pPr>
            <a:r>
              <a:rPr lang="en-US" baseline="0" dirty="0" smtClean="0"/>
              <a:t>Or, the framework might be a series of skills or a specific milestone checklist based on the provider’s specialty area that guides planning.</a:t>
            </a:r>
          </a:p>
          <a:p>
            <a:pPr>
              <a:buFont typeface="Arial" pitchFamily="34" charset="0"/>
              <a:buChar char="•"/>
            </a:pPr>
            <a:r>
              <a:rPr lang="en-US" baseline="0" dirty="0" smtClean="0"/>
              <a:t>Another option is that a specific curriculum might be the guide for planning.</a:t>
            </a:r>
          </a:p>
          <a:p>
            <a:pPr>
              <a:buFont typeface="Arial" pitchFamily="34" charset="0"/>
              <a:buChar char="•"/>
            </a:pPr>
            <a:r>
              <a:rPr lang="en-US" baseline="0" dirty="0" smtClean="0"/>
              <a:t>Or, sometimes teams completely follow the family member’s lead. The plan is based on whatever the family wants.</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three functional outcomes are an</a:t>
            </a:r>
            <a:r>
              <a:rPr lang="en-US" baseline="0" dirty="0" smtClean="0"/>
              <a:t> </a:t>
            </a:r>
            <a:r>
              <a:rPr lang="en-US" dirty="0" smtClean="0"/>
              <a:t>alternative framework.</a:t>
            </a:r>
          </a:p>
          <a:p>
            <a:r>
              <a:rPr lang="en-US" dirty="0" smtClean="0"/>
              <a:t>They are</a:t>
            </a:r>
            <a:r>
              <a:rPr lang="en-US" baseline="0" dirty="0" smtClean="0"/>
              <a:t> </a:t>
            </a:r>
            <a:r>
              <a:rPr lang="en-US" dirty="0" smtClean="0"/>
              <a:t>a lens</a:t>
            </a:r>
            <a:r>
              <a:rPr lang="en-US" baseline="0" dirty="0" smtClean="0"/>
              <a:t> through which to view child functioning and plan interventions.</a:t>
            </a:r>
          </a:p>
          <a:p>
            <a:r>
              <a:rPr lang="en-US" baseline="0" dirty="0" smtClean="0"/>
              <a:t>This does NOT mean that the family’s concerns and priorities are not considered. It means that what matters to families is talked about with regard to each of the three outcomes.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3 outcomes are</a:t>
            </a:r>
            <a:r>
              <a:rPr lang="en-US" baseline="0" dirty="0" smtClean="0"/>
              <a:t> general statements of what we want the child to achieve. Remember, we want all children to be successful participants in a variety of settings.</a:t>
            </a:r>
          </a:p>
          <a:p>
            <a:endParaRPr lang="en-US" baseline="0" dirty="0" smtClean="0"/>
          </a:p>
          <a:p>
            <a:r>
              <a:rPr lang="en-US" baseline="0" dirty="0" smtClean="0"/>
              <a:t>The global outcomes are a way to think about what skills the child uses. They also provide a lens to organize how to help the child continue to learn to use his/her skills in richer, more complex, successful ways.</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all these </a:t>
            </a:r>
            <a:r>
              <a:rPr lang="en-US" baseline="0" dirty="0" smtClean="0"/>
              <a:t>frameworks, why should we use the 3 global outcomes?</a:t>
            </a:r>
          </a:p>
          <a:p>
            <a:pPr>
              <a:buFont typeface="Arial" pitchFamily="34" charset="0"/>
              <a:buChar char="•"/>
            </a:pPr>
            <a:r>
              <a:rPr lang="en-US" baseline="0" dirty="0" smtClean="0"/>
              <a:t>The 3 global outcomes have been socially validated  - thousands of stakeholders all over the country, including families of children with disabilities, have said that these are important outcomes for children</a:t>
            </a:r>
          </a:p>
          <a:p>
            <a:pPr>
              <a:buFont typeface="Arial" pitchFamily="34" charset="0"/>
              <a:buChar char="•"/>
            </a:pPr>
            <a:r>
              <a:rPr lang="en-US" baseline="0" dirty="0" smtClean="0"/>
              <a:t>The 3 global outcomes also are functional. So, they reinforce the need to gather functional information about how children use their skills to perform meaningful tasks during assessments and they reinforce the need to write functional individualized IFSP/IEP outcomes.</a:t>
            </a:r>
          </a:p>
          <a:p>
            <a:pPr>
              <a:buFont typeface="Arial" pitchFamily="34" charset="0"/>
              <a:buChar char="•"/>
            </a:pPr>
            <a:r>
              <a:rPr lang="en-US" baseline="0" dirty="0" smtClean="0"/>
              <a:t>The 3 outcomes focus on the whole child. They aren’t tied to any one domain.  Instead, they emphasize the whole child. Integration across domains is critical for effective participation.</a:t>
            </a:r>
          </a:p>
          <a:p>
            <a:pPr>
              <a:buFont typeface="Arial" pitchFamily="34" charset="0"/>
              <a:buChar char="•"/>
            </a:pPr>
            <a:r>
              <a:rPr lang="en-US" baseline="0" dirty="0" smtClean="0"/>
              <a:t>Finally, the 3 outcomes are flexible. Because they are global, they are not wedded to the use of any one particular assessment, curriculum, or level of child functioning.</a:t>
            </a:r>
          </a:p>
          <a:p>
            <a:pPr>
              <a:buFont typeface="Arial" pitchFamily="34" charset="0"/>
              <a:buChar char="•"/>
            </a:pP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does assessment look like when it is organized around the 3 outcomes?</a:t>
            </a:r>
          </a:p>
          <a:p>
            <a:pPr>
              <a:buFont typeface="Arial" pitchFamily="34" charset="0"/>
              <a:buChar char="•"/>
            </a:pPr>
            <a:r>
              <a:rPr lang="en-US" baseline="0" dirty="0" smtClean="0"/>
              <a:t>The global outcomes focus the collection and reporting of information on the child’s functioning in each outcome area across settings and situations.</a:t>
            </a:r>
          </a:p>
          <a:p>
            <a:pPr>
              <a:buFont typeface="Arial" pitchFamily="34" charset="0"/>
              <a:buChar char="•"/>
            </a:pPr>
            <a:r>
              <a:rPr lang="en-US" baseline="0" dirty="0" smtClean="0"/>
              <a:t> The 3 outcomes serve as an organizer for the type of assessment approaches to use.</a:t>
            </a:r>
          </a:p>
          <a:p>
            <a:pPr>
              <a:buFont typeface="Arial" pitchFamily="34" charset="0"/>
              <a:buChar char="•"/>
            </a:pPr>
            <a:r>
              <a:rPr lang="en-US" baseline="0" dirty="0" smtClean="0"/>
              <a:t>The 3 outcomes also are an organizer for how teams write or share results, organizing results by outcome rather than by the domains.</a:t>
            </a:r>
          </a:p>
          <a:p>
            <a:pPr>
              <a:buFont typeface="Arial" pitchFamily="34" charset="0"/>
              <a:buChar char="•"/>
            </a:pPr>
            <a:r>
              <a:rPr lang="en-US" baseline="0" dirty="0" smtClean="0"/>
              <a:t>Assessments are still individualized to the child, but the outcomes provide a useful framework for organizing the information.</a:t>
            </a:r>
          </a:p>
          <a:p>
            <a:pPr>
              <a:buFont typeface="Arial" pitchFamily="34" charset="0"/>
              <a:buChar char="•"/>
            </a:pPr>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Sandi Harrington, the director of the Norfolk Infant Program in Virginia, shared resources she had developed to help infant-toddler specialists gather functional information from families, caregivers, and others who spend time with the child in his or her everyday life.  The resources also helped the specialists listen for developmental milestones that would help them ground their information in age expectations for infants. Prompts, such as the ones provided  in this excerpt for Outcome 1 on the slide, led to the gathering of functional information.  In using the resources Sandi developed, the providers discovered that information could be gathered from the time the program first learned about the child throughout the process, just as is done in ongoing progress monitoring.  With child outcomes measurement, there was no need to wait and ask these questions after the child had entered services.  </a:t>
            </a:r>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framework</a:t>
            </a:r>
            <a:r>
              <a:rPr lang="en-US" baseline="0" dirty="0" smtClean="0"/>
              <a:t> provided by the 3 global outcomes is helpful through all phases of assessment and intervention. The 3 outcomes inform the initial assessment process and what is learned about how the child uses his/her skills in everyday situations.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IFSPs</a:t>
            </a:r>
            <a:r>
              <a:rPr lang="en-US" baseline="0" dirty="0" smtClean="0"/>
              <a:t> or IEPs </a:t>
            </a:r>
            <a:r>
              <a:rPr lang="en-US" dirty="0" smtClean="0"/>
              <a:t>look like when the</a:t>
            </a:r>
            <a:r>
              <a:rPr lang="en-US" baseline="0" dirty="0" smtClean="0"/>
              <a:t> global outcomes provide the framework?</a:t>
            </a:r>
          </a:p>
          <a:p>
            <a:pPr>
              <a:buFont typeface="Arial" pitchFamily="34" charset="0"/>
              <a:buChar char="•"/>
            </a:pPr>
            <a:r>
              <a:rPr lang="en-US" baseline="0" dirty="0" smtClean="0"/>
              <a:t>Thinking about the global outcomes challenges teams to consider how the individualized outcomes help the child progress in each of the 3 global outcome areas--again, because success in the three global outcomes is critical to the overarching goal of effective participation.</a:t>
            </a:r>
          </a:p>
          <a:p>
            <a:pPr>
              <a:buFont typeface="Arial" pitchFamily="34" charset="0"/>
              <a:buChar char="•"/>
            </a:pPr>
            <a:r>
              <a:rPr lang="en-US" baseline="0" dirty="0" smtClean="0"/>
              <a:t>The global outcomes do not dictate the individualized outcomes. Rather, they provide a framework for thinking about development and learning. They help a team identify where they need to support the child’s functioning in a way that will be far more effective than domains or discrete skills.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3 outcomes provide a framework during the IFSP or IEP meeting that helps teams consider the individualized outcomes and shape an intervention plan that supports the child’s effective participation across settings.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that use of the 3 global </a:t>
            </a:r>
            <a:r>
              <a:rPr lang="en-US" baseline="0" smtClean="0"/>
              <a:t>outcomes </a:t>
            </a:r>
            <a:r>
              <a:rPr lang="en-US" baseline="0" dirty="0" smtClean="0"/>
              <a:t>a</a:t>
            </a:r>
            <a:r>
              <a:rPr lang="en-US" baseline="0" smtClean="0"/>
              <a:t>s </a:t>
            </a:r>
            <a:r>
              <a:rPr lang="en-US" baseline="0" dirty="0" smtClean="0"/>
              <a:t>an overarching organizer for individualized outcomes helps teams think about a broad array of individualized outcomes to guide the intervention. It does not mean that there should be a one-to-one correspondence between each global and individualized outcome. The team decides what the right mix should be.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three global outcomes continue to be an overarching consideration as intervention activities are implemented and the team examines progress on the individualized outcomes.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the IFSP or IEP review meeting, we discuss progress on the individualized outcomes and revisit the 3 global outcomes to identify if the intervention and support activities are making a difference. If the child did not have an individualized outcome in one or more of the 3 outcome areas, the review is a good time for the team to make sure that the child’s development remains on target in this outcome. This review discussion informs the development of new individualized outcomes and interventions that will help the child continue to make progress in the 3 global outcomes.</a:t>
            </a:r>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Using the 3 global</a:t>
            </a:r>
            <a:r>
              <a:rPr lang="en-US" sz="1200" baseline="0" dirty="0" smtClean="0"/>
              <a:t> outcomes as a framework produces </a:t>
            </a:r>
            <a:r>
              <a:rPr lang="en-US" sz="1200" dirty="0" smtClean="0"/>
              <a:t>understandable,</a:t>
            </a:r>
            <a:r>
              <a:rPr lang="en-US" sz="1200" baseline="0" dirty="0" smtClean="0"/>
              <a:t> measureable, individualized outcomes that are meaningful to families. The 3 outcomes also help families understand what programs are trying to do.</a:t>
            </a:r>
          </a:p>
          <a:p>
            <a:r>
              <a:rPr lang="en-US" sz="1200" baseline="0" dirty="0" smtClean="0"/>
              <a:t>The 3 outcomes tie assessment, planning, and intervention together. They improve practice and help programs to keep the focus firmly on what it is trying to achieve and what the state is being held accountable for.  Supporting children in acquiring the outcomes is critical….</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helping all children achieve what matters.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7576" y="4415791"/>
            <a:ext cx="5046663" cy="4183380"/>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panelists at this session also showed us ways that current levels of functioning could be organized by the three child outcomes, such as this example describing Georgie’s social-emotional functioning.</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7576" y="4415791"/>
            <a:ext cx="5046663" cy="4183380"/>
          </a:xfrm>
          <a:noFill/>
          <a:ln/>
        </p:spPr>
        <p:txBody>
          <a:bodyPr/>
          <a:lstStyle/>
          <a:p>
            <a:r>
              <a:rPr lang="en-US" sz="1200" kern="1200" dirty="0" smtClean="0">
                <a:solidFill>
                  <a:schemeClr val="tx1"/>
                </a:solidFill>
                <a:effectLst/>
                <a:latin typeface="Arial" charset="0"/>
                <a:ea typeface="+mn-ea"/>
                <a:cs typeface="+mn-cs"/>
              </a:rPr>
              <a:t>We also learned ways that assessment summaries could be written according to the three outcomes, as shown in this excerpt from Danny’s assessment summarized for Outcome 2:  acquisition and use of knowledge and skills.</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charset="0"/>
                <a:ea typeface="+mn-ea"/>
                <a:cs typeface="+mn-cs"/>
              </a:rPr>
              <a:t>At the Outcomes Conference in 2008, Sandi Harrington presented again about integrating outcomes measurement with the IFSP process – this time with Naomi Younggren with the Department of Defense – Army.  They got everyone talking about ‘why’ integrate the two processes and presented pros and cons, such as in this slide from their presentation</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Sandi and Naomi also introduced new descriptions for each of the ratings on the 7 point scale using family-friendly language.  These new descriptions, such as the one seen here, allowed families to become more involved in the Child Outcomes Summary (COS) process.</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2009,  the Outcomes Conference session on integration brought Naomi and Sandi back to talk more about integration and the IFSP process, and added  Donna </a:t>
            </a:r>
            <a:r>
              <a:rPr lang="en-US" sz="1200" kern="1200" dirty="0" err="1" smtClean="0">
                <a:solidFill>
                  <a:schemeClr val="tx1"/>
                </a:solidFill>
                <a:effectLst/>
                <a:latin typeface="Arial" charset="0"/>
                <a:ea typeface="+mn-ea"/>
                <a:cs typeface="+mn-cs"/>
              </a:rPr>
              <a:t>Nylander</a:t>
            </a:r>
            <a:r>
              <a:rPr lang="en-US" sz="1200" kern="1200" dirty="0" smtClean="0">
                <a:solidFill>
                  <a:schemeClr val="tx1"/>
                </a:solidFill>
                <a:effectLst/>
                <a:latin typeface="Arial" charset="0"/>
                <a:ea typeface="+mn-ea"/>
                <a:cs typeface="+mn-cs"/>
              </a:rPr>
              <a:t>, the director of a local preschool program in Illinois, to show the ways in which child outcomes measurement can be integrated with the IEP process. This slide from Donna’s presentation shows the opportunities to collect information about the child’s functioning in the three outcomes during the IEP process.</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Naomi, Sandi, and Donna explained the benefits of integration, as shown in this slide from their 2009 presentation </a:t>
            </a:r>
            <a:r>
              <a:rPr lang="en-US" dirty="0" smtClean="0">
                <a:effectLst/>
              </a:rPr>
              <a:t> </a:t>
            </a:r>
            <a:r>
              <a:rPr lang="en-US" sz="1200" kern="1200" dirty="0" smtClean="0">
                <a:solidFill>
                  <a:schemeClr val="tx1"/>
                </a:solidFill>
                <a:effectLst/>
                <a:latin typeface="Arial" charset="0"/>
                <a:ea typeface="+mn-ea"/>
                <a:cs typeface="+mn-cs"/>
              </a:rPr>
              <a:t> At this</a:t>
            </a:r>
            <a:r>
              <a:rPr lang="en-US" sz="1200" kern="1200" baseline="0" dirty="0" smtClean="0">
                <a:solidFill>
                  <a:schemeClr val="tx1"/>
                </a:solidFill>
                <a:effectLst/>
                <a:latin typeface="Arial" charset="0"/>
                <a:ea typeface="+mn-ea"/>
                <a:cs typeface="+mn-cs"/>
              </a:rPr>
              <a:t> point, we were beginning to notice that many more benefits (than barriers) were coming out of the integration process, and determined that it was time to think about taking this idea to the next level.</a:t>
            </a:r>
            <a:endParaRPr lang="en-US" sz="1200" kern="1200" dirty="0" smtClean="0">
              <a:solidFill>
                <a:schemeClr val="tx1"/>
              </a:solidFill>
              <a:effectLst/>
              <a:latin typeface="Arial"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43434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smtClean="0"/>
              <a:t>Early Childhood Outcomes Center</a:t>
            </a:r>
            <a:endParaRPr lang="en-US"/>
          </a:p>
        </p:txBody>
      </p:sp>
    </p:spTree>
  </p:cSld>
  <p:clrMapOvr>
    <a:masterClrMapping/>
  </p:clrMapOvr>
  <p:transition>
    <p:split orient="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a:xfrm>
            <a:off x="6553200" y="6356350"/>
            <a:ext cx="2133600" cy="365125"/>
          </a:xfrm>
          <a:prstGeom prst="rect">
            <a:avLst/>
          </a:prstGeom>
        </p:spPr>
        <p:txBody>
          <a:bodyPr/>
          <a:lstStyle>
            <a:lvl1pPr>
              <a:defRPr>
                <a:solidFill>
                  <a:srgbClr val="224568"/>
                </a:solidFill>
              </a:defRPr>
            </a:lvl1pPr>
          </a:lstStyle>
          <a:p>
            <a:pPr>
              <a:defRPr/>
            </a:pPr>
            <a:fld id="{E0C68C25-49C4-46A0-A164-0A8C884F3722}"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7"/>
          <p:cNvSpPr>
            <a:spLocks noGrp="1"/>
          </p:cNvSpPr>
          <p:nvPr>
            <p:ph type="ftr" sz="quarter" idx="11"/>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Rectangle 2"/>
          <p:cNvSpPr/>
          <p:nvPr userDrawn="1"/>
        </p:nvSpPr>
        <p:spPr bwMode="auto">
          <a:xfrm>
            <a:off x="228600" y="533400"/>
            <a:ext cx="8686800" cy="2819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31585237"/>
      </p:ext>
    </p:extLst>
  </p:cSld>
  <p:clrMapOvr>
    <a:masterClrMapping/>
  </p:clrMapOvr>
  <p:transition>
    <p:split orient="vert"/>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7"/>
          <p:cNvSpPr>
            <a:spLocks noGrp="1"/>
          </p:cNvSpPr>
          <p:nvPr>
            <p:ph type="ftr" sz="quarter" idx="11"/>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11"/>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Tree>
  </p:cSld>
  <p:clrMapOvr>
    <a:masterClrMapping/>
  </p:clrMapOvr>
  <p:transition>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5.pn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p:nvSpPr>
        <p:spPr bwMode="auto">
          <a:xfrm>
            <a:off x="0" y="0"/>
            <a:ext cx="9144000" cy="6858000"/>
          </a:xfrm>
          <a:prstGeom prst="rect">
            <a:avLst/>
          </a:prstGeom>
          <a:noFill/>
          <a:ln w="127000">
            <a:solidFill>
              <a:schemeClr val="tx1"/>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p:nvPicPr>
        <p:blipFill>
          <a:blip r:embed="rId11"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p:nvPicPr>
        <p:blipFill>
          <a:blip r:embed="rId12"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p:nvPicPr>
        <p:blipFill>
          <a:blip r:embed="rId13"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p:nvPicPr>
        <p:blipFill>
          <a:blip r:embed="rId14"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p:nvPicPr>
        <p:blipFill>
          <a:blip r:embed="rId15"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p:nvPicPr>
        <p:blipFill>
          <a:blip r:embed="rId16"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Early Childhood Outcomes Center</a:t>
            </a:r>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53" r:id="rId3"/>
    <p:sldLayoutId id="2147484754" r:id="rId4"/>
    <p:sldLayoutId id="2147484755" r:id="rId5"/>
    <p:sldLayoutId id="2147484756" r:id="rId6"/>
    <p:sldLayoutId id="2147484757" r:id="rId7"/>
    <p:sldLayoutId id="2147484758" r:id="rId8"/>
    <p:sldLayoutId id="2147484759" r:id="rId9"/>
  </p:sldLayoutIdLst>
  <p:transition>
    <p:split orient="vert"/>
  </p:transition>
  <p:timing>
    <p:tnLst>
      <p:par>
        <p:cTn id="1" dur="indefinite" restart="never" nodeType="tmRoot"/>
      </p:par>
    </p:tnLst>
  </p:timing>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p:nvPicPr>
        <p:blipFill>
          <a:blip r:embed="rId13" cstate="print"/>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Tree>
  </p:cSld>
  <p:clrMap bg1="lt1" tx1="dk1" bg2="lt2" tx2="dk2" accent1="accent1" accent2="accent2" accent3="accent3" accent4="accent4" accent5="accent5" accent6="accent6" hlink="hlink" folHlink="folHlink"/>
  <p:sldLayoutIdLst>
    <p:sldLayoutId id="2147484760" r:id="rId1"/>
    <p:sldLayoutId id="2147484796" r:id="rId2"/>
    <p:sldLayoutId id="2147484761" r:id="rId3"/>
    <p:sldLayoutId id="2147484762" r:id="rId4"/>
    <p:sldLayoutId id="2147484763" r:id="rId5"/>
    <p:sldLayoutId id="2147484764" r:id="rId6"/>
    <p:sldLayoutId id="2147484765" r:id="rId7"/>
    <p:sldLayoutId id="2147484797" r:id="rId8"/>
    <p:sldLayoutId id="2147484766" r:id="rId9"/>
    <p:sldLayoutId id="2147484807" r:id="rId10"/>
    <p:sldLayoutId id="2147484810" r:id="rId11"/>
  </p:sldLayoutIdLst>
  <p:transition>
    <p:split orient="vert"/>
  </p:transition>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pic>
        <p:nvPicPr>
          <p:cNvPr id="8201" name="Picture 15" descr="girl_in_wheelchair"/>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98" r:id="rId2"/>
    <p:sldLayoutId id="2147484799" r:id="rId3"/>
    <p:sldLayoutId id="2147484768" r:id="rId4"/>
    <p:sldLayoutId id="2147484769" r:id="rId5"/>
    <p:sldLayoutId id="2147484770" r:id="rId6"/>
    <p:sldLayoutId id="2147484771" r:id="rId7"/>
    <p:sldLayoutId id="2147484800" r:id="rId8"/>
    <p:sldLayoutId id="2147484772" r:id="rId9"/>
  </p:sldLayoutIdLst>
  <p:transition>
    <p:split orient="vert"/>
  </p:transition>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pic>
        <p:nvPicPr>
          <p:cNvPr id="9225" name="Picture 14" descr="blond_happy_baby"/>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801" r:id="rId2"/>
    <p:sldLayoutId id="2147484774" r:id="rId3"/>
    <p:sldLayoutId id="2147484775" r:id="rId4"/>
    <p:sldLayoutId id="2147484776" r:id="rId5"/>
    <p:sldLayoutId id="2147484777" r:id="rId6"/>
    <p:sldLayoutId id="2147484778" r:id="rId7"/>
    <p:sldLayoutId id="2147484802" r:id="rId8"/>
    <p:sldLayoutId id="2147484779" r:id="rId9"/>
  </p:sldLayoutIdLst>
  <p:transition>
    <p:split orient="vert"/>
  </p:transition>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pic>
        <p:nvPicPr>
          <p:cNvPr id="10249" name="Picture 13" descr="tie_dye_boy"/>
          <p:cNvPicPr>
            <a:picLocks noChangeAspect="1" noChangeArrowheads="1"/>
          </p:cNvPicPr>
          <p:nvPr/>
        </p:nvPicPr>
        <p:blipFill>
          <a:blip r:embed="rId11" cstate="print"/>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0" r:id="rId1"/>
    <p:sldLayoutId id="2147484803" r:id="rId2"/>
    <p:sldLayoutId id="2147484781" r:id="rId3"/>
    <p:sldLayoutId id="2147484782" r:id="rId4"/>
    <p:sldLayoutId id="2147484783" r:id="rId5"/>
    <p:sldLayoutId id="2147484784" r:id="rId6"/>
    <p:sldLayoutId id="2147484785" r:id="rId7"/>
    <p:sldLayoutId id="2147484804" r:id="rId8"/>
    <p:sldLayoutId id="2147484786" r:id="rId9"/>
  </p:sldLayoutIdLst>
  <p:transition>
    <p:split orient="vert"/>
  </p:transition>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chemeClr val="tx1"/>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pic>
        <p:nvPicPr>
          <p:cNvPr id="11273" name="Picture 12" descr="pink shirt girl"/>
          <p:cNvPicPr>
            <a:picLocks noChangeAspect="1" noChangeArrowheads="1"/>
          </p:cNvPicPr>
          <p:nvPr/>
        </p:nvPicPr>
        <p:blipFill>
          <a:blip r:embed="rId13" cstate="print"/>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7" r:id="rId1"/>
    <p:sldLayoutId id="2147484805" r:id="rId2"/>
    <p:sldLayoutId id="2147484788" r:id="rId3"/>
    <p:sldLayoutId id="2147484789" r:id="rId4"/>
    <p:sldLayoutId id="2147484790" r:id="rId5"/>
    <p:sldLayoutId id="2147484791" r:id="rId6"/>
    <p:sldLayoutId id="2147484792" r:id="rId7"/>
    <p:sldLayoutId id="2147484812" r:id="rId8"/>
    <p:sldLayoutId id="2147484806" r:id="rId9"/>
    <p:sldLayoutId id="2147484793" r:id="rId10"/>
    <p:sldLayoutId id="2147484811" r:id="rId11"/>
  </p:sldLayoutIdLst>
  <p:transition>
    <p:split orient="vert"/>
  </p:transition>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hyperlink" Target="http://www.fpg.unc.edu/~eco/pages/integration.cfm" TargetMode="Externa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8.xml"/><Relationship Id="rId1" Type="http://schemas.openxmlformats.org/officeDocument/2006/relationships/tags" Target="../tags/tag31.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1.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1.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9.xml"/><Relationship Id="rId1" Type="http://schemas.openxmlformats.org/officeDocument/2006/relationships/tags" Target="../tags/tag3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2.wmf"/><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1.xml"/><Relationship Id="rId1" Type="http://schemas.openxmlformats.org/officeDocument/2006/relationships/tags" Target="../tags/tag3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9.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9.xml"/><Relationship Id="rId1" Type="http://schemas.openxmlformats.org/officeDocument/2006/relationships/tags" Target="../tags/tag4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3.xml"/><Relationship Id="rId1" Type="http://schemas.openxmlformats.org/officeDocument/2006/relationships/tags" Target="../tags/tag42.xml"/><Relationship Id="rId5" Type="http://schemas.openxmlformats.org/officeDocument/2006/relationships/image" Target="../media/image16.png"/><Relationship Id="rId4" Type="http://schemas.openxmlformats.org/officeDocument/2006/relationships/image" Target="../media/image12.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9.xml"/><Relationship Id="rId1" Type="http://schemas.openxmlformats.org/officeDocument/2006/relationships/tags" Target="../tags/tag4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9.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9.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6.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9.xml"/><Relationship Id="rId1" Type="http://schemas.openxmlformats.org/officeDocument/2006/relationships/tags" Target="../tags/tag4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6.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6.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6.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6.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9.xml"/><Relationship Id="rId1" Type="http://schemas.openxmlformats.org/officeDocument/2006/relationships/tags" Target="../tags/tag56.xml"/></Relationships>
</file>

<file path=ppt/slides/_rels/slide3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5.xml"/><Relationship Id="rId7" Type="http://schemas.openxmlformats.org/officeDocument/2006/relationships/image" Target="../media/image20.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notesSlide" Target="../notesSlides/notesSlide37.xml"/><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9.xml"/><Relationship Id="rId1" Type="http://schemas.openxmlformats.org/officeDocument/2006/relationships/tags" Target="../tags/tag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9.xml"/><Relationship Id="rId1" Type="http://schemas.openxmlformats.org/officeDocument/2006/relationships/tags" Target="../tags/tag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8.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9.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85800" y="1905000"/>
            <a:ext cx="7772400" cy="4038600"/>
          </a:xfrm>
        </p:spPr>
        <p:txBody>
          <a:bodyPr/>
          <a:lstStyle/>
          <a:p>
            <a:pPr eaLnBrk="1" hangingPunct="1">
              <a:defRPr/>
            </a:pPr>
            <a:r>
              <a:rPr lang="en-US" sz="4000" dirty="0" smtClean="0">
                <a:solidFill>
                  <a:schemeClr val="accent2">
                    <a:lumMod val="75000"/>
                  </a:schemeClr>
                </a:solidFill>
              </a:rPr>
              <a:t>Introduction to</a:t>
            </a:r>
            <a:br>
              <a:rPr lang="en-US" sz="4000" dirty="0" smtClean="0">
                <a:solidFill>
                  <a:schemeClr val="accent2">
                    <a:lumMod val="75000"/>
                  </a:schemeClr>
                </a:solidFill>
              </a:rPr>
            </a:br>
            <a:r>
              <a:rPr lang="en-US" sz="4000" dirty="0" smtClean="0">
                <a:solidFill>
                  <a:schemeClr val="accent2">
                    <a:lumMod val="75000"/>
                  </a:schemeClr>
                </a:solidFill>
              </a:rPr>
              <a:t>Integrating Outcomes Measurement with IFSP and IEP Processes</a:t>
            </a:r>
            <a:br>
              <a:rPr lang="en-US" sz="4000" dirty="0" smtClean="0">
                <a:solidFill>
                  <a:schemeClr val="accent2">
                    <a:lumMod val="75000"/>
                  </a:schemeClr>
                </a:solidFill>
              </a:rPr>
            </a:br>
            <a:r>
              <a:rPr lang="en-US" sz="4000" dirty="0" smtClean="0">
                <a:solidFill>
                  <a:schemeClr val="accent2">
                    <a:lumMod val="75000"/>
                  </a:schemeClr>
                </a:solidFill>
              </a:rPr>
              <a:t/>
            </a:r>
            <a:br>
              <a:rPr lang="en-US" sz="4000" dirty="0" smtClean="0">
                <a:solidFill>
                  <a:schemeClr val="accent2">
                    <a:lumMod val="75000"/>
                  </a:schemeClr>
                </a:solidFill>
              </a:rPr>
            </a:br>
            <a:r>
              <a:rPr lang="en-US" sz="4000" i="1" dirty="0" smtClean="0">
                <a:solidFill>
                  <a:schemeClr val="accent2">
                    <a:lumMod val="75000"/>
                  </a:schemeClr>
                </a:solidFill>
              </a:rPr>
              <a:t>Come Together!</a:t>
            </a:r>
            <a:endParaRPr lang="en-US" sz="4000" dirty="0" smtClean="0">
              <a:solidFill>
                <a:schemeClr val="accent2">
                  <a:lumMod val="75000"/>
                </a:schemeClr>
              </a:solidFill>
            </a:endParaRPr>
          </a:p>
        </p:txBody>
      </p:sp>
      <p:sp>
        <p:nvSpPr>
          <p:cNvPr id="4" name="Rectangle 7"/>
          <p:cNvSpPr>
            <a:spLocks noGrp="1" noChangeArrowheads="1"/>
          </p:cNvSpPr>
          <p:nvPr>
            <p:ph type="ftr" sz="quarter" idx="4294967295"/>
          </p:nvPr>
        </p:nvSpPr>
        <p:spPr>
          <a:xfrm>
            <a:off x="0" y="6356350"/>
            <a:ext cx="2895600" cy="365125"/>
          </a:xfrm>
        </p:spPr>
        <p:txBody>
          <a:bodyPr/>
          <a:lstStyle/>
          <a:p>
            <a:pPr>
              <a:defRPr/>
            </a:pPr>
            <a:r>
              <a:rPr lang="en-US" dirty="0">
                <a:solidFill>
                  <a:schemeClr val="bg1"/>
                </a:solidFill>
              </a:rPr>
              <a:t>Early Childhood Outcomes Center</a:t>
            </a:r>
          </a:p>
        </p:txBody>
      </p:sp>
    </p:spTree>
    <p:custDataLst>
      <p:tags r:id="rId1"/>
    </p:custData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Outcomes-IFSP/IEP Think Tank-2010 Participants</a:t>
            </a:r>
            <a:endParaRPr lang="en-US" dirty="0"/>
          </a:p>
        </p:txBody>
      </p:sp>
      <p:sp>
        <p:nvSpPr>
          <p:cNvPr id="5" name="Content Placeholder 4"/>
          <p:cNvSpPr>
            <a:spLocks noGrp="1"/>
          </p:cNvSpPr>
          <p:nvPr>
            <p:ph sz="half" idx="1"/>
          </p:nvPr>
        </p:nvSpPr>
        <p:spPr>
          <a:xfrm>
            <a:off x="914400" y="2057400"/>
            <a:ext cx="4038600" cy="4525963"/>
          </a:xfrm>
        </p:spPr>
        <p:txBody>
          <a:bodyPr>
            <a:normAutofit fontScale="77500" lnSpcReduction="20000"/>
          </a:bodyPr>
          <a:lstStyle/>
          <a:p>
            <a:pPr>
              <a:buNone/>
            </a:pPr>
            <a:r>
              <a:rPr lang="en-US" dirty="0" smtClean="0"/>
              <a:t>Betsy Ayankoya</a:t>
            </a:r>
          </a:p>
          <a:p>
            <a:pPr>
              <a:buNone/>
            </a:pPr>
            <a:r>
              <a:rPr lang="en-US" dirty="0" smtClean="0"/>
              <a:t>Debbie Cate</a:t>
            </a:r>
          </a:p>
          <a:p>
            <a:pPr>
              <a:buNone/>
            </a:pPr>
            <a:r>
              <a:rPr lang="en-US" dirty="0" smtClean="0"/>
              <a:t>Siobhan Colgan</a:t>
            </a:r>
          </a:p>
          <a:p>
            <a:pPr>
              <a:buNone/>
            </a:pPr>
            <a:r>
              <a:rPr lang="en-US" dirty="0" smtClean="0"/>
              <a:t>Suzanne Cotterman </a:t>
            </a:r>
          </a:p>
          <a:p>
            <a:pPr>
              <a:buNone/>
            </a:pPr>
            <a:r>
              <a:rPr lang="en-US" dirty="0" smtClean="0"/>
              <a:t>Debra Hannigan </a:t>
            </a:r>
          </a:p>
          <a:p>
            <a:pPr>
              <a:buNone/>
            </a:pPr>
            <a:r>
              <a:rPr lang="en-US" dirty="0" smtClean="0"/>
              <a:t>Sandi Harrington </a:t>
            </a:r>
          </a:p>
          <a:p>
            <a:pPr>
              <a:buNone/>
            </a:pPr>
            <a:r>
              <a:rPr lang="en-US" dirty="0" smtClean="0"/>
              <a:t>Connie Hawkins</a:t>
            </a:r>
          </a:p>
          <a:p>
            <a:pPr>
              <a:buNone/>
            </a:pPr>
            <a:r>
              <a:rPr lang="en-US" dirty="0" smtClean="0"/>
              <a:t>Kathy Hebbeler </a:t>
            </a:r>
          </a:p>
          <a:p>
            <a:pPr>
              <a:buNone/>
            </a:pPr>
            <a:r>
              <a:rPr lang="en-US" dirty="0" smtClean="0"/>
              <a:t>Joicey Hurth</a:t>
            </a:r>
          </a:p>
          <a:p>
            <a:pPr>
              <a:buNone/>
            </a:pPr>
            <a:r>
              <a:rPr lang="en-US" dirty="0" smtClean="0"/>
              <a:t>Lynne Kahn</a:t>
            </a:r>
          </a:p>
          <a:p>
            <a:pPr>
              <a:buNone/>
            </a:pPr>
            <a:r>
              <a:rPr lang="en-US" dirty="0" smtClean="0"/>
              <a:t>Christina Kasprzak</a:t>
            </a:r>
          </a:p>
          <a:p>
            <a:pPr>
              <a:buNone/>
            </a:pPr>
            <a:r>
              <a:rPr lang="en-US" dirty="0" smtClean="0"/>
              <a:t>Anne Lucas</a:t>
            </a:r>
          </a:p>
          <a:p>
            <a:endParaRPr lang="en-US" dirty="0"/>
          </a:p>
        </p:txBody>
      </p:sp>
      <p:sp>
        <p:nvSpPr>
          <p:cNvPr id="6" name="Content Placeholder 5"/>
          <p:cNvSpPr>
            <a:spLocks noGrp="1"/>
          </p:cNvSpPr>
          <p:nvPr>
            <p:ph sz="half" idx="2"/>
          </p:nvPr>
        </p:nvSpPr>
        <p:spPr>
          <a:xfrm>
            <a:off x="4953000" y="2057400"/>
            <a:ext cx="4038600" cy="4187952"/>
          </a:xfrm>
        </p:spPr>
        <p:txBody>
          <a:bodyPr>
            <a:normAutofit fontScale="77500" lnSpcReduction="20000"/>
          </a:bodyPr>
          <a:lstStyle/>
          <a:p>
            <a:pPr>
              <a:buNone/>
            </a:pPr>
            <a:r>
              <a:rPr lang="en-US" dirty="0" smtClean="0"/>
              <a:t>Robin McWilliam </a:t>
            </a:r>
          </a:p>
          <a:p>
            <a:pPr>
              <a:buNone/>
            </a:pPr>
            <a:r>
              <a:rPr lang="en-US" dirty="0" smtClean="0"/>
              <a:t>Donna Nylander </a:t>
            </a:r>
          </a:p>
          <a:p>
            <a:pPr>
              <a:buNone/>
            </a:pPr>
            <a:r>
              <a:rPr lang="en-US" dirty="0" smtClean="0"/>
              <a:t>Lynda Pletcher</a:t>
            </a:r>
          </a:p>
          <a:p>
            <a:pPr>
              <a:buNone/>
            </a:pPr>
            <a:r>
              <a:rPr lang="en-US" dirty="0" smtClean="0"/>
              <a:t>Sharon Ringwalt</a:t>
            </a:r>
          </a:p>
          <a:p>
            <a:pPr>
              <a:buNone/>
            </a:pPr>
            <a:r>
              <a:rPr lang="en-US" dirty="0" smtClean="0"/>
              <a:t>Robin Rooney</a:t>
            </a:r>
          </a:p>
          <a:p>
            <a:pPr>
              <a:buNone/>
            </a:pPr>
            <a:r>
              <a:rPr lang="en-US" dirty="0" smtClean="0"/>
              <a:t>Dathan Rush  </a:t>
            </a:r>
          </a:p>
          <a:p>
            <a:pPr>
              <a:buNone/>
            </a:pPr>
            <a:r>
              <a:rPr lang="en-US" dirty="0" smtClean="0"/>
              <a:t>Arlene Russell  </a:t>
            </a:r>
          </a:p>
          <a:p>
            <a:pPr>
              <a:buNone/>
            </a:pPr>
            <a:r>
              <a:rPr lang="en-US" dirty="0" err="1" smtClean="0"/>
              <a:t>M’Lisa</a:t>
            </a:r>
            <a:r>
              <a:rPr lang="en-US" dirty="0" smtClean="0"/>
              <a:t> Shelden </a:t>
            </a:r>
          </a:p>
          <a:p>
            <a:pPr>
              <a:buNone/>
            </a:pPr>
            <a:r>
              <a:rPr lang="en-US" dirty="0" smtClean="0"/>
              <a:t>Donna Spiker </a:t>
            </a:r>
          </a:p>
          <a:p>
            <a:pPr>
              <a:buNone/>
            </a:pPr>
            <a:r>
              <a:rPr lang="en-US" dirty="0" smtClean="0"/>
              <a:t>Karen Walker  </a:t>
            </a:r>
          </a:p>
          <a:p>
            <a:pPr>
              <a:buNone/>
            </a:pPr>
            <a:r>
              <a:rPr lang="en-US" dirty="0" smtClean="0"/>
              <a:t>Sharon Walsh</a:t>
            </a:r>
          </a:p>
          <a:p>
            <a:pPr>
              <a:buNone/>
            </a:pPr>
            <a:r>
              <a:rPr lang="en-US" dirty="0" smtClean="0"/>
              <a:t>Naomi Younggren</a:t>
            </a:r>
            <a:endParaRPr lang="en-US" dirty="0"/>
          </a:p>
        </p:txBody>
      </p:sp>
      <p:sp>
        <p:nvSpPr>
          <p:cNvPr id="7" name="Footer Placeholder 4"/>
          <p:cNvSpPr>
            <a:spLocks noGrp="1"/>
          </p:cNvSpPr>
          <p:nvPr>
            <p:ph type="ftr" sz="quarter" idx="4294967295"/>
            <p:custDataLst>
              <p:tags r:id="rId2"/>
            </p:custDataLst>
          </p:nvPr>
        </p:nvSpPr>
        <p:spPr>
          <a:xfrm>
            <a:off x="155575" y="6354763"/>
            <a:ext cx="2895600" cy="365125"/>
          </a:xfrm>
          <a:prstGeom prst="rect">
            <a:avLst/>
          </a:prstGeom>
        </p:spPr>
        <p:txBody>
          <a:bodyPr/>
          <a:lstStyle/>
          <a:p>
            <a:pPr>
              <a:defRPr/>
            </a:pPr>
            <a:r>
              <a:rPr lang="en-US" sz="1200" dirty="0"/>
              <a:t>Early Childhood Outcomes Center</a:t>
            </a:r>
            <a:endParaRPr lang="en-US" sz="1200" dirty="0">
              <a:solidFill>
                <a:schemeClr val="tx1"/>
              </a:solidFill>
              <a:effectLst>
                <a:outerShdw blurRad="38100" dist="38100" dir="2700000" algn="tl">
                  <a:srgbClr val="FFFFFF"/>
                </a:outerShdw>
              </a:effectLst>
              <a:latin typeface="Arial" pitchFamily="34" charset="0"/>
            </a:endParaRPr>
          </a:p>
        </p:txBody>
      </p:sp>
    </p:spTree>
    <p:custDataLst>
      <p:tags r:id="rId1"/>
    </p:custData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IFSP/IEP-Outcomes Flow Charts</a:t>
            </a:r>
            <a:endParaRPr lang="en-US" sz="4000" dirty="0"/>
          </a:p>
        </p:txBody>
      </p:sp>
      <p:sp>
        <p:nvSpPr>
          <p:cNvPr id="5" name="Content Placeholder 4"/>
          <p:cNvSpPr>
            <a:spLocks noGrp="1"/>
          </p:cNvSpPr>
          <p:nvPr>
            <p:ph sz="half" idx="1"/>
          </p:nvPr>
        </p:nvSpPr>
        <p:spPr>
          <a:xfrm>
            <a:off x="457200" y="1905000"/>
            <a:ext cx="4038600" cy="4525963"/>
          </a:xfrm>
        </p:spPr>
        <p:txBody>
          <a:bodyPr>
            <a:normAutofit fontScale="77500" lnSpcReduction="20000"/>
          </a:bodyPr>
          <a:lstStyle/>
          <a:p>
            <a:pPr>
              <a:buNone/>
            </a:pPr>
            <a:r>
              <a:rPr lang="en-US" sz="3100" dirty="0" smtClean="0"/>
              <a:t>IFSP</a:t>
            </a:r>
            <a:endParaRPr lang="en-US" sz="3100" dirty="0"/>
          </a:p>
          <a:p>
            <a:r>
              <a:rPr lang="en-US" dirty="0" smtClean="0"/>
              <a:t>Identification </a:t>
            </a:r>
            <a:r>
              <a:rPr lang="en-US" dirty="0"/>
              <a:t>and </a:t>
            </a:r>
            <a:r>
              <a:rPr lang="en-US" dirty="0" smtClean="0"/>
              <a:t>Referral</a:t>
            </a:r>
          </a:p>
          <a:p>
            <a:endParaRPr lang="en-US" dirty="0"/>
          </a:p>
          <a:p>
            <a:r>
              <a:rPr lang="en-US" dirty="0" smtClean="0"/>
              <a:t>Intake </a:t>
            </a:r>
            <a:r>
              <a:rPr lang="en-US" dirty="0"/>
              <a:t>and Family </a:t>
            </a:r>
            <a:r>
              <a:rPr lang="en-US" dirty="0" smtClean="0"/>
              <a:t>Assessment</a:t>
            </a:r>
          </a:p>
          <a:p>
            <a:endParaRPr lang="en-US" dirty="0"/>
          </a:p>
          <a:p>
            <a:r>
              <a:rPr lang="en-US" dirty="0" smtClean="0"/>
              <a:t>Child </a:t>
            </a:r>
            <a:r>
              <a:rPr lang="en-US" dirty="0"/>
              <a:t>Evaluation and Functional </a:t>
            </a:r>
            <a:r>
              <a:rPr lang="en-US" dirty="0" smtClean="0"/>
              <a:t>Assessment</a:t>
            </a:r>
          </a:p>
          <a:p>
            <a:endParaRPr lang="en-US" dirty="0"/>
          </a:p>
          <a:p>
            <a:r>
              <a:rPr lang="en-US" dirty="0"/>
              <a:t> IFSP </a:t>
            </a:r>
            <a:r>
              <a:rPr lang="en-US" dirty="0" smtClean="0"/>
              <a:t>Development</a:t>
            </a:r>
          </a:p>
          <a:p>
            <a:endParaRPr lang="en-US" dirty="0"/>
          </a:p>
          <a:p>
            <a:r>
              <a:rPr lang="en-US" dirty="0" smtClean="0"/>
              <a:t>Service </a:t>
            </a:r>
            <a:r>
              <a:rPr lang="en-US" dirty="0"/>
              <a:t>Delivery and Transition</a:t>
            </a:r>
          </a:p>
        </p:txBody>
      </p:sp>
      <p:sp>
        <p:nvSpPr>
          <p:cNvPr id="6" name="Content Placeholder 5"/>
          <p:cNvSpPr>
            <a:spLocks noGrp="1"/>
          </p:cNvSpPr>
          <p:nvPr>
            <p:ph sz="half" idx="2"/>
          </p:nvPr>
        </p:nvSpPr>
        <p:spPr>
          <a:xfrm>
            <a:off x="4800600" y="1905000"/>
            <a:ext cx="4038600" cy="4525963"/>
          </a:xfrm>
        </p:spPr>
        <p:txBody>
          <a:bodyPr>
            <a:normAutofit fontScale="77500" lnSpcReduction="20000"/>
          </a:bodyPr>
          <a:lstStyle/>
          <a:p>
            <a:pPr>
              <a:buNone/>
            </a:pPr>
            <a:r>
              <a:rPr lang="en-US" sz="3100" dirty="0" smtClean="0"/>
              <a:t>IEP</a:t>
            </a:r>
            <a:endParaRPr lang="en-US" sz="3100" dirty="0"/>
          </a:p>
          <a:p>
            <a:r>
              <a:rPr lang="en-US" dirty="0" smtClean="0"/>
              <a:t>Transition</a:t>
            </a:r>
          </a:p>
          <a:p>
            <a:pPr>
              <a:buNone/>
            </a:pPr>
            <a:endParaRPr lang="en-US" dirty="0"/>
          </a:p>
          <a:p>
            <a:r>
              <a:rPr lang="en-US" dirty="0" smtClean="0"/>
              <a:t>Identification and Referral</a:t>
            </a:r>
          </a:p>
          <a:p>
            <a:endParaRPr lang="en-US" dirty="0"/>
          </a:p>
          <a:p>
            <a:r>
              <a:rPr lang="en-US" dirty="0" smtClean="0"/>
              <a:t>Child </a:t>
            </a:r>
            <a:r>
              <a:rPr lang="en-US" dirty="0"/>
              <a:t>Evaluation </a:t>
            </a:r>
            <a:r>
              <a:rPr lang="en-US" dirty="0" smtClean="0"/>
              <a:t>and Assessment</a:t>
            </a:r>
          </a:p>
          <a:p>
            <a:endParaRPr lang="en-US" dirty="0"/>
          </a:p>
          <a:p>
            <a:r>
              <a:rPr lang="en-US" dirty="0" smtClean="0"/>
              <a:t>IEP Development</a:t>
            </a:r>
          </a:p>
          <a:p>
            <a:endParaRPr lang="en-US" dirty="0"/>
          </a:p>
          <a:p>
            <a:r>
              <a:rPr lang="en-US" dirty="0" smtClean="0"/>
              <a:t>Service </a:t>
            </a:r>
            <a:r>
              <a:rPr lang="en-US" dirty="0"/>
              <a:t>Delivery</a:t>
            </a:r>
          </a:p>
        </p:txBody>
      </p:sp>
      <p:sp>
        <p:nvSpPr>
          <p:cNvPr id="7" name="Footer Placeholder 4"/>
          <p:cNvSpPr>
            <a:spLocks noGrp="1"/>
          </p:cNvSpPr>
          <p:nvPr>
            <p:ph type="ftr" sz="quarter" idx="4294967295"/>
            <p:custDataLst>
              <p:tags r:id="rId2"/>
            </p:custDataLst>
          </p:nvPr>
        </p:nvSpPr>
        <p:spPr>
          <a:xfrm>
            <a:off x="155575" y="6354763"/>
            <a:ext cx="2895600" cy="365125"/>
          </a:xfrm>
          <a:prstGeom prst="rect">
            <a:avLst/>
          </a:prstGeom>
        </p:spPr>
        <p:txBody>
          <a:bodyPr/>
          <a:lstStyle/>
          <a:p>
            <a:pPr>
              <a:defRPr/>
            </a:pPr>
            <a:r>
              <a:rPr lang="en-US" sz="1200" dirty="0"/>
              <a:t>Early Childhood Outcomes Center</a:t>
            </a:r>
            <a:endParaRPr lang="en-US" sz="1200" dirty="0">
              <a:solidFill>
                <a:schemeClr val="tx1"/>
              </a:solidFill>
              <a:effectLst>
                <a:outerShdw blurRad="38100" dist="38100" dir="2700000" algn="tl">
                  <a:srgbClr val="FFFFFF"/>
                </a:outerShdw>
              </a:effectLst>
              <a:latin typeface="Arial" pitchFamily="34" charset="0"/>
            </a:endParaRPr>
          </a:p>
        </p:txBody>
      </p:sp>
    </p:spTree>
    <p:custDataLst>
      <p:tags r:id="rId1"/>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500"/>
                                        <p:tgtEl>
                                          <p:spTgt spid="5">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500"/>
                                        <p:tgtEl>
                                          <p:spTgt spid="5">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500"/>
                                        <p:tgtEl>
                                          <p:spTgt spid="6">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5"/>
          <p:cNvSpPr txBox="1">
            <a:spLocks noChangeArrowheads="1"/>
          </p:cNvSpPr>
          <p:nvPr/>
        </p:nvSpPr>
        <p:spPr bwMode="auto">
          <a:xfrm>
            <a:off x="685800" y="1524000"/>
            <a:ext cx="7772400" cy="47244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l" fontAlgn="auto">
              <a:spcBef>
                <a:spcPts val="0"/>
              </a:spcBef>
              <a:spcAft>
                <a:spcPts val="0"/>
              </a:spcAft>
              <a:buFont typeface="Arial" pitchFamily="34" charset="0"/>
              <a:buChar char="•"/>
              <a:defRPr/>
            </a:pPr>
            <a:r>
              <a:rPr lang="en-US" sz="2400" dirty="0"/>
              <a:t>Receive referral or parental request for evaluation</a:t>
            </a:r>
            <a:endParaRPr lang="en-US" sz="2400" dirty="0">
              <a:solidFill>
                <a:srgbClr val="FF0000"/>
              </a:solidFill>
            </a:endParaRPr>
          </a:p>
          <a:p>
            <a:pPr algn="l" fontAlgn="auto">
              <a:spcBef>
                <a:spcPts val="0"/>
              </a:spcBef>
              <a:spcAft>
                <a:spcPts val="0"/>
              </a:spcAft>
              <a:defRPr/>
            </a:pPr>
            <a:endParaRPr lang="en-US" sz="900" dirty="0">
              <a:solidFill>
                <a:srgbClr val="FF0000"/>
              </a:solidFill>
            </a:endParaRPr>
          </a:p>
          <a:p>
            <a:pPr algn="l" fontAlgn="auto">
              <a:spcBef>
                <a:spcPts val="0"/>
              </a:spcBef>
              <a:spcAft>
                <a:spcPts val="0"/>
              </a:spcAft>
              <a:buFont typeface="Arial" pitchFamily="34" charset="0"/>
              <a:buChar char="•"/>
              <a:defRPr/>
            </a:pPr>
            <a:r>
              <a:rPr lang="en-US" sz="2400" dirty="0">
                <a:solidFill>
                  <a:srgbClr val="FF0000"/>
                </a:solidFill>
              </a:rPr>
              <a:t>Infuse information about 3 global outcomes into the processes of information gathering throughout child identification and referral.</a:t>
            </a:r>
          </a:p>
          <a:p>
            <a:pPr algn="l" fontAlgn="auto">
              <a:spcBef>
                <a:spcPts val="0"/>
              </a:spcBef>
              <a:spcAft>
                <a:spcPts val="0"/>
              </a:spcAft>
              <a:defRPr/>
            </a:pPr>
            <a:endParaRPr lang="en-US" sz="900" dirty="0">
              <a:solidFill>
                <a:srgbClr val="FF0000"/>
              </a:solidFill>
            </a:endParaRPr>
          </a:p>
          <a:p>
            <a:pPr algn="l" fontAlgn="auto">
              <a:spcBef>
                <a:spcPts val="0"/>
              </a:spcBef>
              <a:spcAft>
                <a:spcPts val="0"/>
              </a:spcAft>
              <a:buFont typeface="Arial" pitchFamily="34" charset="0"/>
              <a:buChar char="•"/>
              <a:defRPr/>
            </a:pPr>
            <a:r>
              <a:rPr lang="en-US" sz="2400" dirty="0"/>
              <a:t>Provide a written copy of procedural safeguards to parents</a:t>
            </a:r>
          </a:p>
          <a:p>
            <a:pPr algn="l" fontAlgn="auto">
              <a:spcBef>
                <a:spcPts val="0"/>
              </a:spcBef>
              <a:spcAft>
                <a:spcPts val="0"/>
              </a:spcAft>
              <a:defRPr/>
            </a:pPr>
            <a:endParaRPr lang="en-US" sz="900" dirty="0"/>
          </a:p>
          <a:p>
            <a:pPr algn="l" fontAlgn="auto">
              <a:spcBef>
                <a:spcPts val="0"/>
              </a:spcBef>
              <a:spcAft>
                <a:spcPts val="0"/>
              </a:spcAft>
              <a:buFont typeface="Arial" pitchFamily="34" charset="0"/>
              <a:buChar char="•"/>
              <a:defRPr/>
            </a:pPr>
            <a:r>
              <a:rPr lang="en-US" sz="2400" dirty="0"/>
              <a:t>Explain program in detail. </a:t>
            </a:r>
            <a:r>
              <a:rPr lang="en-US" sz="2400" dirty="0">
                <a:solidFill>
                  <a:srgbClr val="FF0000"/>
                </a:solidFill>
              </a:rPr>
              <a:t>Describe process and purpose of the three global outcomes to be measured for federal </a:t>
            </a:r>
            <a:r>
              <a:rPr lang="en-US" sz="2400" dirty="0" smtClean="0">
                <a:solidFill>
                  <a:srgbClr val="FF0000"/>
                </a:solidFill>
              </a:rPr>
              <a:t>reporting.</a:t>
            </a:r>
            <a:endParaRPr lang="en-US" sz="2400" dirty="0">
              <a:solidFill>
                <a:srgbClr val="FF0000"/>
              </a:solidFill>
            </a:endParaRPr>
          </a:p>
          <a:p>
            <a:pPr algn="l" fontAlgn="auto">
              <a:spcBef>
                <a:spcPts val="0"/>
              </a:spcBef>
              <a:spcAft>
                <a:spcPts val="0"/>
              </a:spcAft>
              <a:defRPr/>
            </a:pPr>
            <a:endParaRPr lang="en-US" sz="1200" dirty="0">
              <a:solidFill>
                <a:srgbClr val="FF0000"/>
              </a:solidFill>
            </a:endParaRPr>
          </a:p>
          <a:p>
            <a:pPr algn="l" fontAlgn="auto">
              <a:spcBef>
                <a:spcPts val="0"/>
              </a:spcBef>
              <a:spcAft>
                <a:spcPts val="0"/>
              </a:spcAft>
              <a:buFont typeface="Arial" pitchFamily="34" charset="0"/>
              <a:buChar char="•"/>
              <a:defRPr/>
            </a:pPr>
            <a:r>
              <a:rPr lang="en-US" sz="2400" dirty="0"/>
              <a:t>Determine with family if they wish to have child evaluated for eligibility and services</a:t>
            </a:r>
          </a:p>
          <a:p>
            <a:pPr algn="l" fontAlgn="auto">
              <a:spcBef>
                <a:spcPts val="0"/>
              </a:spcBef>
              <a:spcAft>
                <a:spcPts val="0"/>
              </a:spcAft>
              <a:defRPr/>
            </a:pPr>
            <a:endParaRPr lang="en-US" sz="2000" dirty="0"/>
          </a:p>
          <a:p>
            <a:pPr algn="l" fontAlgn="auto">
              <a:spcBef>
                <a:spcPts val="0"/>
              </a:spcBef>
              <a:spcAft>
                <a:spcPts val="0"/>
              </a:spcAft>
              <a:defRPr/>
            </a:pPr>
            <a:endParaRPr lang="en-US" dirty="0">
              <a:solidFill>
                <a:schemeClr val="tx1"/>
              </a:solidFill>
              <a:latin typeface="Arial" pitchFamily="34" charset="0"/>
            </a:endParaRPr>
          </a:p>
        </p:txBody>
      </p:sp>
      <p:sp>
        <p:nvSpPr>
          <p:cNvPr id="16387" name="AutoShape 6"/>
          <p:cNvSpPr>
            <a:spLocks noChangeArrowheads="1"/>
          </p:cNvSpPr>
          <p:nvPr/>
        </p:nvSpPr>
        <p:spPr bwMode="auto">
          <a:xfrm>
            <a:off x="2057400" y="304800"/>
            <a:ext cx="5257800" cy="990600"/>
          </a:xfrm>
          <a:prstGeom prst="roundRect">
            <a:avLst>
              <a:gd name="adj" fmla="val 16667"/>
            </a:avLst>
          </a:prstGeom>
          <a:solidFill>
            <a:srgbClr val="DBE5F1"/>
          </a:solidFill>
          <a:ln w="38100">
            <a:solidFill>
              <a:srgbClr val="0070C0"/>
            </a:solidFill>
            <a:round/>
            <a:headEnd/>
            <a:tailEnd/>
          </a:ln>
        </p:spPr>
        <p:txBody>
          <a:bodyPr/>
          <a:lstStyle/>
          <a:p>
            <a:pPr algn="ctr"/>
            <a:r>
              <a:rPr lang="en-US" sz="2400" b="1" dirty="0">
                <a:solidFill>
                  <a:srgbClr val="000000"/>
                </a:solidFill>
                <a:latin typeface="Corbel" pitchFamily="34" charset="0"/>
              </a:rPr>
              <a:t>For the IEP….</a:t>
            </a:r>
          </a:p>
          <a:p>
            <a:pPr algn="ctr"/>
            <a:r>
              <a:rPr lang="en-US" sz="2400" b="1" dirty="0" smtClean="0">
                <a:solidFill>
                  <a:srgbClr val="000000"/>
                </a:solidFill>
                <a:latin typeface="Corbel" pitchFamily="34" charset="0"/>
              </a:rPr>
              <a:t>Identification and Referral </a:t>
            </a:r>
            <a:endParaRPr lang="en-US" sz="2400" b="1" dirty="0">
              <a:solidFill>
                <a:srgbClr val="000000"/>
              </a:solidFill>
              <a:latin typeface="Corbel" pitchFamily="34" charset="0"/>
            </a:endParaRPr>
          </a:p>
        </p:txBody>
      </p:sp>
      <p:sp>
        <p:nvSpPr>
          <p:cNvPr id="4" name="Footer Placeholder 4"/>
          <p:cNvSpPr>
            <a:spLocks noGrp="1"/>
          </p:cNvSpPr>
          <p:nvPr>
            <p:ph type="ftr" sz="quarter" idx="10"/>
            <p:custDataLst>
              <p:tags r:id="rId2"/>
            </p:custDataLst>
          </p:nvPr>
        </p:nvSpPr>
        <p:spPr>
          <a:prstGeom prst="rect">
            <a:avLst/>
          </a:prstGeom>
        </p:spPr>
        <p:txBody>
          <a:bodyPr/>
          <a:lstStyle/>
          <a:p>
            <a:pPr>
              <a:defRPr/>
            </a:pPr>
            <a:r>
              <a:rPr lang="en-US" sz="1200" dirty="0"/>
              <a:t>Early Childhood Outcomes Center</a:t>
            </a:r>
            <a:endParaRPr lang="en-US" sz="1200" dirty="0">
              <a:solidFill>
                <a:schemeClr val="tx1"/>
              </a:solidFill>
              <a:effectLst>
                <a:outerShdw blurRad="38100" dist="38100" dir="2700000" algn="tl">
                  <a:srgbClr val="FFFFFF"/>
                </a:outerShdw>
              </a:effectLst>
              <a:latin typeface="Arial" pitchFamily="34" charset="0"/>
            </a:endParaRPr>
          </a:p>
        </p:txBody>
      </p:sp>
      <p:sp>
        <p:nvSpPr>
          <p:cNvPr id="2" name="Rectangle 1"/>
          <p:cNvSpPr/>
          <p:nvPr/>
        </p:nvSpPr>
        <p:spPr bwMode="auto">
          <a:xfrm>
            <a:off x="762000" y="2057400"/>
            <a:ext cx="7467600" cy="11430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767687" y="4572000"/>
            <a:ext cx="7461913" cy="7620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267200" y="4038600"/>
            <a:ext cx="3962400" cy="5334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67687" y="1637163"/>
            <a:ext cx="7614313" cy="420237"/>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62000" y="3229402"/>
            <a:ext cx="7543800" cy="809198"/>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762000" y="4167117"/>
            <a:ext cx="3505200" cy="420237"/>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767687" y="5410200"/>
            <a:ext cx="7461913" cy="7620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ustDataLst>
      <p:tags r:id="rId1"/>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5"/>
          <p:cNvSpPr txBox="1">
            <a:spLocks noChangeArrowheads="1"/>
          </p:cNvSpPr>
          <p:nvPr/>
        </p:nvSpPr>
        <p:spPr bwMode="auto">
          <a:xfrm>
            <a:off x="685800" y="1524000"/>
            <a:ext cx="7772400" cy="47244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342900" indent="-342900" algn="l">
              <a:spcAft>
                <a:spcPts val="1200"/>
              </a:spcAft>
              <a:buFont typeface="Arial" pitchFamily="34" charset="0"/>
              <a:buChar char="•"/>
            </a:pPr>
            <a:r>
              <a:rPr lang="en-US" sz="2000" dirty="0" smtClean="0"/>
              <a:t>Gather </a:t>
            </a:r>
            <a:r>
              <a:rPr lang="en-US" sz="2000" dirty="0"/>
              <a:t>information about </a:t>
            </a:r>
            <a:r>
              <a:rPr lang="en-US" sz="2000" dirty="0" smtClean="0"/>
              <a:t>child </a:t>
            </a:r>
            <a:r>
              <a:rPr lang="en-US" sz="2000" dirty="0">
                <a:solidFill>
                  <a:srgbClr val="FF0000"/>
                </a:solidFill>
              </a:rPr>
              <a:t>and family, incorporating 3 global outcomes </a:t>
            </a:r>
          </a:p>
          <a:p>
            <a:pPr marL="342900" indent="-342900" algn="l">
              <a:spcAft>
                <a:spcPts val="1200"/>
              </a:spcAft>
              <a:buFont typeface="Arial" pitchFamily="34" charset="0"/>
              <a:buChar char="•"/>
            </a:pPr>
            <a:r>
              <a:rPr lang="en-US" sz="2000" dirty="0">
                <a:solidFill>
                  <a:srgbClr val="FF0000"/>
                </a:solidFill>
              </a:rPr>
              <a:t>Use outcomes framework to think about child’s functioning</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 </a:t>
            </a:r>
            <a:r>
              <a:rPr lang="en-US" sz="2000" dirty="0"/>
              <a:t>discussing everyday routines and activities of child and family </a:t>
            </a:r>
          </a:p>
          <a:p>
            <a:pPr marL="342900" indent="-342900" algn="l">
              <a:spcAft>
                <a:spcPts val="1200"/>
              </a:spcAft>
              <a:buFont typeface="Arial" pitchFamily="34" charset="0"/>
              <a:buChar char="•"/>
            </a:pPr>
            <a:r>
              <a:rPr lang="en-US" sz="2000" dirty="0">
                <a:solidFill>
                  <a:srgbClr val="FF0000"/>
                </a:solidFill>
              </a:rPr>
              <a:t>Use information gathered at intake to help determine evaluation team </a:t>
            </a:r>
          </a:p>
          <a:p>
            <a:pPr marL="342900" indent="-342900" algn="l">
              <a:spcAft>
                <a:spcPts val="1200"/>
              </a:spcAft>
              <a:buFont typeface="Arial" pitchFamily="34" charset="0"/>
              <a:buChar char="•"/>
            </a:pPr>
            <a:r>
              <a:rPr lang="en-US" sz="2000" dirty="0">
                <a:solidFill>
                  <a:srgbClr val="FF0000"/>
                </a:solidFill>
              </a:rPr>
              <a:t>Gather and document information about the child’s functioning through naturalistic observation </a:t>
            </a:r>
          </a:p>
          <a:p>
            <a:pPr marL="342900" indent="-342900" algn="l">
              <a:spcAft>
                <a:spcPts val="1200"/>
              </a:spcAft>
              <a:buFont typeface="Arial" pitchFamily="34" charset="0"/>
              <a:buChar char="•"/>
            </a:pPr>
            <a:r>
              <a:rPr lang="en-US" sz="2000" dirty="0"/>
              <a:t>Gather information about family concerns and priorities for their child and family </a:t>
            </a:r>
          </a:p>
          <a:p>
            <a:pPr marL="342900" indent="-342900" algn="l">
              <a:spcAft>
                <a:spcPts val="1200"/>
              </a:spcAft>
              <a:buFont typeface="Arial" pitchFamily="34" charset="0"/>
              <a:buChar char="•"/>
            </a:pPr>
            <a:r>
              <a:rPr lang="en-US" sz="2000" dirty="0"/>
              <a:t>Gather information about family resources to assist in addressing priorities and concerns </a:t>
            </a:r>
          </a:p>
        </p:txBody>
      </p:sp>
      <p:sp>
        <p:nvSpPr>
          <p:cNvPr id="16387" name="AutoShape 6"/>
          <p:cNvSpPr>
            <a:spLocks noChangeArrowheads="1"/>
          </p:cNvSpPr>
          <p:nvPr/>
        </p:nvSpPr>
        <p:spPr bwMode="auto">
          <a:xfrm>
            <a:off x="1981200" y="304800"/>
            <a:ext cx="5257800" cy="990600"/>
          </a:xfrm>
          <a:prstGeom prst="roundRect">
            <a:avLst>
              <a:gd name="adj" fmla="val 16667"/>
            </a:avLst>
          </a:prstGeom>
          <a:solidFill>
            <a:srgbClr val="DBE5F1"/>
          </a:solidFill>
          <a:ln w="38100">
            <a:solidFill>
              <a:srgbClr val="0070C0"/>
            </a:solidFill>
            <a:round/>
            <a:headEnd/>
            <a:tailEnd/>
          </a:ln>
        </p:spPr>
        <p:txBody>
          <a:bodyPr/>
          <a:lstStyle/>
          <a:p>
            <a:pPr algn="ctr"/>
            <a:r>
              <a:rPr lang="en-US" sz="2400" b="1" dirty="0">
                <a:solidFill>
                  <a:srgbClr val="000000"/>
                </a:solidFill>
                <a:latin typeface="Corbel" pitchFamily="34" charset="0"/>
              </a:rPr>
              <a:t>For the </a:t>
            </a:r>
            <a:r>
              <a:rPr lang="en-US" sz="2400" b="1" dirty="0" smtClean="0">
                <a:solidFill>
                  <a:srgbClr val="000000"/>
                </a:solidFill>
                <a:latin typeface="Corbel" pitchFamily="34" charset="0"/>
              </a:rPr>
              <a:t>IFSP….</a:t>
            </a:r>
            <a:endParaRPr lang="en-US" sz="2400" b="1" dirty="0">
              <a:solidFill>
                <a:srgbClr val="000000"/>
              </a:solidFill>
              <a:latin typeface="Corbel" pitchFamily="34" charset="0"/>
            </a:endParaRPr>
          </a:p>
          <a:p>
            <a:pPr algn="ctr"/>
            <a:r>
              <a:rPr lang="en-US" sz="2400" b="1" dirty="0" smtClean="0">
                <a:solidFill>
                  <a:srgbClr val="000000"/>
                </a:solidFill>
                <a:latin typeface="Corbel" pitchFamily="34" charset="0"/>
              </a:rPr>
              <a:t>Intake and Family Assessment</a:t>
            </a:r>
            <a:endParaRPr lang="en-US" sz="2400" b="1" dirty="0">
              <a:solidFill>
                <a:srgbClr val="000000"/>
              </a:solidFill>
              <a:latin typeface="Corbel" pitchFamily="34" charset="0"/>
            </a:endParaRPr>
          </a:p>
        </p:txBody>
      </p:sp>
      <p:sp>
        <p:nvSpPr>
          <p:cNvPr id="4" name="Footer Placeholder 4"/>
          <p:cNvSpPr>
            <a:spLocks noGrp="1"/>
          </p:cNvSpPr>
          <p:nvPr>
            <p:ph type="ftr" sz="quarter" idx="10"/>
            <p:custDataLst>
              <p:tags r:id="rId2"/>
            </p:custDataLst>
          </p:nvPr>
        </p:nvSpPr>
        <p:spPr>
          <a:prstGeom prst="rect">
            <a:avLst/>
          </a:prstGeom>
        </p:spPr>
        <p:txBody>
          <a:bodyPr/>
          <a:lstStyle/>
          <a:p>
            <a:pPr>
              <a:defRPr/>
            </a:pPr>
            <a:r>
              <a:rPr lang="en-US" sz="1200" dirty="0"/>
              <a:t>Early Childhood Outcomes Center</a:t>
            </a:r>
            <a:endParaRPr lang="en-US" sz="1200" dirty="0">
              <a:solidFill>
                <a:schemeClr val="tx1"/>
              </a:solidFill>
              <a:effectLst>
                <a:outerShdw blurRad="38100" dist="38100" dir="2700000" algn="tl">
                  <a:srgbClr val="FFFFFF"/>
                </a:outerShdw>
              </a:effectLst>
              <a:latin typeface="Arial" pitchFamily="34" charset="0"/>
            </a:endParaRPr>
          </a:p>
        </p:txBody>
      </p:sp>
      <p:sp>
        <p:nvSpPr>
          <p:cNvPr id="5" name="Rectangle 4"/>
          <p:cNvSpPr/>
          <p:nvPr/>
        </p:nvSpPr>
        <p:spPr bwMode="auto">
          <a:xfrm>
            <a:off x="762000" y="1846713"/>
            <a:ext cx="7315200" cy="820287"/>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762000" y="3048000"/>
            <a:ext cx="7515367" cy="15240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762000" y="1600200"/>
            <a:ext cx="3810000" cy="322713"/>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962167" y="2652784"/>
            <a:ext cx="7315200" cy="420237"/>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61999" y="4585079"/>
            <a:ext cx="7515367" cy="1510921"/>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3801" y="1600200"/>
            <a:ext cx="3810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511449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fade">
                                      <p:cBhvr>
                                        <p:cTn id="3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smtClean="0"/>
              <a:t>Integrating </a:t>
            </a:r>
            <a:r>
              <a:rPr lang="en-US" sz="2800" b="1" dirty="0"/>
              <a:t>Child Outcomes Measurement </a:t>
            </a:r>
            <a:br>
              <a:rPr lang="en-US" sz="2800" b="1" dirty="0"/>
            </a:br>
            <a:r>
              <a:rPr lang="en-US" sz="2800" b="1" dirty="0"/>
              <a:t>Into the IFSP Process </a:t>
            </a:r>
            <a:endParaRPr lang="en-US" sz="2800" dirty="0"/>
          </a:p>
        </p:txBody>
      </p:sp>
      <p:sp>
        <p:nvSpPr>
          <p:cNvPr id="6" name="Content Placeholder 5"/>
          <p:cNvSpPr>
            <a:spLocks noGrp="1"/>
          </p:cNvSpPr>
          <p:nvPr>
            <p:ph idx="1"/>
          </p:nvPr>
        </p:nvSpPr>
        <p:spPr/>
        <p:txBody>
          <a:bodyPr>
            <a:normAutofit fontScale="92500"/>
          </a:bodyPr>
          <a:lstStyle/>
          <a:p>
            <a:pPr>
              <a:buNone/>
            </a:pPr>
            <a:r>
              <a:rPr lang="en-US" sz="3000" b="1" dirty="0"/>
              <a:t>d. Eligibility determination </a:t>
            </a:r>
          </a:p>
          <a:p>
            <a:r>
              <a:rPr lang="en-US" sz="2600" dirty="0"/>
              <a:t>How does the team make the eligibility decision, what is the family role, etc. </a:t>
            </a:r>
          </a:p>
          <a:p>
            <a:r>
              <a:rPr lang="en-US" sz="2600" dirty="0"/>
              <a:t>Does the generic flow chart reflect your eligibility determination process? Why or why not? </a:t>
            </a:r>
          </a:p>
          <a:p>
            <a:r>
              <a:rPr lang="en-US" sz="2600" dirty="0"/>
              <a:t>Are there opportunities during eligibility determination to collect information about the 3 global outcomes? Describe. </a:t>
            </a:r>
          </a:p>
          <a:p>
            <a:r>
              <a:rPr lang="en-US" sz="2600" dirty="0" smtClean="0"/>
              <a:t>Could </a:t>
            </a:r>
            <a:r>
              <a:rPr lang="en-US" sz="2600" dirty="0"/>
              <a:t>the 3 global outcomes be discussed, summarized, or integrated during the eligibility process? </a:t>
            </a:r>
          </a:p>
          <a:p>
            <a:endParaRPr lang="en-US" dirty="0"/>
          </a:p>
        </p:txBody>
      </p:sp>
      <p:sp>
        <p:nvSpPr>
          <p:cNvPr id="4" name="Footer Placeholder 4"/>
          <p:cNvSpPr>
            <a:spLocks noGrp="1"/>
          </p:cNvSpPr>
          <p:nvPr>
            <p:ph type="ftr" sz="quarter" idx="11"/>
            <p:custDataLst>
              <p:tags r:id="rId2"/>
            </p:custDataLst>
          </p:nvPr>
        </p:nvSpPr>
        <p:spPr>
          <a:xfrm>
            <a:off x="155575" y="6354763"/>
            <a:ext cx="2895600" cy="365125"/>
          </a:xfrm>
        </p:spPr>
        <p:txBody>
          <a:bodyPr/>
          <a:lstStyle/>
          <a:p>
            <a:pPr>
              <a:defRPr/>
            </a:pPr>
            <a:r>
              <a:rPr lang="en-US" dirty="0"/>
              <a:t>Early Childhood Outcomes Center</a:t>
            </a:r>
            <a:endParaRPr lang="en-US" dirty="0">
              <a:solidFill>
                <a:schemeClr val="tx1"/>
              </a:solidFill>
              <a:effectLst>
                <a:outerShdw blurRad="38100" dist="38100" dir="2700000" algn="tl">
                  <a:srgbClr val="FFFFFF"/>
                </a:outerShdw>
              </a:effectLst>
              <a:latin typeface="Arial" pitchFamily="34" charset="0"/>
            </a:endParaRPr>
          </a:p>
        </p:txBody>
      </p:sp>
    </p:spTree>
    <p:custDataLst>
      <p:tags r:id="rId1"/>
    </p:custData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Virginia - Completing the COST</a:t>
            </a:r>
            <a:endParaRPr lang="en-US" dirty="0"/>
          </a:p>
        </p:txBody>
      </p:sp>
      <p:sp>
        <p:nvSpPr>
          <p:cNvPr id="3" name="Content Placeholder 2"/>
          <p:cNvSpPr>
            <a:spLocks noGrp="1"/>
          </p:cNvSpPr>
          <p:nvPr>
            <p:ph idx="1"/>
          </p:nvPr>
        </p:nvSpPr>
        <p:spPr/>
        <p:txBody>
          <a:bodyPr>
            <a:noAutofit/>
          </a:bodyPr>
          <a:lstStyle/>
          <a:p>
            <a:pPr fontAlgn="auto">
              <a:spcAft>
                <a:spcPts val="0"/>
              </a:spcAft>
              <a:defRPr/>
            </a:pPr>
            <a:r>
              <a:rPr lang="en-US" sz="2600" dirty="0"/>
              <a:t>COST is completed following determination of eligibility and prior to writing IFSP outcomes</a:t>
            </a:r>
          </a:p>
          <a:p>
            <a:pPr fontAlgn="auto">
              <a:spcAft>
                <a:spcPts val="0"/>
              </a:spcAft>
              <a:defRPr/>
            </a:pPr>
            <a:r>
              <a:rPr lang="en-US" sz="2600" dirty="0"/>
              <a:t>Developmental Specialist facilitates the conversation based on all the information that has just been shared through the review of pages 1 – 7 of the IFSP</a:t>
            </a:r>
          </a:p>
          <a:p>
            <a:pPr fontAlgn="auto">
              <a:spcAft>
                <a:spcPts val="0"/>
              </a:spcAft>
              <a:defRPr/>
            </a:pPr>
            <a:r>
              <a:rPr lang="en-US" sz="2600" dirty="0"/>
              <a:t>WV does not use numbers but uses language from COST  (</a:t>
            </a:r>
            <a:r>
              <a:rPr lang="en-US" sz="2600" dirty="0" smtClean="0"/>
              <a:t>foundational, somewhat</a:t>
            </a:r>
            <a:r>
              <a:rPr lang="en-US" sz="2600" dirty="0"/>
              <a:t>)</a:t>
            </a:r>
          </a:p>
          <a:p>
            <a:pPr fontAlgn="auto">
              <a:spcAft>
                <a:spcPts val="0"/>
              </a:spcAft>
              <a:defRPr/>
            </a:pPr>
            <a:r>
              <a:rPr lang="en-US" sz="2600" dirty="0"/>
              <a:t>Use naturally occurring opportunities for exit ratings</a:t>
            </a:r>
          </a:p>
        </p:txBody>
      </p:sp>
      <p:sp>
        <p:nvSpPr>
          <p:cNvPr id="4" name="Footer Placeholder 4"/>
          <p:cNvSpPr>
            <a:spLocks noGrp="1"/>
          </p:cNvSpPr>
          <p:nvPr>
            <p:ph type="ftr" sz="quarter" idx="11"/>
            <p:custDataLst>
              <p:tags r:id="rId2"/>
            </p:custDataLst>
          </p:nvPr>
        </p:nvSpPr>
        <p:spPr>
          <a:xfrm>
            <a:off x="155575" y="6354763"/>
            <a:ext cx="2895600" cy="365125"/>
          </a:xfrm>
        </p:spPr>
        <p:txBody>
          <a:bodyPr/>
          <a:lstStyle/>
          <a:p>
            <a:pPr>
              <a:defRPr/>
            </a:pPr>
            <a:r>
              <a:rPr lang="en-US" dirty="0"/>
              <a:t>Early Childhood Outcomes Center</a:t>
            </a:r>
            <a:endParaRPr lang="en-US" dirty="0">
              <a:solidFill>
                <a:schemeClr val="tx1"/>
              </a:solidFill>
              <a:effectLst>
                <a:outerShdw blurRad="38100" dist="38100" dir="2700000" algn="tl">
                  <a:srgbClr val="FFFFFF"/>
                </a:outerShdw>
              </a:effectLst>
              <a:latin typeface="Arial" pitchFamily="34" charset="0"/>
            </a:endParaRPr>
          </a:p>
        </p:txBody>
      </p:sp>
    </p:spTree>
    <p:custDataLst>
      <p:tags r:id="rId1"/>
    </p:custData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WV - COST into IFSP Outcomes/Intervention</a:t>
            </a:r>
            <a:endParaRPr lang="en-US" dirty="0"/>
          </a:p>
        </p:txBody>
      </p:sp>
      <p:sp>
        <p:nvSpPr>
          <p:cNvPr id="5" name="Content Placeholder 4"/>
          <p:cNvSpPr>
            <a:spLocks noGrp="1"/>
          </p:cNvSpPr>
          <p:nvPr>
            <p:ph sz="half" idx="1"/>
          </p:nvPr>
        </p:nvSpPr>
        <p:spPr>
          <a:xfrm>
            <a:off x="457200" y="2057400"/>
            <a:ext cx="8305800" cy="4191000"/>
          </a:xfrm>
        </p:spPr>
        <p:txBody>
          <a:bodyPr>
            <a:noAutofit/>
          </a:bodyPr>
          <a:lstStyle/>
          <a:p>
            <a:pPr fontAlgn="auto">
              <a:spcBef>
                <a:spcPts val="600"/>
              </a:spcBef>
              <a:spcAft>
                <a:spcPts val="600"/>
              </a:spcAft>
              <a:defRPr/>
            </a:pPr>
            <a:r>
              <a:rPr lang="en-US" sz="2400" dirty="0"/>
              <a:t>Provides a  better understanding of the child’s functional skills and abilities across </a:t>
            </a:r>
            <a:r>
              <a:rPr lang="en-US" sz="2400" dirty="0" smtClean="0"/>
              <a:t>settings</a:t>
            </a:r>
            <a:endParaRPr lang="en-US" sz="2400" dirty="0"/>
          </a:p>
          <a:p>
            <a:pPr fontAlgn="auto">
              <a:spcAft>
                <a:spcPts val="0"/>
              </a:spcAft>
              <a:defRPr/>
            </a:pPr>
            <a:r>
              <a:rPr lang="en-US" sz="2400" dirty="0"/>
              <a:t>Provides a better understanding of the child’s  functional limitations and need for assistive </a:t>
            </a:r>
            <a:r>
              <a:rPr lang="en-US" sz="2400" dirty="0" smtClean="0"/>
              <a:t>technology</a:t>
            </a:r>
          </a:p>
          <a:p>
            <a:pPr fontAlgn="auto">
              <a:spcAft>
                <a:spcPts val="0"/>
              </a:spcAft>
              <a:defRPr/>
            </a:pPr>
            <a:r>
              <a:rPr lang="en-US" sz="2400" dirty="0"/>
              <a:t>Limits teams from suggesting the next test item as </a:t>
            </a:r>
            <a:r>
              <a:rPr lang="en-US" sz="2400" dirty="0" smtClean="0"/>
              <a:t>outcomes/interventions</a:t>
            </a:r>
            <a:endParaRPr lang="en-US" sz="2400" dirty="0"/>
          </a:p>
          <a:p>
            <a:pPr fontAlgn="auto">
              <a:spcAft>
                <a:spcPts val="0"/>
              </a:spcAft>
              <a:defRPr/>
            </a:pPr>
            <a:r>
              <a:rPr lang="en-US" sz="2400" dirty="0"/>
              <a:t>Helps the family know what is expected at that age and where the child is at </a:t>
            </a:r>
            <a:r>
              <a:rPr lang="en-US" sz="2400" dirty="0" smtClean="0"/>
              <a:t>now</a:t>
            </a:r>
            <a:endParaRPr lang="en-US" sz="2400" dirty="0"/>
          </a:p>
          <a:p>
            <a:pPr fontAlgn="auto">
              <a:spcAft>
                <a:spcPts val="0"/>
              </a:spcAft>
              <a:defRPr/>
            </a:pPr>
            <a:r>
              <a:rPr lang="en-US" sz="2400" dirty="0"/>
              <a:t>Focuses the conversation on functional skills not isolated skills</a:t>
            </a:r>
          </a:p>
          <a:p>
            <a:pPr fontAlgn="auto">
              <a:spcAft>
                <a:spcPts val="0"/>
              </a:spcAft>
              <a:defRPr/>
            </a:pPr>
            <a:endParaRPr lang="en-US" sz="2400" dirty="0"/>
          </a:p>
          <a:p>
            <a:endParaRPr lang="en-US" sz="2400" dirty="0"/>
          </a:p>
        </p:txBody>
      </p:sp>
      <p:sp>
        <p:nvSpPr>
          <p:cNvPr id="7" name="Footer Placeholder 4"/>
          <p:cNvSpPr>
            <a:spLocks noGrp="1"/>
          </p:cNvSpPr>
          <p:nvPr>
            <p:ph type="ftr" sz="quarter" idx="4294967295"/>
            <p:custDataLst>
              <p:tags r:id="rId2"/>
            </p:custDataLst>
          </p:nvPr>
        </p:nvSpPr>
        <p:spPr>
          <a:xfrm>
            <a:off x="155575" y="6354763"/>
            <a:ext cx="2895600" cy="365125"/>
          </a:xfrm>
          <a:prstGeom prst="rect">
            <a:avLst/>
          </a:prstGeom>
        </p:spPr>
        <p:txBody>
          <a:bodyPr/>
          <a:lstStyle/>
          <a:p>
            <a:pPr>
              <a:defRPr/>
            </a:pPr>
            <a:r>
              <a:rPr lang="en-US" sz="1200" dirty="0"/>
              <a:t>Early Childhood Outcomes Center</a:t>
            </a:r>
            <a:endParaRPr lang="en-US" sz="1200" dirty="0">
              <a:solidFill>
                <a:schemeClr val="tx1"/>
              </a:solidFill>
              <a:effectLst>
                <a:outerShdw blurRad="38100" dist="38100" dir="2700000" algn="tl">
                  <a:srgbClr val="FFFFFF"/>
                </a:outerShdw>
              </a:effectLst>
              <a:latin typeface="Arial" pitchFamily="34" charset="0"/>
            </a:endParaRPr>
          </a:p>
        </p:txBody>
      </p:sp>
    </p:spTree>
    <p:custDataLst>
      <p:tags r:id="rId1"/>
    </p:custData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Fast Forward to TODAY!!</a:t>
            </a:r>
            <a:endParaRPr lang="en-US" i="1" dirty="0"/>
          </a:p>
        </p:txBody>
      </p:sp>
      <p:sp>
        <p:nvSpPr>
          <p:cNvPr id="3" name="Content Placeholder 2"/>
          <p:cNvSpPr>
            <a:spLocks noGrp="1"/>
          </p:cNvSpPr>
          <p:nvPr>
            <p:ph idx="1"/>
          </p:nvPr>
        </p:nvSpPr>
        <p:spPr/>
        <p:txBody>
          <a:bodyPr>
            <a:normAutofit/>
          </a:bodyPr>
          <a:lstStyle/>
          <a:p>
            <a:r>
              <a:rPr lang="en-US" sz="2400" dirty="0" smtClean="0"/>
              <a:t>Page with resources on ECO website</a:t>
            </a:r>
            <a:endParaRPr lang="en-US" sz="2400" dirty="0" smtClean="0">
              <a:hlinkClick r:id="rId5"/>
            </a:endParaRPr>
          </a:p>
          <a:p>
            <a:pPr algn="ctr">
              <a:buNone/>
            </a:pPr>
            <a:r>
              <a:rPr lang="en-US" sz="2400" dirty="0" smtClean="0">
                <a:hlinkClick r:id="rId5"/>
              </a:rPr>
              <a:t>http://www.fpg.unc.edu/~eco/pages/integration.cfm</a:t>
            </a:r>
            <a:r>
              <a:rPr lang="en-US" sz="2400" dirty="0" smtClean="0"/>
              <a:t> </a:t>
            </a:r>
          </a:p>
          <a:p>
            <a:r>
              <a:rPr lang="en-US" sz="2400" dirty="0" smtClean="0"/>
              <a:t>Outcomes integration session at the mega</a:t>
            </a:r>
          </a:p>
          <a:p>
            <a:r>
              <a:rPr lang="en-US" sz="2400" dirty="0" smtClean="0"/>
              <a:t>Session and workshop on integrating outcomes with IFSPs and IEPs – 100 people registered for the workshop!</a:t>
            </a:r>
          </a:p>
          <a:p>
            <a:r>
              <a:rPr lang="en-US" sz="2400" dirty="0" smtClean="0"/>
              <a:t>We’d still like to form a Learning Community to support programs trying to integrate these processes…</a:t>
            </a:r>
            <a:endParaRPr lang="en-US" sz="2400" dirty="0"/>
          </a:p>
        </p:txBody>
      </p:sp>
      <p:sp>
        <p:nvSpPr>
          <p:cNvPr id="4" name="Footer Placeholder 4"/>
          <p:cNvSpPr>
            <a:spLocks noGrp="1"/>
          </p:cNvSpPr>
          <p:nvPr>
            <p:ph type="ftr" sz="quarter" idx="11"/>
            <p:custDataLst>
              <p:tags r:id="rId2"/>
            </p:custDataLst>
          </p:nvPr>
        </p:nvSpPr>
        <p:spPr>
          <a:xfrm>
            <a:off x="155575" y="6354763"/>
            <a:ext cx="2895600" cy="365125"/>
          </a:xfrm>
        </p:spPr>
        <p:txBody>
          <a:bodyPr/>
          <a:lstStyle/>
          <a:p>
            <a:pPr>
              <a:defRPr/>
            </a:pPr>
            <a:r>
              <a:rPr lang="en-US" dirty="0"/>
              <a:t>Early Childhood Outcomes Center</a:t>
            </a:r>
            <a:endParaRPr lang="en-US" dirty="0">
              <a:solidFill>
                <a:schemeClr val="tx1"/>
              </a:solidFill>
              <a:effectLst>
                <a:outerShdw blurRad="38100" dist="38100" dir="2700000" algn="tl">
                  <a:srgbClr val="FFFFFF"/>
                </a:outerShdw>
              </a:effectLst>
              <a:latin typeface="Arial" pitchFamily="34" charset="0"/>
            </a:endParaRPr>
          </a:p>
        </p:txBody>
      </p:sp>
    </p:spTree>
    <p:custDataLst>
      <p:tags r:id="rId1"/>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53" name="Rectangle 5"/>
          <p:cNvSpPr>
            <a:spLocks noGrp="1" noChangeArrowheads="1"/>
          </p:cNvSpPr>
          <p:nvPr>
            <p:ph type="ctrTitle"/>
          </p:nvPr>
        </p:nvSpPr>
        <p:spPr>
          <a:xfrm>
            <a:off x="1" y="152400"/>
            <a:ext cx="9143999" cy="1676400"/>
          </a:xfrm>
        </p:spPr>
        <p:txBody>
          <a:bodyPr/>
          <a:lstStyle/>
          <a:p>
            <a:pPr eaLnBrk="1" hangingPunct="1">
              <a:defRPr/>
            </a:pPr>
            <a:r>
              <a:rPr lang="en-US" sz="3800" dirty="0" smtClean="0">
                <a:solidFill>
                  <a:schemeClr val="bg1"/>
                </a:solidFill>
              </a:rPr>
              <a:t>Integrating Outcomes Measurement: </a:t>
            </a:r>
            <a:br>
              <a:rPr lang="en-US" sz="3800" dirty="0" smtClean="0">
                <a:solidFill>
                  <a:schemeClr val="bg1"/>
                </a:solidFill>
              </a:rPr>
            </a:br>
            <a:r>
              <a:rPr lang="en-US" sz="3800" dirty="0" smtClean="0">
                <a:solidFill>
                  <a:schemeClr val="bg1"/>
                </a:solidFill>
              </a:rPr>
              <a:t>Focus and Purpose</a:t>
            </a:r>
          </a:p>
        </p:txBody>
      </p:sp>
      <p:sp>
        <p:nvSpPr>
          <p:cNvPr id="4" name="Rectangle 7"/>
          <p:cNvSpPr>
            <a:spLocks noGrp="1" noChangeArrowheads="1"/>
          </p:cNvSpPr>
          <p:nvPr>
            <p:ph type="ftr" sz="quarter" idx="4294967295"/>
          </p:nvPr>
        </p:nvSpPr>
        <p:spPr>
          <a:xfrm>
            <a:off x="0" y="6356350"/>
            <a:ext cx="2895600" cy="365125"/>
          </a:xfrm>
        </p:spPr>
        <p:txBody>
          <a:bodyPr/>
          <a:lstStyle/>
          <a:p>
            <a:pPr>
              <a:defRPr/>
            </a:pPr>
            <a:r>
              <a:rPr lang="en-US" dirty="0">
                <a:solidFill>
                  <a:schemeClr val="bg1"/>
                </a:solidFill>
              </a:rPr>
              <a:t>Early Childhood Outcomes Center</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8574" b="3980"/>
          <a:stretch/>
        </p:blipFill>
        <p:spPr>
          <a:xfrm>
            <a:off x="1655182" y="2122227"/>
            <a:ext cx="5833635" cy="3825923"/>
          </a:xfrm>
          <a:prstGeom prst="rect">
            <a:avLst/>
          </a:prstGeom>
        </p:spPr>
      </p:pic>
    </p:spTree>
    <p:custDataLst>
      <p:tags r:id="rId1"/>
    </p:custDataLst>
    <p:extLst>
      <p:ext uri="{BB962C8B-B14F-4D97-AF65-F5344CB8AC3E}">
        <p14:creationId xmlns:p14="http://schemas.microsoft.com/office/powerpoint/2010/main" val="3415433555"/>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a:t>
            </a:r>
            <a:endParaRPr lang="en-US" dirty="0"/>
          </a:p>
        </p:txBody>
      </p:sp>
      <p:sp>
        <p:nvSpPr>
          <p:cNvPr id="3" name="Content Placeholder 2"/>
          <p:cNvSpPr>
            <a:spLocks noGrp="1"/>
          </p:cNvSpPr>
          <p:nvPr>
            <p:ph idx="1"/>
          </p:nvPr>
        </p:nvSpPr>
        <p:spPr>
          <a:xfrm>
            <a:off x="304800" y="2133600"/>
            <a:ext cx="8382000" cy="1219200"/>
          </a:xfrm>
        </p:spPr>
        <p:txBody>
          <a:bodyPr/>
          <a:lstStyle/>
          <a:p>
            <a:r>
              <a:rPr lang="en-US" sz="2800" dirty="0" smtClean="0"/>
              <a:t>Not just about creating a more seamless process…not just details and how</a:t>
            </a:r>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
        <p:nvSpPr>
          <p:cNvPr id="6" name="Rectangle 5"/>
          <p:cNvSpPr/>
          <p:nvPr>
            <p:custDataLst>
              <p:tags r:id="rId2"/>
            </p:custDataLst>
          </p:nvPr>
        </p:nvSpPr>
        <p:spPr>
          <a:xfrm>
            <a:off x="2438400" y="3298601"/>
            <a:ext cx="2438400"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spc="0" dirty="0" smtClean="0">
                <a:ln w="0"/>
                <a:solidFill>
                  <a:srgbClr val="432CA6"/>
                </a:solidFill>
                <a:effectLst>
                  <a:reflection blurRad="12700" stA="50000" endPos="50000" dist="5000" dir="5400000" sy="-100000" rotWithShape="0"/>
                </a:effectLst>
              </a:rPr>
              <a:t>BIG</a:t>
            </a:r>
            <a:endParaRPr lang="en-US" sz="6600" b="1" cap="all" spc="0" dirty="0">
              <a:ln w="0"/>
              <a:solidFill>
                <a:srgbClr val="432CA6"/>
              </a:solidFill>
              <a:effectLst>
                <a:reflection blurRad="12700" stA="50000" endPos="50000" dist="5000" dir="5400000" sy="-100000" rotWithShape="0"/>
              </a:effectLst>
            </a:endParaRPr>
          </a:p>
        </p:txBody>
      </p:sp>
      <p:sp>
        <p:nvSpPr>
          <p:cNvPr id="7" name="TextBox 6"/>
          <p:cNvSpPr txBox="1"/>
          <p:nvPr/>
        </p:nvSpPr>
        <p:spPr>
          <a:xfrm>
            <a:off x="304800" y="3929544"/>
            <a:ext cx="8686800" cy="954107"/>
          </a:xfrm>
          <a:prstGeom prst="rect">
            <a:avLst/>
          </a:prstGeom>
          <a:noFill/>
        </p:spPr>
        <p:txBody>
          <a:bodyPr wrap="square" rtlCol="0">
            <a:spAutoFit/>
          </a:bodyPr>
          <a:lstStyle/>
          <a:p>
            <a:pPr marL="342900" lvl="0" indent="-342900" algn="l">
              <a:spcBef>
                <a:spcPct val="20000"/>
              </a:spcBef>
              <a:buClr>
                <a:srgbClr val="224568"/>
              </a:buClr>
              <a:buFontTx/>
              <a:buChar char="•"/>
            </a:pPr>
            <a:r>
              <a:rPr lang="en-US" sz="2800" kern="0" dirty="0">
                <a:latin typeface="Arial"/>
              </a:rPr>
              <a:t>Critical to </a:t>
            </a:r>
            <a:r>
              <a:rPr lang="en-US" sz="2800" kern="0" dirty="0" smtClean="0">
                <a:latin typeface="Arial"/>
              </a:rPr>
              <a:t>the                 picture </a:t>
            </a:r>
            <a:r>
              <a:rPr lang="en-US" sz="2800" kern="0" dirty="0">
                <a:latin typeface="Arial"/>
              </a:rPr>
              <a:t>of what we are all trying </a:t>
            </a:r>
            <a:r>
              <a:rPr lang="en-US" sz="2800" kern="0" dirty="0" smtClean="0">
                <a:latin typeface="Arial"/>
              </a:rPr>
              <a:t>to accomplish</a:t>
            </a:r>
            <a:endParaRPr lang="en-US" sz="2800" kern="0" dirty="0">
              <a:latin typeface="Arial"/>
            </a:endParaRPr>
          </a:p>
        </p:txBody>
      </p:sp>
    </p:spTree>
    <p:custDataLst>
      <p:tags r:id="rId1"/>
    </p:custDataLst>
    <p:extLst>
      <p:ext uri="{BB962C8B-B14F-4D97-AF65-F5344CB8AC3E}">
        <p14:creationId xmlns:p14="http://schemas.microsoft.com/office/powerpoint/2010/main" val="85018977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custDataLst>
              <p:tags r:id="rId2"/>
            </p:custDataLst>
          </p:nvPr>
        </p:nvSpPr>
        <p:spPr/>
        <p:txBody>
          <a:bodyPr/>
          <a:lstStyle/>
          <a:p>
            <a:pPr>
              <a:defRPr/>
            </a:pPr>
            <a:r>
              <a:rPr lang="en-US" dirty="0"/>
              <a:t>Early Childhood Outcomes Center</a:t>
            </a:r>
            <a:endParaRPr lang="en-US" dirty="0">
              <a:solidFill>
                <a:schemeClr val="tx1"/>
              </a:solidFill>
              <a:effectLst>
                <a:outerShdw blurRad="38100" dist="38100" dir="2700000" algn="tl">
                  <a:srgbClr val="FFFFFF"/>
                </a:outerShdw>
              </a:effectLst>
              <a:latin typeface="Arial" pitchFamily="34" charset="0"/>
            </a:endParaRPr>
          </a:p>
        </p:txBody>
      </p:sp>
      <p:sp>
        <p:nvSpPr>
          <p:cNvPr id="262150" name="Rectangle 6"/>
          <p:cNvSpPr>
            <a:spLocks noGrp="1" noChangeArrowheads="1"/>
          </p:cNvSpPr>
          <p:nvPr>
            <p:ph type="title"/>
          </p:nvPr>
        </p:nvSpPr>
        <p:spPr/>
        <p:txBody>
          <a:bodyPr/>
          <a:lstStyle/>
          <a:p>
            <a:pPr eaLnBrk="1" hangingPunct="1">
              <a:defRPr/>
            </a:pPr>
            <a:r>
              <a:rPr lang="en-US" dirty="0" smtClean="0"/>
              <a:t>Measuring Child and Family Outcomes Conference -- 2007 </a:t>
            </a:r>
          </a:p>
        </p:txBody>
      </p:sp>
      <p:sp>
        <p:nvSpPr>
          <p:cNvPr id="31749" name="Rectangle 7"/>
          <p:cNvSpPr>
            <a:spLocks noGrp="1" noChangeArrowheads="1"/>
          </p:cNvSpPr>
          <p:nvPr>
            <p:ph type="body" idx="1"/>
          </p:nvPr>
        </p:nvSpPr>
        <p:spPr>
          <a:xfrm>
            <a:off x="457200" y="1905000"/>
            <a:ext cx="8229600" cy="4340352"/>
          </a:xfrm>
        </p:spPr>
        <p:txBody>
          <a:bodyPr/>
          <a:lstStyle/>
          <a:p>
            <a:pPr>
              <a:buNone/>
            </a:pPr>
            <a:r>
              <a:rPr lang="en-US" sz="2400" b="1" dirty="0" smtClean="0"/>
              <a:t>	Panel: Local Benefits of Implementing Child Outcomes Data Collection</a:t>
            </a:r>
          </a:p>
          <a:p>
            <a:pPr>
              <a:buNone/>
            </a:pPr>
            <a:endParaRPr lang="en-US" sz="900" dirty="0" smtClean="0"/>
          </a:p>
          <a:p>
            <a:pPr lvl="1">
              <a:buFont typeface="Arial" pitchFamily="34" charset="0"/>
              <a:buChar char="•"/>
            </a:pPr>
            <a:r>
              <a:rPr lang="en-US" sz="2400" dirty="0" smtClean="0"/>
              <a:t>Sandi Harrington, VA Part C</a:t>
            </a:r>
          </a:p>
          <a:p>
            <a:pPr lvl="1">
              <a:buFont typeface="Arial" pitchFamily="34" charset="0"/>
              <a:buChar char="•"/>
            </a:pPr>
            <a:r>
              <a:rPr lang="en-US" sz="2400" dirty="0" smtClean="0"/>
              <a:t>Teresa </a:t>
            </a:r>
            <a:r>
              <a:rPr lang="en-US" sz="2400" dirty="0" err="1" smtClean="0"/>
              <a:t>Rivenes</a:t>
            </a:r>
            <a:r>
              <a:rPr lang="en-US" sz="2400" dirty="0" smtClean="0"/>
              <a:t>, MT Part C</a:t>
            </a:r>
          </a:p>
          <a:p>
            <a:pPr lvl="1">
              <a:buFont typeface="Arial" pitchFamily="34" charset="0"/>
              <a:buChar char="•"/>
            </a:pPr>
            <a:r>
              <a:rPr lang="en-US" sz="2400" dirty="0" smtClean="0"/>
              <a:t>Carol </a:t>
            </a:r>
            <a:r>
              <a:rPr lang="en-US" sz="2400" dirty="0" err="1" smtClean="0"/>
              <a:t>Trillia</a:t>
            </a:r>
            <a:r>
              <a:rPr lang="en-US" sz="2400" dirty="0" smtClean="0"/>
              <a:t>, UT Part C</a:t>
            </a:r>
          </a:p>
          <a:p>
            <a:endParaRPr lang="en-US" sz="1000" dirty="0" smtClean="0"/>
          </a:p>
          <a:p>
            <a:pPr>
              <a:buNone/>
            </a:pPr>
            <a:r>
              <a:rPr lang="en-US" sz="2400" dirty="0" smtClean="0"/>
              <a:t>	Three local program staff shared their experiences implementing the Child Outcomes Summary process, describing how they collect data, the struggles they have encountered, and the improvements they have seen in practices. </a:t>
            </a:r>
          </a:p>
          <a:p>
            <a:pPr lvl="1" eaLnBrk="1" hangingPunct="1">
              <a:buFontTx/>
              <a:buChar char="•"/>
            </a:pPr>
            <a:endParaRPr lang="en-US" sz="2800" dirty="0" smtClean="0"/>
          </a:p>
        </p:txBody>
      </p:sp>
    </p:spTree>
    <p:custDataLst>
      <p:tags r:id="rId1"/>
    </p:custData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Disconnect?</a:t>
            </a:r>
            <a:endParaRPr lang="en-US" dirty="0"/>
          </a:p>
        </p:txBody>
      </p:sp>
      <p:sp>
        <p:nvSpPr>
          <p:cNvPr id="7" name="Content Placeholder 6"/>
          <p:cNvSpPr>
            <a:spLocks noGrp="1"/>
          </p:cNvSpPr>
          <p:nvPr>
            <p:ph sz="half" idx="1"/>
          </p:nvPr>
        </p:nvSpPr>
        <p:spPr>
          <a:xfrm>
            <a:off x="457200" y="2057400"/>
            <a:ext cx="5867400" cy="2667000"/>
          </a:xfrm>
        </p:spPr>
        <p:txBody>
          <a:bodyPr/>
          <a:lstStyle/>
          <a:p>
            <a:r>
              <a:rPr lang="en-US" dirty="0" smtClean="0"/>
              <a:t>States accountable for….</a:t>
            </a:r>
          </a:p>
          <a:p>
            <a:r>
              <a:rPr lang="en-US" dirty="0" smtClean="0"/>
              <a:t>Programs working toward….</a:t>
            </a:r>
          </a:p>
          <a:p>
            <a:r>
              <a:rPr lang="en-US" dirty="0"/>
              <a:t>Providers focus on….</a:t>
            </a:r>
          </a:p>
          <a:p>
            <a:r>
              <a:rPr lang="en-US" dirty="0"/>
              <a:t>Children achieve….</a:t>
            </a:r>
          </a:p>
          <a:p>
            <a:endParaRPr lang="en-US" dirty="0"/>
          </a:p>
        </p:txBody>
      </p:sp>
      <p:sp>
        <p:nvSpPr>
          <p:cNvPr id="5" name="Footer Placeholder 4"/>
          <p:cNvSpPr>
            <a:spLocks noGrp="1"/>
          </p:cNvSpPr>
          <p:nvPr>
            <p:ph type="ftr" sz="quarter" idx="10"/>
          </p:nvPr>
        </p:nvSpPr>
        <p:spPr/>
        <p:txBody>
          <a:bodyPr/>
          <a:lstStyle/>
          <a:p>
            <a:pPr>
              <a:defRPr/>
            </a:pPr>
            <a:r>
              <a:rPr lang="en-US" smtClean="0"/>
              <a:t>Early Childhood Outcomes Center</a:t>
            </a:r>
            <a:endParaRPr lang="en-US" dirty="0"/>
          </a:p>
        </p:txBody>
      </p:sp>
    </p:spTree>
    <p:custDataLst>
      <p:tags r:id="rId1"/>
    </p:custDataLst>
    <p:extLst>
      <p:ext uri="{BB962C8B-B14F-4D97-AF65-F5344CB8AC3E}">
        <p14:creationId xmlns:p14="http://schemas.microsoft.com/office/powerpoint/2010/main" val="52701247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Alignment Across Levels</a:t>
            </a:r>
            <a:endParaRPr lang="en-US" dirty="0"/>
          </a:p>
        </p:txBody>
      </p:sp>
      <p:sp>
        <p:nvSpPr>
          <p:cNvPr id="7" name="Content Placeholder 6"/>
          <p:cNvSpPr>
            <a:spLocks noGrp="1"/>
          </p:cNvSpPr>
          <p:nvPr>
            <p:ph sz="half" idx="1"/>
          </p:nvPr>
        </p:nvSpPr>
        <p:spPr>
          <a:xfrm>
            <a:off x="457200" y="2057400"/>
            <a:ext cx="5867400" cy="2667000"/>
          </a:xfrm>
        </p:spPr>
        <p:txBody>
          <a:bodyPr/>
          <a:lstStyle/>
          <a:p>
            <a:r>
              <a:rPr lang="en-US" dirty="0" smtClean="0"/>
              <a:t>States accountable for….</a:t>
            </a:r>
          </a:p>
          <a:p>
            <a:r>
              <a:rPr lang="en-US" dirty="0" smtClean="0"/>
              <a:t>Programs working toward….</a:t>
            </a:r>
          </a:p>
          <a:p>
            <a:r>
              <a:rPr lang="en-US" dirty="0"/>
              <a:t>Providers focus on….</a:t>
            </a:r>
          </a:p>
          <a:p>
            <a:r>
              <a:rPr lang="en-US" dirty="0"/>
              <a:t>Children achieve….</a:t>
            </a:r>
          </a:p>
          <a:p>
            <a:endParaRPr lang="en-US" dirty="0"/>
          </a:p>
        </p:txBody>
      </p:sp>
      <p:sp>
        <p:nvSpPr>
          <p:cNvPr id="5" name="Footer Placeholder 4"/>
          <p:cNvSpPr>
            <a:spLocks noGrp="1"/>
          </p:cNvSpPr>
          <p:nvPr>
            <p:ph type="ftr" sz="quarter" idx="10"/>
          </p:nvPr>
        </p:nvSpPr>
        <p:spPr/>
        <p:txBody>
          <a:bodyPr/>
          <a:lstStyle/>
          <a:p>
            <a:pPr>
              <a:defRPr/>
            </a:pPr>
            <a:r>
              <a:rPr lang="en-US" smtClean="0"/>
              <a:t>Early Childhood Outcomes Center</a:t>
            </a:r>
            <a:endParaRPr lang="en-US" dirty="0"/>
          </a:p>
        </p:txBody>
      </p:sp>
      <p:sp>
        <p:nvSpPr>
          <p:cNvPr id="2" name="TextBox 1"/>
          <p:cNvSpPr txBox="1"/>
          <p:nvPr/>
        </p:nvSpPr>
        <p:spPr>
          <a:xfrm>
            <a:off x="1447800" y="4800599"/>
            <a:ext cx="6019800" cy="584775"/>
          </a:xfrm>
          <a:prstGeom prst="rect">
            <a:avLst/>
          </a:prstGeom>
          <a:noFill/>
        </p:spPr>
        <p:txBody>
          <a:bodyPr wrap="square" rtlCol="0">
            <a:spAutoFit/>
          </a:bodyPr>
          <a:lstStyle/>
          <a:p>
            <a:r>
              <a:rPr lang="en-US" dirty="0" smtClean="0">
                <a:solidFill>
                  <a:schemeClr val="accent6">
                    <a:lumMod val="75000"/>
                  </a:schemeClr>
                </a:solidFill>
                <a:latin typeface="+mn-lt"/>
              </a:rPr>
              <a:t>… the 3 outcomes</a:t>
            </a:r>
            <a:endParaRPr lang="en-US" dirty="0">
              <a:solidFill>
                <a:schemeClr val="accent6">
                  <a:lumMod val="75000"/>
                </a:schemeClr>
              </a:solidFill>
              <a:latin typeface="+mn-lt"/>
            </a:endParaRPr>
          </a:p>
        </p:txBody>
      </p:sp>
    </p:spTree>
    <p:custDataLst>
      <p:tags r:id="rId1"/>
    </p:custDataLst>
    <p:extLst>
      <p:ext uri="{BB962C8B-B14F-4D97-AF65-F5344CB8AC3E}">
        <p14:creationId xmlns:p14="http://schemas.microsoft.com/office/powerpoint/2010/main" val="41612772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Goals for EI and ECSE </a:t>
            </a:r>
            <a:endParaRPr lang="en-US" dirty="0"/>
          </a:p>
        </p:txBody>
      </p:sp>
      <p:sp>
        <p:nvSpPr>
          <p:cNvPr id="3" name="Content Placeholder 2"/>
          <p:cNvSpPr>
            <a:spLocks noGrp="1"/>
          </p:cNvSpPr>
          <p:nvPr>
            <p:ph idx="1"/>
          </p:nvPr>
        </p:nvSpPr>
        <p:spPr/>
        <p:txBody>
          <a:bodyPr/>
          <a:lstStyle/>
          <a:p>
            <a:pPr>
              <a:buNone/>
            </a:pPr>
            <a:r>
              <a:rPr lang="en-US" sz="2400" i="1" dirty="0" smtClean="0"/>
              <a:t>For children:</a:t>
            </a:r>
            <a:r>
              <a:rPr lang="en-US" sz="2400" dirty="0" smtClean="0"/>
              <a:t>   </a:t>
            </a:r>
          </a:p>
          <a:p>
            <a:pPr>
              <a:buNone/>
            </a:pPr>
            <a:r>
              <a:rPr lang="en-US" dirty="0" smtClean="0"/>
              <a:t>   “To enable young children to be active and successful participants during the early childhood years and in the future in a variety of settings – in their homes with their families, in child care, preschool or school programs, and in the community.” </a:t>
            </a:r>
          </a:p>
          <a:p>
            <a:pPr>
              <a:buNone/>
            </a:pPr>
            <a:r>
              <a:rPr lang="en-US" dirty="0" smtClean="0"/>
              <a:t>              </a:t>
            </a:r>
            <a:r>
              <a:rPr lang="en-US" sz="1400" i="1" dirty="0" smtClean="0"/>
              <a:t>  Based on the ECO stakeholder process when identifying 3 functional outcomes</a:t>
            </a:r>
            <a:r>
              <a:rPr lang="en-US" dirty="0" smtClean="0"/>
              <a:t> </a:t>
            </a:r>
          </a:p>
          <a:p>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ustDataLst>
      <p:tags r:id="rId1"/>
    </p:custDataLst>
    <p:extLst>
      <p:ext uri="{BB962C8B-B14F-4D97-AF65-F5344CB8AC3E}">
        <p14:creationId xmlns:p14="http://schemas.microsoft.com/office/powerpoint/2010/main" val="2985942493"/>
      </p:ext>
    </p:ext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Footer Placeholder 4"/>
          <p:cNvSpPr>
            <a:spLocks noGrp="1"/>
          </p:cNvSpPr>
          <p:nvPr>
            <p:ph type="ftr" sz="quarter" idx="11"/>
          </p:nvPr>
        </p:nvSpPr>
        <p:spPr/>
        <p:txBody>
          <a:bodyPr/>
          <a:lstStyle/>
          <a:p>
            <a:pPr>
              <a:defRPr/>
            </a:pPr>
            <a:r>
              <a:rPr lang="en-US" dirty="0" smtClean="0">
                <a:solidFill>
                  <a:schemeClr val="bg1"/>
                </a:solidFill>
              </a:rPr>
              <a:t>Early Childhood Outcomes Center</a:t>
            </a:r>
            <a:endParaRPr lang="en-US" dirty="0">
              <a:solidFill>
                <a:schemeClr val="bg1"/>
              </a:solidFill>
            </a:endParaRPr>
          </a:p>
        </p:txBody>
      </p:sp>
      <p:sp>
        <p:nvSpPr>
          <p:cNvPr id="15" name="TextBox 14"/>
          <p:cNvSpPr txBox="1"/>
          <p:nvPr>
            <p:custDataLst>
              <p:tags r:id="rId2"/>
            </p:custDataLst>
          </p:nvPr>
        </p:nvSpPr>
        <p:spPr>
          <a:xfrm>
            <a:off x="3352800" y="685800"/>
            <a:ext cx="2286000" cy="842665"/>
          </a:xfrm>
          <a:prstGeom prst="rect">
            <a:avLst/>
          </a:prstGeom>
          <a:noFill/>
          <a:effectLst>
            <a:glow rad="101600">
              <a:schemeClr val="accent2">
                <a:satMod val="175000"/>
                <a:alpha val="40000"/>
              </a:schemeClr>
            </a:glow>
          </a:effectLst>
        </p:spPr>
        <p:txBody>
          <a:bodyPr wrap="square" rtlCol="0">
            <a:prstTxWarp prst="textWave2">
              <a:avLst/>
            </a:prstTxWarp>
            <a:spAutoFit/>
          </a:bodyPr>
          <a:lstStyle/>
          <a:p>
            <a:r>
              <a:rPr lang="en-US" sz="2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Thinking</a:t>
            </a:r>
            <a:endParaRPr lang="en-US" dirty="0">
              <a:solidFill>
                <a:schemeClr val="bg1"/>
              </a:solidFill>
            </a:endParaRPr>
          </a:p>
        </p:txBody>
      </p:sp>
      <p:sp>
        <p:nvSpPr>
          <p:cNvPr id="16" name="TextBox 15"/>
          <p:cNvSpPr txBox="1"/>
          <p:nvPr/>
        </p:nvSpPr>
        <p:spPr>
          <a:xfrm>
            <a:off x="6632356" y="3505200"/>
            <a:ext cx="1550424" cy="584775"/>
          </a:xfrm>
          <a:prstGeom prst="rect">
            <a:avLst/>
          </a:prstGeom>
          <a:noFill/>
        </p:spPr>
        <p:txBody>
          <a:bodyPr wrap="none" rtlCol="0">
            <a:spAutoFit/>
          </a:bodyPr>
          <a:lstStyle/>
          <a:p>
            <a:r>
              <a:rPr lang="en-US" dirty="0" smtClean="0"/>
              <a:t>            </a:t>
            </a:r>
            <a:endParaRPr lang="en-US" sz="2400" dirty="0"/>
          </a:p>
        </p:txBody>
      </p:sp>
      <p:pic>
        <p:nvPicPr>
          <p:cNvPr id="19" name="Picture 18" descr="cartoon thinking framework puzzle.WMF"/>
          <p:cNvPicPr>
            <a:picLocks noChangeAspect="1"/>
          </p:cNvPicPr>
          <p:nvPr/>
        </p:nvPicPr>
        <p:blipFill>
          <a:blip r:embed="rId5" cstate="print"/>
          <a:stretch>
            <a:fillRect/>
          </a:stretch>
        </p:blipFill>
        <p:spPr>
          <a:xfrm>
            <a:off x="3124200" y="2159725"/>
            <a:ext cx="2743200" cy="3860499"/>
          </a:xfrm>
          <a:prstGeom prst="rect">
            <a:avLst/>
          </a:prstGeom>
        </p:spPr>
      </p:pic>
    </p:spTree>
    <p:custDataLst>
      <p:tags r:id="rId1"/>
    </p:custDataLst>
    <p:extLst>
      <p:ext uri="{BB962C8B-B14F-4D97-AF65-F5344CB8AC3E}">
        <p14:creationId xmlns:p14="http://schemas.microsoft.com/office/powerpoint/2010/main" val="96316119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the Framework Guiding</a:t>
            </a:r>
            <a:br>
              <a:rPr lang="en-US" dirty="0" smtClean="0"/>
            </a:br>
            <a:r>
              <a:rPr lang="en-US" dirty="0" smtClean="0"/>
              <a:t> Our Thinking?  </a:t>
            </a:r>
            <a:endParaRPr lang="en-US" dirty="0"/>
          </a:p>
        </p:txBody>
      </p:sp>
      <p:sp>
        <p:nvSpPr>
          <p:cNvPr id="7" name="Content Placeholder 6"/>
          <p:cNvSpPr>
            <a:spLocks noGrp="1"/>
          </p:cNvSpPr>
          <p:nvPr>
            <p:ph sz="half" idx="1"/>
          </p:nvPr>
        </p:nvSpPr>
        <p:spPr>
          <a:xfrm>
            <a:off x="457200" y="2212848"/>
            <a:ext cx="8001000" cy="4187952"/>
          </a:xfrm>
        </p:spPr>
        <p:txBody>
          <a:bodyPr/>
          <a:lstStyle/>
          <a:p>
            <a:r>
              <a:rPr lang="en-US" dirty="0" smtClean="0"/>
              <a:t>Providers always bring some kind of framework for taking information about the skills a child currently uses and  planning where they want to see the child go next</a:t>
            </a:r>
          </a:p>
          <a:p>
            <a:r>
              <a:rPr lang="en-US" dirty="0" smtClean="0"/>
              <a:t>Are these guiding ideas explicit or unspoken? </a:t>
            </a:r>
          </a:p>
          <a:p>
            <a:r>
              <a:rPr lang="en-US" dirty="0" smtClean="0"/>
              <a:t>Are they using a unified framework or multiple frameworks?</a:t>
            </a:r>
            <a:endParaRPr lang="en-US" dirty="0"/>
          </a:p>
        </p:txBody>
      </p:sp>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Tree>
    <p:custDataLst>
      <p:tags r:id="rId1"/>
    </p:custDataLst>
    <p:extLst>
      <p:ext uri="{BB962C8B-B14F-4D97-AF65-F5344CB8AC3E}">
        <p14:creationId xmlns:p14="http://schemas.microsoft.com/office/powerpoint/2010/main" val="355222416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Guiding Frameworks</a:t>
            </a:r>
            <a:endParaRPr lang="en-US" dirty="0"/>
          </a:p>
        </p:txBody>
      </p:sp>
      <p:sp>
        <p:nvSpPr>
          <p:cNvPr id="3" name="Content Placeholder 2"/>
          <p:cNvSpPr>
            <a:spLocks noGrp="1"/>
          </p:cNvSpPr>
          <p:nvPr>
            <p:ph idx="1"/>
          </p:nvPr>
        </p:nvSpPr>
        <p:spPr>
          <a:xfrm>
            <a:off x="685800" y="2212848"/>
            <a:ext cx="7772400" cy="4187952"/>
          </a:xfrm>
        </p:spPr>
        <p:txBody>
          <a:bodyPr/>
          <a:lstStyle/>
          <a:p>
            <a:r>
              <a:rPr lang="en-US" sz="2800" dirty="0" smtClean="0"/>
              <a:t>The items on a specific assessment tool</a:t>
            </a:r>
          </a:p>
          <a:p>
            <a:r>
              <a:rPr lang="en-US" sz="2800" dirty="0" smtClean="0"/>
              <a:t>A milestone checklist or series of skills to learn based on a provider’s specialty area</a:t>
            </a:r>
          </a:p>
          <a:p>
            <a:r>
              <a:rPr lang="en-US" sz="2800" dirty="0" smtClean="0"/>
              <a:t>A specific curriculum, with assessment identifying starting point</a:t>
            </a:r>
          </a:p>
          <a:p>
            <a:r>
              <a:rPr lang="en-US" sz="2800" dirty="0" smtClean="0"/>
              <a:t>Whatever the family wants</a:t>
            </a:r>
          </a:p>
          <a:p>
            <a:endParaRPr lang="en-US" sz="2800"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ustDataLst>
      <p:tags r:id="rId1"/>
    </p:custDataLst>
    <p:extLst>
      <p:ext uri="{BB962C8B-B14F-4D97-AF65-F5344CB8AC3E}">
        <p14:creationId xmlns:p14="http://schemas.microsoft.com/office/powerpoint/2010/main" val="338435929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3 Outcomes as a </a:t>
            </a:r>
            <a:br>
              <a:rPr lang="en-US" dirty="0" smtClean="0"/>
            </a:br>
            <a:r>
              <a:rPr lang="en-US" dirty="0" smtClean="0"/>
              <a:t>Guiding Framework</a:t>
            </a:r>
            <a:endParaRPr lang="en-US" dirty="0"/>
          </a:p>
        </p:txBody>
      </p:sp>
      <p:sp>
        <p:nvSpPr>
          <p:cNvPr id="7" name="Content Placeholder 6"/>
          <p:cNvSpPr>
            <a:spLocks noGrp="1"/>
          </p:cNvSpPr>
          <p:nvPr>
            <p:ph idx="1"/>
          </p:nvPr>
        </p:nvSpPr>
        <p:spPr>
          <a:xfrm>
            <a:off x="457200" y="1905000"/>
            <a:ext cx="8229600" cy="1600200"/>
          </a:xfrm>
        </p:spPr>
        <p:txBody>
          <a:bodyPr/>
          <a:lstStyle/>
          <a:p>
            <a:pPr algn="ctr">
              <a:buNone/>
            </a:pPr>
            <a:r>
              <a:rPr lang="en-US" dirty="0" smtClean="0"/>
              <a:t>	The 3 functional outcomes can be a framework, a lens, for viewing child functioning and planning intervention</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8" name="Picture 7" descr="From Jump Drive 552.JPG"/>
          <p:cNvPicPr>
            <a:picLocks noChangeAspect="1"/>
          </p:cNvPicPr>
          <p:nvPr/>
        </p:nvPicPr>
        <p:blipFill>
          <a:blip r:embed="rId4" cstate="print"/>
          <a:stretch>
            <a:fillRect/>
          </a:stretch>
        </p:blipFill>
        <p:spPr>
          <a:xfrm>
            <a:off x="3352800" y="3692496"/>
            <a:ext cx="3886200" cy="2674776"/>
          </a:xfrm>
          <a:prstGeom prst="rect">
            <a:avLst/>
          </a:prstGeom>
        </p:spPr>
      </p:pic>
      <p:pic>
        <p:nvPicPr>
          <p:cNvPr id="13" name="Picture 12" descr="CROPPED.jpg"/>
          <p:cNvPicPr>
            <a:picLocks noChangeAspect="1"/>
          </p:cNvPicPr>
          <p:nvPr/>
        </p:nvPicPr>
        <p:blipFill>
          <a:blip r:embed="rId5" cstate="print"/>
          <a:stretch>
            <a:fillRect/>
          </a:stretch>
        </p:blipFill>
        <p:spPr>
          <a:xfrm>
            <a:off x="228600" y="3692496"/>
            <a:ext cx="3048000" cy="2674776"/>
          </a:xfrm>
          <a:prstGeom prst="rect">
            <a:avLst/>
          </a:prstGeom>
        </p:spPr>
      </p:pic>
      <p:pic>
        <p:nvPicPr>
          <p:cNvPr id="17" name="Picture 16" descr="Adam's 3rd birthday 010crop.jpg"/>
          <p:cNvPicPr>
            <a:picLocks noChangeAspect="1"/>
          </p:cNvPicPr>
          <p:nvPr/>
        </p:nvPicPr>
        <p:blipFill>
          <a:blip r:embed="rId6" cstate="print"/>
          <a:stretch>
            <a:fillRect/>
          </a:stretch>
        </p:blipFill>
        <p:spPr>
          <a:xfrm>
            <a:off x="7315200" y="3692496"/>
            <a:ext cx="1667477" cy="2674776"/>
          </a:xfrm>
          <a:prstGeom prst="rect">
            <a:avLst/>
          </a:prstGeom>
        </p:spPr>
      </p:pic>
    </p:spTree>
    <p:custDataLst>
      <p:tags r:id="rId1"/>
    </p:custDataLst>
    <p:extLst>
      <p:ext uri="{BB962C8B-B14F-4D97-AF65-F5344CB8AC3E}">
        <p14:creationId xmlns:p14="http://schemas.microsoft.com/office/powerpoint/2010/main" val="32198510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0"/>
            <a:ext cx="9144000" cy="6858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6" name="Picture 15" descr="cartoon thinking framework puzzle.WMF"/>
          <p:cNvPicPr>
            <a:picLocks noChangeAspect="1"/>
          </p:cNvPicPr>
          <p:nvPr/>
        </p:nvPicPr>
        <p:blipFill>
          <a:blip r:embed="rId4" cstate="print"/>
          <a:stretch>
            <a:fillRect/>
          </a:stretch>
        </p:blipFill>
        <p:spPr>
          <a:xfrm>
            <a:off x="3276600" y="2329692"/>
            <a:ext cx="2436585" cy="3429000"/>
          </a:xfrm>
          <a:prstGeom prst="rect">
            <a:avLst/>
          </a:prstGeom>
        </p:spPr>
      </p:pic>
      <p:sp>
        <p:nvSpPr>
          <p:cNvPr id="19" name="TextBox 18"/>
          <p:cNvSpPr txBox="1"/>
          <p:nvPr/>
        </p:nvSpPr>
        <p:spPr>
          <a:xfrm>
            <a:off x="533400" y="6172200"/>
            <a:ext cx="1819729" cy="307777"/>
          </a:xfrm>
          <a:prstGeom prst="rect">
            <a:avLst/>
          </a:prstGeom>
          <a:noFill/>
        </p:spPr>
        <p:txBody>
          <a:bodyPr wrap="none" rtlCol="0">
            <a:spAutoFit/>
          </a:bodyPr>
          <a:lstStyle/>
          <a:p>
            <a:pPr algn="l" eaLnBrk="1" fontAlgn="auto" hangingPunct="1">
              <a:spcBef>
                <a:spcPts val="0"/>
              </a:spcBef>
              <a:spcAft>
                <a:spcPts val="0"/>
              </a:spcAft>
            </a:pPr>
            <a:r>
              <a:rPr lang="en-US" sz="1400" b="1" dirty="0" smtClean="0">
                <a:solidFill>
                  <a:prstClr val="black"/>
                </a:solidFill>
                <a:latin typeface="Arial" pitchFamily="34" charset="0"/>
                <a:cs typeface="Arial" pitchFamily="34" charset="0"/>
              </a:rPr>
              <a:t>Global Outcomes =</a:t>
            </a:r>
            <a:endParaRPr lang="en-US" sz="1400" b="1" dirty="0">
              <a:solidFill>
                <a:prstClr val="black"/>
              </a:solidFill>
              <a:latin typeface="Arial" pitchFamily="34" charset="0"/>
              <a:cs typeface="Arial" pitchFamily="34" charset="0"/>
            </a:endParaRPr>
          </a:p>
        </p:txBody>
      </p:sp>
      <p:sp>
        <p:nvSpPr>
          <p:cNvPr id="21" name="Oval 20"/>
          <p:cNvSpPr/>
          <p:nvPr/>
        </p:nvSpPr>
        <p:spPr>
          <a:xfrm>
            <a:off x="6553200" y="6172200"/>
            <a:ext cx="304800" cy="304800"/>
          </a:xfrm>
          <a:prstGeom prst="ellipse">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29" name="Oval 28"/>
          <p:cNvSpPr/>
          <p:nvPr/>
        </p:nvSpPr>
        <p:spPr>
          <a:xfrm>
            <a:off x="4419600" y="6172200"/>
            <a:ext cx="304800" cy="304800"/>
          </a:xfrm>
          <a:prstGeom prst="ellipse">
            <a:avLst/>
          </a:prstGeom>
          <a:solidFill>
            <a:schemeClr val="accent6">
              <a:alpha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1" name="Oval 30"/>
          <p:cNvSpPr/>
          <p:nvPr/>
        </p:nvSpPr>
        <p:spPr>
          <a:xfrm>
            <a:off x="2514600" y="6172200"/>
            <a:ext cx="304800" cy="304800"/>
          </a:xfrm>
          <a:prstGeom prst="ellipse">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2" name="TextBox 31"/>
          <p:cNvSpPr txBox="1"/>
          <p:nvPr/>
        </p:nvSpPr>
        <p:spPr>
          <a:xfrm>
            <a:off x="28194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Having positive social relationships</a:t>
            </a:r>
            <a:endParaRPr lang="en-US" sz="1200" dirty="0">
              <a:solidFill>
                <a:prstClr val="black"/>
              </a:solidFill>
              <a:latin typeface="Arial" pitchFamily="34" charset="0"/>
              <a:cs typeface="Arial" pitchFamily="34" charset="0"/>
            </a:endParaRPr>
          </a:p>
        </p:txBody>
      </p:sp>
      <p:sp>
        <p:nvSpPr>
          <p:cNvPr id="33" name="TextBox 32"/>
          <p:cNvSpPr txBox="1"/>
          <p:nvPr/>
        </p:nvSpPr>
        <p:spPr>
          <a:xfrm>
            <a:off x="47244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Taking appropriate action to meet needs</a:t>
            </a:r>
            <a:endParaRPr lang="en-US" sz="1200" dirty="0">
              <a:solidFill>
                <a:prstClr val="black"/>
              </a:solidFill>
              <a:latin typeface="Arial" pitchFamily="34" charset="0"/>
              <a:cs typeface="Arial" pitchFamily="34" charset="0"/>
            </a:endParaRPr>
          </a:p>
        </p:txBody>
      </p:sp>
      <p:sp>
        <p:nvSpPr>
          <p:cNvPr id="34" name="TextBox 33"/>
          <p:cNvSpPr txBox="1"/>
          <p:nvPr/>
        </p:nvSpPr>
        <p:spPr>
          <a:xfrm>
            <a:off x="68580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Acquiring and using knowledge and skills</a:t>
            </a:r>
            <a:endParaRPr lang="en-US" sz="1200" dirty="0">
              <a:solidFill>
                <a:prstClr val="black"/>
              </a:solidFill>
              <a:latin typeface="Arial" pitchFamily="34" charset="0"/>
              <a:cs typeface="Arial" pitchFamily="34" charset="0"/>
            </a:endParaRPr>
          </a:p>
        </p:txBody>
      </p:sp>
      <p:sp>
        <p:nvSpPr>
          <p:cNvPr id="2" name="Rectangle 1"/>
          <p:cNvSpPr/>
          <p:nvPr/>
        </p:nvSpPr>
        <p:spPr bwMode="auto">
          <a:xfrm rot="20891111">
            <a:off x="3600277" y="1958564"/>
            <a:ext cx="1583750" cy="1308981"/>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479" y="861529"/>
            <a:ext cx="329882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802754"/>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Use the Outcomes??</a:t>
            </a:r>
            <a:endParaRPr lang="en-US" dirty="0"/>
          </a:p>
        </p:txBody>
      </p:sp>
      <p:sp>
        <p:nvSpPr>
          <p:cNvPr id="7" name="Content Placeholder 6"/>
          <p:cNvSpPr>
            <a:spLocks noGrp="1"/>
          </p:cNvSpPr>
          <p:nvPr>
            <p:ph idx="1"/>
          </p:nvPr>
        </p:nvSpPr>
        <p:spPr>
          <a:xfrm>
            <a:off x="3124200" y="2057400"/>
            <a:ext cx="5486400" cy="4191000"/>
          </a:xfrm>
        </p:spPr>
        <p:txBody>
          <a:bodyPr/>
          <a:lstStyle/>
          <a:p>
            <a:r>
              <a:rPr lang="en-US" sz="2700" dirty="0" smtClean="0"/>
              <a:t>Socially validated – reflect what we are trying to achieve</a:t>
            </a:r>
          </a:p>
          <a:p>
            <a:r>
              <a:rPr lang="en-US" sz="2700" dirty="0" smtClean="0"/>
              <a:t>Functional</a:t>
            </a:r>
          </a:p>
          <a:p>
            <a:r>
              <a:rPr lang="en-US" sz="2700" dirty="0" smtClean="0"/>
              <a:t>They’re integrated – emphasize the whole child</a:t>
            </a:r>
          </a:p>
          <a:p>
            <a:r>
              <a:rPr lang="en-US" sz="2700" dirty="0" smtClean="0"/>
              <a:t>Flexible – not wedded to one particular assessment, curriculum, or level of child functioning</a:t>
            </a:r>
            <a:endParaRPr lang="en-US" sz="2700"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700" t="19549" r="28763" b="33209"/>
          <a:stretch/>
        </p:blipFill>
        <p:spPr bwMode="auto">
          <a:xfrm rot="20318843">
            <a:off x="31763" y="1889696"/>
            <a:ext cx="3608846" cy="462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110110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Might It Look Like? </a:t>
            </a:r>
            <a:br>
              <a:rPr lang="en-US" dirty="0" smtClean="0"/>
            </a:br>
            <a:r>
              <a:rPr lang="en-US" dirty="0" smtClean="0"/>
              <a:t>Assessment</a:t>
            </a:r>
            <a:endParaRPr lang="en-US" dirty="0"/>
          </a:p>
        </p:txBody>
      </p:sp>
      <p:sp>
        <p:nvSpPr>
          <p:cNvPr id="3" name="Content Placeholder 2"/>
          <p:cNvSpPr>
            <a:spLocks noGrp="1"/>
          </p:cNvSpPr>
          <p:nvPr>
            <p:ph idx="1"/>
          </p:nvPr>
        </p:nvSpPr>
        <p:spPr>
          <a:xfrm>
            <a:off x="228600" y="2057400"/>
            <a:ext cx="8686800" cy="4187952"/>
          </a:xfrm>
        </p:spPr>
        <p:txBody>
          <a:bodyPr/>
          <a:lstStyle/>
          <a:p>
            <a:pPr>
              <a:buNone/>
            </a:pPr>
            <a:r>
              <a:rPr lang="en-US" sz="2800" dirty="0" smtClean="0"/>
              <a:t>	What does our assessment tell us about the child’s functioning in each outcome area across settings and situations?  </a:t>
            </a:r>
          </a:p>
          <a:p>
            <a:pPr lvl="1"/>
            <a:endParaRPr lang="en-US" sz="2400" dirty="0" smtClean="0"/>
          </a:p>
          <a:p>
            <a:pPr lvl="1">
              <a:buFont typeface="Arial" pitchFamily="34" charset="0"/>
              <a:buChar char="•"/>
            </a:pPr>
            <a:r>
              <a:rPr lang="en-US" sz="2400" dirty="0" smtClean="0"/>
              <a:t>Organizer for planning breadth and type of assessment approaches needed and who should be involved in it</a:t>
            </a:r>
          </a:p>
          <a:p>
            <a:pPr lvl="1">
              <a:buFont typeface="Arial" pitchFamily="34" charset="0"/>
              <a:buChar char="•"/>
            </a:pPr>
            <a:r>
              <a:rPr lang="en-US" sz="2400" dirty="0" smtClean="0"/>
              <a:t>Organizer for writing or sharing results</a:t>
            </a:r>
          </a:p>
          <a:p>
            <a:pPr lvl="1">
              <a:buFont typeface="Arial" pitchFamily="34" charset="0"/>
              <a:buChar char="•"/>
            </a:pPr>
            <a:r>
              <a:rPr lang="en-US" sz="2400" dirty="0" smtClean="0"/>
              <a:t>Produces information for outcomes and planning</a:t>
            </a:r>
            <a:endParaRPr lang="en-US" sz="2400"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ustDataLst>
      <p:tags r:id="rId1"/>
    </p:custDataLst>
    <p:extLst>
      <p:ext uri="{BB962C8B-B14F-4D97-AF65-F5344CB8AC3E}">
        <p14:creationId xmlns:p14="http://schemas.microsoft.com/office/powerpoint/2010/main" val="110784563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p:spPr>
        <p:txBody>
          <a:bodyPr/>
          <a:lstStyle/>
          <a:p>
            <a:r>
              <a:rPr lang="en-US" sz="2000" dirty="0" smtClean="0"/>
              <a:t/>
            </a:r>
            <a:br>
              <a:rPr lang="en-US" sz="2000" dirty="0" smtClean="0"/>
            </a:br>
            <a:r>
              <a:rPr lang="en-US" sz="2400" dirty="0" smtClean="0"/>
              <a:t>‘Child Progress Determination Questions to Guide the Discussion of Functional Indicators’</a:t>
            </a:r>
            <a:endParaRPr lang="en-US" sz="2400" dirty="0"/>
          </a:p>
        </p:txBody>
      </p:sp>
      <p:sp>
        <p:nvSpPr>
          <p:cNvPr id="90115" name="Rectangle 3"/>
          <p:cNvSpPr>
            <a:spLocks noGrp="1" noChangeArrowheads="1"/>
          </p:cNvSpPr>
          <p:nvPr>
            <p:ph idx="1"/>
          </p:nvPr>
        </p:nvSpPr>
        <p:spPr/>
        <p:txBody>
          <a:bodyPr/>
          <a:lstStyle/>
          <a:p>
            <a:pPr>
              <a:buNone/>
            </a:pPr>
            <a:r>
              <a:rPr lang="en-US" sz="2000" dirty="0" smtClean="0"/>
              <a:t>Positive Social-Emotional Development / Positive Social Relationships</a:t>
            </a:r>
          </a:p>
          <a:p>
            <a:pPr lvl="0"/>
            <a:r>
              <a:rPr lang="en-US" sz="2000" dirty="0" smtClean="0"/>
              <a:t>How does the child communicate her/his feelings?</a:t>
            </a:r>
          </a:p>
          <a:p>
            <a:pPr lvl="0"/>
            <a:r>
              <a:rPr lang="en-US" sz="2000" dirty="0" smtClean="0"/>
              <a:t>How does the child interact with parents, siblings, known adults, strangers?</a:t>
            </a:r>
          </a:p>
          <a:p>
            <a:pPr lvl="0">
              <a:buNone/>
            </a:pPr>
            <a:endParaRPr lang="en-US" sz="2000" i="1" dirty="0" smtClean="0"/>
          </a:p>
          <a:p>
            <a:pPr>
              <a:buNone/>
            </a:pPr>
            <a:r>
              <a:rPr lang="en-US" sz="2000" i="1" dirty="0" smtClean="0"/>
              <a:t>Consider progression of social development</a:t>
            </a:r>
            <a:endParaRPr lang="en-US" sz="2000" dirty="0" smtClean="0"/>
          </a:p>
          <a:p>
            <a:r>
              <a:rPr lang="en-US" sz="2000" dirty="0" smtClean="0"/>
              <a:t>Smiles - holds out arms to be picked up - Likes to look at faces -laughs aloud - distinction of strangers - parallel play - interest in other kids - associative play</a:t>
            </a:r>
          </a:p>
          <a:p>
            <a:pPr>
              <a:buNone/>
            </a:pPr>
            <a:endParaRPr lang="en-US" sz="2000" dirty="0" smtClean="0"/>
          </a:p>
          <a:p>
            <a:pPr>
              <a:buNone/>
            </a:pPr>
            <a:r>
              <a:rPr lang="en-US" sz="2000" i="1" dirty="0" smtClean="0"/>
              <a:t>Consider relationship with primary caregivers</a:t>
            </a:r>
            <a:endParaRPr lang="en-US" sz="2000" dirty="0" smtClean="0"/>
          </a:p>
          <a:p>
            <a:r>
              <a:rPr lang="en-US" sz="2000" dirty="0" smtClean="0"/>
              <a:t>Soothed by caregiver - varying cries - reliance on primary caregiver</a:t>
            </a:r>
            <a:endParaRPr lang="en-US" sz="2000"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ustDataLst>
      <p:tags r:id="rId1"/>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500"/>
                                        <p:tgtEl>
                                          <p:spTgt spid="901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0115">
                                            <p:txEl>
                                              <p:pRg st="1" end="1"/>
                                            </p:txEl>
                                          </p:spTgt>
                                        </p:tgtEl>
                                        <p:attrNameLst>
                                          <p:attrName>style.visibility</p:attrName>
                                        </p:attrNameLst>
                                      </p:cBhvr>
                                      <p:to>
                                        <p:strVal val="visible"/>
                                      </p:to>
                                    </p:set>
                                    <p:animEffect transition="in" filter="fade">
                                      <p:cBhvr>
                                        <p:cTn id="10" dur="500"/>
                                        <p:tgtEl>
                                          <p:spTgt spid="901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animEffect transition="in" filter="fade">
                                      <p:cBhvr>
                                        <p:cTn id="13" dur="500"/>
                                        <p:tgtEl>
                                          <p:spTgt spid="901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0115">
                                            <p:txEl>
                                              <p:pRg st="4" end="4"/>
                                            </p:txEl>
                                          </p:spTgt>
                                        </p:tgtEl>
                                        <p:attrNameLst>
                                          <p:attrName>style.visibility</p:attrName>
                                        </p:attrNameLst>
                                      </p:cBhvr>
                                      <p:to>
                                        <p:strVal val="visible"/>
                                      </p:to>
                                    </p:set>
                                    <p:animEffect transition="in" filter="fade">
                                      <p:cBhvr>
                                        <p:cTn id="18" dur="500"/>
                                        <p:tgtEl>
                                          <p:spTgt spid="9011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0115">
                                            <p:txEl>
                                              <p:pRg st="5" end="5"/>
                                            </p:txEl>
                                          </p:spTgt>
                                        </p:tgtEl>
                                        <p:attrNameLst>
                                          <p:attrName>style.visibility</p:attrName>
                                        </p:attrNameLst>
                                      </p:cBhvr>
                                      <p:to>
                                        <p:strVal val="visible"/>
                                      </p:to>
                                    </p:set>
                                    <p:animEffect transition="in" filter="fade">
                                      <p:cBhvr>
                                        <p:cTn id="21" dur="500"/>
                                        <p:tgtEl>
                                          <p:spTgt spid="9011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0115">
                                            <p:txEl>
                                              <p:pRg st="7" end="7"/>
                                            </p:txEl>
                                          </p:spTgt>
                                        </p:tgtEl>
                                        <p:attrNameLst>
                                          <p:attrName>style.visibility</p:attrName>
                                        </p:attrNameLst>
                                      </p:cBhvr>
                                      <p:to>
                                        <p:strVal val="visible"/>
                                      </p:to>
                                    </p:set>
                                    <p:animEffect transition="in" filter="fade">
                                      <p:cBhvr>
                                        <p:cTn id="26" dur="500"/>
                                        <p:tgtEl>
                                          <p:spTgt spid="9011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0115">
                                            <p:txEl>
                                              <p:pRg st="8" end="8"/>
                                            </p:txEl>
                                          </p:spTgt>
                                        </p:tgtEl>
                                        <p:attrNameLst>
                                          <p:attrName>style.visibility</p:attrName>
                                        </p:attrNameLst>
                                      </p:cBhvr>
                                      <p:to>
                                        <p:strVal val="visible"/>
                                      </p:to>
                                    </p:set>
                                    <p:animEffect transition="in" filter="fade">
                                      <p:cBhvr>
                                        <p:cTn id="29" dur="500"/>
                                        <p:tgtEl>
                                          <p:spTgt spid="901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0" y="0"/>
            <a:ext cx="9144000" cy="6858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custDataLst>
              <p:tags r:id="rId2"/>
            </p:custDataLst>
          </p:nvPr>
        </p:nvSpPr>
        <p:spPr>
          <a:xfrm>
            <a:off x="2362200" y="4572001"/>
            <a:ext cx="4114800" cy="609600"/>
          </a:xfrm>
          <a:prstGeom prst="rect">
            <a:avLst/>
          </a:prstGeom>
          <a:solidFill>
            <a:schemeClr val="bg2">
              <a:lumMod val="90000"/>
            </a:schemeClr>
          </a:solidFill>
          <a:ln>
            <a:solidFill>
              <a:schemeClr val="bg2">
                <a:lumMod val="25000"/>
              </a:schemeClr>
            </a:solidFill>
          </a:ln>
        </p:spPr>
        <p:style>
          <a:lnRef idx="3">
            <a:schemeClr val="lt1"/>
          </a:lnRef>
          <a:fillRef idx="1">
            <a:schemeClr val="accent5"/>
          </a:fillRef>
          <a:effectRef idx="1">
            <a:schemeClr val="accent5"/>
          </a:effectRef>
          <a:fontRef idx="minor">
            <a:schemeClr val="lt1"/>
          </a:fontRef>
        </p:style>
        <p:txBody>
          <a:bodyPr rtlCol="0" anchor="ctr"/>
          <a:lstStyle/>
          <a:p>
            <a:pPr eaLnBrk="1" fontAlgn="auto" hangingPunct="1">
              <a:spcBef>
                <a:spcPts val="0"/>
              </a:spcBef>
              <a:spcAft>
                <a:spcPts val="0"/>
              </a:spcAft>
            </a:pPr>
            <a:r>
              <a:rPr lang="en-US" sz="2200" b="1" dirty="0" smtClean="0">
                <a:solidFill>
                  <a:prstClr val="black"/>
                </a:solidFill>
                <a:latin typeface="Arial" pitchFamily="34" charset="0"/>
                <a:cs typeface="Arial" pitchFamily="34" charset="0"/>
              </a:rPr>
              <a:t>Assessment</a:t>
            </a:r>
            <a:endParaRPr lang="en-US" sz="2200" b="1" dirty="0">
              <a:solidFill>
                <a:prstClr val="black"/>
              </a:solidFill>
              <a:latin typeface="Arial" pitchFamily="34" charset="0"/>
              <a:cs typeface="Arial" pitchFamily="34" charset="0"/>
            </a:endParaRPr>
          </a:p>
        </p:txBody>
      </p:sp>
      <p:sp>
        <p:nvSpPr>
          <p:cNvPr id="12" name="Right Arrow 11"/>
          <p:cNvSpPr/>
          <p:nvPr/>
        </p:nvSpPr>
        <p:spPr>
          <a:xfrm>
            <a:off x="6934200" y="4572001"/>
            <a:ext cx="609600" cy="48463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3" name="Right Arrow 12"/>
          <p:cNvSpPr/>
          <p:nvPr/>
        </p:nvSpPr>
        <p:spPr>
          <a:xfrm>
            <a:off x="7772400" y="4572001"/>
            <a:ext cx="609600" cy="48463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0" name="Down Arrow 29"/>
          <p:cNvSpPr/>
          <p:nvPr/>
        </p:nvSpPr>
        <p:spPr>
          <a:xfrm>
            <a:off x="3276600" y="2590801"/>
            <a:ext cx="2286000" cy="1905000"/>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9" name="TextBox 18"/>
          <p:cNvSpPr txBox="1"/>
          <p:nvPr/>
        </p:nvSpPr>
        <p:spPr>
          <a:xfrm>
            <a:off x="533400" y="6172200"/>
            <a:ext cx="1819729" cy="307777"/>
          </a:xfrm>
          <a:prstGeom prst="rect">
            <a:avLst/>
          </a:prstGeom>
          <a:noFill/>
        </p:spPr>
        <p:txBody>
          <a:bodyPr wrap="none" rtlCol="0">
            <a:spAutoFit/>
          </a:bodyPr>
          <a:lstStyle/>
          <a:p>
            <a:pPr algn="l" eaLnBrk="1" fontAlgn="auto" hangingPunct="1">
              <a:spcBef>
                <a:spcPts val="0"/>
              </a:spcBef>
              <a:spcAft>
                <a:spcPts val="0"/>
              </a:spcAft>
            </a:pPr>
            <a:r>
              <a:rPr lang="en-US" sz="1400" b="1" dirty="0" smtClean="0">
                <a:solidFill>
                  <a:prstClr val="black"/>
                </a:solidFill>
                <a:latin typeface="Arial" pitchFamily="34" charset="0"/>
                <a:cs typeface="Arial" pitchFamily="34" charset="0"/>
              </a:rPr>
              <a:t>Global Outcomes =</a:t>
            </a:r>
            <a:endParaRPr lang="en-US" sz="1400" b="1" dirty="0">
              <a:solidFill>
                <a:prstClr val="black"/>
              </a:solidFill>
              <a:latin typeface="Arial" pitchFamily="34" charset="0"/>
              <a:cs typeface="Arial" pitchFamily="34" charset="0"/>
            </a:endParaRPr>
          </a:p>
        </p:txBody>
      </p:sp>
      <p:sp>
        <p:nvSpPr>
          <p:cNvPr id="21" name="Oval 20"/>
          <p:cNvSpPr/>
          <p:nvPr/>
        </p:nvSpPr>
        <p:spPr>
          <a:xfrm>
            <a:off x="6553200" y="6172200"/>
            <a:ext cx="304800" cy="304800"/>
          </a:xfrm>
          <a:prstGeom prst="ellipse">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29" name="Oval 28"/>
          <p:cNvSpPr/>
          <p:nvPr/>
        </p:nvSpPr>
        <p:spPr>
          <a:xfrm>
            <a:off x="4419600" y="6172200"/>
            <a:ext cx="304800" cy="304800"/>
          </a:xfrm>
          <a:prstGeom prst="ellipse">
            <a:avLst/>
          </a:prstGeom>
          <a:solidFill>
            <a:schemeClr val="accent6">
              <a:alpha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1" name="Oval 30"/>
          <p:cNvSpPr/>
          <p:nvPr/>
        </p:nvSpPr>
        <p:spPr>
          <a:xfrm>
            <a:off x="2514600" y="6172200"/>
            <a:ext cx="304800" cy="304800"/>
          </a:xfrm>
          <a:prstGeom prst="ellipse">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2" name="TextBox 31"/>
          <p:cNvSpPr txBox="1"/>
          <p:nvPr/>
        </p:nvSpPr>
        <p:spPr>
          <a:xfrm>
            <a:off x="28194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Having positive social relationships</a:t>
            </a:r>
            <a:endParaRPr lang="en-US" sz="1200" dirty="0">
              <a:solidFill>
                <a:prstClr val="black"/>
              </a:solidFill>
              <a:latin typeface="Arial" pitchFamily="34" charset="0"/>
              <a:cs typeface="Arial" pitchFamily="34" charset="0"/>
            </a:endParaRPr>
          </a:p>
        </p:txBody>
      </p:sp>
      <p:sp>
        <p:nvSpPr>
          <p:cNvPr id="33" name="TextBox 32"/>
          <p:cNvSpPr txBox="1"/>
          <p:nvPr/>
        </p:nvSpPr>
        <p:spPr>
          <a:xfrm>
            <a:off x="47244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Taking appropriate action to meet needs</a:t>
            </a:r>
            <a:endParaRPr lang="en-US" sz="1200" dirty="0">
              <a:solidFill>
                <a:prstClr val="black"/>
              </a:solidFill>
              <a:latin typeface="Arial" pitchFamily="34" charset="0"/>
              <a:cs typeface="Arial" pitchFamily="34" charset="0"/>
            </a:endParaRPr>
          </a:p>
        </p:txBody>
      </p:sp>
      <p:sp>
        <p:nvSpPr>
          <p:cNvPr id="34" name="TextBox 33"/>
          <p:cNvSpPr txBox="1"/>
          <p:nvPr/>
        </p:nvSpPr>
        <p:spPr>
          <a:xfrm>
            <a:off x="68580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Acquiring and using knowledge and skills</a:t>
            </a:r>
            <a:endParaRPr lang="en-US" sz="1200" dirty="0">
              <a:solidFill>
                <a:prstClr val="black"/>
              </a:solidFill>
              <a:latin typeface="Arial" pitchFamily="34" charset="0"/>
              <a:cs typeface="Arial" pitchFamily="34" charset="0"/>
            </a:endParaRPr>
          </a:p>
        </p:txBody>
      </p:sp>
      <p:sp>
        <p:nvSpPr>
          <p:cNvPr id="35" name="Oval 34"/>
          <p:cNvSpPr/>
          <p:nvPr/>
        </p:nvSpPr>
        <p:spPr>
          <a:xfrm flipV="1">
            <a:off x="4047259" y="2438401"/>
            <a:ext cx="744682" cy="713538"/>
          </a:xfrm>
          <a:prstGeom prst="ellipse">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eaLnBrk="1" fontAlgn="auto" hangingPunct="1">
              <a:spcBef>
                <a:spcPts val="0"/>
              </a:spcBef>
              <a:spcAft>
                <a:spcPts val="0"/>
              </a:spcAft>
            </a:pPr>
            <a:endParaRPr lang="en-US" sz="1800" dirty="0">
              <a:solidFill>
                <a:prstClr val="white"/>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187" y="1005822"/>
            <a:ext cx="329882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34642875"/>
      </p:ext>
    </p:extLst>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Might It Look Like?</a:t>
            </a:r>
            <a:br>
              <a:rPr lang="en-US" dirty="0" smtClean="0"/>
            </a:br>
            <a:r>
              <a:rPr lang="en-US" dirty="0" smtClean="0"/>
              <a:t>IFSP/IEPs</a:t>
            </a:r>
            <a:endParaRPr lang="en-US" dirty="0"/>
          </a:p>
        </p:txBody>
      </p:sp>
      <p:sp>
        <p:nvSpPr>
          <p:cNvPr id="3" name="Content Placeholder 2"/>
          <p:cNvSpPr>
            <a:spLocks noGrp="1"/>
          </p:cNvSpPr>
          <p:nvPr>
            <p:ph idx="1"/>
          </p:nvPr>
        </p:nvSpPr>
        <p:spPr>
          <a:xfrm>
            <a:off x="228600" y="2057400"/>
            <a:ext cx="8686800" cy="4191000"/>
          </a:xfrm>
        </p:spPr>
        <p:txBody>
          <a:bodyPr/>
          <a:lstStyle/>
          <a:p>
            <a:pPr>
              <a:buNone/>
            </a:pPr>
            <a:r>
              <a:rPr lang="en-US" dirty="0" smtClean="0"/>
              <a:t>  Planning IFSP/IEP outcomes  </a:t>
            </a:r>
          </a:p>
          <a:p>
            <a:pPr lvl="1">
              <a:buFont typeface="Arial" pitchFamily="34" charset="0"/>
              <a:buChar char="•"/>
            </a:pPr>
            <a:r>
              <a:rPr lang="en-US" dirty="0" smtClean="0"/>
              <a:t>Has the team considered how to write individualized outcomes that continue help the child   progress in each of the 3 outcome areas?</a:t>
            </a:r>
          </a:p>
          <a:p>
            <a:pPr lvl="1">
              <a:buFont typeface="Arial" pitchFamily="34" charset="0"/>
              <a:buChar char="•"/>
            </a:pPr>
            <a:r>
              <a:rPr lang="en-US" dirty="0" smtClean="0"/>
              <a:t>Will the individualized outcomes written support effective participation (overarching goal)?</a:t>
            </a:r>
          </a:p>
          <a:p>
            <a:pPr lvl="1">
              <a:buFont typeface="Arial" pitchFamily="34" charset="0"/>
              <a:buChar char="•"/>
            </a:pPr>
            <a:r>
              <a:rPr lang="en-US" dirty="0" smtClean="0"/>
              <a:t> With global outcomes as an organizer for where we want the child to go, use of discrete,       domain-specific objectives won’t make sense.</a:t>
            </a:r>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dirty="0"/>
          </a:p>
        </p:txBody>
      </p:sp>
    </p:spTree>
    <p:custDataLst>
      <p:tags r:id="rId1"/>
    </p:custDataLst>
    <p:extLst>
      <p:ext uri="{BB962C8B-B14F-4D97-AF65-F5344CB8AC3E}">
        <p14:creationId xmlns:p14="http://schemas.microsoft.com/office/powerpoint/2010/main" val="25674295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0" y="0"/>
            <a:ext cx="9144000" cy="6858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custDataLst>
              <p:tags r:id="rId2"/>
            </p:custDataLst>
          </p:nvPr>
        </p:nvSpPr>
        <p:spPr>
          <a:xfrm>
            <a:off x="2362200" y="4753026"/>
            <a:ext cx="4114800" cy="609600"/>
          </a:xfrm>
          <a:prstGeom prst="rect">
            <a:avLst/>
          </a:prstGeom>
          <a:solidFill>
            <a:schemeClr val="bg2">
              <a:lumMod val="90000"/>
            </a:schemeClr>
          </a:solidFill>
          <a:ln>
            <a:solidFill>
              <a:schemeClr val="bg2">
                <a:lumMod val="25000"/>
              </a:schemeClr>
            </a:solidFill>
          </a:ln>
        </p:spPr>
        <p:style>
          <a:lnRef idx="3">
            <a:schemeClr val="lt1"/>
          </a:lnRef>
          <a:fillRef idx="1">
            <a:schemeClr val="accent5"/>
          </a:fillRef>
          <a:effectRef idx="1">
            <a:schemeClr val="accent5"/>
          </a:effectRef>
          <a:fontRef idx="minor">
            <a:schemeClr val="lt1"/>
          </a:fontRef>
        </p:style>
        <p:txBody>
          <a:bodyPr rtlCol="0" anchor="ctr"/>
          <a:lstStyle/>
          <a:p>
            <a:pPr eaLnBrk="1" fontAlgn="auto" hangingPunct="1">
              <a:spcBef>
                <a:spcPts val="0"/>
              </a:spcBef>
              <a:spcAft>
                <a:spcPts val="0"/>
              </a:spcAft>
            </a:pPr>
            <a:r>
              <a:rPr lang="en-US" sz="2200" b="1" dirty="0" smtClean="0">
                <a:solidFill>
                  <a:prstClr val="black"/>
                </a:solidFill>
                <a:latin typeface="Arial" pitchFamily="34" charset="0"/>
                <a:cs typeface="Arial" pitchFamily="34" charset="0"/>
              </a:rPr>
              <a:t>IFSP/IEP Development</a:t>
            </a:r>
            <a:endParaRPr lang="en-US" sz="2200" b="1" dirty="0">
              <a:solidFill>
                <a:prstClr val="black"/>
              </a:solidFill>
              <a:latin typeface="Arial" pitchFamily="34" charset="0"/>
              <a:cs typeface="Arial" pitchFamily="34" charset="0"/>
            </a:endParaRPr>
          </a:p>
        </p:txBody>
      </p:sp>
      <p:sp>
        <p:nvSpPr>
          <p:cNvPr id="12" name="Right Arrow 11"/>
          <p:cNvSpPr/>
          <p:nvPr/>
        </p:nvSpPr>
        <p:spPr>
          <a:xfrm>
            <a:off x="6934200" y="4753026"/>
            <a:ext cx="609600" cy="48463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3" name="Right Arrow 12"/>
          <p:cNvSpPr/>
          <p:nvPr/>
        </p:nvSpPr>
        <p:spPr>
          <a:xfrm>
            <a:off x="7772400" y="4753026"/>
            <a:ext cx="609600" cy="48463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0" name="Down Arrow 29"/>
          <p:cNvSpPr/>
          <p:nvPr/>
        </p:nvSpPr>
        <p:spPr>
          <a:xfrm>
            <a:off x="3276600" y="2771826"/>
            <a:ext cx="2286000" cy="1905000"/>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9" name="TextBox 18"/>
          <p:cNvSpPr txBox="1"/>
          <p:nvPr/>
        </p:nvSpPr>
        <p:spPr>
          <a:xfrm>
            <a:off x="533400" y="6172200"/>
            <a:ext cx="1819729" cy="307777"/>
          </a:xfrm>
          <a:prstGeom prst="rect">
            <a:avLst/>
          </a:prstGeom>
          <a:noFill/>
        </p:spPr>
        <p:txBody>
          <a:bodyPr wrap="none" rtlCol="0">
            <a:spAutoFit/>
          </a:bodyPr>
          <a:lstStyle/>
          <a:p>
            <a:pPr algn="l" eaLnBrk="1" fontAlgn="auto" hangingPunct="1">
              <a:spcBef>
                <a:spcPts val="0"/>
              </a:spcBef>
              <a:spcAft>
                <a:spcPts val="0"/>
              </a:spcAft>
            </a:pPr>
            <a:r>
              <a:rPr lang="en-US" sz="1400" b="1" dirty="0" smtClean="0">
                <a:solidFill>
                  <a:prstClr val="black"/>
                </a:solidFill>
                <a:latin typeface="Arial" pitchFamily="34" charset="0"/>
                <a:cs typeface="Arial" pitchFamily="34" charset="0"/>
              </a:rPr>
              <a:t>Global Outcomes =</a:t>
            </a:r>
            <a:endParaRPr lang="en-US" sz="1400" b="1" dirty="0">
              <a:solidFill>
                <a:prstClr val="black"/>
              </a:solidFill>
              <a:latin typeface="Arial" pitchFamily="34" charset="0"/>
              <a:cs typeface="Arial" pitchFamily="34" charset="0"/>
            </a:endParaRPr>
          </a:p>
        </p:txBody>
      </p:sp>
      <p:sp>
        <p:nvSpPr>
          <p:cNvPr id="21" name="Oval 20"/>
          <p:cNvSpPr/>
          <p:nvPr/>
        </p:nvSpPr>
        <p:spPr>
          <a:xfrm>
            <a:off x="6553200" y="6172200"/>
            <a:ext cx="304800" cy="304800"/>
          </a:xfrm>
          <a:prstGeom prst="ellipse">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29" name="Oval 28"/>
          <p:cNvSpPr/>
          <p:nvPr/>
        </p:nvSpPr>
        <p:spPr>
          <a:xfrm>
            <a:off x="4419600" y="6172200"/>
            <a:ext cx="304800" cy="304800"/>
          </a:xfrm>
          <a:prstGeom prst="ellipse">
            <a:avLst/>
          </a:prstGeom>
          <a:solidFill>
            <a:schemeClr val="accent6">
              <a:alpha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1" name="Oval 30"/>
          <p:cNvSpPr/>
          <p:nvPr/>
        </p:nvSpPr>
        <p:spPr>
          <a:xfrm>
            <a:off x="2514600" y="6172200"/>
            <a:ext cx="304800" cy="304800"/>
          </a:xfrm>
          <a:prstGeom prst="ellipse">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2" name="TextBox 31"/>
          <p:cNvSpPr txBox="1"/>
          <p:nvPr/>
        </p:nvSpPr>
        <p:spPr>
          <a:xfrm>
            <a:off x="28194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Having positive social relationships</a:t>
            </a:r>
            <a:endParaRPr lang="en-US" sz="1200" dirty="0">
              <a:solidFill>
                <a:prstClr val="black"/>
              </a:solidFill>
              <a:latin typeface="Arial" pitchFamily="34" charset="0"/>
              <a:cs typeface="Arial" pitchFamily="34" charset="0"/>
            </a:endParaRPr>
          </a:p>
        </p:txBody>
      </p:sp>
      <p:sp>
        <p:nvSpPr>
          <p:cNvPr id="33" name="TextBox 32"/>
          <p:cNvSpPr txBox="1"/>
          <p:nvPr/>
        </p:nvSpPr>
        <p:spPr>
          <a:xfrm>
            <a:off x="47244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Taking appropriate action to meet needs</a:t>
            </a:r>
            <a:endParaRPr lang="en-US" sz="1200" dirty="0">
              <a:solidFill>
                <a:prstClr val="black"/>
              </a:solidFill>
              <a:latin typeface="Arial" pitchFamily="34" charset="0"/>
              <a:cs typeface="Arial" pitchFamily="34" charset="0"/>
            </a:endParaRPr>
          </a:p>
        </p:txBody>
      </p:sp>
      <p:sp>
        <p:nvSpPr>
          <p:cNvPr id="34" name="TextBox 33"/>
          <p:cNvSpPr txBox="1"/>
          <p:nvPr/>
        </p:nvSpPr>
        <p:spPr>
          <a:xfrm>
            <a:off x="68580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Acquiring and using knowledge and skills</a:t>
            </a:r>
            <a:endParaRPr lang="en-US" sz="1200" dirty="0">
              <a:solidFill>
                <a:prstClr val="black"/>
              </a:solidFill>
              <a:latin typeface="Arial" pitchFamily="34" charset="0"/>
              <a:cs typeface="Arial"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187" y="1170039"/>
            <a:ext cx="329882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67997416"/>
      </p:ext>
    </p:extLst>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0" y="0"/>
            <a:ext cx="9144000" cy="6858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custDataLst>
              <p:tags r:id="rId2"/>
            </p:custDataLst>
          </p:nvPr>
        </p:nvSpPr>
        <p:spPr>
          <a:xfrm>
            <a:off x="2362200" y="4800600"/>
            <a:ext cx="4114800" cy="609600"/>
          </a:xfrm>
          <a:prstGeom prst="rect">
            <a:avLst/>
          </a:prstGeom>
          <a:solidFill>
            <a:schemeClr val="bg2">
              <a:lumMod val="90000"/>
            </a:schemeClr>
          </a:solidFill>
          <a:ln>
            <a:solidFill>
              <a:schemeClr val="bg2">
                <a:lumMod val="2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smtClean="0">
                <a:solidFill>
                  <a:schemeClr val="tx1"/>
                </a:solidFill>
                <a:latin typeface="Arial" pitchFamily="34" charset="0"/>
                <a:cs typeface="Arial" pitchFamily="34" charset="0"/>
              </a:rPr>
              <a:t>IFSP/IEP Development</a:t>
            </a:r>
            <a:endParaRPr lang="en-US" sz="2200" b="1" dirty="0">
              <a:solidFill>
                <a:schemeClr val="tx1"/>
              </a:solidFill>
              <a:latin typeface="Arial" pitchFamily="34" charset="0"/>
              <a:cs typeface="Arial" pitchFamily="34" charset="0"/>
            </a:endParaRPr>
          </a:p>
        </p:txBody>
      </p:sp>
      <p:sp>
        <p:nvSpPr>
          <p:cNvPr id="12" name="Right Arrow 11"/>
          <p:cNvSpPr/>
          <p:nvPr/>
        </p:nvSpPr>
        <p:spPr>
          <a:xfrm>
            <a:off x="6934200" y="4800600"/>
            <a:ext cx="609600" cy="48463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772400" y="4800600"/>
            <a:ext cx="609600" cy="48463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4191000" y="1828800"/>
            <a:ext cx="457200" cy="2057400"/>
          </a:xfrm>
          <a:prstGeom prst="line">
            <a:avLst/>
          </a:prstGeom>
          <a:ln w="57150" cap="rnd">
            <a:solidFill>
              <a:schemeClr val="accent6">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0" name="Down Arrow 29"/>
          <p:cNvSpPr/>
          <p:nvPr/>
        </p:nvSpPr>
        <p:spPr>
          <a:xfrm>
            <a:off x="3276600" y="2819400"/>
            <a:ext cx="2286000" cy="1905000"/>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3400" y="6167735"/>
            <a:ext cx="1819729" cy="307777"/>
          </a:xfrm>
          <a:prstGeom prst="rect">
            <a:avLst/>
          </a:prstGeom>
          <a:noFill/>
        </p:spPr>
        <p:txBody>
          <a:bodyPr wrap="none" rtlCol="0">
            <a:spAutoFit/>
          </a:bodyPr>
          <a:lstStyle/>
          <a:p>
            <a:r>
              <a:rPr lang="en-US" sz="1400" b="1" dirty="0" smtClean="0">
                <a:solidFill>
                  <a:schemeClr val="tx1"/>
                </a:solidFill>
                <a:latin typeface="Arial" pitchFamily="34" charset="0"/>
                <a:cs typeface="Arial" pitchFamily="34" charset="0"/>
              </a:rPr>
              <a:t>Global Outcomes =</a:t>
            </a:r>
            <a:endParaRPr lang="en-US" sz="1400" b="1" dirty="0">
              <a:solidFill>
                <a:schemeClr val="tx1"/>
              </a:solidFill>
              <a:latin typeface="Arial" pitchFamily="34" charset="0"/>
              <a:cs typeface="Arial" pitchFamily="34" charset="0"/>
            </a:endParaRPr>
          </a:p>
        </p:txBody>
      </p:sp>
      <p:sp>
        <p:nvSpPr>
          <p:cNvPr id="21" name="Oval 20"/>
          <p:cNvSpPr/>
          <p:nvPr/>
        </p:nvSpPr>
        <p:spPr>
          <a:xfrm>
            <a:off x="6553200" y="6167735"/>
            <a:ext cx="304800" cy="304800"/>
          </a:xfrm>
          <a:prstGeom prst="ellipse">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p:cNvSpPr/>
          <p:nvPr/>
        </p:nvSpPr>
        <p:spPr>
          <a:xfrm>
            <a:off x="4419600" y="6167735"/>
            <a:ext cx="304800" cy="304800"/>
          </a:xfrm>
          <a:prstGeom prst="ellipse">
            <a:avLst/>
          </a:prstGeom>
          <a:solidFill>
            <a:schemeClr val="accent6">
              <a:alpha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14600" y="6167735"/>
            <a:ext cx="304800" cy="304800"/>
          </a:xfrm>
          <a:prstGeom prst="ellipse">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TextBox 31"/>
          <p:cNvSpPr txBox="1"/>
          <p:nvPr/>
        </p:nvSpPr>
        <p:spPr>
          <a:xfrm>
            <a:off x="2819400" y="6091535"/>
            <a:ext cx="1600200" cy="461665"/>
          </a:xfrm>
          <a:prstGeom prst="rect">
            <a:avLst/>
          </a:prstGeom>
          <a:noFill/>
        </p:spPr>
        <p:txBody>
          <a:bodyPr wrap="square" rtlCol="0">
            <a:spAutoFit/>
          </a:bodyPr>
          <a:lstStyle/>
          <a:p>
            <a:pPr algn="l"/>
            <a:r>
              <a:rPr lang="en-US" sz="1200" dirty="0" smtClean="0">
                <a:solidFill>
                  <a:schemeClr val="tx1"/>
                </a:solidFill>
                <a:latin typeface="Arial" pitchFamily="34" charset="0"/>
                <a:cs typeface="Arial" pitchFamily="34" charset="0"/>
              </a:rPr>
              <a:t>Having positive social relationships</a:t>
            </a:r>
            <a:endParaRPr lang="en-US" sz="1200" dirty="0">
              <a:solidFill>
                <a:schemeClr val="tx1"/>
              </a:solidFill>
              <a:latin typeface="Arial" pitchFamily="34" charset="0"/>
              <a:cs typeface="Arial" pitchFamily="34" charset="0"/>
            </a:endParaRPr>
          </a:p>
        </p:txBody>
      </p:sp>
      <p:sp>
        <p:nvSpPr>
          <p:cNvPr id="33" name="TextBox 32"/>
          <p:cNvSpPr txBox="1"/>
          <p:nvPr/>
        </p:nvSpPr>
        <p:spPr>
          <a:xfrm>
            <a:off x="4724400" y="6091535"/>
            <a:ext cx="1600200" cy="461665"/>
          </a:xfrm>
          <a:prstGeom prst="rect">
            <a:avLst/>
          </a:prstGeom>
          <a:noFill/>
        </p:spPr>
        <p:txBody>
          <a:bodyPr wrap="square" rtlCol="0">
            <a:spAutoFit/>
          </a:bodyPr>
          <a:lstStyle/>
          <a:p>
            <a:pPr algn="l"/>
            <a:r>
              <a:rPr lang="en-US" sz="1200" dirty="0" smtClean="0">
                <a:solidFill>
                  <a:schemeClr val="tx1"/>
                </a:solidFill>
                <a:latin typeface="Arial" pitchFamily="34" charset="0"/>
                <a:cs typeface="Arial" pitchFamily="34" charset="0"/>
              </a:rPr>
              <a:t>Taking appropriate action to meet needs</a:t>
            </a:r>
            <a:endParaRPr lang="en-US" sz="1200" dirty="0">
              <a:solidFill>
                <a:schemeClr val="tx1"/>
              </a:solidFill>
              <a:latin typeface="Arial" pitchFamily="34" charset="0"/>
              <a:cs typeface="Arial" pitchFamily="34" charset="0"/>
            </a:endParaRPr>
          </a:p>
        </p:txBody>
      </p:sp>
      <p:sp>
        <p:nvSpPr>
          <p:cNvPr id="34" name="TextBox 33"/>
          <p:cNvSpPr txBox="1"/>
          <p:nvPr/>
        </p:nvSpPr>
        <p:spPr>
          <a:xfrm>
            <a:off x="6858000" y="6091535"/>
            <a:ext cx="1600200" cy="461665"/>
          </a:xfrm>
          <a:prstGeom prst="rect">
            <a:avLst/>
          </a:prstGeom>
          <a:noFill/>
        </p:spPr>
        <p:txBody>
          <a:bodyPr wrap="square" rtlCol="0">
            <a:spAutoFit/>
          </a:bodyPr>
          <a:lstStyle/>
          <a:p>
            <a:pPr algn="l"/>
            <a:r>
              <a:rPr lang="en-US" sz="1200" dirty="0" smtClean="0">
                <a:solidFill>
                  <a:schemeClr val="tx1"/>
                </a:solidFill>
                <a:latin typeface="Arial" pitchFamily="34" charset="0"/>
                <a:cs typeface="Arial" pitchFamily="34" charset="0"/>
              </a:rPr>
              <a:t>Acquiring and using knowledge and skills</a:t>
            </a:r>
            <a:endParaRPr lang="en-US" sz="1200" dirty="0">
              <a:solidFill>
                <a:schemeClr val="tx1"/>
              </a:solidFill>
              <a:latin typeface="Arial" pitchFamily="34" charset="0"/>
              <a:cs typeface="Arial" pitchFamily="34" charset="0"/>
            </a:endParaRPr>
          </a:p>
        </p:txBody>
      </p:sp>
      <p:sp>
        <p:nvSpPr>
          <p:cNvPr id="35" name="Oval 34"/>
          <p:cNvSpPr/>
          <p:nvPr/>
        </p:nvSpPr>
        <p:spPr>
          <a:xfrm flipV="1">
            <a:off x="4047259" y="2667000"/>
            <a:ext cx="744682" cy="713538"/>
          </a:xfrm>
          <a:prstGeom prst="ellipse">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23" name="Straight Connector 22"/>
          <p:cNvCxnSpPr/>
          <p:nvPr/>
        </p:nvCxnSpPr>
        <p:spPr>
          <a:xfrm flipH="1">
            <a:off x="2590800" y="2133600"/>
            <a:ext cx="1066800" cy="2667000"/>
          </a:xfrm>
          <a:prstGeom prst="line">
            <a:avLst/>
          </a:prstGeom>
          <a:ln w="57150" cap="rnd">
            <a:solidFill>
              <a:schemeClr val="accent4">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5" idx="2"/>
          </p:cNvCxnSpPr>
          <p:nvPr/>
        </p:nvCxnSpPr>
        <p:spPr>
          <a:xfrm flipH="1">
            <a:off x="3200400" y="3023769"/>
            <a:ext cx="846859" cy="1776831"/>
          </a:xfrm>
          <a:prstGeom prst="line">
            <a:avLst/>
          </a:prstGeom>
          <a:ln w="57150" cap="rnd">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33800" y="3352800"/>
            <a:ext cx="533400" cy="1447800"/>
          </a:xfrm>
          <a:prstGeom prst="line">
            <a:avLst/>
          </a:prstGeom>
          <a:ln w="57150" cap="rnd">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24400" y="3276600"/>
            <a:ext cx="685800" cy="1524000"/>
          </a:xfrm>
          <a:prstGeom prst="line">
            <a:avLst/>
          </a:prstGeom>
          <a:ln w="57150" cap="rnd">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81600" y="2209800"/>
            <a:ext cx="1066800" cy="2590800"/>
          </a:xfrm>
          <a:prstGeom prst="line">
            <a:avLst/>
          </a:prstGeom>
          <a:ln w="57150" cap="rnd">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187" y="1234223"/>
            <a:ext cx="329882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52230121"/>
      </p:ext>
    </p:extLst>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0" y="0"/>
            <a:ext cx="9144000" cy="6858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Rectangle 34"/>
          <p:cNvSpPr/>
          <p:nvPr>
            <p:custDataLst>
              <p:tags r:id="rId2"/>
            </p:custDataLst>
          </p:nvPr>
        </p:nvSpPr>
        <p:spPr>
          <a:xfrm>
            <a:off x="2362200" y="5105400"/>
            <a:ext cx="4114800" cy="609600"/>
          </a:xfrm>
          <a:prstGeom prst="rect">
            <a:avLst/>
          </a:prstGeom>
          <a:solidFill>
            <a:schemeClr val="bg2">
              <a:lumMod val="90000"/>
            </a:schemeClr>
          </a:solidFill>
          <a:ln>
            <a:solidFill>
              <a:schemeClr val="bg2">
                <a:lumMod val="25000"/>
              </a:schemeClr>
            </a:solidFill>
          </a:ln>
        </p:spPr>
        <p:style>
          <a:lnRef idx="3">
            <a:schemeClr val="lt1"/>
          </a:lnRef>
          <a:fillRef idx="1">
            <a:schemeClr val="accent5"/>
          </a:fillRef>
          <a:effectRef idx="1">
            <a:schemeClr val="accent5"/>
          </a:effectRef>
          <a:fontRef idx="minor">
            <a:schemeClr val="lt1"/>
          </a:fontRef>
        </p:style>
        <p:txBody>
          <a:bodyPr rtlCol="0" anchor="ctr"/>
          <a:lstStyle/>
          <a:p>
            <a:pPr eaLnBrk="1" fontAlgn="auto" hangingPunct="1">
              <a:spcBef>
                <a:spcPts val="0"/>
              </a:spcBef>
              <a:spcAft>
                <a:spcPts val="0"/>
              </a:spcAft>
            </a:pPr>
            <a:r>
              <a:rPr lang="en-US" sz="2200" b="1" dirty="0" smtClean="0">
                <a:solidFill>
                  <a:prstClr val="black"/>
                </a:solidFill>
                <a:latin typeface="Arial" pitchFamily="34" charset="0"/>
                <a:cs typeface="Arial" pitchFamily="34" charset="0"/>
              </a:rPr>
              <a:t>Intervention</a:t>
            </a:r>
            <a:endParaRPr lang="en-US" sz="2200" b="1" dirty="0">
              <a:solidFill>
                <a:prstClr val="black"/>
              </a:solidFill>
              <a:latin typeface="Arial" pitchFamily="34" charset="0"/>
              <a:cs typeface="Arial" pitchFamily="34" charset="0"/>
            </a:endParaRPr>
          </a:p>
        </p:txBody>
      </p:sp>
      <p:sp>
        <p:nvSpPr>
          <p:cNvPr id="36" name="Right Arrow 35"/>
          <p:cNvSpPr/>
          <p:nvPr/>
        </p:nvSpPr>
        <p:spPr>
          <a:xfrm>
            <a:off x="6934200" y="5105400"/>
            <a:ext cx="609600" cy="48463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7" name="Right Arrow 36"/>
          <p:cNvSpPr/>
          <p:nvPr/>
        </p:nvSpPr>
        <p:spPr>
          <a:xfrm>
            <a:off x="7772400" y="5105400"/>
            <a:ext cx="609600" cy="48463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9" name="Title 26"/>
          <p:cNvSpPr>
            <a:spLocks noGrp="1"/>
          </p:cNvSpPr>
          <p:nvPr>
            <p:ph type="title"/>
          </p:nvPr>
        </p:nvSpPr>
        <p:spPr>
          <a:xfrm>
            <a:off x="457200" y="152400"/>
            <a:ext cx="8229600" cy="1143000"/>
          </a:xfrm>
        </p:spPr>
        <p:txBody>
          <a:bodyPr>
            <a:noAutofit/>
          </a:bodyPr>
          <a:lstStyle/>
          <a:p>
            <a:r>
              <a:rPr lang="en-US" sz="3600" b="1" dirty="0" smtClean="0">
                <a:solidFill>
                  <a:schemeClr val="bg1"/>
                </a:solidFill>
                <a:latin typeface="Arial" pitchFamily="34" charset="0"/>
                <a:cs typeface="Arial" pitchFamily="34" charset="0"/>
              </a:rPr>
              <a:t>What Might it Look Like?</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Intervention</a:t>
            </a:r>
            <a:endParaRPr lang="en-US" sz="3600" b="1" dirty="0">
              <a:solidFill>
                <a:schemeClr val="bg1"/>
              </a:solidFill>
              <a:latin typeface="Arial" pitchFamily="34" charset="0"/>
              <a:cs typeface="Arial" pitchFamily="34" charset="0"/>
            </a:endParaRPr>
          </a:p>
        </p:txBody>
      </p:sp>
      <p:sp>
        <p:nvSpPr>
          <p:cNvPr id="40" name="Down Arrow 39"/>
          <p:cNvSpPr/>
          <p:nvPr/>
        </p:nvSpPr>
        <p:spPr>
          <a:xfrm>
            <a:off x="3276600" y="3124200"/>
            <a:ext cx="2286000" cy="1905000"/>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5" name="TextBox 44"/>
          <p:cNvSpPr txBox="1"/>
          <p:nvPr/>
        </p:nvSpPr>
        <p:spPr>
          <a:xfrm>
            <a:off x="533400" y="6172200"/>
            <a:ext cx="1819729" cy="307777"/>
          </a:xfrm>
          <a:prstGeom prst="rect">
            <a:avLst/>
          </a:prstGeom>
          <a:noFill/>
        </p:spPr>
        <p:txBody>
          <a:bodyPr wrap="none" rtlCol="0">
            <a:spAutoFit/>
          </a:bodyPr>
          <a:lstStyle/>
          <a:p>
            <a:pPr algn="l" eaLnBrk="1" fontAlgn="auto" hangingPunct="1">
              <a:spcBef>
                <a:spcPts val="0"/>
              </a:spcBef>
              <a:spcAft>
                <a:spcPts val="0"/>
              </a:spcAft>
            </a:pPr>
            <a:r>
              <a:rPr lang="en-US" sz="1400" b="1" dirty="0" smtClean="0">
                <a:solidFill>
                  <a:prstClr val="black"/>
                </a:solidFill>
                <a:latin typeface="Arial" pitchFamily="34" charset="0"/>
                <a:cs typeface="Arial" pitchFamily="34" charset="0"/>
              </a:rPr>
              <a:t>Global Outcomes =</a:t>
            </a:r>
            <a:endParaRPr lang="en-US" sz="1400" b="1" dirty="0">
              <a:solidFill>
                <a:prstClr val="black"/>
              </a:solidFill>
              <a:latin typeface="Arial" pitchFamily="34" charset="0"/>
              <a:cs typeface="Arial" pitchFamily="34" charset="0"/>
            </a:endParaRPr>
          </a:p>
        </p:txBody>
      </p:sp>
      <p:sp>
        <p:nvSpPr>
          <p:cNvPr id="46" name="Oval 45"/>
          <p:cNvSpPr/>
          <p:nvPr/>
        </p:nvSpPr>
        <p:spPr>
          <a:xfrm>
            <a:off x="6553200" y="6172200"/>
            <a:ext cx="304800" cy="304800"/>
          </a:xfrm>
          <a:prstGeom prst="ellipse">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7" name="Oval 46"/>
          <p:cNvSpPr/>
          <p:nvPr/>
        </p:nvSpPr>
        <p:spPr>
          <a:xfrm>
            <a:off x="4419600" y="6172200"/>
            <a:ext cx="304800" cy="304800"/>
          </a:xfrm>
          <a:prstGeom prst="ellipse">
            <a:avLst/>
          </a:prstGeom>
          <a:solidFill>
            <a:schemeClr val="accent6">
              <a:alpha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8" name="Oval 47"/>
          <p:cNvSpPr/>
          <p:nvPr/>
        </p:nvSpPr>
        <p:spPr>
          <a:xfrm>
            <a:off x="2514600" y="6172200"/>
            <a:ext cx="304800" cy="304800"/>
          </a:xfrm>
          <a:prstGeom prst="ellipse">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9" name="TextBox 48"/>
          <p:cNvSpPr txBox="1"/>
          <p:nvPr/>
        </p:nvSpPr>
        <p:spPr>
          <a:xfrm>
            <a:off x="28194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Having positive social relationships</a:t>
            </a:r>
            <a:endParaRPr lang="en-US" sz="1200" dirty="0">
              <a:solidFill>
                <a:prstClr val="black"/>
              </a:solidFill>
              <a:latin typeface="Arial" pitchFamily="34" charset="0"/>
              <a:cs typeface="Arial" pitchFamily="34" charset="0"/>
            </a:endParaRPr>
          </a:p>
        </p:txBody>
      </p:sp>
      <p:sp>
        <p:nvSpPr>
          <p:cNvPr id="50" name="TextBox 49"/>
          <p:cNvSpPr txBox="1"/>
          <p:nvPr/>
        </p:nvSpPr>
        <p:spPr>
          <a:xfrm>
            <a:off x="47244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Taking appropriate action to meet needs</a:t>
            </a:r>
            <a:endParaRPr lang="en-US" sz="1200" dirty="0">
              <a:solidFill>
                <a:prstClr val="black"/>
              </a:solidFill>
              <a:latin typeface="Arial" pitchFamily="34" charset="0"/>
              <a:cs typeface="Arial" pitchFamily="34" charset="0"/>
            </a:endParaRPr>
          </a:p>
        </p:txBody>
      </p:sp>
      <p:sp>
        <p:nvSpPr>
          <p:cNvPr id="51" name="TextBox 50"/>
          <p:cNvSpPr txBox="1"/>
          <p:nvPr/>
        </p:nvSpPr>
        <p:spPr>
          <a:xfrm>
            <a:off x="68580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Acquiring and using knowledge and skills</a:t>
            </a:r>
            <a:endParaRPr lang="en-US" sz="1200" dirty="0">
              <a:solidFill>
                <a:prstClr val="black"/>
              </a:solidFill>
              <a:latin typeface="Arial" pitchFamily="34" charset="0"/>
              <a:cs typeface="Arial"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187" y="1847056"/>
            <a:ext cx="329882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6963611"/>
      </p:ext>
    </p:extLst>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0" y="0"/>
            <a:ext cx="9144000" cy="6858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5" name="Rectangle 34"/>
          <p:cNvSpPr/>
          <p:nvPr>
            <p:custDataLst>
              <p:tags r:id="rId2"/>
            </p:custDataLst>
          </p:nvPr>
        </p:nvSpPr>
        <p:spPr>
          <a:xfrm>
            <a:off x="2362200" y="5105400"/>
            <a:ext cx="4114800" cy="609600"/>
          </a:xfrm>
          <a:prstGeom prst="rect">
            <a:avLst/>
          </a:prstGeom>
          <a:solidFill>
            <a:schemeClr val="bg2">
              <a:lumMod val="90000"/>
            </a:schemeClr>
          </a:solidFill>
          <a:ln>
            <a:solidFill>
              <a:schemeClr val="bg2">
                <a:lumMod val="25000"/>
              </a:schemeClr>
            </a:solidFill>
          </a:ln>
        </p:spPr>
        <p:style>
          <a:lnRef idx="3">
            <a:schemeClr val="lt1"/>
          </a:lnRef>
          <a:fillRef idx="1">
            <a:schemeClr val="accent5"/>
          </a:fillRef>
          <a:effectRef idx="1">
            <a:schemeClr val="accent5"/>
          </a:effectRef>
          <a:fontRef idx="minor">
            <a:schemeClr val="lt1"/>
          </a:fontRef>
        </p:style>
        <p:txBody>
          <a:bodyPr rtlCol="0" anchor="ctr"/>
          <a:lstStyle/>
          <a:p>
            <a:pPr eaLnBrk="1" fontAlgn="auto" hangingPunct="1">
              <a:spcBef>
                <a:spcPts val="0"/>
              </a:spcBef>
              <a:spcAft>
                <a:spcPts val="0"/>
              </a:spcAft>
            </a:pPr>
            <a:r>
              <a:rPr lang="en-US" sz="2200" b="1" dirty="0" smtClean="0">
                <a:solidFill>
                  <a:prstClr val="black"/>
                </a:solidFill>
                <a:latin typeface="Arial" pitchFamily="34" charset="0"/>
                <a:cs typeface="Arial" pitchFamily="34" charset="0"/>
              </a:rPr>
              <a:t>IFSP/IEP Review</a:t>
            </a:r>
            <a:endParaRPr lang="en-US" sz="2200" b="1" dirty="0">
              <a:solidFill>
                <a:prstClr val="black"/>
              </a:solidFill>
              <a:latin typeface="Arial" pitchFamily="34" charset="0"/>
              <a:cs typeface="Arial" pitchFamily="34" charset="0"/>
            </a:endParaRPr>
          </a:p>
        </p:txBody>
      </p:sp>
      <p:sp>
        <p:nvSpPr>
          <p:cNvPr id="36" name="Right Arrow 35"/>
          <p:cNvSpPr/>
          <p:nvPr/>
        </p:nvSpPr>
        <p:spPr>
          <a:xfrm>
            <a:off x="6934200" y="5105400"/>
            <a:ext cx="609600" cy="48463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7" name="Right Arrow 36"/>
          <p:cNvSpPr/>
          <p:nvPr/>
        </p:nvSpPr>
        <p:spPr>
          <a:xfrm>
            <a:off x="7772400" y="5105400"/>
            <a:ext cx="609600" cy="48463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39" name="Title 26"/>
          <p:cNvSpPr>
            <a:spLocks noGrp="1"/>
          </p:cNvSpPr>
          <p:nvPr>
            <p:ph type="title"/>
          </p:nvPr>
        </p:nvSpPr>
        <p:spPr>
          <a:xfrm>
            <a:off x="457200" y="152400"/>
            <a:ext cx="8229600" cy="1143000"/>
          </a:xfrm>
        </p:spPr>
        <p:txBody>
          <a:bodyPr>
            <a:noAutofit/>
          </a:bodyPr>
          <a:lstStyle/>
          <a:p>
            <a:r>
              <a:rPr lang="en-US" sz="3600" b="1" dirty="0" smtClean="0">
                <a:solidFill>
                  <a:schemeClr val="bg1"/>
                </a:solidFill>
                <a:latin typeface="Arial" pitchFamily="34" charset="0"/>
                <a:cs typeface="Arial" pitchFamily="34" charset="0"/>
              </a:rPr>
              <a:t>What Might it Look Like? </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IFSP/IEP Review</a:t>
            </a:r>
            <a:endParaRPr lang="en-US" sz="3600" b="1" dirty="0">
              <a:solidFill>
                <a:schemeClr val="bg1"/>
              </a:solidFill>
              <a:latin typeface="Arial" pitchFamily="34" charset="0"/>
              <a:cs typeface="Arial" pitchFamily="34" charset="0"/>
            </a:endParaRPr>
          </a:p>
        </p:txBody>
      </p:sp>
      <p:sp>
        <p:nvSpPr>
          <p:cNvPr id="40" name="Down Arrow 39"/>
          <p:cNvSpPr/>
          <p:nvPr/>
        </p:nvSpPr>
        <p:spPr>
          <a:xfrm>
            <a:off x="3276600" y="3124200"/>
            <a:ext cx="2286000" cy="1905000"/>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5" name="TextBox 44"/>
          <p:cNvSpPr txBox="1"/>
          <p:nvPr/>
        </p:nvSpPr>
        <p:spPr>
          <a:xfrm>
            <a:off x="533400" y="6172200"/>
            <a:ext cx="1819729" cy="307777"/>
          </a:xfrm>
          <a:prstGeom prst="rect">
            <a:avLst/>
          </a:prstGeom>
          <a:noFill/>
        </p:spPr>
        <p:txBody>
          <a:bodyPr wrap="none" rtlCol="0">
            <a:spAutoFit/>
          </a:bodyPr>
          <a:lstStyle/>
          <a:p>
            <a:pPr algn="l" eaLnBrk="1" fontAlgn="auto" hangingPunct="1">
              <a:spcBef>
                <a:spcPts val="0"/>
              </a:spcBef>
              <a:spcAft>
                <a:spcPts val="0"/>
              </a:spcAft>
            </a:pPr>
            <a:r>
              <a:rPr lang="en-US" sz="1400" b="1" dirty="0" smtClean="0">
                <a:solidFill>
                  <a:prstClr val="black"/>
                </a:solidFill>
                <a:latin typeface="Arial" pitchFamily="34" charset="0"/>
                <a:cs typeface="Arial" pitchFamily="34" charset="0"/>
              </a:rPr>
              <a:t>Global Outcomes =</a:t>
            </a:r>
            <a:endParaRPr lang="en-US" sz="1400" b="1" dirty="0">
              <a:solidFill>
                <a:prstClr val="black"/>
              </a:solidFill>
              <a:latin typeface="Arial" pitchFamily="34" charset="0"/>
              <a:cs typeface="Arial" pitchFamily="34" charset="0"/>
            </a:endParaRPr>
          </a:p>
        </p:txBody>
      </p:sp>
      <p:sp>
        <p:nvSpPr>
          <p:cNvPr id="46" name="Oval 45"/>
          <p:cNvSpPr/>
          <p:nvPr/>
        </p:nvSpPr>
        <p:spPr>
          <a:xfrm>
            <a:off x="6553200" y="6172200"/>
            <a:ext cx="304800" cy="304800"/>
          </a:xfrm>
          <a:prstGeom prst="ellipse">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7" name="Oval 46"/>
          <p:cNvSpPr/>
          <p:nvPr/>
        </p:nvSpPr>
        <p:spPr>
          <a:xfrm>
            <a:off x="4419600" y="6172200"/>
            <a:ext cx="304800" cy="304800"/>
          </a:xfrm>
          <a:prstGeom prst="ellipse">
            <a:avLst/>
          </a:prstGeom>
          <a:solidFill>
            <a:schemeClr val="accent6">
              <a:alpha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8" name="Oval 47"/>
          <p:cNvSpPr/>
          <p:nvPr/>
        </p:nvSpPr>
        <p:spPr>
          <a:xfrm>
            <a:off x="2514600" y="6172200"/>
            <a:ext cx="304800" cy="304800"/>
          </a:xfrm>
          <a:prstGeom prst="ellipse">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49" name="TextBox 48"/>
          <p:cNvSpPr txBox="1"/>
          <p:nvPr/>
        </p:nvSpPr>
        <p:spPr>
          <a:xfrm>
            <a:off x="28194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Having positive social relationships</a:t>
            </a:r>
            <a:endParaRPr lang="en-US" sz="1200" dirty="0">
              <a:solidFill>
                <a:prstClr val="black"/>
              </a:solidFill>
              <a:latin typeface="Arial" pitchFamily="34" charset="0"/>
              <a:cs typeface="Arial" pitchFamily="34" charset="0"/>
            </a:endParaRPr>
          </a:p>
        </p:txBody>
      </p:sp>
      <p:sp>
        <p:nvSpPr>
          <p:cNvPr id="50" name="TextBox 49"/>
          <p:cNvSpPr txBox="1"/>
          <p:nvPr/>
        </p:nvSpPr>
        <p:spPr>
          <a:xfrm>
            <a:off x="47244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Taking appropriate action to meet needs</a:t>
            </a:r>
            <a:endParaRPr lang="en-US" sz="1200" dirty="0">
              <a:solidFill>
                <a:prstClr val="black"/>
              </a:solidFill>
              <a:latin typeface="Arial" pitchFamily="34" charset="0"/>
              <a:cs typeface="Arial" pitchFamily="34" charset="0"/>
            </a:endParaRPr>
          </a:p>
        </p:txBody>
      </p:sp>
      <p:sp>
        <p:nvSpPr>
          <p:cNvPr id="51" name="TextBox 50"/>
          <p:cNvSpPr txBox="1"/>
          <p:nvPr/>
        </p:nvSpPr>
        <p:spPr>
          <a:xfrm>
            <a:off x="6858000" y="6096000"/>
            <a:ext cx="1600200" cy="461665"/>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Arial" pitchFamily="34" charset="0"/>
                <a:cs typeface="Arial" pitchFamily="34" charset="0"/>
              </a:rPr>
              <a:t>Acquiring and using knowledge and skills</a:t>
            </a:r>
            <a:endParaRPr lang="en-US" sz="1200" dirty="0">
              <a:solidFill>
                <a:prstClr val="black"/>
              </a:solidFill>
              <a:latin typeface="Arial" pitchFamily="34" charset="0"/>
              <a:cs typeface="Arial"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187" y="1752600"/>
            <a:ext cx="329882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6269882"/>
      </p:ext>
    </p:extLst>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r>
              <a:rPr lang="en-US" sz="2800" dirty="0" smtClean="0"/>
              <a:t>More understandable, measureable individualized IFSP/IEP outcomes  </a:t>
            </a:r>
          </a:p>
          <a:p>
            <a:r>
              <a:rPr lang="en-US" sz="2800" dirty="0" smtClean="0"/>
              <a:t>Families can tell when their children are achieving desired outcomes</a:t>
            </a:r>
          </a:p>
          <a:p>
            <a:r>
              <a:rPr lang="en-US" sz="2800" dirty="0" smtClean="0"/>
              <a:t>Reinforces the assessment and planning cycle</a:t>
            </a:r>
          </a:p>
          <a:p>
            <a:r>
              <a:rPr lang="en-US" sz="2800" dirty="0" smtClean="0"/>
              <a:t>Improves practice</a:t>
            </a:r>
          </a:p>
          <a:p>
            <a:r>
              <a:rPr lang="en-US" sz="2800" dirty="0" smtClean="0"/>
              <a:t>Supports progress in the overarching areas that are central to EI and ECSE</a:t>
            </a:r>
          </a:p>
          <a:p>
            <a:pPr>
              <a:buNone/>
            </a:pPr>
            <a:endParaRPr lang="en-US" sz="2800" dirty="0"/>
          </a:p>
        </p:txBody>
      </p:sp>
      <p:sp>
        <p:nvSpPr>
          <p:cNvPr id="5" name="Footer Placeholder 4"/>
          <p:cNvSpPr>
            <a:spLocks noGrp="1"/>
          </p:cNvSpPr>
          <p:nvPr>
            <p:ph type="ftr" sz="quarter" idx="11"/>
          </p:nvPr>
        </p:nvSpPr>
        <p:spPr/>
        <p:txBody>
          <a:bodyPr/>
          <a:lstStyle/>
          <a:p>
            <a:pPr>
              <a:defRPr/>
            </a:pPr>
            <a:r>
              <a:rPr lang="en-US" dirty="0" smtClean="0"/>
              <a:t>Early Childhood Outcomes Center</a:t>
            </a:r>
            <a:endParaRPr lang="en-US" dirty="0"/>
          </a:p>
        </p:txBody>
      </p:sp>
    </p:spTree>
    <p:custDataLst>
      <p:tags r:id="rId1"/>
    </p:custDataLst>
    <p:extLst>
      <p:ext uri="{BB962C8B-B14F-4D97-AF65-F5344CB8AC3E}">
        <p14:creationId xmlns:p14="http://schemas.microsoft.com/office/powerpoint/2010/main" val="126868869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0"/>
            <a:ext cx="9144000" cy="6858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6" name="Content Placeholder 5" descr="kids holding hands.JPG"/>
          <p:cNvPicPr>
            <a:picLocks noGrp="1" noChangeAspect="1"/>
          </p:cNvPicPr>
          <p:nvPr>
            <p:ph idx="4294967295"/>
          </p:nvPr>
        </p:nvPicPr>
        <p:blipFill rotWithShape="1">
          <a:blip r:embed="rId5" cstate="print"/>
          <a:srcRect r="11871"/>
          <a:stretch/>
        </p:blipFill>
        <p:spPr>
          <a:xfrm>
            <a:off x="4800600" y="3867129"/>
            <a:ext cx="4241289" cy="2686071"/>
          </a:xfrm>
        </p:spPr>
      </p:pic>
      <p:pic>
        <p:nvPicPr>
          <p:cNvPr id="15" name="Content Placeholder 4" descr="hmong_kids02.jpg"/>
          <p:cNvPicPr>
            <a:picLocks noChangeAspect="1"/>
          </p:cNvPicPr>
          <p:nvPr/>
        </p:nvPicPr>
        <p:blipFill rotWithShape="1">
          <a:blip r:embed="rId6" cstate="print"/>
          <a:srcRect l="10062"/>
          <a:stretch/>
        </p:blipFill>
        <p:spPr>
          <a:xfrm>
            <a:off x="3886200" y="1371600"/>
            <a:ext cx="2649939" cy="2209800"/>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4765" t="24161" r="25152"/>
          <a:stretch/>
        </p:blipFill>
        <p:spPr>
          <a:xfrm>
            <a:off x="76200" y="1371600"/>
            <a:ext cx="3630304" cy="2209800"/>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6561" r="6655"/>
          <a:stretch/>
        </p:blipFill>
        <p:spPr>
          <a:xfrm>
            <a:off x="6705600" y="1371600"/>
            <a:ext cx="2331494" cy="2209800"/>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b="16951"/>
          <a:stretch/>
        </p:blipFill>
        <p:spPr>
          <a:xfrm>
            <a:off x="114925" y="3867130"/>
            <a:ext cx="2127538" cy="2657901"/>
          </a:xfrm>
          <a:prstGeom prst="rect">
            <a:avLst/>
          </a:prstGeom>
        </p:spPr>
      </p:pic>
      <p:pic>
        <p:nvPicPr>
          <p:cNvPr id="9" name="Picture 8"/>
          <p:cNvPicPr>
            <a:picLocks noChangeAspect="1"/>
          </p:cNvPicPr>
          <p:nvPr/>
        </p:nvPicPr>
        <p:blipFill rotWithShape="1">
          <a:blip r:embed="rId10" cstate="print">
            <a:extLst>
              <a:ext uri="{28A0092B-C50C-407E-A947-70E740481C1C}">
                <a14:useLocalDpi xmlns:a14="http://schemas.microsoft.com/office/drawing/2010/main" val="0"/>
              </a:ext>
            </a:extLst>
          </a:blip>
          <a:srcRect t="8096"/>
          <a:stretch/>
        </p:blipFill>
        <p:spPr>
          <a:xfrm>
            <a:off x="2498392" y="3867130"/>
            <a:ext cx="2171699" cy="2661146"/>
          </a:xfrm>
          <a:prstGeom prst="rect">
            <a:avLst/>
          </a:prstGeom>
        </p:spPr>
      </p:pic>
      <p:sp>
        <p:nvSpPr>
          <p:cNvPr id="10" name="Rectangle 9"/>
          <p:cNvSpPr/>
          <p:nvPr>
            <p:custDataLst>
              <p:tags r:id="rId2"/>
            </p:custDataLst>
          </p:nvPr>
        </p:nvSpPr>
        <p:spPr>
          <a:xfrm>
            <a:off x="161618" y="290914"/>
            <a:ext cx="8877751" cy="707886"/>
          </a:xfrm>
          <a:prstGeom prst="rect">
            <a:avLst/>
          </a:prstGeom>
          <a:noFill/>
        </p:spPr>
        <p:txBody>
          <a:bodyPr wrap="none" lIns="91440" tIns="45720" rIns="91440" bIns="45720">
            <a:spAutoFit/>
          </a:bodyPr>
          <a:lstStyle/>
          <a:p>
            <a:pPr algn="ctr"/>
            <a:r>
              <a:rPr lang="en-US"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Active and Successful Participation</a:t>
            </a:r>
            <a:endParaRPr lang="en-U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ustDataLst>
      <p:tags r:id="rId1"/>
    </p:custDataLst>
    <p:extLst>
      <p:ext uri="{BB962C8B-B14F-4D97-AF65-F5344CB8AC3E}">
        <p14:creationId xmlns:p14="http://schemas.microsoft.com/office/powerpoint/2010/main" val="368475685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p:spPr>
        <p:txBody>
          <a:bodyPr/>
          <a:lstStyle/>
          <a:p>
            <a:r>
              <a:rPr lang="en-US" sz="3200" dirty="0" smtClean="0">
                <a:effectLst/>
              </a:rPr>
              <a:t>‘Current Functional Strength’</a:t>
            </a:r>
          </a:p>
        </p:txBody>
      </p:sp>
      <p:sp>
        <p:nvSpPr>
          <p:cNvPr id="92163" name="Rectangle 3"/>
          <p:cNvSpPr>
            <a:spLocks noGrp="1" noChangeArrowheads="1"/>
          </p:cNvSpPr>
          <p:nvPr>
            <p:ph idx="1"/>
          </p:nvPr>
        </p:nvSpPr>
        <p:spPr>
          <a:xfrm>
            <a:off x="457200" y="1981200"/>
            <a:ext cx="8229600" cy="685800"/>
          </a:xfrm>
        </p:spPr>
        <p:txBody>
          <a:bodyPr/>
          <a:lstStyle/>
          <a:p>
            <a:pPr>
              <a:buNone/>
            </a:pPr>
            <a:r>
              <a:rPr lang="en-US" sz="2800" u="sng" dirty="0" smtClean="0"/>
              <a:t>Demonstrating positive social-emotional skills</a:t>
            </a:r>
            <a:r>
              <a:rPr lang="en-US" sz="2800" dirty="0" smtClean="0"/>
              <a:t>:</a:t>
            </a:r>
          </a:p>
          <a:p>
            <a:pPr marL="0" indent="0">
              <a:buNone/>
            </a:pPr>
            <a:endParaRPr lang="en-US" sz="2400" dirty="0" smtClean="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2" name="TextBox 1"/>
          <p:cNvSpPr txBox="1"/>
          <p:nvPr/>
        </p:nvSpPr>
        <p:spPr>
          <a:xfrm>
            <a:off x="533400" y="2672687"/>
            <a:ext cx="4343400" cy="3170099"/>
          </a:xfrm>
          <a:prstGeom prst="rect">
            <a:avLst/>
          </a:prstGeom>
          <a:noFill/>
        </p:spPr>
        <p:txBody>
          <a:bodyPr wrap="square" rtlCol="0">
            <a:spAutoFit/>
          </a:bodyPr>
          <a:lstStyle/>
          <a:p>
            <a:pPr lvl="0" algn="l">
              <a:spcBef>
                <a:spcPct val="20000"/>
              </a:spcBef>
              <a:buClr>
                <a:srgbClr val="224568"/>
              </a:buClr>
            </a:pPr>
            <a:r>
              <a:rPr lang="en-US" sz="2000" kern="0" dirty="0" err="1">
                <a:solidFill>
                  <a:schemeClr val="accent6">
                    <a:lumMod val="75000"/>
                  </a:schemeClr>
                </a:solidFill>
                <a:latin typeface="Arial"/>
              </a:rPr>
              <a:t>Georgie</a:t>
            </a:r>
            <a:r>
              <a:rPr lang="en-US" sz="2000" kern="0" dirty="0">
                <a:solidFill>
                  <a:schemeClr val="accent6">
                    <a:lumMod val="75000"/>
                  </a:schemeClr>
                </a:solidFill>
                <a:latin typeface="Arial"/>
              </a:rPr>
              <a:t> is very friendly- he has no stranger anxiety and often hugs/kisses strangers. He enjoys playing with people of all ages and will bring toys over in an effort to engage others. He knows and responds to his name. </a:t>
            </a:r>
            <a:r>
              <a:rPr lang="en-US" sz="2000" kern="0" dirty="0" err="1">
                <a:solidFill>
                  <a:schemeClr val="accent6">
                    <a:lumMod val="75000"/>
                  </a:schemeClr>
                </a:solidFill>
                <a:latin typeface="Arial"/>
              </a:rPr>
              <a:t>Georgie</a:t>
            </a:r>
            <a:r>
              <a:rPr lang="en-US" sz="2000" kern="0" dirty="0">
                <a:solidFill>
                  <a:schemeClr val="accent6">
                    <a:lumMod val="75000"/>
                  </a:schemeClr>
                </a:solidFill>
                <a:latin typeface="Arial"/>
              </a:rPr>
              <a:t> is very sensitive to the moods of other people and gives away toys to strangers.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7462" t="21293" r="20896"/>
          <a:stretch/>
        </p:blipFill>
        <p:spPr>
          <a:xfrm>
            <a:off x="5257800" y="2649941"/>
            <a:ext cx="3200400" cy="3658262"/>
          </a:xfrm>
          <a:prstGeom prst="rect">
            <a:avLst/>
          </a:prstGeom>
        </p:spPr>
      </p:pic>
    </p:spTree>
    <p:custDataLst>
      <p:tags r:id="rId1"/>
    </p:custData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p:spPr>
        <p:txBody>
          <a:bodyPr/>
          <a:lstStyle/>
          <a:p>
            <a:r>
              <a:rPr lang="en-US" sz="3200" dirty="0" smtClean="0">
                <a:effectLst/>
              </a:rPr>
              <a:t>Assessment Summary-Outcome 2</a:t>
            </a:r>
          </a:p>
        </p:txBody>
      </p:sp>
      <p:sp>
        <p:nvSpPr>
          <p:cNvPr id="92163" name="Rectangle 3"/>
          <p:cNvSpPr>
            <a:spLocks noGrp="1" noChangeArrowheads="1"/>
          </p:cNvSpPr>
          <p:nvPr>
            <p:ph idx="1"/>
          </p:nvPr>
        </p:nvSpPr>
        <p:spPr>
          <a:xfrm>
            <a:off x="439003" y="2667000"/>
            <a:ext cx="4666397" cy="3581400"/>
          </a:xfrm>
        </p:spPr>
        <p:txBody>
          <a:bodyPr/>
          <a:lstStyle/>
          <a:p>
            <a:pPr marL="0" indent="0">
              <a:buNone/>
            </a:pPr>
            <a:r>
              <a:rPr lang="en-US" sz="2000" dirty="0" smtClean="0">
                <a:solidFill>
                  <a:schemeClr val="accent6">
                    <a:lumMod val="75000"/>
                  </a:schemeClr>
                </a:solidFill>
              </a:rPr>
              <a:t>Danny is learning most of his new knowledge and skills by exploring things with his hands and mouth at this time.  Danny is picking up small toys such as rings or a block and most of what he is able to get into his hands goes into his mouth for exploration.  Danny will also look for a toy that he has dropped showing that he is gaining some understanding that toys do not disappear when they are out of sight.  </a:t>
            </a:r>
            <a:endParaRPr lang="en-US" sz="2000" dirty="0">
              <a:solidFill>
                <a:schemeClr val="accent6">
                  <a:lumMod val="75000"/>
                </a:schemeClr>
              </a:solidFill>
            </a:endParaRPr>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7" name="Rectangle 3"/>
          <p:cNvSpPr txBox="1">
            <a:spLocks noChangeArrowheads="1"/>
          </p:cNvSpPr>
          <p:nvPr/>
        </p:nvSpPr>
        <p:spPr bwMode="auto">
          <a:xfrm>
            <a:off x="457200" y="19812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24568"/>
              </a:buClr>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lr>
                <a:srgbClr val="000099"/>
              </a:buClr>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u="sng" dirty="0" smtClean="0"/>
              <a:t>Acquisition and use of knowledge and skills</a:t>
            </a:r>
            <a:r>
              <a:rPr lang="en-US" sz="2800" dirty="0" smtClean="0"/>
              <a:t>:</a:t>
            </a:r>
          </a:p>
          <a:p>
            <a:pPr marL="0" indent="0">
              <a:buFontTx/>
              <a:buNone/>
            </a:pPr>
            <a:endParaRPr lang="en-US" sz="2400" dirty="0" smtClean="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5971" t="9751" r="31193" b="7064"/>
          <a:stretch/>
        </p:blipFill>
        <p:spPr>
          <a:xfrm>
            <a:off x="5257800" y="2663588"/>
            <a:ext cx="3139002" cy="3706504"/>
          </a:xfrm>
          <a:prstGeom prst="rect">
            <a:avLst/>
          </a:prstGeom>
        </p:spPr>
      </p:pic>
    </p:spTree>
    <p:custDataLst>
      <p:tags r:id="rId1"/>
    </p:custData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Integrating outcomes measurement with Evaluation/Eligibility</a:t>
            </a:r>
            <a:endParaRPr lang="en-US" dirty="0"/>
          </a:p>
        </p:txBody>
      </p:sp>
      <p:sp>
        <p:nvSpPr>
          <p:cNvPr id="7" name="Text Placeholder 6"/>
          <p:cNvSpPr>
            <a:spLocks noGrp="1"/>
          </p:cNvSpPr>
          <p:nvPr>
            <p:ph type="body" idx="1"/>
          </p:nvPr>
        </p:nvSpPr>
        <p:spPr>
          <a:xfrm>
            <a:off x="457200" y="1676400"/>
            <a:ext cx="4040188" cy="639762"/>
          </a:xfrm>
        </p:spPr>
        <p:txBody>
          <a:bodyPr/>
          <a:lstStyle/>
          <a:p>
            <a:endParaRPr lang="en-US" dirty="0" smtClean="0"/>
          </a:p>
          <a:p>
            <a:endParaRPr lang="en-US" dirty="0" smtClean="0"/>
          </a:p>
          <a:p>
            <a:r>
              <a:rPr lang="en-US" dirty="0" smtClean="0"/>
              <a:t>Advantages:</a:t>
            </a:r>
            <a:endParaRPr lang="en-US" dirty="0"/>
          </a:p>
        </p:txBody>
      </p:sp>
      <p:sp>
        <p:nvSpPr>
          <p:cNvPr id="8" name="Content Placeholder 7"/>
          <p:cNvSpPr>
            <a:spLocks noGrp="1"/>
          </p:cNvSpPr>
          <p:nvPr>
            <p:ph sz="half" idx="2"/>
          </p:nvPr>
        </p:nvSpPr>
        <p:spPr>
          <a:xfrm>
            <a:off x="533400" y="2362200"/>
            <a:ext cx="4040188" cy="3951288"/>
          </a:xfrm>
        </p:spPr>
        <p:txBody>
          <a:bodyPr>
            <a:normAutofit lnSpcReduction="10000"/>
          </a:bodyPr>
          <a:lstStyle/>
          <a:p>
            <a:r>
              <a:rPr lang="en-US" dirty="0"/>
              <a:t>Reinforces focus on functional development</a:t>
            </a:r>
            <a:endParaRPr lang="en-US" sz="1500" dirty="0"/>
          </a:p>
          <a:p>
            <a:r>
              <a:rPr lang="en-US" dirty="0"/>
              <a:t>Expedites outcome rating before intervention</a:t>
            </a:r>
            <a:endParaRPr lang="en-US" sz="1500" dirty="0"/>
          </a:p>
          <a:p>
            <a:r>
              <a:rPr lang="en-US" dirty="0" smtClean="0"/>
              <a:t>If </a:t>
            </a:r>
            <a:r>
              <a:rPr lang="en-US" dirty="0"/>
              <a:t>core evaluation team all children evaluated from that common lens</a:t>
            </a:r>
            <a:endParaRPr lang="en-US" sz="1500" dirty="0"/>
          </a:p>
          <a:p>
            <a:r>
              <a:rPr lang="en-US" dirty="0" smtClean="0"/>
              <a:t>If </a:t>
            </a:r>
            <a:r>
              <a:rPr lang="en-US" dirty="0"/>
              <a:t>using RBI as part of evaluation increased functional information is gathered</a:t>
            </a:r>
            <a:endParaRPr lang="en-US" sz="1500" dirty="0"/>
          </a:p>
          <a:p>
            <a:endParaRPr lang="en-US" dirty="0"/>
          </a:p>
        </p:txBody>
      </p:sp>
      <p:sp>
        <p:nvSpPr>
          <p:cNvPr id="9" name="Text Placeholder 8"/>
          <p:cNvSpPr>
            <a:spLocks noGrp="1"/>
          </p:cNvSpPr>
          <p:nvPr>
            <p:ph type="body" sz="quarter" idx="3"/>
          </p:nvPr>
        </p:nvSpPr>
        <p:spPr>
          <a:xfrm>
            <a:off x="4648200" y="1676400"/>
            <a:ext cx="4041775" cy="639762"/>
          </a:xfrm>
        </p:spPr>
        <p:txBody>
          <a:bodyPr/>
          <a:lstStyle/>
          <a:p>
            <a:r>
              <a:rPr lang="en-US" dirty="0" smtClean="0"/>
              <a:t>Disadvantages:</a:t>
            </a:r>
            <a:endParaRPr lang="en-US" dirty="0"/>
          </a:p>
        </p:txBody>
      </p:sp>
      <p:sp>
        <p:nvSpPr>
          <p:cNvPr id="10" name="Content Placeholder 9"/>
          <p:cNvSpPr>
            <a:spLocks noGrp="1"/>
          </p:cNvSpPr>
          <p:nvPr>
            <p:ph sz="quarter" idx="4"/>
          </p:nvPr>
        </p:nvSpPr>
        <p:spPr>
          <a:xfrm>
            <a:off x="4648200" y="2362200"/>
            <a:ext cx="4041775" cy="3951288"/>
          </a:xfrm>
        </p:spPr>
        <p:txBody>
          <a:bodyPr/>
          <a:lstStyle/>
          <a:p>
            <a:r>
              <a:rPr lang="en-US" dirty="0"/>
              <a:t>Raters may not have enough information to make rating</a:t>
            </a:r>
          </a:p>
          <a:p>
            <a:r>
              <a:rPr lang="en-US" dirty="0" smtClean="0"/>
              <a:t>Evaluation </a:t>
            </a:r>
            <a:r>
              <a:rPr lang="en-US" dirty="0"/>
              <a:t>alone might not yield functional information </a:t>
            </a:r>
          </a:p>
          <a:p>
            <a:r>
              <a:rPr lang="en-US" dirty="0" smtClean="0"/>
              <a:t>Rating </a:t>
            </a:r>
            <a:r>
              <a:rPr lang="en-US" dirty="0"/>
              <a:t>with family can create a “mega meeting”</a:t>
            </a:r>
          </a:p>
          <a:p>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Language for </a:t>
            </a:r>
            <a:br>
              <a:rPr lang="en-US" dirty="0" smtClean="0"/>
            </a:br>
            <a:r>
              <a:rPr lang="en-US" dirty="0" smtClean="0"/>
              <a:t>Talking with Families</a:t>
            </a:r>
            <a:endParaRPr lang="en-US" dirty="0"/>
          </a:p>
        </p:txBody>
      </p:sp>
      <p:sp>
        <p:nvSpPr>
          <p:cNvPr id="3" name="Content Placeholder 2"/>
          <p:cNvSpPr>
            <a:spLocks noGrp="1"/>
          </p:cNvSpPr>
          <p:nvPr>
            <p:ph idx="1"/>
          </p:nvPr>
        </p:nvSpPr>
        <p:spPr/>
        <p:txBody>
          <a:bodyPr/>
          <a:lstStyle/>
          <a:p>
            <a:pPr lvl="0"/>
            <a:r>
              <a:rPr lang="en-US" b="1" dirty="0"/>
              <a:t>Somewhat </a:t>
            </a:r>
            <a:r>
              <a:rPr lang="en-US" b="1" dirty="0" smtClean="0"/>
              <a:t>(rating of 5</a:t>
            </a:r>
            <a:r>
              <a:rPr lang="en-US" b="1" dirty="0"/>
              <a:t>)</a:t>
            </a:r>
            <a:endParaRPr lang="en-US" dirty="0"/>
          </a:p>
          <a:p>
            <a:pPr lvl="1"/>
            <a:r>
              <a:rPr lang="en-US" sz="2400" dirty="0"/>
              <a:t>Compared with his 18 month old peers, Johnny is somewhat where we would expect him to be at this age. This means that Johnny has some of the skills we would expect at this age in regard to (outcome) (you can list if you like), but he does not yet have all of the skills we would expect of this age across settings and situations which include (list functional skills child is lacking to be age appropriate).</a:t>
            </a:r>
          </a:p>
          <a:p>
            <a:endParaRPr lang="en-US" dirty="0"/>
          </a:p>
        </p:txBody>
      </p:sp>
      <p:sp>
        <p:nvSpPr>
          <p:cNvPr id="4" name="Footer Placeholder 4"/>
          <p:cNvSpPr>
            <a:spLocks noGrp="1"/>
          </p:cNvSpPr>
          <p:nvPr>
            <p:ph type="ftr" sz="quarter" idx="11"/>
            <p:custDataLst>
              <p:tags r:id="rId2"/>
            </p:custDataLst>
          </p:nvPr>
        </p:nvSpPr>
        <p:spPr>
          <a:xfrm>
            <a:off x="155575" y="6354763"/>
            <a:ext cx="2895600" cy="365125"/>
          </a:xfrm>
        </p:spPr>
        <p:txBody>
          <a:bodyPr/>
          <a:lstStyle/>
          <a:p>
            <a:pPr>
              <a:defRPr/>
            </a:pPr>
            <a:r>
              <a:rPr lang="en-US" dirty="0"/>
              <a:t>Early Childhood Outcomes Center</a:t>
            </a:r>
            <a:endParaRPr lang="en-US" dirty="0">
              <a:solidFill>
                <a:schemeClr val="tx1"/>
              </a:solidFill>
              <a:effectLst>
                <a:outerShdw blurRad="38100" dist="38100" dir="2700000" algn="tl">
                  <a:srgbClr val="FFFFFF"/>
                </a:outerShdw>
              </a:effectLst>
              <a:latin typeface="Arial" pitchFamily="34" charset="0"/>
            </a:endParaRPr>
          </a:p>
        </p:txBody>
      </p:sp>
    </p:spTree>
    <p:custDataLst>
      <p:tags r:id="rId1"/>
    </p:custData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Opportunities for Outcomes Measurement in IEP Process</a:t>
            </a:r>
            <a:endParaRPr lang="en-US" dirty="0"/>
          </a:p>
        </p:txBody>
      </p:sp>
      <p:sp>
        <p:nvSpPr>
          <p:cNvPr id="3" name="Content Placeholder 2"/>
          <p:cNvSpPr>
            <a:spLocks noGrp="1"/>
          </p:cNvSpPr>
          <p:nvPr>
            <p:ph idx="1"/>
          </p:nvPr>
        </p:nvSpPr>
        <p:spPr>
          <a:xfrm>
            <a:off x="762000" y="2057400"/>
            <a:ext cx="5181600" cy="4187952"/>
          </a:xfrm>
        </p:spPr>
        <p:txBody>
          <a:bodyPr/>
          <a:lstStyle/>
          <a:p>
            <a:r>
              <a:rPr lang="en-US" sz="2800" dirty="0"/>
              <a:t>EI Transition Meeting</a:t>
            </a:r>
          </a:p>
          <a:p>
            <a:r>
              <a:rPr lang="en-US" sz="2800" dirty="0"/>
              <a:t>Play-Based Assessment </a:t>
            </a:r>
          </a:p>
          <a:p>
            <a:r>
              <a:rPr lang="en-US" sz="2800" dirty="0"/>
              <a:t>Parent Input</a:t>
            </a:r>
          </a:p>
          <a:p>
            <a:r>
              <a:rPr lang="en-US" sz="2800" dirty="0"/>
              <a:t>IEP Development/Eligibility</a:t>
            </a:r>
          </a:p>
          <a:p>
            <a:r>
              <a:rPr lang="en-US" sz="2800" dirty="0"/>
              <a:t>Ongoing Intervention</a:t>
            </a:r>
          </a:p>
          <a:p>
            <a:r>
              <a:rPr lang="en-US" sz="2800" dirty="0"/>
              <a:t>Collaborative Annual Review</a:t>
            </a:r>
          </a:p>
          <a:p>
            <a:r>
              <a:rPr lang="en-US" sz="2800" dirty="0"/>
              <a:t>Transition/Exit</a:t>
            </a:r>
          </a:p>
          <a:p>
            <a:endParaRPr lang="en-US" sz="2800" dirty="0"/>
          </a:p>
        </p:txBody>
      </p:sp>
      <p:sp>
        <p:nvSpPr>
          <p:cNvPr id="4" name="Footer Placeholder 4"/>
          <p:cNvSpPr>
            <a:spLocks noGrp="1"/>
          </p:cNvSpPr>
          <p:nvPr>
            <p:ph type="ftr" sz="quarter" idx="11"/>
            <p:custDataLst>
              <p:tags r:id="rId2"/>
            </p:custDataLst>
          </p:nvPr>
        </p:nvSpPr>
        <p:spPr>
          <a:xfrm>
            <a:off x="155575" y="6354763"/>
            <a:ext cx="2895600" cy="365125"/>
          </a:xfrm>
        </p:spPr>
        <p:txBody>
          <a:bodyPr/>
          <a:lstStyle/>
          <a:p>
            <a:pPr>
              <a:defRPr/>
            </a:pPr>
            <a:r>
              <a:rPr lang="en-US" dirty="0"/>
              <a:t>Early Childhood Outcomes Center</a:t>
            </a:r>
            <a:endParaRPr lang="en-US" dirty="0">
              <a:solidFill>
                <a:schemeClr val="tx1"/>
              </a:solidFill>
              <a:effectLst>
                <a:outerShdw blurRad="38100" dist="38100" dir="2700000" algn="tl">
                  <a:srgbClr val="FFFFFF"/>
                </a:outerShdw>
              </a:effectLst>
              <a:latin typeface="Arial" pitchFamily="34" charset="0"/>
            </a:endParaRPr>
          </a:p>
        </p:txBody>
      </p:sp>
      <p:pic>
        <p:nvPicPr>
          <p:cNvPr id="3074" name="Picture 2" descr="C:\Users\gillaspy\AppData\Local\Microsoft\Windows\Temporary Internet Files\Content.IE5\4E6VUL3K\MP90044217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19800" y="2743200"/>
            <a:ext cx="2933700"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Implementation </a:t>
            </a:r>
            <a:r>
              <a:rPr lang="en-US" b="1" dirty="0" smtClean="0"/>
              <a:t>‘AHAs’</a:t>
            </a:r>
            <a:endParaRPr lang="en-US" dirty="0"/>
          </a:p>
        </p:txBody>
      </p:sp>
      <p:sp>
        <p:nvSpPr>
          <p:cNvPr id="3" name="Content Placeholder 2"/>
          <p:cNvSpPr>
            <a:spLocks noGrp="1"/>
          </p:cNvSpPr>
          <p:nvPr>
            <p:ph idx="1"/>
          </p:nvPr>
        </p:nvSpPr>
        <p:spPr>
          <a:xfrm>
            <a:off x="457200" y="2136648"/>
            <a:ext cx="8229600" cy="4187952"/>
          </a:xfrm>
        </p:spPr>
        <p:txBody>
          <a:bodyPr/>
          <a:lstStyle/>
          <a:p>
            <a:r>
              <a:rPr lang="en-US" sz="2800" dirty="0" smtClean="0"/>
              <a:t>Formatting </a:t>
            </a:r>
            <a:r>
              <a:rPr lang="en-US" sz="2800" dirty="0"/>
              <a:t>evaluation narrative in 3 outcome areas actually saves time &amp; makes the discussion more meaningful for families.</a:t>
            </a:r>
          </a:p>
          <a:p>
            <a:r>
              <a:rPr lang="en-US" sz="2800" dirty="0" smtClean="0"/>
              <a:t>Staff </a:t>
            </a:r>
            <a:r>
              <a:rPr lang="en-US" sz="2800" dirty="0"/>
              <a:t>have entered into a stronger partnership with families, sharing the responsibility for the evaluation narrative with the families to provide the information that isn’t collected by the assessment tool.</a:t>
            </a:r>
          </a:p>
          <a:p>
            <a:endParaRPr lang="en-US" sz="2800" dirty="0"/>
          </a:p>
        </p:txBody>
      </p:sp>
      <p:sp>
        <p:nvSpPr>
          <p:cNvPr id="4" name="Footer Placeholder 4"/>
          <p:cNvSpPr>
            <a:spLocks noGrp="1"/>
          </p:cNvSpPr>
          <p:nvPr>
            <p:ph type="ftr" sz="quarter" idx="11"/>
            <p:custDataLst>
              <p:tags r:id="rId2"/>
            </p:custDataLst>
          </p:nvPr>
        </p:nvSpPr>
        <p:spPr>
          <a:xfrm>
            <a:off x="155575" y="6354763"/>
            <a:ext cx="2895600" cy="365125"/>
          </a:xfrm>
        </p:spPr>
        <p:txBody>
          <a:bodyPr/>
          <a:lstStyle/>
          <a:p>
            <a:pPr>
              <a:defRPr/>
            </a:pPr>
            <a:r>
              <a:rPr lang="en-US" dirty="0"/>
              <a:t>Early Childhood Outcomes Center</a:t>
            </a:r>
            <a:endParaRPr lang="en-US" dirty="0">
              <a:solidFill>
                <a:schemeClr val="tx1"/>
              </a:solidFill>
              <a:effectLst>
                <a:outerShdw blurRad="38100" dist="38100" dir="2700000" algn="tl">
                  <a:srgbClr val="FFFFFF"/>
                </a:outerShdw>
              </a:effectLst>
              <a:latin typeface="Arial" pitchFamily="34" charset="0"/>
            </a:endParaRPr>
          </a:p>
        </p:txBody>
      </p:sp>
    </p:spTree>
    <p:custDataLst>
      <p:tags r:id="rId1"/>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property id=&quot;20141&quot; value=&quot;Introduction to Integrating IFSP-IEP and Child Outcomes Measurement&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224&quot; value=&quot;P:\ECO\ECOWebsiteZIPfiles&quot;/&gt;&lt;property id=&quot;20250&quot; value=&quot;0&quot;/&gt;&lt;property id=&quot;20251&quot; value=&quot;1&quot;/&gt;&lt;property id=&quot;20259&quot; value=&quot;0&quot;/&gt;&lt;object type=&quot;2&quot; unique_id=&quot;10378&quot;&gt;&lt;object type=&quot;3&quot; unique_id=&quot;10645&quot;&gt;&lt;property id=&quot;20148&quot; value=&quot;5&quot;/&gt;&lt;property id=&quot;20300&quot; value=&quot;Slide 1 - &amp;quot;Introduction to&amp;#x0D;&amp;#x0A;Integrating Outcomes Measurement with IFSP and IEP Processes&amp;#x0D;&amp;#x0A;&amp;#x0D;&amp;#x0A;Come Together!&amp;quot;&quot;/&gt;&lt;property id=&quot;20301&quot; value=&quot;Title&quot;/&gt;&lt;property id=&quot;20303&quot; value=&quot;-1&quot;/&gt;&lt;property id=&quot;20307&quot; value=&quot;925&quot;/&gt;&lt;property id=&quot;20309&quot; value=&quot;-1&quot;/&gt;&lt;/object&gt;&lt;object type=&quot;3&quot; unique_id=&quot;10646&quot;&gt;&lt;property id=&quot;20148&quot; value=&quot;5&quot;/&gt;&lt;property id=&quot;20300&quot; value=&quot;Slide 2 - &amp;quot;Measuring Child and Family Outcomes Conference -- 2007 &amp;quot;&quot;/&gt;&lt;property id=&quot;20301&quot; value=&quot;2007 Conference&quot;/&gt;&lt;property id=&quot;20303&quot; value=&quot;-1&quot;/&gt;&lt;property id=&quot;20307&quot; value=&quot;924&quot;/&gt;&lt;property id=&quot;20309&quot; value=&quot;-1&quot;/&gt;&lt;/object&gt;&lt;object type=&quot;3&quot; unique_id=&quot;10648&quot;&gt;&lt;property id=&quot;20148&quot; value=&quot;5&quot;/&gt;&lt;property id=&quot;20300&quot; value=&quot;Slide 3 - &amp;quot;&amp;#x0D;&amp;#x0A;‘Child Progress Determination Questions to Guide the Discussion of Functional Indicators’&amp;quot;&quot;/&gt;&lt;property id=&quot;20301&quot; value=&quot;Determination Questions&quot;/&gt;&lt;property id=&quot;20303&quot; value=&quot;-1&quot;/&gt;&lt;property id=&quot;20307&quot; value=&quot;927&quot;/&gt;&lt;property id=&quot;20309&quot; value=&quot;-1&quot;/&gt;&lt;/object&gt;&lt;object type=&quot;3&quot; unique_id=&quot;10649&quot;&gt;&lt;property id=&quot;20148&quot; value=&quot;5&quot;/&gt;&lt;property id=&quot;20300&quot; value=&quot;Slide 4 - &amp;quot;‘Current Functional Strength’&amp;quot;&quot;/&gt;&lt;property id=&quot;20301&quot; value=&quot;Functional Strength&quot;/&gt;&lt;property id=&quot;20303&quot; value=&quot;-1&quot;/&gt;&lt;property id=&quot;20307&quot; value=&quot;928&quot;/&gt;&lt;property id=&quot;20309&quot; value=&quot;-1&quot;/&gt;&lt;/object&gt;&lt;object type=&quot;3&quot; unique_id=&quot;10703&quot;&gt;&lt;property id=&quot;20148&quot; value=&quot;5&quot;/&gt;&lt;property id=&quot;20300&quot; value=&quot;Slide 5 - &amp;quot;Assessment Summary-Outcome 2&amp;quot;&quot;/&gt;&lt;property id=&quot;20301&quot; value=&quot;Outcome 2&quot;/&gt;&lt;property id=&quot;20303&quot; value=&quot;-1&quot;/&gt;&lt;property id=&quot;20307&quot; value=&quot;982&quot;/&gt;&lt;property id=&quot;20309&quot; value=&quot;-1&quot;/&gt;&lt;/object&gt;&lt;object type=&quot;3&quot; unique_id=&quot;10704&quot;&gt;&lt;property id=&quot;20148&quot; value=&quot;5&quot;/&gt;&lt;property id=&quot;20300&quot; value=&quot;Slide 6 - &amp;quot;Integrating outcomes measurement with Evaluation/Eligibility&amp;quot;&quot;/&gt;&lt;property id=&quot;20301&quot; value=&quot;Integrating Outcomes Measurement with Evaluation&quot;/&gt;&lt;property id=&quot;20303&quot; value=&quot;-1&quot;/&gt;&lt;property id=&quot;20307&quot; value=&quot;984&quot;/&gt;&lt;property id=&quot;20309&quot; value=&quot;-1&quot;/&gt;&lt;/object&gt;&lt;object type=&quot;3&quot; unique_id=&quot;10705&quot;&gt;&lt;property id=&quot;20148&quot; value=&quot;5&quot;/&gt;&lt;property id=&quot;20300&quot; value=&quot;Slide 7 - &amp;quot;Suggested Language for &amp;#x0D;&amp;#x0A;Talking with Families&amp;quot;&quot;/&gt;&lt;property id=&quot;20301&quot; value=&quot;Suggested Language for Talking with Families&quot;/&gt;&lt;property id=&quot;20303&quot; value=&quot;-1&quot;/&gt;&lt;property id=&quot;20307&quot; value=&quot;985&quot;/&gt;&lt;property id=&quot;20309&quot; value=&quot;-1&quot;/&gt;&lt;/object&gt;&lt;object type=&quot;3&quot; unique_id=&quot;10706&quot;&gt;&lt;property id=&quot;20148&quot; value=&quot;5&quot;/&gt;&lt;property id=&quot;20300&quot; value=&quot;Slide 8 - &amp;quot;Opportunities for Outcomes Measurement in IEP Process&amp;quot;&quot;/&gt;&lt;property id=&quot;20301&quot; value=&quot;Opportunities for Measurement&quot;/&gt;&lt;property id=&quot;20303&quot; value=&quot;-1&quot;/&gt;&lt;property id=&quot;20307&quot; value=&quot;987&quot;/&gt;&lt;property id=&quot;20309&quot; value=&quot;-1&quot;/&gt;&lt;/object&gt;&lt;object type=&quot;3&quot; unique_id=&quot;10707&quot;&gt;&lt;property id=&quot;20148&quot; value=&quot;5&quot;/&gt;&lt;property id=&quot;20300&quot; value=&quot;Slide 9 - &amp;quot;Implementation ‘AHAs’&amp;quot;&quot;/&gt;&lt;property id=&quot;20301&quot; value=&quot;Implementation AHAs&quot;/&gt;&lt;property id=&quot;20303&quot; value=&quot;-1&quot;/&gt;&lt;property id=&quot;20307&quot; value=&quot;986&quot;/&gt;&lt;property id=&quot;20309&quot; value=&quot;-1&quot;/&gt;&lt;/object&gt;&lt;object type=&quot;3&quot; unique_id=&quot;10708&quot;&gt;&lt;property id=&quot;20148&quot; value=&quot;5&quot;/&gt;&lt;property id=&quot;20300&quot; value=&quot;Slide 10 - &amp;quot;Outcomes-IFSP/IEP Think Tank-2010 Participants&amp;quot;&quot;/&gt;&lt;property id=&quot;20301&quot; value=&quot;2010 Think Tank&quot;/&gt;&lt;property id=&quot;20303&quot; value=&quot;-1&quot;/&gt;&lt;property id=&quot;20307&quot; value=&quot;988&quot;/&gt;&lt;property id=&quot;20309&quot; value=&quot;-1&quot;/&gt;&lt;/object&gt;&lt;object type=&quot;3&quot; unique_id=&quot;10709&quot;&gt;&lt;property id=&quot;20148&quot; value=&quot;5&quot;/&gt;&lt;property id=&quot;20300&quot; value=&quot;Slide 11 - &amp;quot;IFSP/IEP-Outcomes Flow Charts&amp;quot;&quot;/&gt;&lt;property id=&quot;20301&quot; value=&quot;IFSP - IEP Flow Charts&quot;/&gt;&lt;property id=&quot;20303&quot; value=&quot;-1&quot;/&gt;&lt;property id=&quot;20307&quot; value=&quot;989&quot;/&gt;&lt;property id=&quot;20309&quot; value=&quot;-1&quot;/&gt;&lt;/object&gt;&lt;object type=&quot;3&quot; unique_id=&quot;10710&quot;&gt;&lt;property id=&quot;20148&quot; value=&quot;5&quot;/&gt;&lt;property id=&quot;20300&quot; value=&quot;Slide 12&quot;/&gt;&lt;property id=&quot;20301&quot; value=&quot;IEP example&quot;/&gt;&lt;property id=&quot;20303&quot; value=&quot;-1&quot;/&gt;&lt;property id=&quot;20307&quot; value=&quot;990&quot;/&gt;&lt;property id=&quot;20309&quot; value=&quot;-1&quot;/&gt;&lt;/object&gt;&lt;object type=&quot;3&quot; unique_id=&quot;10711&quot;&gt;&lt;property id=&quot;20148&quot; value=&quot;5&quot;/&gt;&lt;property id=&quot;20300&quot; value=&quot;Slide 14 - &amp;quot;Integrating Child Outcomes Measurement &amp;#x0D;&amp;#x0A;Into the IFSP Process &amp;quot;&quot;/&gt;&lt;property id=&quot;20301&quot; value=&quot;Integrating Outcomes Measurement&quot;/&gt;&lt;property id=&quot;20303&quot; value=&quot;-1&quot;/&gt;&lt;property id=&quot;20307&quot; value=&quot;993&quot;/&gt;&lt;property id=&quot;20309&quot; value=&quot;-1&quot;/&gt;&lt;/object&gt;&lt;object type=&quot;3&quot; unique_id=&quot;10712&quot;&gt;&lt;property id=&quot;20148&quot; value=&quot;5&quot;/&gt;&lt;property id=&quot;20300&quot; value=&quot;Slide 15 - &amp;quot;West Virginia - Completing the COST&amp;quot;&quot;/&gt;&lt;property id=&quot;20301&quot; value=&quot;West Virginia&quot;/&gt;&lt;property id=&quot;20303&quot; value=&quot;-1&quot;/&gt;&lt;property id=&quot;20307&quot; value=&quot;991&quot;/&gt;&lt;property id=&quot;20309&quot; value=&quot;-1&quot;/&gt;&lt;/object&gt;&lt;object type=&quot;3&quot; unique_id=&quot;10713&quot;&gt;&lt;property id=&quot;20148&quot; value=&quot;5&quot;/&gt;&lt;property id=&quot;20300&quot; value=&quot;Slide 16 - &amp;quot; WV - COST into IFSP Outcomes/Intervention&amp;quot;&quot;/&gt;&lt;property id=&quot;20301&quot; value=&quot;West Virginia &amp;lt;continued&amp;gt;&quot;/&gt;&lt;property id=&quot;20303&quot; value=&quot;-1&quot;/&gt;&lt;property id=&quot;20307&quot; value=&quot;992&quot;/&gt;&lt;property id=&quot;20309&quot; value=&quot;-1&quot;/&gt;&lt;/object&gt;&lt;object type=&quot;3&quot; unique_id=&quot;10714&quot;&gt;&lt;property id=&quot;20148&quot; value=&quot;5&quot;/&gt;&lt;property id=&quot;20300&quot; value=&quot;Slide 17 - &amp;quot;Fast Forward to TODAY!!&amp;quot;&quot;/&gt;&lt;property id=&quot;20301&quot; value=&quot;Today&quot;/&gt;&lt;property id=&quot;20303&quot; value=&quot;-1&quot;/&gt;&lt;property id=&quot;20307&quot; value=&quot;994&quot;/&gt;&lt;property id=&quot;20309&quot; value=&quot;-1&quot;/&gt;&lt;/object&gt;&lt;object type=&quot;3&quot; unique_id=&quot;11083&quot;&gt;&lt;property id=&quot;20148&quot; value=&quot;5&quot;/&gt;&lt;property id=&quot;20300&quot; value=&quot;Slide 13&quot;/&gt;&lt;property id=&quot;20301&quot; value=&quot;IFSP example&quot;/&gt;&lt;property id=&quot;20303&quot; value=&quot;-1&quot;/&gt;&lt;property id=&quot;20307&quot; value=&quot;1012&quot;/&gt;&lt;property id=&quot;20309&quot; value=&quot;-1&quot;/&gt;&lt;/object&gt;&lt;object type=&quot;3&quot; unique_id=&quot;11188&quot;&gt;&lt;property id=&quot;20148&quot; value=&quot;5&quot;/&gt;&lt;property id=&quot;20300&quot; value=&quot;Slide 18 - &amp;quot;Integrating Outcomes Measurement: &amp;#x0D;&amp;#x0A;Focus and Purpose&amp;quot;&quot;/&gt;&lt;property id=&quot;20301&quot; value=&quot;Focus and Purpose&quot;/&gt;&lt;property id=&quot;20303&quot; value=&quot;-1&quot;/&gt;&lt;property id=&quot;20307&quot; value=&quot;1013&quot;/&gt;&lt;property id=&quot;20309&quot; value=&quot;-1&quot;/&gt;&lt;/object&gt;&lt;object type=&quot;3&quot; unique_id=&quot;11189&quot;&gt;&lt;property id=&quot;20148&quot; value=&quot;5&quot;/&gt;&lt;property id=&quot;20300&quot; value=&quot;Slide 19 - &amp;quot;Integration&amp;quot;&quot;/&gt;&lt;property id=&quot;20301&quot; value=&quot;Integration&quot;/&gt;&lt;property id=&quot;20303&quot; value=&quot;-1&quot;/&gt;&lt;property id=&quot;20307&quot; value=&quot;1014&quot;/&gt;&lt;property id=&quot;20309&quot; value=&quot;-1&quot;/&gt;&lt;/object&gt;&lt;object type=&quot;3&quot; unique_id=&quot;11190&quot;&gt;&lt;property id=&quot;20148&quot; value=&quot;5&quot;/&gt;&lt;property id=&quot;20300&quot; value=&quot;Slide 20 - &amp;quot;Disconnect?&amp;quot;&quot;/&gt;&lt;property id=&quot;20301&quot; value=&quot;Disconnect&quot;/&gt;&lt;property id=&quot;20303&quot; value=&quot;-1&quot;/&gt;&lt;property id=&quot;20307&quot; value=&quot;1015&quot;/&gt;&lt;property id=&quot;20309&quot; value=&quot;-1&quot;/&gt;&lt;/object&gt;&lt;object type=&quot;3&quot; unique_id=&quot;11192&quot;&gt;&lt;property id=&quot;20148&quot; value=&quot;5&quot;/&gt;&lt;property id=&quot;20300&quot; value=&quot;Slide 22 - &amp;quot;Ultimate Goals for EI and ECSE &amp;quot;&quot;/&gt;&lt;property id=&quot;20301&quot; value=&quot;Ultimate Goals&quot;/&gt;&lt;property id=&quot;20303&quot; value=&quot;-1&quot;/&gt;&lt;property id=&quot;20307&quot; value=&quot;1017&quot;/&gt;&lt;property id=&quot;20309&quot; value=&quot;-1&quot;/&gt;&lt;/object&gt;&lt;object type=&quot;3&quot; unique_id=&quot;11193&quot;&gt;&lt;property id=&quot;20148&quot; value=&quot;5&quot;/&gt;&lt;property id=&quot;20300&quot; value=&quot;Slide 23&quot;/&gt;&lt;property id=&quot;20301&quot; value=&quot;Thinking&quot;/&gt;&lt;property id=&quot;20303&quot; value=&quot;-1&quot;/&gt;&lt;property id=&quot;20307&quot; value=&quot;1018&quot;/&gt;&lt;property id=&quot;20309&quot; value=&quot;-1&quot;/&gt;&lt;/object&gt;&lt;object type=&quot;3&quot; unique_id=&quot;11194&quot;&gt;&lt;property id=&quot;20148&quot; value=&quot;5&quot;/&gt;&lt;property id=&quot;20300&quot; value=&quot;Slide 24 - &amp;quot;What is the Framework Guiding&amp;#x0D;&amp;#x0A; Our Thinking?  &amp;quot;&quot;/&gt;&lt;property id=&quot;20301&quot; value=&quot;What is the Framework Guiding Our Thinking?&quot;/&gt;&lt;property id=&quot;20303&quot; value=&quot;-1&quot;/&gt;&lt;property id=&quot;20307&quot; value=&quot;1019&quot;/&gt;&lt;property id=&quot;20309&quot; value=&quot;-1&quot;/&gt;&lt;/object&gt;&lt;object type=&quot;3&quot; unique_id=&quot;11195&quot;&gt;&lt;property id=&quot;20148&quot; value=&quot;5&quot;/&gt;&lt;property id=&quot;20300&quot; value=&quot;Slide 25 - &amp;quot;Examples of Guiding Frameworks&amp;quot;&quot;/&gt;&lt;property id=&quot;20301&quot; value=&quot;Examples&quot;/&gt;&lt;property id=&quot;20303&quot; value=&quot;-1&quot;/&gt;&lt;property id=&quot;20307&quot; value=&quot;1020&quot;/&gt;&lt;property id=&quot;20309&quot; value=&quot;-1&quot;/&gt;&lt;/object&gt;&lt;object type=&quot;3&quot; unique_id=&quot;11196&quot;&gt;&lt;property id=&quot;20148&quot; value=&quot;5&quot;/&gt;&lt;property id=&quot;20300&quot; value=&quot;Slide 26 - &amp;quot;The 3 Outcomes as a &amp;#x0D;&amp;#x0A;Guiding Framework&amp;quot;&quot;/&gt;&lt;property id=&quot;20301&quot; value=&quot;Outcomes as Framework&quot;/&gt;&lt;property id=&quot;20303&quot; value=&quot;-1&quot;/&gt;&lt;property id=&quot;20307&quot; value=&quot;1021&quot;/&gt;&lt;property id=&quot;20309&quot; value=&quot;-1&quot;/&gt;&lt;/object&gt;&lt;object type=&quot;3&quot; unique_id=&quot;11197&quot;&gt;&lt;property id=&quot;20148&quot; value=&quot;5&quot;/&gt;&lt;property id=&quot;20300&quot; value=&quot;Slide 27&quot;/&gt;&lt;property id=&quot;20301&quot; value=&quot;Diagram&quot;/&gt;&lt;property id=&quot;20303&quot; value=&quot;-1&quot;/&gt;&lt;property id=&quot;20307&quot; value=&quot;1022&quot;/&gt;&lt;property id=&quot;20309&quot; value=&quot;-1&quot;/&gt;&lt;/object&gt;&lt;object type=&quot;3&quot; unique_id=&quot;11198&quot;&gt;&lt;property id=&quot;20148&quot; value=&quot;5&quot;/&gt;&lt;property id=&quot;20300&quot; value=&quot;Slide 28 - &amp;quot;Why Use the Outcomes??&amp;quot;&quot;/&gt;&lt;property id=&quot;20301&quot; value=&quot;Why Use the Outcomes?&quot;/&gt;&lt;property id=&quot;20303&quot; value=&quot;-1&quot;/&gt;&lt;property id=&quot;20307&quot; value=&quot;1023&quot;/&gt;&lt;property id=&quot;20309&quot; value=&quot;-1&quot;/&gt;&lt;/object&gt;&lt;object type=&quot;3&quot; unique_id=&quot;11199&quot;&gt;&lt;property id=&quot;20148&quot; value=&quot;5&quot;/&gt;&lt;property id=&quot;20300&quot; value=&quot;Slide 29 - &amp;quot;What Might It Look Like? &amp;#x0D;&amp;#x0A;Assessment&amp;quot;&quot;/&gt;&lt;property id=&quot;20301&quot; value=&quot;Assessment&quot;/&gt;&lt;property id=&quot;20303&quot; value=&quot;-1&quot;/&gt;&lt;property id=&quot;20307&quot; value=&quot;1024&quot;/&gt;&lt;property id=&quot;20309&quot; value=&quot;-1&quot;/&gt;&lt;/object&gt;&lt;object type=&quot;3&quot; unique_id=&quot;11200&quot;&gt;&lt;property id=&quot;20148&quot; value=&quot;5&quot;/&gt;&lt;property id=&quot;20300&quot; value=&quot;Slide 30&quot;/&gt;&lt;property id=&quot;20301&quot; value=&quot;Diagram&quot;/&gt;&lt;property id=&quot;20303&quot; value=&quot;-1&quot;/&gt;&lt;property id=&quot;20307&quot; value=&quot;1025&quot;/&gt;&lt;property id=&quot;20309&quot; value=&quot;-1&quot;/&gt;&lt;/object&gt;&lt;object type=&quot;3&quot; unique_id=&quot;11201&quot;&gt;&lt;property id=&quot;20148&quot; value=&quot;5&quot;/&gt;&lt;property id=&quot;20300&quot; value=&quot;Slide 31 - &amp;quot;What Might It Look Like?&amp;#x0D;&amp;#x0A;IFSP/IEPs&amp;quot;&quot;/&gt;&lt;property id=&quot;20301&quot; value=&quot;IFSP - IEP&quot;/&gt;&lt;property id=&quot;20303&quot; value=&quot;-1&quot;/&gt;&lt;property id=&quot;20307&quot; value=&quot;1026&quot;/&gt;&lt;property id=&quot;20309&quot; value=&quot;-1&quot;/&gt;&lt;/object&gt;&lt;object type=&quot;3&quot; unique_id=&quot;11202&quot;&gt;&lt;property id=&quot;20148&quot; value=&quot;5&quot;/&gt;&lt;property id=&quot;20300&quot; value=&quot;Slide 32&quot;/&gt;&lt;property id=&quot;20301&quot; value=&quot;Diagram&quot;/&gt;&lt;property id=&quot;20303&quot; value=&quot;-1&quot;/&gt;&lt;property id=&quot;20307&quot; value=&quot;1027&quot;/&gt;&lt;property id=&quot;20309&quot; value=&quot;-1&quot;/&gt;&lt;/object&gt;&lt;object type=&quot;3&quot; unique_id=&quot;11203&quot;&gt;&lt;property id=&quot;20148&quot; value=&quot;5&quot;/&gt;&lt;property id=&quot;20300&quot; value=&quot;Slide 33&quot;/&gt;&lt;property id=&quot;20301&quot; value=&quot;Diagram&quot;/&gt;&lt;property id=&quot;20303&quot; value=&quot;-1&quot;/&gt;&lt;property id=&quot;20307&quot; value=&quot;1028&quot;/&gt;&lt;property id=&quot;20309&quot; value=&quot;-1&quot;/&gt;&lt;/object&gt;&lt;object type=&quot;3&quot; unique_id=&quot;11204&quot;&gt;&lt;property id=&quot;20148&quot; value=&quot;5&quot;/&gt;&lt;property id=&quot;20300&quot; value=&quot;Slide 34 - &amp;quot;What Might it Look Like?&amp;#x0D;&amp;#x0A;Intervention&amp;quot;&quot;/&gt;&lt;property id=&quot;20301&quot; value=&quot;Diagram&quot;/&gt;&lt;property id=&quot;20303&quot; value=&quot;-1&quot;/&gt;&lt;property id=&quot;20307&quot; value=&quot;1029&quot;/&gt;&lt;property id=&quot;20309&quot; value=&quot;-1&quot;/&gt;&lt;/object&gt;&lt;object type=&quot;3&quot; unique_id=&quot;11205&quot;&gt;&lt;property id=&quot;20148&quot; value=&quot;5&quot;/&gt;&lt;property id=&quot;20300&quot; value=&quot;Slide 35 - &amp;quot;What Might it Look Like? &amp;#x0D;&amp;#x0A;IFSP/IEP Review&amp;quot;&quot;/&gt;&lt;property id=&quot;20301&quot; value=&quot;Diagram&quot;/&gt;&lt;property id=&quot;20303&quot; value=&quot;-1&quot;/&gt;&lt;property id=&quot;20307&quot; value=&quot;1030&quot;/&gt;&lt;property id=&quot;20309&quot; value=&quot;-1&quot;/&gt;&lt;/object&gt;&lt;object type=&quot;3&quot; unique_id=&quot;11206&quot;&gt;&lt;property id=&quot;20148&quot; value=&quot;5&quot;/&gt;&lt;property id=&quot;20300&quot; value=&quot;Slide 36 - &amp;quot;Benefits&amp;quot;&quot;/&gt;&lt;property id=&quot;20301&quot; value=&quot;Benefits&quot;/&gt;&lt;property id=&quot;20303&quot; value=&quot;-1&quot;/&gt;&lt;property id=&quot;20307&quot; value=&quot;1031&quot;/&gt;&lt;property id=&quot;20309&quot; value=&quot;-1&quot;/&gt;&lt;/object&gt;&lt;object type=&quot;3&quot; unique_id=&quot;11207&quot;&gt;&lt;property id=&quot;20148&quot; value=&quot;5&quot;/&gt;&lt;property id=&quot;20300&quot; value=&quot;Slide 37&quot;/&gt;&lt;property id=&quot;20301&quot; value=&quot;Conclusion&quot;/&gt;&lt;property id=&quot;20303&quot; value=&quot;-1&quot;/&gt;&lt;property id=&quot;20307&quot; value=&quot;1032&quot;/&gt;&lt;property id=&quot;20309&quot; value=&quot;-1&quot;/&gt;&lt;/object&gt;&lt;object type=&quot;3&quot; unique_id=&quot;11365&quot;&gt;&lt;property id=&quot;20148&quot; value=&quot;5&quot;/&gt;&lt;property id=&quot;20300&quot; value=&quot;Slide 21 - &amp;quot;Alignment Across Levels&amp;quot;&quot;/&gt;&lt;property id=&quot;20301&quot; value=&quot;Alignment&quot;/&gt;&lt;property id=&quot;20303&quot; value=&quot;-1&quot;/&gt;&lt;property id=&quot;20307&quot; value=&quot;1033&quot;/&gt;&lt;property id=&quot;20309&quot; value=&quot;-1&quot;/&gt;&lt;/object&gt;&lt;/object&gt;&lt;object type=&quot;8&quot; unique_id=&quot;10424&quot;&gt;&lt;/object&gt;&lt;object type=&quot;4&quot; unique_id=&quot;11367&quot;&gt;&lt;/object&gt;&lt;object type=&quot;10&quot; unique_id=&quot;11408&quot;&gt;&lt;object type=&quot;11&quot; unique_id=&quot;11409&quot;&gt;&lt;property id=&quot;20180&quot; value=&quot;1&quot;/&gt;&lt;property id=&quot;20181&quot; value=&quot;1&quot;/&gt;&lt;property id=&quot;20182&quot; value=&quot;0&quot;/&gt;&lt;property id=&quot;20183&quot; value=&quot;1&quot;/&gt;&lt;/object&gt;&lt;object type=&quot;12&quot; unique_id=&quot;11410&quot;&gt;&lt;/object&gt;&lt;/object&gt;&lt;/object&gt;&lt;/database&gt;"/>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00A89-8097-4BF2-B2F8-CA2F68CAB79F}&quot;/&gt;&lt;filename val=&quot;C:\Users\cdwagner\AppData\Local\Temp\PR\data\asimages\{55200A89-8097-4BF2-B2F8-CA2F68CAB79F}.png&quot;/&gt;&lt;hasEffects val=&quot;1&quot;/&gt;&lt;left val=&quot;12&quot;/&gt;&lt;top val=&quot;500.28&quot;/&gt;&lt;width val=&quot;229.08&quot;/&gt;&lt;height val=&quot;30.36&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PSNARRATION" val="8,2119753584,C:\Users\cdwagner\Desktop\Introduction to integrating IFSP-IEP and child outcomes measurement Complete 11 16 11_pptx\Media.ppcx"/>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86FD9A-73E6-4DBB-B089-5010292C2523}&quot;/&gt;&lt;filename val=&quot;C:\Users\cdwagner\AppData\Local\Temp\PR\data\asimages\{D386FD9A-73E6-4DBB-B089-5010292C2523}.png&quot;/&gt;&lt;hasEffects val=&quot;1&quot;/&gt;&lt;left val=&quot;12&quot;/&gt;&lt;top val=&quot;500.28&quot;/&gt;&lt;width val=&quot;229.08&quot;/&gt;&lt;height val=&quot;30.36&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PSNARRATION" val="9,2119753584,C:\Users\cdwagner\Desktop\Introduction to integrating IFSP-IEP and child outcomes measurement Complete 11 16 11_pptx\Media.ppcx"/>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F4AA0B-0FF7-4C9E-8696-3F299FD1B763}&quot;/&gt;&lt;filename val=&quot;C:\Users\cdwagner\AppData\Local\Temp\PR\data\asimages\{91F4AA0B-0FF7-4C9E-8696-3F299FD1B763}.png&quot;/&gt;&lt;hasEffects val=&quot;1&quot;/&gt;&lt;left val=&quot;12&quot;/&gt;&lt;top val=&quot;500.28&quot;/&gt;&lt;width val=&quot;229.08&quot;/&gt;&lt;height val=&quot;30.36&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PSNARRATION" val="10,2119753584,C:\Users\cdwagner\Desktop\Introduction to integrating IFSP-IEP and child outcomes measurement Complete 11 16 11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0FD0B4-540A-4EE6-9D47-6A88AD2BB174}&quot;/&gt;&lt;filename val=&quot;C:\Users\cdwagner\AppData\Local\Temp\PR\data\asimages\{C30FD0B4-540A-4EE6-9D47-6A88AD2BB174}.png&quot;/&gt;&lt;hasEffects val=&quot;1&quot;/&gt;&lt;left val=&quot;12&quot;/&gt;&lt;top val=&quot;500.28&quot;/&gt;&lt;width val=&quot;229.08&quot;/&gt;&lt;height val=&quot;30.36&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PSNARRATION" val="11,2119753584,C:\Users\cdwagner\Desktop\Introduction to integrating IFSP-IEP and child outcomes measurement Complete 11 16 11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9FB88C-A9A0-42F3-8B85-2A88D8FB35AD}&quot;/&gt;&lt;filename val=&quot;C:\Users\cdwagner\AppData\Local\Temp\PR\data\asimages\{9A9FB88C-A9A0-42F3-8B85-2A88D8FB35AD}.png&quot;/&gt;&lt;hasEffects val=&quot;1&quot;/&gt;&lt;left val=&quot;12&quot;/&gt;&lt;top val=&quot;500.28&quot;/&gt;&lt;width val=&quot;229.08&quot;/&gt;&lt;height val=&quot;30.36&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PSNARRATION" val="12,2119753584,C:\Users\cdwagner\Desktop\Introduction to integrating IFSP-IEP and child outcomes measurement Complete 11 16 11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PROPS" val="P:\ECO\Kathi G\IntegrationTake2.mp3"/>
  <p:tag name="PPSNARRATION" val="1,2119753584,C:\Users\cdwagner\Desktop\Introduction to integrating IFSP-IEP and child outcomes measurement Complete 11 16 11_pptx\Media.ppcx"/>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369908-5586-4368-A367-1B3FC52F0332}&quot;/&gt;&lt;filename val=&quot;C:\Users\cdwagner\AppData\Local\Temp\PR\data\asimages\{23369908-5586-4368-A367-1B3FC52F0332}.png&quot;/&gt;&lt;hasEffects val=&quot;1&quot;/&gt;&lt;left val=&quot;12&quot;/&gt;&lt;top val=&quot;500.28&quot;/&gt;&lt;width val=&quot;229.08&quot;/&gt;&lt;height val=&quot;30.36&quot;/&gt;&lt;/ThreeDShapeInfo&gt;"/>
</p:tagLst>
</file>

<file path=ppt/tags/tag21.xml><?xml version="1.0" encoding="utf-8"?>
<p:tagLst xmlns:a="http://schemas.openxmlformats.org/drawingml/2006/main" xmlns:r="http://schemas.openxmlformats.org/officeDocument/2006/relationships" xmlns:p="http://schemas.openxmlformats.org/presentationml/2006/main">
  <p:tag name="PPSNARRATION" val="13,2119753584,C:\Users\cdwagner\Desktop\Introduction to integrating IFSP-IEP and child outcomes measurement Complete 11 16 11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A84B-55E3-4E74-9A7C-0126439111C9}&quot;/&gt;&lt;filename val=&quot;C:\Users\cdwagner\AppData\Local\Temp\PR\data\asimages\{627AA84B-55E3-4E74-9A7C-0126439111C9}.png&quot;/&gt;&lt;hasEffects val=&quot;1&quot;/&gt;&lt;left val=&quot;12&quot;/&gt;&lt;top val=&quot;500.28&quot;/&gt;&lt;width val=&quot;229.08&quot;/&gt;&lt;height val=&quot;30.36&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PSNARRATION" val="14,2119753584,C:\Users\cdwagner\Desktop\Introduction to integrating IFSP-IEP and child outcomes measurement Complete 11 16 11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914985-77AD-4692-A18B-1AADFA4F1EF4}&quot;/&gt;&lt;filename val=&quot;C:\Users\cdwagner\AppData\Local\Temp\PR\data\asimages\{22914985-77AD-4692-A18B-1AADFA4F1EF4}.png&quot;/&gt;&lt;hasEffects val=&quot;1&quot;/&gt;&lt;left val=&quot;12&quot;/&gt;&lt;top val=&quot;500.28&quot;/&gt;&lt;width val=&quot;229.08&quot;/&gt;&lt;height val=&quot;30.36&quot;/&gt;&lt;/ThreeDShapeInfo&gt;"/>
</p:tagLst>
</file>

<file path=ppt/tags/tag25.xml><?xml version="1.0" encoding="utf-8"?>
<p:tagLst xmlns:a="http://schemas.openxmlformats.org/drawingml/2006/main" xmlns:r="http://schemas.openxmlformats.org/officeDocument/2006/relationships" xmlns:p="http://schemas.openxmlformats.org/presentationml/2006/main">
  <p:tag name="PPSNARRATION" val="15,2119753584,C:\Users\cdwagner\Desktop\Introduction to integrating IFSP-IEP and child outcomes measurement Complete 11 16 11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B3CFE5-36EA-466C-B8C4-C2B8AB69D366}&quot;/&gt;&lt;filename val=&quot;C:\Users\cdwagner\AppData\Local\Temp\PR\data\asimages\{22B3CFE5-36EA-466C-B8C4-C2B8AB69D366}.png&quot;/&gt;&lt;hasEffects val=&quot;1&quot;/&gt;&lt;left val=&quot;12&quot;/&gt;&lt;top val=&quot;500.28&quot;/&gt;&lt;width val=&quot;229.08&quot;/&gt;&lt;height val=&quot;30.36&quot;/&gt;&lt;/ThreeDShapeInfo&gt;"/>
</p:tagLst>
</file>

<file path=ppt/tags/tag27.xml><?xml version="1.0" encoding="utf-8"?>
<p:tagLst xmlns:a="http://schemas.openxmlformats.org/drawingml/2006/main" xmlns:r="http://schemas.openxmlformats.org/officeDocument/2006/relationships" xmlns:p="http://schemas.openxmlformats.org/presentationml/2006/main">
  <p:tag name="PPSNARRATION" val="16,2119753584,C:\Users\cdwagner\Desktop\Introduction to integrating IFSP-IEP and child outcomes measurement Complete 11 16 11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351FF85-4C96-4D7F-8A94-F3276FE1366D}&quot;/&gt;&lt;filename val=&quot;C:\Users\cdwagner\AppData\Local\Temp\PR\data\asimages\{1351FF85-4C96-4D7F-8A94-F3276FE1366D}.png&quot;/&gt;&lt;hasEffects val=&quot;1&quot;/&gt;&lt;left val=&quot;12&quot;/&gt;&lt;top val=&quot;500.28&quot;/&gt;&lt;width val=&quot;229.08&quot;/&gt;&lt;height val=&quot;30.36&quot;/&gt;&lt;/ThreeDShapeInfo&gt;"/>
</p:tagLst>
</file>

<file path=ppt/tags/tag29.xml><?xml version="1.0" encoding="utf-8"?>
<p:tagLst xmlns:a="http://schemas.openxmlformats.org/drawingml/2006/main" xmlns:r="http://schemas.openxmlformats.org/officeDocument/2006/relationships" xmlns:p="http://schemas.openxmlformats.org/presentationml/2006/main">
  <p:tag name="PPSNARRATION" val="17,2119753584,C:\Users\cdwagner\Desktop\Introduction to integrating IFSP-IEP and child outcomes measurement Complete 11 16 11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2119753584,C:\Users\cdwagner\Desktop\Introduction to integrating IFSP-IEP and child outcomes measurement Complete 11 16 11_pptx\Media.ppcx"/>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502937-CC8F-4FDC-B787-59D91C7DD0D6}&quot;/&gt;&lt;filename val=&quot;C:\Users\cdwagner\AppData\Local\Temp\PR\data\asimages\{19502937-CC8F-4FDC-B787-59D91C7DD0D6}.png&quot;/&gt;&lt;hasEffects val=&quot;1&quot;/&gt;&lt;left val=&quot;12&quot;/&gt;&lt;top val=&quot;500.28&quot;/&gt;&lt;width val=&quot;229.08&quot;/&gt;&lt;height val=&quot;30.36&quot;/&gt;&lt;/ThreeDShapeInfo&gt;"/>
</p:tagLst>
</file>

<file path=ppt/tags/tag31.xml><?xml version="1.0" encoding="utf-8"?>
<p:tagLst xmlns:a="http://schemas.openxmlformats.org/drawingml/2006/main" xmlns:r="http://schemas.openxmlformats.org/officeDocument/2006/relationships" xmlns:p="http://schemas.openxmlformats.org/presentationml/2006/main">
  <p:tag name="PPSNARRATION" val="18,2119753584,C:\Users\cdwagner\Desktop\Introduction to integrating IFSP-IEP and child outcomes measurement Complete 11 16 11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19,2119753584,C:\Users\cdwagner\Desktop\Introduction to integrating IFSP-IEP and child outcomes measurement Complete 11 16 11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A933B1-59FE-4309-807E-322AD4422074}&quot;/&gt;&lt;filename val=&quot;C:\Users\cdwagner\AppData\Local\Temp\PR\data\asimages\{3AA933B1-59FE-4309-807E-322AD4422074}.png&quot;/&gt;&lt;hasEffects val=&quot;1&quot;/&gt;&lt;left val=&quot;186.72&quot;/&gt;&lt;top val=&quot;259.56&quot;/&gt;&lt;width val=&quot;202.92&quot;/&gt;&lt;height val=&quot;137.52&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PSNARRATION" val="20,2119753584,C:\Users\cdwagner\Desktop\Introduction to integrating IFSP-IEP and child outcomes measurement Complete 11 16 11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21,2119753584,C:\Users\cdwagner\Desktop\Introduction to integrating IFSP-IEP and child outcomes measurement Complete 11 16 11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22,2119753584,C:\Users\cdwagner\Desktop\Introduction to integrating IFSP-IEP and child outcomes measurement Complete 11 16 11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23,2119753584,C:\Users\cdwagner\Desktop\Introduction to integrating IFSP-IEP and child outcomes measurement Complete 11 16 11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07D2D3-1CC3-4401-B9AC-563233777E76}&quot;/&gt;&lt;filename val=&quot;C:\Users\cdwagner\AppData\Local\Temp\PR\data\asimages\{1607D2D3-1CC3-4401-B9AC-563233777E76}.png&quot;/&gt;&lt;hasEffects val=&quot;1&quot;/&gt;&lt;left val=&quot;255.72&quot;/&gt;&lt;top val=&quot;45.72&quot;/&gt;&lt;width val=&quot;197.64&quot;/&gt;&lt;height val=&quot;83.64&quot;/&gt;&lt;/ThreeDShapeInfo&gt;"/>
</p:tagLst>
</file>

<file path=ppt/tags/tag39.xml><?xml version="1.0" encoding="utf-8"?>
<p:tagLst xmlns:a="http://schemas.openxmlformats.org/drawingml/2006/main" xmlns:r="http://schemas.openxmlformats.org/officeDocument/2006/relationships" xmlns:p="http://schemas.openxmlformats.org/presentationml/2006/main">
  <p:tag name="PPSNARRATION" val="24,2119753584,C:\Users\cdwagner\Desktop\Introduction to integrating IFSP-IEP and child outcomes measurement Complete 11 16 11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DA68B0-9F2B-441C-B43B-0C6319B94E35}&quot;/&gt;&lt;filename val=&quot;C:\Users\cdwagner\AppData\Local\Temp\PR\data\asimages\{C8DA68B0-9F2B-441C-B43B-0C6319B94E35}.png&quot;/&gt;&lt;hasEffects val=&quot;1&quot;/&gt;&lt;left val=&quot;12&quot;/&gt;&lt;top val=&quot;500.28&quot;/&gt;&lt;width val=&quot;229.08&quot;/&gt;&lt;height val=&quot;30.36&quot;/&gt;&lt;/ThreeDShapeInfo&gt;"/>
</p:tagLst>
</file>

<file path=ppt/tags/tag40.xml><?xml version="1.0" encoding="utf-8"?>
<p:tagLst xmlns:a="http://schemas.openxmlformats.org/drawingml/2006/main" xmlns:r="http://schemas.openxmlformats.org/officeDocument/2006/relationships" xmlns:p="http://schemas.openxmlformats.org/presentationml/2006/main">
  <p:tag name="PPSNARRATION" val="25,2119753584,C:\Users\cdwagner\Desktop\Introduction to integrating IFSP-IEP and child outcomes measurement Complete 11 16 11_pptx\Media.ppcx"/>
</p:tagLst>
</file>

<file path=ppt/tags/tag41.xml><?xml version="1.0" encoding="utf-8"?>
<p:tagLst xmlns:a="http://schemas.openxmlformats.org/drawingml/2006/main" xmlns:r="http://schemas.openxmlformats.org/officeDocument/2006/relationships" xmlns:p="http://schemas.openxmlformats.org/presentationml/2006/main">
  <p:tag name="PPSNARRATION" val="26,2119753584,C:\Users\cdwagner\Desktop\Introduction to integrating IFSP-IEP and child outcomes measurement Complete 11 16 11_pptx\Media.ppcx"/>
</p:tagLst>
</file>

<file path=ppt/tags/tag42.xml><?xml version="1.0" encoding="utf-8"?>
<p:tagLst xmlns:a="http://schemas.openxmlformats.org/drawingml/2006/main" xmlns:r="http://schemas.openxmlformats.org/officeDocument/2006/relationships" xmlns:p="http://schemas.openxmlformats.org/presentationml/2006/main">
  <p:tag name="PPSNARRATION" val="27,2119753584,C:\Users\cdwagner\Desktop\Introduction to integrating IFSP-IEP and child outcomes measurement Complete 11 16 11_pptx\Media.ppcx"/>
</p:tagLst>
</file>

<file path=ppt/tags/tag43.xml><?xml version="1.0" encoding="utf-8"?>
<p:tagLst xmlns:a="http://schemas.openxmlformats.org/drawingml/2006/main" xmlns:r="http://schemas.openxmlformats.org/officeDocument/2006/relationships" xmlns:p="http://schemas.openxmlformats.org/presentationml/2006/main">
  <p:tag name="PPSNARRATION" val="28,2119753584,C:\Users\cdwagner\Desktop\Introduction to integrating IFSP-IEP and child outcomes measurement Complete 11 16 11_pptx\Media.ppcx"/>
</p:tagLst>
</file>

<file path=ppt/tags/tag44.xml><?xml version="1.0" encoding="utf-8"?>
<p:tagLst xmlns:a="http://schemas.openxmlformats.org/drawingml/2006/main" xmlns:r="http://schemas.openxmlformats.org/officeDocument/2006/relationships" xmlns:p="http://schemas.openxmlformats.org/presentationml/2006/main">
  <p:tag name="PPSNARRATION" val="29,2119753584,C:\Users\cdwagner\Desktop\Introduction to integrating IFSP-IEP and child outcomes measurement Complete 11 16 11_pptx\Media.ppcx"/>
</p:tagLst>
</file>

<file path=ppt/tags/tag45.xml><?xml version="1.0" encoding="utf-8"?>
<p:tagLst xmlns:a="http://schemas.openxmlformats.org/drawingml/2006/main" xmlns:r="http://schemas.openxmlformats.org/officeDocument/2006/relationships" xmlns:p="http://schemas.openxmlformats.org/presentationml/2006/main">
  <p:tag name="PPSNARRATION" val="30,2119753584,C:\Users\cdwagner\Desktop\Introduction to integrating IFSP-IEP and child outcomes measurement Complete 11 16 11_pptx\Media.ppcx"/>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503B3C-3B91-4A0B-88EB-C07EB95C375D}&quot;/&gt;&lt;filename val=&quot;C:\Users\cdwagner\AppData\Local\Temp\PR\data\asimages\{26503B3C-3B91-4A0B-88EB-C07EB95C375D}.png&quot;/&gt;&lt;hasEffects val=&quot;1&quot;/&gt;&lt;left val=&quot;180.72&quot;/&gt;&lt;top val=&quot;356.28&quot;/&gt;&lt;width val=&quot;335.64&quot;/&gt;&lt;height val=&quot;60.36&quot;/&gt;&lt;/ThreeDShapeInfo&gt;"/>
</p:tagLst>
</file>

<file path=ppt/tags/tag47.xml><?xml version="1.0" encoding="utf-8"?>
<p:tagLst xmlns:a="http://schemas.openxmlformats.org/drawingml/2006/main" xmlns:r="http://schemas.openxmlformats.org/officeDocument/2006/relationships" xmlns:p="http://schemas.openxmlformats.org/presentationml/2006/main">
  <p:tag name="PPSNARRATION" val="31,2119753584,C:\Users\cdwagner\Desktop\Introduction to integrating IFSP-IEP and child outcomes measurement Complete 11 16 11_pptx\Media.ppcx"/>
</p:tagLst>
</file>

<file path=ppt/tags/tag48.xml><?xml version="1.0" encoding="utf-8"?>
<p:tagLst xmlns:a="http://schemas.openxmlformats.org/drawingml/2006/main" xmlns:r="http://schemas.openxmlformats.org/officeDocument/2006/relationships" xmlns:p="http://schemas.openxmlformats.org/presentationml/2006/main">
  <p:tag name="PPSNARRATION" val="32,2119753584,C:\Users\cdwagner\Desktop\Introduction to integrating IFSP-IEP and child outcomes measurement Complete 11 16 11_pptx\Media.ppcx"/>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23EB2A-E16A-45D2-A0D6-EAFFCBB463DB}&quot;/&gt;&lt;filename val=&quot;C:\Users\cdwagner\AppData\Local\Temp\PR\data\asimages\{2B23EB2A-E16A-45D2-A0D6-EAFFCBB463DB}.png&quot;/&gt;&lt;hasEffects val=&quot;1&quot;/&gt;&lt;left val=&quot;180.72&quot;/&gt;&lt;top val=&quot;370.56&quot;/&gt;&lt;width val=&quot;335.64&quot;/&gt;&lt;height val=&quot;60.36&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PSNARRATION" val="3,2119753584,C:\Users\cdwagner\Desktop\Introduction to integrating IFSP-IEP and child outcomes measurement Complete 11 16 11_pptx\Media.ppcx"/>
</p:tagLst>
</file>

<file path=ppt/tags/tag50.xml><?xml version="1.0" encoding="utf-8"?>
<p:tagLst xmlns:a="http://schemas.openxmlformats.org/drawingml/2006/main" xmlns:r="http://schemas.openxmlformats.org/officeDocument/2006/relationships" xmlns:p="http://schemas.openxmlformats.org/presentationml/2006/main">
  <p:tag name="PPSNARRATION" val="33,2119753584,C:\Users\cdwagner\Desktop\Introduction to integrating IFSP-IEP and child outcomes measurement Complete 11 16 11_pptx\Media.ppcx"/>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7DE53E-077A-438A-A3F8-EB337BA60DEF}&quot;/&gt;&lt;filename val=&quot;C:\Users\cdwagner\AppData\Local\Temp\PR\data\asimages\{D97DE53E-077A-438A-A3F8-EB337BA60DEF}.png&quot;/&gt;&lt;hasEffects val=&quot;1&quot;/&gt;&lt;left val=&quot;180.72&quot;/&gt;&lt;top val=&quot;374.28&quot;/&gt;&lt;width val=&quot;335.64&quot;/&gt;&lt;height val=&quot;60.36&quot;/&gt;&lt;/ThreeDShapeInfo&gt;"/>
</p:tagLst>
</file>

<file path=ppt/tags/tag52.xml><?xml version="1.0" encoding="utf-8"?>
<p:tagLst xmlns:a="http://schemas.openxmlformats.org/drawingml/2006/main" xmlns:r="http://schemas.openxmlformats.org/officeDocument/2006/relationships" xmlns:p="http://schemas.openxmlformats.org/presentationml/2006/main">
  <p:tag name="PPSNARRATION" val="34,2119753584,C:\Users\cdwagner\Desktop\Introduction to integrating IFSP-IEP and child outcomes measurement Complete 11 16 11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F2DC75-303E-48BB-BD0A-927FBA7398DF}&quot;/&gt;&lt;filename val=&quot;C:\Users\cdwagner\AppData\Local\Temp\PR\data\asimages\{ECF2DC75-303E-48BB-BD0A-927FBA7398DF}.png&quot;/&gt;&lt;hasEffects val=&quot;1&quot;/&gt;&lt;left val=&quot;180.72&quot;/&gt;&lt;top val=&quot;398.28&quot;/&gt;&lt;width val=&quot;335.64&quot;/&gt;&lt;height val=&quot;60.36&quot;/&gt;&lt;/ThreeDShapeInfo&gt;"/>
</p:tagLst>
</file>

<file path=ppt/tags/tag54.xml><?xml version="1.0" encoding="utf-8"?>
<p:tagLst xmlns:a="http://schemas.openxmlformats.org/drawingml/2006/main" xmlns:r="http://schemas.openxmlformats.org/officeDocument/2006/relationships" xmlns:p="http://schemas.openxmlformats.org/presentationml/2006/main">
  <p:tag name="PPSNARRATION" val="35,2119753584,C:\Users\cdwagner\Desktop\Introduction to integrating IFSP-IEP and child outcomes measurement Complete 11 16 11_pptx\Media.ppcx"/>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0ADD77-1663-48D4-9556-66A48A0E68D9}&quot;/&gt;&lt;filename val=&quot;C:\Users\cdwagner\AppData\Local\Temp\PR\data\asimages\{2D0ADD77-1663-48D4-9556-66A48A0E68D9}.png&quot;/&gt;&lt;hasEffects val=&quot;1&quot;/&gt;&lt;left val=&quot;180.72&quot;/&gt;&lt;top val=&quot;398.28&quot;/&gt;&lt;width val=&quot;335.64&quot;/&gt;&lt;height val=&quot;60.36&quot;/&gt;&lt;/ThreeDShapeInfo&gt;"/>
</p:tagLst>
</file>

<file path=ppt/tags/tag56.xml><?xml version="1.0" encoding="utf-8"?>
<p:tagLst xmlns:a="http://schemas.openxmlformats.org/drawingml/2006/main" xmlns:r="http://schemas.openxmlformats.org/officeDocument/2006/relationships" xmlns:p="http://schemas.openxmlformats.org/presentationml/2006/main">
  <p:tag name="PPSNARRATION" val="36,2119753584,C:\Users\cdwagner\Desktop\Introduction to integrating IFSP-IEP and child outcomes measurement Complete 11 16 11_pptx\Media.ppcx"/>
</p:tagLst>
</file>

<file path=ppt/tags/tag57.xml><?xml version="1.0" encoding="utf-8"?>
<p:tagLst xmlns:a="http://schemas.openxmlformats.org/drawingml/2006/main" xmlns:r="http://schemas.openxmlformats.org/officeDocument/2006/relationships" xmlns:p="http://schemas.openxmlformats.org/presentationml/2006/main">
  <p:tag name="PPSNARRATION" val="37,2119753584,C:\Users\cdwagner\Desktop\Introduction to integrating IFSP-IEP and child outcomes measurement Complete 11 16 11_pptx\Media.ppcx"/>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98194C-91DF-4BC7-8811-2DB819B3C63F}&quot;/&gt;&lt;filename val=&quot;C:\Users\cdwagner\AppData\Local\Temp\PR\data\asimages\{6198194C-91DF-4BC7-8811-2DB819B3C63F}.png&quot;/&gt;&lt;hasEffects val=&quot;1&quot;/&gt;&lt;left val=&quot;-4.56&quot;/&gt;&lt;top val=&quot;13.56&quot;/&gt;&lt;width val=&quot;731.64&quot;/&gt;&lt;height val=&quot;91.08&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PSNARRATION" val="4,2119753584,C:\Users\cdwagner\Desktop\Introduction to integrating IFSP-IEP and child outcomes measurement Complete 11 16 11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5,2119753584,C:\Users\cdwagner\Desktop\Introduction to integrating IFSP-IEP and child outcomes measurement Complete 11 16 11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6,2119753584,C:\Users\cdwagner\Desktop\Introduction to integrating IFSP-IEP and child outcomes measurement Complete 11 16 11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7,2119753584,C:\Users\cdwagner\Desktop\Introduction to integrating IFSP-IEP and child outcomes measurement Complete 11 16 11_pptx\Media.ppcx"/>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First chil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14543</TotalTime>
  <Words>4082</Words>
  <Application>Microsoft Office PowerPoint</Application>
  <PresentationFormat>On-screen Show (4:3)</PresentationFormat>
  <Paragraphs>359</Paragraphs>
  <Slides>37</Slides>
  <Notes>37</Notes>
  <HiddenSlides>0</HiddenSlides>
  <MMClips>0</MMClips>
  <ScaleCrop>false</ScaleCrop>
  <HeadingPairs>
    <vt:vector size="4" baseType="variant">
      <vt:variant>
        <vt:lpstr>Theme</vt:lpstr>
      </vt:variant>
      <vt:variant>
        <vt:i4>6</vt:i4>
      </vt:variant>
      <vt:variant>
        <vt:lpstr>Slide Titles</vt:lpstr>
      </vt:variant>
      <vt:variant>
        <vt:i4>37</vt:i4>
      </vt:variant>
    </vt:vector>
  </HeadingPairs>
  <TitlesOfParts>
    <vt:vector size="43" baseType="lpstr">
      <vt:lpstr>3_Default Design</vt:lpstr>
      <vt:lpstr>6_Default Design-First child</vt:lpstr>
      <vt:lpstr>7_Default Design-Second child</vt:lpstr>
      <vt:lpstr>8_Default Design-Third child</vt:lpstr>
      <vt:lpstr>9_Default Design-Fourth child</vt:lpstr>
      <vt:lpstr>10_Default Design-Fifth child</vt:lpstr>
      <vt:lpstr>Introduction to Integrating Outcomes Measurement with IFSP and IEP Processes  Come Together!</vt:lpstr>
      <vt:lpstr>Measuring Child and Family Outcomes Conference -- 2007 </vt:lpstr>
      <vt:lpstr> ‘Child Progress Determination Questions to Guide the Discussion of Functional Indicators’</vt:lpstr>
      <vt:lpstr>‘Current Functional Strength’</vt:lpstr>
      <vt:lpstr>Assessment Summary-Outcome 2</vt:lpstr>
      <vt:lpstr>Integrating outcomes measurement with Evaluation/Eligibility</vt:lpstr>
      <vt:lpstr>Suggested Language for  Talking with Families</vt:lpstr>
      <vt:lpstr>Opportunities for Outcomes Measurement in IEP Process</vt:lpstr>
      <vt:lpstr>Implementation ‘AHAs’</vt:lpstr>
      <vt:lpstr>Outcomes-IFSP/IEP Think Tank-2010 Participants</vt:lpstr>
      <vt:lpstr>IFSP/IEP-Outcomes Flow Charts</vt:lpstr>
      <vt:lpstr>PowerPoint Presentation</vt:lpstr>
      <vt:lpstr>PowerPoint Presentation</vt:lpstr>
      <vt:lpstr>Integrating Child Outcomes Measurement  Into the IFSP Process </vt:lpstr>
      <vt:lpstr>West Virginia - Completing the COST</vt:lpstr>
      <vt:lpstr> WV - COST into IFSP Outcomes/Intervention</vt:lpstr>
      <vt:lpstr>Fast Forward to TODAY!!</vt:lpstr>
      <vt:lpstr>Integrating Outcomes Measurement:  Focus and Purpose</vt:lpstr>
      <vt:lpstr>Integration</vt:lpstr>
      <vt:lpstr>Disconnect?</vt:lpstr>
      <vt:lpstr>Alignment Across Levels</vt:lpstr>
      <vt:lpstr>Ultimate Goals for EI and ECSE </vt:lpstr>
      <vt:lpstr>PowerPoint Presentation</vt:lpstr>
      <vt:lpstr>What is the Framework Guiding  Our Thinking?  </vt:lpstr>
      <vt:lpstr>Examples of Guiding Frameworks</vt:lpstr>
      <vt:lpstr>The 3 Outcomes as a  Guiding Framework</vt:lpstr>
      <vt:lpstr>PowerPoint Presentation</vt:lpstr>
      <vt:lpstr>Why Use the Outcomes??</vt:lpstr>
      <vt:lpstr>What Might It Look Like?  Assessment</vt:lpstr>
      <vt:lpstr>PowerPoint Presentation</vt:lpstr>
      <vt:lpstr>What Might It Look Like? IFSP/IEPs</vt:lpstr>
      <vt:lpstr>PowerPoint Presentation</vt:lpstr>
      <vt:lpstr>PowerPoint Presentation</vt:lpstr>
      <vt:lpstr>What Might it Look Like? Intervention</vt:lpstr>
      <vt:lpstr>What Might it Look Like?  IFSP/IEP Review</vt:lpstr>
      <vt:lpstr>Benefits</vt:lpstr>
      <vt:lpstr>PowerPoint Presentation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Kathi Gillaspy</cp:lastModifiedBy>
  <cp:revision>900</cp:revision>
  <dcterms:created xsi:type="dcterms:W3CDTF">2008-03-27T18:39:34Z</dcterms:created>
  <dcterms:modified xsi:type="dcterms:W3CDTF">2011-11-28T19:23:36Z</dcterms:modified>
</cp:coreProperties>
</file>